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57" r:id="rId6"/>
    <p:sldId id="266" r:id="rId7"/>
    <p:sldId id="267" r:id="rId8"/>
    <p:sldId id="268" r:id="rId9"/>
    <p:sldId id="445" r:id="rId10"/>
    <p:sldId id="446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Recurrent Neural Network (RNN)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08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We need something more specialized for time-series data (e.g., NLP, stock market, physiological responses, video sequences)</a:t>
            </a:r>
          </a:p>
          <a:p>
            <a:r>
              <a:rPr lang="en-US" sz="2400" dirty="0"/>
              <a:t>FCNs and CNNs are an alternative. However, they do not exploit potential temporal information. They are memoryless.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C245AF-A632-4022-9332-4DD427D50DC3}"/>
              </a:ext>
            </a:extLst>
          </p:cNvPr>
          <p:cNvGrpSpPr/>
          <p:nvPr/>
        </p:nvGrpSpPr>
        <p:grpSpPr>
          <a:xfrm>
            <a:off x="6800170" y="1705608"/>
            <a:ext cx="4852591" cy="3285616"/>
            <a:chOff x="5160323" y="1448921"/>
            <a:chExt cx="3639443" cy="24642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A6B88A-B39C-48B2-91F9-1F584989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293" y="1449913"/>
              <a:ext cx="3244473" cy="9234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F202F3-74BD-47D5-9863-FEE4C9020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712" t="60019"/>
            <a:stretch/>
          </p:blipFill>
          <p:spPr>
            <a:xfrm>
              <a:off x="5248405" y="2373408"/>
              <a:ext cx="3501025" cy="14338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A1A643-3F51-4195-909E-35769FCCEBB3}"/>
                </a:ext>
              </a:extLst>
            </p:cNvPr>
            <p:cNvSpPr txBox="1"/>
            <p:nvPr/>
          </p:nvSpPr>
          <p:spPr>
            <a:xfrm rot="16200000">
              <a:off x="5016634" y="1737487"/>
              <a:ext cx="815707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dirty="0"/>
                <a:t>EKG Signal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554EE5-2BDF-441C-819D-1E25DB8BFCFB}"/>
                </a:ext>
              </a:extLst>
            </p:cNvPr>
            <p:cNvSpPr txBox="1"/>
            <p:nvPr/>
          </p:nvSpPr>
          <p:spPr>
            <a:xfrm rot="16200000">
              <a:off x="4939131" y="2483237"/>
              <a:ext cx="887861" cy="4079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/>
                <a:t>Activity Recognition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573A35-26C7-4BA1-8EBC-911FB4BD1A21}"/>
                </a:ext>
              </a:extLst>
            </p:cNvPr>
            <p:cNvSpPr txBox="1"/>
            <p:nvPr/>
          </p:nvSpPr>
          <p:spPr>
            <a:xfrm rot="16200000">
              <a:off x="4920342" y="3265253"/>
              <a:ext cx="887861" cy="4079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/>
                <a:t>Heart Rate Prediction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65A3AD-7AFF-451C-8763-F28885D3A8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743" t="81681"/>
          <a:stretch/>
        </p:blipFill>
        <p:spPr>
          <a:xfrm>
            <a:off x="1671003" y="4739536"/>
            <a:ext cx="4298430" cy="875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9D8CC-8413-49D5-8630-577B325CA014}"/>
              </a:ext>
            </a:extLst>
          </p:cNvPr>
          <p:cNvSpPr/>
          <p:nvPr/>
        </p:nvSpPr>
        <p:spPr>
          <a:xfrm>
            <a:off x="4112077" y="5615476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B1EAA-061B-409F-A259-A64D7D2DF598}"/>
              </a:ext>
            </a:extLst>
          </p:cNvPr>
          <p:cNvSpPr/>
          <p:nvPr/>
        </p:nvSpPr>
        <p:spPr>
          <a:xfrm>
            <a:off x="3236020" y="5615476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85BCA9-2550-498B-914D-A8A56BD9AB78}"/>
              </a:ext>
            </a:extLst>
          </p:cNvPr>
          <p:cNvSpPr/>
          <p:nvPr/>
        </p:nvSpPr>
        <p:spPr>
          <a:xfrm>
            <a:off x="2359963" y="5615476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0DF57-31F1-4010-BABB-D735F9C5454B}"/>
              </a:ext>
            </a:extLst>
          </p:cNvPr>
          <p:cNvSpPr/>
          <p:nvPr/>
        </p:nvSpPr>
        <p:spPr>
          <a:xfrm>
            <a:off x="4988134" y="5615476"/>
            <a:ext cx="8073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F9F6A2-E035-4BA7-925E-30AFFFF6EE84}"/>
              </a:ext>
            </a:extLst>
          </p:cNvPr>
          <p:cNvGrpSpPr/>
          <p:nvPr/>
        </p:nvGrpSpPr>
        <p:grpSpPr>
          <a:xfrm>
            <a:off x="5391832" y="5250165"/>
            <a:ext cx="2928292" cy="1484149"/>
            <a:chOff x="5391832" y="4930575"/>
            <a:chExt cx="2928292" cy="14841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8A924F-1809-4C42-A456-E19744DF2C3F}"/>
                </a:ext>
              </a:extLst>
            </p:cNvPr>
            <p:cNvGrpSpPr/>
            <p:nvPr/>
          </p:nvGrpSpPr>
          <p:grpSpPr>
            <a:xfrm>
              <a:off x="5391832" y="4930575"/>
              <a:ext cx="2928292" cy="1453984"/>
              <a:chOff x="5391832" y="4930575"/>
              <a:chExt cx="2928292" cy="1453984"/>
            </a:xfrm>
          </p:grpSpPr>
          <p:pic>
            <p:nvPicPr>
              <p:cNvPr id="25" name="Picture 2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5B968F17-F23F-4EDD-8420-B430D7C04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56" r="3615" b="30107"/>
              <a:stretch/>
            </p:blipFill>
            <p:spPr>
              <a:xfrm>
                <a:off x="5913693" y="4930575"/>
                <a:ext cx="1264580" cy="1453984"/>
              </a:xfrm>
              <a:prstGeom prst="rect">
                <a:avLst/>
              </a:prstGeom>
            </p:spPr>
          </p:pic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97FB7C4-4FE5-4894-80BD-23DA385E1726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rot="16200000" flipH="1">
                <a:off x="5679486" y="5373541"/>
                <a:ext cx="407442" cy="982750"/>
              </a:xfrm>
              <a:prstGeom prst="bentConnector2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8BF1A-2A98-4846-9954-ADA64D07FCCA}"/>
                  </a:ext>
                </a:extLst>
              </p:cNvPr>
              <p:cNvSpPr txBox="1"/>
              <p:nvPr/>
            </p:nvSpPr>
            <p:spPr>
              <a:xfrm>
                <a:off x="7178273" y="5545325"/>
                <a:ext cx="1141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Prediction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FA2D5C-3D07-46C2-9247-73B094746391}"/>
                </a:ext>
              </a:extLst>
            </p:cNvPr>
            <p:cNvSpPr/>
            <p:nvPr/>
          </p:nvSpPr>
          <p:spPr>
            <a:xfrm>
              <a:off x="6659021" y="6209076"/>
              <a:ext cx="443526" cy="205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8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6CD3ED-9C88-4323-B84D-83E5F314B718}"/>
              </a:ext>
            </a:extLst>
          </p:cNvPr>
          <p:cNvSpPr/>
          <p:nvPr/>
        </p:nvSpPr>
        <p:spPr>
          <a:xfrm>
            <a:off x="9747116" y="1825625"/>
            <a:ext cx="1989530" cy="3018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E52EE-868E-4CB0-8F25-11FE811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Neural Networks (RNNs)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equations:</a:t>
                </a: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067" dirty="0"/>
              </a:p>
              <a:p>
                <a:r>
                  <a:rPr lang="en-US" dirty="0"/>
                  <a:t>The network can be unrolled: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F13F-A393-4469-A238-A21EF0B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034181" y="2181772"/>
            <a:ext cx="1702464" cy="2380574"/>
            <a:chOff x="6175153" y="3814010"/>
            <a:chExt cx="1276848" cy="1785431"/>
          </a:xfrm>
        </p:grpSpPr>
        <p:sp>
          <p:nvSpPr>
            <p:cNvPr id="24" name="TextBox 23"/>
            <p:cNvSpPr txBox="1"/>
            <p:nvPr/>
          </p:nvSpPr>
          <p:spPr>
            <a:xfrm>
              <a:off x="6662323" y="5238389"/>
              <a:ext cx="63743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400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Input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2644" y="3816611"/>
              <a:ext cx="80935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400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Output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75153" y="3814010"/>
              <a:ext cx="1002006" cy="1785431"/>
              <a:chOff x="7275189" y="4201269"/>
              <a:chExt cx="1002006" cy="1785431"/>
            </a:xfrm>
          </p:grpSpPr>
          <p:cxnSp>
            <p:nvCxnSpPr>
              <p:cNvPr id="27" name="Straight Arrow Connector 26"/>
              <p:cNvCxnSpPr>
                <a:stCxn id="30" idx="0"/>
                <a:endCxn id="29" idx="4"/>
              </p:cNvCxnSpPr>
              <p:nvPr/>
            </p:nvCxnSpPr>
            <p:spPr>
              <a:xfrm flipV="1">
                <a:off x="7504453" y="5321427"/>
                <a:ext cx="8846" cy="2208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7275189" y="4201269"/>
                    <a:ext cx="458528" cy="4444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189" y="4201269"/>
                    <a:ext cx="458528" cy="4444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/>
                  <p:cNvSpPr/>
                  <p:nvPr/>
                </p:nvSpPr>
                <p:spPr>
                  <a:xfrm>
                    <a:off x="7284035" y="4876998"/>
                    <a:ext cx="458528" cy="4444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4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35" y="4876998"/>
                    <a:ext cx="458528" cy="4444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7275189" y="5542271"/>
                    <a:ext cx="458528" cy="4444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189" y="5542271"/>
                    <a:ext cx="458528" cy="4444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29" idx="0"/>
                <a:endCxn id="28" idx="4"/>
              </p:cNvCxnSpPr>
              <p:nvPr/>
            </p:nvCxnSpPr>
            <p:spPr>
              <a:xfrm flipH="1" flipV="1">
                <a:off x="7504453" y="4645698"/>
                <a:ext cx="8846" cy="2313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2" name="Arc 31"/>
              <p:cNvSpPr/>
              <p:nvPr/>
            </p:nvSpPr>
            <p:spPr>
              <a:xfrm>
                <a:off x="7762359" y="4836555"/>
                <a:ext cx="514836" cy="552676"/>
              </a:xfrm>
              <a:prstGeom prst="arc">
                <a:avLst>
                  <a:gd name="adj1" fmla="val 12892286"/>
                  <a:gd name="adj2" fmla="val 9298527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24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3302388" y="3775468"/>
            <a:ext cx="5587223" cy="2537422"/>
            <a:chOff x="6840956" y="3885061"/>
            <a:chExt cx="4928671" cy="2238342"/>
          </a:xfrm>
        </p:grpSpPr>
        <p:sp>
          <p:nvSpPr>
            <p:cNvPr id="54" name="TextBox 53"/>
            <p:cNvSpPr txBox="1"/>
            <p:nvPr/>
          </p:nvSpPr>
          <p:spPr>
            <a:xfrm>
              <a:off x="6866184" y="5752410"/>
              <a:ext cx="686102" cy="37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Input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0956" y="3921717"/>
              <a:ext cx="865689" cy="37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blipFill>
                  <a:blip r:embed="rId6"/>
                  <a:stretch>
                    <a:fillRect l="-1176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blipFill>
                  <a:blip r:embed="rId7"/>
                  <a:stretch>
                    <a:fillRect l="-116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0"/>
              <a:endCxn id="56" idx="4"/>
            </p:cNvCxnSpPr>
            <p:nvPr/>
          </p:nvCxnSpPr>
          <p:spPr>
            <a:xfrm flipV="1">
              <a:off x="11050369" y="44624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V="1">
              <a:off x="11041756" y="52596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0"/>
              <a:endCxn id="61" idx="4"/>
            </p:cNvCxnSpPr>
            <p:nvPr/>
          </p:nvCxnSpPr>
          <p:spPr>
            <a:xfrm flipV="1">
              <a:off x="10033277" y="44751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V="1">
              <a:off x="10024664" y="52723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blipFill>
                  <a:blip r:embed="rId12"/>
                  <a:stretch>
                    <a:fillRect l="-1176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blipFill>
                  <a:blip r:embed="rId13"/>
                  <a:stretch>
                    <a:fillRect l="-235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0"/>
              <a:endCxn id="66" idx="4"/>
            </p:cNvCxnSpPr>
            <p:nvPr/>
          </p:nvCxnSpPr>
          <p:spPr>
            <a:xfrm flipV="1">
              <a:off x="9029337" y="4479224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flipV="1">
              <a:off x="9020724" y="5276418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62" idx="6"/>
              <a:endCxn id="57" idx="2"/>
            </p:cNvCxnSpPr>
            <p:nvPr/>
          </p:nvCxnSpPr>
          <p:spPr>
            <a:xfrm flipV="1">
              <a:off x="10331111" y="4984646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 flipV="1">
              <a:off x="9314019" y="4997635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blipFill>
                  <a:blip r:embed="rId15"/>
                  <a:stretch>
                    <a:fillRect l="-1176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blipFill>
                  <a:blip r:embed="rId16"/>
                  <a:stretch>
                    <a:fillRect l="-235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4" idx="0"/>
              <a:endCxn id="73" idx="4"/>
            </p:cNvCxnSpPr>
            <p:nvPr/>
          </p:nvCxnSpPr>
          <p:spPr>
            <a:xfrm flipV="1">
              <a:off x="8032603" y="4483791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8023990" y="5280985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 flipV="1">
              <a:off x="8317285" y="5002202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V="1">
              <a:off x="7321272" y="5028828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 flipV="1">
              <a:off x="11348203" y="4964643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82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71F207-5E28-4A20-A42E-9FDDF814D417}"/>
              </a:ext>
            </a:extLst>
          </p:cNvPr>
          <p:cNvSpPr/>
          <p:nvPr/>
        </p:nvSpPr>
        <p:spPr>
          <a:xfrm>
            <a:off x="6718573" y="1557230"/>
            <a:ext cx="4876797" cy="2146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FDB2E-F709-41B3-A785-D1CFC1C865B6}"/>
              </a:ext>
            </a:extLst>
          </p:cNvPr>
          <p:cNvSpPr/>
          <p:nvPr/>
        </p:nvSpPr>
        <p:spPr>
          <a:xfrm>
            <a:off x="645896" y="1561427"/>
            <a:ext cx="5899283" cy="2126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72D3ED-81CA-4DDA-9DDC-C68784907996}"/>
              </a:ext>
            </a:extLst>
          </p:cNvPr>
          <p:cNvSpPr/>
          <p:nvPr/>
        </p:nvSpPr>
        <p:spPr>
          <a:xfrm>
            <a:off x="645896" y="3881335"/>
            <a:ext cx="4889142" cy="2393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52FD4-A5CF-4837-AB0C-BE8DDDFCEDCF}"/>
              </a:ext>
            </a:extLst>
          </p:cNvPr>
          <p:cNvSpPr/>
          <p:nvPr/>
        </p:nvSpPr>
        <p:spPr>
          <a:xfrm>
            <a:off x="5943600" y="3878493"/>
            <a:ext cx="5651770" cy="2395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E52EE-868E-4CB0-8F25-11FE811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Variants of RNNs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A86B-993F-4E38-A6F7-8B6911EC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9" y="1709500"/>
            <a:ext cx="2058500" cy="1884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Predicting stock prices or physiological response</a:t>
            </a:r>
          </a:p>
          <a:p>
            <a:pPr marL="0" indent="0">
              <a:buNone/>
            </a:pPr>
            <a:r>
              <a:rPr lang="en-US" sz="2200" b="1" dirty="0"/>
              <a:t>[Many to Many]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F13F-A393-4469-A238-A21EF0B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4" y="1699331"/>
            <a:ext cx="3101943" cy="19052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6102" y="1667587"/>
            <a:ext cx="4365447" cy="1936998"/>
            <a:chOff x="5178837" y="1275480"/>
            <a:chExt cx="3274085" cy="14527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941" y="1289753"/>
              <a:ext cx="2341981" cy="1438476"/>
            </a:xfrm>
            <a:prstGeom prst="rect">
              <a:avLst/>
            </a:prstGeom>
          </p:spPr>
        </p:pic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9CC1A86B-993F-4E38-A6F7-8B6911ECDF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78837" y="1275480"/>
              <a:ext cx="2563049" cy="53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Sentiment score of a movie review </a:t>
              </a:r>
              <a:r>
                <a:rPr lang="en-US" sz="2200" b="1" dirty="0"/>
                <a:t>[Many to One]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0451" y="4085361"/>
            <a:ext cx="4389489" cy="1992008"/>
            <a:chOff x="727838" y="3064021"/>
            <a:chExt cx="3292117" cy="14940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38" y="3064021"/>
              <a:ext cx="2341981" cy="1438476"/>
            </a:xfrm>
            <a:prstGeom prst="rect">
              <a:avLst/>
            </a:prstGeom>
          </p:spPr>
        </p:pic>
        <p:sp>
          <p:nvSpPr>
            <p:cNvPr id="124" name="Content Placeholder 2">
              <a:extLst>
                <a:ext uri="{FF2B5EF4-FFF2-40B4-BE49-F238E27FC236}">
                  <a16:creationId xmlns:a16="http://schemas.microsoft.com/office/drawing/2014/main" id="{9CC1A86B-993F-4E38-A6F7-8B6911ECDF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77974" y="4021373"/>
              <a:ext cx="2341981" cy="53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Caption generation for an image </a:t>
              </a:r>
              <a:r>
                <a:rPr lang="en-US" sz="2200" b="1" dirty="0"/>
                <a:t>[One to Many]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35903" y="4036378"/>
            <a:ext cx="5410201" cy="2171583"/>
            <a:chOff x="4601927" y="2968916"/>
            <a:chExt cx="4057650" cy="16286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1927" y="2968916"/>
              <a:ext cx="2769957" cy="1628687"/>
            </a:xfrm>
            <a:prstGeom prst="rect">
              <a:avLst/>
            </a:prstGeom>
          </p:spPr>
        </p:pic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9CC1A86B-993F-4E38-A6F7-8B6911ECDF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6111" y="3247752"/>
              <a:ext cx="1143466" cy="1129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Sentence translation </a:t>
              </a:r>
              <a:r>
                <a:rPr lang="en-US" sz="2200" b="1" dirty="0"/>
                <a:t>[Encoder-Decoder]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2EE-868E-4CB0-8F25-11FE811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RNNs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Loss function </a:t>
                </a:r>
                <a14:m>
                  <m:oMath xmlns:m="http://schemas.openxmlformats.org/officeDocument/2006/math">
                    <m:r>
                      <a:rPr lang="en-US" sz="2400" i="1"/>
                      <m:t>𝐿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/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/>
                                    </m:ctrlPr>
                                  </m:accPr>
                                  <m:e>
                                    <m:r>
                                      <a:rPr lang="en-US" sz="2400" b="0" i="1" smtClean="0"/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/>
                              <m:t>,…, </m:t>
                            </m:r>
                            <m:sSup>
                              <m:sSupPr>
                                <m:ctrlPr>
                                  <a:rPr lang="en-US" sz="2400" i="1"/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/>
                                    </m:ctrlPr>
                                  </m:accPr>
                                  <m:e>
                                    <m:r>
                                      <a:rPr lang="en-US" sz="2400" i="1"/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400" i="1"/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/>
                                </m:ctrlPr>
                              </m:sSupPr>
                              <m:e>
                                <m:r>
                                  <a:rPr lang="en-US" sz="2400" b="0" i="1" smtClean="0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/>
                              <m:t>,…, </m:t>
                            </m:r>
                            <m:sSup>
                              <m:sSupPr>
                                <m:ctrlPr>
                                  <a:rPr lang="en-US" sz="2400" i="1"/>
                                </m:ctrlPr>
                              </m:sSupPr>
                              <m:e>
                                <m:r>
                                  <a:rPr lang="en-US" sz="2400" b="0" i="1" smtClean="0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sz="2400" i="1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 smtClean="0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/>
                          <m:t>𝑡</m:t>
                        </m:r>
                        <m:r>
                          <a:rPr lang="en-US" sz="2400" b="0" i="1" smtClean="0"/>
                          <m:t>=1</m:t>
                        </m:r>
                      </m:sub>
                      <m:sup>
                        <m:r>
                          <a:rPr lang="en-US" sz="2400" b="0" i="1" smtClean="0"/>
                          <m:t>𝜏</m:t>
                        </m:r>
                      </m:sup>
                      <m:e>
                        <m:r>
                          <a:rPr lang="en-US" sz="2400" i="1"/>
                          <m:t>𝐿</m:t>
                        </m:r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/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/>
                                    </m:ctrlPr>
                                  </m:accPr>
                                  <m:e>
                                    <m:r>
                                      <a:rPr lang="en-US" sz="2400" i="1"/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/>
                              <m:t>,</m:t>
                            </m:r>
                            <m:sSup>
                              <m:sSupPr>
                                <m:ctrlPr>
                                  <a:rPr lang="en-US" sz="2400" i="1"/>
                                </m:ctrlPr>
                              </m:sSupPr>
                              <m:e>
                                <m:r>
                                  <a:rPr lang="en-US" sz="2400" i="1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/>
                                    </m:ctrlPr>
                                  </m:dPr>
                                  <m:e>
                                    <m:r>
                                      <a:rPr lang="en-US" sz="2400" i="1"/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For training for a sequence, we unroll the network through time with shared parameters and use regular backpropagation.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A86B-993F-4E38-A6F7-8B6911ECD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F13F-A393-4469-A238-A21EF0B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270229" y="3535041"/>
            <a:ext cx="5702571" cy="2581125"/>
            <a:chOff x="6840956" y="3885061"/>
            <a:chExt cx="4928671" cy="2230838"/>
          </a:xfrm>
        </p:grpSpPr>
        <p:sp>
          <p:nvSpPr>
            <p:cNvPr id="54" name="TextBox 53"/>
            <p:cNvSpPr txBox="1"/>
            <p:nvPr/>
          </p:nvSpPr>
          <p:spPr>
            <a:xfrm>
              <a:off x="6866183" y="5752410"/>
              <a:ext cx="672224" cy="363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Input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0956" y="3921717"/>
              <a:ext cx="848178" cy="363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srgbClr val="FFC000">
                      <a:lumMod val="75000"/>
                    </a:srgbClr>
                  </a:solidFill>
                  <a:latin typeface="Calibri" panose="020F0502020204030204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6841" y="3885061"/>
                  <a:ext cx="595668" cy="577352"/>
                </a:xfrm>
                <a:prstGeom prst="ellipse">
                  <a:avLst/>
                </a:prstGeom>
                <a:blipFill>
                  <a:blip r:embed="rId3"/>
                  <a:stretch>
                    <a:fillRect l="-1149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4695970"/>
                  <a:ext cx="595668" cy="57735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0"/>
              <a:endCxn id="56" idx="4"/>
            </p:cNvCxnSpPr>
            <p:nvPr/>
          </p:nvCxnSpPr>
          <p:spPr>
            <a:xfrm flipV="1">
              <a:off x="11050369" y="44624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535" y="5486981"/>
                  <a:ext cx="595668" cy="57735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V="1">
              <a:off x="11041756" y="52596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749" y="3897761"/>
                  <a:ext cx="595668" cy="57735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4708670"/>
                  <a:ext cx="595668" cy="57735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0"/>
              <a:endCxn id="61" idx="4"/>
            </p:cNvCxnSpPr>
            <p:nvPr/>
          </p:nvCxnSpPr>
          <p:spPr>
            <a:xfrm flipV="1">
              <a:off x="10033277" y="4475113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43" y="5499681"/>
                  <a:ext cx="595668" cy="57735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V="1">
              <a:off x="10024664" y="5272307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809" y="3901872"/>
                  <a:ext cx="595668" cy="57735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4712781"/>
                  <a:ext cx="595668" cy="577352"/>
                </a:xfrm>
                <a:prstGeom prst="ellipse">
                  <a:avLst/>
                </a:prstGeom>
                <a:blipFill>
                  <a:blip r:embed="rId10"/>
                  <a:stretch>
                    <a:fillRect l="-116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0"/>
              <a:endCxn id="66" idx="4"/>
            </p:cNvCxnSpPr>
            <p:nvPr/>
          </p:nvCxnSpPr>
          <p:spPr>
            <a:xfrm flipV="1">
              <a:off x="9029337" y="4479224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503" y="5503792"/>
                  <a:ext cx="595668" cy="57735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flipV="1">
              <a:off x="9020724" y="5276418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62" idx="6"/>
              <a:endCxn id="57" idx="2"/>
            </p:cNvCxnSpPr>
            <p:nvPr/>
          </p:nvCxnSpPr>
          <p:spPr>
            <a:xfrm flipV="1">
              <a:off x="10331111" y="4984646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 flipV="1">
              <a:off x="9314019" y="4997635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075" y="3906439"/>
                  <a:ext cx="595668" cy="57735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4717348"/>
                  <a:ext cx="595668" cy="577352"/>
                </a:xfrm>
                <a:prstGeom prst="ellipse">
                  <a:avLst/>
                </a:prstGeom>
                <a:blipFill>
                  <a:blip r:embed="rId13"/>
                  <a:stretch>
                    <a:fillRect l="-1163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4" idx="0"/>
              <a:endCxn id="73" idx="4"/>
            </p:cNvCxnSpPr>
            <p:nvPr/>
          </p:nvCxnSpPr>
          <p:spPr>
            <a:xfrm flipV="1">
              <a:off x="8032603" y="4483791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6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769" y="5508359"/>
                  <a:ext cx="595668" cy="57735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8023990" y="5280985"/>
              <a:ext cx="4306" cy="23355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 flipV="1">
              <a:off x="8317285" y="5002202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V="1">
              <a:off x="7321272" y="5028828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 flipV="1">
              <a:off x="11348203" y="4964643"/>
              <a:ext cx="421424" cy="127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CC1A86B-993F-4E38-A6F7-8B6911ECDFCE}"/>
              </a:ext>
            </a:extLst>
          </p:cNvPr>
          <p:cNvSpPr txBox="1">
            <a:spLocks/>
          </p:cNvSpPr>
          <p:nvPr/>
        </p:nvSpPr>
        <p:spPr bwMode="auto">
          <a:xfrm>
            <a:off x="783571" y="3274724"/>
            <a:ext cx="4043444" cy="25760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solidFill>
                  <a:schemeClr val="accent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6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6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6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This strategy is referred to as Backpropagation Through Time (BPTT).</a:t>
            </a:r>
          </a:p>
        </p:txBody>
      </p:sp>
    </p:spTree>
    <p:extLst>
      <p:ext uri="{BB962C8B-B14F-4D97-AF65-F5344CB8AC3E}">
        <p14:creationId xmlns:p14="http://schemas.microsoft.com/office/powerpoint/2010/main" val="4690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73180" y="2153219"/>
            <a:ext cx="5789205" cy="3709477"/>
          </a:xfrm>
          <a:prstGeom prst="roundRect">
            <a:avLst>
              <a:gd name="adj" fmla="val 5728"/>
            </a:avLst>
          </a:prstGeom>
          <a:solidFill>
            <a:srgbClr val="5B9BD5">
              <a:alpha val="50196"/>
            </a:srgbClr>
          </a:solidFill>
          <a:ln w="12700" cap="flat" cmpd="sng" algn="ctr">
            <a:solidFill>
              <a:srgbClr val="41719C">
                <a:alpha val="50196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173180" y="1663230"/>
            <a:ext cx="6523320" cy="4194633"/>
            <a:chOff x="879885" y="1247422"/>
            <a:chExt cx="4892490" cy="3145975"/>
          </a:xfrm>
        </p:grpSpPr>
        <p:grpSp>
          <p:nvGrpSpPr>
            <p:cNvPr id="135" name="Group 134"/>
            <p:cNvGrpSpPr/>
            <p:nvPr/>
          </p:nvGrpSpPr>
          <p:grpSpPr>
            <a:xfrm>
              <a:off x="879885" y="1247422"/>
              <a:ext cx="4892490" cy="3145975"/>
              <a:chOff x="879885" y="1247422"/>
              <a:chExt cx="4892490" cy="314597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879885" y="1974791"/>
                <a:ext cx="4892490" cy="2418606"/>
                <a:chOff x="879885" y="1974791"/>
                <a:chExt cx="4892490" cy="2418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27326" y="3269339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879885" y="1974791"/>
                  <a:ext cx="4892490" cy="2418606"/>
                  <a:chOff x="879885" y="1974791"/>
                  <a:chExt cx="4892490" cy="2418606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626130" y="2442058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142137" y="1974791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667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+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851587" y="3269339"/>
                    <a:ext cx="501387" cy="2749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FC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529655" y="3132264"/>
                    <a:ext cx="501387" cy="12982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46" name="Straight Arrow Connector 45"/>
                  <p:cNvCxnSpPr>
                    <a:endCxn id="36" idx="4"/>
                  </p:cNvCxnSpPr>
                  <p:nvPr/>
                </p:nvCxnSpPr>
                <p:spPr>
                  <a:xfrm flipV="1">
                    <a:off x="2774704" y="2730069"/>
                    <a:ext cx="0" cy="40035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0" name="Elbow Connector 49"/>
                  <p:cNvCxnSpPr>
                    <a:stCxn id="43" idx="0"/>
                    <a:endCxn id="36" idx="2"/>
                  </p:cNvCxnSpPr>
                  <p:nvPr/>
                </p:nvCxnSpPr>
                <p:spPr>
                  <a:xfrm rot="5400000" flipH="1" flipV="1">
                    <a:off x="2088283" y="2600062"/>
                    <a:ext cx="551845" cy="523850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276238" y="197599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/>
                  <p:cNvCxnSpPr>
                    <a:endCxn id="51" idx="2"/>
                  </p:cNvCxnSpPr>
                  <p:nvPr/>
                </p:nvCxnSpPr>
                <p:spPr>
                  <a:xfrm>
                    <a:off x="887451" y="2119999"/>
                    <a:ext cx="38878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7" name="Elbow Connector 56"/>
                  <p:cNvCxnSpPr>
                    <a:stCxn id="36" idx="6"/>
                    <a:endCxn id="37" idx="4"/>
                  </p:cNvCxnSpPr>
                  <p:nvPr/>
                </p:nvCxnSpPr>
                <p:spPr>
                  <a:xfrm flipV="1">
                    <a:off x="2923278" y="2262802"/>
                    <a:ext cx="367433" cy="323262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0" name="Straight Arrow Connector 59"/>
                  <p:cNvCxnSpPr>
                    <a:endCxn id="37" idx="2"/>
                  </p:cNvCxnSpPr>
                  <p:nvPr/>
                </p:nvCxnSpPr>
                <p:spPr>
                  <a:xfrm flipV="1">
                    <a:off x="1573386" y="2118797"/>
                    <a:ext cx="1568751" cy="15385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3" name="Rectangle 62"/>
                  <p:cNvSpPr/>
                  <p:nvPr/>
                </p:nvSpPr>
                <p:spPr>
                  <a:xfrm rot="5400000">
                    <a:off x="3707241" y="2441080"/>
                    <a:ext cx="501387" cy="1298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64" name="Elbow Connector 63"/>
                  <p:cNvCxnSpPr>
                    <a:stCxn id="37" idx="6"/>
                    <a:endCxn id="63" idx="2"/>
                  </p:cNvCxnSpPr>
                  <p:nvPr/>
                </p:nvCxnSpPr>
                <p:spPr>
                  <a:xfrm>
                    <a:off x="3439285" y="2118797"/>
                    <a:ext cx="453739" cy="387195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Straight Arrow Connector 66"/>
                  <p:cNvCxnSpPr>
                    <a:stCxn id="37" idx="6"/>
                  </p:cNvCxnSpPr>
                  <p:nvPr/>
                </p:nvCxnSpPr>
                <p:spPr>
                  <a:xfrm>
                    <a:off x="3439285" y="2118797"/>
                    <a:ext cx="2333090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70" name="Oval 69"/>
                  <p:cNvSpPr/>
                  <p:nvPr/>
                </p:nvSpPr>
                <p:spPr>
                  <a:xfrm>
                    <a:off x="4309822" y="236733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74" name="Straight Arrow Connector 73"/>
                  <p:cNvCxnSpPr>
                    <a:stCxn id="63" idx="0"/>
                    <a:endCxn id="70" idx="2"/>
                  </p:cNvCxnSpPr>
                  <p:nvPr/>
                </p:nvCxnSpPr>
                <p:spPr>
                  <a:xfrm>
                    <a:off x="4022846" y="2505992"/>
                    <a:ext cx="286976" cy="534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0" name="Straight Arrow Connector 79"/>
                  <p:cNvCxnSpPr>
                    <a:stCxn id="70" idx="6"/>
                  </p:cNvCxnSpPr>
                  <p:nvPr/>
                </p:nvCxnSpPr>
                <p:spPr>
                  <a:xfrm>
                    <a:off x="4606970" y="2511339"/>
                    <a:ext cx="1159746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6" name="Elbow Connector 95"/>
                  <p:cNvCxnSpPr>
                    <a:endCxn id="39" idx="2"/>
                  </p:cNvCxnSpPr>
                  <p:nvPr/>
                </p:nvCxnSpPr>
                <p:spPr>
                  <a:xfrm flipV="1">
                    <a:off x="879885" y="3544309"/>
                    <a:ext cx="1898135" cy="351866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H="1" flipV="1">
                    <a:off x="2102415" y="3543167"/>
                    <a:ext cx="2498" cy="34974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4" name="Elbow Connector 103"/>
                  <p:cNvCxnSpPr/>
                  <p:nvPr/>
                </p:nvCxnSpPr>
                <p:spPr>
                  <a:xfrm rot="16200000" flipV="1">
                    <a:off x="2088352" y="3704545"/>
                    <a:ext cx="849087" cy="528617"/>
                  </a:xfrm>
                  <a:prstGeom prst="bentConnector3">
                    <a:avLst>
                      <a:gd name="adj1" fmla="val 4002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8" name="Elbow Connector 117"/>
                  <p:cNvCxnSpPr/>
                  <p:nvPr/>
                </p:nvCxnSpPr>
                <p:spPr>
                  <a:xfrm rot="5400000" flipH="1" flipV="1">
                    <a:off x="2436105" y="3893908"/>
                    <a:ext cx="834942" cy="152749"/>
                  </a:xfrm>
                  <a:prstGeom prst="bentConnector3">
                    <a:avLst>
                      <a:gd name="adj1" fmla="val 3985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4775732" y="1247422"/>
                <a:ext cx="12556" cy="1280161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37" name="TextBox 136"/>
            <p:cNvSpPr txBox="1"/>
            <p:nvPr/>
          </p:nvSpPr>
          <p:spPr>
            <a:xfrm>
              <a:off x="1848113" y="2213444"/>
              <a:ext cx="911548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/>
                <a:t>Input Gate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9065" y="5192069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>
            <a:off x="428977" y="2823456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V="1">
            <a:off x="3702936" y="5862696"/>
            <a:ext cx="0" cy="53481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2468782" y="4183879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/>
          <p:cNvSpPr/>
          <p:nvPr/>
        </p:nvSpPr>
        <p:spPr>
          <a:xfrm>
            <a:off x="9601865" y="2334078"/>
            <a:ext cx="668516" cy="173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279446" y="215321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601864" y="2716426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320321" y="254243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Tanh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283564" y="2273364"/>
            <a:ext cx="1699502" cy="3135389"/>
            <a:chOff x="962672" y="1705023"/>
            <a:chExt cx="1274627" cy="23515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62672" y="1705023"/>
              <a:ext cx="1274627" cy="2351542"/>
              <a:chOff x="962672" y="1705023"/>
              <a:chExt cx="1274627" cy="235154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174119" y="2264004"/>
                <a:ext cx="1063180" cy="1792561"/>
                <a:chOff x="1174119" y="2264004"/>
                <a:chExt cx="1063180" cy="179256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174119" y="3274983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74119" y="3143087"/>
                  <a:ext cx="501387" cy="12982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48" name="Straight Arrow Connector 47"/>
                <p:cNvCxnSpPr>
                  <a:stCxn id="42" idx="0"/>
                  <a:endCxn id="51" idx="4"/>
                </p:cNvCxnSpPr>
                <p:nvPr/>
              </p:nvCxnSpPr>
              <p:spPr>
                <a:xfrm flipH="1" flipV="1">
                  <a:off x="1424812" y="2264004"/>
                  <a:ext cx="1" cy="87908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H="1" flipV="1">
                  <a:off x="1424948" y="3558455"/>
                  <a:ext cx="2498" cy="349742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52472" y="3558455"/>
                  <a:ext cx="0" cy="49811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1540697" y="4050921"/>
                  <a:ext cx="69660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962672" y="1705023"/>
                <a:ext cx="990752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Forget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/>
          <p:cNvGrpSpPr/>
          <p:nvPr/>
        </p:nvGrpSpPr>
        <p:grpSpPr>
          <a:xfrm>
            <a:off x="2534996" y="3540460"/>
            <a:ext cx="3975717" cy="1868293"/>
            <a:chOff x="1901247" y="2655345"/>
            <a:chExt cx="2981788" cy="1401220"/>
          </a:xfrm>
        </p:grpSpPr>
        <p:grpSp>
          <p:nvGrpSpPr>
            <p:cNvPr id="142" name="Group 141"/>
            <p:cNvGrpSpPr/>
            <p:nvPr/>
          </p:nvGrpSpPr>
          <p:grpSpPr>
            <a:xfrm>
              <a:off x="1901247" y="2655345"/>
              <a:ext cx="2981788" cy="1401220"/>
              <a:chOff x="1901247" y="2655345"/>
              <a:chExt cx="2981788" cy="14012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08219" y="3267731"/>
                <a:ext cx="501387" cy="27497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FC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8219" y="3126620"/>
                <a:ext cx="501387" cy="12982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77" name="Elbow Connector 76"/>
              <p:cNvCxnSpPr>
                <a:stCxn id="45" idx="0"/>
                <a:endCxn id="70" idx="4"/>
              </p:cNvCxnSpPr>
              <p:nvPr/>
            </p:nvCxnSpPr>
            <p:spPr>
              <a:xfrm rot="5400000" flipH="1" flipV="1">
                <a:off x="3723016" y="2391241"/>
                <a:ext cx="471276" cy="999483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>
              <a:xfrm flipH="1" flipV="1">
                <a:off x="3456067" y="3552232"/>
                <a:ext cx="2498" cy="3497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911990" y="4050921"/>
                <a:ext cx="69660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901247" y="3892749"/>
                <a:ext cx="1568751" cy="416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3591530" y="3558455"/>
                <a:ext cx="0" cy="4981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6" name="TextBox 135"/>
              <p:cNvSpPr txBox="1"/>
              <p:nvPr/>
            </p:nvSpPr>
            <p:spPr>
              <a:xfrm>
                <a:off x="3838037" y="2924534"/>
                <a:ext cx="1044998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Output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8084342" y="3341322"/>
                <a:ext cx="3843153" cy="2904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serves as a state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tracks the output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</a:t>
                </a:r>
                <a:r>
                  <a:rPr lang="en-US" sz="2000" b="1" dirty="0"/>
                  <a:t>forget gate </a:t>
                </a:r>
                <a:r>
                  <a:rPr lang="en-US" sz="2000" dirty="0"/>
                  <a:t>determines when to reset the state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</a:t>
                </a:r>
                <a:r>
                  <a:rPr lang="en-US" sz="2000" b="1" dirty="0"/>
                  <a:t>input gate </a:t>
                </a:r>
                <a:r>
                  <a:rPr lang="en-US" sz="2000" dirty="0"/>
                  <a:t>determines what information to integrate  with the state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</a:t>
                </a:r>
                <a:r>
                  <a:rPr lang="en-US" sz="2000" b="1" dirty="0"/>
                  <a:t>output gate </a:t>
                </a:r>
                <a:r>
                  <a:rPr lang="en-US" sz="2000" dirty="0"/>
                  <a:t>specifies what to output</a:t>
                </a: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2" y="3341322"/>
                <a:ext cx="3843153" cy="2904128"/>
              </a:xfrm>
              <a:prstGeom prst="rect">
                <a:avLst/>
              </a:prstGeom>
              <a:blipFill>
                <a:blip r:embed="rId12"/>
                <a:stretch>
                  <a:fillRect l="-1426" t="-210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73180" y="2153219"/>
            <a:ext cx="5789205" cy="3709477"/>
          </a:xfrm>
          <a:prstGeom prst="roundRect">
            <a:avLst>
              <a:gd name="adj" fmla="val 5728"/>
            </a:avLst>
          </a:prstGeom>
          <a:solidFill>
            <a:srgbClr val="5B9BD5">
              <a:alpha val="50196"/>
            </a:srgbClr>
          </a:solidFill>
          <a:ln w="12700" cap="flat" cmpd="sng" algn="ctr">
            <a:solidFill>
              <a:srgbClr val="41719C">
                <a:alpha val="50196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173180" y="1663230"/>
            <a:ext cx="6523320" cy="4194633"/>
            <a:chOff x="879885" y="1247422"/>
            <a:chExt cx="4892490" cy="3145975"/>
          </a:xfrm>
        </p:grpSpPr>
        <p:grpSp>
          <p:nvGrpSpPr>
            <p:cNvPr id="135" name="Group 134"/>
            <p:cNvGrpSpPr/>
            <p:nvPr/>
          </p:nvGrpSpPr>
          <p:grpSpPr>
            <a:xfrm>
              <a:off x="879885" y="1247422"/>
              <a:ext cx="4892490" cy="3145975"/>
              <a:chOff x="879885" y="1247422"/>
              <a:chExt cx="4892490" cy="314597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879885" y="1974791"/>
                <a:ext cx="4892490" cy="2418606"/>
                <a:chOff x="879885" y="1974791"/>
                <a:chExt cx="4892490" cy="2418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27326" y="3269339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879885" y="1974791"/>
                  <a:ext cx="4892490" cy="2418606"/>
                  <a:chOff x="879885" y="1974791"/>
                  <a:chExt cx="4892490" cy="2418606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626130" y="2442058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142137" y="1974791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667" kern="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+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851587" y="3269339"/>
                    <a:ext cx="501387" cy="2749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FC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529655" y="3132264"/>
                    <a:ext cx="501387" cy="12982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46" name="Straight Arrow Connector 45"/>
                  <p:cNvCxnSpPr>
                    <a:endCxn id="36" idx="4"/>
                  </p:cNvCxnSpPr>
                  <p:nvPr/>
                </p:nvCxnSpPr>
                <p:spPr>
                  <a:xfrm flipV="1">
                    <a:off x="2774704" y="2730069"/>
                    <a:ext cx="0" cy="40035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0" name="Elbow Connector 49"/>
                  <p:cNvCxnSpPr>
                    <a:stCxn id="43" idx="0"/>
                    <a:endCxn id="36" idx="2"/>
                  </p:cNvCxnSpPr>
                  <p:nvPr/>
                </p:nvCxnSpPr>
                <p:spPr>
                  <a:xfrm rot="5400000" flipH="1" flipV="1">
                    <a:off x="2088283" y="2600062"/>
                    <a:ext cx="551845" cy="523850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51" name="Oval 50"/>
                  <p:cNvSpPr/>
                  <p:nvPr/>
                </p:nvSpPr>
                <p:spPr>
                  <a:xfrm>
                    <a:off x="1276238" y="197599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/>
                  <p:cNvCxnSpPr>
                    <a:endCxn id="51" idx="2"/>
                  </p:cNvCxnSpPr>
                  <p:nvPr/>
                </p:nvCxnSpPr>
                <p:spPr>
                  <a:xfrm>
                    <a:off x="887451" y="2119999"/>
                    <a:ext cx="38878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57" name="Elbow Connector 56"/>
                  <p:cNvCxnSpPr>
                    <a:stCxn id="36" idx="6"/>
                    <a:endCxn id="37" idx="4"/>
                  </p:cNvCxnSpPr>
                  <p:nvPr/>
                </p:nvCxnSpPr>
                <p:spPr>
                  <a:xfrm flipV="1">
                    <a:off x="2923278" y="2262802"/>
                    <a:ext cx="367433" cy="323262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0" name="Straight Arrow Connector 59"/>
                  <p:cNvCxnSpPr>
                    <a:endCxn id="37" idx="2"/>
                  </p:cNvCxnSpPr>
                  <p:nvPr/>
                </p:nvCxnSpPr>
                <p:spPr>
                  <a:xfrm flipV="1">
                    <a:off x="1573386" y="2118797"/>
                    <a:ext cx="1568751" cy="15385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3" name="Rectangle 62"/>
                  <p:cNvSpPr/>
                  <p:nvPr/>
                </p:nvSpPr>
                <p:spPr>
                  <a:xfrm rot="5400000">
                    <a:off x="3707241" y="2441080"/>
                    <a:ext cx="501387" cy="1298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64" name="Elbow Connector 63"/>
                  <p:cNvCxnSpPr>
                    <a:stCxn id="37" idx="6"/>
                    <a:endCxn id="63" idx="2"/>
                  </p:cNvCxnSpPr>
                  <p:nvPr/>
                </p:nvCxnSpPr>
                <p:spPr>
                  <a:xfrm>
                    <a:off x="3439285" y="2118797"/>
                    <a:ext cx="453739" cy="387195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Straight Arrow Connector 66"/>
                  <p:cNvCxnSpPr>
                    <a:stCxn id="37" idx="6"/>
                  </p:cNvCxnSpPr>
                  <p:nvPr/>
                </p:nvCxnSpPr>
                <p:spPr>
                  <a:xfrm>
                    <a:off x="3439285" y="2118797"/>
                    <a:ext cx="2333090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70" name="Oval 69"/>
                  <p:cNvSpPr/>
                  <p:nvPr/>
                </p:nvSpPr>
                <p:spPr>
                  <a:xfrm>
                    <a:off x="4309822" y="2367333"/>
                    <a:ext cx="297148" cy="2880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2133" kern="0" dirty="0">
                        <a:solidFill>
                          <a:prstClr val="black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rPr>
                      <a:t>X</a:t>
                    </a:r>
                    <a:endParaRPr lang="en-US" sz="2400" kern="0" dirty="0">
                      <a:solidFill>
                        <a:prstClr val="black"/>
                      </a:solidFill>
                      <a:latin typeface="Albany AMT" panose="020B0604020202020204" pitchFamily="34" charset="0"/>
                      <a:cs typeface="Albany AMT" panose="020B0604020202020204" pitchFamily="34" charset="0"/>
                    </a:endParaRPr>
                  </a:p>
                </p:txBody>
              </p:sp>
              <p:cxnSp>
                <p:nvCxnSpPr>
                  <p:cNvPr id="74" name="Straight Arrow Connector 73"/>
                  <p:cNvCxnSpPr>
                    <a:stCxn id="63" idx="0"/>
                    <a:endCxn id="70" idx="2"/>
                  </p:cNvCxnSpPr>
                  <p:nvPr/>
                </p:nvCxnSpPr>
                <p:spPr>
                  <a:xfrm>
                    <a:off x="4022846" y="2505992"/>
                    <a:ext cx="286976" cy="534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0" name="Straight Arrow Connector 79"/>
                  <p:cNvCxnSpPr>
                    <a:stCxn id="70" idx="6"/>
                  </p:cNvCxnSpPr>
                  <p:nvPr/>
                </p:nvCxnSpPr>
                <p:spPr>
                  <a:xfrm>
                    <a:off x="4606970" y="2511339"/>
                    <a:ext cx="1159746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6" name="Elbow Connector 95"/>
                  <p:cNvCxnSpPr>
                    <a:endCxn id="39" idx="2"/>
                  </p:cNvCxnSpPr>
                  <p:nvPr/>
                </p:nvCxnSpPr>
                <p:spPr>
                  <a:xfrm flipV="1">
                    <a:off x="879885" y="3544309"/>
                    <a:ext cx="1898135" cy="351866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H="1" flipV="1">
                    <a:off x="2102415" y="3543167"/>
                    <a:ext cx="2498" cy="34974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4" name="Elbow Connector 103"/>
                  <p:cNvCxnSpPr/>
                  <p:nvPr/>
                </p:nvCxnSpPr>
                <p:spPr>
                  <a:xfrm rot="16200000" flipV="1">
                    <a:off x="2088352" y="3704545"/>
                    <a:ext cx="849087" cy="528617"/>
                  </a:xfrm>
                  <a:prstGeom prst="bentConnector3">
                    <a:avLst>
                      <a:gd name="adj1" fmla="val 4002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8" name="Elbow Connector 117"/>
                  <p:cNvCxnSpPr/>
                  <p:nvPr/>
                </p:nvCxnSpPr>
                <p:spPr>
                  <a:xfrm rot="5400000" flipH="1" flipV="1">
                    <a:off x="2436105" y="3893908"/>
                    <a:ext cx="834942" cy="152749"/>
                  </a:xfrm>
                  <a:prstGeom prst="bentConnector3">
                    <a:avLst>
                      <a:gd name="adj1" fmla="val 39859"/>
                    </a:avLst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4775732" y="1247422"/>
                <a:ext cx="12556" cy="1280161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37" name="TextBox 136"/>
            <p:cNvSpPr txBox="1"/>
            <p:nvPr/>
          </p:nvSpPr>
          <p:spPr>
            <a:xfrm>
              <a:off x="1848113" y="2213444"/>
              <a:ext cx="911548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/>
                <a:t>Input Gate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9065" y="5192069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>
            <a:off x="428977" y="2823456"/>
            <a:ext cx="744203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V="1">
            <a:off x="3702936" y="5862696"/>
            <a:ext cx="0" cy="53481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2215936"/>
                <a:ext cx="1007647" cy="48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5" y="4674833"/>
                <a:ext cx="1028358" cy="4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80" y="5913935"/>
                <a:ext cx="738536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2468782" y="4183879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27" y="1609581"/>
                <a:ext cx="744755" cy="4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4" y="2230523"/>
                <a:ext cx="714298" cy="486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109" y="3382697"/>
                <a:ext cx="735008" cy="486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1283564" y="2273364"/>
            <a:ext cx="1699502" cy="3135389"/>
            <a:chOff x="962672" y="1705023"/>
            <a:chExt cx="1274627" cy="23515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62672" y="1705023"/>
              <a:ext cx="1274627" cy="2351542"/>
              <a:chOff x="962672" y="1705023"/>
              <a:chExt cx="1274627" cy="235154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174119" y="2264004"/>
                <a:ext cx="1063180" cy="1792561"/>
                <a:chOff x="1174119" y="2264004"/>
                <a:chExt cx="1063180" cy="179256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174119" y="3274983"/>
                  <a:ext cx="501387" cy="27497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FC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74119" y="3143087"/>
                  <a:ext cx="501387" cy="12982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48" name="Straight Arrow Connector 47"/>
                <p:cNvCxnSpPr>
                  <a:stCxn id="42" idx="0"/>
                  <a:endCxn id="51" idx="4"/>
                </p:cNvCxnSpPr>
                <p:nvPr/>
              </p:nvCxnSpPr>
              <p:spPr>
                <a:xfrm flipH="1" flipV="1">
                  <a:off x="1424812" y="2264004"/>
                  <a:ext cx="1" cy="87908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H="1" flipV="1">
                  <a:off x="1424948" y="3558455"/>
                  <a:ext cx="2498" cy="349742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52472" y="3558455"/>
                  <a:ext cx="0" cy="49811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1540697" y="4050921"/>
                  <a:ext cx="69660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962672" y="1705023"/>
                <a:ext cx="990752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Forget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99" y="2832701"/>
                  <a:ext cx="465752" cy="293542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32" y="3754099"/>
                <a:ext cx="624979" cy="391389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67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88" y="3802882"/>
                <a:ext cx="562590" cy="391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/>
          <p:cNvGrpSpPr/>
          <p:nvPr/>
        </p:nvGrpSpPr>
        <p:grpSpPr>
          <a:xfrm>
            <a:off x="2534996" y="3540460"/>
            <a:ext cx="3975717" cy="1868293"/>
            <a:chOff x="1901247" y="2655345"/>
            <a:chExt cx="2981788" cy="1401220"/>
          </a:xfrm>
        </p:grpSpPr>
        <p:grpSp>
          <p:nvGrpSpPr>
            <p:cNvPr id="142" name="Group 141"/>
            <p:cNvGrpSpPr/>
            <p:nvPr/>
          </p:nvGrpSpPr>
          <p:grpSpPr>
            <a:xfrm>
              <a:off x="1901247" y="2655345"/>
              <a:ext cx="2981788" cy="1401220"/>
              <a:chOff x="1901247" y="2655345"/>
              <a:chExt cx="2981788" cy="14012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08219" y="3267731"/>
                <a:ext cx="501387" cy="27497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FC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8219" y="3126620"/>
                <a:ext cx="501387" cy="12982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77" name="Elbow Connector 76"/>
              <p:cNvCxnSpPr>
                <a:stCxn id="45" idx="0"/>
                <a:endCxn id="70" idx="4"/>
              </p:cNvCxnSpPr>
              <p:nvPr/>
            </p:nvCxnSpPr>
            <p:spPr>
              <a:xfrm rot="5400000" flipH="1" flipV="1">
                <a:off x="3723016" y="2391241"/>
                <a:ext cx="471276" cy="999483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>
              <a:xfrm flipH="1" flipV="1">
                <a:off x="3456067" y="3552232"/>
                <a:ext cx="2498" cy="3497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911990" y="4050921"/>
                <a:ext cx="69660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901247" y="3892749"/>
                <a:ext cx="1568751" cy="416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3591530" y="3558455"/>
                <a:ext cx="0" cy="4981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6" name="TextBox 135"/>
              <p:cNvSpPr txBox="1"/>
              <p:nvPr/>
            </p:nvSpPr>
            <p:spPr>
              <a:xfrm>
                <a:off x="3838037" y="2924534"/>
                <a:ext cx="1044998" cy="28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/>
                  <a:t>Output Gate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6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67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867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645" y="2834820"/>
                  <a:ext cx="458106" cy="2935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8B8C7C3-4989-4B91-BE98-F363171016D5}"/>
                  </a:ext>
                </a:extLst>
              </p:cNvPr>
              <p:cNvSpPr txBox="1"/>
              <p:nvPr/>
            </p:nvSpPr>
            <p:spPr>
              <a:xfrm>
                <a:off x="7411281" y="3754642"/>
                <a:ext cx="4491445" cy="225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8B8C7C3-4989-4B91-BE98-F3631710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81" y="3754642"/>
                <a:ext cx="4491445" cy="2253502"/>
              </a:xfrm>
              <a:prstGeom prst="rect">
                <a:avLst/>
              </a:prstGeom>
              <a:blipFill>
                <a:blip r:embed="rId12"/>
                <a:stretch>
                  <a:fillRect b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6C0F180-33CF-4E0D-B3F4-10D00E6B4398}"/>
              </a:ext>
            </a:extLst>
          </p:cNvPr>
          <p:cNvSpPr/>
          <p:nvPr/>
        </p:nvSpPr>
        <p:spPr>
          <a:xfrm>
            <a:off x="9601865" y="2334078"/>
            <a:ext cx="668516" cy="173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48D8E-E769-4E89-B103-A20763EBA3A3}"/>
              </a:ext>
            </a:extLst>
          </p:cNvPr>
          <p:cNvSpPr txBox="1"/>
          <p:nvPr/>
        </p:nvSpPr>
        <p:spPr>
          <a:xfrm>
            <a:off x="10279446" y="215321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938C0-0AE8-4B09-8EB2-49F3EDE5D9A8}"/>
              </a:ext>
            </a:extLst>
          </p:cNvPr>
          <p:cNvSpPr/>
          <p:nvPr/>
        </p:nvSpPr>
        <p:spPr>
          <a:xfrm>
            <a:off x="9601864" y="2716426"/>
            <a:ext cx="668516" cy="173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A8489-7DAE-4A69-879A-96FC622B6DE0}"/>
              </a:ext>
            </a:extLst>
          </p:cNvPr>
          <p:cNvSpPr txBox="1"/>
          <p:nvPr/>
        </p:nvSpPr>
        <p:spPr>
          <a:xfrm>
            <a:off x="10320321" y="254243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67009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3250</TotalTime>
  <Words>385</Words>
  <Application>Microsoft Office PowerPoint</Application>
  <PresentationFormat>Widescreen</PresentationFormat>
  <Paragraphs>139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等线</vt:lpstr>
      <vt:lpstr>Abadi</vt:lpstr>
      <vt:lpstr>Albany AMT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Recurrent Neural Network (RNN)</vt:lpstr>
      <vt:lpstr>Sequential Data</vt:lpstr>
      <vt:lpstr>Recurring Neural Networks (RNNs)</vt:lpstr>
      <vt:lpstr>Sample Variants of RNNs</vt:lpstr>
      <vt:lpstr>Training RNNs</vt:lpstr>
      <vt:lpstr>Long Short-Term Memory (LSTM)</vt:lpstr>
      <vt:lpstr>Long Short-Term Memory (LSTM)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Lobaton</cp:lastModifiedBy>
  <cp:revision>7</cp:revision>
  <dcterms:created xsi:type="dcterms:W3CDTF">2023-07-29T11:29:10Z</dcterms:created>
  <dcterms:modified xsi:type="dcterms:W3CDTF">2023-07-31T17:59:15Z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