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Anton"/>
      <p:regular r:id="rId42"/>
    </p:embeddedFont>
    <p:embeddedFont>
      <p:font typeface="Lato"/>
      <p:regular r:id="rId43"/>
      <p:bold r:id="rId44"/>
      <p:italic r:id="rId45"/>
      <p:boldItalic r:id="rId46"/>
    </p:embeddedFont>
    <p:embeddedFont>
      <p:font typeface="Helvetica Neue"/>
      <p:regular r:id="rId47"/>
      <p:bold r:id="rId48"/>
      <p:italic r:id="rId49"/>
      <p:boldItalic r:id="rId50"/>
    </p:embeddedFont>
    <p:embeddedFont>
      <p:font typeface="Helvetica Neue Ligh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hieaSNLb6ZVX2hlAhhYG4hCjk/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6BFA79-327B-46C1-8154-7BD930A1AB86}">
  <a:tblStyle styleId="{896BFA79-327B-46C1-8154-7BD930A1AB86}"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B6E07C5-572D-4668-973C-78691804F10E}" styleName="Table_1">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20000"/>
            </a:schemeClr>
          </a:solidFill>
        </a:fill>
      </a:tcStyle>
    </a:band1H>
    <a:band2H>
      <a:tcTxStyle b="off" i="off"/>
    </a:band2H>
    <a:band1V>
      <a:tcTxStyle b="off" i="off"/>
      <a:tcStyle>
        <a:fill>
          <a:solidFill>
            <a:schemeClr val="accent1">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7D5DF01E-D0E9-418C-806D-C852EFA8B27E}" styleName="Table_2">
    <a:wholeTbl>
      <a:tcTxStyle b="off" i="off">
        <a:font>
          <a:latin typeface="Arial"/>
          <a:ea typeface="Arial"/>
          <a:cs typeface="Arial"/>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Anton-regular.fntdata"/><Relationship Id="rId41" Type="http://schemas.openxmlformats.org/officeDocument/2006/relationships/slide" Target="slides/slide35.xml"/><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Light-regular.fntdata"/><Relationship Id="rId50" Type="http://schemas.openxmlformats.org/officeDocument/2006/relationships/font" Target="fonts/HelveticaNeue-boldItalic.fntdata"/><Relationship Id="rId53" Type="http://schemas.openxmlformats.org/officeDocument/2006/relationships/font" Target="fonts/HelveticaNeueLight-italic.fntdata"/><Relationship Id="rId52" Type="http://schemas.openxmlformats.org/officeDocument/2006/relationships/font" Target="fonts/HelveticaNeueLight-bold.fntdata"/><Relationship Id="rId11" Type="http://schemas.openxmlformats.org/officeDocument/2006/relationships/slide" Target="slides/slide5.xml"/><Relationship Id="rId55" Type="http://customschemas.google.com/relationships/presentationmetadata" Target="metadata"/><Relationship Id="rId10" Type="http://schemas.openxmlformats.org/officeDocument/2006/relationships/slide" Target="slides/slide4.xml"/><Relationship Id="rId54" Type="http://schemas.openxmlformats.org/officeDocument/2006/relationships/font" Target="fonts/HelveticaNeueLigh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81c2a5ff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381c2a5ff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3b0b848a0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13b0b848a0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381c2a5ff0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1381c2a5ff0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sp>
        <p:nvSpPr>
          <p:cNvPr id="53" name="Google Shape;53;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5" name="Google Shape;5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8" name="Google Shape;58;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9" name="Google Shape;5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6" name="Google Shape;66;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7" name="Google Shape;6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71" name="Shape 71"/>
        <p:cNvGrpSpPr/>
        <p:nvPr/>
      </p:nvGrpSpPr>
      <p:grpSpPr>
        <a:xfrm>
          <a:off x="0" y="0"/>
          <a:ext cx="0" cy="0"/>
          <a:chOff x="0" y="0"/>
          <a:chExt cx="0" cy="0"/>
        </a:xfrm>
      </p:grpSpPr>
      <p:sp>
        <p:nvSpPr>
          <p:cNvPr id="72" name="Google Shape;72;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3" name="Google Shape;73;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75" name="Shape 75"/>
        <p:cNvGrpSpPr/>
        <p:nvPr/>
      </p:nvGrpSpPr>
      <p:grpSpPr>
        <a:xfrm>
          <a:off x="0" y="0"/>
          <a:ext cx="0" cy="0"/>
          <a:chOff x="0" y="0"/>
          <a:chExt cx="0" cy="0"/>
        </a:xfrm>
      </p:grpSpPr>
      <p:sp>
        <p:nvSpPr>
          <p:cNvPr id="76" name="Google Shape;76;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7" name="Google Shape;7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8" name="Shape 78"/>
        <p:cNvGrpSpPr/>
        <p:nvPr/>
      </p:nvGrpSpPr>
      <p:grpSpPr>
        <a:xfrm>
          <a:off x="0" y="0"/>
          <a:ext cx="0" cy="0"/>
          <a:chOff x="0" y="0"/>
          <a:chExt cx="0" cy="0"/>
        </a:xfrm>
      </p:grpSpPr>
      <p:sp>
        <p:nvSpPr>
          <p:cNvPr id="79" name="Google Shape;79;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1" name="Google Shape;81;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3" name="Google Shape;8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4" name="Shape 84"/>
        <p:cNvGrpSpPr/>
        <p:nvPr/>
      </p:nvGrpSpPr>
      <p:grpSpPr>
        <a:xfrm>
          <a:off x="0" y="0"/>
          <a:ext cx="0" cy="0"/>
          <a:chOff x="0" y="0"/>
          <a:chExt cx="0" cy="0"/>
        </a:xfrm>
      </p:grpSpPr>
      <p:sp>
        <p:nvSpPr>
          <p:cNvPr id="85" name="Google Shape;85;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6" name="Google Shape;86;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87" name="Shape 87"/>
        <p:cNvGrpSpPr/>
        <p:nvPr/>
      </p:nvGrpSpPr>
      <p:grpSpPr>
        <a:xfrm>
          <a:off x="0" y="0"/>
          <a:ext cx="0" cy="0"/>
          <a:chOff x="0" y="0"/>
          <a:chExt cx="0" cy="0"/>
        </a:xfrm>
      </p:grpSpPr>
      <p:sp>
        <p:nvSpPr>
          <p:cNvPr id="88" name="Google Shape;88;p45"/>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89" name="Google Shape;89;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0" name="Google Shape;9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0" name="Google Shape;20;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sp>
        <p:nvSpPr>
          <p:cNvPr id="49" name="Google Shape;4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0" name="Google Shape;50;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1" name="Google Shape;5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14.png"/><Relationship Id="rId7"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4.png"/><Relationship Id="rId5"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kaggle.com/datasets/lepchenkov/usedcarscatalog" TargetMode="External"/><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
          <p:cNvSpPr txBox="1"/>
          <p:nvPr/>
        </p:nvSpPr>
        <p:spPr>
          <a:xfrm>
            <a:off x="422330" y="2333850"/>
            <a:ext cx="8299341"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MX" sz="2000" u="none" cap="none" strike="noStrike">
                <a:solidFill>
                  <a:srgbClr val="121212"/>
                </a:solidFill>
                <a:latin typeface="Helvetica Neue"/>
                <a:ea typeface="Helvetica Neue"/>
                <a:cs typeface="Helvetica Neue"/>
                <a:sym typeface="Helvetica Neue"/>
              </a:rPr>
              <a:t>Data Science Comisión 25570</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3600"/>
              <a:buFont typeface="Arial"/>
              <a:buNone/>
            </a:pPr>
            <a:r>
              <a:rPr b="0" i="1" lang="es-MX" sz="3600" u="none" cap="none" strike="noStrike">
                <a:solidFill>
                  <a:schemeClr val="dk1"/>
                </a:solidFill>
                <a:latin typeface="Anton"/>
                <a:ea typeface="Anton"/>
                <a:cs typeface="Anton"/>
                <a:sym typeface="Anton"/>
              </a:rPr>
              <a:t>Proyecto Final</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3600"/>
              <a:buFont typeface="Arial"/>
              <a:buNone/>
            </a:pPr>
            <a:r>
              <a:rPr b="0" i="1" lang="es-MX" sz="3600" u="none" cap="none" strike="noStrike">
                <a:solidFill>
                  <a:schemeClr val="dk1"/>
                </a:solidFill>
                <a:latin typeface="Anton"/>
                <a:ea typeface="Anton"/>
                <a:cs typeface="Anton"/>
                <a:sym typeface="Anton"/>
              </a:rPr>
              <a:t> “Autos Usados”</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b="1" i="0" lang="es-MX" sz="1800" u="none" cap="none" strike="noStrike">
                <a:solidFill>
                  <a:srgbClr val="121212"/>
                </a:solidFill>
                <a:latin typeface="Helvetica Neue"/>
                <a:ea typeface="Helvetica Neue"/>
                <a:cs typeface="Helvetica Neue"/>
                <a:sym typeface="Helvetica Neue"/>
              </a:rPr>
              <a:t>GRUPO 3</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b="1" i="0" lang="es-MX" sz="1800" u="none" cap="none" strike="noStrike">
                <a:solidFill>
                  <a:srgbClr val="121212"/>
                </a:solidFill>
                <a:latin typeface="Helvetica Neue"/>
                <a:ea typeface="Helvetica Neue"/>
                <a:cs typeface="Helvetica Neue"/>
                <a:sym typeface="Helvetica Neue"/>
              </a:rPr>
              <a:t>Guadalupe de Vera | Jennifer Karcevas | Juan Sebastián Viviani</a:t>
            </a:r>
            <a:endParaRPr b="0" i="0" sz="1400" u="none" cap="none" strike="noStrike">
              <a:solidFill>
                <a:srgbClr val="000000"/>
              </a:solidFill>
              <a:latin typeface="Arial"/>
              <a:ea typeface="Arial"/>
              <a:cs typeface="Arial"/>
              <a:sym typeface="Arial"/>
            </a:endParaRPr>
          </a:p>
        </p:txBody>
      </p:sp>
      <p:sp>
        <p:nvSpPr>
          <p:cNvPr id="96" name="Google Shape;96;p1"/>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g1381c2a5ff0_0_0"/>
          <p:cNvGraphicFramePr/>
          <p:nvPr/>
        </p:nvGraphicFramePr>
        <p:xfrm>
          <a:off x="221739" y="1377970"/>
          <a:ext cx="3000000" cy="3000000"/>
        </p:xfrm>
        <a:graphic>
          <a:graphicData uri="http://schemas.openxmlformats.org/drawingml/2006/table">
            <a:tbl>
              <a:tblPr>
                <a:noFill/>
                <a:tableStyleId>{7D5DF01E-D0E9-418C-806D-C852EFA8B27E}</a:tableStyleId>
              </a:tblPr>
              <a:tblGrid>
                <a:gridCol w="1235150"/>
                <a:gridCol w="3305825"/>
                <a:gridCol w="917275"/>
                <a:gridCol w="917275"/>
                <a:gridCol w="2324975"/>
              </a:tblGrid>
              <a:tr h="365750">
                <a:tc>
                  <a:txBody>
                    <a:bodyPr/>
                    <a:lstStyle/>
                    <a:p>
                      <a:pPr indent="0" lvl="0" marL="0" marR="0" rtl="0" algn="ctr">
                        <a:lnSpc>
                          <a:spcPct val="115000"/>
                        </a:lnSpc>
                        <a:spcBef>
                          <a:spcPts val="0"/>
                        </a:spcBef>
                        <a:spcAft>
                          <a:spcPts val="0"/>
                        </a:spcAft>
                        <a:buClr>
                          <a:srgbClr val="000000"/>
                        </a:buClr>
                        <a:buSzPts val="1050"/>
                        <a:buFont typeface="Arial"/>
                        <a:buNone/>
                      </a:pPr>
                      <a:r>
                        <a:rPr b="1" lang="es-MX" sz="1050" u="none" cap="none" strike="noStrike">
                          <a:solidFill>
                            <a:schemeClr val="dk1"/>
                          </a:solidFill>
                          <a:latin typeface="Helvetica Neue"/>
                          <a:ea typeface="Helvetica Neue"/>
                          <a:cs typeface="Helvetica Neue"/>
                          <a:sym typeface="Helvetica Neue"/>
                        </a:rPr>
                        <a:t>Modelo</a:t>
                      </a:r>
                      <a:endParaRPr b="1" sz="1050" u="none" cap="none" strike="noStrike">
                        <a:solidFill>
                          <a:schemeClr val="dk1"/>
                        </a:solidFill>
                        <a:latin typeface="Helvetica Neue"/>
                        <a:ea typeface="Helvetica Neue"/>
                        <a:cs typeface="Helvetica Neue"/>
                        <a:sym typeface="Helvetica Neue"/>
                      </a:endParaRPr>
                    </a:p>
                  </a:txBody>
                  <a:tcPr marT="19050" marB="19050" marR="44450" marL="44450" anchor="ctr">
                    <a:solidFill>
                      <a:schemeClr val="accent1"/>
                    </a:solidFill>
                  </a:tcPr>
                </a:tc>
                <a:tc>
                  <a:txBody>
                    <a:bodyPr/>
                    <a:lstStyle/>
                    <a:p>
                      <a:pPr indent="0" lvl="0" marL="0" marR="0" rtl="0" algn="ctr">
                        <a:lnSpc>
                          <a:spcPct val="115000"/>
                        </a:lnSpc>
                        <a:spcBef>
                          <a:spcPts val="0"/>
                        </a:spcBef>
                        <a:spcAft>
                          <a:spcPts val="0"/>
                        </a:spcAft>
                        <a:buClr>
                          <a:srgbClr val="000000"/>
                        </a:buClr>
                        <a:buSzPts val="1050"/>
                        <a:buFont typeface="Arial"/>
                        <a:buNone/>
                      </a:pPr>
                      <a:r>
                        <a:rPr b="1" lang="es-MX" sz="1050" u="none" cap="none" strike="noStrike">
                          <a:solidFill>
                            <a:schemeClr val="dk1"/>
                          </a:solidFill>
                          <a:latin typeface="Helvetica Neue"/>
                          <a:ea typeface="Helvetica Neue"/>
                          <a:cs typeface="Helvetica Neue"/>
                          <a:sym typeface="Helvetica Neue"/>
                        </a:rPr>
                        <a:t>Modelo</a:t>
                      </a:r>
                      <a:endParaRPr b="1" sz="1050" u="none" cap="none" strike="noStrike">
                        <a:solidFill>
                          <a:schemeClr val="dk1"/>
                        </a:solidFill>
                        <a:latin typeface="Helvetica Neue"/>
                        <a:ea typeface="Helvetica Neue"/>
                        <a:cs typeface="Helvetica Neue"/>
                        <a:sym typeface="Helvetica Neue"/>
                      </a:endParaRPr>
                    </a:p>
                  </a:txBody>
                  <a:tcPr marT="19050" marB="19050" marR="44450" marL="44450" anchor="ctr">
                    <a:solidFill>
                      <a:schemeClr val="accent1"/>
                    </a:solidFill>
                  </a:tcPr>
                </a:tc>
                <a:tc>
                  <a:txBody>
                    <a:bodyPr/>
                    <a:lstStyle/>
                    <a:p>
                      <a:pPr indent="0" lvl="0" marL="0" marR="0" rtl="0" algn="ctr">
                        <a:lnSpc>
                          <a:spcPct val="115000"/>
                        </a:lnSpc>
                        <a:spcBef>
                          <a:spcPts val="0"/>
                        </a:spcBef>
                        <a:spcAft>
                          <a:spcPts val="0"/>
                        </a:spcAft>
                        <a:buClr>
                          <a:srgbClr val="000000"/>
                        </a:buClr>
                        <a:buSzPts val="1050"/>
                        <a:buFont typeface="Arial"/>
                        <a:buNone/>
                      </a:pPr>
                      <a:r>
                        <a:rPr b="1" lang="es-MX" sz="1050" u="none" cap="none" strike="noStrike">
                          <a:solidFill>
                            <a:schemeClr val="dk1"/>
                          </a:solidFill>
                          <a:latin typeface="Helvetica Neue"/>
                          <a:ea typeface="Helvetica Neue"/>
                          <a:cs typeface="Helvetica Neue"/>
                          <a:sym typeface="Helvetica Neue"/>
                        </a:rPr>
                        <a:t>score_train</a:t>
                      </a:r>
                      <a:endParaRPr b="1" sz="1050" u="none" cap="none" strike="noStrike">
                        <a:solidFill>
                          <a:schemeClr val="dk1"/>
                        </a:solidFill>
                        <a:latin typeface="Helvetica Neue"/>
                        <a:ea typeface="Helvetica Neue"/>
                        <a:cs typeface="Helvetica Neue"/>
                        <a:sym typeface="Helvetica Neue"/>
                      </a:endParaRPr>
                    </a:p>
                  </a:txBody>
                  <a:tcPr marT="19050" marB="19050" marR="44450" marL="44450" anchor="ctr">
                    <a:solidFill>
                      <a:schemeClr val="accent1"/>
                    </a:solidFill>
                  </a:tcPr>
                </a:tc>
                <a:tc>
                  <a:txBody>
                    <a:bodyPr/>
                    <a:lstStyle/>
                    <a:p>
                      <a:pPr indent="0" lvl="0" marL="0" marR="0" rtl="0" algn="ctr">
                        <a:lnSpc>
                          <a:spcPct val="115000"/>
                        </a:lnSpc>
                        <a:spcBef>
                          <a:spcPts val="0"/>
                        </a:spcBef>
                        <a:spcAft>
                          <a:spcPts val="0"/>
                        </a:spcAft>
                        <a:buClr>
                          <a:srgbClr val="000000"/>
                        </a:buClr>
                        <a:buSzPts val="1050"/>
                        <a:buFont typeface="Arial"/>
                        <a:buNone/>
                      </a:pPr>
                      <a:r>
                        <a:rPr b="1" lang="es-MX" sz="1050" u="none" cap="none" strike="noStrike">
                          <a:solidFill>
                            <a:schemeClr val="dk1"/>
                          </a:solidFill>
                          <a:latin typeface="Helvetica Neue"/>
                          <a:ea typeface="Helvetica Neue"/>
                          <a:cs typeface="Helvetica Neue"/>
                          <a:sym typeface="Helvetica Neue"/>
                        </a:rPr>
                        <a:t>score_test</a:t>
                      </a:r>
                      <a:endParaRPr b="1" sz="1050" u="none" cap="none" strike="noStrike">
                        <a:solidFill>
                          <a:schemeClr val="dk1"/>
                        </a:solidFill>
                        <a:latin typeface="Helvetica Neue"/>
                        <a:ea typeface="Helvetica Neue"/>
                        <a:cs typeface="Helvetica Neue"/>
                        <a:sym typeface="Helvetica Neue"/>
                      </a:endParaRPr>
                    </a:p>
                  </a:txBody>
                  <a:tcPr marT="19050" marB="19050" marR="44450" marL="44450" anchor="ctr">
                    <a:solidFill>
                      <a:schemeClr val="accent1"/>
                    </a:solidFill>
                  </a:tcPr>
                </a:tc>
                <a:tc>
                  <a:txBody>
                    <a:bodyPr/>
                    <a:lstStyle/>
                    <a:p>
                      <a:pPr indent="0" lvl="0" marL="0" marR="0" rtl="0" algn="ctr">
                        <a:lnSpc>
                          <a:spcPct val="115000"/>
                        </a:lnSpc>
                        <a:spcBef>
                          <a:spcPts val="0"/>
                        </a:spcBef>
                        <a:spcAft>
                          <a:spcPts val="0"/>
                        </a:spcAft>
                        <a:buClr>
                          <a:srgbClr val="000000"/>
                        </a:buClr>
                        <a:buSzPts val="1050"/>
                        <a:buFont typeface="Arial"/>
                        <a:buNone/>
                      </a:pPr>
                      <a:r>
                        <a:rPr b="1" lang="es-MX" sz="1050" u="none" cap="none" strike="noStrike">
                          <a:solidFill>
                            <a:schemeClr val="dk1"/>
                          </a:solidFill>
                          <a:latin typeface="Helvetica Neue"/>
                          <a:ea typeface="Helvetica Neue"/>
                          <a:cs typeface="Helvetica Neue"/>
                          <a:sym typeface="Helvetica Neue"/>
                        </a:rPr>
                        <a:t>params</a:t>
                      </a:r>
                      <a:endParaRPr b="1" sz="1050" u="none" cap="none" strike="noStrike">
                        <a:solidFill>
                          <a:schemeClr val="dk1"/>
                        </a:solidFill>
                        <a:latin typeface="Helvetica Neue"/>
                        <a:ea typeface="Helvetica Neue"/>
                        <a:cs typeface="Helvetica Neue"/>
                        <a:sym typeface="Helvetica Neue"/>
                      </a:endParaRPr>
                    </a:p>
                  </a:txBody>
                  <a:tcPr marT="19050" marB="19050" marR="44450" marL="44450" anchor="ctr">
                    <a:solidFill>
                      <a:schemeClr val="accent1"/>
                    </a:solidFill>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b="1" lang="es-MX" sz="1000" u="none" cap="none" strike="noStrike">
                          <a:solidFill>
                            <a:schemeClr val="dk1"/>
                          </a:solidFill>
                          <a:latin typeface="Helvetica Neue"/>
                          <a:ea typeface="Helvetica Neue"/>
                          <a:cs typeface="Helvetica Neue"/>
                          <a:sym typeface="Helvetica Neue"/>
                        </a:rPr>
                        <a:t>GradientBoostingRegressor</a:t>
                      </a:r>
                      <a:endParaRPr b="1" sz="1000" u="none" cap="none" strike="noStrike">
                        <a:solidFill>
                          <a:schemeClr val="dk1"/>
                        </a:solidFill>
                        <a:latin typeface="Helvetica Neue"/>
                        <a:ea typeface="Helvetica Neue"/>
                        <a:cs typeface="Helvetica Neue"/>
                        <a:sym typeface="Helvetica Neue"/>
                      </a:endParaRPr>
                    </a:p>
                  </a:txBody>
                  <a:tcPr marT="19050" marB="19050" marR="44450" marL="44450"/>
                </a:tc>
                <a:tc>
                  <a:txBody>
                    <a:bodyPr/>
                    <a:lstStyle/>
                    <a:p>
                      <a:pPr indent="0" lvl="0" marL="0" marR="0" rtl="0" algn="l">
                        <a:lnSpc>
                          <a:spcPct val="115000"/>
                        </a:lnSpc>
                        <a:spcBef>
                          <a:spcPts val="0"/>
                        </a:spcBef>
                        <a:spcAft>
                          <a:spcPts val="0"/>
                        </a:spcAft>
                        <a:buClr>
                          <a:srgbClr val="000000"/>
                        </a:buClr>
                        <a:buSzPts val="1000"/>
                        <a:buFont typeface="Arial"/>
                        <a:buNone/>
                      </a:pPr>
                      <a:r>
                        <a:rPr lang="es-MX" sz="1000" u="none" cap="none" strike="noStrike">
                          <a:solidFill>
                            <a:schemeClr val="dk1"/>
                          </a:solidFill>
                          <a:latin typeface="Helvetica Neue"/>
                          <a:ea typeface="Helvetica Neue"/>
                          <a:cs typeface="Helvetica Neue"/>
                          <a:sym typeface="Helvetica Neue"/>
                        </a:rPr>
                        <a:t>GradientBoostingRegressor(learning_rate=0.191, max_depth=5, n_estimators=200)</a:t>
                      </a:r>
                      <a:endParaRPr sz="1000" u="none" cap="none" strike="noStrike">
                        <a:solidFill>
                          <a:schemeClr val="dk1"/>
                        </a:solidFill>
                        <a:latin typeface="Helvetica Neue"/>
                        <a:ea typeface="Helvetica Neue"/>
                        <a:cs typeface="Helvetica Neue"/>
                        <a:sym typeface="Helvetica Neue"/>
                      </a:endParaRPr>
                    </a:p>
                  </a:txBody>
                  <a:tcPr marT="19050" marB="19050" marR="44450" marL="44450"/>
                </a:tc>
                <a:tc>
                  <a:txBody>
                    <a:bodyPr/>
                    <a:lstStyle/>
                    <a:p>
                      <a:pPr indent="0" lvl="0" marL="0" marR="0" rtl="0" algn="r">
                        <a:lnSpc>
                          <a:spcPct val="115000"/>
                        </a:lnSpc>
                        <a:spcBef>
                          <a:spcPts val="0"/>
                        </a:spcBef>
                        <a:spcAft>
                          <a:spcPts val="0"/>
                        </a:spcAft>
                        <a:buClr>
                          <a:srgbClr val="000000"/>
                        </a:buClr>
                        <a:buSzPts val="1000"/>
                        <a:buFont typeface="Arial"/>
                        <a:buNone/>
                      </a:pPr>
                      <a:r>
                        <a:rPr lang="es-MX" sz="1000" u="none" cap="none" strike="noStrike">
                          <a:solidFill>
                            <a:schemeClr val="dk1"/>
                          </a:solidFill>
                          <a:latin typeface="Helvetica Neue"/>
                          <a:ea typeface="Helvetica Neue"/>
                          <a:cs typeface="Helvetica Neue"/>
                          <a:sym typeface="Helvetica Neue"/>
                        </a:rPr>
                        <a:t>0.929539183</a:t>
                      </a:r>
                      <a:r>
                        <a:rPr lang="es-MX" sz="1000" u="none" cap="none" strike="noStrike">
                          <a:solidFill>
                            <a:schemeClr val="dk1"/>
                          </a:solidFill>
                          <a:latin typeface="Helvetica Neue"/>
                          <a:ea typeface="Helvetica Neue"/>
                          <a:cs typeface="Helvetica Neue"/>
                          <a:sym typeface="Helvetica Neue"/>
                        </a:rPr>
                        <a:t>5</a:t>
                      </a:r>
                      <a:endParaRPr sz="1000" u="none" cap="none" strike="noStrike">
                        <a:solidFill>
                          <a:schemeClr val="dk1"/>
                        </a:solidFill>
                        <a:latin typeface="Helvetica Neue"/>
                        <a:ea typeface="Helvetica Neue"/>
                        <a:cs typeface="Helvetica Neue"/>
                        <a:sym typeface="Helvetica Neue"/>
                      </a:endParaRPr>
                    </a:p>
                  </a:txBody>
                  <a:tcPr marT="19050" marB="19050" marR="44450" marL="44450"/>
                </a:tc>
                <a:tc>
                  <a:txBody>
                    <a:bodyPr/>
                    <a:lstStyle/>
                    <a:p>
                      <a:pPr indent="0" lvl="0" marL="0" marR="0" rtl="0" algn="r">
                        <a:lnSpc>
                          <a:spcPct val="115000"/>
                        </a:lnSpc>
                        <a:spcBef>
                          <a:spcPts val="0"/>
                        </a:spcBef>
                        <a:spcAft>
                          <a:spcPts val="0"/>
                        </a:spcAft>
                        <a:buClr>
                          <a:srgbClr val="000000"/>
                        </a:buClr>
                        <a:buSzPts val="1000"/>
                        <a:buFont typeface="Arial"/>
                        <a:buNone/>
                      </a:pPr>
                      <a:r>
                        <a:rPr lang="es-MX" sz="1000" u="none" cap="none" strike="noStrike">
                          <a:solidFill>
                            <a:schemeClr val="dk1"/>
                          </a:solidFill>
                          <a:latin typeface="Helvetica Neue"/>
                          <a:ea typeface="Helvetica Neue"/>
                          <a:cs typeface="Helvetica Neue"/>
                          <a:sym typeface="Helvetica Neue"/>
                        </a:rPr>
                        <a:t>0.9090616472</a:t>
                      </a:r>
                      <a:endParaRPr sz="1000" u="none" cap="none" strike="noStrike">
                        <a:solidFill>
                          <a:schemeClr val="dk1"/>
                        </a:solidFill>
                        <a:latin typeface="Helvetica Neue"/>
                        <a:ea typeface="Helvetica Neue"/>
                        <a:cs typeface="Helvetica Neue"/>
                        <a:sym typeface="Helvetica Neue"/>
                      </a:endParaRPr>
                    </a:p>
                  </a:txBody>
                  <a:tcPr marT="19050" marB="19050" marR="44450" marL="44450"/>
                </a:tc>
                <a:tc>
                  <a:txBody>
                    <a:bodyPr/>
                    <a:lstStyle/>
                    <a:p>
                      <a:pPr indent="0" lvl="0" marL="0" marR="0" rtl="0" algn="l">
                        <a:lnSpc>
                          <a:spcPct val="115000"/>
                        </a:lnSpc>
                        <a:spcBef>
                          <a:spcPts val="0"/>
                        </a:spcBef>
                        <a:spcAft>
                          <a:spcPts val="0"/>
                        </a:spcAft>
                        <a:buClr>
                          <a:srgbClr val="000000"/>
                        </a:buClr>
                        <a:buSzPts val="1000"/>
                        <a:buFont typeface="Arial"/>
                        <a:buNone/>
                      </a:pPr>
                      <a:r>
                        <a:rPr lang="es-MX" sz="1000" u="none" cap="none" strike="noStrike">
                          <a:solidFill>
                            <a:schemeClr val="dk1"/>
                          </a:solidFill>
                          <a:latin typeface="Helvetica Neue"/>
                          <a:ea typeface="Helvetica Neue"/>
                          <a:cs typeface="Helvetica Neue"/>
                          <a:sym typeface="Helvetica Neue"/>
                        </a:rPr>
                        <a:t>{'n_estimators': 200, 'max_depth': 5, 'learning_rate': 0.191}</a:t>
                      </a:r>
                      <a:endParaRPr sz="1000" u="none" cap="none" strike="noStrike">
                        <a:solidFill>
                          <a:schemeClr val="dk1"/>
                        </a:solidFill>
                        <a:latin typeface="Helvetica Neue"/>
                        <a:ea typeface="Helvetica Neue"/>
                        <a:cs typeface="Helvetica Neue"/>
                        <a:sym typeface="Helvetica Neue"/>
                      </a:endParaRPr>
                    </a:p>
                  </a:txBody>
                  <a:tcPr marT="19050" marB="19050" marR="44450" marL="44450"/>
                </a:tc>
              </a:tr>
              <a:tr h="200025">
                <a:tc>
                  <a:txBody>
                    <a:bodyPr/>
                    <a:lstStyle/>
                    <a:p>
                      <a:pPr indent="0" lvl="0" marL="0" marR="0" rtl="0" algn="l">
                        <a:lnSpc>
                          <a:spcPct val="115000"/>
                        </a:lnSpc>
                        <a:spcBef>
                          <a:spcPts val="0"/>
                        </a:spcBef>
                        <a:spcAft>
                          <a:spcPts val="0"/>
                        </a:spcAft>
                        <a:buClr>
                          <a:srgbClr val="000000"/>
                        </a:buClr>
                        <a:buSzPts val="1000"/>
                        <a:buFont typeface="Arial"/>
                        <a:buNone/>
                      </a:pPr>
                      <a:r>
                        <a:rPr b="1" lang="es-MX" sz="1000" u="none" cap="none" strike="noStrike">
                          <a:solidFill>
                            <a:schemeClr val="dk1"/>
                          </a:solidFill>
                          <a:latin typeface="Helvetica Neue"/>
                          <a:ea typeface="Helvetica Neue"/>
                          <a:cs typeface="Helvetica Neue"/>
                          <a:sym typeface="Helvetica Neue"/>
                        </a:rPr>
                        <a:t>XGBRegressor</a:t>
                      </a:r>
                      <a:endParaRPr b="1" sz="1000" u="none" cap="none" strike="noStrike">
                        <a:solidFill>
                          <a:schemeClr val="dk1"/>
                        </a:solidFill>
                        <a:latin typeface="Helvetica Neue"/>
                        <a:ea typeface="Helvetica Neue"/>
                        <a:cs typeface="Helvetica Neue"/>
                        <a:sym typeface="Helvetica Neue"/>
                      </a:endParaRPr>
                    </a:p>
                  </a:txBody>
                  <a:tcPr marT="19050" marB="19050" marR="44450" marL="44450"/>
                </a:tc>
                <a:tc>
                  <a:txBody>
                    <a:bodyPr/>
                    <a:lstStyle/>
                    <a:p>
                      <a:pPr indent="0" lvl="0" marL="0" marR="0" rtl="0" algn="l">
                        <a:lnSpc>
                          <a:spcPct val="115000"/>
                        </a:lnSpc>
                        <a:spcBef>
                          <a:spcPts val="0"/>
                        </a:spcBef>
                        <a:spcAft>
                          <a:spcPts val="0"/>
                        </a:spcAft>
                        <a:buClr>
                          <a:srgbClr val="000000"/>
                        </a:buClr>
                        <a:buSzPts val="1000"/>
                        <a:buFont typeface="Arial"/>
                        <a:buNone/>
                      </a:pPr>
                      <a:r>
                        <a:rPr lang="es-MX" sz="1000" u="none" cap="none" strike="noStrike">
                          <a:solidFill>
                            <a:schemeClr val="dk1"/>
                          </a:solidFill>
                          <a:latin typeface="Helvetica Neue"/>
                          <a:ea typeface="Helvetica Neue"/>
                          <a:cs typeface="Helvetica Neue"/>
                          <a:sym typeface="Helvetica Neue"/>
                        </a:rPr>
                        <a:t>XGBRegressor(learning_rate=0.281, max_depth=5, n_estimators=300)</a:t>
                      </a:r>
                      <a:endParaRPr sz="1000" u="none" cap="none" strike="noStrike">
                        <a:solidFill>
                          <a:schemeClr val="dk1"/>
                        </a:solidFill>
                        <a:latin typeface="Helvetica Neue"/>
                        <a:ea typeface="Helvetica Neue"/>
                        <a:cs typeface="Helvetica Neue"/>
                        <a:sym typeface="Helvetica Neue"/>
                      </a:endParaRPr>
                    </a:p>
                  </a:txBody>
                  <a:tcPr marT="19050" marB="19050" marR="44450" marL="44450"/>
                </a:tc>
                <a:tc>
                  <a:txBody>
                    <a:bodyPr/>
                    <a:lstStyle/>
                    <a:p>
                      <a:pPr indent="0" lvl="0" marL="0" marR="0" rtl="0" algn="r">
                        <a:lnSpc>
                          <a:spcPct val="115000"/>
                        </a:lnSpc>
                        <a:spcBef>
                          <a:spcPts val="0"/>
                        </a:spcBef>
                        <a:spcAft>
                          <a:spcPts val="0"/>
                        </a:spcAft>
                        <a:buClr>
                          <a:srgbClr val="000000"/>
                        </a:buClr>
                        <a:buSzPts val="1000"/>
                        <a:buFont typeface="Arial"/>
                        <a:buNone/>
                      </a:pPr>
                      <a:r>
                        <a:rPr lang="es-MX" sz="1000" u="none" cap="none" strike="noStrike">
                          <a:solidFill>
                            <a:schemeClr val="dk1"/>
                          </a:solidFill>
                          <a:latin typeface="Helvetica Neue"/>
                          <a:ea typeface="Helvetica Neue"/>
                          <a:cs typeface="Helvetica Neue"/>
                          <a:sym typeface="Helvetica Neue"/>
                        </a:rPr>
                        <a:t>0.9306137799</a:t>
                      </a:r>
                      <a:endParaRPr sz="1000" u="none" cap="none" strike="noStrike">
                        <a:solidFill>
                          <a:schemeClr val="dk1"/>
                        </a:solidFill>
                        <a:latin typeface="Helvetica Neue"/>
                        <a:ea typeface="Helvetica Neue"/>
                        <a:cs typeface="Helvetica Neue"/>
                        <a:sym typeface="Helvetica Neue"/>
                      </a:endParaRPr>
                    </a:p>
                  </a:txBody>
                  <a:tcPr marT="19050" marB="19050" marR="44450" marL="44450"/>
                </a:tc>
                <a:tc>
                  <a:txBody>
                    <a:bodyPr/>
                    <a:lstStyle/>
                    <a:p>
                      <a:pPr indent="0" lvl="0" marL="0" marR="0" rtl="0" algn="r">
                        <a:lnSpc>
                          <a:spcPct val="115000"/>
                        </a:lnSpc>
                        <a:spcBef>
                          <a:spcPts val="0"/>
                        </a:spcBef>
                        <a:spcAft>
                          <a:spcPts val="0"/>
                        </a:spcAft>
                        <a:buClr>
                          <a:srgbClr val="000000"/>
                        </a:buClr>
                        <a:buSzPts val="1000"/>
                        <a:buFont typeface="Arial"/>
                        <a:buNone/>
                      </a:pPr>
                      <a:r>
                        <a:rPr lang="es-MX" sz="1000" u="none" cap="none" strike="noStrike">
                          <a:solidFill>
                            <a:schemeClr val="dk1"/>
                          </a:solidFill>
                          <a:latin typeface="Helvetica Neue"/>
                          <a:ea typeface="Helvetica Neue"/>
                          <a:cs typeface="Helvetica Neue"/>
                          <a:sym typeface="Helvetica Neue"/>
                        </a:rPr>
                        <a:t>0.9041218167</a:t>
                      </a:r>
                      <a:endParaRPr sz="1000" u="none" cap="none" strike="noStrike">
                        <a:solidFill>
                          <a:schemeClr val="dk1"/>
                        </a:solidFill>
                        <a:latin typeface="Helvetica Neue"/>
                        <a:ea typeface="Helvetica Neue"/>
                        <a:cs typeface="Helvetica Neue"/>
                        <a:sym typeface="Helvetica Neue"/>
                      </a:endParaRPr>
                    </a:p>
                  </a:txBody>
                  <a:tcPr marT="19050" marB="19050" marR="44450" marL="44450"/>
                </a:tc>
                <a:tc>
                  <a:txBody>
                    <a:bodyPr/>
                    <a:lstStyle/>
                    <a:p>
                      <a:pPr indent="0" lvl="0" marL="0" marR="0" rtl="0" algn="l">
                        <a:lnSpc>
                          <a:spcPct val="115000"/>
                        </a:lnSpc>
                        <a:spcBef>
                          <a:spcPts val="0"/>
                        </a:spcBef>
                        <a:spcAft>
                          <a:spcPts val="0"/>
                        </a:spcAft>
                        <a:buClr>
                          <a:srgbClr val="000000"/>
                        </a:buClr>
                        <a:buSzPts val="1000"/>
                        <a:buFont typeface="Arial"/>
                        <a:buNone/>
                      </a:pPr>
                      <a:r>
                        <a:rPr lang="es-MX" sz="1000" u="none" cap="none" strike="noStrike">
                          <a:solidFill>
                            <a:schemeClr val="dk1"/>
                          </a:solidFill>
                          <a:latin typeface="Helvetica Neue"/>
                          <a:ea typeface="Helvetica Neue"/>
                          <a:cs typeface="Helvetica Neue"/>
                          <a:sym typeface="Helvetica Neue"/>
                        </a:rPr>
                        <a:t>{'n_estimators': 300, 'max_depth': 5, 'learning_rate': 0.281}</a:t>
                      </a:r>
                      <a:endParaRPr sz="1000" u="none" cap="none" strike="noStrike">
                        <a:solidFill>
                          <a:schemeClr val="dk1"/>
                        </a:solidFill>
                        <a:latin typeface="Helvetica Neue"/>
                        <a:ea typeface="Helvetica Neue"/>
                        <a:cs typeface="Helvetica Neue"/>
                        <a:sym typeface="Helvetica Neue"/>
                      </a:endParaRPr>
                    </a:p>
                  </a:txBody>
                  <a:tcPr marT="19050" marB="19050" marR="44450" marL="44450"/>
                </a:tc>
              </a:tr>
              <a:tr h="200025">
                <a:tc>
                  <a:txBody>
                    <a:bodyPr/>
                    <a:lstStyle/>
                    <a:p>
                      <a:pPr indent="0" lvl="0" marL="0" marR="0" rtl="0" algn="l">
                        <a:lnSpc>
                          <a:spcPct val="115000"/>
                        </a:lnSpc>
                        <a:spcBef>
                          <a:spcPts val="0"/>
                        </a:spcBef>
                        <a:spcAft>
                          <a:spcPts val="0"/>
                        </a:spcAft>
                        <a:buClr>
                          <a:srgbClr val="000000"/>
                        </a:buClr>
                        <a:buSzPts val="1000"/>
                        <a:buFont typeface="Arial"/>
                        <a:buNone/>
                      </a:pPr>
                      <a:r>
                        <a:rPr b="1" lang="es-MX" sz="1000" u="none" cap="none" strike="noStrike">
                          <a:solidFill>
                            <a:schemeClr val="dk1"/>
                          </a:solidFill>
                          <a:latin typeface="Helvetica Neue"/>
                          <a:ea typeface="Helvetica Neue"/>
                          <a:cs typeface="Helvetica Neue"/>
                          <a:sym typeface="Helvetica Neue"/>
                        </a:rPr>
                        <a:t>LGBMRegressor</a:t>
                      </a:r>
                      <a:endParaRPr b="1" sz="1000" u="none" cap="none" strike="noStrike">
                        <a:solidFill>
                          <a:schemeClr val="dk1"/>
                        </a:solidFill>
                        <a:latin typeface="Helvetica Neue"/>
                        <a:ea typeface="Helvetica Neue"/>
                        <a:cs typeface="Helvetica Neue"/>
                        <a:sym typeface="Helvetica Neue"/>
                      </a:endParaRPr>
                    </a:p>
                  </a:txBody>
                  <a:tcPr marT="19050" marB="19050" marR="44450" marL="44450"/>
                </a:tc>
                <a:tc>
                  <a:txBody>
                    <a:bodyPr/>
                    <a:lstStyle/>
                    <a:p>
                      <a:pPr indent="0" lvl="0" marL="0" marR="0" rtl="0" algn="l">
                        <a:lnSpc>
                          <a:spcPct val="115000"/>
                        </a:lnSpc>
                        <a:spcBef>
                          <a:spcPts val="0"/>
                        </a:spcBef>
                        <a:spcAft>
                          <a:spcPts val="0"/>
                        </a:spcAft>
                        <a:buClr>
                          <a:srgbClr val="000000"/>
                        </a:buClr>
                        <a:buSzPts val="1000"/>
                        <a:buFont typeface="Arial"/>
                        <a:buNone/>
                      </a:pPr>
                      <a:r>
                        <a:rPr lang="es-MX" sz="1000" u="none" cap="none" strike="noStrike">
                          <a:solidFill>
                            <a:schemeClr val="dk1"/>
                          </a:solidFill>
                          <a:latin typeface="Helvetica Neue"/>
                          <a:ea typeface="Helvetica Neue"/>
                          <a:cs typeface="Helvetica Neue"/>
                          <a:sym typeface="Helvetica Neue"/>
                        </a:rPr>
                        <a:t>LGBMRegressor(learning_rate=0.281, max_depth=5, n_estimators=300)</a:t>
                      </a:r>
                      <a:endParaRPr sz="1000" u="none" cap="none" strike="noStrike">
                        <a:solidFill>
                          <a:schemeClr val="dk1"/>
                        </a:solidFill>
                        <a:latin typeface="Helvetica Neue"/>
                        <a:ea typeface="Helvetica Neue"/>
                        <a:cs typeface="Helvetica Neue"/>
                        <a:sym typeface="Helvetica Neue"/>
                      </a:endParaRPr>
                    </a:p>
                  </a:txBody>
                  <a:tcPr marT="19050" marB="19050" marR="44450" marL="44450"/>
                </a:tc>
                <a:tc>
                  <a:txBody>
                    <a:bodyPr/>
                    <a:lstStyle/>
                    <a:p>
                      <a:pPr indent="0" lvl="0" marL="0" marR="0" rtl="0" algn="r">
                        <a:lnSpc>
                          <a:spcPct val="115000"/>
                        </a:lnSpc>
                        <a:spcBef>
                          <a:spcPts val="0"/>
                        </a:spcBef>
                        <a:spcAft>
                          <a:spcPts val="0"/>
                        </a:spcAft>
                        <a:buClr>
                          <a:srgbClr val="000000"/>
                        </a:buClr>
                        <a:buSzPts val="1000"/>
                        <a:buFont typeface="Arial"/>
                        <a:buNone/>
                      </a:pPr>
                      <a:r>
                        <a:rPr lang="es-MX" sz="1000" u="none" cap="none" strike="noStrike">
                          <a:solidFill>
                            <a:schemeClr val="dk1"/>
                          </a:solidFill>
                          <a:latin typeface="Helvetica Neue"/>
                          <a:ea typeface="Helvetica Neue"/>
                          <a:cs typeface="Helvetica Neue"/>
                          <a:sym typeface="Helvetica Neue"/>
                        </a:rPr>
                        <a:t>0.9293045198</a:t>
                      </a:r>
                      <a:endParaRPr sz="1000" u="none" cap="none" strike="noStrike">
                        <a:solidFill>
                          <a:schemeClr val="dk1"/>
                        </a:solidFill>
                        <a:latin typeface="Helvetica Neue"/>
                        <a:ea typeface="Helvetica Neue"/>
                        <a:cs typeface="Helvetica Neue"/>
                        <a:sym typeface="Helvetica Neue"/>
                      </a:endParaRPr>
                    </a:p>
                  </a:txBody>
                  <a:tcPr marT="19050" marB="19050" marR="44450" marL="44450"/>
                </a:tc>
                <a:tc>
                  <a:txBody>
                    <a:bodyPr/>
                    <a:lstStyle/>
                    <a:p>
                      <a:pPr indent="0" lvl="0" marL="0" marR="0" rtl="0" algn="r">
                        <a:lnSpc>
                          <a:spcPct val="115000"/>
                        </a:lnSpc>
                        <a:spcBef>
                          <a:spcPts val="0"/>
                        </a:spcBef>
                        <a:spcAft>
                          <a:spcPts val="0"/>
                        </a:spcAft>
                        <a:buClr>
                          <a:srgbClr val="000000"/>
                        </a:buClr>
                        <a:buSzPts val="1000"/>
                        <a:buFont typeface="Arial"/>
                        <a:buNone/>
                      </a:pPr>
                      <a:r>
                        <a:rPr lang="es-MX" sz="1000" u="none" cap="none" strike="noStrike">
                          <a:solidFill>
                            <a:schemeClr val="dk1"/>
                          </a:solidFill>
                          <a:latin typeface="Helvetica Neue"/>
                          <a:ea typeface="Helvetica Neue"/>
                          <a:cs typeface="Helvetica Neue"/>
                          <a:sym typeface="Helvetica Neue"/>
                        </a:rPr>
                        <a:t>0.9146294422</a:t>
                      </a:r>
                      <a:endParaRPr sz="1000" u="none" cap="none" strike="noStrike">
                        <a:solidFill>
                          <a:schemeClr val="dk1"/>
                        </a:solidFill>
                        <a:latin typeface="Helvetica Neue"/>
                        <a:ea typeface="Helvetica Neue"/>
                        <a:cs typeface="Helvetica Neue"/>
                        <a:sym typeface="Helvetica Neue"/>
                      </a:endParaRPr>
                    </a:p>
                  </a:txBody>
                  <a:tcPr marT="19050" marB="19050" marR="44450" marL="44450"/>
                </a:tc>
                <a:tc>
                  <a:txBody>
                    <a:bodyPr/>
                    <a:lstStyle/>
                    <a:p>
                      <a:pPr indent="0" lvl="0" marL="0" marR="0" rtl="0" algn="l">
                        <a:lnSpc>
                          <a:spcPct val="115000"/>
                        </a:lnSpc>
                        <a:spcBef>
                          <a:spcPts val="0"/>
                        </a:spcBef>
                        <a:spcAft>
                          <a:spcPts val="0"/>
                        </a:spcAft>
                        <a:buClr>
                          <a:srgbClr val="000000"/>
                        </a:buClr>
                        <a:buSzPts val="1000"/>
                        <a:buFont typeface="Arial"/>
                        <a:buNone/>
                      </a:pPr>
                      <a:r>
                        <a:rPr lang="es-MX" sz="1000" u="none" cap="none" strike="noStrike">
                          <a:solidFill>
                            <a:schemeClr val="dk1"/>
                          </a:solidFill>
                          <a:latin typeface="Helvetica Neue"/>
                          <a:ea typeface="Helvetica Neue"/>
                          <a:cs typeface="Helvetica Neue"/>
                          <a:sym typeface="Helvetica Neue"/>
                        </a:rPr>
                        <a:t>{'n_estimators': 300, 'max_depth': 5, 'learning_rate': 0.281}</a:t>
                      </a:r>
                      <a:endParaRPr sz="1000" u="none" cap="none" strike="noStrike">
                        <a:solidFill>
                          <a:schemeClr val="dk1"/>
                        </a:solidFill>
                        <a:latin typeface="Helvetica Neue"/>
                        <a:ea typeface="Helvetica Neue"/>
                        <a:cs typeface="Helvetica Neue"/>
                        <a:sym typeface="Helvetica Neue"/>
                      </a:endParaRPr>
                    </a:p>
                  </a:txBody>
                  <a:tcPr marT="19050" marB="19050" marR="44450" marL="44450"/>
                </a:tc>
              </a:tr>
            </a:tbl>
          </a:graphicData>
        </a:graphic>
      </p:graphicFrame>
      <p:sp>
        <p:nvSpPr>
          <p:cNvPr id="190" name="Google Shape;190;g1381c2a5ff0_0_0"/>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s-MX" sz="1200" u="none" cap="none" strike="noStrike">
                <a:solidFill>
                  <a:schemeClr val="dk1"/>
                </a:solidFill>
                <a:latin typeface="Anton"/>
                <a:ea typeface="Anton"/>
                <a:cs typeface="Anton"/>
                <a:sym typeface="Anton"/>
              </a:rPr>
              <a:t>1. Objetivos generales: </a:t>
            </a:r>
            <a:r>
              <a:rPr b="0" i="1" lang="es-MX" sz="1200" u="none" cap="none" strike="noStrike">
                <a:solidFill>
                  <a:srgbClr val="EF8600"/>
                </a:solidFill>
                <a:latin typeface="Anton"/>
                <a:ea typeface="Anton"/>
                <a:cs typeface="Anton"/>
                <a:sym typeface="Anton"/>
              </a:rPr>
              <a:t>1.4 Elección del algoritmo de entrenamiento y preparación de datos</a:t>
            </a:r>
            <a:endParaRPr b="0" i="0" sz="1400" u="none" cap="none" strike="noStrike">
              <a:solidFill>
                <a:srgbClr val="000000"/>
              </a:solidFill>
              <a:latin typeface="Arial"/>
              <a:ea typeface="Arial"/>
              <a:cs typeface="Arial"/>
              <a:sym typeface="Arial"/>
            </a:endParaRPr>
          </a:p>
        </p:txBody>
      </p:sp>
      <p:sp>
        <p:nvSpPr>
          <p:cNvPr id="191" name="Google Shape;191;g1381c2a5ff0_0_0"/>
          <p:cNvSpPr txBox="1"/>
          <p:nvPr/>
        </p:nvSpPr>
        <p:spPr>
          <a:xfrm>
            <a:off x="117726" y="636166"/>
            <a:ext cx="4617006" cy="33851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ALGORITMOS DE ENTRENAMIENTO – MODELOS DE BOOSTING </a:t>
            </a:r>
            <a:endParaRPr b="0" i="0" sz="1600" u="none" cap="none" strike="noStrike">
              <a:solidFill>
                <a:schemeClr val="lt1"/>
              </a:solidFill>
              <a:latin typeface="Arial"/>
              <a:ea typeface="Arial"/>
              <a:cs typeface="Arial"/>
              <a:sym typeface="Arial"/>
            </a:endParaRPr>
          </a:p>
        </p:txBody>
      </p:sp>
      <p:sp>
        <p:nvSpPr>
          <p:cNvPr id="192" name="Google Shape;192;g1381c2a5ff0_0_0"/>
          <p:cNvSpPr txBox="1"/>
          <p:nvPr/>
        </p:nvSpPr>
        <p:spPr>
          <a:xfrm>
            <a:off x="498875" y="2989400"/>
            <a:ext cx="2442600" cy="1037400"/>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1"/>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Podemos observar que el mejor modelo de boosting es el </a:t>
            </a:r>
            <a:r>
              <a:rPr b="1" i="0" lang="es-MX" sz="1200" u="none" cap="none" strike="noStrike">
                <a:solidFill>
                  <a:schemeClr val="dk1"/>
                </a:solidFill>
                <a:latin typeface="Helvetica Neue Light"/>
                <a:ea typeface="Helvetica Neue Light"/>
                <a:cs typeface="Helvetica Neue Light"/>
                <a:sym typeface="Helvetica Neue Light"/>
              </a:rPr>
              <a:t>LGBM Regressor ya que arro</a:t>
            </a:r>
            <a:r>
              <a:rPr b="1" lang="es-MX" sz="1200">
                <a:solidFill>
                  <a:schemeClr val="dk1"/>
                </a:solidFill>
                <a:latin typeface="Helvetica Neue Light"/>
                <a:ea typeface="Helvetica Neue Light"/>
                <a:cs typeface="Helvetica Neue Light"/>
                <a:sym typeface="Helvetica Neue Light"/>
              </a:rPr>
              <a:t>ja el mejor score test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6" name="Shape 196"/>
        <p:cNvGrpSpPr/>
        <p:nvPr/>
      </p:nvGrpSpPr>
      <p:grpSpPr>
        <a:xfrm>
          <a:off x="0" y="0"/>
          <a:ext cx="0" cy="0"/>
          <a:chOff x="0" y="0"/>
          <a:chExt cx="0" cy="0"/>
        </a:xfrm>
      </p:grpSpPr>
      <p:pic>
        <p:nvPicPr>
          <p:cNvPr id="197" name="Google Shape;197;p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8" name="Google Shape;1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199" name="Google Shape;199;p9"/>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s-MX" sz="1200" u="none" cap="none" strike="noStrike">
                <a:solidFill>
                  <a:schemeClr val="dk1"/>
                </a:solidFill>
                <a:latin typeface="Anton"/>
                <a:ea typeface="Anton"/>
                <a:cs typeface="Anton"/>
                <a:sym typeface="Anton"/>
              </a:rPr>
              <a:t>1. Objetivos generales: </a:t>
            </a:r>
            <a:r>
              <a:rPr b="0" i="1" lang="es-MX" sz="1200" u="none" cap="none" strike="noStrike">
                <a:solidFill>
                  <a:srgbClr val="EF8600"/>
                </a:solidFill>
                <a:latin typeface="Anton"/>
                <a:ea typeface="Anton"/>
                <a:cs typeface="Anton"/>
                <a:sym typeface="Anton"/>
              </a:rPr>
              <a:t>1.5 Evaluación de indicadores de desempeño predictivo y optimizaciones</a:t>
            </a:r>
            <a:endParaRPr b="0" i="0" sz="1400" u="none" cap="none" strike="noStrike">
              <a:solidFill>
                <a:srgbClr val="000000"/>
              </a:solidFill>
              <a:latin typeface="Arial"/>
              <a:ea typeface="Arial"/>
              <a:cs typeface="Arial"/>
              <a:sym typeface="Arial"/>
            </a:endParaRPr>
          </a:p>
        </p:txBody>
      </p:sp>
      <p:sp>
        <p:nvSpPr>
          <p:cNvPr id="200" name="Google Shape;200;p9"/>
          <p:cNvSpPr txBox="1"/>
          <p:nvPr/>
        </p:nvSpPr>
        <p:spPr>
          <a:xfrm>
            <a:off x="117727" y="636166"/>
            <a:ext cx="2718464" cy="33851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ALGORITMOS DE ENTRENAMIENTO</a:t>
            </a:r>
            <a:endParaRPr b="0" i="0" sz="1600" u="none" cap="none" strike="noStrike">
              <a:solidFill>
                <a:schemeClr val="lt1"/>
              </a:solidFill>
              <a:latin typeface="Arial"/>
              <a:ea typeface="Arial"/>
              <a:cs typeface="Arial"/>
              <a:sym typeface="Arial"/>
            </a:endParaRPr>
          </a:p>
        </p:txBody>
      </p:sp>
      <p:graphicFrame>
        <p:nvGraphicFramePr>
          <p:cNvPr id="201" name="Google Shape;201;p9"/>
          <p:cNvGraphicFramePr/>
          <p:nvPr/>
        </p:nvGraphicFramePr>
        <p:xfrm>
          <a:off x="117727" y="1115168"/>
          <a:ext cx="3000000" cy="3000000"/>
        </p:xfrm>
        <a:graphic>
          <a:graphicData uri="http://schemas.openxmlformats.org/drawingml/2006/table">
            <a:tbl>
              <a:tblPr>
                <a:noFill/>
                <a:tableStyleId>{FB6E07C5-572D-4668-973C-78691804F10E}</a:tableStyleId>
              </a:tblPr>
              <a:tblGrid>
                <a:gridCol w="289025"/>
                <a:gridCol w="992350"/>
                <a:gridCol w="690350"/>
                <a:gridCol w="1366325"/>
                <a:gridCol w="1495750"/>
                <a:gridCol w="867075"/>
                <a:gridCol w="867075"/>
                <a:gridCol w="867075"/>
              </a:tblGrid>
              <a:tr h="510450">
                <a:tc>
                  <a:txBody>
                    <a:bodyPr/>
                    <a:lstStyle/>
                    <a:p>
                      <a:pPr indent="0" lvl="0" marL="0" marR="0" rtl="0" algn="ctr">
                        <a:lnSpc>
                          <a:spcPct val="100000"/>
                        </a:lnSpc>
                        <a:spcBef>
                          <a:spcPts val="0"/>
                        </a:spcBef>
                        <a:spcAft>
                          <a:spcPts val="0"/>
                        </a:spcAft>
                        <a:buClr>
                          <a:srgbClr val="000000"/>
                        </a:buClr>
                        <a:buSzPts val="1100"/>
                        <a:buFont typeface="Arial"/>
                        <a:buNone/>
                      </a:pPr>
                      <a:r>
                        <a:rPr b="1" lang="es-MX" sz="1100" u="none" cap="none" strike="noStrike">
                          <a:latin typeface="Helvetica Neue"/>
                          <a:ea typeface="Helvetica Neue"/>
                          <a:cs typeface="Helvetica Neue"/>
                          <a:sym typeface="Helvetica Neue"/>
                        </a:rPr>
                        <a:t>#</a:t>
                      </a:r>
                      <a:endParaRPr b="1" i="0" sz="1100" u="none" cap="none" strike="noStrike">
                        <a:solidFill>
                          <a:srgbClr val="FFFFFF"/>
                        </a:solidFill>
                        <a:latin typeface="Helvetica Neue"/>
                        <a:ea typeface="Helvetica Neue"/>
                        <a:cs typeface="Helvetica Neue"/>
                        <a:sym typeface="Helvetica Neue"/>
                      </a:endParaRPr>
                    </a:p>
                  </a:txBody>
                  <a:tcPr marT="6350" marB="0" marR="6350" marL="6350">
                    <a:solidFill>
                      <a:schemeClr val="accent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MX" sz="1100" u="none" cap="none" strike="noStrike">
                          <a:latin typeface="Helvetica Neue"/>
                          <a:ea typeface="Helvetica Neue"/>
                          <a:cs typeface="Helvetica Neue"/>
                          <a:sym typeface="Helvetica Neue"/>
                        </a:rPr>
                        <a:t>Type</a:t>
                      </a:r>
                      <a:endParaRPr b="1" i="0" sz="1100" u="none" cap="none" strike="noStrike">
                        <a:solidFill>
                          <a:srgbClr val="FFFFFF"/>
                        </a:solidFill>
                        <a:latin typeface="Helvetica Neue"/>
                        <a:ea typeface="Helvetica Neue"/>
                        <a:cs typeface="Helvetica Neue"/>
                        <a:sym typeface="Helvetica Neue"/>
                      </a:endParaRPr>
                    </a:p>
                  </a:txBody>
                  <a:tcPr marT="6350" marB="0" marR="6350" marL="6350">
                    <a:solidFill>
                      <a:schemeClr val="accent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MX" sz="1100" u="none" cap="none" strike="noStrike">
                          <a:latin typeface="Helvetica Neue"/>
                          <a:ea typeface="Helvetica Neue"/>
                          <a:cs typeface="Helvetica Neue"/>
                          <a:sym typeface="Helvetica Neue"/>
                        </a:rPr>
                        <a:t>Model</a:t>
                      </a:r>
                      <a:endParaRPr b="1" i="0" sz="1100" u="none" cap="none" strike="noStrike">
                        <a:solidFill>
                          <a:srgbClr val="FFFFFF"/>
                        </a:solidFill>
                        <a:latin typeface="Helvetica Neue"/>
                        <a:ea typeface="Helvetica Neue"/>
                        <a:cs typeface="Helvetica Neue"/>
                        <a:sym typeface="Helvetica Neue"/>
                      </a:endParaRPr>
                    </a:p>
                  </a:txBody>
                  <a:tcPr marT="6350" marB="0" marR="6350" marL="6350">
                    <a:solidFill>
                      <a:schemeClr val="accent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MX" sz="1100" u="none" cap="none" strike="noStrike">
                          <a:latin typeface="Helvetica Neue"/>
                          <a:ea typeface="Helvetica Neue"/>
                          <a:cs typeface="Helvetica Neue"/>
                          <a:sym typeface="Helvetica Neue"/>
                        </a:rPr>
                        <a:t>Norm</a:t>
                      </a:r>
                      <a:endParaRPr b="1" i="0" sz="1100" u="none" cap="none" strike="noStrike">
                        <a:solidFill>
                          <a:srgbClr val="FFFFFF"/>
                        </a:solidFill>
                        <a:latin typeface="Helvetica Neue"/>
                        <a:ea typeface="Helvetica Neue"/>
                        <a:cs typeface="Helvetica Neue"/>
                        <a:sym typeface="Helvetica Neue"/>
                      </a:endParaRPr>
                    </a:p>
                  </a:txBody>
                  <a:tcPr marT="6350" marB="0" marR="6350" marL="6350">
                    <a:solidFill>
                      <a:schemeClr val="accent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MX" sz="1100" u="none" cap="none" strike="noStrike">
                          <a:latin typeface="Helvetica Neue"/>
                          <a:ea typeface="Helvetica Neue"/>
                          <a:cs typeface="Helvetica Neue"/>
                          <a:sym typeface="Helvetica Neue"/>
                        </a:rPr>
                        <a:t>Variables</a:t>
                      </a:r>
                      <a:endParaRPr b="1" i="0" sz="1100" u="none" cap="none" strike="noStrike">
                        <a:solidFill>
                          <a:srgbClr val="FFFFFF"/>
                        </a:solidFill>
                        <a:latin typeface="Helvetica Neue"/>
                        <a:ea typeface="Helvetica Neue"/>
                        <a:cs typeface="Helvetica Neue"/>
                        <a:sym typeface="Helvetica Neue"/>
                      </a:endParaRPr>
                    </a:p>
                  </a:txBody>
                  <a:tcPr marT="6350" marB="0" marR="6350" marL="6350">
                    <a:solidFill>
                      <a:schemeClr val="accent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MX" sz="1100" u="none" cap="none" strike="noStrike">
                          <a:latin typeface="Helvetica Neue"/>
                          <a:ea typeface="Helvetica Neue"/>
                          <a:cs typeface="Helvetica Neue"/>
                          <a:sym typeface="Helvetica Neue"/>
                        </a:rPr>
                        <a:t> R2 </a:t>
                      </a:r>
                      <a:endParaRPr b="1" i="0" sz="1100" u="none" cap="none" strike="noStrike">
                        <a:solidFill>
                          <a:srgbClr val="FFFFFF"/>
                        </a:solidFill>
                        <a:latin typeface="Helvetica Neue"/>
                        <a:ea typeface="Helvetica Neue"/>
                        <a:cs typeface="Helvetica Neue"/>
                        <a:sym typeface="Helvetica Neue"/>
                      </a:endParaRPr>
                    </a:p>
                  </a:txBody>
                  <a:tcPr marT="6350" marB="0" marR="6350" marL="6350">
                    <a:solidFill>
                      <a:schemeClr val="accent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MX" sz="1100" u="none" cap="none" strike="noStrike">
                          <a:latin typeface="Helvetica Neue"/>
                          <a:ea typeface="Helvetica Neue"/>
                          <a:cs typeface="Helvetica Neue"/>
                          <a:sym typeface="Helvetica Neue"/>
                        </a:rPr>
                        <a:t>mean squared error</a:t>
                      </a:r>
                      <a:endParaRPr b="1" i="0" sz="1100" u="none" cap="none" strike="noStrike">
                        <a:solidFill>
                          <a:srgbClr val="FFFFFF"/>
                        </a:solidFill>
                        <a:latin typeface="Helvetica Neue"/>
                        <a:ea typeface="Helvetica Neue"/>
                        <a:cs typeface="Helvetica Neue"/>
                        <a:sym typeface="Helvetica Neue"/>
                      </a:endParaRPr>
                    </a:p>
                  </a:txBody>
                  <a:tcPr marT="6350" marB="0" marR="6350" marL="6350">
                    <a:solidFill>
                      <a:schemeClr val="accent1"/>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s-MX" sz="1100" u="none" cap="none" strike="noStrike">
                          <a:latin typeface="Helvetica Neue"/>
                          <a:ea typeface="Helvetica Neue"/>
                          <a:cs typeface="Helvetica Neue"/>
                          <a:sym typeface="Helvetica Neue"/>
                        </a:rPr>
                        <a:t>mean absolute error</a:t>
                      </a:r>
                      <a:endParaRPr b="1" i="0" sz="1100" u="none" cap="none" strike="noStrike">
                        <a:solidFill>
                          <a:srgbClr val="FFFFFF"/>
                        </a:solidFill>
                        <a:latin typeface="Helvetica Neue"/>
                        <a:ea typeface="Helvetica Neue"/>
                        <a:cs typeface="Helvetica Neue"/>
                        <a:sym typeface="Helvetica Neue"/>
                      </a:endParaRPr>
                    </a:p>
                  </a:txBody>
                  <a:tcPr marT="6350" marB="0" marR="6350" marL="6350">
                    <a:solidFill>
                      <a:schemeClr val="accent1"/>
                    </a:solidFill>
                  </a:tcPr>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1</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Lineal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Training</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No</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0.52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2</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Lineal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Training</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No</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0.66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2</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Lineal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Predict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No</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0.31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27255640.98</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3226.813353</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3</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Mult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Training</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No</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0.67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3</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Mult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Predict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No</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0.34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25967792.65</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3353.363889</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4</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Mult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Training</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Log Price USD</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0.99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4</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Mult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Predict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Log Price USD</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0.40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0.103305269</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0.242709114</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5</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Mult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Training</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Stándard Scaler (dep)</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0.27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5</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Mult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Predict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Stándard Scaler (dep)</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(0.59)</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65263738.12</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7003.411218</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6</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Mult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Training</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Stándard Scaler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0.60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6</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Mult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Predict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Stándard Scaler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0.60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0.389999376</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0.402874668</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7</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Mult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Training</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MinMax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0.68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7</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Mult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Predict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MinMax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0.32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27810118.5</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3427.009721</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8</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Mult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Training</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Robust Scaler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0.58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8</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Mult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Predict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Robust Scaler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0.55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0.396888977</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0.397661981</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9</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RandomForest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Training</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Stándard Scaler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0.71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9</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RandomForest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Predict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Stándard Scaler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0.69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0.310635266</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0.338875298</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10</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LGBMRegressor</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Training</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Stándard Scaler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0.71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10</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LGBMRegressor</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Predict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Stándard Scaler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Year Prod &amp; Count Feat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0.69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11</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RandomForest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Training</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Stándard Scaler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0.93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11</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RandomForest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predict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Stándard Scaler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0.88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0.12</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0.2</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12</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LGBMRegressor</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Training</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Stándard Scaler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0.93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12</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LGBMRegressor</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Predict</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Stándard Scaler (all)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All</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rPr lang="es-MX" sz="900" u="none" cap="none" strike="noStrike">
                          <a:latin typeface="Helvetica Neue"/>
                          <a:ea typeface="Helvetica Neue"/>
                          <a:cs typeface="Helvetica Neue"/>
                          <a:sym typeface="Helvetica Neue"/>
                        </a:rPr>
                        <a:t>             0.91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rPr lang="es-MX" sz="900" u="none" cap="none" strike="noStrike">
                          <a:latin typeface="Helvetica Neue"/>
                          <a:ea typeface="Helvetica Neue"/>
                          <a:cs typeface="Helvetica Neue"/>
                          <a:sym typeface="Helvetica Neue"/>
                        </a:rPr>
                        <a:t> </a:t>
                      </a:r>
                      <a:endParaRPr b="0" i="0" sz="900" u="none" cap="none" strike="noStrike">
                        <a:solidFill>
                          <a:srgbClr val="000000"/>
                        </a:solidFill>
                        <a:latin typeface="Helvetica Neue"/>
                        <a:ea typeface="Helvetica Neue"/>
                        <a:cs typeface="Helvetica Neue"/>
                        <a:sym typeface="Helvetica Neue"/>
                      </a:endParaRPr>
                    </a:p>
                  </a:txBody>
                  <a:tcPr marT="4975" marB="0" marR="4975" marL="4975" anchor="b"/>
                </a:tc>
              </a:tr>
              <a:tr h="131475">
                <a:tc>
                  <a:txBody>
                    <a:bodyPr/>
                    <a:lstStyle/>
                    <a:p>
                      <a:pPr indent="0" lvl="0" marL="0" marR="0" rtl="0" algn="ctr">
                        <a:lnSpc>
                          <a:spcPct val="100000"/>
                        </a:lnSpc>
                        <a:spcBef>
                          <a:spcPts val="0"/>
                        </a:spcBef>
                        <a:spcAft>
                          <a:spcPts val="0"/>
                        </a:spcAft>
                        <a:buNone/>
                      </a:pPr>
                      <a:r>
                        <a:t/>
                      </a:r>
                      <a:endParaRPr b="0" i="0" sz="6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t/>
                      </a:r>
                      <a:endParaRPr b="0" i="0" sz="6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t/>
                      </a:r>
                      <a:endParaRPr b="0" i="0" sz="6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t/>
                      </a:r>
                      <a:endParaRPr b="0" i="0" sz="6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t/>
                      </a:r>
                      <a:endParaRPr b="0" i="0" sz="6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l">
                        <a:lnSpc>
                          <a:spcPct val="100000"/>
                        </a:lnSpc>
                        <a:spcBef>
                          <a:spcPts val="0"/>
                        </a:spcBef>
                        <a:spcAft>
                          <a:spcPts val="0"/>
                        </a:spcAft>
                        <a:buNone/>
                      </a:pPr>
                      <a:r>
                        <a:t/>
                      </a:r>
                      <a:endParaRPr b="0" i="0" sz="6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t/>
                      </a:r>
                      <a:endParaRPr b="0" i="0" sz="600" u="none" cap="none" strike="noStrike">
                        <a:solidFill>
                          <a:srgbClr val="000000"/>
                        </a:solidFill>
                        <a:latin typeface="Helvetica Neue"/>
                        <a:ea typeface="Helvetica Neue"/>
                        <a:cs typeface="Helvetica Neue"/>
                        <a:sym typeface="Helvetica Neue"/>
                      </a:endParaRPr>
                    </a:p>
                  </a:txBody>
                  <a:tcPr marT="4975" marB="0" marR="4975" marL="4975" anchor="b"/>
                </a:tc>
                <a:tc>
                  <a:txBody>
                    <a:bodyPr/>
                    <a:lstStyle/>
                    <a:p>
                      <a:pPr indent="0" lvl="0" marL="0" marR="0" rtl="0" algn="ctr">
                        <a:lnSpc>
                          <a:spcPct val="100000"/>
                        </a:lnSpc>
                        <a:spcBef>
                          <a:spcPts val="0"/>
                        </a:spcBef>
                        <a:spcAft>
                          <a:spcPts val="0"/>
                        </a:spcAft>
                        <a:buNone/>
                      </a:pPr>
                      <a:r>
                        <a:t/>
                      </a:r>
                      <a:endParaRPr b="0" i="0" sz="600" u="none" cap="none" strike="noStrike">
                        <a:solidFill>
                          <a:srgbClr val="000000"/>
                        </a:solidFill>
                        <a:latin typeface="Helvetica Neue"/>
                        <a:ea typeface="Helvetica Neue"/>
                        <a:cs typeface="Helvetica Neue"/>
                        <a:sym typeface="Helvetica Neue"/>
                      </a:endParaRPr>
                    </a:p>
                  </a:txBody>
                  <a:tcPr marT="4975" marB="0" marR="4975" marL="4975" anchor="b"/>
                </a:tc>
              </a:tr>
            </a:tbl>
          </a:graphicData>
        </a:graphic>
      </p:graphicFrame>
      <p:sp>
        <p:nvSpPr>
          <p:cNvPr id="202" name="Google Shape;202;p9"/>
          <p:cNvSpPr txBox="1"/>
          <p:nvPr/>
        </p:nvSpPr>
        <p:spPr>
          <a:xfrm>
            <a:off x="7646893" y="1394847"/>
            <a:ext cx="1311127" cy="2890434"/>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1"/>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El modelo LGBM Regressor con normalización </a:t>
            </a:r>
            <a:r>
              <a:rPr b="1" i="0" lang="es-MX" sz="1200" u="none" cap="none" strike="noStrike">
                <a:solidFill>
                  <a:schemeClr val="dk1"/>
                </a:solidFill>
                <a:latin typeface="Helvetica Neue Light"/>
                <a:ea typeface="Helvetica Neue Light"/>
                <a:cs typeface="Helvetica Neue Light"/>
                <a:sym typeface="Helvetica Neue Light"/>
              </a:rPr>
              <a:t>Stándard Scaler </a:t>
            </a:r>
            <a:r>
              <a:rPr b="0" i="0" lang="es-MX" sz="1200" u="none" cap="none" strike="noStrike">
                <a:solidFill>
                  <a:schemeClr val="dk1"/>
                </a:solidFill>
                <a:latin typeface="Helvetica Neue Light"/>
                <a:ea typeface="Helvetica Neue Light"/>
                <a:cs typeface="Helvetica Neue Light"/>
                <a:sym typeface="Helvetica Neue Light"/>
              </a:rPr>
              <a:t>a todas las variables es el que arroja la mejor predicción (</a:t>
            </a:r>
            <a:r>
              <a:rPr b="1" i="0" lang="es-MX" sz="1200" u="none" cap="none" strike="noStrike">
                <a:solidFill>
                  <a:schemeClr val="dk1"/>
                </a:solidFill>
                <a:latin typeface="Helvetica Neue Light"/>
                <a:ea typeface="Helvetica Neue Light"/>
                <a:cs typeface="Helvetica Neue Light"/>
                <a:sym typeface="Helvetica Neue Light"/>
              </a:rPr>
              <a:t>R2 0.91)</a:t>
            </a:r>
            <a:endParaRPr b="1" i="0" sz="1400" u="none" cap="none" strike="noStrike">
              <a:solidFill>
                <a:srgbClr val="000000"/>
              </a:solidFill>
              <a:latin typeface="Arial"/>
              <a:ea typeface="Arial"/>
              <a:cs typeface="Arial"/>
              <a:sym typeface="Arial"/>
            </a:endParaRPr>
          </a:p>
        </p:txBody>
      </p:sp>
      <p:sp>
        <p:nvSpPr>
          <p:cNvPr id="203" name="Google Shape;203;p9"/>
          <p:cNvSpPr/>
          <p:nvPr/>
        </p:nvSpPr>
        <p:spPr>
          <a:xfrm>
            <a:off x="189200" y="4610450"/>
            <a:ext cx="7174500" cy="279300"/>
          </a:xfrm>
          <a:prstGeom prst="rect">
            <a:avLst/>
          </a:prstGeom>
          <a:solidFill>
            <a:srgbClr val="92D050">
              <a:alpha val="9019"/>
            </a:srgbClr>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07" name="Shape 207"/>
        <p:cNvGrpSpPr/>
        <p:nvPr/>
      </p:nvGrpSpPr>
      <p:grpSpPr>
        <a:xfrm>
          <a:off x="0" y="0"/>
          <a:ext cx="0" cy="0"/>
          <a:chOff x="0" y="0"/>
          <a:chExt cx="0" cy="0"/>
        </a:xfrm>
      </p:grpSpPr>
      <p:sp>
        <p:nvSpPr>
          <p:cNvPr id="208" name="Google Shape;208;p2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MX" sz="3600" u="none" cap="none" strike="noStrike">
                <a:solidFill>
                  <a:srgbClr val="121212"/>
                </a:solidFill>
                <a:latin typeface="Anton"/>
                <a:ea typeface="Anton"/>
                <a:cs typeface="Anton"/>
                <a:sym typeface="Anton"/>
              </a:rPr>
              <a:t>2. OBJETIVOS ESPECÍFICOS</a:t>
            </a:r>
            <a:endParaRPr b="0" i="1" sz="3600" u="none" cap="none" strike="noStrike">
              <a:solidFill>
                <a:srgbClr val="121212"/>
              </a:solidFill>
              <a:latin typeface="Anton"/>
              <a:ea typeface="Anton"/>
              <a:cs typeface="Anton"/>
              <a:sym typeface="Anton"/>
            </a:endParaRPr>
          </a:p>
        </p:txBody>
      </p:sp>
      <p:pic>
        <p:nvPicPr>
          <p:cNvPr id="209" name="Google Shape;209;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pic>
        <p:nvPicPr>
          <p:cNvPr id="214" name="Google Shape;214;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5" name="Google Shape;21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216" name="Google Shape;216;p26"/>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2.1 Data Acquisition y Data Wrangling</a:t>
            </a:r>
            <a:endParaRPr b="0" i="1" sz="1200" u="none" cap="none" strike="noStrike">
              <a:solidFill>
                <a:srgbClr val="EF8600"/>
              </a:solidFill>
              <a:latin typeface="Anton"/>
              <a:ea typeface="Anton"/>
              <a:cs typeface="Anton"/>
              <a:sym typeface="Anton"/>
            </a:endParaRPr>
          </a:p>
        </p:txBody>
      </p:sp>
      <p:sp>
        <p:nvSpPr>
          <p:cNvPr id="217" name="Google Shape;217;p26"/>
          <p:cNvSpPr txBox="1"/>
          <p:nvPr/>
        </p:nvSpPr>
        <p:spPr>
          <a:xfrm>
            <a:off x="117726" y="636175"/>
            <a:ext cx="1722600" cy="338700"/>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CREACIÓN DE ÍNDICE</a:t>
            </a:r>
            <a:endParaRPr b="0" i="0" sz="1600" u="none" cap="none" strike="noStrike">
              <a:solidFill>
                <a:schemeClr val="lt1"/>
              </a:solidFill>
              <a:latin typeface="Arial"/>
              <a:ea typeface="Arial"/>
              <a:cs typeface="Arial"/>
              <a:sym typeface="Arial"/>
            </a:endParaRPr>
          </a:p>
        </p:txBody>
      </p:sp>
      <p:sp>
        <p:nvSpPr>
          <p:cNvPr id="218" name="Google Shape;218;p26"/>
          <p:cNvSpPr txBox="1"/>
          <p:nvPr/>
        </p:nvSpPr>
        <p:spPr>
          <a:xfrm>
            <a:off x="221625" y="2957125"/>
            <a:ext cx="3223200" cy="786300"/>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1" i="0" lang="es-MX" sz="1200" u="none" cap="none" strike="noStrike">
                <a:solidFill>
                  <a:schemeClr val="dk1"/>
                </a:solidFill>
                <a:latin typeface="Helvetica Neue Light"/>
                <a:ea typeface="Helvetica Neue Light"/>
                <a:cs typeface="Helvetica Neue Light"/>
                <a:sym typeface="Helvetica Neue Light"/>
              </a:rPr>
              <a:t>Decidimos crear un índice llamado car_id, tomando como referencia el índice "interno" creado por python</a:t>
            </a:r>
            <a:endParaRPr b="1" i="0" sz="1200" u="none" cap="none" strike="noStrike">
              <a:solidFill>
                <a:schemeClr val="dk1"/>
              </a:solidFill>
              <a:latin typeface="Helvetica Neue Light"/>
              <a:ea typeface="Helvetica Neue Light"/>
              <a:cs typeface="Helvetica Neue Light"/>
              <a:sym typeface="Helvetica Neue Light"/>
            </a:endParaRPr>
          </a:p>
        </p:txBody>
      </p:sp>
      <p:pic>
        <p:nvPicPr>
          <p:cNvPr id="219" name="Google Shape;219;p26"/>
          <p:cNvPicPr preferRelativeResize="0"/>
          <p:nvPr/>
        </p:nvPicPr>
        <p:blipFill rotWithShape="1">
          <a:blip r:embed="rId4">
            <a:alphaModFix/>
          </a:blip>
          <a:srcRect b="0" l="0" r="0" t="0"/>
          <a:stretch/>
        </p:blipFill>
        <p:spPr>
          <a:xfrm>
            <a:off x="152400" y="1202400"/>
            <a:ext cx="8839202" cy="15903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3" name="Shape 223"/>
        <p:cNvGrpSpPr/>
        <p:nvPr/>
      </p:nvGrpSpPr>
      <p:grpSpPr>
        <a:xfrm>
          <a:off x="0" y="0"/>
          <a:ext cx="0" cy="0"/>
          <a:chOff x="0" y="0"/>
          <a:chExt cx="0" cy="0"/>
        </a:xfrm>
      </p:grpSpPr>
      <p:pic>
        <p:nvPicPr>
          <p:cNvPr id="224" name="Google Shape;224;p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25" name="Google Shape;2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226" name="Google Shape;226;p3"/>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2.2 Análisis Univariado</a:t>
            </a:r>
            <a:endParaRPr b="0" i="1" sz="1200" u="none" cap="none" strike="noStrike">
              <a:solidFill>
                <a:srgbClr val="EF8600"/>
              </a:solidFill>
              <a:latin typeface="Anton"/>
              <a:ea typeface="Anton"/>
              <a:cs typeface="Anton"/>
              <a:sym typeface="Anton"/>
            </a:endParaRPr>
          </a:p>
        </p:txBody>
      </p:sp>
      <p:sp>
        <p:nvSpPr>
          <p:cNvPr id="227" name="Google Shape;227;p3"/>
          <p:cNvSpPr txBox="1"/>
          <p:nvPr/>
        </p:nvSpPr>
        <p:spPr>
          <a:xfrm>
            <a:off x="117727" y="636166"/>
            <a:ext cx="2129528" cy="33855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VARIABLE YEAR PRODUCED</a:t>
            </a:r>
            <a:endParaRPr b="0" i="0" sz="1600" u="none" cap="none" strike="noStrike">
              <a:solidFill>
                <a:schemeClr val="lt1"/>
              </a:solidFill>
              <a:latin typeface="Arial"/>
              <a:ea typeface="Arial"/>
              <a:cs typeface="Arial"/>
              <a:sym typeface="Arial"/>
            </a:endParaRPr>
          </a:p>
        </p:txBody>
      </p:sp>
      <p:sp>
        <p:nvSpPr>
          <p:cNvPr id="228" name="Google Shape;228;p3"/>
          <p:cNvSpPr txBox="1"/>
          <p:nvPr/>
        </p:nvSpPr>
        <p:spPr>
          <a:xfrm>
            <a:off x="5935448" y="974720"/>
            <a:ext cx="3033191" cy="3618388"/>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El dataset contiene autos fabricados desde el año 1960 hasta el 2019, observándose la </a:t>
            </a:r>
            <a:r>
              <a:rPr b="1" i="0" lang="es-MX" sz="1200" u="none" cap="none" strike="noStrike">
                <a:solidFill>
                  <a:schemeClr val="dk1"/>
                </a:solidFill>
                <a:latin typeface="Helvetica Neue Light"/>
                <a:ea typeface="Helvetica Neue Light"/>
                <a:cs typeface="Helvetica Neue Light"/>
                <a:sym typeface="Helvetica Neue Light"/>
              </a:rPr>
              <a:t>mayor concentración </a:t>
            </a:r>
            <a:r>
              <a:rPr b="0" i="0" lang="es-MX" sz="1200" u="none" cap="none" strike="noStrike">
                <a:solidFill>
                  <a:schemeClr val="dk1"/>
                </a:solidFill>
                <a:latin typeface="Helvetica Neue Light"/>
                <a:ea typeface="Helvetica Neue Light"/>
                <a:cs typeface="Helvetica Neue Light"/>
                <a:sym typeface="Helvetica Neue Light"/>
              </a:rPr>
              <a:t>en el </a:t>
            </a:r>
            <a:r>
              <a:rPr b="1" i="0" lang="es-MX" sz="1200" u="none" cap="none" strike="noStrike">
                <a:solidFill>
                  <a:schemeClr val="dk1"/>
                </a:solidFill>
                <a:latin typeface="Helvetica Neue Light"/>
                <a:ea typeface="Helvetica Neue Light"/>
                <a:cs typeface="Helvetica Neue Light"/>
                <a:sym typeface="Helvetica Neue Light"/>
              </a:rPr>
              <a:t>año 1998.</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El </a:t>
            </a:r>
            <a:r>
              <a:rPr b="1" i="0" lang="es-MX" sz="1200" u="none" cap="none" strike="noStrike">
                <a:solidFill>
                  <a:schemeClr val="dk1"/>
                </a:solidFill>
                <a:latin typeface="Helvetica Neue Light"/>
                <a:ea typeface="Helvetica Neue Light"/>
                <a:cs typeface="Helvetica Neue Light"/>
                <a:sym typeface="Helvetica Neue Light"/>
              </a:rPr>
              <a:t>86%</a:t>
            </a:r>
            <a:r>
              <a:rPr b="0" i="0" lang="es-MX" sz="1200" u="none" cap="none" strike="noStrike">
                <a:solidFill>
                  <a:schemeClr val="dk1"/>
                </a:solidFill>
                <a:latin typeface="Helvetica Neue Light"/>
                <a:ea typeface="Helvetica Neue Light"/>
                <a:cs typeface="Helvetica Neue Light"/>
                <a:sym typeface="Helvetica Neue Light"/>
              </a:rPr>
              <a:t> de los autos fueron producidos entre </a:t>
            </a:r>
            <a:r>
              <a:rPr b="1" i="0" lang="es-MX" sz="1200" u="none" cap="none" strike="noStrike">
                <a:solidFill>
                  <a:schemeClr val="dk1"/>
                </a:solidFill>
                <a:latin typeface="Helvetica Neue Light"/>
                <a:ea typeface="Helvetica Neue Light"/>
                <a:cs typeface="Helvetica Neue Light"/>
                <a:sym typeface="Helvetica Neue Light"/>
              </a:rPr>
              <a:t>1995 y 2016</a:t>
            </a:r>
            <a:r>
              <a:rPr b="0" i="0" lang="es-MX" sz="1200" u="none" cap="none" strike="noStrike">
                <a:solidFill>
                  <a:schemeClr val="dk1"/>
                </a:solidFill>
                <a:latin typeface="Helvetica Neue Light"/>
                <a:ea typeface="Helvetica Neue Light"/>
                <a:cs typeface="Helvetica Neue Light"/>
                <a:sym typeface="Helvetica Neue Light"/>
              </a:rPr>
              <a:t>.</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A partir del año </a:t>
            </a:r>
            <a:r>
              <a:rPr b="1" i="0" lang="es-MX" sz="1200" u="none" cap="none" strike="noStrike">
                <a:solidFill>
                  <a:schemeClr val="dk1"/>
                </a:solidFill>
                <a:latin typeface="Helvetica Neue Light"/>
                <a:ea typeface="Helvetica Neue Light"/>
                <a:cs typeface="Helvetica Neue Light"/>
                <a:sym typeface="Helvetica Neue Light"/>
              </a:rPr>
              <a:t>1980</a:t>
            </a:r>
            <a:r>
              <a:rPr b="0" i="0" lang="es-MX" sz="1200" u="none" cap="none" strike="noStrike">
                <a:solidFill>
                  <a:schemeClr val="dk1"/>
                </a:solidFill>
                <a:latin typeface="Helvetica Neue Light"/>
                <a:ea typeface="Helvetica Neue Light"/>
                <a:cs typeface="Helvetica Neue Light"/>
                <a:sym typeface="Helvetica Neue Light"/>
              </a:rPr>
              <a:t> es donde observamos se empiezan a fabricar más autos.</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Al tener un </a:t>
            </a:r>
            <a:r>
              <a:rPr b="1" i="0" lang="es-MX" sz="1200" u="none" cap="none" strike="noStrike">
                <a:solidFill>
                  <a:schemeClr val="dk1"/>
                </a:solidFill>
                <a:latin typeface="Helvetica Neue Light"/>
                <a:ea typeface="Helvetica Neue Light"/>
                <a:cs typeface="Helvetica Neue Light"/>
                <a:sym typeface="Helvetica Neue Light"/>
              </a:rPr>
              <a:t>sesgo negativo </a:t>
            </a:r>
            <a:r>
              <a:rPr b="0" i="0" lang="es-MX" sz="1200" u="none" cap="none" strike="noStrike">
                <a:solidFill>
                  <a:schemeClr val="dk1"/>
                </a:solidFill>
                <a:latin typeface="Helvetica Neue Light"/>
                <a:ea typeface="Helvetica Neue Light"/>
                <a:cs typeface="Helvetica Neue Light"/>
                <a:sym typeface="Helvetica Neue Light"/>
              </a:rPr>
              <a:t>(-0.39), nos indica que la moda (1998) es mayor a la mediana (2003), es decir que los valores que más se repiten son mayores al valor central, dándonos como resultado un gráfico centrado a la derecha.</a:t>
            </a:r>
            <a:endParaRPr b="0" i="0" sz="1200" u="none" cap="none" strike="noStrike">
              <a:solidFill>
                <a:schemeClr val="dk1"/>
              </a:solidFill>
              <a:latin typeface="Helvetica Neue Light"/>
              <a:ea typeface="Helvetica Neue Light"/>
              <a:cs typeface="Helvetica Neue Light"/>
              <a:sym typeface="Helvetica Neue Light"/>
            </a:endParaRPr>
          </a:p>
        </p:txBody>
      </p:sp>
      <p:pic>
        <p:nvPicPr>
          <p:cNvPr id="229" name="Google Shape;229;p3"/>
          <p:cNvPicPr preferRelativeResize="0"/>
          <p:nvPr/>
        </p:nvPicPr>
        <p:blipFill rotWithShape="1">
          <a:blip r:embed="rId4">
            <a:alphaModFix/>
          </a:blip>
          <a:srcRect b="0" l="0" r="0" t="0"/>
          <a:stretch/>
        </p:blipFill>
        <p:spPr>
          <a:xfrm>
            <a:off x="117726" y="1188486"/>
            <a:ext cx="5721644" cy="32831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pic>
        <p:nvPicPr>
          <p:cNvPr id="234" name="Google Shape;234;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5" name="Google Shape;23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236" name="Google Shape;236;p27"/>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2.2 Análisis Univariado</a:t>
            </a:r>
            <a:endParaRPr b="0" i="1" sz="1200" u="none" cap="none" strike="noStrike">
              <a:solidFill>
                <a:srgbClr val="EF8600"/>
              </a:solidFill>
              <a:latin typeface="Anton"/>
              <a:ea typeface="Anton"/>
              <a:cs typeface="Anton"/>
              <a:sym typeface="Anton"/>
            </a:endParaRPr>
          </a:p>
        </p:txBody>
      </p:sp>
      <p:sp>
        <p:nvSpPr>
          <p:cNvPr id="237" name="Google Shape;237;p27"/>
          <p:cNvSpPr txBox="1"/>
          <p:nvPr/>
        </p:nvSpPr>
        <p:spPr>
          <a:xfrm>
            <a:off x="117726" y="636166"/>
            <a:ext cx="1432105" cy="33855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VARIABLE COLOR</a:t>
            </a:r>
            <a:endParaRPr b="0" i="0" sz="1600" u="none" cap="none" strike="noStrike">
              <a:solidFill>
                <a:schemeClr val="lt1"/>
              </a:solidFill>
              <a:latin typeface="Arial"/>
              <a:ea typeface="Arial"/>
              <a:cs typeface="Arial"/>
              <a:sym typeface="Arial"/>
            </a:endParaRPr>
          </a:p>
        </p:txBody>
      </p:sp>
      <p:sp>
        <p:nvSpPr>
          <p:cNvPr id="238" name="Google Shape;238;p27"/>
          <p:cNvSpPr txBox="1"/>
          <p:nvPr/>
        </p:nvSpPr>
        <p:spPr>
          <a:xfrm>
            <a:off x="6173314" y="1786795"/>
            <a:ext cx="1963295" cy="1684826"/>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Se observa la mayor concentración entre los colores </a:t>
            </a:r>
            <a:r>
              <a:rPr b="1" i="0" lang="es-MX" sz="1200" u="none" cap="none" strike="noStrike">
                <a:solidFill>
                  <a:schemeClr val="dk1"/>
                </a:solidFill>
                <a:latin typeface="Helvetica Neue Light"/>
                <a:ea typeface="Helvetica Neue Light"/>
                <a:cs typeface="Helvetica Neue Light"/>
                <a:sym typeface="Helvetica Neue Light"/>
              </a:rPr>
              <a:t>negro, plateado, azul, blanco, gris y rojo. </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Los mismos representan el </a:t>
            </a:r>
            <a:r>
              <a:rPr b="1" i="0" lang="es-MX" sz="1200" u="none" cap="none" strike="noStrike">
                <a:solidFill>
                  <a:schemeClr val="dk1"/>
                </a:solidFill>
                <a:latin typeface="Helvetica Neue Light"/>
                <a:ea typeface="Helvetica Neue Light"/>
                <a:cs typeface="Helvetica Neue Light"/>
                <a:sym typeface="Helvetica Neue Light"/>
              </a:rPr>
              <a:t>80%</a:t>
            </a:r>
            <a:r>
              <a:rPr b="0" i="0" lang="es-MX" sz="1200" u="none" cap="none" strike="noStrike">
                <a:solidFill>
                  <a:schemeClr val="dk1"/>
                </a:solidFill>
                <a:latin typeface="Helvetica Neue Light"/>
                <a:ea typeface="Helvetica Neue Light"/>
                <a:cs typeface="Helvetica Neue Light"/>
                <a:sym typeface="Helvetica Neue Light"/>
              </a:rPr>
              <a:t> del total de colores.</a:t>
            </a:r>
            <a:endParaRPr b="0" i="0" sz="1400" u="none" cap="none" strike="noStrike">
              <a:solidFill>
                <a:srgbClr val="000000"/>
              </a:solidFill>
              <a:latin typeface="Arial"/>
              <a:ea typeface="Arial"/>
              <a:cs typeface="Arial"/>
              <a:sym typeface="Arial"/>
            </a:endParaRPr>
          </a:p>
        </p:txBody>
      </p:sp>
      <p:pic>
        <p:nvPicPr>
          <p:cNvPr id="239" name="Google Shape;239;p27"/>
          <p:cNvPicPr preferRelativeResize="0"/>
          <p:nvPr/>
        </p:nvPicPr>
        <p:blipFill rotWithShape="1">
          <a:blip r:embed="rId4">
            <a:alphaModFix/>
          </a:blip>
          <a:srcRect b="0" l="0" r="0" t="0"/>
          <a:stretch/>
        </p:blipFill>
        <p:spPr>
          <a:xfrm>
            <a:off x="117726" y="1026410"/>
            <a:ext cx="5593399" cy="38952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3" name="Shape 243"/>
        <p:cNvGrpSpPr/>
        <p:nvPr/>
      </p:nvGrpSpPr>
      <p:grpSpPr>
        <a:xfrm>
          <a:off x="0" y="0"/>
          <a:ext cx="0" cy="0"/>
          <a:chOff x="0" y="0"/>
          <a:chExt cx="0" cy="0"/>
        </a:xfrm>
      </p:grpSpPr>
      <p:pic>
        <p:nvPicPr>
          <p:cNvPr id="244" name="Google Shape;244;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5" name="Google Shape;24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246" name="Google Shape;246;p28"/>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2.2 Análisis Univariado</a:t>
            </a:r>
            <a:endParaRPr b="0" i="1" sz="1200" u="none" cap="none" strike="noStrike">
              <a:solidFill>
                <a:srgbClr val="EF8600"/>
              </a:solidFill>
              <a:latin typeface="Anton"/>
              <a:ea typeface="Anton"/>
              <a:cs typeface="Anton"/>
              <a:sym typeface="Anton"/>
            </a:endParaRPr>
          </a:p>
        </p:txBody>
      </p:sp>
      <p:sp>
        <p:nvSpPr>
          <p:cNvPr id="247" name="Google Shape;247;p28"/>
          <p:cNvSpPr txBox="1"/>
          <p:nvPr/>
        </p:nvSpPr>
        <p:spPr>
          <a:xfrm>
            <a:off x="117727" y="636166"/>
            <a:ext cx="1873806" cy="33855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VARIABLE ENGINE FUEL</a:t>
            </a:r>
            <a:endParaRPr b="0" i="0" sz="1600" u="none" cap="none" strike="noStrike">
              <a:solidFill>
                <a:schemeClr val="lt1"/>
              </a:solidFill>
              <a:latin typeface="Arial"/>
              <a:ea typeface="Arial"/>
              <a:cs typeface="Arial"/>
              <a:sym typeface="Arial"/>
            </a:endParaRPr>
          </a:p>
        </p:txBody>
      </p:sp>
      <p:sp>
        <p:nvSpPr>
          <p:cNvPr id="248" name="Google Shape;248;p28"/>
          <p:cNvSpPr txBox="1"/>
          <p:nvPr/>
        </p:nvSpPr>
        <p:spPr>
          <a:xfrm>
            <a:off x="5906608" y="1325105"/>
            <a:ext cx="2671704" cy="2781946"/>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La mayor cantidad de autos son a </a:t>
            </a:r>
            <a:r>
              <a:rPr b="1" i="0" lang="es-MX" sz="1200" u="none" cap="none" strike="noStrike">
                <a:solidFill>
                  <a:schemeClr val="dk1"/>
                </a:solidFill>
                <a:latin typeface="Helvetica Neue Light"/>
                <a:ea typeface="Helvetica Neue Light"/>
                <a:cs typeface="Helvetica Neue Light"/>
                <a:sym typeface="Helvetica Neue Light"/>
              </a:rPr>
              <a:t>gasolina</a:t>
            </a:r>
            <a:r>
              <a:rPr b="0" i="0" lang="es-MX" sz="1200" u="none" cap="none" strike="noStrike">
                <a:solidFill>
                  <a:schemeClr val="dk1"/>
                </a:solidFill>
                <a:latin typeface="Helvetica Neue Light"/>
                <a:ea typeface="Helvetica Neue Light"/>
                <a:cs typeface="Helvetica Neue Light"/>
                <a:sym typeface="Helvetica Neue Light"/>
              </a:rPr>
              <a:t> (nafteros) y </a:t>
            </a:r>
            <a:r>
              <a:rPr b="1" i="0" lang="es-MX" sz="1200" u="none" cap="none" strike="noStrike">
                <a:solidFill>
                  <a:schemeClr val="dk1"/>
                </a:solidFill>
                <a:latin typeface="Helvetica Neue Light"/>
                <a:ea typeface="Helvetica Neue Light"/>
                <a:cs typeface="Helvetica Neue Light"/>
                <a:sym typeface="Helvetica Neue Light"/>
              </a:rPr>
              <a:t>diesel</a:t>
            </a:r>
            <a:r>
              <a:rPr b="0" i="0" lang="es-MX" sz="1200" u="none" cap="none" strike="noStrike">
                <a:solidFill>
                  <a:schemeClr val="dk1"/>
                </a:solidFill>
                <a:latin typeface="Helvetica Neue Light"/>
                <a:ea typeface="Helvetica Neue Light"/>
                <a:cs typeface="Helvetica Neue Light"/>
                <a:sym typeface="Helvetica Neue Light"/>
              </a:rPr>
              <a:t>; entre ambos concentran más del </a:t>
            </a:r>
            <a:r>
              <a:rPr b="1" i="0" lang="es-MX" sz="1200" u="none" cap="none" strike="noStrike">
                <a:solidFill>
                  <a:schemeClr val="dk1"/>
                </a:solidFill>
                <a:latin typeface="Helvetica Neue Light"/>
                <a:ea typeface="Helvetica Neue Light"/>
                <a:cs typeface="Helvetica Neue Light"/>
                <a:sym typeface="Helvetica Neue Light"/>
              </a:rPr>
              <a:t>95% </a:t>
            </a:r>
            <a:r>
              <a:rPr b="0" i="0" lang="es-MX" sz="1200" u="none" cap="none" strike="noStrike">
                <a:solidFill>
                  <a:schemeClr val="dk1"/>
                </a:solidFill>
                <a:latin typeface="Helvetica Neue Light"/>
                <a:ea typeface="Helvetica Neue Light"/>
                <a:cs typeface="Helvetica Neue Light"/>
                <a:sym typeface="Helvetica Neue Light"/>
              </a:rPr>
              <a:t>de los casos.</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Como vimos anteriormente, el dataset incluye autos fabricados desde 1960 hasta 2019, con 86% de los autos producidos entre 1995 y 2016. Por lo tanto, es de esperarse que encontremos </a:t>
            </a:r>
            <a:r>
              <a:rPr b="1" i="0" lang="es-MX" sz="1200" u="none" cap="none" strike="noStrike">
                <a:solidFill>
                  <a:schemeClr val="dk1"/>
                </a:solidFill>
                <a:latin typeface="Helvetica Neue Light"/>
                <a:ea typeface="Helvetica Neue Light"/>
                <a:cs typeface="Helvetica Neue Light"/>
                <a:sym typeface="Helvetica Neue Light"/>
              </a:rPr>
              <a:t>pocos autos eléctricos </a:t>
            </a:r>
            <a:r>
              <a:rPr b="0" i="0" lang="es-MX" sz="1200" u="none" cap="none" strike="noStrike">
                <a:solidFill>
                  <a:schemeClr val="dk1"/>
                </a:solidFill>
                <a:latin typeface="Helvetica Neue Light"/>
                <a:ea typeface="Helvetica Neue Light"/>
                <a:cs typeface="Helvetica Neue Light"/>
                <a:sym typeface="Helvetica Neue Light"/>
              </a:rPr>
              <a:t>o variantes </a:t>
            </a:r>
            <a:r>
              <a:rPr b="1" i="0" lang="es-MX" sz="1200" u="none" cap="none" strike="noStrike">
                <a:solidFill>
                  <a:schemeClr val="dk1"/>
                </a:solidFill>
                <a:latin typeface="Helvetica Neue Light"/>
                <a:ea typeface="Helvetica Neue Light"/>
                <a:cs typeface="Helvetica Neue Light"/>
                <a:sym typeface="Helvetica Neue Light"/>
              </a:rPr>
              <a:t>híbridas</a:t>
            </a:r>
            <a:r>
              <a:rPr b="0" i="0" lang="es-MX" sz="1200" u="none" cap="none" strike="noStrike">
                <a:solidFill>
                  <a:schemeClr val="dk1"/>
                </a:solidFill>
                <a:latin typeface="Helvetica Neue Light"/>
                <a:ea typeface="Helvetica Neue Light"/>
                <a:cs typeface="Helvetica Neue Light"/>
                <a:sym typeface="Helvetica Neue Light"/>
              </a:rPr>
              <a:t>.</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p:txBody>
      </p:sp>
      <p:pic>
        <p:nvPicPr>
          <p:cNvPr id="249" name="Google Shape;249;p28"/>
          <p:cNvPicPr preferRelativeResize="0"/>
          <p:nvPr/>
        </p:nvPicPr>
        <p:blipFill rotWithShape="1">
          <a:blip r:embed="rId4">
            <a:alphaModFix/>
          </a:blip>
          <a:srcRect b="0" l="0" r="0" t="0"/>
          <a:stretch/>
        </p:blipFill>
        <p:spPr>
          <a:xfrm>
            <a:off x="117726" y="1040545"/>
            <a:ext cx="5428702" cy="38879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3" name="Shape 253"/>
        <p:cNvGrpSpPr/>
        <p:nvPr/>
      </p:nvGrpSpPr>
      <p:grpSpPr>
        <a:xfrm>
          <a:off x="0" y="0"/>
          <a:ext cx="0" cy="0"/>
          <a:chOff x="0" y="0"/>
          <a:chExt cx="0" cy="0"/>
        </a:xfrm>
      </p:grpSpPr>
      <p:pic>
        <p:nvPicPr>
          <p:cNvPr id="254" name="Google Shape;254;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55" name="Google Shape;25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256" name="Google Shape;256;p29"/>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2.2 Análisis Univariado</a:t>
            </a:r>
            <a:endParaRPr b="0" i="1" sz="1200" u="none" cap="none" strike="noStrike">
              <a:solidFill>
                <a:srgbClr val="EF8600"/>
              </a:solidFill>
              <a:latin typeface="Anton"/>
              <a:ea typeface="Anton"/>
              <a:cs typeface="Anton"/>
              <a:sym typeface="Anton"/>
            </a:endParaRPr>
          </a:p>
        </p:txBody>
      </p:sp>
      <p:sp>
        <p:nvSpPr>
          <p:cNvPr id="257" name="Google Shape;257;p29"/>
          <p:cNvSpPr txBox="1"/>
          <p:nvPr/>
        </p:nvSpPr>
        <p:spPr>
          <a:xfrm>
            <a:off x="117726" y="636166"/>
            <a:ext cx="3919582" cy="33855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VARIABLES MANUFACTURER NAME Y MODEL NAME</a:t>
            </a:r>
            <a:endParaRPr b="0" i="0" sz="1600" u="none" cap="none" strike="noStrike">
              <a:solidFill>
                <a:schemeClr val="lt1"/>
              </a:solidFill>
              <a:latin typeface="Arial"/>
              <a:ea typeface="Arial"/>
              <a:cs typeface="Arial"/>
              <a:sym typeface="Arial"/>
            </a:endParaRPr>
          </a:p>
        </p:txBody>
      </p:sp>
      <p:sp>
        <p:nvSpPr>
          <p:cNvPr id="258" name="Google Shape;258;p29"/>
          <p:cNvSpPr txBox="1"/>
          <p:nvPr/>
        </p:nvSpPr>
        <p:spPr>
          <a:xfrm>
            <a:off x="117726" y="4034376"/>
            <a:ext cx="4050172" cy="1022441"/>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El Top10 de las marcas explican el </a:t>
            </a:r>
            <a:r>
              <a:rPr b="1" i="0" lang="es-MX" sz="1200" u="none" cap="none" strike="noStrike">
                <a:solidFill>
                  <a:schemeClr val="dk1"/>
                </a:solidFill>
                <a:latin typeface="Helvetica Neue Light"/>
                <a:ea typeface="Helvetica Neue Light"/>
                <a:cs typeface="Helvetica Neue Light"/>
                <a:sym typeface="Helvetica Neue Light"/>
              </a:rPr>
              <a:t>65%</a:t>
            </a:r>
            <a:r>
              <a:rPr b="0" i="0" lang="es-MX" sz="1200" u="none" cap="none" strike="noStrike">
                <a:solidFill>
                  <a:schemeClr val="dk1"/>
                </a:solidFill>
                <a:latin typeface="Helvetica Neue Light"/>
                <a:ea typeface="Helvetica Neue Light"/>
                <a:cs typeface="Helvetica Neue Light"/>
                <a:sym typeface="Helvetica Neue Light"/>
              </a:rPr>
              <a:t> de los casos. </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Se observa una gran diferencia de </a:t>
            </a:r>
            <a:r>
              <a:rPr b="1" i="0" lang="es-MX" sz="1200" u="none" cap="none" strike="noStrike">
                <a:solidFill>
                  <a:schemeClr val="dk1"/>
                </a:solidFill>
                <a:latin typeface="Helvetica Neue Light"/>
                <a:ea typeface="Helvetica Neue Light"/>
                <a:cs typeface="Helvetica Neue Light"/>
                <a:sym typeface="Helvetica Neue Light"/>
              </a:rPr>
              <a:t>Volkswagen</a:t>
            </a:r>
            <a:r>
              <a:rPr b="0" i="0" lang="es-MX" sz="1200" u="none" cap="none" strike="noStrike">
                <a:solidFill>
                  <a:schemeClr val="dk1"/>
                </a:solidFill>
                <a:latin typeface="Helvetica Neue Light"/>
                <a:ea typeface="Helvetica Neue Light"/>
                <a:cs typeface="Helvetica Neue Light"/>
                <a:sym typeface="Helvetica Neue Light"/>
              </a:rPr>
              <a:t> con respecto a las otras marcas debido a que es una marca generalista y uno de los líderes mundiales en ventas.</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p:txBody>
      </p:sp>
      <p:pic>
        <p:nvPicPr>
          <p:cNvPr id="259" name="Google Shape;259;p29"/>
          <p:cNvPicPr preferRelativeResize="0"/>
          <p:nvPr/>
        </p:nvPicPr>
        <p:blipFill rotWithShape="1">
          <a:blip r:embed="rId4">
            <a:alphaModFix/>
          </a:blip>
          <a:srcRect b="0" l="0" r="0" t="0"/>
          <a:stretch/>
        </p:blipFill>
        <p:spPr>
          <a:xfrm>
            <a:off x="164553" y="1035783"/>
            <a:ext cx="3956518" cy="2930897"/>
          </a:xfrm>
          <a:prstGeom prst="rect">
            <a:avLst/>
          </a:prstGeom>
          <a:noFill/>
          <a:ln>
            <a:noFill/>
          </a:ln>
        </p:spPr>
      </p:pic>
      <p:pic>
        <p:nvPicPr>
          <p:cNvPr id="260" name="Google Shape;260;p29"/>
          <p:cNvPicPr preferRelativeResize="0"/>
          <p:nvPr/>
        </p:nvPicPr>
        <p:blipFill rotWithShape="1">
          <a:blip r:embed="rId5">
            <a:alphaModFix/>
          </a:blip>
          <a:srcRect b="0" l="0" r="0" t="0"/>
          <a:stretch/>
        </p:blipFill>
        <p:spPr>
          <a:xfrm>
            <a:off x="4656985" y="353112"/>
            <a:ext cx="4055708" cy="2847288"/>
          </a:xfrm>
          <a:prstGeom prst="rect">
            <a:avLst/>
          </a:prstGeom>
          <a:noFill/>
          <a:ln>
            <a:noFill/>
          </a:ln>
        </p:spPr>
      </p:pic>
      <p:sp>
        <p:nvSpPr>
          <p:cNvPr id="261" name="Google Shape;261;p29"/>
          <p:cNvSpPr txBox="1"/>
          <p:nvPr/>
        </p:nvSpPr>
        <p:spPr>
          <a:xfrm>
            <a:off x="4707754" y="3372649"/>
            <a:ext cx="4050172" cy="1240482"/>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Existen 22 modelos que explican el </a:t>
            </a:r>
            <a:r>
              <a:rPr b="1" i="0" lang="es-MX" sz="1200" u="none" cap="none" strike="noStrike">
                <a:solidFill>
                  <a:schemeClr val="dk1"/>
                </a:solidFill>
                <a:latin typeface="Helvetica Neue Light"/>
                <a:ea typeface="Helvetica Neue Light"/>
                <a:cs typeface="Helvetica Neue Light"/>
                <a:sym typeface="Helvetica Neue Light"/>
              </a:rPr>
              <a:t>30%</a:t>
            </a:r>
            <a:r>
              <a:rPr b="0" i="0" lang="es-MX" sz="1200" u="none" cap="none" strike="noStrike">
                <a:solidFill>
                  <a:schemeClr val="dk1"/>
                </a:solidFill>
                <a:latin typeface="Helvetica Neue Light"/>
                <a:ea typeface="Helvetica Neue Light"/>
                <a:cs typeface="Helvetica Neue Light"/>
                <a:sym typeface="Helvetica Neue Light"/>
              </a:rPr>
              <a:t> del total de registros del dataset.</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El modelo más publicado es el </a:t>
            </a:r>
            <a:r>
              <a:rPr b="1" i="0" lang="es-MX" sz="1200" u="none" cap="none" strike="noStrike">
                <a:solidFill>
                  <a:schemeClr val="dk1"/>
                </a:solidFill>
                <a:latin typeface="Helvetica Neue Light"/>
                <a:ea typeface="Helvetica Neue Light"/>
                <a:cs typeface="Helvetica Neue Light"/>
                <a:sym typeface="Helvetica Neue Light"/>
              </a:rPr>
              <a:t>VW Passat</a:t>
            </a:r>
            <a:r>
              <a:rPr b="0" i="0" lang="es-MX" sz="1200" u="none" cap="none" strike="noStrike">
                <a:solidFill>
                  <a:schemeClr val="dk1"/>
                </a:solidFill>
                <a:latin typeface="Helvetica Neue Light"/>
                <a:ea typeface="Helvetica Neue Light"/>
                <a:cs typeface="Helvetica Neue Light"/>
                <a:sym typeface="Helvetica Neue Light"/>
              </a:rPr>
              <a:t>, con aproximadamente 50% más publicaciones que el </a:t>
            </a:r>
            <a:r>
              <a:rPr b="1" i="0" lang="es-MX" sz="1200" u="none" cap="none" strike="noStrike">
                <a:solidFill>
                  <a:schemeClr val="dk1"/>
                </a:solidFill>
                <a:latin typeface="Helvetica Neue Light"/>
                <a:ea typeface="Helvetica Neue Light"/>
                <a:cs typeface="Helvetica Neue Light"/>
                <a:sym typeface="Helvetica Neue Light"/>
              </a:rPr>
              <a:t>Astra</a:t>
            </a:r>
            <a:r>
              <a:rPr b="0" i="0" lang="es-MX" sz="1200" u="none" cap="none" strike="noStrike">
                <a:solidFill>
                  <a:schemeClr val="dk1"/>
                </a:solidFill>
                <a:latin typeface="Helvetica Neue Light"/>
                <a:ea typeface="Helvetica Neue Light"/>
                <a:cs typeface="Helvetica Neue Light"/>
                <a:sym typeface="Helvetica Neue Light"/>
              </a:rPr>
              <a:t> (segundo en cantidad de registros).</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5" name="Shape 265"/>
        <p:cNvGrpSpPr/>
        <p:nvPr/>
      </p:nvGrpSpPr>
      <p:grpSpPr>
        <a:xfrm>
          <a:off x="0" y="0"/>
          <a:ext cx="0" cy="0"/>
          <a:chOff x="0" y="0"/>
          <a:chExt cx="0" cy="0"/>
        </a:xfrm>
      </p:grpSpPr>
      <p:pic>
        <p:nvPicPr>
          <p:cNvPr id="266" name="Google Shape;266;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7" name="Google Shape;26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268" name="Google Shape;268;p30"/>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2.2 Análisis Univariado</a:t>
            </a:r>
            <a:endParaRPr b="0" i="1" sz="1200" u="none" cap="none" strike="noStrike">
              <a:solidFill>
                <a:srgbClr val="EF8600"/>
              </a:solidFill>
              <a:latin typeface="Anton"/>
              <a:ea typeface="Anton"/>
              <a:cs typeface="Anton"/>
              <a:sym typeface="Anton"/>
            </a:endParaRPr>
          </a:p>
        </p:txBody>
      </p:sp>
      <p:sp>
        <p:nvSpPr>
          <p:cNvPr id="269" name="Google Shape;269;p30"/>
          <p:cNvSpPr txBox="1"/>
          <p:nvPr/>
        </p:nvSpPr>
        <p:spPr>
          <a:xfrm>
            <a:off x="117726" y="636166"/>
            <a:ext cx="2267666" cy="33855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VARIABLE ENGINE CAPACITY</a:t>
            </a:r>
            <a:endParaRPr b="0" i="0" sz="1600" u="none" cap="none" strike="noStrike">
              <a:solidFill>
                <a:schemeClr val="lt1"/>
              </a:solidFill>
              <a:latin typeface="Arial"/>
              <a:ea typeface="Arial"/>
              <a:cs typeface="Arial"/>
              <a:sym typeface="Arial"/>
            </a:endParaRPr>
          </a:p>
        </p:txBody>
      </p:sp>
      <p:sp>
        <p:nvSpPr>
          <p:cNvPr id="270" name="Google Shape;270;p30"/>
          <p:cNvSpPr txBox="1"/>
          <p:nvPr/>
        </p:nvSpPr>
        <p:spPr>
          <a:xfrm>
            <a:off x="5364549" y="2928631"/>
            <a:ext cx="3471146" cy="1640436"/>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Las motorizaciones que van del </a:t>
            </a:r>
            <a:r>
              <a:rPr b="1" i="0" lang="es-MX" sz="1200" u="none" cap="none" strike="noStrike">
                <a:solidFill>
                  <a:schemeClr val="dk1"/>
                </a:solidFill>
                <a:latin typeface="Helvetica Neue Light"/>
                <a:ea typeface="Helvetica Neue Light"/>
                <a:cs typeface="Helvetica Neue Light"/>
                <a:sym typeface="Helvetica Neue Light"/>
              </a:rPr>
              <a:t>1.2lts a 3.5lts</a:t>
            </a:r>
            <a:r>
              <a:rPr b="0" i="0" lang="es-MX" sz="1200" u="none" cap="none" strike="noStrike">
                <a:solidFill>
                  <a:schemeClr val="dk1"/>
                </a:solidFill>
                <a:latin typeface="Helvetica Neue Light"/>
                <a:ea typeface="Helvetica Neue Light"/>
                <a:cs typeface="Helvetica Neue Light"/>
                <a:sym typeface="Helvetica Neue Light"/>
              </a:rPr>
              <a:t> representan el </a:t>
            </a:r>
            <a:r>
              <a:rPr b="1" i="0" lang="es-MX" sz="1200" u="none" cap="none" strike="noStrike">
                <a:solidFill>
                  <a:schemeClr val="dk1"/>
                </a:solidFill>
                <a:latin typeface="Helvetica Neue Light"/>
                <a:ea typeface="Helvetica Neue Light"/>
                <a:cs typeface="Helvetica Neue Light"/>
                <a:sym typeface="Helvetica Neue Light"/>
              </a:rPr>
              <a:t>90% </a:t>
            </a:r>
            <a:r>
              <a:rPr b="0" i="0" lang="es-MX" sz="1200" u="none" cap="none" strike="noStrike">
                <a:solidFill>
                  <a:schemeClr val="dk1"/>
                </a:solidFill>
                <a:latin typeface="Helvetica Neue Light"/>
                <a:ea typeface="Helvetica Neue Light"/>
                <a:cs typeface="Helvetica Neue Light"/>
                <a:sym typeface="Helvetica Neue Light"/>
              </a:rPr>
              <a:t>de los autos publicados. </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Sin embargo, cabe destacar que algunas motorizaciones incluidas en este rango no aparecen representadas, ya que son poco comunes en el mercado. Ejemplo: 2.1, 3.1</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p:txBody>
      </p:sp>
      <p:pic>
        <p:nvPicPr>
          <p:cNvPr id="271" name="Google Shape;271;p30"/>
          <p:cNvPicPr preferRelativeResize="0"/>
          <p:nvPr/>
        </p:nvPicPr>
        <p:blipFill rotWithShape="1">
          <a:blip r:embed="rId4">
            <a:alphaModFix/>
          </a:blip>
          <a:srcRect b="0" l="0" r="0" t="0"/>
          <a:stretch/>
        </p:blipFill>
        <p:spPr>
          <a:xfrm>
            <a:off x="117726" y="1041237"/>
            <a:ext cx="4869911" cy="3276552"/>
          </a:xfrm>
          <a:prstGeom prst="rect">
            <a:avLst/>
          </a:prstGeom>
          <a:noFill/>
          <a:ln>
            <a:noFill/>
          </a:ln>
        </p:spPr>
      </p:pic>
      <p:pic>
        <p:nvPicPr>
          <p:cNvPr id="272" name="Google Shape;272;p30"/>
          <p:cNvPicPr preferRelativeResize="0"/>
          <p:nvPr/>
        </p:nvPicPr>
        <p:blipFill rotWithShape="1">
          <a:blip r:embed="rId5">
            <a:alphaModFix/>
          </a:blip>
          <a:srcRect b="0" l="0" r="0" t="0"/>
          <a:stretch/>
        </p:blipFill>
        <p:spPr>
          <a:xfrm>
            <a:off x="5604706" y="422400"/>
            <a:ext cx="2990833" cy="24156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6" name="Shape 276"/>
        <p:cNvGrpSpPr/>
        <p:nvPr/>
      </p:nvGrpSpPr>
      <p:grpSpPr>
        <a:xfrm>
          <a:off x="0" y="0"/>
          <a:ext cx="0" cy="0"/>
          <a:chOff x="0" y="0"/>
          <a:chExt cx="0" cy="0"/>
        </a:xfrm>
      </p:grpSpPr>
      <p:pic>
        <p:nvPicPr>
          <p:cNvPr id="277" name="Google Shape;277;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8" name="Google Shape;27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279" name="Google Shape;279;p31"/>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2.2 Análisis Univariado</a:t>
            </a:r>
            <a:endParaRPr b="0" i="1" sz="1200" u="none" cap="none" strike="noStrike">
              <a:solidFill>
                <a:srgbClr val="EF8600"/>
              </a:solidFill>
              <a:latin typeface="Anton"/>
              <a:ea typeface="Anton"/>
              <a:cs typeface="Anton"/>
              <a:sym typeface="Anton"/>
            </a:endParaRPr>
          </a:p>
        </p:txBody>
      </p:sp>
      <p:sp>
        <p:nvSpPr>
          <p:cNvPr id="280" name="Google Shape;280;p31"/>
          <p:cNvSpPr txBox="1"/>
          <p:nvPr/>
        </p:nvSpPr>
        <p:spPr>
          <a:xfrm>
            <a:off x="117726" y="636166"/>
            <a:ext cx="1742071" cy="33855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VARIABLE BODY TYPE</a:t>
            </a:r>
            <a:endParaRPr b="0" i="0" sz="1600" u="none" cap="none" strike="noStrike">
              <a:solidFill>
                <a:schemeClr val="lt1"/>
              </a:solidFill>
              <a:latin typeface="Arial"/>
              <a:ea typeface="Arial"/>
              <a:cs typeface="Arial"/>
              <a:sym typeface="Arial"/>
            </a:endParaRPr>
          </a:p>
        </p:txBody>
      </p:sp>
      <p:sp>
        <p:nvSpPr>
          <p:cNvPr id="281" name="Google Shape;281;p31"/>
          <p:cNvSpPr txBox="1"/>
          <p:nvPr/>
        </p:nvSpPr>
        <p:spPr>
          <a:xfrm>
            <a:off x="5465809" y="1226174"/>
            <a:ext cx="2102116" cy="2749141"/>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Los autos tipo </a:t>
            </a:r>
            <a:r>
              <a:rPr b="1" i="0" lang="es-MX" sz="1200" u="none" cap="none" strike="noStrike">
                <a:solidFill>
                  <a:schemeClr val="dk1"/>
                </a:solidFill>
                <a:latin typeface="Helvetica Neue Light"/>
                <a:ea typeface="Helvetica Neue Light"/>
                <a:cs typeface="Helvetica Neue Light"/>
                <a:sym typeface="Helvetica Neue Light"/>
              </a:rPr>
              <a:t>Sedan, Hatchback, Universal, SUV y Minivan</a:t>
            </a:r>
            <a:r>
              <a:rPr b="0" i="0" lang="es-MX" sz="1200" u="none" cap="none" strike="noStrike">
                <a:solidFill>
                  <a:schemeClr val="dk1"/>
                </a:solidFill>
                <a:latin typeface="Helvetica Neue Light"/>
                <a:ea typeface="Helvetica Neue Light"/>
                <a:cs typeface="Helvetica Neue Light"/>
                <a:sym typeface="Helvetica Neue Light"/>
              </a:rPr>
              <a:t> representan el 90% de los autos publicados en el dataset.</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Por lo tanto, podemos decir que existen </a:t>
            </a:r>
            <a:r>
              <a:rPr b="1" i="0" lang="es-MX" sz="1200" u="none" cap="none" strike="noStrike">
                <a:solidFill>
                  <a:schemeClr val="dk1"/>
                </a:solidFill>
                <a:latin typeface="Helvetica Neue Light"/>
                <a:ea typeface="Helvetica Neue Light"/>
                <a:cs typeface="Helvetica Neue Light"/>
                <a:sym typeface="Helvetica Neue Light"/>
              </a:rPr>
              <a:t>5 categorías de body type </a:t>
            </a:r>
            <a:r>
              <a:rPr b="0" i="0" lang="es-MX" sz="1200" u="none" cap="none" strike="noStrike">
                <a:solidFill>
                  <a:schemeClr val="dk1"/>
                </a:solidFill>
                <a:latin typeface="Helvetica Neue Light"/>
                <a:ea typeface="Helvetica Neue Light"/>
                <a:cs typeface="Helvetica Neue Light"/>
                <a:sym typeface="Helvetica Neue Light"/>
              </a:rPr>
              <a:t>sobre un total de 12 que explican el 90% de los datos.</a:t>
            </a:r>
            <a:endParaRPr b="0" i="0" sz="1400" u="none" cap="none" strike="noStrike">
              <a:solidFill>
                <a:srgbClr val="000000"/>
              </a:solidFill>
              <a:latin typeface="Arial"/>
              <a:ea typeface="Arial"/>
              <a:cs typeface="Arial"/>
              <a:sym typeface="Arial"/>
            </a:endParaRPr>
          </a:p>
        </p:txBody>
      </p:sp>
      <p:pic>
        <p:nvPicPr>
          <p:cNvPr id="282" name="Google Shape;282;p31"/>
          <p:cNvPicPr preferRelativeResize="0"/>
          <p:nvPr/>
        </p:nvPicPr>
        <p:blipFill rotWithShape="1">
          <a:blip r:embed="rId4">
            <a:alphaModFix/>
          </a:blip>
          <a:srcRect b="0" l="0" r="0" t="0"/>
          <a:stretch/>
        </p:blipFill>
        <p:spPr>
          <a:xfrm>
            <a:off x="118872" y="1042416"/>
            <a:ext cx="4939753" cy="34649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0" name="Shape 100"/>
        <p:cNvGrpSpPr/>
        <p:nvPr/>
      </p:nvGrpSpPr>
      <p:grpSpPr>
        <a:xfrm>
          <a:off x="0" y="0"/>
          <a:ext cx="0" cy="0"/>
          <a:chOff x="0" y="0"/>
          <a:chExt cx="0" cy="0"/>
        </a:xfrm>
      </p:grpSpPr>
      <p:pic>
        <p:nvPicPr>
          <p:cNvPr id="101" name="Google Shape;101;p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02" name="Google Shape;102;p2"/>
          <p:cNvSpPr txBox="1"/>
          <p:nvPr/>
        </p:nvSpPr>
        <p:spPr>
          <a:xfrm>
            <a:off x="122842"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MX" sz="3000" u="none" cap="none" strike="noStrike">
                <a:solidFill>
                  <a:srgbClr val="000000"/>
                </a:solidFill>
                <a:latin typeface="Anton"/>
                <a:ea typeface="Anton"/>
                <a:cs typeface="Anton"/>
                <a:sym typeface="Anton"/>
              </a:rPr>
              <a:t>MAPA DE CONTENIDOS</a:t>
            </a:r>
            <a:endParaRPr b="0" i="1" sz="3000" u="none" cap="none" strike="noStrike">
              <a:solidFill>
                <a:srgbClr val="000000"/>
              </a:solidFill>
              <a:latin typeface="Anton"/>
              <a:ea typeface="Anton"/>
              <a:cs typeface="Anton"/>
              <a:sym typeface="Anton"/>
            </a:endParaRPr>
          </a:p>
        </p:txBody>
      </p:sp>
      <p:pic>
        <p:nvPicPr>
          <p:cNvPr id="103" name="Google Shape;103;p2"/>
          <p:cNvPicPr preferRelativeResize="0"/>
          <p:nvPr/>
        </p:nvPicPr>
        <p:blipFill rotWithShape="1">
          <a:blip r:embed="rId4">
            <a:alphaModFix/>
          </a:blip>
          <a:srcRect b="0" l="0" r="0" t="0"/>
          <a:stretch/>
        </p:blipFill>
        <p:spPr>
          <a:xfrm>
            <a:off x="1360680" y="1439550"/>
            <a:ext cx="1186525" cy="1186525"/>
          </a:xfrm>
          <a:prstGeom prst="rect">
            <a:avLst/>
          </a:prstGeom>
          <a:noFill/>
          <a:ln>
            <a:noFill/>
          </a:ln>
        </p:spPr>
      </p:pic>
      <p:sp>
        <p:nvSpPr>
          <p:cNvPr id="104" name="Google Shape;104;p2"/>
          <p:cNvSpPr txBox="1"/>
          <p:nvPr/>
        </p:nvSpPr>
        <p:spPr>
          <a:xfrm>
            <a:off x="3755541" y="862072"/>
            <a:ext cx="5388459" cy="3914877"/>
          </a:xfrm>
          <a:prstGeom prst="rect">
            <a:avLst/>
          </a:prstGeom>
          <a:noFill/>
          <a:ln>
            <a:noFill/>
          </a:ln>
        </p:spPr>
        <p:txBody>
          <a:bodyPr anchorCtr="0" anchor="t" bIns="45700" lIns="91425" spcFirstLastPara="1" rIns="91425" wrap="square" tIns="45700">
            <a:spAutoFit/>
          </a:bodyPr>
          <a:lstStyle/>
          <a:p>
            <a:pPr indent="0" lvl="0" marL="114300" marR="0" rtl="0" algn="l">
              <a:lnSpc>
                <a:spcPct val="115000"/>
              </a:lnSpc>
              <a:spcBef>
                <a:spcPts val="0"/>
              </a:spcBef>
              <a:spcAft>
                <a:spcPts val="0"/>
              </a:spcAft>
              <a:buClr>
                <a:srgbClr val="000000"/>
              </a:buClr>
              <a:buSzPts val="1800"/>
              <a:buFont typeface="Arial"/>
              <a:buNone/>
            </a:pPr>
            <a:r>
              <a:rPr b="1" i="0" lang="es-MX" sz="1600" u="none" cap="none" strike="noStrike">
                <a:solidFill>
                  <a:schemeClr val="dk1"/>
                </a:solidFill>
                <a:latin typeface="Helvetica Neue Light"/>
                <a:ea typeface="Helvetica Neue Light"/>
                <a:cs typeface="Helvetica Neue Light"/>
                <a:sym typeface="Helvetica Neue Light"/>
              </a:rPr>
              <a:t>1. Objetivos generales</a:t>
            </a:r>
            <a:endParaRPr b="0" i="0" sz="1200" u="none" cap="none" strike="noStrike">
              <a:solidFill>
                <a:srgbClr val="000000"/>
              </a:solidFill>
              <a:latin typeface="Arial"/>
              <a:ea typeface="Arial"/>
              <a:cs typeface="Arial"/>
              <a:sym typeface="Arial"/>
            </a:endParaRPr>
          </a:p>
          <a:p>
            <a:pPr indent="0" lvl="2" marL="114300" marR="0" rtl="0" algn="l">
              <a:lnSpc>
                <a:spcPct val="115000"/>
              </a:lnSpc>
              <a:spcBef>
                <a:spcPts val="0"/>
              </a:spcBef>
              <a:spcAft>
                <a:spcPts val="0"/>
              </a:spcAft>
              <a:buClr>
                <a:srgbClr val="000000"/>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1.1 Descripción del caso de negocio</a:t>
            </a:r>
            <a:endParaRPr b="0" i="0" sz="1200" u="none" cap="none" strike="noStrike">
              <a:solidFill>
                <a:srgbClr val="000000"/>
              </a:solidFill>
              <a:latin typeface="Arial"/>
              <a:ea typeface="Arial"/>
              <a:cs typeface="Arial"/>
              <a:sym typeface="Arial"/>
            </a:endParaRPr>
          </a:p>
          <a:p>
            <a:pPr indent="0" lvl="2" marL="114300" marR="0" rtl="0" algn="l">
              <a:lnSpc>
                <a:spcPct val="115000"/>
              </a:lnSpc>
              <a:spcBef>
                <a:spcPts val="0"/>
              </a:spcBef>
              <a:spcAft>
                <a:spcPts val="0"/>
              </a:spcAft>
              <a:buClr>
                <a:srgbClr val="000000"/>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1.2 Elementos para el planteamiento de un modelo de Data Science</a:t>
            </a:r>
            <a:endParaRPr b="0" i="0" sz="1200" u="none" cap="none" strike="noStrike">
              <a:solidFill>
                <a:srgbClr val="000000"/>
              </a:solidFill>
              <a:latin typeface="Arial"/>
              <a:ea typeface="Arial"/>
              <a:cs typeface="Arial"/>
              <a:sym typeface="Arial"/>
            </a:endParaRPr>
          </a:p>
          <a:p>
            <a:pPr indent="0" lvl="2" marL="114300" marR="0" rtl="0" algn="l">
              <a:lnSpc>
                <a:spcPct val="115000"/>
              </a:lnSpc>
              <a:spcBef>
                <a:spcPts val="0"/>
              </a:spcBef>
              <a:spcAft>
                <a:spcPts val="0"/>
              </a:spcAft>
              <a:buClr>
                <a:srgbClr val="000000"/>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1.3 Datos del negocio y relaciones (EDA)</a:t>
            </a:r>
            <a:endParaRPr b="0" i="0" sz="12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1.4 Elección del algoritmo de entrenamiento y preparación de datos</a:t>
            </a:r>
            <a:endParaRPr b="0" i="0" sz="14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1.5 Evaluación de indicadores de desempeño predictivo y optimizaciones</a:t>
            </a:r>
            <a:endParaRPr b="0" i="0" sz="14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4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a:p>
            <a:pPr indent="0" lvl="0" marL="114300" marR="0" rtl="0" algn="l">
              <a:lnSpc>
                <a:spcPct val="115000"/>
              </a:lnSpc>
              <a:spcBef>
                <a:spcPts val="0"/>
              </a:spcBef>
              <a:spcAft>
                <a:spcPts val="0"/>
              </a:spcAft>
              <a:buClr>
                <a:srgbClr val="000000"/>
              </a:buClr>
              <a:buSzPts val="1800"/>
              <a:buFont typeface="Arial"/>
              <a:buNone/>
            </a:pPr>
            <a:r>
              <a:rPr b="1" i="0" lang="es-MX" sz="1600" u="none" cap="none" strike="noStrike">
                <a:solidFill>
                  <a:schemeClr val="dk1"/>
                </a:solidFill>
                <a:latin typeface="Helvetica Neue Light"/>
                <a:ea typeface="Helvetica Neue Light"/>
                <a:cs typeface="Helvetica Neue Light"/>
                <a:sym typeface="Helvetica Neue Light"/>
              </a:rPr>
              <a:t>2. Objetivos específicos</a:t>
            </a:r>
            <a:endParaRPr b="0" i="0" sz="1200" u="none" cap="none" strike="noStrike">
              <a:solidFill>
                <a:srgbClr val="000000"/>
              </a:solidFill>
              <a:latin typeface="Arial"/>
              <a:ea typeface="Arial"/>
              <a:cs typeface="Arial"/>
              <a:sym typeface="Arial"/>
            </a:endParaRPr>
          </a:p>
          <a:p>
            <a:pPr indent="0" lvl="2" marL="114300" marR="0" rtl="0" algn="l">
              <a:lnSpc>
                <a:spcPct val="115000"/>
              </a:lnSpc>
              <a:spcBef>
                <a:spcPts val="0"/>
              </a:spcBef>
              <a:spcAft>
                <a:spcPts val="0"/>
              </a:spcAft>
              <a:buClr>
                <a:srgbClr val="000000"/>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2.1 Data Acquisition y Data Wrangling</a:t>
            </a:r>
            <a:r>
              <a:rPr b="0" i="0" lang="es-MX" sz="1200" u="none" cap="none" strike="noStrike">
                <a:solidFill>
                  <a:srgbClr val="FF0000"/>
                </a:solidFill>
                <a:latin typeface="Helvetica Neue Light"/>
                <a:ea typeface="Helvetica Neue Light"/>
                <a:cs typeface="Helvetica Neue Light"/>
                <a:sym typeface="Helvetica Neue Light"/>
              </a:rPr>
              <a:t> </a:t>
            </a:r>
            <a:endParaRPr b="0" i="0" sz="1200" u="none" cap="none" strike="noStrike">
              <a:solidFill>
                <a:srgbClr val="FF0000"/>
              </a:solidFill>
              <a:latin typeface="Arial"/>
              <a:ea typeface="Arial"/>
              <a:cs typeface="Arial"/>
              <a:sym typeface="Arial"/>
            </a:endParaRPr>
          </a:p>
          <a:p>
            <a:pPr indent="0" lvl="2" marL="114300" marR="0" rtl="0" algn="l">
              <a:lnSpc>
                <a:spcPct val="115000"/>
              </a:lnSpc>
              <a:spcBef>
                <a:spcPts val="0"/>
              </a:spcBef>
              <a:spcAft>
                <a:spcPts val="0"/>
              </a:spcAft>
              <a:buClr>
                <a:srgbClr val="000000"/>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2.2 Análisis Univariado</a:t>
            </a:r>
            <a:endParaRPr b="0" i="0" sz="1200" u="none" cap="none" strike="noStrike">
              <a:solidFill>
                <a:srgbClr val="000000"/>
              </a:solidFill>
              <a:latin typeface="Arial"/>
              <a:ea typeface="Arial"/>
              <a:cs typeface="Arial"/>
              <a:sym typeface="Arial"/>
            </a:endParaRPr>
          </a:p>
          <a:p>
            <a:pPr indent="0" lvl="2" marL="114300" marR="0" rtl="0" algn="l">
              <a:lnSpc>
                <a:spcPct val="115000"/>
              </a:lnSpc>
              <a:spcBef>
                <a:spcPts val="0"/>
              </a:spcBef>
              <a:spcAft>
                <a:spcPts val="0"/>
              </a:spcAft>
              <a:buClr>
                <a:srgbClr val="000000"/>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2.3 Análisis Bivariado</a:t>
            </a:r>
            <a:endParaRPr b="0" i="0" sz="1200" u="none" cap="none" strike="noStrike">
              <a:solidFill>
                <a:srgbClr val="000000"/>
              </a:solidFill>
              <a:latin typeface="Arial"/>
              <a:ea typeface="Arial"/>
              <a:cs typeface="Arial"/>
              <a:sym typeface="Arial"/>
            </a:endParaRPr>
          </a:p>
          <a:p>
            <a:pPr indent="0" lvl="2" marL="114300" marR="0" rtl="0" algn="l">
              <a:lnSpc>
                <a:spcPct val="115000"/>
              </a:lnSpc>
              <a:spcBef>
                <a:spcPts val="0"/>
              </a:spcBef>
              <a:spcAft>
                <a:spcPts val="0"/>
              </a:spcAft>
              <a:buClr>
                <a:srgbClr val="000000"/>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2.4 Análisis Multivariado</a:t>
            </a:r>
            <a:endParaRPr b="0" i="0" sz="1200" u="none" cap="none" strike="noStrike">
              <a:solidFill>
                <a:schemeClr val="dk1"/>
              </a:solidFill>
              <a:latin typeface="Helvetica Neue Light"/>
              <a:ea typeface="Helvetica Neue Light"/>
              <a:cs typeface="Helvetica Neue Light"/>
              <a:sym typeface="Helvetica Neue Light"/>
            </a:endParaRPr>
          </a:p>
          <a:p>
            <a:pPr indent="0" lvl="2" marL="114300" marR="0" rtl="0" algn="l">
              <a:lnSpc>
                <a:spcPct val="115000"/>
              </a:lnSpc>
              <a:spcBef>
                <a:spcPts val="0"/>
              </a:spcBef>
              <a:spcAft>
                <a:spcPts val="0"/>
              </a:spcAft>
              <a:buClr>
                <a:srgbClr val="000000"/>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2.5 Filtrado</a:t>
            </a:r>
            <a:endParaRPr b="0" i="0" sz="1400" u="none" cap="none" strike="noStrike">
              <a:solidFill>
                <a:srgbClr val="000000"/>
              </a:solidFill>
              <a:latin typeface="Arial"/>
              <a:ea typeface="Arial"/>
              <a:cs typeface="Arial"/>
              <a:sym typeface="Arial"/>
            </a:endParaRPr>
          </a:p>
          <a:p>
            <a:pPr indent="0" lvl="2" marL="114300" marR="0" rtl="0" algn="l">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2.6 Elección variable target</a:t>
            </a:r>
            <a:endParaRPr b="0" i="0" sz="1400" u="none" cap="none" strike="noStrike">
              <a:solidFill>
                <a:srgbClr val="000000"/>
              </a:solidFill>
              <a:latin typeface="Arial"/>
              <a:ea typeface="Arial"/>
              <a:cs typeface="Arial"/>
              <a:sym typeface="Arial"/>
            </a:endParaRPr>
          </a:p>
          <a:p>
            <a:pPr indent="0" lvl="2" marL="114300" marR="0" rtl="0" algn="l">
              <a:lnSpc>
                <a:spcPct val="115000"/>
              </a:lnSpc>
              <a:spcBef>
                <a:spcPts val="0"/>
              </a:spcBef>
              <a:spcAft>
                <a:spcPts val="0"/>
              </a:spcAft>
              <a:buClr>
                <a:srgbClr val="000000"/>
              </a:buClr>
              <a:buSzPts val="12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2.7 Selección algoritmos candidatos y análisis comparativo de parámetros</a:t>
            </a:r>
            <a:endParaRPr/>
          </a:p>
          <a:p>
            <a:pPr indent="0" lvl="2" marL="1143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a:p>
            <a:pPr indent="0" lvl="2" marL="114300" marR="0" rtl="0" algn="l">
              <a:lnSpc>
                <a:spcPct val="115000"/>
              </a:lnSpc>
              <a:spcBef>
                <a:spcPts val="0"/>
              </a:spcBef>
              <a:spcAft>
                <a:spcPts val="0"/>
              </a:spcAft>
              <a:buClr>
                <a:srgbClr val="000000"/>
              </a:buClr>
              <a:buSzPts val="1200"/>
              <a:buFont typeface="Arial"/>
              <a:buNone/>
            </a:pPr>
            <a:r>
              <a:rPr b="1" i="0" lang="es-MX" sz="1600" u="none" cap="none" strike="noStrike">
                <a:solidFill>
                  <a:schemeClr val="dk1"/>
                </a:solidFill>
                <a:latin typeface="Helvetica Neue Light"/>
                <a:ea typeface="Helvetica Neue Light"/>
                <a:cs typeface="Helvetica Neue Light"/>
                <a:sym typeface="Helvetica Neue Light"/>
              </a:rPr>
              <a:t>3. Conclusiones</a:t>
            </a:r>
            <a:endParaRPr b="1" i="0" sz="1600" u="none" cap="none" strike="noStrike">
              <a:solidFill>
                <a:schemeClr val="dk1"/>
              </a:solidFill>
              <a:latin typeface="Helvetica Neue Light"/>
              <a:ea typeface="Helvetica Neue Light"/>
              <a:cs typeface="Helvetica Neue Light"/>
              <a:sym typeface="Helvetica Neue Light"/>
            </a:endParaRPr>
          </a:p>
        </p:txBody>
      </p:sp>
      <p:sp>
        <p:nvSpPr>
          <p:cNvPr id="105" name="Google Shape;10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6" name="Shape 286"/>
        <p:cNvGrpSpPr/>
        <p:nvPr/>
      </p:nvGrpSpPr>
      <p:grpSpPr>
        <a:xfrm>
          <a:off x="0" y="0"/>
          <a:ext cx="0" cy="0"/>
          <a:chOff x="0" y="0"/>
          <a:chExt cx="0" cy="0"/>
        </a:xfrm>
      </p:grpSpPr>
      <p:pic>
        <p:nvPicPr>
          <p:cNvPr id="287" name="Google Shape;287;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8" name="Google Shape;28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289" name="Google Shape;289;p32"/>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2.3 Análisis Bivariado</a:t>
            </a:r>
            <a:endParaRPr b="0" i="1" sz="1200" u="none" cap="none" strike="noStrike">
              <a:solidFill>
                <a:srgbClr val="EF8600"/>
              </a:solidFill>
              <a:latin typeface="Anton"/>
              <a:ea typeface="Anton"/>
              <a:cs typeface="Anton"/>
              <a:sym typeface="Anton"/>
            </a:endParaRPr>
          </a:p>
        </p:txBody>
      </p:sp>
      <p:sp>
        <p:nvSpPr>
          <p:cNvPr id="290" name="Google Shape;290;p32"/>
          <p:cNvSpPr txBox="1"/>
          <p:nvPr/>
        </p:nvSpPr>
        <p:spPr>
          <a:xfrm>
            <a:off x="5782550" y="1356100"/>
            <a:ext cx="1785300" cy="2053500"/>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Utilizamos el método de correlación de </a:t>
            </a:r>
            <a:r>
              <a:rPr b="1" i="0" lang="es-MX" sz="1200" u="none" cap="none" strike="noStrike">
                <a:solidFill>
                  <a:schemeClr val="dk1"/>
                </a:solidFill>
                <a:latin typeface="Helvetica Neue Light"/>
                <a:ea typeface="Helvetica Neue Light"/>
                <a:cs typeface="Helvetica Neue Light"/>
                <a:sym typeface="Helvetica Neue Light"/>
              </a:rPr>
              <a:t>Spearman </a:t>
            </a:r>
            <a:r>
              <a:rPr b="0" i="0" lang="es-MX" sz="1200" u="none" cap="none" strike="noStrike">
                <a:solidFill>
                  <a:schemeClr val="dk1"/>
                </a:solidFill>
                <a:latin typeface="Helvetica Neue Light"/>
                <a:ea typeface="Helvetica Neue Light"/>
                <a:cs typeface="Helvetica Neue Light"/>
                <a:sym typeface="Helvetica Neue Light"/>
              </a:rPr>
              <a:t>dado que contamos con una gran cantidad de registros y muchas de las variables </a:t>
            </a:r>
            <a:r>
              <a:rPr b="1" i="0" lang="es-MX" sz="1200" u="none" cap="none" strike="noStrike">
                <a:solidFill>
                  <a:schemeClr val="dk1"/>
                </a:solidFill>
                <a:latin typeface="Helvetica Neue Light"/>
                <a:ea typeface="Helvetica Neue Light"/>
                <a:cs typeface="Helvetica Neue Light"/>
                <a:sym typeface="Helvetica Neue Light"/>
              </a:rPr>
              <a:t>no</a:t>
            </a:r>
            <a:r>
              <a:rPr b="0" i="0" lang="es-MX" sz="1200" u="none" cap="none" strike="noStrike">
                <a:solidFill>
                  <a:schemeClr val="dk1"/>
                </a:solidFill>
                <a:latin typeface="Helvetica Neue Light"/>
                <a:ea typeface="Helvetica Neue Light"/>
                <a:cs typeface="Helvetica Neue Light"/>
                <a:sym typeface="Helvetica Neue Light"/>
              </a:rPr>
              <a:t> siguen una </a:t>
            </a:r>
            <a:r>
              <a:rPr b="1" i="0" lang="es-MX" sz="1200" u="none" cap="none" strike="noStrike">
                <a:solidFill>
                  <a:schemeClr val="dk1"/>
                </a:solidFill>
                <a:latin typeface="Helvetica Neue Light"/>
                <a:ea typeface="Helvetica Neue Light"/>
                <a:cs typeface="Helvetica Neue Light"/>
                <a:sym typeface="Helvetica Neue Light"/>
              </a:rPr>
              <a:t>distribución normal</a:t>
            </a:r>
            <a:r>
              <a:rPr b="0" i="0" lang="es-MX" sz="1200" u="none" cap="none" strike="noStrike">
                <a:solidFill>
                  <a:schemeClr val="dk1"/>
                </a:solidFill>
                <a:latin typeface="Helvetica Neue Light"/>
                <a:ea typeface="Helvetica Neue Light"/>
                <a:cs typeface="Helvetica Neue Light"/>
                <a:sym typeface="Helvetica Neue Light"/>
              </a:rPr>
              <a:t>.</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p:txBody>
      </p:sp>
      <p:pic>
        <p:nvPicPr>
          <p:cNvPr id="291" name="Google Shape;291;p32"/>
          <p:cNvPicPr preferRelativeResize="0"/>
          <p:nvPr/>
        </p:nvPicPr>
        <p:blipFill rotWithShape="1">
          <a:blip r:embed="rId4">
            <a:alphaModFix/>
          </a:blip>
          <a:srcRect b="0" l="0" r="0" t="0"/>
          <a:stretch/>
        </p:blipFill>
        <p:spPr>
          <a:xfrm>
            <a:off x="117726" y="1042416"/>
            <a:ext cx="4619639" cy="4068122"/>
          </a:xfrm>
          <a:prstGeom prst="rect">
            <a:avLst/>
          </a:prstGeom>
          <a:noFill/>
          <a:ln>
            <a:noFill/>
          </a:ln>
        </p:spPr>
      </p:pic>
      <p:sp>
        <p:nvSpPr>
          <p:cNvPr id="292" name="Google Shape;292;p32"/>
          <p:cNvSpPr txBox="1"/>
          <p:nvPr/>
        </p:nvSpPr>
        <p:spPr>
          <a:xfrm>
            <a:off x="117726" y="636166"/>
            <a:ext cx="2726213" cy="33855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ANÁLISIS INICIAL DE CORRELACIÓN</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6" name="Shape 296"/>
        <p:cNvGrpSpPr/>
        <p:nvPr/>
      </p:nvGrpSpPr>
      <p:grpSpPr>
        <a:xfrm>
          <a:off x="0" y="0"/>
          <a:ext cx="0" cy="0"/>
          <a:chOff x="0" y="0"/>
          <a:chExt cx="0" cy="0"/>
        </a:xfrm>
      </p:grpSpPr>
      <p:grpSp>
        <p:nvGrpSpPr>
          <p:cNvPr id="297" name="Google Shape;297;p33"/>
          <p:cNvGrpSpPr/>
          <p:nvPr/>
        </p:nvGrpSpPr>
        <p:grpSpPr>
          <a:xfrm>
            <a:off x="4459626" y="589522"/>
            <a:ext cx="3746125" cy="4235440"/>
            <a:chOff x="4573782" y="605076"/>
            <a:chExt cx="3746125" cy="4235440"/>
          </a:xfrm>
        </p:grpSpPr>
        <p:pic>
          <p:nvPicPr>
            <p:cNvPr id="298" name="Google Shape;298;p33"/>
            <p:cNvPicPr preferRelativeResize="0"/>
            <p:nvPr/>
          </p:nvPicPr>
          <p:blipFill rotWithShape="1">
            <a:blip r:embed="rId3">
              <a:alphaModFix/>
            </a:blip>
            <a:srcRect b="0" l="0" r="0" t="0"/>
            <a:stretch/>
          </p:blipFill>
          <p:spPr>
            <a:xfrm>
              <a:off x="4766616" y="2303656"/>
              <a:ext cx="3360457" cy="2536860"/>
            </a:xfrm>
            <a:prstGeom prst="rect">
              <a:avLst/>
            </a:prstGeom>
            <a:noFill/>
            <a:ln>
              <a:noFill/>
            </a:ln>
          </p:spPr>
        </p:pic>
        <p:sp>
          <p:nvSpPr>
            <p:cNvPr id="299" name="Google Shape;299;p33"/>
            <p:cNvSpPr txBox="1"/>
            <p:nvPr/>
          </p:nvSpPr>
          <p:spPr>
            <a:xfrm>
              <a:off x="4573782" y="605076"/>
              <a:ext cx="3746125" cy="1468911"/>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Existen </a:t>
              </a:r>
              <a:r>
                <a:rPr b="1" i="0" lang="es-MX" sz="1200" u="none" cap="none" strike="noStrike">
                  <a:solidFill>
                    <a:schemeClr val="dk1"/>
                  </a:solidFill>
                  <a:latin typeface="Helvetica Neue Light"/>
                  <a:ea typeface="Helvetica Neue Light"/>
                  <a:cs typeface="Helvetica Neue Light"/>
                  <a:sym typeface="Helvetica Neue Light"/>
                </a:rPr>
                <a:t>relaciones negativas </a:t>
              </a:r>
              <a:r>
                <a:rPr b="0" i="0" lang="es-MX" sz="1200" u="none" cap="none" strike="noStrike">
                  <a:solidFill>
                    <a:schemeClr val="dk1"/>
                  </a:solidFill>
                  <a:latin typeface="Helvetica Neue Light"/>
                  <a:ea typeface="Helvetica Neue Light"/>
                  <a:cs typeface="Helvetica Neue Light"/>
                  <a:sym typeface="Helvetica Neue Light"/>
                </a:rPr>
                <a:t>entre los </a:t>
              </a:r>
              <a:r>
                <a:rPr b="1" i="1" lang="es-MX" sz="1200" u="none" cap="none" strike="noStrike">
                  <a:solidFill>
                    <a:schemeClr val="dk1"/>
                  </a:solidFill>
                  <a:latin typeface="Helvetica Neue Light"/>
                  <a:ea typeface="Helvetica Neue Light"/>
                  <a:cs typeface="Helvetica Neue Light"/>
                  <a:sym typeface="Helvetica Neue Light"/>
                </a:rPr>
                <a:t>feature_0 </a:t>
              </a:r>
              <a:r>
                <a:rPr b="0" i="0" lang="es-MX" sz="1200" u="none" cap="none" strike="noStrike">
                  <a:solidFill>
                    <a:schemeClr val="dk1"/>
                  </a:solidFill>
                  <a:latin typeface="Helvetica Neue Light"/>
                  <a:ea typeface="Helvetica Neue Light"/>
                  <a:cs typeface="Helvetica Neue Light"/>
                  <a:sym typeface="Helvetica Neue Light"/>
                </a:rPr>
                <a:t>y </a:t>
              </a:r>
              <a:r>
                <a:rPr b="1" i="1" lang="es-MX" sz="1200" u="none" cap="none" strike="noStrike">
                  <a:solidFill>
                    <a:schemeClr val="dk1"/>
                  </a:solidFill>
                  <a:latin typeface="Helvetica Neue Light"/>
                  <a:ea typeface="Helvetica Neue Light"/>
                  <a:cs typeface="Helvetica Neue Light"/>
                  <a:sym typeface="Helvetica Neue Light"/>
                </a:rPr>
                <a:t>feature_1</a:t>
              </a:r>
              <a:r>
                <a:rPr b="0" i="0" lang="es-MX" sz="1200" u="none" cap="none" strike="noStrike">
                  <a:solidFill>
                    <a:schemeClr val="dk1"/>
                  </a:solidFill>
                  <a:latin typeface="Helvetica Neue Light"/>
                  <a:ea typeface="Helvetica Neue Light"/>
                  <a:cs typeface="Helvetica Neue Light"/>
                  <a:sym typeface="Helvetica Neue Light"/>
                </a:rPr>
                <a:t> y entre </a:t>
              </a:r>
              <a:r>
                <a:rPr b="1" i="1" lang="es-MX" sz="1200" u="none" cap="none" strike="noStrike">
                  <a:solidFill>
                    <a:schemeClr val="dk1"/>
                  </a:solidFill>
                  <a:latin typeface="Helvetica Neue Light"/>
                  <a:ea typeface="Helvetica Neue Light"/>
                  <a:cs typeface="Helvetica Neue Light"/>
                  <a:sym typeface="Helvetica Neue Light"/>
                </a:rPr>
                <a:t>feature_0</a:t>
              </a:r>
              <a:r>
                <a:rPr b="0" i="0" lang="es-MX" sz="1200" u="none" cap="none" strike="noStrike">
                  <a:solidFill>
                    <a:schemeClr val="dk1"/>
                  </a:solidFill>
                  <a:latin typeface="Helvetica Neue Light"/>
                  <a:ea typeface="Helvetica Neue Light"/>
                  <a:cs typeface="Helvetica Neue Light"/>
                  <a:sym typeface="Helvetica Neue Light"/>
                </a:rPr>
                <a:t> y </a:t>
              </a:r>
              <a:r>
                <a:rPr b="1" i="1" lang="es-MX" sz="1200" u="none" cap="none" strike="noStrike">
                  <a:solidFill>
                    <a:schemeClr val="dk1"/>
                  </a:solidFill>
                  <a:latin typeface="Helvetica Neue Light"/>
                  <a:ea typeface="Helvetica Neue Light"/>
                  <a:cs typeface="Helvetica Neue Light"/>
                  <a:sym typeface="Helvetica Neue Light"/>
                </a:rPr>
                <a:t>feature_9.</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En el gráfico de la filmina anterior, pudimos observar también que existe una </a:t>
              </a:r>
              <a:r>
                <a:rPr b="1" i="0" lang="es-MX" sz="1200" u="none" cap="none" strike="noStrike">
                  <a:solidFill>
                    <a:schemeClr val="dk1"/>
                  </a:solidFill>
                  <a:latin typeface="Helvetica Neue Light"/>
                  <a:ea typeface="Helvetica Neue Light"/>
                  <a:cs typeface="Helvetica Neue Light"/>
                  <a:sym typeface="Helvetica Neue Light"/>
                </a:rPr>
                <a:t>relación negativa </a:t>
              </a:r>
              <a:r>
                <a:rPr b="0" i="0" lang="es-MX" sz="1200" u="none" cap="none" strike="noStrike">
                  <a:solidFill>
                    <a:schemeClr val="dk1"/>
                  </a:solidFill>
                  <a:latin typeface="Helvetica Neue Light"/>
                  <a:ea typeface="Helvetica Neue Light"/>
                  <a:cs typeface="Helvetica Neue Light"/>
                  <a:sym typeface="Helvetica Neue Light"/>
                </a:rPr>
                <a:t>cercana al -0.6 entre el </a:t>
              </a:r>
              <a:r>
                <a:rPr b="1" i="1" lang="es-MX" sz="1200" u="none" cap="none" strike="noStrike">
                  <a:solidFill>
                    <a:schemeClr val="dk1"/>
                  </a:solidFill>
                  <a:latin typeface="Helvetica Neue Light"/>
                  <a:ea typeface="Helvetica Neue Light"/>
                  <a:cs typeface="Helvetica Neue Light"/>
                  <a:sym typeface="Helvetica Neue Light"/>
                </a:rPr>
                <a:t>kilometraje del vehículo </a:t>
              </a:r>
              <a:r>
                <a:rPr b="0" i="0" lang="es-MX" sz="1200" u="none" cap="none" strike="noStrike">
                  <a:solidFill>
                    <a:schemeClr val="dk1"/>
                  </a:solidFill>
                  <a:latin typeface="Helvetica Neue Light"/>
                  <a:ea typeface="Helvetica Neue Light"/>
                  <a:cs typeface="Helvetica Neue Light"/>
                  <a:sym typeface="Helvetica Neue Light"/>
                </a:rPr>
                <a:t>y el </a:t>
              </a:r>
              <a:r>
                <a:rPr b="1" i="1" lang="es-MX" sz="1200" u="none" cap="none" strike="noStrike">
                  <a:solidFill>
                    <a:schemeClr val="dk1"/>
                  </a:solidFill>
                  <a:latin typeface="Helvetica Neue Light"/>
                  <a:ea typeface="Helvetica Neue Light"/>
                  <a:cs typeface="Helvetica Neue Light"/>
                  <a:sym typeface="Helvetica Neue Light"/>
                </a:rPr>
                <a:t>año de producción.</a:t>
              </a:r>
              <a:endParaRPr b="0" i="0" sz="12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p:txBody>
        </p:sp>
        <p:cxnSp>
          <p:nvCxnSpPr>
            <p:cNvPr id="300" name="Google Shape;300;p33"/>
            <p:cNvCxnSpPr>
              <a:stCxn id="298" idx="0"/>
              <a:endCxn id="299" idx="2"/>
            </p:cNvCxnSpPr>
            <p:nvPr/>
          </p:nvCxnSpPr>
          <p:spPr>
            <a:xfrm rot="10800000">
              <a:off x="6446845" y="2073856"/>
              <a:ext cx="0" cy="229800"/>
            </a:xfrm>
            <a:prstGeom prst="straightConnector1">
              <a:avLst/>
            </a:prstGeom>
            <a:noFill/>
            <a:ln cap="flat" cmpd="sng" w="9525">
              <a:solidFill>
                <a:srgbClr val="FDA739"/>
              </a:solidFill>
              <a:prstDash val="solid"/>
              <a:round/>
              <a:headEnd len="sm" w="sm" type="none"/>
              <a:tailEnd len="med" w="med" type="triangle"/>
            </a:ln>
          </p:spPr>
        </p:cxnSp>
      </p:grpSp>
      <p:pic>
        <p:nvPicPr>
          <p:cNvPr id="301" name="Google Shape;301;p3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302" name="Google Shape;302;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303" name="Google Shape;303;p33"/>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2.3 Análisis Bivariado</a:t>
            </a:r>
            <a:endParaRPr b="0" i="1" sz="1200" u="none" cap="none" strike="noStrike">
              <a:solidFill>
                <a:srgbClr val="EF8600"/>
              </a:solidFill>
              <a:latin typeface="Anton"/>
              <a:ea typeface="Anton"/>
              <a:cs typeface="Anton"/>
              <a:sym typeface="Anton"/>
            </a:endParaRPr>
          </a:p>
        </p:txBody>
      </p:sp>
      <p:pic>
        <p:nvPicPr>
          <p:cNvPr id="304" name="Google Shape;304;p33"/>
          <p:cNvPicPr preferRelativeResize="0"/>
          <p:nvPr/>
        </p:nvPicPr>
        <p:blipFill rotWithShape="1">
          <a:blip r:embed="rId5">
            <a:alphaModFix/>
          </a:blip>
          <a:srcRect b="0" l="0" r="0" t="0"/>
          <a:stretch/>
        </p:blipFill>
        <p:spPr>
          <a:xfrm>
            <a:off x="117726" y="1188486"/>
            <a:ext cx="3281182" cy="2528051"/>
          </a:xfrm>
          <a:prstGeom prst="rect">
            <a:avLst/>
          </a:prstGeom>
          <a:noFill/>
          <a:ln>
            <a:noFill/>
          </a:ln>
        </p:spPr>
      </p:pic>
      <p:sp>
        <p:nvSpPr>
          <p:cNvPr id="305" name="Google Shape;305;p33"/>
          <p:cNvSpPr txBox="1"/>
          <p:nvPr/>
        </p:nvSpPr>
        <p:spPr>
          <a:xfrm>
            <a:off x="235678" y="3988169"/>
            <a:ext cx="3600154" cy="1002131"/>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Se observa una </a:t>
            </a:r>
            <a:r>
              <a:rPr b="1" i="0" lang="es-MX" sz="1200" u="none" cap="none" strike="noStrike">
                <a:solidFill>
                  <a:schemeClr val="dk1"/>
                </a:solidFill>
                <a:latin typeface="Helvetica Neue Light"/>
                <a:ea typeface="Helvetica Neue Light"/>
                <a:cs typeface="Helvetica Neue Light"/>
                <a:sym typeface="Helvetica Neue Light"/>
              </a:rPr>
              <a:t>fuerte relación positiva </a:t>
            </a:r>
            <a:r>
              <a:rPr b="0" i="0" lang="es-MX" sz="1200" u="none" cap="none" strike="noStrike">
                <a:solidFill>
                  <a:schemeClr val="dk1"/>
                </a:solidFill>
                <a:latin typeface="Helvetica Neue Light"/>
                <a:ea typeface="Helvetica Neue Light"/>
                <a:cs typeface="Helvetica Neue Light"/>
                <a:sym typeface="Helvetica Neue Light"/>
              </a:rPr>
              <a:t>entre el </a:t>
            </a:r>
            <a:r>
              <a:rPr b="1" i="1" lang="es-MX" sz="1200" u="none" cap="none" strike="noStrike">
                <a:solidFill>
                  <a:schemeClr val="dk1"/>
                </a:solidFill>
                <a:latin typeface="Helvetica Neue Light"/>
                <a:ea typeface="Helvetica Neue Light"/>
                <a:cs typeface="Helvetica Neue Light"/>
                <a:sym typeface="Helvetica Neue Light"/>
              </a:rPr>
              <a:t>año de producción </a:t>
            </a:r>
            <a:r>
              <a:rPr b="0" i="0" lang="es-MX" sz="1200" u="none" cap="none" strike="noStrike">
                <a:solidFill>
                  <a:schemeClr val="dk1"/>
                </a:solidFill>
                <a:latin typeface="Helvetica Neue Light"/>
                <a:ea typeface="Helvetica Neue Light"/>
                <a:cs typeface="Helvetica Neue Light"/>
                <a:sym typeface="Helvetica Neue Light"/>
              </a:rPr>
              <a:t>del vehículo y su </a:t>
            </a:r>
            <a:r>
              <a:rPr b="1" i="1" lang="es-MX" sz="1200" u="none" cap="none" strike="noStrike">
                <a:solidFill>
                  <a:schemeClr val="dk1"/>
                </a:solidFill>
                <a:latin typeface="Helvetica Neue Light"/>
                <a:ea typeface="Helvetica Neue Light"/>
                <a:cs typeface="Helvetica Neue Light"/>
                <a:sym typeface="Helvetica Neue Light"/>
              </a:rPr>
              <a:t>precio</a:t>
            </a:r>
            <a:r>
              <a:rPr b="0" i="0" lang="es-MX" sz="1200" u="none" cap="none" strike="noStrike">
                <a:solidFill>
                  <a:schemeClr val="dk1"/>
                </a:solidFill>
                <a:latin typeface="Helvetica Neue Light"/>
                <a:ea typeface="Helvetica Neue Light"/>
                <a:cs typeface="Helvetica Neue Light"/>
                <a:sym typeface="Helvetica Neue Light"/>
              </a:rPr>
              <a:t>.</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Existe además una relación positiva entre los </a:t>
            </a:r>
            <a:r>
              <a:rPr b="1" i="1" lang="es-MX" sz="1200" u="none" cap="none" strike="noStrike">
                <a:solidFill>
                  <a:schemeClr val="dk1"/>
                </a:solidFill>
                <a:latin typeface="Helvetica Neue Light"/>
                <a:ea typeface="Helvetica Neue Light"/>
                <a:cs typeface="Helvetica Neue Light"/>
                <a:sym typeface="Helvetica Neue Light"/>
              </a:rPr>
              <a:t>feature_6</a:t>
            </a:r>
            <a:r>
              <a:rPr b="1" i="0" lang="es-MX" sz="1200" u="none" cap="none" strike="noStrike">
                <a:solidFill>
                  <a:schemeClr val="dk1"/>
                </a:solidFill>
                <a:latin typeface="Helvetica Neue Light"/>
                <a:ea typeface="Helvetica Neue Light"/>
                <a:cs typeface="Helvetica Neue Light"/>
                <a:sym typeface="Helvetica Neue Light"/>
              </a:rPr>
              <a:t> </a:t>
            </a:r>
            <a:r>
              <a:rPr b="0" i="0" lang="es-MX" sz="1200" u="none" cap="none" strike="noStrike">
                <a:solidFill>
                  <a:schemeClr val="dk1"/>
                </a:solidFill>
                <a:latin typeface="Helvetica Neue Light"/>
                <a:ea typeface="Helvetica Neue Light"/>
                <a:cs typeface="Helvetica Neue Light"/>
                <a:sym typeface="Helvetica Neue Light"/>
              </a:rPr>
              <a:t>y</a:t>
            </a:r>
            <a:r>
              <a:rPr b="1" i="0" lang="es-MX" sz="1200" u="none" cap="none" strike="noStrike">
                <a:solidFill>
                  <a:schemeClr val="dk1"/>
                </a:solidFill>
                <a:latin typeface="Helvetica Neue Light"/>
                <a:ea typeface="Helvetica Neue Light"/>
                <a:cs typeface="Helvetica Neue Light"/>
                <a:sym typeface="Helvetica Neue Light"/>
              </a:rPr>
              <a:t> </a:t>
            </a:r>
            <a:r>
              <a:rPr b="1" i="1" lang="es-MX" sz="1200" u="none" cap="none" strike="noStrike">
                <a:solidFill>
                  <a:schemeClr val="dk1"/>
                </a:solidFill>
                <a:latin typeface="Helvetica Neue Light"/>
                <a:ea typeface="Helvetica Neue Light"/>
                <a:cs typeface="Helvetica Neue Light"/>
                <a:sym typeface="Helvetica Neue Light"/>
              </a:rPr>
              <a:t>feature_7</a:t>
            </a:r>
            <a:r>
              <a:rPr b="1" i="0" lang="es-MX" sz="1200" u="none" cap="none" strike="noStrike">
                <a:solidFill>
                  <a:schemeClr val="dk1"/>
                </a:solidFill>
                <a:latin typeface="Helvetica Neue Light"/>
                <a:ea typeface="Helvetica Neue Light"/>
                <a:cs typeface="Helvetica Neue Light"/>
                <a:sym typeface="Helvetica Neue Light"/>
              </a:rPr>
              <a:t>.</a:t>
            </a:r>
            <a:endParaRPr b="0" i="0" sz="1400" u="none" cap="none" strike="noStrike">
              <a:solidFill>
                <a:srgbClr val="000000"/>
              </a:solidFill>
              <a:latin typeface="Arial"/>
              <a:ea typeface="Arial"/>
              <a:cs typeface="Arial"/>
              <a:sym typeface="Arial"/>
            </a:endParaRPr>
          </a:p>
        </p:txBody>
      </p:sp>
      <p:sp>
        <p:nvSpPr>
          <p:cNvPr id="306" name="Google Shape;306;p33"/>
          <p:cNvSpPr txBox="1"/>
          <p:nvPr/>
        </p:nvSpPr>
        <p:spPr>
          <a:xfrm>
            <a:off x="117727" y="636166"/>
            <a:ext cx="3958327" cy="33855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ANÁLISIS DE CORRELACIONES SIGNIFICATIVAS (&gt;0.6)</a:t>
            </a:r>
            <a:endParaRPr b="0" i="0" sz="1600" u="none" cap="none" strike="noStrike">
              <a:solidFill>
                <a:schemeClr val="lt1"/>
              </a:solidFill>
              <a:latin typeface="Arial"/>
              <a:ea typeface="Arial"/>
              <a:cs typeface="Arial"/>
              <a:sym typeface="Arial"/>
            </a:endParaRPr>
          </a:p>
        </p:txBody>
      </p:sp>
      <p:cxnSp>
        <p:nvCxnSpPr>
          <p:cNvPr id="307" name="Google Shape;307;p33"/>
          <p:cNvCxnSpPr>
            <a:endCxn id="305" idx="0"/>
          </p:cNvCxnSpPr>
          <p:nvPr/>
        </p:nvCxnSpPr>
        <p:spPr>
          <a:xfrm>
            <a:off x="2035755" y="3716669"/>
            <a:ext cx="0" cy="271500"/>
          </a:xfrm>
          <a:prstGeom prst="straightConnector1">
            <a:avLst/>
          </a:prstGeom>
          <a:noFill/>
          <a:ln cap="flat" cmpd="sng" w="9525">
            <a:solidFill>
              <a:srgbClr val="FDA739"/>
            </a:solidFill>
            <a:prstDash val="solid"/>
            <a:round/>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1" name="Shape 311"/>
        <p:cNvGrpSpPr/>
        <p:nvPr/>
      </p:nvGrpSpPr>
      <p:grpSpPr>
        <a:xfrm>
          <a:off x="0" y="0"/>
          <a:ext cx="0" cy="0"/>
          <a:chOff x="0" y="0"/>
          <a:chExt cx="0" cy="0"/>
        </a:xfrm>
      </p:grpSpPr>
      <p:pic>
        <p:nvPicPr>
          <p:cNvPr id="312" name="Google Shape;312;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13" name="Google Shape;31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314" name="Google Shape;314;p34"/>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2.3 Análisis Bivariado</a:t>
            </a:r>
            <a:endParaRPr b="0" i="1" sz="1200" u="none" cap="none" strike="noStrike">
              <a:solidFill>
                <a:srgbClr val="EF8600"/>
              </a:solidFill>
              <a:latin typeface="Anton"/>
              <a:ea typeface="Anton"/>
              <a:cs typeface="Anton"/>
              <a:sym typeface="Anton"/>
            </a:endParaRPr>
          </a:p>
        </p:txBody>
      </p:sp>
      <p:sp>
        <p:nvSpPr>
          <p:cNvPr id="315" name="Google Shape;315;p34"/>
          <p:cNvSpPr txBox="1"/>
          <p:nvPr/>
        </p:nvSpPr>
        <p:spPr>
          <a:xfrm>
            <a:off x="117728" y="636166"/>
            <a:ext cx="2881194" cy="33855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ANÁLISIS DE VARIABLES NUMÉRICAS</a:t>
            </a:r>
            <a:endParaRPr b="0" i="0" sz="1600" u="none" cap="none" strike="noStrike">
              <a:solidFill>
                <a:schemeClr val="lt1"/>
              </a:solidFill>
              <a:latin typeface="Arial"/>
              <a:ea typeface="Arial"/>
              <a:cs typeface="Arial"/>
              <a:sym typeface="Arial"/>
            </a:endParaRPr>
          </a:p>
        </p:txBody>
      </p:sp>
      <p:pic>
        <p:nvPicPr>
          <p:cNvPr id="316" name="Google Shape;316;p34"/>
          <p:cNvPicPr preferRelativeResize="0"/>
          <p:nvPr/>
        </p:nvPicPr>
        <p:blipFill rotWithShape="1">
          <a:blip r:embed="rId4">
            <a:alphaModFix/>
          </a:blip>
          <a:srcRect b="0" l="0" r="0" t="0"/>
          <a:stretch/>
        </p:blipFill>
        <p:spPr>
          <a:xfrm>
            <a:off x="4657240" y="211200"/>
            <a:ext cx="4226407" cy="4381908"/>
          </a:xfrm>
          <a:prstGeom prst="rect">
            <a:avLst/>
          </a:prstGeom>
          <a:noFill/>
          <a:ln>
            <a:noFill/>
          </a:ln>
        </p:spPr>
      </p:pic>
      <p:sp>
        <p:nvSpPr>
          <p:cNvPr id="317" name="Google Shape;317;p34"/>
          <p:cNvSpPr txBox="1"/>
          <p:nvPr/>
        </p:nvSpPr>
        <p:spPr>
          <a:xfrm>
            <a:off x="140978" y="1188486"/>
            <a:ext cx="4345784" cy="3783538"/>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1"/>
              </a:buClr>
              <a:buSzPts val="1800"/>
              <a:buFont typeface="Arial"/>
              <a:buNone/>
            </a:pPr>
            <a:r>
              <a:rPr b="1" i="1" lang="es-MX" sz="1200" u="none" cap="none" strike="noStrike">
                <a:solidFill>
                  <a:schemeClr val="dk1"/>
                </a:solidFill>
                <a:latin typeface="Helvetica Neue Light"/>
                <a:ea typeface="Helvetica Neue Light"/>
                <a:cs typeface="Helvetica Neue Light"/>
                <a:sym typeface="Helvetica Neue Light"/>
              </a:rPr>
              <a:t>year_produced &amp; odometer_value: </a:t>
            </a:r>
            <a:r>
              <a:rPr b="0" i="0" lang="es-MX" sz="1200" u="none" cap="none" strike="noStrike">
                <a:solidFill>
                  <a:schemeClr val="dk1"/>
                </a:solidFill>
                <a:latin typeface="Helvetica Neue Light"/>
                <a:ea typeface="Helvetica Neue Light"/>
                <a:cs typeface="Helvetica Neue Light"/>
                <a:sym typeface="Helvetica Neue Light"/>
              </a:rPr>
              <a:t>a medida que aumenta el kilometraje del vehículo, encontramos menos datos en años recientes, lo cual es de esperarse dado que los autos recientemente fabricados suelen tener menos kilómetros que los más antiguos.</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6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1"/>
              </a:buClr>
              <a:buSzPts val="1800"/>
              <a:buFont typeface="Arial"/>
              <a:buNone/>
            </a:pPr>
            <a:r>
              <a:rPr b="1" i="1" lang="es-MX" sz="1200" u="none" cap="none" strike="noStrike">
                <a:solidFill>
                  <a:schemeClr val="dk1"/>
                </a:solidFill>
                <a:latin typeface="Helvetica Neue Light"/>
                <a:ea typeface="Helvetica Neue Light"/>
                <a:cs typeface="Helvetica Neue Light"/>
                <a:sym typeface="Helvetica Neue Light"/>
              </a:rPr>
              <a:t>price_usd &amp; odometer_value: </a:t>
            </a:r>
            <a:r>
              <a:rPr b="0" i="0" lang="es-MX" sz="1200" u="none" cap="none" strike="noStrike">
                <a:solidFill>
                  <a:schemeClr val="dk1"/>
                </a:solidFill>
                <a:latin typeface="Helvetica Neue Light"/>
                <a:ea typeface="Helvetica Neue Light"/>
                <a:cs typeface="Helvetica Neue Light"/>
                <a:sym typeface="Helvetica Neue Light"/>
              </a:rPr>
              <a:t>a medida que aumentan los kilómetros, los datos se concentran en precios menores. Es de esperarse dado que a mayor kilometraje, menos costoso es el auto.</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6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1"/>
              </a:buClr>
              <a:buSzPts val="1800"/>
              <a:buFont typeface="Arial"/>
              <a:buNone/>
            </a:pPr>
            <a:r>
              <a:rPr b="1" i="1" lang="es-MX" sz="1200" u="none" cap="none" strike="noStrike">
                <a:solidFill>
                  <a:schemeClr val="dk1"/>
                </a:solidFill>
                <a:latin typeface="Helvetica Neue Light"/>
                <a:ea typeface="Helvetica Neue Light"/>
                <a:cs typeface="Helvetica Neue Light"/>
                <a:sym typeface="Helvetica Neue Light"/>
              </a:rPr>
              <a:t>price_usd &amp; year_produced</a:t>
            </a:r>
            <a:r>
              <a:rPr b="1" i="0" lang="es-MX" sz="1200" u="none" cap="none" strike="noStrike">
                <a:solidFill>
                  <a:schemeClr val="dk1"/>
                </a:solidFill>
                <a:latin typeface="Helvetica Neue Light"/>
                <a:ea typeface="Helvetica Neue Light"/>
                <a:cs typeface="Helvetica Neue Light"/>
                <a:sym typeface="Helvetica Neue Light"/>
              </a:rPr>
              <a:t>: </a:t>
            </a:r>
            <a:r>
              <a:rPr b="0" i="0" lang="es-MX" sz="1200" u="none" cap="none" strike="noStrike">
                <a:solidFill>
                  <a:schemeClr val="dk1"/>
                </a:solidFill>
                <a:latin typeface="Helvetica Neue Light"/>
                <a:ea typeface="Helvetica Neue Light"/>
                <a:cs typeface="Helvetica Neue Light"/>
                <a:sym typeface="Helvetica Neue Light"/>
              </a:rPr>
              <a:t>a medida que aumenta el año de fabricación del vehículo, el precio es superior. En otras palabras, mientras más reciente sea el año de fabricación del auto, más alto es su precio.</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6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1"/>
              </a:buClr>
              <a:buSzPts val="1800"/>
              <a:buFont typeface="Arial"/>
              <a:buNone/>
            </a:pPr>
            <a:r>
              <a:rPr b="1" i="1" lang="es-MX" sz="1200" u="none" cap="none" strike="noStrike">
                <a:solidFill>
                  <a:schemeClr val="dk1"/>
                </a:solidFill>
                <a:latin typeface="Helvetica Neue Light"/>
                <a:ea typeface="Helvetica Neue Light"/>
                <a:cs typeface="Helvetica Neue Light"/>
                <a:sym typeface="Helvetica Neue Light"/>
              </a:rPr>
              <a:t>up_counter &amp; duration_listed: </a:t>
            </a:r>
            <a:r>
              <a:rPr b="0" i="0" lang="es-MX" sz="1200" u="none" cap="none" strike="noStrike">
                <a:solidFill>
                  <a:schemeClr val="dk1"/>
                </a:solidFill>
                <a:latin typeface="Helvetica Neue Light"/>
                <a:ea typeface="Helvetica Neue Light"/>
                <a:cs typeface="Helvetica Neue Light"/>
                <a:sym typeface="Helvetica Neue Light"/>
              </a:rPr>
              <a:t>a medida que aumenta la cantidad de veces que se publica el anuncio, mayor duración total en el tiempo. </a:t>
            </a:r>
            <a:endParaRPr b="0" i="0" sz="12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1" name="Shape 321"/>
        <p:cNvGrpSpPr/>
        <p:nvPr/>
      </p:nvGrpSpPr>
      <p:grpSpPr>
        <a:xfrm>
          <a:off x="0" y="0"/>
          <a:ext cx="0" cy="0"/>
          <a:chOff x="0" y="0"/>
          <a:chExt cx="0" cy="0"/>
        </a:xfrm>
      </p:grpSpPr>
      <p:pic>
        <p:nvPicPr>
          <p:cNvPr id="322" name="Google Shape;322;p4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3" name="Google Shape;32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324" name="Google Shape;324;p46"/>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2.3 Análisis Bivariado</a:t>
            </a:r>
            <a:endParaRPr b="0" i="1" sz="1200" u="none" cap="none" strike="noStrike">
              <a:solidFill>
                <a:srgbClr val="EF8600"/>
              </a:solidFill>
              <a:latin typeface="Anton"/>
              <a:ea typeface="Anton"/>
              <a:cs typeface="Anton"/>
              <a:sym typeface="Anton"/>
            </a:endParaRPr>
          </a:p>
        </p:txBody>
      </p:sp>
      <p:pic>
        <p:nvPicPr>
          <p:cNvPr id="325" name="Google Shape;325;p46"/>
          <p:cNvPicPr preferRelativeResize="0"/>
          <p:nvPr/>
        </p:nvPicPr>
        <p:blipFill rotWithShape="1">
          <a:blip r:embed="rId4">
            <a:alphaModFix/>
          </a:blip>
          <a:srcRect b="0" l="0" r="0" t="0"/>
          <a:stretch/>
        </p:blipFill>
        <p:spPr>
          <a:xfrm>
            <a:off x="96812" y="1105465"/>
            <a:ext cx="2686448" cy="1667888"/>
          </a:xfrm>
          <a:prstGeom prst="rect">
            <a:avLst/>
          </a:prstGeom>
          <a:noFill/>
          <a:ln>
            <a:noFill/>
          </a:ln>
        </p:spPr>
      </p:pic>
      <p:pic>
        <p:nvPicPr>
          <p:cNvPr id="326" name="Google Shape;326;p46"/>
          <p:cNvPicPr preferRelativeResize="0"/>
          <p:nvPr/>
        </p:nvPicPr>
        <p:blipFill rotWithShape="1">
          <a:blip r:embed="rId5">
            <a:alphaModFix/>
          </a:blip>
          <a:srcRect b="0" l="0" r="0" t="0"/>
          <a:stretch/>
        </p:blipFill>
        <p:spPr>
          <a:xfrm>
            <a:off x="96812" y="2904138"/>
            <a:ext cx="2686444" cy="1667888"/>
          </a:xfrm>
          <a:prstGeom prst="rect">
            <a:avLst/>
          </a:prstGeom>
          <a:noFill/>
          <a:ln>
            <a:noFill/>
          </a:ln>
        </p:spPr>
      </p:pic>
      <p:grpSp>
        <p:nvGrpSpPr>
          <p:cNvPr id="327" name="Google Shape;327;p46"/>
          <p:cNvGrpSpPr/>
          <p:nvPr/>
        </p:nvGrpSpPr>
        <p:grpSpPr>
          <a:xfrm>
            <a:off x="5211202" y="3424568"/>
            <a:ext cx="2883785" cy="1154653"/>
            <a:chOff x="5675654" y="483875"/>
            <a:chExt cx="2883785" cy="1154653"/>
          </a:xfrm>
        </p:grpSpPr>
        <p:pic>
          <p:nvPicPr>
            <p:cNvPr id="328" name="Google Shape;328;p46"/>
            <p:cNvPicPr preferRelativeResize="0"/>
            <p:nvPr/>
          </p:nvPicPr>
          <p:blipFill rotWithShape="1">
            <a:blip r:embed="rId6">
              <a:alphaModFix/>
            </a:blip>
            <a:srcRect b="0" l="0" r="0" t="0"/>
            <a:stretch/>
          </p:blipFill>
          <p:spPr>
            <a:xfrm>
              <a:off x="5675654" y="483875"/>
              <a:ext cx="2726359" cy="1154653"/>
            </a:xfrm>
            <a:prstGeom prst="rect">
              <a:avLst/>
            </a:prstGeom>
            <a:noFill/>
            <a:ln>
              <a:noFill/>
            </a:ln>
          </p:spPr>
        </p:pic>
        <p:sp>
          <p:nvSpPr>
            <p:cNvPr id="329" name="Google Shape;329;p46"/>
            <p:cNvSpPr txBox="1"/>
            <p:nvPr/>
          </p:nvSpPr>
          <p:spPr>
            <a:xfrm>
              <a:off x="8327393" y="500109"/>
              <a:ext cx="232046" cy="2615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MX" sz="1100" u="none" cap="none" strike="noStrike">
                  <a:solidFill>
                    <a:srgbClr val="91A000"/>
                  </a:solidFill>
                  <a:latin typeface="Helvetica Neue Light"/>
                  <a:ea typeface="Helvetica Neue Light"/>
                  <a:cs typeface="Helvetica Neue Light"/>
                  <a:sym typeface="Helvetica Neue Light"/>
                </a:rPr>
                <a:t>*</a:t>
              </a:r>
              <a:endParaRPr b="1" i="0" sz="2800" u="none" cap="none" strike="noStrike">
                <a:solidFill>
                  <a:srgbClr val="91A000"/>
                </a:solidFill>
                <a:latin typeface="Helvetica Neue Light"/>
                <a:ea typeface="Helvetica Neue Light"/>
                <a:cs typeface="Helvetica Neue Light"/>
                <a:sym typeface="Helvetica Neue Light"/>
              </a:endParaRPr>
            </a:p>
          </p:txBody>
        </p:sp>
      </p:grpSp>
      <p:sp>
        <p:nvSpPr>
          <p:cNvPr id="330" name="Google Shape;330;p46"/>
          <p:cNvSpPr txBox="1"/>
          <p:nvPr/>
        </p:nvSpPr>
        <p:spPr>
          <a:xfrm>
            <a:off x="3032909" y="1253410"/>
            <a:ext cx="2056699" cy="3171356"/>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La mayor concentración de precios se observa en el rango </a:t>
            </a:r>
            <a:r>
              <a:rPr b="1" i="0" lang="es-MX" sz="1000" u="none" cap="none" strike="noStrike">
                <a:solidFill>
                  <a:schemeClr val="dk1"/>
                </a:solidFill>
                <a:latin typeface="Helvetica Neue Light"/>
                <a:ea typeface="Helvetica Neue Light"/>
                <a:cs typeface="Helvetica Neue Light"/>
                <a:sym typeface="Helvetica Neue Light"/>
              </a:rPr>
              <a:t>$1,000-$10,000 </a:t>
            </a:r>
            <a:r>
              <a:rPr b="0" i="0" lang="es-MX" sz="1000" u="none" cap="none" strike="noStrike">
                <a:solidFill>
                  <a:schemeClr val="dk1"/>
                </a:solidFill>
                <a:latin typeface="Helvetica Neue Light"/>
                <a:ea typeface="Helvetica Neue Light"/>
                <a:cs typeface="Helvetica Neue Light"/>
                <a:sym typeface="Helvetica Neue Light"/>
              </a:rPr>
              <a:t>entre autos de gasolina y diesel, siendo los autos diesel un poco más costosos que los de gasolina (como se esperaba).</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5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Los </a:t>
            </a:r>
            <a:r>
              <a:rPr b="1" i="0" lang="es-MX" sz="1000" u="none" cap="none" strike="noStrike">
                <a:solidFill>
                  <a:schemeClr val="dk1"/>
                </a:solidFill>
                <a:latin typeface="Helvetica Neue Light"/>
                <a:ea typeface="Helvetica Neue Light"/>
                <a:cs typeface="Helvetica Neue Light"/>
                <a:sym typeface="Helvetica Neue Light"/>
              </a:rPr>
              <a:t>autos eléctricos </a:t>
            </a:r>
            <a:r>
              <a:rPr b="0" i="0" lang="es-MX" sz="1000" u="none" cap="none" strike="noStrike">
                <a:solidFill>
                  <a:schemeClr val="dk1"/>
                </a:solidFill>
                <a:latin typeface="Helvetica Neue Light"/>
                <a:ea typeface="Helvetica Neue Light"/>
                <a:cs typeface="Helvetica Neue Light"/>
                <a:sym typeface="Helvetica Neue Light"/>
              </a:rPr>
              <a:t>son más </a:t>
            </a:r>
            <a:r>
              <a:rPr b="1" i="0" lang="es-MX" sz="1000" u="none" cap="none" strike="noStrike">
                <a:solidFill>
                  <a:schemeClr val="dk1"/>
                </a:solidFill>
                <a:latin typeface="Helvetica Neue Light"/>
                <a:ea typeface="Helvetica Neue Light"/>
                <a:cs typeface="Helvetica Neue Light"/>
                <a:sym typeface="Helvetica Neue Light"/>
              </a:rPr>
              <a:t>costosos</a:t>
            </a:r>
            <a:r>
              <a:rPr b="0" i="0" lang="es-MX" sz="1000" u="none" cap="none" strike="noStrike">
                <a:solidFill>
                  <a:schemeClr val="dk1"/>
                </a:solidFill>
                <a:latin typeface="Helvetica Neue Light"/>
                <a:ea typeface="Helvetica Neue Light"/>
                <a:cs typeface="Helvetica Neue Light"/>
                <a:sym typeface="Helvetica Neue Light"/>
              </a:rPr>
              <a:t> (al ser todavía una categoría muy nueva) y se observa una </a:t>
            </a:r>
            <a:r>
              <a:rPr b="1" i="0" lang="es-MX" sz="1000" u="none" cap="none" strike="noStrike">
                <a:solidFill>
                  <a:schemeClr val="dk1"/>
                </a:solidFill>
                <a:latin typeface="Helvetica Neue Light"/>
                <a:ea typeface="Helvetica Neue Light"/>
                <a:cs typeface="Helvetica Neue Light"/>
                <a:sym typeface="Helvetica Neue Light"/>
              </a:rPr>
              <a:t>gran dispersión </a:t>
            </a:r>
            <a:r>
              <a:rPr b="0" i="0" lang="es-MX" sz="1000" u="none" cap="none" strike="noStrike">
                <a:solidFill>
                  <a:schemeClr val="dk1"/>
                </a:solidFill>
                <a:latin typeface="Helvetica Neue Light"/>
                <a:ea typeface="Helvetica Neue Light"/>
                <a:cs typeface="Helvetica Neue Light"/>
                <a:sym typeface="Helvetica Neue Light"/>
              </a:rPr>
              <a:t>de precios en un rango más amplio de valores.</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5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El precio puede llegar a variar bastante según el estado del auto.</a:t>
            </a:r>
            <a:endParaRPr b="0" i="0" sz="1000" u="none" cap="none" strike="noStrike">
              <a:solidFill>
                <a:schemeClr val="dk1"/>
              </a:solidFill>
              <a:latin typeface="Helvetica Neue Light"/>
              <a:ea typeface="Helvetica Neue Light"/>
              <a:cs typeface="Helvetica Neue Light"/>
              <a:sym typeface="Helvetica Neue Light"/>
            </a:endParaRPr>
          </a:p>
        </p:txBody>
      </p:sp>
      <p:sp>
        <p:nvSpPr>
          <p:cNvPr id="331" name="Google Shape;331;p46"/>
          <p:cNvSpPr txBox="1"/>
          <p:nvPr/>
        </p:nvSpPr>
        <p:spPr>
          <a:xfrm>
            <a:off x="0" y="4901184"/>
            <a:ext cx="1881117" cy="2000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
              <a:buFont typeface="Arial"/>
              <a:buNone/>
            </a:pPr>
            <a:r>
              <a:rPr b="0" i="1" lang="es-MX" sz="700" u="none" cap="none" strike="noStrike">
                <a:solidFill>
                  <a:srgbClr val="91A000"/>
                </a:solidFill>
                <a:latin typeface="Helvetica Neue Light"/>
                <a:ea typeface="Helvetica Neue Light"/>
                <a:cs typeface="Helvetica Neue Light"/>
                <a:sym typeface="Helvetica Neue Light"/>
              </a:rPr>
              <a:t>*Incluye variable target price_usd</a:t>
            </a:r>
            <a:endParaRPr b="0" i="1" sz="1400" u="none" cap="none" strike="noStrike">
              <a:solidFill>
                <a:srgbClr val="91A000"/>
              </a:solidFill>
              <a:latin typeface="Helvetica Neue Light"/>
              <a:ea typeface="Helvetica Neue Light"/>
              <a:cs typeface="Helvetica Neue Light"/>
              <a:sym typeface="Helvetica Neue Light"/>
            </a:endParaRPr>
          </a:p>
        </p:txBody>
      </p:sp>
      <p:sp>
        <p:nvSpPr>
          <p:cNvPr id="332" name="Google Shape;332;p46"/>
          <p:cNvSpPr txBox="1"/>
          <p:nvPr/>
        </p:nvSpPr>
        <p:spPr>
          <a:xfrm>
            <a:off x="2718630" y="1138572"/>
            <a:ext cx="286976" cy="2615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MX" sz="1100" u="none" cap="none" strike="noStrike">
                <a:solidFill>
                  <a:srgbClr val="91A000"/>
                </a:solidFill>
                <a:latin typeface="Helvetica Neue Light"/>
                <a:ea typeface="Helvetica Neue Light"/>
                <a:cs typeface="Helvetica Neue Light"/>
                <a:sym typeface="Helvetica Neue Light"/>
              </a:rPr>
              <a:t>*</a:t>
            </a:r>
            <a:endParaRPr b="1" i="0" sz="2800" u="none" cap="none" strike="noStrike">
              <a:solidFill>
                <a:srgbClr val="91A000"/>
              </a:solidFill>
              <a:latin typeface="Helvetica Neue Light"/>
              <a:ea typeface="Helvetica Neue Light"/>
              <a:cs typeface="Helvetica Neue Light"/>
              <a:sym typeface="Helvetica Neue Light"/>
            </a:endParaRPr>
          </a:p>
        </p:txBody>
      </p:sp>
      <p:grpSp>
        <p:nvGrpSpPr>
          <p:cNvPr id="333" name="Google Shape;333;p46"/>
          <p:cNvGrpSpPr/>
          <p:nvPr/>
        </p:nvGrpSpPr>
        <p:grpSpPr>
          <a:xfrm>
            <a:off x="5779675" y="213238"/>
            <a:ext cx="3109254" cy="3130949"/>
            <a:chOff x="5222656" y="1749434"/>
            <a:chExt cx="3109254" cy="3050715"/>
          </a:xfrm>
        </p:grpSpPr>
        <p:grpSp>
          <p:nvGrpSpPr>
            <p:cNvPr id="334" name="Google Shape;334;p46"/>
            <p:cNvGrpSpPr/>
            <p:nvPr/>
          </p:nvGrpSpPr>
          <p:grpSpPr>
            <a:xfrm>
              <a:off x="5222656" y="1787146"/>
              <a:ext cx="3026925" cy="3013003"/>
              <a:chOff x="389550" y="3500459"/>
              <a:chExt cx="3026925" cy="3013003"/>
            </a:xfrm>
          </p:grpSpPr>
          <p:pic>
            <p:nvPicPr>
              <p:cNvPr id="335" name="Google Shape;335;p46"/>
              <p:cNvPicPr preferRelativeResize="0"/>
              <p:nvPr/>
            </p:nvPicPr>
            <p:blipFill rotWithShape="1">
              <a:blip r:embed="rId7">
                <a:alphaModFix/>
              </a:blip>
              <a:srcRect b="0" l="0" r="0" t="0"/>
              <a:stretch/>
            </p:blipFill>
            <p:spPr>
              <a:xfrm>
                <a:off x="389550" y="3500459"/>
                <a:ext cx="2938531" cy="1456670"/>
              </a:xfrm>
              <a:prstGeom prst="rect">
                <a:avLst/>
              </a:prstGeom>
              <a:noFill/>
              <a:ln>
                <a:noFill/>
              </a:ln>
            </p:spPr>
          </p:pic>
          <p:sp>
            <p:nvSpPr>
              <p:cNvPr id="336" name="Google Shape;336;p46"/>
              <p:cNvSpPr txBox="1"/>
              <p:nvPr/>
            </p:nvSpPr>
            <p:spPr>
              <a:xfrm>
                <a:off x="690075" y="5219262"/>
                <a:ext cx="2726400" cy="1294200"/>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Los </a:t>
                </a:r>
                <a:r>
                  <a:rPr b="1" i="0" lang="es-MX" sz="1000" u="none" cap="none" strike="noStrike">
                    <a:solidFill>
                      <a:schemeClr val="dk1"/>
                    </a:solidFill>
                    <a:latin typeface="Helvetica Neue Light"/>
                    <a:ea typeface="Helvetica Neue Light"/>
                    <a:cs typeface="Helvetica Neue Light"/>
                    <a:sym typeface="Helvetica Neue Light"/>
                  </a:rPr>
                  <a:t>sedanes, hatchbacks y universales </a:t>
                </a:r>
                <a:r>
                  <a:rPr b="0" i="0" lang="es-MX" sz="1000" u="none" cap="none" strike="noStrike">
                    <a:solidFill>
                      <a:schemeClr val="dk1"/>
                    </a:solidFill>
                    <a:latin typeface="Helvetica Neue Light"/>
                    <a:ea typeface="Helvetica Neue Light"/>
                    <a:cs typeface="Helvetica Neue Light"/>
                    <a:sym typeface="Helvetica Neue Light"/>
                  </a:rPr>
                  <a:t>(wagons) poseen un precio similar. </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1" i="0" lang="es-MX" sz="1000" u="none" cap="none" strike="noStrike">
                    <a:solidFill>
                      <a:schemeClr val="dk1"/>
                    </a:solidFill>
                    <a:latin typeface="Helvetica Neue Light"/>
                    <a:ea typeface="Helvetica Neue Light"/>
                    <a:cs typeface="Helvetica Neue Light"/>
                    <a:sym typeface="Helvetica Neue Light"/>
                  </a:rPr>
                  <a:t>SUVs</a:t>
                </a:r>
                <a:r>
                  <a:rPr b="0" i="0" lang="es-MX" sz="1000" u="none" cap="none" strike="noStrike">
                    <a:solidFill>
                      <a:schemeClr val="dk1"/>
                    </a:solidFill>
                    <a:latin typeface="Helvetica Neue Light"/>
                    <a:ea typeface="Helvetica Neue Light"/>
                    <a:cs typeface="Helvetica Neue Light"/>
                    <a:sym typeface="Helvetica Neue Light"/>
                  </a:rPr>
                  <a:t> y </a:t>
                </a:r>
                <a:r>
                  <a:rPr b="1" i="0" lang="es-MX" sz="1000" u="none" cap="none" strike="noStrike">
                    <a:solidFill>
                      <a:schemeClr val="dk1"/>
                    </a:solidFill>
                    <a:latin typeface="Helvetica Neue Light"/>
                    <a:ea typeface="Helvetica Neue Light"/>
                    <a:cs typeface="Helvetica Neue Light"/>
                    <a:sym typeface="Helvetica Neue Light"/>
                  </a:rPr>
                  <a:t>Pickups</a:t>
                </a:r>
                <a:r>
                  <a:rPr b="0" i="0" lang="es-MX" sz="1000" u="none" cap="none" strike="noStrike">
                    <a:solidFill>
                      <a:schemeClr val="dk1"/>
                    </a:solidFill>
                    <a:latin typeface="Helvetica Neue Light"/>
                    <a:ea typeface="Helvetica Neue Light"/>
                    <a:cs typeface="Helvetica Neue Light"/>
                    <a:sym typeface="Helvetica Neue Light"/>
                  </a:rPr>
                  <a:t> tienen precio similar (y más alto) ya que son vehículos de mayor porte. </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Se observan </a:t>
                </a:r>
                <a:r>
                  <a:rPr b="1" i="0" lang="es-MX" sz="1000" u="none" cap="none" strike="noStrike">
                    <a:solidFill>
                      <a:schemeClr val="dk1"/>
                    </a:solidFill>
                    <a:latin typeface="Helvetica Neue Light"/>
                    <a:ea typeface="Helvetica Neue Light"/>
                    <a:cs typeface="Helvetica Neue Light"/>
                    <a:sym typeface="Helvetica Neue Light"/>
                  </a:rPr>
                  <a:t>outliers</a:t>
                </a:r>
                <a:r>
                  <a:rPr b="0" i="0" lang="es-MX" sz="1000" u="none" cap="none" strike="noStrike">
                    <a:solidFill>
                      <a:schemeClr val="dk1"/>
                    </a:solidFill>
                    <a:latin typeface="Helvetica Neue Light"/>
                    <a:ea typeface="Helvetica Neue Light"/>
                    <a:cs typeface="Helvetica Neue Light"/>
                    <a:sym typeface="Helvetica Neue Light"/>
                  </a:rPr>
                  <a:t> en varias categorías.</a:t>
                </a:r>
                <a:endParaRPr b="0" i="0" sz="1400" u="none" cap="none" strike="noStrike">
                  <a:solidFill>
                    <a:srgbClr val="000000"/>
                  </a:solidFill>
                  <a:latin typeface="Arial"/>
                  <a:ea typeface="Arial"/>
                  <a:cs typeface="Arial"/>
                  <a:sym typeface="Arial"/>
                </a:endParaRPr>
              </a:p>
            </p:txBody>
          </p:sp>
          <p:cxnSp>
            <p:nvCxnSpPr>
              <p:cNvPr id="337" name="Google Shape;337;p46"/>
              <p:cNvCxnSpPr/>
              <p:nvPr/>
            </p:nvCxnSpPr>
            <p:spPr>
              <a:xfrm rot="10800000">
                <a:off x="2048258" y="4958670"/>
                <a:ext cx="0" cy="260594"/>
              </a:xfrm>
              <a:prstGeom prst="straightConnector1">
                <a:avLst/>
              </a:prstGeom>
              <a:noFill/>
              <a:ln cap="flat" cmpd="sng" w="9525">
                <a:solidFill>
                  <a:srgbClr val="FDA739"/>
                </a:solidFill>
                <a:prstDash val="solid"/>
                <a:round/>
                <a:headEnd len="sm" w="sm" type="none"/>
                <a:tailEnd len="med" w="med" type="triangle"/>
              </a:ln>
            </p:spPr>
          </p:cxnSp>
        </p:grpSp>
        <p:sp>
          <p:nvSpPr>
            <p:cNvPr id="338" name="Google Shape;338;p46"/>
            <p:cNvSpPr txBox="1"/>
            <p:nvPr/>
          </p:nvSpPr>
          <p:spPr>
            <a:xfrm>
              <a:off x="8100010" y="1749434"/>
              <a:ext cx="231900" cy="25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MX" sz="1100" u="none" cap="none" strike="noStrike">
                  <a:solidFill>
                    <a:srgbClr val="91A000"/>
                  </a:solidFill>
                  <a:latin typeface="Helvetica Neue Light"/>
                  <a:ea typeface="Helvetica Neue Light"/>
                  <a:cs typeface="Helvetica Neue Light"/>
                  <a:sym typeface="Helvetica Neue Light"/>
                </a:rPr>
                <a:t>*</a:t>
              </a:r>
              <a:endParaRPr b="1" i="0" sz="2800" u="none" cap="none" strike="noStrike">
                <a:solidFill>
                  <a:srgbClr val="91A000"/>
                </a:solidFill>
                <a:latin typeface="Helvetica Neue Light"/>
                <a:ea typeface="Helvetica Neue Light"/>
                <a:cs typeface="Helvetica Neue Light"/>
                <a:sym typeface="Helvetica Neue Light"/>
              </a:endParaRPr>
            </a:p>
          </p:txBody>
        </p:sp>
      </p:grpSp>
      <p:sp>
        <p:nvSpPr>
          <p:cNvPr id="339" name="Google Shape;339;p46"/>
          <p:cNvSpPr txBox="1"/>
          <p:nvPr/>
        </p:nvSpPr>
        <p:spPr>
          <a:xfrm>
            <a:off x="2706168" y="2937245"/>
            <a:ext cx="232046" cy="2615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MX" sz="1100" u="none" cap="none" strike="noStrike">
                <a:solidFill>
                  <a:srgbClr val="91A000"/>
                </a:solidFill>
                <a:latin typeface="Helvetica Neue Light"/>
                <a:ea typeface="Helvetica Neue Light"/>
                <a:cs typeface="Helvetica Neue Light"/>
                <a:sym typeface="Helvetica Neue Light"/>
              </a:rPr>
              <a:t>*</a:t>
            </a:r>
            <a:endParaRPr b="1" i="0" sz="2800" u="none" cap="none" strike="noStrike">
              <a:solidFill>
                <a:srgbClr val="91A000"/>
              </a:solidFill>
              <a:latin typeface="Helvetica Neue Light"/>
              <a:ea typeface="Helvetica Neue Light"/>
              <a:cs typeface="Helvetica Neue Light"/>
              <a:sym typeface="Helvetica Neue Light"/>
            </a:endParaRPr>
          </a:p>
        </p:txBody>
      </p:sp>
      <p:sp>
        <p:nvSpPr>
          <p:cNvPr id="340" name="Google Shape;340;p46"/>
          <p:cNvSpPr txBox="1"/>
          <p:nvPr/>
        </p:nvSpPr>
        <p:spPr>
          <a:xfrm>
            <a:off x="117727" y="636166"/>
            <a:ext cx="4299289" cy="33851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ANÁLISIS DE VARIABLES NUMÉRICAS CON CATEGÓRICAS</a:t>
            </a:r>
            <a:endParaRPr b="0" i="0" sz="1600" u="none" cap="none" strike="noStrike">
              <a:solidFill>
                <a:schemeClr val="lt1"/>
              </a:solidFill>
              <a:latin typeface="Arial"/>
              <a:ea typeface="Arial"/>
              <a:cs typeface="Arial"/>
              <a:sym typeface="Arial"/>
            </a:endParaRPr>
          </a:p>
        </p:txBody>
      </p:sp>
      <p:sp>
        <p:nvSpPr>
          <p:cNvPr id="341" name="Google Shape;341;p46"/>
          <p:cNvSpPr/>
          <p:nvPr/>
        </p:nvSpPr>
        <p:spPr>
          <a:xfrm>
            <a:off x="2937952" y="2454880"/>
            <a:ext cx="70678" cy="703159"/>
          </a:xfrm>
          <a:prstGeom prst="rightBrace">
            <a:avLst>
              <a:gd fmla="val 8333" name="adj1"/>
              <a:gd fmla="val 50000" name="adj2"/>
            </a:avLst>
          </a:prstGeom>
          <a:noFill/>
          <a:ln cap="flat" cmpd="sng" w="9525">
            <a:solidFill>
              <a:srgbClr val="FDA7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5" name="Shape 345"/>
        <p:cNvGrpSpPr/>
        <p:nvPr/>
      </p:nvGrpSpPr>
      <p:grpSpPr>
        <a:xfrm>
          <a:off x="0" y="0"/>
          <a:ext cx="0" cy="0"/>
          <a:chOff x="0" y="0"/>
          <a:chExt cx="0" cy="0"/>
        </a:xfrm>
      </p:grpSpPr>
      <p:pic>
        <p:nvPicPr>
          <p:cNvPr id="346" name="Google Shape;346;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7" name="Google Shape;34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348" name="Google Shape;348;p47"/>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2.3 Análisis Bivariado</a:t>
            </a:r>
            <a:endParaRPr b="0" i="1" sz="1200" u="none" cap="none" strike="noStrike">
              <a:solidFill>
                <a:srgbClr val="EF8600"/>
              </a:solidFill>
              <a:latin typeface="Anton"/>
              <a:ea typeface="Anton"/>
              <a:cs typeface="Anton"/>
              <a:sym typeface="Anton"/>
            </a:endParaRPr>
          </a:p>
        </p:txBody>
      </p:sp>
      <p:grpSp>
        <p:nvGrpSpPr>
          <p:cNvPr id="349" name="Google Shape;349;p47"/>
          <p:cNvGrpSpPr/>
          <p:nvPr/>
        </p:nvGrpSpPr>
        <p:grpSpPr>
          <a:xfrm>
            <a:off x="5133116" y="422400"/>
            <a:ext cx="3881337" cy="3741472"/>
            <a:chOff x="5116020" y="741916"/>
            <a:chExt cx="3881337" cy="3741472"/>
          </a:xfrm>
        </p:grpSpPr>
        <p:pic>
          <p:nvPicPr>
            <p:cNvPr id="350" name="Google Shape;350;p47"/>
            <p:cNvPicPr preferRelativeResize="0"/>
            <p:nvPr/>
          </p:nvPicPr>
          <p:blipFill rotWithShape="1">
            <a:blip r:embed="rId4">
              <a:alphaModFix/>
            </a:blip>
            <a:srcRect b="0" l="0" r="0" t="0"/>
            <a:stretch/>
          </p:blipFill>
          <p:spPr>
            <a:xfrm>
              <a:off x="5116020" y="741916"/>
              <a:ext cx="3881337" cy="2322808"/>
            </a:xfrm>
            <a:prstGeom prst="rect">
              <a:avLst/>
            </a:prstGeom>
            <a:noFill/>
            <a:ln>
              <a:noFill/>
            </a:ln>
          </p:spPr>
        </p:pic>
        <p:sp>
          <p:nvSpPr>
            <p:cNvPr id="351" name="Google Shape;351;p47"/>
            <p:cNvSpPr txBox="1"/>
            <p:nvPr/>
          </p:nvSpPr>
          <p:spPr>
            <a:xfrm>
              <a:off x="5881034" y="3274520"/>
              <a:ext cx="2612127" cy="1208868"/>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900" u="none" cap="none" strike="noStrike">
                  <a:solidFill>
                    <a:schemeClr val="dk1"/>
                  </a:solidFill>
                  <a:latin typeface="Helvetica Neue Light"/>
                  <a:ea typeface="Helvetica Neue Light"/>
                  <a:cs typeface="Helvetica Neue Light"/>
                  <a:sym typeface="Helvetica Neue Light"/>
                </a:rPr>
                <a:t>Las </a:t>
              </a:r>
              <a:r>
                <a:rPr b="1" i="0" lang="es-MX" sz="900" u="none" cap="none" strike="noStrike">
                  <a:solidFill>
                    <a:schemeClr val="dk1"/>
                  </a:solidFill>
                  <a:latin typeface="Helvetica Neue Light"/>
                  <a:ea typeface="Helvetica Neue Light"/>
                  <a:cs typeface="Helvetica Neue Light"/>
                  <a:sym typeface="Helvetica Neue Light"/>
                </a:rPr>
                <a:t>transmisiones automáticas </a:t>
              </a:r>
              <a:r>
                <a:rPr b="0" i="0" lang="es-MX" sz="900" u="none" cap="none" strike="noStrike">
                  <a:solidFill>
                    <a:schemeClr val="dk1"/>
                  </a:solidFill>
                  <a:latin typeface="Helvetica Neue Light"/>
                  <a:ea typeface="Helvetica Neue Light"/>
                  <a:cs typeface="Helvetica Neue Light"/>
                  <a:sym typeface="Helvetica Neue Light"/>
                </a:rPr>
                <a:t>empezaron a </a:t>
              </a:r>
              <a:r>
                <a:rPr b="1" i="0" lang="es-MX" sz="900" u="none" cap="none" strike="noStrike">
                  <a:solidFill>
                    <a:schemeClr val="dk1"/>
                  </a:solidFill>
                  <a:latin typeface="Helvetica Neue Light"/>
                  <a:ea typeface="Helvetica Neue Light"/>
                  <a:cs typeface="Helvetica Neue Light"/>
                  <a:sym typeface="Helvetica Neue Light"/>
                </a:rPr>
                <a:t>crecer</a:t>
              </a:r>
              <a:r>
                <a:rPr b="0" i="0" lang="es-MX" sz="900" u="none" cap="none" strike="noStrike">
                  <a:solidFill>
                    <a:schemeClr val="dk1"/>
                  </a:solidFill>
                  <a:latin typeface="Helvetica Neue Light"/>
                  <a:ea typeface="Helvetica Neue Light"/>
                  <a:cs typeface="Helvetica Neue Light"/>
                  <a:sym typeface="Helvetica Neue Light"/>
                </a:rPr>
                <a:t> durante la década de los </a:t>
              </a:r>
              <a:r>
                <a:rPr b="1" i="0" lang="es-MX" sz="900" u="none" cap="none" strike="noStrike">
                  <a:solidFill>
                    <a:schemeClr val="dk1"/>
                  </a:solidFill>
                  <a:latin typeface="Helvetica Neue Light"/>
                  <a:ea typeface="Helvetica Neue Light"/>
                  <a:cs typeface="Helvetica Neue Light"/>
                  <a:sym typeface="Helvetica Neue Light"/>
                </a:rPr>
                <a:t>90s</a:t>
              </a:r>
              <a:r>
                <a:rPr b="0" i="0" lang="es-MX" sz="900" u="none" cap="none" strike="noStrike">
                  <a:solidFill>
                    <a:schemeClr val="dk1"/>
                  </a:solidFill>
                  <a:latin typeface="Helvetica Neue Light"/>
                  <a:ea typeface="Helvetica Neue Light"/>
                  <a:cs typeface="Helvetica Neue Light"/>
                  <a:sym typeface="Helvetica Neue Light"/>
                </a:rPr>
                <a:t>, para afianzarse a partir del 2000. </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900" u="none" cap="none" strike="noStrike">
                  <a:solidFill>
                    <a:schemeClr val="dk1"/>
                  </a:solidFill>
                  <a:latin typeface="Helvetica Neue Light"/>
                  <a:ea typeface="Helvetica Neue Light"/>
                  <a:cs typeface="Helvetica Neue Light"/>
                  <a:sym typeface="Helvetica Neue Light"/>
                </a:rPr>
                <a:t>Luego, durante la última década se fue incrementando la proporción de transmisiones automáticas respecto de las manuales.</a:t>
              </a:r>
              <a:endParaRPr b="0" i="0" sz="900" u="none" cap="none" strike="noStrike">
                <a:solidFill>
                  <a:schemeClr val="dk1"/>
                </a:solidFill>
                <a:latin typeface="Helvetica Neue Light"/>
                <a:ea typeface="Helvetica Neue Light"/>
                <a:cs typeface="Helvetica Neue Light"/>
                <a:sym typeface="Helvetica Neue Light"/>
              </a:endParaRPr>
            </a:p>
          </p:txBody>
        </p:sp>
        <p:cxnSp>
          <p:nvCxnSpPr>
            <p:cNvPr id="352" name="Google Shape;352;p47"/>
            <p:cNvCxnSpPr/>
            <p:nvPr/>
          </p:nvCxnSpPr>
          <p:spPr>
            <a:xfrm rot="10800000">
              <a:off x="7223587" y="3054437"/>
              <a:ext cx="0" cy="220083"/>
            </a:xfrm>
            <a:prstGeom prst="straightConnector1">
              <a:avLst/>
            </a:prstGeom>
            <a:noFill/>
            <a:ln cap="flat" cmpd="sng" w="9525">
              <a:solidFill>
                <a:srgbClr val="FDA739"/>
              </a:solidFill>
              <a:prstDash val="solid"/>
              <a:round/>
              <a:headEnd len="sm" w="sm" type="none"/>
              <a:tailEnd len="med" w="med" type="triangle"/>
            </a:ln>
          </p:spPr>
        </p:cxnSp>
      </p:grpSp>
      <p:sp>
        <p:nvSpPr>
          <p:cNvPr id="353" name="Google Shape;353;p47"/>
          <p:cNvSpPr txBox="1"/>
          <p:nvPr/>
        </p:nvSpPr>
        <p:spPr>
          <a:xfrm>
            <a:off x="117727" y="636166"/>
            <a:ext cx="4299289" cy="33851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ANÁLISIS DE VARIABLES NUMÉRICAS CON CATEGÓRICAS</a:t>
            </a:r>
            <a:endParaRPr b="0" i="0" sz="1600" u="none" cap="none" strike="noStrike">
              <a:solidFill>
                <a:schemeClr val="lt1"/>
              </a:solidFill>
              <a:latin typeface="Arial"/>
              <a:ea typeface="Arial"/>
              <a:cs typeface="Arial"/>
              <a:sym typeface="Arial"/>
            </a:endParaRPr>
          </a:p>
        </p:txBody>
      </p:sp>
      <p:grpSp>
        <p:nvGrpSpPr>
          <p:cNvPr id="354" name="Google Shape;354;p47"/>
          <p:cNvGrpSpPr/>
          <p:nvPr/>
        </p:nvGrpSpPr>
        <p:grpSpPr>
          <a:xfrm>
            <a:off x="129547" y="1093420"/>
            <a:ext cx="4928460" cy="2153473"/>
            <a:chOff x="4215540" y="995514"/>
            <a:chExt cx="4928460" cy="2153473"/>
          </a:xfrm>
        </p:grpSpPr>
        <p:pic>
          <p:nvPicPr>
            <p:cNvPr id="355" name="Google Shape;355;p47"/>
            <p:cNvPicPr preferRelativeResize="0"/>
            <p:nvPr/>
          </p:nvPicPr>
          <p:blipFill rotWithShape="1">
            <a:blip r:embed="rId5">
              <a:alphaModFix/>
            </a:blip>
            <a:srcRect b="0" l="0" r="0" t="0"/>
            <a:stretch/>
          </p:blipFill>
          <p:spPr>
            <a:xfrm>
              <a:off x="6082740" y="1249806"/>
              <a:ext cx="3061260" cy="1630182"/>
            </a:xfrm>
            <a:prstGeom prst="rect">
              <a:avLst/>
            </a:prstGeom>
            <a:noFill/>
            <a:ln>
              <a:noFill/>
            </a:ln>
          </p:spPr>
        </p:pic>
        <p:sp>
          <p:nvSpPr>
            <p:cNvPr id="356" name="Google Shape;356;p47"/>
            <p:cNvSpPr txBox="1"/>
            <p:nvPr/>
          </p:nvSpPr>
          <p:spPr>
            <a:xfrm>
              <a:off x="4215540" y="995514"/>
              <a:ext cx="1627844" cy="2153473"/>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1" i="0" lang="es-MX" sz="900" u="none" cap="none" strike="noStrike">
                  <a:solidFill>
                    <a:schemeClr val="dk1"/>
                  </a:solidFill>
                  <a:latin typeface="Helvetica Neue Light"/>
                  <a:ea typeface="Helvetica Neue Light"/>
                  <a:cs typeface="Helvetica Neue Light"/>
                  <a:sym typeface="Helvetica Neue Light"/>
                </a:rPr>
                <a:t>Sedan, Pickup y Coupe</a:t>
              </a:r>
              <a:r>
                <a:rPr b="0" i="0" lang="es-MX" sz="900" u="none" cap="none" strike="noStrike">
                  <a:solidFill>
                    <a:schemeClr val="dk1"/>
                  </a:solidFill>
                  <a:latin typeface="Helvetica Neue Light"/>
                  <a:ea typeface="Helvetica Neue Light"/>
                  <a:cs typeface="Helvetica Neue Light"/>
                  <a:sym typeface="Helvetica Neue Light"/>
                </a:rPr>
                <a:t> son tipos de vehículos históricos, por lo que tienen presencia en un mayor rango de años. </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900" u="none" cap="none" strike="noStrike">
                  <a:solidFill>
                    <a:schemeClr val="dk1"/>
                  </a:solidFill>
                  <a:latin typeface="Helvetica Neue Light"/>
                  <a:ea typeface="Helvetica Neue Light"/>
                  <a:cs typeface="Helvetica Neue Light"/>
                  <a:sym typeface="Helvetica Neue Light"/>
                </a:rPr>
                <a:t>Las </a:t>
              </a:r>
              <a:r>
                <a:rPr b="1" i="0" lang="es-MX" sz="900" u="none" cap="none" strike="noStrike">
                  <a:solidFill>
                    <a:schemeClr val="dk1"/>
                  </a:solidFill>
                  <a:latin typeface="Helvetica Neue Light"/>
                  <a:ea typeface="Helvetica Neue Light"/>
                  <a:cs typeface="Helvetica Neue Light"/>
                  <a:sym typeface="Helvetica Neue Light"/>
                </a:rPr>
                <a:t>SUVs</a:t>
              </a:r>
              <a:r>
                <a:rPr b="0" i="0" lang="es-MX" sz="900" u="none" cap="none" strike="noStrike">
                  <a:solidFill>
                    <a:schemeClr val="dk1"/>
                  </a:solidFill>
                  <a:latin typeface="Helvetica Neue Light"/>
                  <a:ea typeface="Helvetica Neue Light"/>
                  <a:cs typeface="Helvetica Neue Light"/>
                  <a:sym typeface="Helvetica Neue Light"/>
                </a:rPr>
                <a:t> son más recientes y podemos ver que con su introducción al mercado, les han quitado protagonismo a los sedanes, universales (wagons) y minivans.</a:t>
              </a:r>
              <a:endParaRPr b="0" i="0" sz="900" u="none" cap="none" strike="noStrike">
                <a:solidFill>
                  <a:schemeClr val="dk1"/>
                </a:solidFill>
                <a:latin typeface="Helvetica Neue Light"/>
                <a:ea typeface="Helvetica Neue Light"/>
                <a:cs typeface="Helvetica Neue Light"/>
                <a:sym typeface="Helvetica Neue Light"/>
              </a:endParaRPr>
            </a:p>
          </p:txBody>
        </p:sp>
        <p:cxnSp>
          <p:nvCxnSpPr>
            <p:cNvPr id="357" name="Google Shape;357;p47"/>
            <p:cNvCxnSpPr/>
            <p:nvPr/>
          </p:nvCxnSpPr>
          <p:spPr>
            <a:xfrm>
              <a:off x="5858789" y="2050188"/>
              <a:ext cx="223951" cy="0"/>
            </a:xfrm>
            <a:prstGeom prst="straightConnector1">
              <a:avLst/>
            </a:prstGeom>
            <a:noFill/>
            <a:ln cap="flat" cmpd="sng" w="9525">
              <a:solidFill>
                <a:srgbClr val="FDA739"/>
              </a:solidFill>
              <a:prstDash val="solid"/>
              <a:round/>
              <a:headEnd len="sm" w="sm" type="none"/>
              <a:tailEnd len="med" w="med" type="triangle"/>
            </a:ln>
          </p:spPr>
        </p:cxnSp>
      </p:grpSp>
      <p:pic>
        <p:nvPicPr>
          <p:cNvPr id="358" name="Google Shape;358;p47"/>
          <p:cNvPicPr preferRelativeResize="0"/>
          <p:nvPr/>
        </p:nvPicPr>
        <p:blipFill rotWithShape="1">
          <a:blip r:embed="rId6">
            <a:alphaModFix/>
          </a:blip>
          <a:srcRect b="0" l="0" r="0" t="0"/>
          <a:stretch/>
        </p:blipFill>
        <p:spPr>
          <a:xfrm>
            <a:off x="129547" y="3426635"/>
            <a:ext cx="3148367" cy="1630182"/>
          </a:xfrm>
          <a:prstGeom prst="rect">
            <a:avLst/>
          </a:prstGeom>
          <a:noFill/>
          <a:ln>
            <a:noFill/>
          </a:ln>
        </p:spPr>
      </p:pic>
      <p:sp>
        <p:nvSpPr>
          <p:cNvPr id="359" name="Google Shape;359;p47"/>
          <p:cNvSpPr txBox="1"/>
          <p:nvPr/>
        </p:nvSpPr>
        <p:spPr>
          <a:xfrm>
            <a:off x="3575033" y="3426635"/>
            <a:ext cx="2056390" cy="1563665"/>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900" u="none" cap="none" strike="noStrike">
                <a:solidFill>
                  <a:schemeClr val="dk1"/>
                </a:solidFill>
                <a:latin typeface="Helvetica Neue Light"/>
                <a:ea typeface="Helvetica Neue Light"/>
                <a:cs typeface="Helvetica Neue Light"/>
                <a:sym typeface="Helvetica Neue Light"/>
              </a:rPr>
              <a:t>La mayor cantidad de autos publicados poseen motor a </a:t>
            </a:r>
            <a:r>
              <a:rPr b="1" i="0" lang="es-MX" sz="900" u="none" cap="none" strike="noStrike">
                <a:solidFill>
                  <a:schemeClr val="dk1"/>
                </a:solidFill>
                <a:latin typeface="Helvetica Neue Light"/>
                <a:ea typeface="Helvetica Neue Light"/>
                <a:cs typeface="Helvetica Neue Light"/>
                <a:sym typeface="Helvetica Neue Light"/>
              </a:rPr>
              <a:t>gasolina</a:t>
            </a:r>
            <a:r>
              <a:rPr b="0" i="0" lang="es-MX" sz="900" u="none" cap="none" strike="noStrike">
                <a:solidFill>
                  <a:schemeClr val="dk1"/>
                </a:solidFill>
                <a:latin typeface="Helvetica Neue Light"/>
                <a:ea typeface="Helvetica Neue Light"/>
                <a:cs typeface="Helvetica Neue Light"/>
                <a:sym typeface="Helvetica Neue Light"/>
              </a:rPr>
              <a:t>. </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900" u="none" cap="none" strike="noStrike">
                <a:solidFill>
                  <a:schemeClr val="dk1"/>
                </a:solidFill>
                <a:latin typeface="Helvetica Neue Light"/>
                <a:ea typeface="Helvetica Neue Light"/>
                <a:cs typeface="Helvetica Neue Light"/>
                <a:sym typeface="Helvetica Neue Light"/>
              </a:rPr>
              <a:t>La </a:t>
            </a:r>
            <a:r>
              <a:rPr b="1" i="0" lang="es-MX" sz="900" u="none" cap="none" strike="noStrike">
                <a:solidFill>
                  <a:schemeClr val="dk1"/>
                </a:solidFill>
                <a:latin typeface="Helvetica Neue Light"/>
                <a:ea typeface="Helvetica Neue Light"/>
                <a:cs typeface="Helvetica Neue Light"/>
                <a:sym typeface="Helvetica Neue Light"/>
              </a:rPr>
              <a:t>mediana</a:t>
            </a:r>
            <a:r>
              <a:rPr b="0" i="0" lang="es-MX" sz="900" u="none" cap="none" strike="noStrike">
                <a:solidFill>
                  <a:schemeClr val="dk1"/>
                </a:solidFill>
                <a:latin typeface="Helvetica Neue Light"/>
                <a:ea typeface="Helvetica Neue Light"/>
                <a:cs typeface="Helvetica Neue Light"/>
                <a:sym typeface="Helvetica Neue Light"/>
              </a:rPr>
              <a:t> del tipo de motor a</a:t>
            </a:r>
            <a:r>
              <a:rPr b="1" i="0" lang="es-MX" sz="900" u="none" cap="none" strike="noStrike">
                <a:solidFill>
                  <a:schemeClr val="dk1"/>
                </a:solidFill>
                <a:latin typeface="Helvetica Neue Light"/>
                <a:ea typeface="Helvetica Neue Light"/>
                <a:cs typeface="Helvetica Neue Light"/>
                <a:sym typeface="Helvetica Neue Light"/>
              </a:rPr>
              <a:t> diesel</a:t>
            </a:r>
            <a:r>
              <a:rPr b="0" i="0" lang="es-MX" sz="900" u="none" cap="none" strike="noStrike">
                <a:solidFill>
                  <a:schemeClr val="dk1"/>
                </a:solidFill>
                <a:latin typeface="Helvetica Neue Light"/>
                <a:ea typeface="Helvetica Neue Light"/>
                <a:cs typeface="Helvetica Neue Light"/>
                <a:sym typeface="Helvetica Neue Light"/>
              </a:rPr>
              <a:t> es la más </a:t>
            </a:r>
            <a:r>
              <a:rPr b="1" i="0" lang="es-MX" sz="900" u="none" cap="none" strike="noStrike">
                <a:solidFill>
                  <a:schemeClr val="dk1"/>
                </a:solidFill>
                <a:latin typeface="Helvetica Neue Light"/>
                <a:ea typeface="Helvetica Neue Light"/>
                <a:cs typeface="Helvetica Neue Light"/>
                <a:sym typeface="Helvetica Neue Light"/>
              </a:rPr>
              <a:t>elevada</a:t>
            </a:r>
            <a:r>
              <a:rPr b="0" i="0" lang="es-MX" sz="900" u="none" cap="none" strike="noStrike">
                <a:solidFill>
                  <a:schemeClr val="dk1"/>
                </a:solidFill>
                <a:latin typeface="Helvetica Neue Light"/>
                <a:ea typeface="Helvetica Neue Light"/>
                <a:cs typeface="Helvetica Neue Light"/>
                <a:sym typeface="Helvetica Neue Light"/>
              </a:rPr>
              <a:t> y era de esperarse, siendo que los autos a diesel suelen tener muchos más kilómetros de vida útil.</a:t>
            </a:r>
            <a:endParaRPr b="0" i="0" sz="900" u="none" cap="none" strike="noStrike">
              <a:solidFill>
                <a:schemeClr val="dk1"/>
              </a:solidFill>
              <a:latin typeface="Helvetica Neue Light"/>
              <a:ea typeface="Helvetica Neue Light"/>
              <a:cs typeface="Helvetica Neue Light"/>
              <a:sym typeface="Helvetica Neue Light"/>
            </a:endParaRPr>
          </a:p>
        </p:txBody>
      </p:sp>
      <p:cxnSp>
        <p:nvCxnSpPr>
          <p:cNvPr id="360" name="Google Shape;360;p47"/>
          <p:cNvCxnSpPr/>
          <p:nvPr/>
        </p:nvCxnSpPr>
        <p:spPr>
          <a:xfrm>
            <a:off x="3277914" y="4222961"/>
            <a:ext cx="223951" cy="0"/>
          </a:xfrm>
          <a:prstGeom prst="straightConnector1">
            <a:avLst/>
          </a:prstGeom>
          <a:noFill/>
          <a:ln cap="flat" cmpd="sng" w="9525">
            <a:solidFill>
              <a:srgbClr val="FDA739"/>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4" name="Shape 364"/>
        <p:cNvGrpSpPr/>
        <p:nvPr/>
      </p:nvGrpSpPr>
      <p:grpSpPr>
        <a:xfrm>
          <a:off x="0" y="0"/>
          <a:ext cx="0" cy="0"/>
          <a:chOff x="0" y="0"/>
          <a:chExt cx="0" cy="0"/>
        </a:xfrm>
      </p:grpSpPr>
      <p:sp>
        <p:nvSpPr>
          <p:cNvPr id="365" name="Google Shape;365;p48"/>
          <p:cNvSpPr txBox="1"/>
          <p:nvPr/>
        </p:nvSpPr>
        <p:spPr>
          <a:xfrm>
            <a:off x="4909317" y="1114794"/>
            <a:ext cx="1530229" cy="2690037"/>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El tipo de tracción dominante en la mayoría de las categorías es el </a:t>
            </a:r>
            <a:r>
              <a:rPr b="1" i="0" lang="es-MX" sz="1000" u="none" cap="none" strike="noStrike">
                <a:solidFill>
                  <a:schemeClr val="dk1"/>
                </a:solidFill>
                <a:latin typeface="Helvetica Neue Light"/>
                <a:ea typeface="Helvetica Neue Light"/>
                <a:cs typeface="Helvetica Neue Light"/>
                <a:sym typeface="Helvetica Neue Light"/>
              </a:rPr>
              <a:t>Front</a:t>
            </a:r>
            <a:r>
              <a:rPr b="0" i="0" lang="es-MX" sz="1000" u="none" cap="none" strike="noStrike">
                <a:solidFill>
                  <a:schemeClr val="dk1"/>
                </a:solidFill>
                <a:latin typeface="Helvetica Neue Light"/>
                <a:ea typeface="Helvetica Neue Light"/>
                <a:cs typeface="Helvetica Neue Light"/>
                <a:sym typeface="Helvetica Neue Light"/>
              </a:rPr>
              <a:t>. </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Sin embargo, como era de esperarse en la categoría </a:t>
            </a:r>
            <a:r>
              <a:rPr b="1" i="0" lang="es-MX" sz="1000" u="none" cap="none" strike="noStrike">
                <a:solidFill>
                  <a:schemeClr val="dk1"/>
                </a:solidFill>
                <a:latin typeface="Helvetica Neue Light"/>
                <a:ea typeface="Helvetica Neue Light"/>
                <a:cs typeface="Helvetica Neue Light"/>
                <a:sym typeface="Helvetica Neue Light"/>
              </a:rPr>
              <a:t>Pickups</a:t>
            </a:r>
            <a:r>
              <a:rPr b="0" i="0" lang="es-MX" sz="1000" u="none" cap="none" strike="noStrike">
                <a:solidFill>
                  <a:schemeClr val="dk1"/>
                </a:solidFill>
                <a:latin typeface="Helvetica Neue Light"/>
                <a:ea typeface="Helvetica Neue Light"/>
                <a:cs typeface="Helvetica Neue Light"/>
                <a:sym typeface="Helvetica Neue Light"/>
              </a:rPr>
              <a:t> solo vemos </a:t>
            </a:r>
            <a:r>
              <a:rPr b="1" i="0" lang="es-MX" sz="1000" u="none" cap="none" strike="noStrike">
                <a:solidFill>
                  <a:schemeClr val="dk1"/>
                </a:solidFill>
                <a:latin typeface="Helvetica Neue Light"/>
                <a:ea typeface="Helvetica Neue Light"/>
                <a:cs typeface="Helvetica Neue Light"/>
                <a:sym typeface="Helvetica Neue Light"/>
              </a:rPr>
              <a:t>All</a:t>
            </a:r>
            <a:r>
              <a:rPr b="0" i="0" lang="es-MX" sz="1000" u="none" cap="none" strike="noStrike">
                <a:solidFill>
                  <a:schemeClr val="dk1"/>
                </a:solidFill>
                <a:latin typeface="Helvetica Neue Light"/>
                <a:ea typeface="Helvetica Neue Light"/>
                <a:cs typeface="Helvetica Neue Light"/>
                <a:sym typeface="Helvetica Neue Light"/>
              </a:rPr>
              <a:t> (tracción integral) y en los </a:t>
            </a:r>
            <a:r>
              <a:rPr b="1" i="0" lang="es-MX" sz="1000" u="none" cap="none" strike="noStrike">
                <a:solidFill>
                  <a:schemeClr val="dk1"/>
                </a:solidFill>
                <a:latin typeface="Helvetica Neue Light"/>
                <a:ea typeface="Helvetica Neue Light"/>
                <a:cs typeface="Helvetica Neue Light"/>
                <a:sym typeface="Helvetica Neue Light"/>
              </a:rPr>
              <a:t>SUVs</a:t>
            </a:r>
            <a:r>
              <a:rPr b="0" i="0" lang="es-MX" sz="1000" u="none" cap="none" strike="noStrike">
                <a:solidFill>
                  <a:schemeClr val="dk1"/>
                </a:solidFill>
                <a:latin typeface="Helvetica Neue Light"/>
                <a:ea typeface="Helvetica Neue Light"/>
                <a:cs typeface="Helvetica Neue Light"/>
                <a:sym typeface="Helvetica Neue Light"/>
              </a:rPr>
              <a:t> también vemos que la mayor proporción es de tracción integral.</a:t>
            </a:r>
            <a:endParaRPr b="0" i="0" sz="1000" u="none" cap="none" strike="noStrike">
              <a:solidFill>
                <a:schemeClr val="dk1"/>
              </a:solidFill>
              <a:latin typeface="Helvetica Neue Light"/>
              <a:ea typeface="Helvetica Neue Light"/>
              <a:cs typeface="Helvetica Neue Light"/>
              <a:sym typeface="Helvetica Neue Light"/>
            </a:endParaRPr>
          </a:p>
        </p:txBody>
      </p:sp>
      <p:cxnSp>
        <p:nvCxnSpPr>
          <p:cNvPr id="366" name="Google Shape;366;p48"/>
          <p:cNvCxnSpPr/>
          <p:nvPr/>
        </p:nvCxnSpPr>
        <p:spPr>
          <a:xfrm rot="10800000">
            <a:off x="4572000" y="2383009"/>
            <a:ext cx="320339" cy="0"/>
          </a:xfrm>
          <a:prstGeom prst="straightConnector1">
            <a:avLst/>
          </a:prstGeom>
          <a:noFill/>
          <a:ln cap="flat" cmpd="sng" w="9525">
            <a:solidFill>
              <a:srgbClr val="FDA739"/>
            </a:solidFill>
            <a:prstDash val="solid"/>
            <a:round/>
            <a:headEnd len="sm" w="sm" type="none"/>
            <a:tailEnd len="med" w="med" type="triangle"/>
          </a:ln>
        </p:spPr>
      </p:cxnSp>
      <p:pic>
        <p:nvPicPr>
          <p:cNvPr id="367" name="Google Shape;367;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68" name="Google Shape;36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369" name="Google Shape;369;p48"/>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2.3 Análisis Bivariado</a:t>
            </a:r>
            <a:endParaRPr b="0" i="1" sz="1200" u="none" cap="none" strike="noStrike">
              <a:solidFill>
                <a:srgbClr val="EF8600"/>
              </a:solidFill>
              <a:latin typeface="Anton"/>
              <a:ea typeface="Anton"/>
              <a:cs typeface="Anton"/>
              <a:sym typeface="Anton"/>
            </a:endParaRPr>
          </a:p>
        </p:txBody>
      </p:sp>
      <p:sp>
        <p:nvSpPr>
          <p:cNvPr id="370" name="Google Shape;370;p48"/>
          <p:cNvSpPr txBox="1"/>
          <p:nvPr/>
        </p:nvSpPr>
        <p:spPr>
          <a:xfrm>
            <a:off x="117727" y="636166"/>
            <a:ext cx="4369031" cy="33851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ANÁLISIS DE VARIABLES CATEGÓRICAS CON CATEGÓRICAS</a:t>
            </a:r>
            <a:endParaRPr b="0" i="0" sz="1600" u="none" cap="none" strike="noStrike">
              <a:solidFill>
                <a:schemeClr val="lt1"/>
              </a:solidFill>
              <a:latin typeface="Arial"/>
              <a:ea typeface="Arial"/>
              <a:cs typeface="Arial"/>
              <a:sym typeface="Arial"/>
            </a:endParaRPr>
          </a:p>
        </p:txBody>
      </p:sp>
      <p:pic>
        <p:nvPicPr>
          <p:cNvPr id="371" name="Google Shape;371;p48"/>
          <p:cNvPicPr preferRelativeResize="0"/>
          <p:nvPr/>
        </p:nvPicPr>
        <p:blipFill rotWithShape="1">
          <a:blip r:embed="rId4">
            <a:alphaModFix/>
          </a:blip>
          <a:srcRect b="0" l="0" r="0" t="0"/>
          <a:stretch/>
        </p:blipFill>
        <p:spPr>
          <a:xfrm>
            <a:off x="6888064" y="2046172"/>
            <a:ext cx="2018914" cy="2033233"/>
          </a:xfrm>
          <a:prstGeom prst="rect">
            <a:avLst/>
          </a:prstGeom>
          <a:noFill/>
          <a:ln>
            <a:noFill/>
          </a:ln>
        </p:spPr>
      </p:pic>
      <p:pic>
        <p:nvPicPr>
          <p:cNvPr id="372" name="Google Shape;372;p48"/>
          <p:cNvPicPr preferRelativeResize="0"/>
          <p:nvPr/>
        </p:nvPicPr>
        <p:blipFill rotWithShape="1">
          <a:blip r:embed="rId5">
            <a:alphaModFix/>
          </a:blip>
          <a:srcRect b="0" l="0" r="0" t="0"/>
          <a:stretch/>
        </p:blipFill>
        <p:spPr>
          <a:xfrm>
            <a:off x="123108" y="1170122"/>
            <a:ext cx="4448892" cy="280325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pic>
        <p:nvPicPr>
          <p:cNvPr id="377" name="Google Shape;377;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78" name="Google Shape;37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379" name="Google Shape;379;p49"/>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2.4 Análisis Multivariado</a:t>
            </a:r>
            <a:endParaRPr b="0" i="1" sz="1200" u="none" cap="none" strike="noStrike">
              <a:solidFill>
                <a:srgbClr val="EF8600"/>
              </a:solidFill>
              <a:latin typeface="Anton"/>
              <a:ea typeface="Anton"/>
              <a:cs typeface="Anton"/>
              <a:sym typeface="Anton"/>
            </a:endParaRPr>
          </a:p>
        </p:txBody>
      </p:sp>
      <p:sp>
        <p:nvSpPr>
          <p:cNvPr id="380" name="Google Shape;380;p49"/>
          <p:cNvSpPr txBox="1"/>
          <p:nvPr/>
        </p:nvSpPr>
        <p:spPr>
          <a:xfrm>
            <a:off x="117727" y="636166"/>
            <a:ext cx="4454273" cy="33851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ANÁLISIS DE VARIABLES CON CORRELACIÓN SIGNIFICATIVA</a:t>
            </a:r>
            <a:endParaRPr b="0" i="0" sz="1600" u="none" cap="none" strike="noStrike">
              <a:solidFill>
                <a:schemeClr val="lt1"/>
              </a:solidFill>
              <a:latin typeface="Arial"/>
              <a:ea typeface="Arial"/>
              <a:cs typeface="Arial"/>
              <a:sym typeface="Arial"/>
            </a:endParaRPr>
          </a:p>
        </p:txBody>
      </p:sp>
      <p:pic>
        <p:nvPicPr>
          <p:cNvPr id="381" name="Google Shape;381;p49"/>
          <p:cNvPicPr preferRelativeResize="0"/>
          <p:nvPr/>
        </p:nvPicPr>
        <p:blipFill rotWithShape="1">
          <a:blip r:embed="rId4">
            <a:alphaModFix/>
          </a:blip>
          <a:srcRect b="0" l="0" r="0" t="0"/>
          <a:stretch/>
        </p:blipFill>
        <p:spPr>
          <a:xfrm>
            <a:off x="117727" y="1175286"/>
            <a:ext cx="3012931" cy="3029787"/>
          </a:xfrm>
          <a:prstGeom prst="rect">
            <a:avLst/>
          </a:prstGeom>
          <a:noFill/>
          <a:ln>
            <a:noFill/>
          </a:ln>
        </p:spPr>
      </p:pic>
      <p:pic>
        <p:nvPicPr>
          <p:cNvPr id="382" name="Google Shape;382;p49"/>
          <p:cNvPicPr preferRelativeResize="0"/>
          <p:nvPr/>
        </p:nvPicPr>
        <p:blipFill rotWithShape="1">
          <a:blip r:embed="rId5">
            <a:alphaModFix/>
          </a:blip>
          <a:srcRect b="0" l="0" r="0" t="0"/>
          <a:stretch/>
        </p:blipFill>
        <p:spPr>
          <a:xfrm>
            <a:off x="5561631" y="296182"/>
            <a:ext cx="3012931" cy="2613626"/>
          </a:xfrm>
          <a:prstGeom prst="rect">
            <a:avLst/>
          </a:prstGeom>
          <a:noFill/>
          <a:ln>
            <a:noFill/>
          </a:ln>
        </p:spPr>
      </p:pic>
      <p:sp>
        <p:nvSpPr>
          <p:cNvPr id="383" name="Google Shape;383;p49"/>
          <p:cNvSpPr txBox="1"/>
          <p:nvPr/>
        </p:nvSpPr>
        <p:spPr>
          <a:xfrm>
            <a:off x="3425126" y="1518836"/>
            <a:ext cx="1859796" cy="2781944"/>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Se puede observar cómo los vehículos </a:t>
            </a:r>
            <a:r>
              <a:rPr b="1" i="0" lang="es-MX" sz="1000" u="none" cap="none" strike="noStrike">
                <a:solidFill>
                  <a:schemeClr val="dk1"/>
                </a:solidFill>
                <a:latin typeface="Helvetica Neue Light"/>
                <a:ea typeface="Helvetica Neue Light"/>
                <a:cs typeface="Helvetica Neue Light"/>
                <a:sym typeface="Helvetica Neue Light"/>
              </a:rPr>
              <a:t>diesel</a:t>
            </a:r>
            <a:r>
              <a:rPr b="0" i="0" lang="es-MX" sz="1000" u="none" cap="none" strike="noStrike">
                <a:solidFill>
                  <a:schemeClr val="dk1"/>
                </a:solidFill>
                <a:latin typeface="Helvetica Neue Light"/>
                <a:ea typeface="Helvetica Neue Light"/>
                <a:cs typeface="Helvetica Neue Light"/>
                <a:sym typeface="Helvetica Neue Light"/>
              </a:rPr>
              <a:t> tienen mayor concentración de valores más altos en kilometraje en comparación a los motores de gasolina.</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Los autos con motor tipo diesel tienen un precio superior a los de gasolina.</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Al tratarse de una proporción tan pequeña, los eléctricos no se llegan a visualizar en el gráfico de la izquierda. </a:t>
            </a:r>
            <a:endParaRPr b="0" i="0" sz="1400" u="none" cap="none" strike="noStrike">
              <a:solidFill>
                <a:srgbClr val="000000"/>
              </a:solidFill>
              <a:latin typeface="Arial"/>
              <a:ea typeface="Arial"/>
              <a:cs typeface="Arial"/>
              <a:sym typeface="Arial"/>
            </a:endParaRPr>
          </a:p>
        </p:txBody>
      </p:sp>
      <p:cxnSp>
        <p:nvCxnSpPr>
          <p:cNvPr id="384" name="Google Shape;384;p49"/>
          <p:cNvCxnSpPr/>
          <p:nvPr/>
        </p:nvCxnSpPr>
        <p:spPr>
          <a:xfrm>
            <a:off x="3130657" y="2726733"/>
            <a:ext cx="294468" cy="0"/>
          </a:xfrm>
          <a:prstGeom prst="straightConnector1">
            <a:avLst/>
          </a:prstGeom>
          <a:noFill/>
          <a:ln cap="flat" cmpd="sng" w="9525">
            <a:solidFill>
              <a:srgbClr val="FDA739"/>
            </a:solidFill>
            <a:prstDash val="solid"/>
            <a:round/>
            <a:headEnd len="sm" w="sm" type="none"/>
            <a:tailEnd len="med" w="med" type="triangle"/>
          </a:ln>
        </p:spPr>
      </p:cxnSp>
      <p:grpSp>
        <p:nvGrpSpPr>
          <p:cNvPr id="385" name="Google Shape;385;p49"/>
          <p:cNvGrpSpPr/>
          <p:nvPr/>
        </p:nvGrpSpPr>
        <p:grpSpPr>
          <a:xfrm>
            <a:off x="5924538" y="3110030"/>
            <a:ext cx="2427523" cy="1349372"/>
            <a:chOff x="5877584" y="3267873"/>
            <a:chExt cx="2427523" cy="1349372"/>
          </a:xfrm>
        </p:grpSpPr>
        <p:cxnSp>
          <p:nvCxnSpPr>
            <p:cNvPr id="386" name="Google Shape;386;p49"/>
            <p:cNvCxnSpPr/>
            <p:nvPr/>
          </p:nvCxnSpPr>
          <p:spPr>
            <a:xfrm rot="10800000">
              <a:off x="7091345" y="3267873"/>
              <a:ext cx="0" cy="329662"/>
            </a:xfrm>
            <a:prstGeom prst="straightConnector1">
              <a:avLst/>
            </a:prstGeom>
            <a:noFill/>
            <a:ln cap="flat" cmpd="sng" w="9525">
              <a:solidFill>
                <a:srgbClr val="FDA739"/>
              </a:solidFill>
              <a:prstDash val="solid"/>
              <a:round/>
              <a:headEnd len="sm" w="sm" type="none"/>
              <a:tailEnd len="med" w="med" type="triangle"/>
            </a:ln>
          </p:spPr>
        </p:cxnSp>
        <p:sp>
          <p:nvSpPr>
            <p:cNvPr id="387" name="Google Shape;387;p49"/>
            <p:cNvSpPr txBox="1"/>
            <p:nvPr/>
          </p:nvSpPr>
          <p:spPr>
            <a:xfrm>
              <a:off x="5877584" y="3597535"/>
              <a:ext cx="2427523" cy="1019710"/>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En el gráfico 3D podemos observar que los vehículos eléctricos tienen bajo kilometraje y alto costo en comparación de los demás vehículos y su kilometraje.</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1000" u="none" cap="none" strike="noStrike">
                <a:solidFill>
                  <a:schemeClr val="dk1"/>
                </a:solidFill>
                <a:latin typeface="Helvetica Neue Light"/>
                <a:ea typeface="Helvetica Neue Light"/>
                <a:cs typeface="Helvetica Neue Light"/>
                <a:sym typeface="Helvetica Neue Light"/>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pic>
        <p:nvPicPr>
          <p:cNvPr id="392" name="Google Shape;392;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93" name="Google Shape;39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394" name="Google Shape;394;p50"/>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2.4 Análisis Multivariado</a:t>
            </a:r>
            <a:endParaRPr b="0" i="1" sz="1200" u="none" cap="none" strike="noStrike">
              <a:solidFill>
                <a:srgbClr val="EF8600"/>
              </a:solidFill>
              <a:latin typeface="Anton"/>
              <a:ea typeface="Anton"/>
              <a:cs typeface="Anton"/>
              <a:sym typeface="Anton"/>
            </a:endParaRPr>
          </a:p>
        </p:txBody>
      </p:sp>
      <p:sp>
        <p:nvSpPr>
          <p:cNvPr id="395" name="Google Shape;395;p50"/>
          <p:cNvSpPr txBox="1"/>
          <p:nvPr/>
        </p:nvSpPr>
        <p:spPr>
          <a:xfrm>
            <a:off x="117727" y="636166"/>
            <a:ext cx="5802626" cy="33851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ANÁLISIS DE LAS VARIABLES FEATURES CON PRECIO Y TIPO DE TRANSMISIÓN</a:t>
            </a:r>
            <a:endParaRPr b="0" i="0" sz="1600" u="none" cap="none" strike="noStrike">
              <a:solidFill>
                <a:schemeClr val="lt1"/>
              </a:solidFill>
              <a:latin typeface="Arial"/>
              <a:ea typeface="Arial"/>
              <a:cs typeface="Arial"/>
              <a:sym typeface="Arial"/>
            </a:endParaRPr>
          </a:p>
        </p:txBody>
      </p:sp>
      <p:pic>
        <p:nvPicPr>
          <p:cNvPr id="396" name="Google Shape;396;p50"/>
          <p:cNvPicPr preferRelativeResize="0"/>
          <p:nvPr/>
        </p:nvPicPr>
        <p:blipFill rotWithShape="1">
          <a:blip r:embed="rId4">
            <a:alphaModFix/>
          </a:blip>
          <a:srcRect b="0" l="0" r="0" t="0"/>
          <a:stretch/>
        </p:blipFill>
        <p:spPr>
          <a:xfrm>
            <a:off x="0" y="1076381"/>
            <a:ext cx="8950271" cy="2463840"/>
          </a:xfrm>
          <a:prstGeom prst="rect">
            <a:avLst/>
          </a:prstGeom>
          <a:noFill/>
          <a:ln>
            <a:noFill/>
          </a:ln>
        </p:spPr>
      </p:pic>
      <p:sp>
        <p:nvSpPr>
          <p:cNvPr id="397" name="Google Shape;397;p50"/>
          <p:cNvSpPr txBox="1"/>
          <p:nvPr/>
        </p:nvSpPr>
        <p:spPr>
          <a:xfrm>
            <a:off x="329650" y="3639915"/>
            <a:ext cx="4157108" cy="1172309"/>
          </a:xfrm>
          <a:prstGeom prst="rect">
            <a:avLst/>
          </a:prstGeom>
          <a:solidFill>
            <a:schemeClr val="lt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Se evidencia que a medida que los vehículos incluyen </a:t>
            </a:r>
            <a:r>
              <a:rPr b="1" i="0" lang="es-MX" sz="1000" u="none" cap="none" strike="noStrike">
                <a:solidFill>
                  <a:schemeClr val="dk1"/>
                </a:solidFill>
                <a:latin typeface="Helvetica Neue Light"/>
                <a:ea typeface="Helvetica Neue Light"/>
                <a:cs typeface="Helvetica Neue Light"/>
                <a:sym typeface="Helvetica Neue Light"/>
              </a:rPr>
              <a:t>más features </a:t>
            </a:r>
            <a:r>
              <a:rPr b="0" i="0" lang="es-MX" sz="1000" u="none" cap="none" strike="noStrike">
                <a:solidFill>
                  <a:schemeClr val="dk1"/>
                </a:solidFill>
                <a:latin typeface="Helvetica Neue Light"/>
                <a:ea typeface="Helvetica Neue Light"/>
                <a:cs typeface="Helvetica Neue Light"/>
                <a:sym typeface="Helvetica Neue Light"/>
              </a:rPr>
              <a:t>(opcionales), el </a:t>
            </a:r>
            <a:r>
              <a:rPr b="1" i="0" lang="es-MX" sz="1000" u="none" cap="none" strike="noStrike">
                <a:solidFill>
                  <a:schemeClr val="dk1"/>
                </a:solidFill>
                <a:latin typeface="Helvetica Neue Light"/>
                <a:ea typeface="Helvetica Neue Light"/>
                <a:cs typeface="Helvetica Neue Light"/>
                <a:sym typeface="Helvetica Neue Light"/>
              </a:rPr>
              <a:t>precio aumenta </a:t>
            </a:r>
            <a:r>
              <a:rPr b="0" i="0" lang="es-MX" sz="1000" u="none" cap="none" strike="noStrike">
                <a:solidFill>
                  <a:schemeClr val="dk1"/>
                </a:solidFill>
                <a:latin typeface="Helvetica Neue Light"/>
                <a:ea typeface="Helvetica Neue Light"/>
                <a:cs typeface="Helvetica Neue Light"/>
                <a:sym typeface="Helvetica Neue Light"/>
              </a:rPr>
              <a:t>y aumentan la cantidad de autos de transmisión automática.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0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El </a:t>
            </a:r>
            <a:r>
              <a:rPr b="1" i="0" lang="es-MX" sz="1000" u="none" cap="none" strike="noStrike">
                <a:solidFill>
                  <a:schemeClr val="dk1"/>
                </a:solidFill>
                <a:latin typeface="Helvetica Neue Light"/>
                <a:ea typeface="Helvetica Neue Light"/>
                <a:cs typeface="Helvetica Neue Light"/>
                <a:sym typeface="Helvetica Neue Light"/>
              </a:rPr>
              <a:t>feature_1 </a:t>
            </a:r>
            <a:r>
              <a:rPr b="0" i="0" lang="es-MX" sz="1000" u="none" cap="none" strike="noStrike">
                <a:solidFill>
                  <a:schemeClr val="dk1"/>
                </a:solidFill>
                <a:latin typeface="Helvetica Neue Light"/>
                <a:ea typeface="Helvetica Neue Light"/>
                <a:cs typeface="Helvetica Neue Light"/>
                <a:sym typeface="Helvetica Neue Light"/>
              </a:rPr>
              <a:t>no se comporta como el resto de los features, dándonos a entender que es un adicional básico que casi todos los autos tienen, independientemente del valor.</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10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pic>
        <p:nvPicPr>
          <p:cNvPr id="402" name="Google Shape;402;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03" name="Google Shape;403;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404" name="Google Shape;404;p51"/>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2.4 Análisis Multivariado</a:t>
            </a:r>
            <a:endParaRPr b="0" i="1" sz="1200" u="none" cap="none" strike="noStrike">
              <a:solidFill>
                <a:srgbClr val="EF8600"/>
              </a:solidFill>
              <a:latin typeface="Anton"/>
              <a:ea typeface="Anton"/>
              <a:cs typeface="Anton"/>
              <a:sym typeface="Anton"/>
            </a:endParaRPr>
          </a:p>
        </p:txBody>
      </p:sp>
      <p:sp>
        <p:nvSpPr>
          <p:cNvPr id="405" name="Google Shape;405;p51"/>
          <p:cNvSpPr txBox="1"/>
          <p:nvPr/>
        </p:nvSpPr>
        <p:spPr>
          <a:xfrm>
            <a:off x="329650" y="3639915"/>
            <a:ext cx="4157108" cy="1172309"/>
          </a:xfrm>
          <a:prstGeom prst="rect">
            <a:avLst/>
          </a:prstGeom>
          <a:solidFill>
            <a:schemeClr val="lt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Se observa que a medida que pasan los años, </a:t>
            </a:r>
            <a:r>
              <a:rPr b="1" i="0" lang="es-MX" sz="1000" u="none" cap="none" strike="noStrike">
                <a:solidFill>
                  <a:schemeClr val="dk1"/>
                </a:solidFill>
                <a:latin typeface="Helvetica Neue Light"/>
                <a:ea typeface="Helvetica Neue Light"/>
                <a:cs typeface="Helvetica Neue Light"/>
                <a:sym typeface="Helvetica Neue Light"/>
              </a:rPr>
              <a:t>aumenta</a:t>
            </a:r>
            <a:r>
              <a:rPr b="0" i="0" lang="es-MX" sz="1000" u="none" cap="none" strike="noStrike">
                <a:solidFill>
                  <a:schemeClr val="dk1"/>
                </a:solidFill>
                <a:latin typeface="Helvetica Neue Light"/>
                <a:ea typeface="Helvetica Neue Light"/>
                <a:cs typeface="Helvetica Neue Light"/>
                <a:sym typeface="Helvetica Neue Light"/>
              </a:rPr>
              <a:t> la cantidad de </a:t>
            </a:r>
            <a:r>
              <a:rPr b="1" i="0" lang="es-MX" sz="1000" u="none" cap="none" strike="noStrike">
                <a:solidFill>
                  <a:schemeClr val="dk1"/>
                </a:solidFill>
                <a:latin typeface="Helvetica Neue Light"/>
                <a:ea typeface="Helvetica Neue Light"/>
                <a:cs typeface="Helvetica Neue Light"/>
                <a:sym typeface="Helvetica Neue Light"/>
              </a:rPr>
              <a:t>features</a:t>
            </a:r>
            <a:r>
              <a:rPr b="0" i="0" lang="es-MX" sz="1000" u="none" cap="none" strike="noStrike">
                <a:solidFill>
                  <a:schemeClr val="dk1"/>
                </a:solidFill>
                <a:latin typeface="Helvetica Neue Light"/>
                <a:ea typeface="Helvetica Neue Light"/>
                <a:cs typeface="Helvetica Neue Light"/>
                <a:sym typeface="Helvetica Neue Light"/>
              </a:rPr>
              <a:t> que puede llegar a incluir un auto.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0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Los </a:t>
            </a:r>
            <a:r>
              <a:rPr b="1" i="0" lang="es-MX" sz="1000" u="none" cap="none" strike="noStrike">
                <a:solidFill>
                  <a:schemeClr val="dk1"/>
                </a:solidFill>
                <a:latin typeface="Helvetica Neue Light"/>
                <a:ea typeface="Helvetica Neue Light"/>
                <a:cs typeface="Helvetica Neue Light"/>
                <a:sym typeface="Helvetica Neue Light"/>
              </a:rPr>
              <a:t>automáticos</a:t>
            </a:r>
            <a:r>
              <a:rPr b="0" i="0" lang="es-MX" sz="1000" u="none" cap="none" strike="noStrike">
                <a:solidFill>
                  <a:schemeClr val="dk1"/>
                </a:solidFill>
                <a:latin typeface="Helvetica Neue Light"/>
                <a:ea typeface="Helvetica Neue Light"/>
                <a:cs typeface="Helvetica Neue Light"/>
                <a:sym typeface="Helvetica Neue Light"/>
              </a:rPr>
              <a:t> empezaron a incorporar más features en comparación a los mecánicos en la década de los 80. Esto podría deberse a que en un principio, las transmisiones automáticas se ofrecían en los modelos tope de gama.</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1000" u="none" cap="none" strike="noStrike">
              <a:solidFill>
                <a:schemeClr val="dk1"/>
              </a:solidFill>
              <a:latin typeface="Helvetica Neue Light"/>
              <a:ea typeface="Helvetica Neue Light"/>
              <a:cs typeface="Helvetica Neue Light"/>
              <a:sym typeface="Helvetica Neue Light"/>
            </a:endParaRPr>
          </a:p>
        </p:txBody>
      </p:sp>
      <p:pic>
        <p:nvPicPr>
          <p:cNvPr id="406" name="Google Shape;406;p51"/>
          <p:cNvPicPr preferRelativeResize="0"/>
          <p:nvPr/>
        </p:nvPicPr>
        <p:blipFill rotWithShape="1">
          <a:blip r:embed="rId4">
            <a:alphaModFix/>
          </a:blip>
          <a:srcRect b="0" l="0" r="0" t="0"/>
          <a:stretch/>
        </p:blipFill>
        <p:spPr>
          <a:xfrm>
            <a:off x="0" y="1005463"/>
            <a:ext cx="9144000" cy="2634452"/>
          </a:xfrm>
          <a:prstGeom prst="rect">
            <a:avLst/>
          </a:prstGeom>
          <a:noFill/>
          <a:ln>
            <a:noFill/>
          </a:ln>
        </p:spPr>
      </p:pic>
      <p:sp>
        <p:nvSpPr>
          <p:cNvPr id="407" name="Google Shape;407;p51"/>
          <p:cNvSpPr txBox="1"/>
          <p:nvPr/>
        </p:nvSpPr>
        <p:spPr>
          <a:xfrm>
            <a:off x="117727" y="636166"/>
            <a:ext cx="6717026" cy="33851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ANÁLISIS DE LAS VARIABLES FEATURES CON AÑO DE PRODUCCIÓN Y TIPO DE TRANSMISIÓN</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pic>
        <p:nvPicPr>
          <p:cNvPr id="412" name="Google Shape;412;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13" name="Google Shape;41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414" name="Google Shape;414;p52"/>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2.4 Análisis Multivariado</a:t>
            </a:r>
            <a:endParaRPr b="0" i="1" sz="1200" u="none" cap="none" strike="noStrike">
              <a:solidFill>
                <a:srgbClr val="EF8600"/>
              </a:solidFill>
              <a:latin typeface="Anton"/>
              <a:ea typeface="Anton"/>
              <a:cs typeface="Anton"/>
              <a:sym typeface="Anton"/>
            </a:endParaRPr>
          </a:p>
        </p:txBody>
      </p:sp>
      <p:sp>
        <p:nvSpPr>
          <p:cNvPr id="415" name="Google Shape;415;p52"/>
          <p:cNvSpPr txBox="1"/>
          <p:nvPr/>
        </p:nvSpPr>
        <p:spPr>
          <a:xfrm>
            <a:off x="329650" y="3639916"/>
            <a:ext cx="3901387" cy="1019710"/>
          </a:xfrm>
          <a:prstGeom prst="rect">
            <a:avLst/>
          </a:prstGeom>
          <a:solidFill>
            <a:schemeClr val="lt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Los autos con </a:t>
            </a:r>
            <a:r>
              <a:rPr b="1" i="0" lang="es-MX" sz="1000" u="none" cap="none" strike="noStrike">
                <a:solidFill>
                  <a:schemeClr val="dk1"/>
                </a:solidFill>
                <a:latin typeface="Helvetica Neue Light"/>
                <a:ea typeface="Helvetica Neue Light"/>
                <a:cs typeface="Helvetica Neue Light"/>
                <a:sym typeface="Helvetica Neue Light"/>
              </a:rPr>
              <a:t>garantía</a:t>
            </a:r>
            <a:r>
              <a:rPr b="0" i="0" lang="es-MX" sz="1000" u="none" cap="none" strike="noStrike">
                <a:solidFill>
                  <a:schemeClr val="dk1"/>
                </a:solidFill>
                <a:latin typeface="Helvetica Neue Light"/>
                <a:ea typeface="Helvetica Neue Light"/>
                <a:cs typeface="Helvetica Neue Light"/>
                <a:sym typeface="Helvetica Neue Light"/>
              </a:rPr>
              <a:t> son mucho más costosos que aquellos que no la tienen, lo cual era de esperarse. No se observa garantía para los autos eléctricos.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0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Para aquellos autos sin garantía, podemos ver que el precio no varía demasiado entre los tipos de autos.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t/>
            </a:r>
            <a:endParaRPr b="0" i="0" sz="1000" u="none" cap="none" strike="noStrike">
              <a:solidFill>
                <a:schemeClr val="dk1"/>
              </a:solidFill>
              <a:latin typeface="Helvetica Neue Light"/>
              <a:ea typeface="Helvetica Neue Light"/>
              <a:cs typeface="Helvetica Neue Light"/>
              <a:sym typeface="Helvetica Neue Light"/>
            </a:endParaRPr>
          </a:p>
        </p:txBody>
      </p:sp>
      <p:sp>
        <p:nvSpPr>
          <p:cNvPr id="416" name="Google Shape;416;p52"/>
          <p:cNvSpPr txBox="1"/>
          <p:nvPr/>
        </p:nvSpPr>
        <p:spPr>
          <a:xfrm>
            <a:off x="117727" y="636166"/>
            <a:ext cx="5190442" cy="33851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ANÁLISIS DE LA VARIABLE GARANTÍA CON TIPO DE MOTOR Y PRECIO</a:t>
            </a:r>
            <a:endParaRPr b="0" i="0" sz="1600" u="none" cap="none" strike="noStrike">
              <a:solidFill>
                <a:schemeClr val="lt1"/>
              </a:solidFill>
              <a:latin typeface="Arial"/>
              <a:ea typeface="Arial"/>
              <a:cs typeface="Arial"/>
              <a:sym typeface="Arial"/>
            </a:endParaRPr>
          </a:p>
        </p:txBody>
      </p:sp>
      <p:pic>
        <p:nvPicPr>
          <p:cNvPr id="417" name="Google Shape;417;p52"/>
          <p:cNvPicPr preferRelativeResize="0"/>
          <p:nvPr/>
        </p:nvPicPr>
        <p:blipFill rotWithShape="1">
          <a:blip r:embed="rId4">
            <a:alphaModFix/>
          </a:blip>
          <a:srcRect b="0" l="0" r="0" t="0"/>
          <a:stretch/>
        </p:blipFill>
        <p:spPr>
          <a:xfrm>
            <a:off x="0" y="1333031"/>
            <a:ext cx="9144000" cy="19335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9" name="Shape 109"/>
        <p:cNvGrpSpPr/>
        <p:nvPr/>
      </p:nvGrpSpPr>
      <p:grpSpPr>
        <a:xfrm>
          <a:off x="0" y="0"/>
          <a:ext cx="0" cy="0"/>
          <a:chOff x="0" y="0"/>
          <a:chExt cx="0" cy="0"/>
        </a:xfrm>
      </p:grpSpPr>
      <p:sp>
        <p:nvSpPr>
          <p:cNvPr id="110" name="Google Shape;110;p2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MX" sz="3600" u="none" cap="none" strike="noStrike">
                <a:solidFill>
                  <a:srgbClr val="121212"/>
                </a:solidFill>
                <a:latin typeface="Anton"/>
                <a:ea typeface="Anton"/>
                <a:cs typeface="Anton"/>
                <a:sym typeface="Anton"/>
              </a:rPr>
              <a:t>1. OBJETIVOS GENERALES</a:t>
            </a:r>
            <a:endParaRPr b="0" i="1" sz="3600" u="none" cap="none" strike="noStrike">
              <a:solidFill>
                <a:srgbClr val="121212"/>
              </a:solidFill>
              <a:latin typeface="Anton"/>
              <a:ea typeface="Anton"/>
              <a:cs typeface="Anton"/>
              <a:sym typeface="Anton"/>
            </a:endParaRPr>
          </a:p>
        </p:txBody>
      </p:sp>
      <p:pic>
        <p:nvPicPr>
          <p:cNvPr id="111" name="Google Shape;111;p2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pic>
        <p:nvPicPr>
          <p:cNvPr id="422" name="Google Shape;422;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23" name="Google Shape;423;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424" name="Google Shape;424;p53"/>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2.4 Análisis Multivariado</a:t>
            </a:r>
            <a:endParaRPr b="0" i="1" sz="1200" u="none" cap="none" strike="noStrike">
              <a:solidFill>
                <a:srgbClr val="EF8600"/>
              </a:solidFill>
              <a:latin typeface="Anton"/>
              <a:ea typeface="Anton"/>
              <a:cs typeface="Anton"/>
              <a:sym typeface="Anton"/>
            </a:endParaRPr>
          </a:p>
        </p:txBody>
      </p:sp>
      <p:sp>
        <p:nvSpPr>
          <p:cNvPr id="425" name="Google Shape;425;p53"/>
          <p:cNvSpPr txBox="1"/>
          <p:nvPr/>
        </p:nvSpPr>
        <p:spPr>
          <a:xfrm>
            <a:off x="329650" y="3639916"/>
            <a:ext cx="3792899" cy="699609"/>
          </a:xfrm>
          <a:prstGeom prst="rect">
            <a:avLst/>
          </a:prstGeom>
          <a:solidFill>
            <a:schemeClr val="lt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Podemos observar que cuantos </a:t>
            </a:r>
            <a:r>
              <a:rPr b="1" i="0" lang="es-MX" sz="1000" u="none" cap="none" strike="noStrike">
                <a:solidFill>
                  <a:schemeClr val="dk1"/>
                </a:solidFill>
                <a:latin typeface="Helvetica Neue Light"/>
                <a:ea typeface="Helvetica Neue Light"/>
                <a:cs typeface="Helvetica Neue Light"/>
                <a:sym typeface="Helvetica Neue Light"/>
              </a:rPr>
              <a:t>más años </a:t>
            </a:r>
            <a:r>
              <a:rPr b="0" i="0" lang="es-MX" sz="1000" u="none" cap="none" strike="noStrike">
                <a:solidFill>
                  <a:schemeClr val="dk1"/>
                </a:solidFill>
                <a:latin typeface="Helvetica Neue Light"/>
                <a:ea typeface="Helvetica Neue Light"/>
                <a:cs typeface="Helvetica Neue Light"/>
                <a:sym typeface="Helvetica Neue Light"/>
              </a:rPr>
              <a:t>y </a:t>
            </a:r>
            <a:r>
              <a:rPr b="1" i="0" lang="es-MX" sz="1000" u="none" cap="none" strike="noStrike">
                <a:solidFill>
                  <a:schemeClr val="dk1"/>
                </a:solidFill>
                <a:latin typeface="Helvetica Neue Light"/>
                <a:ea typeface="Helvetica Neue Light"/>
                <a:cs typeface="Helvetica Neue Light"/>
                <a:sym typeface="Helvetica Neue Light"/>
              </a:rPr>
              <a:t>menos kilometraje</a:t>
            </a:r>
            <a:r>
              <a:rPr b="0" i="0" lang="es-MX" sz="1000" u="none" cap="none" strike="noStrike">
                <a:solidFill>
                  <a:schemeClr val="dk1"/>
                </a:solidFill>
                <a:latin typeface="Helvetica Neue Light"/>
                <a:ea typeface="Helvetica Neue Light"/>
                <a:cs typeface="Helvetica Neue Light"/>
                <a:sym typeface="Helvetica Neue Light"/>
              </a:rPr>
              <a:t>, se presencia más cantidad de autos no permutables.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0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Consideramos que podrían tratarse de </a:t>
            </a:r>
            <a:r>
              <a:rPr b="1" i="0" lang="es-MX" sz="1000" u="none" cap="none" strike="noStrike">
                <a:solidFill>
                  <a:schemeClr val="dk1"/>
                </a:solidFill>
                <a:latin typeface="Helvetica Neue Light"/>
                <a:ea typeface="Helvetica Neue Light"/>
                <a:cs typeface="Helvetica Neue Light"/>
                <a:sym typeface="Helvetica Neue Light"/>
              </a:rPr>
              <a:t>autos coleccionables</a:t>
            </a:r>
            <a:r>
              <a:rPr b="0" i="0" lang="es-MX" sz="1000" u="none" cap="none" strike="noStrike">
                <a:solidFill>
                  <a:schemeClr val="dk1"/>
                </a:solidFill>
                <a:latin typeface="Helvetica Neue Light"/>
                <a:ea typeface="Helvetica Neue Light"/>
                <a:cs typeface="Helvetica Neue Light"/>
                <a:sym typeface="Helvetica Neue Light"/>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t/>
            </a:r>
            <a:endParaRPr b="0" i="0" sz="1000" u="none" cap="none" strike="noStrike">
              <a:solidFill>
                <a:schemeClr val="dk1"/>
              </a:solidFill>
              <a:latin typeface="Helvetica Neue Light"/>
              <a:ea typeface="Helvetica Neue Light"/>
              <a:cs typeface="Helvetica Neue Light"/>
              <a:sym typeface="Helvetica Neue Light"/>
            </a:endParaRPr>
          </a:p>
        </p:txBody>
      </p:sp>
      <p:sp>
        <p:nvSpPr>
          <p:cNvPr id="426" name="Google Shape;426;p53"/>
          <p:cNvSpPr txBox="1"/>
          <p:nvPr/>
        </p:nvSpPr>
        <p:spPr>
          <a:xfrm>
            <a:off x="117727" y="636166"/>
            <a:ext cx="5190300" cy="585000"/>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ANÁLISIS DE LA VARIABLE CONDICIÓN DE PERMUTA CON AÑO DE PRODUCCIÓN Y KILOMETRAJE</a:t>
            </a:r>
            <a:endParaRPr b="0" i="0" sz="1600" u="none" cap="none" strike="noStrike">
              <a:solidFill>
                <a:schemeClr val="lt1"/>
              </a:solidFill>
              <a:latin typeface="Arial"/>
              <a:ea typeface="Arial"/>
              <a:cs typeface="Arial"/>
              <a:sym typeface="Arial"/>
            </a:endParaRPr>
          </a:p>
        </p:txBody>
      </p:sp>
      <p:pic>
        <p:nvPicPr>
          <p:cNvPr id="427" name="Google Shape;427;p53"/>
          <p:cNvPicPr preferRelativeResize="0"/>
          <p:nvPr/>
        </p:nvPicPr>
        <p:blipFill rotWithShape="1">
          <a:blip r:embed="rId4">
            <a:alphaModFix/>
          </a:blip>
          <a:srcRect b="0" l="0" r="0" t="0"/>
          <a:stretch/>
        </p:blipFill>
        <p:spPr>
          <a:xfrm>
            <a:off x="0" y="1619145"/>
            <a:ext cx="9144000" cy="190521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pic>
        <p:nvPicPr>
          <p:cNvPr id="432" name="Google Shape;432;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3" name="Google Shape;433;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434" name="Google Shape;434;p54"/>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2.4 Análisis Multivariado</a:t>
            </a:r>
            <a:endParaRPr b="0" i="1" sz="1200" u="none" cap="none" strike="noStrike">
              <a:solidFill>
                <a:srgbClr val="EF8600"/>
              </a:solidFill>
              <a:latin typeface="Anton"/>
              <a:ea typeface="Anton"/>
              <a:cs typeface="Anton"/>
              <a:sym typeface="Anton"/>
            </a:endParaRPr>
          </a:p>
        </p:txBody>
      </p:sp>
      <p:sp>
        <p:nvSpPr>
          <p:cNvPr id="435" name="Google Shape;435;p54"/>
          <p:cNvSpPr txBox="1"/>
          <p:nvPr/>
        </p:nvSpPr>
        <p:spPr>
          <a:xfrm>
            <a:off x="329650" y="3639916"/>
            <a:ext cx="3792899" cy="699609"/>
          </a:xfrm>
          <a:prstGeom prst="rect">
            <a:avLst/>
          </a:prstGeom>
          <a:solidFill>
            <a:schemeClr val="lt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MX" sz="1000" u="none" cap="none" strike="noStrike">
                <a:solidFill>
                  <a:schemeClr val="dk1"/>
                </a:solidFill>
                <a:latin typeface="Helvetica Neue Light"/>
                <a:ea typeface="Helvetica Neue Light"/>
                <a:cs typeface="Helvetica Neue Light"/>
                <a:sym typeface="Helvetica Neue Light"/>
              </a:rPr>
              <a:t>La proporción de </a:t>
            </a:r>
            <a:r>
              <a:rPr b="1" i="0" lang="es-MX" sz="1000" u="none" cap="none" strike="noStrike">
                <a:solidFill>
                  <a:schemeClr val="dk1"/>
                </a:solidFill>
                <a:latin typeface="Helvetica Neue Light"/>
                <a:ea typeface="Helvetica Neue Light"/>
                <a:cs typeface="Helvetica Neue Light"/>
                <a:sym typeface="Helvetica Neue Light"/>
              </a:rPr>
              <a:t>autos con gas es menor </a:t>
            </a:r>
            <a:r>
              <a:rPr b="0" i="0" lang="es-MX" sz="1000" u="none" cap="none" strike="noStrike">
                <a:solidFill>
                  <a:schemeClr val="dk1"/>
                </a:solidFill>
                <a:latin typeface="Helvetica Neue Light"/>
                <a:ea typeface="Helvetica Neue Light"/>
                <a:cs typeface="Helvetica Neue Light"/>
                <a:sym typeface="Helvetica Neue Light"/>
              </a:rPr>
              <a:t>y además visualizamos que a partir de la </a:t>
            </a:r>
            <a:r>
              <a:rPr b="1" i="0" lang="es-MX" sz="1000" u="none" cap="none" strike="noStrike">
                <a:solidFill>
                  <a:schemeClr val="dk1"/>
                </a:solidFill>
                <a:latin typeface="Helvetica Neue Light"/>
                <a:ea typeface="Helvetica Neue Light"/>
                <a:cs typeface="Helvetica Neue Light"/>
                <a:sym typeface="Helvetica Neue Light"/>
              </a:rPr>
              <a:t>década del 80 </a:t>
            </a:r>
            <a:r>
              <a:rPr b="0" i="0" lang="es-MX" sz="1000" u="none" cap="none" strike="noStrike">
                <a:solidFill>
                  <a:schemeClr val="dk1"/>
                </a:solidFill>
                <a:latin typeface="Helvetica Neue Light"/>
                <a:ea typeface="Helvetica Neue Light"/>
                <a:cs typeface="Helvetica Neue Light"/>
                <a:sym typeface="Helvetica Neue Light"/>
              </a:rPr>
              <a:t>se comienzan a utilizar estos tipos de vehículos con conversión a gas.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t/>
            </a:r>
            <a:endParaRPr b="0" i="0" sz="1000" u="none" cap="none" strike="noStrike">
              <a:solidFill>
                <a:schemeClr val="dk1"/>
              </a:solidFill>
              <a:latin typeface="Helvetica Neue Light"/>
              <a:ea typeface="Helvetica Neue Light"/>
              <a:cs typeface="Helvetica Neue Light"/>
              <a:sym typeface="Helvetica Neue Light"/>
            </a:endParaRPr>
          </a:p>
        </p:txBody>
      </p:sp>
      <p:sp>
        <p:nvSpPr>
          <p:cNvPr id="436" name="Google Shape;436;p54"/>
          <p:cNvSpPr txBox="1"/>
          <p:nvPr/>
        </p:nvSpPr>
        <p:spPr>
          <a:xfrm>
            <a:off x="117727" y="636166"/>
            <a:ext cx="5190300" cy="585000"/>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ANÁLISIS DE LA VARIABLE CONDICIÓN DE EQUIPO DE GAS CON AÑO DE PRODUCCIÓN Y KILOMETRAJE</a:t>
            </a:r>
            <a:endParaRPr b="0" i="0" sz="1600" u="none" cap="none" strike="noStrike">
              <a:solidFill>
                <a:schemeClr val="lt1"/>
              </a:solidFill>
              <a:latin typeface="Arial"/>
              <a:ea typeface="Arial"/>
              <a:cs typeface="Arial"/>
              <a:sym typeface="Arial"/>
            </a:endParaRPr>
          </a:p>
        </p:txBody>
      </p:sp>
      <p:pic>
        <p:nvPicPr>
          <p:cNvPr id="437" name="Google Shape;437;p54"/>
          <p:cNvPicPr preferRelativeResize="0"/>
          <p:nvPr/>
        </p:nvPicPr>
        <p:blipFill rotWithShape="1">
          <a:blip r:embed="rId4">
            <a:alphaModFix/>
          </a:blip>
          <a:srcRect b="0" l="0" r="0" t="0"/>
          <a:stretch/>
        </p:blipFill>
        <p:spPr>
          <a:xfrm>
            <a:off x="0" y="1597595"/>
            <a:ext cx="9144000" cy="194831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1" name="Shape 441"/>
        <p:cNvGrpSpPr/>
        <p:nvPr/>
      </p:nvGrpSpPr>
      <p:grpSpPr>
        <a:xfrm>
          <a:off x="0" y="0"/>
          <a:ext cx="0" cy="0"/>
          <a:chOff x="0" y="0"/>
          <a:chExt cx="0" cy="0"/>
        </a:xfrm>
      </p:grpSpPr>
      <p:pic>
        <p:nvPicPr>
          <p:cNvPr id="442" name="Google Shape;442;g13b0b848a0e_0_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3" name="Google Shape;443;g13b0b848a0e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444" name="Google Shape;444;g13b0b848a0e_0_0"/>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específicos: </a:t>
            </a:r>
            <a:r>
              <a:rPr b="0" i="1" lang="es-MX" sz="1200" u="none" cap="none" strike="noStrike">
                <a:solidFill>
                  <a:srgbClr val="EF8600"/>
                </a:solidFill>
                <a:latin typeface="Anton"/>
                <a:ea typeface="Anton"/>
                <a:cs typeface="Anton"/>
                <a:sym typeface="Anton"/>
              </a:rPr>
              <a:t>2.5 Filtrado</a:t>
            </a:r>
            <a:endParaRPr b="0" i="1" sz="1200" u="none" cap="none" strike="noStrike">
              <a:solidFill>
                <a:srgbClr val="EF8600"/>
              </a:solidFill>
              <a:latin typeface="Anton"/>
              <a:ea typeface="Anton"/>
              <a:cs typeface="Anton"/>
              <a:sym typeface="Anton"/>
            </a:endParaRPr>
          </a:p>
        </p:txBody>
      </p:sp>
      <p:sp>
        <p:nvSpPr>
          <p:cNvPr id="445" name="Google Shape;445;g13b0b848a0e_0_0"/>
          <p:cNvSpPr txBox="1"/>
          <p:nvPr/>
        </p:nvSpPr>
        <p:spPr>
          <a:xfrm>
            <a:off x="117727" y="636166"/>
            <a:ext cx="2300100" cy="338700"/>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ELIMINACIÓN DE COLUMNAS</a:t>
            </a:r>
            <a:endParaRPr b="0" i="0" sz="1600" u="none" cap="none" strike="noStrike">
              <a:solidFill>
                <a:schemeClr val="lt1"/>
              </a:solidFill>
              <a:latin typeface="Arial"/>
              <a:ea typeface="Arial"/>
              <a:cs typeface="Arial"/>
              <a:sym typeface="Arial"/>
            </a:endParaRPr>
          </a:p>
        </p:txBody>
      </p:sp>
      <p:sp>
        <p:nvSpPr>
          <p:cNvPr id="446" name="Google Shape;446;g13b0b848a0e_0_0"/>
          <p:cNvSpPr txBox="1"/>
          <p:nvPr/>
        </p:nvSpPr>
        <p:spPr>
          <a:xfrm>
            <a:off x="3655552" y="1267761"/>
            <a:ext cx="1907512" cy="3249996"/>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En base al análisis exhaustivo realizado, consideramos que las variables </a:t>
            </a:r>
            <a:r>
              <a:rPr b="1" i="1" lang="es-MX" sz="1200" u="none" cap="none" strike="noStrike">
                <a:solidFill>
                  <a:schemeClr val="dk1"/>
                </a:solidFill>
                <a:latin typeface="Helvetica Neue Light"/>
                <a:ea typeface="Helvetica Neue Light"/>
                <a:cs typeface="Helvetica Neue Light"/>
                <a:sym typeface="Helvetica Neue Light"/>
              </a:rPr>
              <a:t>up_counter</a:t>
            </a:r>
            <a:r>
              <a:rPr b="0" i="0" lang="es-MX" sz="1200" u="none" cap="none" strike="noStrike">
                <a:solidFill>
                  <a:schemeClr val="dk1"/>
                </a:solidFill>
                <a:latin typeface="Helvetica Neue Light"/>
                <a:ea typeface="Helvetica Neue Light"/>
                <a:cs typeface="Helvetica Neue Light"/>
                <a:sym typeface="Helvetica Neue Light"/>
              </a:rPr>
              <a:t>, </a:t>
            </a:r>
            <a:r>
              <a:rPr b="1" i="1" lang="es-MX" sz="1200" u="none" cap="none" strike="noStrike">
                <a:solidFill>
                  <a:schemeClr val="dk1"/>
                </a:solidFill>
                <a:latin typeface="Helvetica Neue Light"/>
                <a:ea typeface="Helvetica Neue Light"/>
                <a:cs typeface="Helvetica Neue Light"/>
                <a:sym typeface="Helvetica Neue Light"/>
              </a:rPr>
              <a:t>number_of_photos</a:t>
            </a:r>
            <a:r>
              <a:rPr b="0" i="0" lang="es-MX" sz="1200" u="none" cap="none" strike="noStrike">
                <a:solidFill>
                  <a:schemeClr val="dk1"/>
                </a:solidFill>
                <a:latin typeface="Helvetica Neue Light"/>
                <a:ea typeface="Helvetica Neue Light"/>
                <a:cs typeface="Helvetica Neue Light"/>
                <a:sym typeface="Helvetica Neue Light"/>
              </a:rPr>
              <a:t> y </a:t>
            </a:r>
            <a:r>
              <a:rPr b="1" i="1" lang="es-MX" sz="1200" u="none" cap="none" strike="noStrike">
                <a:solidFill>
                  <a:schemeClr val="dk1"/>
                </a:solidFill>
                <a:latin typeface="Helvetica Neue Light"/>
                <a:ea typeface="Helvetica Neue Light"/>
                <a:cs typeface="Helvetica Neue Light"/>
                <a:sym typeface="Helvetica Neue Light"/>
              </a:rPr>
              <a:t>duration_listed</a:t>
            </a:r>
            <a:r>
              <a:rPr b="0" i="0" lang="es-MX" sz="1200" u="none" cap="none" strike="noStrike">
                <a:solidFill>
                  <a:schemeClr val="dk1"/>
                </a:solidFill>
                <a:latin typeface="Helvetica Neue Light"/>
                <a:ea typeface="Helvetica Neue Light"/>
                <a:cs typeface="Helvetica Neue Light"/>
                <a:sym typeface="Helvetica Neue Light"/>
              </a:rPr>
              <a:t> no muestran una correlación significativa con nuestra variable target en estudio (</a:t>
            </a:r>
            <a:r>
              <a:rPr b="1" i="1" lang="es-MX" sz="1200" u="none" cap="none" strike="noStrike">
                <a:solidFill>
                  <a:schemeClr val="dk1"/>
                </a:solidFill>
                <a:latin typeface="Helvetica Neue Light"/>
                <a:ea typeface="Helvetica Neue Light"/>
                <a:cs typeface="Helvetica Neue Light"/>
                <a:sym typeface="Helvetica Neue Light"/>
              </a:rPr>
              <a:t>price_usd</a:t>
            </a:r>
            <a:r>
              <a:rPr b="0" i="0" lang="es-MX" sz="1200" u="none" cap="none" strike="noStrike">
                <a:solidFill>
                  <a:schemeClr val="dk1"/>
                </a:solidFill>
                <a:latin typeface="Helvetica Neue Light"/>
                <a:ea typeface="Helvetica Neue Light"/>
                <a:cs typeface="Helvetica Neue Light"/>
                <a:sym typeface="Helvetica Neue Light"/>
              </a:rPr>
              <a:t>), por lo que decidimos eliminarlas del dataset final a utilizar.</a:t>
            </a:r>
            <a:endParaRPr b="0" i="0" sz="1200" u="none" cap="none" strike="noStrike">
              <a:solidFill>
                <a:schemeClr val="dk1"/>
              </a:solidFill>
              <a:latin typeface="Helvetica Neue Light"/>
              <a:ea typeface="Helvetica Neue Light"/>
              <a:cs typeface="Helvetica Neue Light"/>
              <a:sym typeface="Helvetica Neue Light"/>
            </a:endParaRPr>
          </a:p>
        </p:txBody>
      </p:sp>
      <p:pic>
        <p:nvPicPr>
          <p:cNvPr id="447" name="Google Shape;447;g13b0b848a0e_0_0"/>
          <p:cNvPicPr preferRelativeResize="0"/>
          <p:nvPr/>
        </p:nvPicPr>
        <p:blipFill rotWithShape="1">
          <a:blip r:embed="rId4">
            <a:alphaModFix/>
          </a:blip>
          <a:srcRect b="0" l="0" r="0" t="0"/>
          <a:stretch/>
        </p:blipFill>
        <p:spPr>
          <a:xfrm>
            <a:off x="175361" y="1188446"/>
            <a:ext cx="3308150" cy="3471180"/>
          </a:xfrm>
          <a:prstGeom prst="rect">
            <a:avLst/>
          </a:prstGeom>
          <a:noFill/>
          <a:ln>
            <a:noFill/>
          </a:ln>
        </p:spPr>
      </p:pic>
      <p:grpSp>
        <p:nvGrpSpPr>
          <p:cNvPr id="448" name="Google Shape;448;g13b0b848a0e_0_0"/>
          <p:cNvGrpSpPr/>
          <p:nvPr/>
        </p:nvGrpSpPr>
        <p:grpSpPr>
          <a:xfrm>
            <a:off x="5891812" y="792109"/>
            <a:ext cx="3076827" cy="1952602"/>
            <a:chOff x="180814" y="1188446"/>
            <a:chExt cx="3962400" cy="2514600"/>
          </a:xfrm>
        </p:grpSpPr>
        <p:pic>
          <p:nvPicPr>
            <p:cNvPr id="449" name="Google Shape;449;g13b0b848a0e_0_0"/>
            <p:cNvPicPr preferRelativeResize="0"/>
            <p:nvPr/>
          </p:nvPicPr>
          <p:blipFill rotWithShape="1">
            <a:blip r:embed="rId5">
              <a:alphaModFix/>
            </a:blip>
            <a:srcRect b="0" l="0" r="0" t="0"/>
            <a:stretch/>
          </p:blipFill>
          <p:spPr>
            <a:xfrm>
              <a:off x="180814" y="1188446"/>
              <a:ext cx="3962400" cy="2514600"/>
            </a:xfrm>
            <a:prstGeom prst="rect">
              <a:avLst/>
            </a:prstGeom>
            <a:noFill/>
            <a:ln>
              <a:noFill/>
            </a:ln>
          </p:spPr>
        </p:pic>
        <p:sp>
          <p:nvSpPr>
            <p:cNvPr id="450" name="Google Shape;450;g13b0b848a0e_0_0"/>
            <p:cNvSpPr/>
            <p:nvPr/>
          </p:nvSpPr>
          <p:spPr>
            <a:xfrm>
              <a:off x="550190" y="2146515"/>
              <a:ext cx="1728061" cy="1556531"/>
            </a:xfrm>
            <a:prstGeom prst="ellipse">
              <a:avLst/>
            </a:prstGeom>
            <a:solidFill>
              <a:srgbClr val="FFAB40">
                <a:alpha val="9019"/>
              </a:srgbClr>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51" name="Google Shape;451;g13b0b848a0e_0_0"/>
          <p:cNvSpPr txBox="1"/>
          <p:nvPr/>
        </p:nvSpPr>
        <p:spPr>
          <a:xfrm>
            <a:off x="5854469" y="3049219"/>
            <a:ext cx="3197777" cy="1026834"/>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1"/>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El gráfico de dispersión entre </a:t>
            </a:r>
            <a:r>
              <a:rPr b="1" i="1" lang="es-MX" sz="1200" u="none" cap="none" strike="noStrike">
                <a:solidFill>
                  <a:schemeClr val="dk1"/>
                </a:solidFill>
                <a:latin typeface="Helvetica Neue Light"/>
                <a:ea typeface="Helvetica Neue Light"/>
                <a:cs typeface="Helvetica Neue Light"/>
                <a:sym typeface="Helvetica Neue Light"/>
              </a:rPr>
              <a:t>price_usd </a:t>
            </a:r>
            <a:r>
              <a:rPr b="0" i="0" lang="es-MX" sz="1200" u="none" cap="none" strike="noStrike">
                <a:solidFill>
                  <a:schemeClr val="dk1"/>
                </a:solidFill>
                <a:latin typeface="Helvetica Neue Light"/>
                <a:ea typeface="Helvetica Neue Light"/>
                <a:cs typeface="Helvetica Neue Light"/>
                <a:sym typeface="Helvetica Neue Light"/>
              </a:rPr>
              <a:t>y </a:t>
            </a:r>
            <a:r>
              <a:rPr b="1" i="1" lang="es-MX" sz="1200" u="none" cap="none" strike="noStrike">
                <a:solidFill>
                  <a:schemeClr val="dk1"/>
                </a:solidFill>
                <a:latin typeface="Helvetica Neue Light"/>
                <a:ea typeface="Helvetica Neue Light"/>
                <a:cs typeface="Helvetica Neue Light"/>
                <a:sym typeface="Helvetica Neue Light"/>
              </a:rPr>
              <a:t>year_produced </a:t>
            </a:r>
            <a:r>
              <a:rPr b="0" i="0" lang="es-MX" sz="1200" u="none" cap="none" strike="noStrike">
                <a:solidFill>
                  <a:schemeClr val="dk1"/>
                </a:solidFill>
                <a:latin typeface="Helvetica Neue Light"/>
                <a:ea typeface="Helvetica Neue Light"/>
                <a:cs typeface="Helvetica Neue Light"/>
                <a:sym typeface="Helvetica Neue Light"/>
              </a:rPr>
              <a:t>nos muestra que la mayor concentración de outliers se encuentra entre los años 1960-1990.</a:t>
            </a:r>
            <a:endParaRPr b="1" i="1"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1"/>
              </a:buClr>
              <a:buSzPts val="1400"/>
              <a:buFont typeface="Arial"/>
              <a:buNone/>
            </a:pPr>
            <a:r>
              <a:t/>
            </a:r>
            <a:endParaRPr b="0" i="0" sz="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55" name="Shape 455"/>
        <p:cNvGrpSpPr/>
        <p:nvPr/>
      </p:nvGrpSpPr>
      <p:grpSpPr>
        <a:xfrm>
          <a:off x="0" y="0"/>
          <a:ext cx="0" cy="0"/>
          <a:chOff x="0" y="0"/>
          <a:chExt cx="0" cy="0"/>
        </a:xfrm>
      </p:grpSpPr>
      <p:sp>
        <p:nvSpPr>
          <p:cNvPr id="456" name="Google Shape;456;p5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MX" sz="3600" u="none" cap="none" strike="noStrike">
                <a:solidFill>
                  <a:srgbClr val="121212"/>
                </a:solidFill>
                <a:latin typeface="Anton"/>
                <a:ea typeface="Anton"/>
                <a:cs typeface="Anton"/>
                <a:sym typeface="Anton"/>
              </a:rPr>
              <a:t>3. CONCLUSIONES</a:t>
            </a:r>
            <a:endParaRPr b="0" i="1" sz="3600" u="none" cap="none" strike="noStrike">
              <a:solidFill>
                <a:srgbClr val="121212"/>
              </a:solidFill>
              <a:latin typeface="Anton"/>
              <a:ea typeface="Anton"/>
              <a:cs typeface="Anton"/>
              <a:sym typeface="Anton"/>
            </a:endParaRPr>
          </a:p>
        </p:txBody>
      </p:sp>
      <p:pic>
        <p:nvPicPr>
          <p:cNvPr id="457" name="Google Shape;457;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1381c2a5ff0_0_8"/>
          <p:cNvSpPr txBox="1"/>
          <p:nvPr>
            <p:ph idx="1" type="body"/>
          </p:nvPr>
        </p:nvSpPr>
        <p:spPr>
          <a:xfrm>
            <a:off x="539433" y="728419"/>
            <a:ext cx="8065134" cy="3840455"/>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SzPts val="1100"/>
              <a:buChar char="●"/>
            </a:pPr>
            <a:r>
              <a:rPr lang="es-MX" sz="1100">
                <a:solidFill>
                  <a:schemeClr val="dk1"/>
                </a:solidFill>
                <a:latin typeface="Helvetica Neue"/>
                <a:ea typeface="Helvetica Neue"/>
                <a:cs typeface="Helvetica Neue"/>
                <a:sym typeface="Helvetica Neue"/>
              </a:rPr>
              <a:t>A través del análisis EDA, observamos que las variables "year_produced" y "count_features" (ésta última variable fue creada por nosotros para contar el total de features disponibles en cada auto) muestran una </a:t>
            </a:r>
            <a:r>
              <a:rPr b="1" lang="es-MX" sz="1100">
                <a:solidFill>
                  <a:schemeClr val="dk1"/>
                </a:solidFill>
                <a:latin typeface="Helvetica Neue"/>
                <a:ea typeface="Helvetica Neue"/>
                <a:cs typeface="Helvetica Neue"/>
                <a:sym typeface="Helvetica Neue"/>
              </a:rPr>
              <a:t>fuerte correlación con la variable target. </a:t>
            </a:r>
            <a:r>
              <a:rPr lang="es-MX" sz="1100">
                <a:solidFill>
                  <a:schemeClr val="dk1"/>
                </a:solidFill>
                <a:latin typeface="Helvetica Neue"/>
                <a:ea typeface="Helvetica Neue"/>
                <a:cs typeface="Helvetica Neue"/>
                <a:sym typeface="Helvetica Neue"/>
              </a:rPr>
              <a:t>Por lo tanto, utilizamos estas variables como input para los primeros modelos.**</a:t>
            </a:r>
            <a:endParaRPr sz="1100">
              <a:solidFill>
                <a:schemeClr val="dk1"/>
              </a:solidFill>
              <a:latin typeface="Helvetica Neue"/>
              <a:ea typeface="Helvetica Neue"/>
              <a:cs typeface="Helvetica Neue"/>
              <a:sym typeface="Helvetica Neue"/>
            </a:endParaRPr>
          </a:p>
          <a:p>
            <a:pPr indent="-101600" lvl="0" marL="171450" rtl="0" algn="l">
              <a:lnSpc>
                <a:spcPct val="115000"/>
              </a:lnSpc>
              <a:spcBef>
                <a:spcPts val="0"/>
              </a:spcBef>
              <a:spcAft>
                <a:spcPts val="0"/>
              </a:spcAft>
              <a:buSzPts val="1100"/>
              <a:buNone/>
            </a:pPr>
            <a:r>
              <a:t/>
            </a:r>
            <a:endParaRPr b="1" sz="1100">
              <a:solidFill>
                <a:schemeClr val="dk1"/>
              </a:solidFill>
              <a:latin typeface="Helvetica Neue"/>
              <a:ea typeface="Helvetica Neue"/>
              <a:cs typeface="Helvetica Neue"/>
              <a:sym typeface="Helvetica Neue"/>
            </a:endParaRPr>
          </a:p>
          <a:p>
            <a:pPr indent="-171450" lvl="0" marL="171450" rtl="0" algn="l">
              <a:lnSpc>
                <a:spcPct val="115000"/>
              </a:lnSpc>
              <a:spcBef>
                <a:spcPts val="0"/>
              </a:spcBef>
              <a:spcAft>
                <a:spcPts val="0"/>
              </a:spcAft>
              <a:buSzPts val="1100"/>
              <a:buChar char="●"/>
            </a:pPr>
            <a:r>
              <a:rPr lang="es-MX" sz="1100">
                <a:solidFill>
                  <a:schemeClr val="dk1"/>
                </a:solidFill>
                <a:latin typeface="Helvetica Neue"/>
                <a:ea typeface="Helvetica Neue"/>
                <a:cs typeface="Helvetica Neue"/>
                <a:sym typeface="Helvetica Neue"/>
              </a:rPr>
              <a:t>Adicionalmente, encontramos que en el dataset inicial existían ciertos </a:t>
            </a:r>
            <a:r>
              <a:rPr b="1" lang="es-MX" sz="1100">
                <a:solidFill>
                  <a:schemeClr val="dk1"/>
                </a:solidFill>
                <a:latin typeface="Helvetica Neue"/>
                <a:ea typeface="Helvetica Neue"/>
                <a:cs typeface="Helvetica Neue"/>
                <a:sym typeface="Helvetica Neue"/>
              </a:rPr>
              <a:t>valores atípicos</a:t>
            </a:r>
            <a:r>
              <a:rPr lang="es-MX" sz="1100">
                <a:solidFill>
                  <a:schemeClr val="dk1"/>
                </a:solidFill>
                <a:latin typeface="Helvetica Neue"/>
                <a:ea typeface="Helvetica Neue"/>
                <a:cs typeface="Helvetica Neue"/>
                <a:sym typeface="Helvetica Neue"/>
              </a:rPr>
              <a:t> en el precio de venta de los autos producidos previo al año 1990, los cuales decidimos excluir de nuestros modelos.</a:t>
            </a:r>
            <a:endParaRPr/>
          </a:p>
          <a:p>
            <a:pPr indent="-101600" lvl="0" marL="171450" marR="0" rtl="0" algn="l">
              <a:lnSpc>
                <a:spcPct val="115000"/>
              </a:lnSpc>
              <a:spcBef>
                <a:spcPts val="0"/>
              </a:spcBef>
              <a:spcAft>
                <a:spcPts val="0"/>
              </a:spcAft>
              <a:buSzPts val="1100"/>
              <a:buFont typeface="Arial"/>
              <a:buNone/>
            </a:pPr>
            <a:r>
              <a:t/>
            </a:r>
            <a:endParaRPr sz="1100">
              <a:solidFill>
                <a:schemeClr val="dk1"/>
              </a:solidFill>
              <a:latin typeface="Helvetica Neue"/>
              <a:ea typeface="Helvetica Neue"/>
              <a:cs typeface="Helvetica Neue"/>
              <a:sym typeface="Helvetica Neue"/>
            </a:endParaRPr>
          </a:p>
          <a:p>
            <a:pPr indent="-171450" lvl="0" marL="171450" rtl="0" algn="l">
              <a:lnSpc>
                <a:spcPct val="115000"/>
              </a:lnSpc>
              <a:spcBef>
                <a:spcPts val="0"/>
              </a:spcBef>
              <a:spcAft>
                <a:spcPts val="0"/>
              </a:spcAft>
              <a:buSzPts val="1100"/>
              <a:buChar char="●"/>
            </a:pPr>
            <a:r>
              <a:rPr lang="es-MX" sz="1100">
                <a:solidFill>
                  <a:schemeClr val="dk1"/>
                </a:solidFill>
                <a:latin typeface="Helvetica Neue"/>
                <a:ea typeface="Helvetica Neue"/>
                <a:cs typeface="Helvetica Neue"/>
                <a:sym typeface="Helvetica Neue"/>
              </a:rPr>
              <a:t>Se realizó una </a:t>
            </a:r>
            <a:r>
              <a:rPr b="1" lang="es-MX" sz="1100">
                <a:solidFill>
                  <a:schemeClr val="dk1"/>
                </a:solidFill>
                <a:latin typeface="Helvetica Neue"/>
                <a:ea typeface="Helvetica Neue"/>
                <a:cs typeface="Helvetica Neue"/>
                <a:sym typeface="Helvetica Neue"/>
              </a:rPr>
              <a:t>regresión lineal simple y múltiple, </a:t>
            </a:r>
            <a:r>
              <a:rPr lang="es-MX" sz="1100">
                <a:solidFill>
                  <a:schemeClr val="dk1"/>
                </a:solidFill>
                <a:latin typeface="Helvetica Neue"/>
                <a:ea typeface="Helvetica Neue"/>
                <a:cs typeface="Helvetica Neue"/>
                <a:sym typeface="Helvetica Neue"/>
              </a:rPr>
              <a:t>pero ambos modelos arrojaron un </a:t>
            </a:r>
            <a:r>
              <a:rPr b="1" lang="es-MX" sz="1100">
                <a:solidFill>
                  <a:schemeClr val="dk1"/>
                </a:solidFill>
                <a:latin typeface="Helvetica Neue"/>
                <a:ea typeface="Helvetica Neue"/>
                <a:cs typeface="Helvetica Neue"/>
                <a:sym typeface="Helvetica Neue"/>
              </a:rPr>
              <a:t>score muy bajo y un alto error de bias. </a:t>
            </a:r>
            <a:endParaRPr/>
          </a:p>
          <a:p>
            <a:pPr indent="-101600" lvl="0" marL="171450" rtl="0" algn="l">
              <a:lnSpc>
                <a:spcPct val="115000"/>
              </a:lnSpc>
              <a:spcBef>
                <a:spcPts val="0"/>
              </a:spcBef>
              <a:spcAft>
                <a:spcPts val="0"/>
              </a:spcAft>
              <a:buSzPts val="1100"/>
              <a:buNone/>
            </a:pPr>
            <a:r>
              <a:t/>
            </a:r>
            <a:endParaRPr sz="1100">
              <a:solidFill>
                <a:schemeClr val="dk1"/>
              </a:solidFill>
              <a:latin typeface="Helvetica Neue"/>
              <a:ea typeface="Helvetica Neue"/>
              <a:cs typeface="Helvetica Neue"/>
              <a:sym typeface="Helvetica Neue"/>
            </a:endParaRPr>
          </a:p>
          <a:p>
            <a:pPr indent="-171450" lvl="0" marL="171450" rtl="0" algn="l">
              <a:lnSpc>
                <a:spcPct val="115000"/>
              </a:lnSpc>
              <a:spcBef>
                <a:spcPts val="0"/>
              </a:spcBef>
              <a:spcAft>
                <a:spcPts val="0"/>
              </a:spcAft>
              <a:buSzPts val="1100"/>
              <a:buChar char="●"/>
            </a:pPr>
            <a:r>
              <a:rPr lang="es-MX" sz="1100">
                <a:solidFill>
                  <a:schemeClr val="dk1"/>
                </a:solidFill>
                <a:latin typeface="Helvetica Neue"/>
                <a:ea typeface="Helvetica Neue"/>
                <a:cs typeface="Helvetica Neue"/>
                <a:sym typeface="Helvetica Neue"/>
              </a:rPr>
              <a:t>Decidimos aplicar </a:t>
            </a:r>
            <a:r>
              <a:rPr b="1" lang="es-MX" sz="1100">
                <a:solidFill>
                  <a:schemeClr val="dk1"/>
                </a:solidFill>
                <a:latin typeface="Helvetica Neue"/>
                <a:ea typeface="Helvetica Neue"/>
                <a:cs typeface="Helvetica Neue"/>
                <a:sym typeface="Helvetica Neue"/>
              </a:rPr>
              <a:t>normalizaciones </a:t>
            </a:r>
            <a:r>
              <a:rPr lang="es-MX" sz="1100">
                <a:solidFill>
                  <a:schemeClr val="dk1"/>
                </a:solidFill>
                <a:latin typeface="Helvetica Neue"/>
                <a:ea typeface="Helvetica Neue"/>
                <a:cs typeface="Helvetica Neue"/>
                <a:sym typeface="Helvetica Neue"/>
              </a:rPr>
              <a:t>y como resultado encontramos que</a:t>
            </a:r>
            <a:r>
              <a:rPr b="1" lang="es-MX" sz="1100">
                <a:solidFill>
                  <a:schemeClr val="dk1"/>
                </a:solidFill>
                <a:latin typeface="Helvetica Neue"/>
                <a:ea typeface="Helvetica Neue"/>
                <a:cs typeface="Helvetica Neue"/>
                <a:sym typeface="Helvetica Neue"/>
              </a:rPr>
              <a:t> el standard scaler </a:t>
            </a:r>
            <a:r>
              <a:rPr lang="es-MX" sz="1100">
                <a:solidFill>
                  <a:schemeClr val="dk1"/>
                </a:solidFill>
                <a:latin typeface="Helvetica Neue"/>
                <a:ea typeface="Helvetica Neue"/>
                <a:cs typeface="Helvetica Neue"/>
                <a:sym typeface="Helvetica Neue"/>
              </a:rPr>
              <a:t>es la mejor normalización para nuestro modelo. </a:t>
            </a:r>
            <a:endParaRPr/>
          </a:p>
          <a:p>
            <a:pPr indent="69850" lvl="0" marL="0" marR="0" rtl="0" algn="l">
              <a:lnSpc>
                <a:spcPct val="115000"/>
              </a:lnSpc>
              <a:spcBef>
                <a:spcPts val="0"/>
              </a:spcBef>
              <a:spcAft>
                <a:spcPts val="0"/>
              </a:spcAft>
              <a:buSzPts val="1100"/>
              <a:buFont typeface="Arial"/>
              <a:buNone/>
            </a:pPr>
            <a:r>
              <a:t/>
            </a:r>
            <a:endParaRPr sz="1100">
              <a:solidFill>
                <a:schemeClr val="dk1"/>
              </a:solidFill>
              <a:latin typeface="Helvetica Neue"/>
              <a:ea typeface="Helvetica Neue"/>
              <a:cs typeface="Helvetica Neue"/>
              <a:sym typeface="Helvetica Neue"/>
            </a:endParaRPr>
          </a:p>
          <a:p>
            <a:pPr indent="-171450" lvl="0" marL="171450" rtl="0" algn="l">
              <a:lnSpc>
                <a:spcPct val="115000"/>
              </a:lnSpc>
              <a:spcBef>
                <a:spcPts val="0"/>
              </a:spcBef>
              <a:spcAft>
                <a:spcPts val="0"/>
              </a:spcAft>
              <a:buSzPts val="1100"/>
              <a:buChar char="●"/>
            </a:pPr>
            <a:r>
              <a:rPr lang="es-MX" sz="1100">
                <a:solidFill>
                  <a:schemeClr val="dk1"/>
                </a:solidFill>
                <a:latin typeface="Helvetica Neue"/>
                <a:ea typeface="Helvetica Neue"/>
                <a:cs typeface="Helvetica Neue"/>
                <a:sym typeface="Helvetica Neue"/>
              </a:rPr>
              <a:t>Para continuar optimizando nuestra predicción, decidimos probar un modelo de </a:t>
            </a:r>
            <a:r>
              <a:rPr b="1" lang="es-MX" sz="1100">
                <a:solidFill>
                  <a:schemeClr val="dk1"/>
                </a:solidFill>
                <a:latin typeface="Helvetica Neue"/>
                <a:ea typeface="Helvetica Neue"/>
                <a:cs typeface="Helvetica Neue"/>
                <a:sym typeface="Helvetica Neue"/>
              </a:rPr>
              <a:t>random forest con standard scaler con búsqueda de hiperparámetros</a:t>
            </a:r>
            <a:r>
              <a:rPr lang="es-MX" sz="1100">
                <a:solidFill>
                  <a:schemeClr val="dk1"/>
                </a:solidFill>
                <a:latin typeface="Helvetica Neue"/>
                <a:ea typeface="Helvetica Neue"/>
                <a:cs typeface="Helvetica Neue"/>
                <a:sym typeface="Helvetica Neue"/>
              </a:rPr>
              <a:t>.</a:t>
            </a:r>
            <a:endParaRPr/>
          </a:p>
          <a:p>
            <a:pPr indent="-101600" lvl="0" marL="171450" rtl="0" algn="l">
              <a:lnSpc>
                <a:spcPct val="115000"/>
              </a:lnSpc>
              <a:spcBef>
                <a:spcPts val="0"/>
              </a:spcBef>
              <a:spcAft>
                <a:spcPts val="0"/>
              </a:spcAft>
              <a:buSzPts val="1100"/>
              <a:buNone/>
            </a:pPr>
            <a:r>
              <a:t/>
            </a:r>
            <a:endParaRPr sz="1100">
              <a:solidFill>
                <a:schemeClr val="dk1"/>
              </a:solidFill>
              <a:latin typeface="Helvetica Neue"/>
              <a:ea typeface="Helvetica Neue"/>
              <a:cs typeface="Helvetica Neue"/>
              <a:sym typeface="Helvetica Neue"/>
            </a:endParaRPr>
          </a:p>
          <a:p>
            <a:pPr indent="-171450" lvl="0" marL="171450" rtl="0" algn="l">
              <a:lnSpc>
                <a:spcPct val="115000"/>
              </a:lnSpc>
              <a:spcBef>
                <a:spcPts val="0"/>
              </a:spcBef>
              <a:spcAft>
                <a:spcPts val="0"/>
              </a:spcAft>
              <a:buSzPts val="1100"/>
              <a:buChar char="●"/>
            </a:pPr>
            <a:r>
              <a:rPr lang="es-MX" sz="1100">
                <a:solidFill>
                  <a:schemeClr val="dk1"/>
                </a:solidFill>
                <a:latin typeface="Helvetica Neue"/>
                <a:ea typeface="Helvetica Neue"/>
                <a:cs typeface="Helvetica Neue"/>
                <a:sym typeface="Helvetica Neue"/>
              </a:rPr>
              <a:t>Como último paso, creamos tres modelos de </a:t>
            </a:r>
            <a:r>
              <a:rPr b="1" lang="es-MX" sz="1100">
                <a:solidFill>
                  <a:schemeClr val="dk1"/>
                </a:solidFill>
                <a:latin typeface="Helvetica Neue"/>
                <a:ea typeface="Helvetica Neue"/>
                <a:cs typeface="Helvetica Neue"/>
                <a:sym typeface="Helvetica Neue"/>
              </a:rPr>
              <a:t>boosting</a:t>
            </a:r>
            <a:r>
              <a:rPr lang="es-MX" sz="1100">
                <a:solidFill>
                  <a:schemeClr val="dk1"/>
                </a:solidFill>
                <a:latin typeface="Helvetica Neue"/>
                <a:ea typeface="Helvetica Neue"/>
                <a:cs typeface="Helvetica Neue"/>
                <a:sym typeface="Helvetica Neue"/>
              </a:rPr>
              <a:t> los cuales arrojaron mejores predicciones respecto al random forest. El modelo ganador fue el </a:t>
            </a:r>
            <a:r>
              <a:rPr b="1" lang="es-MX" sz="1100">
                <a:solidFill>
                  <a:schemeClr val="dk1"/>
                </a:solidFill>
                <a:latin typeface="Helvetica Neue"/>
                <a:ea typeface="Helvetica Neue"/>
                <a:cs typeface="Helvetica Neue"/>
                <a:sym typeface="Helvetica Neue"/>
              </a:rPr>
              <a:t>LGBM Regressor.</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SzPts val="1100"/>
              <a:buNone/>
            </a:pPr>
            <a:r>
              <a:rPr lang="es-MX" sz="1100">
                <a:solidFill>
                  <a:schemeClr val="dk1"/>
                </a:solidFill>
                <a:latin typeface="Helvetica Neue"/>
                <a:ea typeface="Helvetica Neue"/>
                <a:cs typeface="Helvetica Neue"/>
                <a:sym typeface="Helvetica Neue"/>
              </a:rPr>
              <a:t> </a:t>
            </a:r>
            <a:endParaRPr/>
          </a:p>
          <a:p>
            <a:pPr indent="0" lvl="0" marL="0" marR="0" rtl="0" algn="l">
              <a:lnSpc>
                <a:spcPct val="115000"/>
              </a:lnSpc>
              <a:spcBef>
                <a:spcPts val="0"/>
              </a:spcBef>
              <a:spcAft>
                <a:spcPts val="0"/>
              </a:spcAft>
              <a:buSzPts val="1050"/>
              <a:buNone/>
            </a:pPr>
            <a:r>
              <a:t/>
            </a:r>
            <a:endParaRPr sz="105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rgbClr val="000000"/>
              </a:buClr>
              <a:buSzPts val="700"/>
              <a:buNone/>
            </a:pPr>
            <a:r>
              <a:rPr i="1" lang="es-MX" sz="900">
                <a:solidFill>
                  <a:schemeClr val="dk1"/>
                </a:solidFill>
                <a:latin typeface="Helvetica Neue Light"/>
                <a:ea typeface="Helvetica Neue Light"/>
                <a:cs typeface="Helvetica Neue Light"/>
                <a:sym typeface="Helvetica Neue Light"/>
              </a:rPr>
              <a:t>**</a:t>
            </a:r>
            <a:r>
              <a:rPr i="1" lang="es-MX" sz="900">
                <a:solidFill>
                  <a:schemeClr val="dk1"/>
                </a:solidFill>
                <a:latin typeface="Helvetica Neue Light"/>
                <a:ea typeface="Helvetica Neue Light"/>
                <a:cs typeface="Helvetica Neue Light"/>
                <a:sym typeface="Helvetica Neue Light"/>
              </a:rPr>
              <a:t>Nota: es importante señalar que al inicio utilizamos un dataset restringido, el cual incluía aquellas variables con una correlación mayor a 0.6 con la variable target price_usd. Pero, al notar que los resultados del score no subían más de 75% decidimos utilizar el dataset entero.</a:t>
            </a:r>
            <a:endParaRPr/>
          </a:p>
          <a:p>
            <a:pPr indent="-276225" lvl="0" marL="457200" rtl="0" algn="l">
              <a:lnSpc>
                <a:spcPct val="115000"/>
              </a:lnSpc>
              <a:spcBef>
                <a:spcPts val="0"/>
              </a:spcBef>
              <a:spcAft>
                <a:spcPts val="0"/>
              </a:spcAft>
              <a:buSzPts val="1050"/>
              <a:buFont typeface="Arial"/>
              <a:buNone/>
            </a:pPr>
            <a:r>
              <a:t/>
            </a:r>
            <a:endParaRPr sz="1050">
              <a:solidFill>
                <a:schemeClr val="dk1"/>
              </a:solidFill>
              <a:latin typeface="Helvetica Neue"/>
              <a:ea typeface="Helvetica Neue"/>
              <a:cs typeface="Helvetica Neue"/>
              <a:sym typeface="Helvetica Neue"/>
            </a:endParaRPr>
          </a:p>
        </p:txBody>
      </p:sp>
      <p:sp>
        <p:nvSpPr>
          <p:cNvPr id="463" name="Google Shape;463;g1381c2a5ff0_0_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s-MX"/>
              <a:t>‹#›</a:t>
            </a:fld>
            <a:endParaRPr/>
          </a:p>
        </p:txBody>
      </p:sp>
      <p:sp>
        <p:nvSpPr>
          <p:cNvPr id="464" name="Google Shape;464;g1381c2a5ff0_0_8"/>
          <p:cNvSpPr txBox="1"/>
          <p:nvPr/>
        </p:nvSpPr>
        <p:spPr>
          <a:xfrm>
            <a:off x="1914041" y="110856"/>
            <a:ext cx="5315918" cy="52322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s-MX" sz="2800" u="none" cap="none" strike="noStrike">
                <a:solidFill>
                  <a:schemeClr val="lt1"/>
                </a:solidFill>
                <a:latin typeface="Anton"/>
                <a:ea typeface="Anton"/>
                <a:cs typeface="Anton"/>
                <a:sym typeface="Anton"/>
              </a:rPr>
              <a:t>CONCLUSIONES</a:t>
            </a:r>
            <a:endParaRPr b="0" i="0" sz="2800" u="none" cap="none" strike="noStrike">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8" name="Shape 468"/>
        <p:cNvGrpSpPr/>
        <p:nvPr/>
      </p:nvGrpSpPr>
      <p:grpSpPr>
        <a:xfrm>
          <a:off x="0" y="0"/>
          <a:ext cx="0" cy="0"/>
          <a:chOff x="0" y="0"/>
          <a:chExt cx="0" cy="0"/>
        </a:xfrm>
      </p:grpSpPr>
      <p:sp>
        <p:nvSpPr>
          <p:cNvPr id="469" name="Google Shape;469;p6"/>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MX"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70" name="Google Shape;47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pic>
        <p:nvPicPr>
          <p:cNvPr id="116" name="Google Shape;116;p2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7" name="Google Shape;11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118" name="Google Shape;118;p22"/>
          <p:cNvSpPr txBox="1"/>
          <p:nvPr/>
        </p:nvSpPr>
        <p:spPr>
          <a:xfrm>
            <a:off x="4572000" y="3354958"/>
            <a:ext cx="4449158" cy="1304667"/>
          </a:xfrm>
          <a:prstGeom prst="rect">
            <a:avLst/>
          </a:prstGeom>
          <a:noFill/>
          <a:ln>
            <a:noFill/>
          </a:ln>
        </p:spPr>
        <p:txBody>
          <a:bodyPr anchorCtr="0" anchor="ctr" bIns="91425" lIns="91425" spcFirstLastPara="1" rIns="91425" wrap="square" tIns="91425">
            <a:noAutofit/>
          </a:bodyPr>
          <a:lstStyle/>
          <a:p>
            <a:pPr indent="-285750" lvl="0" marL="285750" marR="0" rtl="0" algn="l">
              <a:lnSpc>
                <a:spcPct val="150000"/>
              </a:lnSpc>
              <a:spcBef>
                <a:spcPts val="0"/>
              </a:spcBef>
              <a:spcAft>
                <a:spcPts val="0"/>
              </a:spcAft>
              <a:buClr>
                <a:schemeClr val="dk1"/>
              </a:buClr>
              <a:buSzPts val="1200"/>
              <a:buFont typeface="Helvetica Neue Light"/>
              <a:buChar char="•"/>
            </a:pPr>
            <a:r>
              <a:rPr b="0" i="0" lang="es-MX" sz="1200" u="none" cap="none" strike="noStrike">
                <a:solidFill>
                  <a:schemeClr val="dk1"/>
                </a:solidFill>
                <a:latin typeface="Anton"/>
                <a:ea typeface="Anton"/>
                <a:cs typeface="Anton"/>
                <a:sym typeface="Anton"/>
              </a:rPr>
              <a:t>Dataset extraído del sitio Web </a:t>
            </a:r>
            <a:r>
              <a:rPr b="0" i="0" lang="es-MX" sz="1200" u="none" cap="none" strike="noStrike">
                <a:solidFill>
                  <a:schemeClr val="accent5"/>
                </a:solidFill>
                <a:uFill>
                  <a:noFill/>
                </a:uFill>
                <a:latin typeface="Anton"/>
                <a:ea typeface="Anton"/>
                <a:cs typeface="Anton"/>
                <a:sym typeface="Anton"/>
                <a:hlinkClick r:id="rId4">
                  <a:extLst>
                    <a:ext uri="{A12FA001-AC4F-418D-AE19-62706E023703}">
                      <ahyp:hlinkClr val="tx"/>
                    </a:ext>
                  </a:extLst>
                </a:hlinkClick>
              </a:rPr>
              <a:t>Kaggle</a:t>
            </a:r>
            <a:endParaRPr b="0" i="0" sz="1200" u="none" cap="none" strike="noStrike">
              <a:solidFill>
                <a:schemeClr val="accent5"/>
              </a:solidFill>
              <a:latin typeface="Anton"/>
              <a:ea typeface="Anton"/>
              <a:cs typeface="Anton"/>
              <a:sym typeface="Anton"/>
            </a:endParaRPr>
          </a:p>
          <a:p>
            <a:pPr indent="-285750" lvl="0" marL="285750" marR="0" rtl="0" algn="l">
              <a:lnSpc>
                <a:spcPct val="150000"/>
              </a:lnSpc>
              <a:spcBef>
                <a:spcPts val="0"/>
              </a:spcBef>
              <a:spcAft>
                <a:spcPts val="0"/>
              </a:spcAft>
              <a:buClr>
                <a:schemeClr val="dk1"/>
              </a:buClr>
              <a:buSzPts val="1200"/>
              <a:buFont typeface="Helvetica Neue Light"/>
              <a:buChar char="•"/>
            </a:pPr>
            <a:r>
              <a:rPr b="0" i="0" lang="es-MX" sz="1200" u="none" cap="none" strike="noStrike">
                <a:solidFill>
                  <a:schemeClr val="dk1"/>
                </a:solidFill>
                <a:latin typeface="Anton"/>
                <a:ea typeface="Anton"/>
                <a:cs typeface="Anton"/>
                <a:sym typeface="Anton"/>
              </a:rPr>
              <a:t>Recopilación de avisos de autos usados publicados en distintos sitios web de Bielorrusia</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200"/>
              <a:buFont typeface="Helvetica Neue Light"/>
              <a:buChar char="•"/>
            </a:pPr>
            <a:r>
              <a:rPr b="0" i="0" lang="es-MX" sz="1200" u="none" cap="none" strike="noStrike">
                <a:solidFill>
                  <a:schemeClr val="dk1"/>
                </a:solidFill>
                <a:latin typeface="Anton"/>
                <a:ea typeface="Anton"/>
                <a:cs typeface="Anton"/>
                <a:sym typeface="Anton"/>
              </a:rPr>
              <a:t>Fecha: Diciembre de 2019</a:t>
            </a:r>
            <a:endParaRPr b="0" i="0" sz="1400" u="none" cap="none" strike="noStrike">
              <a:solidFill>
                <a:srgbClr val="000000"/>
              </a:solidFill>
              <a:latin typeface="Arial"/>
              <a:ea typeface="Arial"/>
              <a:cs typeface="Arial"/>
              <a:sym typeface="Arial"/>
            </a:endParaRPr>
          </a:p>
        </p:txBody>
      </p:sp>
      <p:sp>
        <p:nvSpPr>
          <p:cNvPr id="119" name="Google Shape;119;p22"/>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generales: </a:t>
            </a:r>
            <a:r>
              <a:rPr b="0" i="1" lang="es-MX" sz="1200" u="none" cap="none" strike="noStrike">
                <a:solidFill>
                  <a:srgbClr val="EF8600"/>
                </a:solidFill>
                <a:latin typeface="Anton"/>
                <a:ea typeface="Anton"/>
                <a:cs typeface="Anton"/>
                <a:sym typeface="Anton"/>
              </a:rPr>
              <a:t>1.1 Descripción del caso de negocio</a:t>
            </a:r>
            <a:endParaRPr b="0" i="0" sz="1400" u="none" cap="none" strike="noStrike">
              <a:solidFill>
                <a:srgbClr val="000000"/>
              </a:solidFill>
              <a:latin typeface="Arial"/>
              <a:ea typeface="Arial"/>
              <a:cs typeface="Arial"/>
              <a:sym typeface="Arial"/>
            </a:endParaRPr>
          </a:p>
        </p:txBody>
      </p:sp>
      <p:sp>
        <p:nvSpPr>
          <p:cNvPr id="120" name="Google Shape;120;p22"/>
          <p:cNvSpPr txBox="1"/>
          <p:nvPr/>
        </p:nvSpPr>
        <p:spPr>
          <a:xfrm>
            <a:off x="115200" y="448112"/>
            <a:ext cx="4341600" cy="424727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es-MX" sz="1200" u="none" cap="none" strike="noStrike">
                <a:solidFill>
                  <a:srgbClr val="000000"/>
                </a:solidFill>
                <a:latin typeface="Helvetica Neue Light"/>
                <a:ea typeface="Helvetica Neue Light"/>
                <a:cs typeface="Helvetica Neue Light"/>
                <a:sym typeface="Helvetica Neue Light"/>
              </a:rPr>
              <a:t> Optar por adquirir un modelo de auto usado suele ser una decisión muy compleja; existen múltiples factores que influencian la elección final del vehículo a adquirir.</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00"/>
              <a:buFont typeface="Arial"/>
              <a:buNone/>
            </a:pPr>
            <a:r>
              <a:t/>
            </a:r>
            <a:endParaRPr b="0" i="0" sz="4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200"/>
              <a:buFont typeface="Arial"/>
              <a:buNone/>
            </a:pPr>
            <a:r>
              <a:rPr b="0" i="0" lang="es-MX" sz="1200" u="none" cap="none" strike="noStrike">
                <a:solidFill>
                  <a:srgbClr val="000000"/>
                </a:solidFill>
                <a:latin typeface="Helvetica Neue Light"/>
                <a:ea typeface="Helvetica Neue Light"/>
                <a:cs typeface="Helvetica Neue Light"/>
                <a:sym typeface="Helvetica Neue Light"/>
              </a:rPr>
              <a:t> El precio, antigüedad y cantidad de kilómetros recorridos, el tipo de combustible, así como también las preferencias individuales de los consumidores, son algunas de las variables a tener en cuenta.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00"/>
              <a:buFont typeface="Arial"/>
              <a:buNone/>
            </a:pPr>
            <a:r>
              <a:t/>
            </a:r>
            <a:endParaRPr b="0" i="0" sz="4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200"/>
              <a:buFont typeface="Arial"/>
              <a:buNone/>
            </a:pPr>
            <a:r>
              <a:rPr b="0" i="0" lang="es-MX" sz="1200" u="none" cap="none" strike="noStrike">
                <a:solidFill>
                  <a:srgbClr val="000000"/>
                </a:solidFill>
                <a:latin typeface="Helvetica Neue Light"/>
                <a:ea typeface="Helvetica Neue Light"/>
                <a:cs typeface="Helvetica Neue Light"/>
                <a:sym typeface="Helvetica Neue Light"/>
              </a:rPr>
              <a:t> Del mismo modo, aquellos consumidores que deseen poner en venta sus autos deberán tomar en consideración las mismas variables para determinar a qué precio de venta ofertarán. </a:t>
            </a:r>
            <a:endParaRPr b="0" i="0" sz="12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400"/>
              <a:buFont typeface="Arial"/>
              <a:buNone/>
            </a:pPr>
            <a:r>
              <a:t/>
            </a:r>
            <a:endParaRPr b="0" i="0" sz="4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200"/>
              <a:buFont typeface="Arial"/>
              <a:buNone/>
            </a:pPr>
            <a:r>
              <a:rPr b="0" i="0" lang="es-MX" sz="1200" u="none" cap="none" strike="noStrike">
                <a:solidFill>
                  <a:srgbClr val="000000"/>
                </a:solidFill>
                <a:latin typeface="Helvetica Neue Light"/>
                <a:ea typeface="Helvetica Neue Light"/>
                <a:cs typeface="Helvetica Neue Light"/>
                <a:sym typeface="Helvetica Neue Light"/>
              </a:rPr>
              <a:t> En el mercado secundario de compra/venta de autos usados se pueden encontrar infinidad de ofertas de precios para un mismo modelo de vehículo o con similares características.</a:t>
            </a:r>
            <a:endParaRPr b="0" i="0" sz="1200" u="none" cap="none" strike="noStrike">
              <a:solidFill>
                <a:srgbClr val="000000"/>
              </a:solidFill>
              <a:latin typeface="Arial"/>
              <a:ea typeface="Arial"/>
              <a:cs typeface="Arial"/>
              <a:sym typeface="Arial"/>
            </a:endParaRPr>
          </a:p>
        </p:txBody>
      </p:sp>
      <p:pic>
        <p:nvPicPr>
          <p:cNvPr id="121" name="Google Shape;121;p22"/>
          <p:cNvPicPr preferRelativeResize="0"/>
          <p:nvPr/>
        </p:nvPicPr>
        <p:blipFill rotWithShape="1">
          <a:blip r:embed="rId5">
            <a:alphaModFix/>
          </a:blip>
          <a:srcRect b="0" l="0" r="0" t="0"/>
          <a:stretch/>
        </p:blipFill>
        <p:spPr>
          <a:xfrm>
            <a:off x="4572000" y="0"/>
            <a:ext cx="4593152" cy="32295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pic>
        <p:nvPicPr>
          <p:cNvPr id="127" name="Google Shape;127;p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8" name="Google Shape;128;p4"/>
          <p:cNvSpPr txBox="1"/>
          <p:nvPr/>
        </p:nvSpPr>
        <p:spPr>
          <a:xfrm>
            <a:off x="355633" y="2036682"/>
            <a:ext cx="8432733" cy="1677059"/>
          </a:xfrm>
          <a:prstGeom prst="rect">
            <a:avLst/>
          </a:prstGeom>
          <a:noFill/>
          <a:ln>
            <a:noFill/>
          </a:ln>
        </p:spPr>
        <p:txBody>
          <a:bodyPr anchorCtr="0" anchor="b" bIns="91425" lIns="91425" spcFirstLastPara="1" rIns="91425" wrap="square" tIns="91425">
            <a:noAutofit/>
          </a:bodyPr>
          <a:lstStyle/>
          <a:p>
            <a:pPr indent="-342900" lvl="0" marL="342900" marR="0" rtl="0" algn="l">
              <a:lnSpc>
                <a:spcPct val="200000"/>
              </a:lnSpc>
              <a:spcBef>
                <a:spcPts val="0"/>
              </a:spcBef>
              <a:spcAft>
                <a:spcPts val="0"/>
              </a:spcAft>
              <a:buClr>
                <a:schemeClr val="dk1"/>
              </a:buClr>
              <a:buSzPts val="2200"/>
              <a:buFont typeface="Noto Sans Symbols"/>
              <a:buChar char="✔"/>
            </a:pPr>
            <a:r>
              <a:rPr b="0" i="1" lang="es-MX" sz="2200" u="none" cap="none" strike="noStrike">
                <a:solidFill>
                  <a:schemeClr val="dk1"/>
                </a:solidFill>
                <a:latin typeface="Anton"/>
                <a:ea typeface="Anton"/>
                <a:cs typeface="Anton"/>
                <a:sym typeface="Anton"/>
              </a:rPr>
              <a:t>EXPLORAR EL MERCADO DE AUTOS USADOS</a:t>
            </a:r>
            <a:endParaRPr b="0" i="0" sz="14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chemeClr val="dk1"/>
              </a:buClr>
              <a:buSzPts val="2200"/>
              <a:buFont typeface="Noto Sans Symbols"/>
              <a:buChar char="✔"/>
            </a:pPr>
            <a:r>
              <a:rPr b="0" i="1" lang="es-MX" sz="2200" u="none" cap="none" strike="noStrike">
                <a:solidFill>
                  <a:schemeClr val="dk1"/>
                </a:solidFill>
                <a:latin typeface="Anton"/>
                <a:ea typeface="Anton"/>
                <a:cs typeface="Anton"/>
                <a:sym typeface="Anton"/>
              </a:rPr>
              <a:t>ENCONTRAR PATRONES ENTRE LOS DISTINTOS PARÁMETROS DE UN AUTO</a:t>
            </a:r>
            <a:endParaRPr b="0" i="0" sz="1400" u="none" cap="none" strike="noStrike">
              <a:solidFill>
                <a:srgbClr val="000000"/>
              </a:solidFill>
              <a:latin typeface="Arial"/>
              <a:ea typeface="Arial"/>
              <a:cs typeface="Arial"/>
              <a:sym typeface="Arial"/>
            </a:endParaRPr>
          </a:p>
          <a:p>
            <a:pPr indent="-342900" lvl="0" marL="342900" marR="0" rtl="0" algn="l">
              <a:lnSpc>
                <a:spcPct val="200000"/>
              </a:lnSpc>
              <a:spcBef>
                <a:spcPts val="0"/>
              </a:spcBef>
              <a:spcAft>
                <a:spcPts val="0"/>
              </a:spcAft>
              <a:buClr>
                <a:schemeClr val="dk1"/>
              </a:buClr>
              <a:buSzPts val="2200"/>
              <a:buFont typeface="Noto Sans Symbols"/>
              <a:buChar char="✔"/>
            </a:pPr>
            <a:r>
              <a:rPr b="0" i="1" lang="es-MX" sz="2200" u="none" cap="none" strike="noStrike">
                <a:solidFill>
                  <a:schemeClr val="dk1"/>
                </a:solidFill>
                <a:latin typeface="Anton"/>
                <a:ea typeface="Anton"/>
                <a:cs typeface="Anton"/>
                <a:sym typeface="Anton"/>
              </a:rPr>
              <a:t>CONSTRUIR UN MODELO QUE AYUDE A PREDECIR EL PRECIO DE UN AUTO USADO</a:t>
            </a:r>
            <a:endParaRPr b="0" i="0" sz="1400" u="none" cap="none" strike="noStrike">
              <a:solidFill>
                <a:srgbClr val="000000"/>
              </a:solidFill>
              <a:latin typeface="Arial"/>
              <a:ea typeface="Arial"/>
              <a:cs typeface="Arial"/>
              <a:sym typeface="Arial"/>
            </a:endParaRPr>
          </a:p>
        </p:txBody>
      </p:sp>
      <p:sp>
        <p:nvSpPr>
          <p:cNvPr id="129" name="Google Shape;129;p4"/>
          <p:cNvSpPr txBox="1"/>
          <p:nvPr/>
        </p:nvSpPr>
        <p:spPr>
          <a:xfrm>
            <a:off x="1914041" y="906540"/>
            <a:ext cx="5315918" cy="523220"/>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s-MX" sz="2800" u="none" cap="none" strike="noStrike">
                <a:solidFill>
                  <a:schemeClr val="lt1"/>
                </a:solidFill>
                <a:latin typeface="Anton"/>
                <a:ea typeface="Anton"/>
                <a:cs typeface="Anton"/>
                <a:sym typeface="Anton"/>
              </a:rPr>
              <a:t>OBJETIVO GENERAL</a:t>
            </a:r>
            <a:endParaRPr b="0" i="0" sz="2800" u="none" cap="none" strike="noStrike">
              <a:solidFill>
                <a:schemeClr val="lt1"/>
              </a:solidFill>
              <a:latin typeface="Arial"/>
              <a:ea typeface="Arial"/>
              <a:cs typeface="Arial"/>
              <a:sym typeface="Arial"/>
            </a:endParaRPr>
          </a:p>
        </p:txBody>
      </p:sp>
      <p:sp>
        <p:nvSpPr>
          <p:cNvPr id="130" name="Google Shape;130;p4"/>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generales: </a:t>
            </a:r>
            <a:r>
              <a:rPr b="0" i="1" lang="es-MX" sz="1200" u="none" cap="none" strike="noStrike">
                <a:solidFill>
                  <a:srgbClr val="EF8600"/>
                </a:solidFill>
                <a:latin typeface="Anton"/>
                <a:ea typeface="Anton"/>
                <a:cs typeface="Anton"/>
                <a:sym typeface="Anton"/>
              </a:rPr>
              <a:t>1.2 Elementos para el planteamiento de un modelo de Data Science</a:t>
            </a:r>
            <a:endParaRPr b="0" i="1" sz="1200" u="none" cap="none" strike="noStrike">
              <a:solidFill>
                <a:srgbClr val="EF8600"/>
              </a:solidFill>
              <a:latin typeface="Anton"/>
              <a:ea typeface="Anton"/>
              <a:cs typeface="Anton"/>
              <a:sym typeface="Anto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pic>
        <p:nvPicPr>
          <p:cNvPr id="135" name="Google Shape;135;p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6" name="Google Shape;13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graphicFrame>
        <p:nvGraphicFramePr>
          <p:cNvPr id="137" name="Google Shape;137;p5"/>
          <p:cNvGraphicFramePr/>
          <p:nvPr/>
        </p:nvGraphicFramePr>
        <p:xfrm>
          <a:off x="411480" y="1464173"/>
          <a:ext cx="3000000" cy="3000000"/>
        </p:xfrm>
        <a:graphic>
          <a:graphicData uri="http://schemas.openxmlformats.org/drawingml/2006/table">
            <a:tbl>
              <a:tblPr>
                <a:noFill/>
                <a:tableStyleId>{896BFA79-327B-46C1-8154-7BD930A1AB86}</a:tableStyleId>
              </a:tblPr>
              <a:tblGrid>
                <a:gridCol w="457200"/>
                <a:gridCol w="1188725"/>
                <a:gridCol w="2468875"/>
                <a:gridCol w="457200"/>
                <a:gridCol w="1280150"/>
                <a:gridCol w="2468875"/>
              </a:tblGrid>
              <a:tr h="320650">
                <a:tc>
                  <a:txBody>
                    <a:bodyPr/>
                    <a:lstStyle/>
                    <a:p>
                      <a:pPr indent="0" lvl="0" marL="0" marR="0" rtl="0" algn="ctr">
                        <a:lnSpc>
                          <a:spcPct val="100000"/>
                        </a:lnSpc>
                        <a:spcBef>
                          <a:spcPts val="0"/>
                        </a:spcBef>
                        <a:spcAft>
                          <a:spcPts val="0"/>
                        </a:spcAft>
                        <a:buClr>
                          <a:srgbClr val="000000"/>
                        </a:buClr>
                        <a:buSzPts val="1000"/>
                        <a:buFont typeface="Arial"/>
                        <a:buNone/>
                      </a:pPr>
                      <a:r>
                        <a:rPr b="1" lang="es-MX" sz="1000" u="none" cap="none" strike="noStrike">
                          <a:solidFill>
                            <a:schemeClr val="lt1"/>
                          </a:solidFill>
                          <a:latin typeface="Helvetica Neue Light"/>
                          <a:ea typeface="Helvetica Neue Light"/>
                          <a:cs typeface="Helvetica Neue Light"/>
                          <a:sym typeface="Helvetica Neue Light"/>
                        </a:rPr>
                        <a:t># col.</a:t>
                      </a:r>
                      <a:endParaRPr b="1" i="0" sz="1000" u="none" cap="none" strike="noStrike">
                        <a:solidFill>
                          <a:schemeClr val="lt1"/>
                        </a:solidFill>
                        <a:latin typeface="Helvetica Neue Light"/>
                        <a:ea typeface="Helvetica Neue Light"/>
                        <a:cs typeface="Helvetica Neue Light"/>
                        <a:sym typeface="Helvetica Neue Light"/>
                      </a:endParaRPr>
                    </a:p>
                  </a:txBody>
                  <a:tcPr marT="6175" marB="0" marR="6175" marL="6175">
                    <a:lnL cap="flat" cmpd="sng" w="12700">
                      <a:solidFill>
                        <a:schemeClr val="dk1"/>
                      </a:solidFill>
                      <a:prstDash val="solid"/>
                      <a:round/>
                      <a:headEnd len="sm" w="sm" type="none"/>
                      <a:tailEnd len="sm" w="sm" type="none"/>
                    </a:lnL>
                    <a:solidFill>
                      <a:schemeClr val="dk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MX" sz="1000" u="none" cap="none" strike="noStrike">
                          <a:solidFill>
                            <a:schemeClr val="lt1"/>
                          </a:solidFill>
                          <a:latin typeface="Helvetica Neue Light"/>
                          <a:ea typeface="Helvetica Neue Light"/>
                          <a:cs typeface="Helvetica Neue Light"/>
                          <a:sym typeface="Helvetica Neue Light"/>
                        </a:rPr>
                        <a:t>Nombre columna</a:t>
                      </a:r>
                      <a:endParaRPr b="1" i="0" sz="1000" u="none" cap="none" strike="noStrike">
                        <a:solidFill>
                          <a:schemeClr val="lt1"/>
                        </a:solidFill>
                        <a:latin typeface="Helvetica Neue Light"/>
                        <a:ea typeface="Helvetica Neue Light"/>
                        <a:cs typeface="Helvetica Neue Light"/>
                        <a:sym typeface="Helvetica Neue Light"/>
                      </a:endParaRPr>
                    </a:p>
                  </a:txBody>
                  <a:tcPr marT="6175" marB="0" marR="6175" marL="6175">
                    <a:solidFill>
                      <a:schemeClr val="dk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MX" sz="1000" u="none" cap="none" strike="noStrike">
                          <a:solidFill>
                            <a:schemeClr val="lt1"/>
                          </a:solidFill>
                          <a:latin typeface="Helvetica Neue Light"/>
                          <a:ea typeface="Helvetica Neue Light"/>
                          <a:cs typeface="Helvetica Neue Light"/>
                          <a:sym typeface="Helvetica Neue Light"/>
                        </a:rPr>
                        <a:t>Descripción</a:t>
                      </a:r>
                      <a:endParaRPr b="1" i="0" sz="1000" u="none" cap="none" strike="noStrike">
                        <a:solidFill>
                          <a:schemeClr val="lt1"/>
                        </a:solidFill>
                        <a:latin typeface="Helvetica Neue Light"/>
                        <a:ea typeface="Helvetica Neue Light"/>
                        <a:cs typeface="Helvetica Neue Light"/>
                        <a:sym typeface="Helvetica Neue Light"/>
                      </a:endParaRPr>
                    </a:p>
                  </a:txBody>
                  <a:tcPr marT="6175" marB="0" marR="6175" marL="6175">
                    <a:lnR cap="flat" cmpd="sng" w="12700">
                      <a:solidFill>
                        <a:schemeClr val="dk1"/>
                      </a:solidFill>
                      <a:prstDash val="solid"/>
                      <a:round/>
                      <a:headEnd len="sm" w="sm" type="none"/>
                      <a:tailEnd len="sm" w="sm" type="none"/>
                    </a:lnR>
                    <a:solidFill>
                      <a:schemeClr val="dk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MX" sz="1000" u="none" cap="none" strike="noStrike">
                          <a:solidFill>
                            <a:schemeClr val="lt1"/>
                          </a:solidFill>
                          <a:latin typeface="Helvetica Neue Light"/>
                          <a:ea typeface="Helvetica Neue Light"/>
                          <a:cs typeface="Helvetica Neue Light"/>
                          <a:sym typeface="Helvetica Neue Light"/>
                        </a:rPr>
                        <a:t># col.</a:t>
                      </a:r>
                      <a:endParaRPr b="1" i="0" sz="1000" u="none" cap="none" strike="noStrike">
                        <a:solidFill>
                          <a:schemeClr val="lt1"/>
                        </a:solidFill>
                        <a:latin typeface="Helvetica Neue Light"/>
                        <a:ea typeface="Helvetica Neue Light"/>
                        <a:cs typeface="Helvetica Neue Light"/>
                        <a:sym typeface="Helvetica Neue Light"/>
                      </a:endParaRPr>
                    </a:p>
                  </a:txBody>
                  <a:tcPr marT="6175" marB="0" marR="6175" marL="6175">
                    <a:lnL cap="flat" cmpd="sng" w="12700">
                      <a:solidFill>
                        <a:schemeClr val="dk1"/>
                      </a:solidFill>
                      <a:prstDash val="solid"/>
                      <a:round/>
                      <a:headEnd len="sm" w="sm" type="none"/>
                      <a:tailEnd len="sm" w="sm" type="none"/>
                    </a:lnL>
                    <a:solidFill>
                      <a:schemeClr val="dk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MX" sz="1000" u="none" cap="none" strike="noStrike">
                          <a:solidFill>
                            <a:schemeClr val="lt1"/>
                          </a:solidFill>
                          <a:latin typeface="Helvetica Neue Light"/>
                          <a:ea typeface="Helvetica Neue Light"/>
                          <a:cs typeface="Helvetica Neue Light"/>
                          <a:sym typeface="Helvetica Neue Light"/>
                        </a:rPr>
                        <a:t>Nombre columna</a:t>
                      </a:r>
                      <a:endParaRPr b="1" i="0" sz="1000" u="none" cap="none" strike="noStrike">
                        <a:solidFill>
                          <a:schemeClr val="lt1"/>
                        </a:solidFill>
                        <a:latin typeface="Helvetica Neue Light"/>
                        <a:ea typeface="Helvetica Neue Light"/>
                        <a:cs typeface="Helvetica Neue Light"/>
                        <a:sym typeface="Helvetica Neue Light"/>
                      </a:endParaRPr>
                    </a:p>
                  </a:txBody>
                  <a:tcPr marT="6175" marB="0" marR="6175" marL="6175">
                    <a:solidFill>
                      <a:schemeClr val="dk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MX" sz="1000" u="none" cap="none" strike="noStrike">
                          <a:solidFill>
                            <a:schemeClr val="lt1"/>
                          </a:solidFill>
                          <a:latin typeface="Helvetica Neue Light"/>
                          <a:ea typeface="Helvetica Neue Light"/>
                          <a:cs typeface="Helvetica Neue Light"/>
                          <a:sym typeface="Helvetica Neue Light"/>
                        </a:rPr>
                        <a:t>Descripción</a:t>
                      </a:r>
                      <a:endParaRPr b="1" i="0" sz="1000" u="none" cap="none" strike="noStrike">
                        <a:solidFill>
                          <a:schemeClr val="lt1"/>
                        </a:solidFill>
                        <a:latin typeface="Helvetica Neue Light"/>
                        <a:ea typeface="Helvetica Neue Light"/>
                        <a:cs typeface="Helvetica Neue Light"/>
                        <a:sym typeface="Helvetica Neue Light"/>
                      </a:endParaRPr>
                    </a:p>
                  </a:txBody>
                  <a:tcPr marT="6175" marB="0" marR="6175" marL="6175">
                    <a:lnR cap="flat" cmpd="sng" w="12700">
                      <a:solidFill>
                        <a:schemeClr val="dk1"/>
                      </a:solidFill>
                      <a:prstDash val="solid"/>
                      <a:round/>
                      <a:headEnd len="sm" w="sm" type="none"/>
                      <a:tailEnd len="sm" w="sm" type="none"/>
                    </a:lnR>
                    <a:solidFill>
                      <a:schemeClr val="dk1"/>
                    </a:solidFill>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1</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manufacturer_name</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Nombre del fabricante</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16</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is_exchangeable</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Indicador de permuta</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2</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model_name</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Nombre del modelo</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17</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location_region</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Ubicación geográfica de la locación del auto</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3</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transmission</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Tipo de caja (automática, manual)</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18</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number_of_photos</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Cantidad de fotos incluidas en la publicación</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4</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color</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Color de la carrocería</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19</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up_counter</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Contador de vueltas</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5</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odometer_value</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Valor de kilometrajes</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20</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feature_0</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Adicional 0</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6</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year_produced</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Año de producción</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21</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feature_1</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Adicional 1</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7</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engine_fuel</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Tipo de combustible</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22</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feature_2</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Adicional 2</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8</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engine_has_gas</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Indicador de equipo de gas</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23</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feature_3</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Adicional 3</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9</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engine_type</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Tipo de motor</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24</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feature_4</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Adicional 4</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10</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engine_capacity</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Capacidad del motor</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25</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feature_5</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Adicional 5</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11</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body_type</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Tipo carrocería</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26</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feature_6</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Adicional 6</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12</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has_warranty</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Indicador de garantía</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27</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feature_7</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Adicional 7</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13</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state</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Condición de usado, nuevo, emergencia</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28</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feature_8</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Adicional 8</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14</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drivetrain</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Tipo de tracción (delantera, trasera, integral)</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29</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feature_9</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Adicional 9</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tcPr>
                </a:tc>
              </a:tr>
              <a:tr h="182875">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15</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price_usd</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Precio en dólares estadounidenses (USD)</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30</a:t>
                      </a:r>
                      <a:endParaRPr b="1"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12700">
                      <a:solidFill>
                        <a:schemeClr val="dk1"/>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duration_listed</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MX" sz="900" u="none" cap="none" strike="noStrike">
                          <a:latin typeface="Helvetica Neue Light"/>
                          <a:ea typeface="Helvetica Neue Light"/>
                          <a:cs typeface="Helvetica Neue Light"/>
                          <a:sym typeface="Helvetica Neue Light"/>
                        </a:rPr>
                        <a:t>Tiempo duración de la publicación (en días)</a:t>
                      </a:r>
                      <a:endParaRPr b="0" i="0" sz="900" u="none" cap="none" strike="noStrike">
                        <a:solidFill>
                          <a:srgbClr val="000000"/>
                        </a:solidFill>
                        <a:latin typeface="Helvetica Neue Light"/>
                        <a:ea typeface="Helvetica Neue Light"/>
                        <a:cs typeface="Helvetica Neue Light"/>
                        <a:sym typeface="Helvetica Neue Light"/>
                      </a:endParaRPr>
                    </a:p>
                  </a:txBody>
                  <a:tcPr marT="6175" marB="0" marR="6175" marL="6175" anchor="ctr">
                    <a:lnL cap="flat" cmpd="sng" w="9525">
                      <a:solidFill>
                        <a:srgbClr val="D8D8D8"/>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D8D8D8"/>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8" name="Google Shape;138;p5"/>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generales: </a:t>
            </a:r>
            <a:r>
              <a:rPr b="0" i="1" lang="es-MX" sz="1200" u="none" cap="none" strike="noStrike">
                <a:solidFill>
                  <a:srgbClr val="EF8600"/>
                </a:solidFill>
                <a:latin typeface="Anton"/>
                <a:ea typeface="Anton"/>
                <a:cs typeface="Anton"/>
                <a:sym typeface="Anton"/>
              </a:rPr>
              <a:t>1.3 Datos del negocio y Relaciones (EDA)</a:t>
            </a:r>
            <a:endParaRPr b="0" i="1" sz="1200" u="none" cap="none" strike="noStrike">
              <a:solidFill>
                <a:srgbClr val="EF8600"/>
              </a:solidFill>
              <a:latin typeface="Anton"/>
              <a:ea typeface="Anton"/>
              <a:cs typeface="Anton"/>
              <a:sym typeface="Anton"/>
            </a:endParaRPr>
          </a:p>
        </p:txBody>
      </p:sp>
      <p:sp>
        <p:nvSpPr>
          <p:cNvPr id="139" name="Google Shape;139;p5"/>
          <p:cNvSpPr txBox="1"/>
          <p:nvPr/>
        </p:nvSpPr>
        <p:spPr>
          <a:xfrm>
            <a:off x="2414636" y="739136"/>
            <a:ext cx="4314728" cy="523220"/>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1" lang="es-MX" sz="2800" u="none" cap="none" strike="noStrike">
                <a:solidFill>
                  <a:schemeClr val="lt1"/>
                </a:solidFill>
                <a:latin typeface="Anton"/>
                <a:ea typeface="Anton"/>
                <a:cs typeface="Anton"/>
                <a:sym typeface="Anton"/>
              </a:rPr>
              <a:t>DESCRIPCIÓN DE LAS VARIABLES</a:t>
            </a:r>
            <a:endParaRPr b="0" i="0" sz="2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3"/>
          <p:cNvSpPr txBox="1"/>
          <p:nvPr/>
        </p:nvSpPr>
        <p:spPr>
          <a:xfrm>
            <a:off x="5847344" y="3837810"/>
            <a:ext cx="3186833" cy="830956"/>
          </a:xfrm>
          <a:prstGeom prst="rect">
            <a:avLst/>
          </a:prstGeom>
          <a:solidFill>
            <a:schemeClr val="lt2"/>
          </a:solidFill>
          <a:ln>
            <a:noFill/>
          </a:ln>
        </p:spPr>
        <p:txBody>
          <a:bodyPr anchorCtr="0" anchor="t" bIns="45700" lIns="91425" spcFirstLastPara="1" rIns="91425" wrap="square" tIns="45700">
            <a:spAutoFit/>
          </a:bodyPr>
          <a:lstStyle/>
          <a:p>
            <a:pPr indent="-171450" lvl="0" marL="311150" marR="0" rtl="0" algn="l">
              <a:lnSpc>
                <a:spcPct val="100000"/>
              </a:lnSpc>
              <a:spcBef>
                <a:spcPts val="0"/>
              </a:spcBef>
              <a:spcAft>
                <a:spcPts val="0"/>
              </a:spcAft>
              <a:buClr>
                <a:schemeClr val="dk1"/>
              </a:buClr>
              <a:buSzPts val="1200"/>
              <a:buFont typeface="Noto Sans Symbols"/>
              <a:buChar char="✔"/>
            </a:pPr>
            <a:r>
              <a:rPr b="0" i="0" lang="es-MX" sz="1200" u="none" cap="none" strike="noStrike">
                <a:solidFill>
                  <a:schemeClr val="dk1"/>
                </a:solidFill>
                <a:latin typeface="Helvetica Neue Light"/>
                <a:ea typeface="Helvetica Neue Light"/>
                <a:cs typeface="Helvetica Neue Light"/>
                <a:sym typeface="Helvetica Neue Light"/>
              </a:rPr>
              <a:t>Removimos </a:t>
            </a:r>
            <a:r>
              <a:rPr b="1" i="0" lang="es-MX" sz="1200" u="none" cap="none" strike="noStrike">
                <a:solidFill>
                  <a:schemeClr val="dk1"/>
                </a:solidFill>
                <a:latin typeface="Helvetica Neue Light"/>
                <a:ea typeface="Helvetica Neue Light"/>
                <a:cs typeface="Helvetica Neue Light"/>
                <a:sym typeface="Helvetica Neue Light"/>
              </a:rPr>
              <a:t>espacios</a:t>
            </a:r>
            <a:r>
              <a:rPr b="0" i="0" lang="es-MX" sz="1200" u="none" cap="none" strike="noStrike">
                <a:solidFill>
                  <a:schemeClr val="dk1"/>
                </a:solidFill>
                <a:latin typeface="Helvetica Neue Light"/>
                <a:ea typeface="Helvetica Neue Light"/>
                <a:cs typeface="Helvetica Neue Light"/>
                <a:sym typeface="Helvetica Neue Light"/>
              </a:rPr>
              <a:t> encontrados entre los nombres de las columnas</a:t>
            </a:r>
            <a:endParaRPr b="0" i="0" sz="1400" u="none" cap="none" strike="noStrike">
              <a:solidFill>
                <a:srgbClr val="000000"/>
              </a:solidFill>
              <a:latin typeface="Arial"/>
              <a:ea typeface="Arial"/>
              <a:cs typeface="Arial"/>
              <a:sym typeface="Arial"/>
            </a:endParaRPr>
          </a:p>
          <a:p>
            <a:pPr indent="-171450" lvl="0" marL="311150" marR="0" rtl="0" algn="l">
              <a:lnSpc>
                <a:spcPct val="100000"/>
              </a:lnSpc>
              <a:spcBef>
                <a:spcPts val="0"/>
              </a:spcBef>
              <a:spcAft>
                <a:spcPts val="0"/>
              </a:spcAft>
              <a:buClr>
                <a:schemeClr val="dk1"/>
              </a:buClr>
              <a:buSzPts val="1200"/>
              <a:buFont typeface="Noto Sans Symbols"/>
              <a:buChar char="✔"/>
            </a:pPr>
            <a:r>
              <a:rPr b="0" i="0" lang="es-MX" sz="1200" u="none" cap="none" strike="noStrike">
                <a:solidFill>
                  <a:schemeClr val="dk1"/>
                </a:solidFill>
                <a:latin typeface="Helvetica Neue Light"/>
                <a:ea typeface="Helvetica Neue Light"/>
                <a:cs typeface="Helvetica Neue Light"/>
                <a:sym typeface="Helvetica Neue Light"/>
              </a:rPr>
              <a:t>Transformamos la variable </a:t>
            </a:r>
            <a:r>
              <a:rPr b="1" i="1" lang="es-MX" sz="1200" u="none" cap="none" strike="noStrike">
                <a:solidFill>
                  <a:schemeClr val="dk1"/>
                </a:solidFill>
                <a:latin typeface="Helvetica Neue Light"/>
                <a:ea typeface="Helvetica Neue Light"/>
                <a:cs typeface="Helvetica Neue Light"/>
                <a:sym typeface="Helvetica Neue Light"/>
              </a:rPr>
              <a:t>engine capacit</a:t>
            </a:r>
            <a:r>
              <a:rPr b="1" i="0" lang="es-MX" sz="1200" u="none" cap="none" strike="noStrike">
                <a:solidFill>
                  <a:schemeClr val="dk1"/>
                </a:solidFill>
                <a:latin typeface="Helvetica Neue Light"/>
                <a:ea typeface="Helvetica Neue Light"/>
                <a:cs typeface="Helvetica Neue Light"/>
                <a:sym typeface="Helvetica Neue Light"/>
              </a:rPr>
              <a:t>y </a:t>
            </a:r>
            <a:r>
              <a:rPr b="0" i="0" lang="es-MX" sz="1200" u="none" cap="none" strike="noStrike">
                <a:solidFill>
                  <a:schemeClr val="dk1"/>
                </a:solidFill>
                <a:latin typeface="Helvetica Neue Light"/>
                <a:ea typeface="Helvetica Neue Light"/>
                <a:cs typeface="Helvetica Neue Light"/>
                <a:sym typeface="Helvetica Neue Light"/>
              </a:rPr>
              <a:t>a categórica</a:t>
            </a:r>
            <a:endParaRPr b="0" i="0" sz="1400" u="none" cap="none" strike="noStrike">
              <a:solidFill>
                <a:srgbClr val="000000"/>
              </a:solidFill>
              <a:latin typeface="Arial"/>
              <a:ea typeface="Arial"/>
              <a:cs typeface="Arial"/>
              <a:sym typeface="Arial"/>
            </a:endParaRPr>
          </a:p>
        </p:txBody>
      </p:sp>
      <p:pic>
        <p:nvPicPr>
          <p:cNvPr id="145" name="Google Shape;145;p2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46" name="Google Shape;146;p23"/>
          <p:cNvSpPr txBox="1"/>
          <p:nvPr>
            <p:ph idx="2" type="body"/>
          </p:nvPr>
        </p:nvSpPr>
        <p:spPr>
          <a:xfrm>
            <a:off x="5834324" y="834555"/>
            <a:ext cx="1891581" cy="1034299"/>
          </a:xfrm>
          <a:prstGeom prst="rect">
            <a:avLst/>
          </a:prstGeom>
          <a:solidFill>
            <a:schemeClr val="lt2"/>
          </a:solid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Clr>
                <a:schemeClr val="dk1"/>
              </a:buClr>
              <a:buSzPts val="1400"/>
              <a:buNone/>
            </a:pPr>
            <a:r>
              <a:rPr lang="es-MX" sz="1200">
                <a:solidFill>
                  <a:schemeClr val="dk1"/>
                </a:solidFill>
                <a:latin typeface="Helvetica Neue Light"/>
                <a:ea typeface="Helvetica Neue Light"/>
                <a:cs typeface="Helvetica Neue Light"/>
                <a:sym typeface="Helvetica Neue Light"/>
              </a:rPr>
              <a:t>El dataset tiene un total de </a:t>
            </a:r>
            <a:r>
              <a:rPr b="1" lang="es-MX" sz="1200">
                <a:solidFill>
                  <a:schemeClr val="dk1"/>
                </a:solidFill>
                <a:latin typeface="Helvetica Neue Light"/>
                <a:ea typeface="Helvetica Neue Light"/>
                <a:cs typeface="Helvetica Neue Light"/>
                <a:sym typeface="Helvetica Neue Light"/>
              </a:rPr>
              <a:t>38,531 registros únicos </a:t>
            </a:r>
            <a:r>
              <a:rPr lang="es-MX" sz="1200">
                <a:solidFill>
                  <a:schemeClr val="dk1"/>
                </a:solidFill>
                <a:latin typeface="Helvetica Neue Light"/>
                <a:ea typeface="Helvetica Neue Light"/>
                <a:cs typeface="Helvetica Neue Light"/>
                <a:sym typeface="Helvetica Neue Light"/>
              </a:rPr>
              <a:t>y </a:t>
            </a:r>
            <a:r>
              <a:rPr b="1" lang="es-MX" sz="1200">
                <a:solidFill>
                  <a:schemeClr val="dk1"/>
                </a:solidFill>
                <a:latin typeface="Helvetica Neue Light"/>
                <a:ea typeface="Helvetica Neue Light"/>
                <a:cs typeface="Helvetica Neue Light"/>
                <a:sym typeface="Helvetica Neue Light"/>
              </a:rPr>
              <a:t>30 columnas</a:t>
            </a:r>
            <a:endParaRPr/>
          </a:p>
        </p:txBody>
      </p:sp>
      <p:sp>
        <p:nvSpPr>
          <p:cNvPr id="147" name="Google Shape;1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pic>
        <p:nvPicPr>
          <p:cNvPr id="148" name="Google Shape;148;p23"/>
          <p:cNvPicPr preferRelativeResize="0"/>
          <p:nvPr/>
        </p:nvPicPr>
        <p:blipFill rotWithShape="1">
          <a:blip r:embed="rId4">
            <a:alphaModFix/>
          </a:blip>
          <a:srcRect b="0" l="0" r="0" t="0"/>
          <a:stretch/>
        </p:blipFill>
        <p:spPr>
          <a:xfrm>
            <a:off x="109823" y="834556"/>
            <a:ext cx="5659057" cy="4133164"/>
          </a:xfrm>
          <a:prstGeom prst="rect">
            <a:avLst/>
          </a:prstGeom>
          <a:noFill/>
          <a:ln>
            <a:noFill/>
          </a:ln>
        </p:spPr>
      </p:pic>
      <p:sp>
        <p:nvSpPr>
          <p:cNvPr id="149" name="Google Shape;149;p23"/>
          <p:cNvSpPr/>
          <p:nvPr/>
        </p:nvSpPr>
        <p:spPr>
          <a:xfrm>
            <a:off x="5977500" y="2181972"/>
            <a:ext cx="1541642" cy="103433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s-MX" sz="1200" u="none" cap="none" strike="noStrike">
                <a:solidFill>
                  <a:schemeClr val="dk1"/>
                </a:solidFill>
                <a:latin typeface="Helvetica Neue Light"/>
                <a:ea typeface="Helvetica Neue Light"/>
                <a:cs typeface="Helvetica Neue Light"/>
                <a:sym typeface="Helvetica Neue Light"/>
              </a:rPr>
              <a:t>Tipo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s-MX" sz="1200" u="none" cap="none" strike="noStrike">
                <a:solidFill>
                  <a:schemeClr val="dk1"/>
                </a:solidFill>
                <a:latin typeface="Helvetica Neue Light"/>
                <a:ea typeface="Helvetica Neue Light"/>
                <a:cs typeface="Helvetica Neue Light"/>
                <a:sym typeface="Helvetica Neue Light"/>
              </a:rPr>
              <a:t>de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s-MX" sz="1200" u="none" cap="none" strike="noStrike">
                <a:solidFill>
                  <a:schemeClr val="dk1"/>
                </a:solidFill>
                <a:latin typeface="Helvetica Neue Light"/>
                <a:ea typeface="Helvetica Neue Light"/>
                <a:cs typeface="Helvetica Neue Light"/>
                <a:sym typeface="Helvetica Neue Light"/>
              </a:rPr>
              <a:t>Datos</a:t>
            </a:r>
            <a:endParaRPr b="1" i="0" sz="1200" u="none" cap="none" strike="noStrike">
              <a:solidFill>
                <a:schemeClr val="dk1"/>
              </a:solidFill>
              <a:latin typeface="Helvetica Neue Light"/>
              <a:ea typeface="Helvetica Neue Light"/>
              <a:cs typeface="Helvetica Neue Light"/>
              <a:sym typeface="Helvetica Neue Light"/>
            </a:endParaRPr>
          </a:p>
        </p:txBody>
      </p:sp>
      <p:sp>
        <p:nvSpPr>
          <p:cNvPr id="150" name="Google Shape;150;p23"/>
          <p:cNvSpPr/>
          <p:nvPr/>
        </p:nvSpPr>
        <p:spPr>
          <a:xfrm>
            <a:off x="7865703" y="871556"/>
            <a:ext cx="953039" cy="997296"/>
          </a:xfrm>
          <a:prstGeom prst="rect">
            <a:avLst/>
          </a:prstGeom>
          <a:solidFill>
            <a:schemeClr val="lt2"/>
          </a:solidFill>
          <a:ln>
            <a:noFill/>
          </a:ln>
        </p:spPr>
        <p:txBody>
          <a:bodyPr anchorCtr="0" anchor="ctr" bIns="45700" lIns="91425" spcFirstLastPara="1" rIns="91425" wrap="square" tIns="45700">
            <a:noAutofit/>
          </a:bodyPr>
          <a:lstStyle/>
          <a:p>
            <a:pPr indent="0" lvl="0" marL="139700" marR="0" rtl="0" algn="l">
              <a:lnSpc>
                <a:spcPct val="100000"/>
              </a:lnSpc>
              <a:spcBef>
                <a:spcPts val="0"/>
              </a:spcBef>
              <a:spcAft>
                <a:spcPts val="0"/>
              </a:spcAft>
              <a:buClr>
                <a:schemeClr val="dk1"/>
              </a:buClr>
              <a:buSzPts val="1200"/>
              <a:buFont typeface="Arial"/>
              <a:buNone/>
            </a:pPr>
            <a:r>
              <a:rPr b="1" i="0" lang="es-MX" sz="1200" u="none" cap="none" strike="noStrike">
                <a:solidFill>
                  <a:schemeClr val="dk1"/>
                </a:solidFill>
                <a:latin typeface="Helvetica Neue Light"/>
                <a:ea typeface="Helvetica Neue Light"/>
                <a:cs typeface="Helvetica Neue Light"/>
                <a:sym typeface="Helvetica Neue Light"/>
              </a:rPr>
              <a:t>NO </a:t>
            </a:r>
            <a:r>
              <a:rPr b="0" i="0" lang="es-MX" sz="1200" u="none" cap="none" strike="noStrike">
                <a:solidFill>
                  <a:schemeClr val="dk1"/>
                </a:solidFill>
                <a:latin typeface="Helvetica Neue Light"/>
                <a:ea typeface="Helvetica Neue Light"/>
                <a:cs typeface="Helvetica Neue Light"/>
                <a:sym typeface="Helvetica Neue Light"/>
              </a:rPr>
              <a:t>se observan </a:t>
            </a:r>
            <a:r>
              <a:rPr b="1" i="0" lang="es-MX" sz="1200" u="none" cap="none" strike="noStrike">
                <a:solidFill>
                  <a:schemeClr val="dk1"/>
                </a:solidFill>
                <a:latin typeface="Helvetica Neue Light"/>
                <a:ea typeface="Helvetica Neue Light"/>
                <a:cs typeface="Helvetica Neue Light"/>
                <a:sym typeface="Helvetica Neue Light"/>
              </a:rPr>
              <a:t>valores nulos</a:t>
            </a:r>
            <a:endParaRPr b="0" i="0" sz="1400" u="none" cap="none" strike="noStrike">
              <a:solidFill>
                <a:srgbClr val="000000"/>
              </a:solidFill>
              <a:latin typeface="Arial"/>
              <a:ea typeface="Arial"/>
              <a:cs typeface="Arial"/>
              <a:sym typeface="Arial"/>
            </a:endParaRPr>
          </a:p>
        </p:txBody>
      </p:sp>
      <p:graphicFrame>
        <p:nvGraphicFramePr>
          <p:cNvPr id="151" name="Google Shape;151;p23"/>
          <p:cNvGraphicFramePr/>
          <p:nvPr/>
        </p:nvGraphicFramePr>
        <p:xfrm>
          <a:off x="6474570" y="2181972"/>
          <a:ext cx="3000000" cy="3000000"/>
        </p:xfrm>
        <a:graphic>
          <a:graphicData uri="http://schemas.openxmlformats.org/drawingml/2006/table">
            <a:tbl>
              <a:tblPr bandRow="1">
                <a:noFill/>
                <a:tableStyleId>{FB6E07C5-572D-4668-973C-78691804F10E}</a:tableStyleId>
              </a:tblPr>
              <a:tblGrid>
                <a:gridCol w="664725"/>
                <a:gridCol w="379850"/>
              </a:tblGrid>
              <a:tr h="258575">
                <a:tc>
                  <a:txBody>
                    <a:bodyPr/>
                    <a:lstStyle/>
                    <a:p>
                      <a:pPr indent="0" lvl="0" marL="0" marR="0" rtl="0" algn="l">
                        <a:lnSpc>
                          <a:spcPct val="100000"/>
                        </a:lnSpc>
                        <a:spcBef>
                          <a:spcPts val="0"/>
                        </a:spcBef>
                        <a:spcAft>
                          <a:spcPts val="0"/>
                        </a:spcAft>
                        <a:buClr>
                          <a:srgbClr val="000000"/>
                        </a:buClr>
                        <a:buSzPts val="1000"/>
                        <a:buFont typeface="Arial"/>
                        <a:buNone/>
                      </a:pPr>
                      <a:r>
                        <a:rPr b="1" lang="es-MX" sz="1000" u="none" cap="none" strike="noStrike">
                          <a:latin typeface="Helvetica Neue Light"/>
                          <a:ea typeface="Helvetica Neue Light"/>
                          <a:cs typeface="Helvetica Neue Light"/>
                          <a:sym typeface="Helvetica Neue Light"/>
                        </a:rPr>
                        <a:t>Bool</a:t>
                      </a:r>
                      <a:endParaRPr b="1" sz="1000" u="none" cap="none" strike="noStrike">
                        <a:latin typeface="Helvetica Neue Light"/>
                        <a:ea typeface="Helvetica Neue Light"/>
                        <a:cs typeface="Helvetica Neue Light"/>
                        <a:sym typeface="Helvetica Neue Light"/>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50"/>
                        <a:buFont typeface="Arial"/>
                        <a:buNone/>
                      </a:pPr>
                      <a:r>
                        <a:rPr b="1" lang="es-MX" sz="1050" u="none" cap="none" strike="noStrike">
                          <a:latin typeface="Helvetica Neue Light"/>
                          <a:ea typeface="Helvetica Neue Light"/>
                          <a:cs typeface="Helvetica Neue Light"/>
                          <a:sym typeface="Helvetica Neue Light"/>
                        </a:rPr>
                        <a:t>13</a:t>
                      </a:r>
                      <a:endParaRPr b="1" sz="1050" u="none" cap="none" strike="noStrike">
                        <a:latin typeface="Helvetica Neue Light"/>
                        <a:ea typeface="Helvetica Neue Light"/>
                        <a:cs typeface="Helvetica Neue Light"/>
                        <a:sym typeface="Helvetica Neue Light"/>
                      </a:endParaRPr>
                    </a:p>
                  </a:txBody>
                  <a:tcPr marT="45725" marB="45725" marR="91450" marL="91450"/>
                </a:tc>
              </a:tr>
              <a:tr h="258575">
                <a:tc>
                  <a:txBody>
                    <a:bodyPr/>
                    <a:lstStyle/>
                    <a:p>
                      <a:pPr indent="0" lvl="0" marL="0" marR="0" rtl="0" algn="l">
                        <a:lnSpc>
                          <a:spcPct val="100000"/>
                        </a:lnSpc>
                        <a:spcBef>
                          <a:spcPts val="0"/>
                        </a:spcBef>
                        <a:spcAft>
                          <a:spcPts val="0"/>
                        </a:spcAft>
                        <a:buClr>
                          <a:srgbClr val="000000"/>
                        </a:buClr>
                        <a:buSzPts val="1000"/>
                        <a:buFont typeface="Arial"/>
                        <a:buNone/>
                      </a:pPr>
                      <a:r>
                        <a:rPr b="1" lang="es-MX" sz="1000" u="none" cap="none" strike="noStrike">
                          <a:latin typeface="Helvetica Neue Light"/>
                          <a:ea typeface="Helvetica Neue Light"/>
                          <a:cs typeface="Helvetica Neue Light"/>
                          <a:sym typeface="Helvetica Neue Light"/>
                        </a:rPr>
                        <a:t>Object</a:t>
                      </a:r>
                      <a:endParaRPr b="1" sz="1000" u="none" cap="none" strike="noStrike">
                        <a:latin typeface="Helvetica Neue Light"/>
                        <a:ea typeface="Helvetica Neue Light"/>
                        <a:cs typeface="Helvetica Neue Light"/>
                        <a:sym typeface="Helvetica Neue Light"/>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50"/>
                        <a:buFont typeface="Arial"/>
                        <a:buNone/>
                      </a:pPr>
                      <a:r>
                        <a:rPr b="1" lang="es-MX" sz="1050" u="none" cap="none" strike="noStrike">
                          <a:latin typeface="Helvetica Neue Light"/>
                          <a:ea typeface="Helvetica Neue Light"/>
                          <a:cs typeface="Helvetica Neue Light"/>
                          <a:sym typeface="Helvetica Neue Light"/>
                        </a:rPr>
                        <a:t>11</a:t>
                      </a:r>
                      <a:endParaRPr b="1" sz="1050" u="none" cap="none" strike="noStrike">
                        <a:latin typeface="Helvetica Neue Light"/>
                        <a:ea typeface="Helvetica Neue Light"/>
                        <a:cs typeface="Helvetica Neue Light"/>
                        <a:sym typeface="Helvetica Neue Light"/>
                      </a:endParaRPr>
                    </a:p>
                  </a:txBody>
                  <a:tcPr marT="45725" marB="45725" marR="91450" marL="91450"/>
                </a:tc>
              </a:tr>
              <a:tr h="258575">
                <a:tc>
                  <a:txBody>
                    <a:bodyPr/>
                    <a:lstStyle/>
                    <a:p>
                      <a:pPr indent="0" lvl="0" marL="0" marR="0" rtl="0" algn="l">
                        <a:lnSpc>
                          <a:spcPct val="100000"/>
                        </a:lnSpc>
                        <a:spcBef>
                          <a:spcPts val="0"/>
                        </a:spcBef>
                        <a:spcAft>
                          <a:spcPts val="0"/>
                        </a:spcAft>
                        <a:buClr>
                          <a:srgbClr val="000000"/>
                        </a:buClr>
                        <a:buSzPts val="1000"/>
                        <a:buFont typeface="Arial"/>
                        <a:buNone/>
                      </a:pPr>
                      <a:r>
                        <a:rPr b="1" lang="es-MX" sz="1000" u="none" cap="none" strike="noStrike">
                          <a:latin typeface="Helvetica Neue Light"/>
                          <a:ea typeface="Helvetica Neue Light"/>
                          <a:cs typeface="Helvetica Neue Light"/>
                          <a:sym typeface="Helvetica Neue Light"/>
                        </a:rPr>
                        <a:t>Int64</a:t>
                      </a:r>
                      <a:endParaRPr b="1" sz="1000" u="none" cap="none" strike="noStrike">
                        <a:latin typeface="Helvetica Neue Light"/>
                        <a:ea typeface="Helvetica Neue Light"/>
                        <a:cs typeface="Helvetica Neue Light"/>
                        <a:sym typeface="Helvetica Neue Light"/>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50"/>
                        <a:buFont typeface="Arial"/>
                        <a:buNone/>
                      </a:pPr>
                      <a:r>
                        <a:rPr b="1" lang="es-MX" sz="1050" u="none" cap="none" strike="noStrike">
                          <a:latin typeface="Helvetica Neue Light"/>
                          <a:ea typeface="Helvetica Neue Light"/>
                          <a:cs typeface="Helvetica Neue Light"/>
                          <a:sym typeface="Helvetica Neue Light"/>
                        </a:rPr>
                        <a:t>5</a:t>
                      </a:r>
                      <a:endParaRPr b="1" sz="1050" u="none" cap="none" strike="noStrike">
                        <a:latin typeface="Helvetica Neue Light"/>
                        <a:ea typeface="Helvetica Neue Light"/>
                        <a:cs typeface="Helvetica Neue Light"/>
                        <a:sym typeface="Helvetica Neue Light"/>
                      </a:endParaRPr>
                    </a:p>
                  </a:txBody>
                  <a:tcPr marT="45725" marB="45725" marR="91450" marL="91450"/>
                </a:tc>
              </a:tr>
              <a:tr h="258575">
                <a:tc>
                  <a:txBody>
                    <a:bodyPr/>
                    <a:lstStyle/>
                    <a:p>
                      <a:pPr indent="0" lvl="0" marL="0" marR="0" rtl="0" algn="l">
                        <a:lnSpc>
                          <a:spcPct val="100000"/>
                        </a:lnSpc>
                        <a:spcBef>
                          <a:spcPts val="0"/>
                        </a:spcBef>
                        <a:spcAft>
                          <a:spcPts val="0"/>
                        </a:spcAft>
                        <a:buClr>
                          <a:srgbClr val="000000"/>
                        </a:buClr>
                        <a:buSzPts val="1000"/>
                        <a:buFont typeface="Arial"/>
                        <a:buNone/>
                      </a:pPr>
                      <a:r>
                        <a:rPr b="1" lang="es-MX" sz="1000" u="none" cap="none" strike="noStrike">
                          <a:latin typeface="Helvetica Neue Light"/>
                          <a:ea typeface="Helvetica Neue Light"/>
                          <a:cs typeface="Helvetica Neue Light"/>
                          <a:sym typeface="Helvetica Neue Light"/>
                        </a:rPr>
                        <a:t>Float64</a:t>
                      </a:r>
                      <a:endParaRPr b="1" sz="1000" u="none" cap="none" strike="noStrike">
                        <a:latin typeface="Helvetica Neue Light"/>
                        <a:ea typeface="Helvetica Neue Light"/>
                        <a:cs typeface="Helvetica Neue Light"/>
                        <a:sym typeface="Helvetica Neue Light"/>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050"/>
                        <a:buFont typeface="Arial"/>
                        <a:buNone/>
                      </a:pPr>
                      <a:r>
                        <a:rPr b="1" lang="es-MX" sz="1050" u="none" cap="none" strike="noStrike">
                          <a:latin typeface="Helvetica Neue Light"/>
                          <a:ea typeface="Helvetica Neue Light"/>
                          <a:cs typeface="Helvetica Neue Light"/>
                          <a:sym typeface="Helvetica Neue Light"/>
                        </a:rPr>
                        <a:t>1</a:t>
                      </a:r>
                      <a:endParaRPr b="1" sz="1050" u="none" cap="none" strike="noStrike">
                        <a:latin typeface="Helvetica Neue Light"/>
                        <a:ea typeface="Helvetica Neue Light"/>
                        <a:cs typeface="Helvetica Neue Light"/>
                        <a:sym typeface="Helvetica Neue Light"/>
                      </a:endParaRPr>
                    </a:p>
                  </a:txBody>
                  <a:tcPr marT="45725" marB="45725" marR="91450" marL="91450"/>
                </a:tc>
              </a:tr>
            </a:tbl>
          </a:graphicData>
        </a:graphic>
      </p:graphicFrame>
      <p:sp>
        <p:nvSpPr>
          <p:cNvPr id="152" name="Google Shape;152;p23"/>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generales: </a:t>
            </a:r>
            <a:r>
              <a:rPr b="0" i="1" lang="es-MX" sz="1200" u="none" cap="none" strike="noStrike">
                <a:solidFill>
                  <a:srgbClr val="EF8600"/>
                </a:solidFill>
                <a:latin typeface="Anton"/>
                <a:ea typeface="Anton"/>
                <a:cs typeface="Anton"/>
                <a:sym typeface="Anton"/>
              </a:rPr>
              <a:t>1.3 Datos del negocio y Relaciones (EDA)</a:t>
            </a:r>
            <a:endParaRPr b="0" i="1" sz="1200" u="none" cap="none" strike="noStrike">
              <a:solidFill>
                <a:srgbClr val="EF8600"/>
              </a:solidFill>
              <a:latin typeface="Anton"/>
              <a:ea typeface="Anton"/>
              <a:cs typeface="Anton"/>
              <a:sym typeface="Anton"/>
            </a:endParaRPr>
          </a:p>
        </p:txBody>
      </p:sp>
      <p:sp>
        <p:nvSpPr>
          <p:cNvPr id="153" name="Google Shape;153;p23"/>
          <p:cNvSpPr txBox="1"/>
          <p:nvPr/>
        </p:nvSpPr>
        <p:spPr>
          <a:xfrm>
            <a:off x="109823" y="414652"/>
            <a:ext cx="1795556" cy="33855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ACERCA DEL DATASET</a:t>
            </a:r>
            <a:endParaRPr b="0" i="0" sz="1600" u="none" cap="none" strike="noStrike">
              <a:solidFill>
                <a:schemeClr val="lt1"/>
              </a:solidFill>
              <a:latin typeface="Arial"/>
              <a:ea typeface="Arial"/>
              <a:cs typeface="Arial"/>
              <a:sym typeface="Arial"/>
            </a:endParaRPr>
          </a:p>
        </p:txBody>
      </p:sp>
      <p:sp>
        <p:nvSpPr>
          <p:cNvPr id="154" name="Google Shape;154;p23"/>
          <p:cNvSpPr txBox="1"/>
          <p:nvPr/>
        </p:nvSpPr>
        <p:spPr>
          <a:xfrm>
            <a:off x="7650270" y="1976188"/>
            <a:ext cx="1383907" cy="1754286"/>
          </a:xfrm>
          <a:prstGeom prst="rect">
            <a:avLst/>
          </a:prstGeom>
          <a:solidFill>
            <a:schemeClr val="lt2"/>
          </a:solid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2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El tipo de dato más frecuente es el </a:t>
            </a:r>
            <a:r>
              <a:rPr b="1" i="0" lang="es-MX" sz="1200" u="none" cap="none" strike="noStrike">
                <a:solidFill>
                  <a:schemeClr val="dk1"/>
                </a:solidFill>
                <a:latin typeface="Helvetica Neue Light"/>
                <a:ea typeface="Helvetica Neue Light"/>
                <a:cs typeface="Helvetica Neue Light"/>
                <a:sym typeface="Helvetica Neue Light"/>
              </a:rPr>
              <a:t>booleano</a:t>
            </a:r>
            <a:r>
              <a:rPr b="0" i="0" lang="es-MX" sz="1200" u="none" cap="none" strike="noStrike">
                <a:solidFill>
                  <a:schemeClr val="dk1"/>
                </a:solidFill>
                <a:latin typeface="Helvetica Neue Light"/>
                <a:ea typeface="Helvetica Neue Light"/>
                <a:cs typeface="Helvetica Neue Light"/>
                <a:sym typeface="Helvetica Neue Light"/>
              </a:rPr>
              <a:t>, explicado principalmente por los features (adicionales)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pic>
        <p:nvPicPr>
          <p:cNvPr id="159" name="Google Shape;159;p24"/>
          <p:cNvPicPr preferRelativeResize="0"/>
          <p:nvPr/>
        </p:nvPicPr>
        <p:blipFill rotWithShape="1">
          <a:blip r:embed="rId3">
            <a:alphaModFix/>
          </a:blip>
          <a:srcRect b="0" l="0" r="0" t="0"/>
          <a:stretch/>
        </p:blipFill>
        <p:spPr>
          <a:xfrm>
            <a:off x="1893940" y="1158938"/>
            <a:ext cx="5928272" cy="3416234"/>
          </a:xfrm>
          <a:prstGeom prst="rect">
            <a:avLst/>
          </a:prstGeom>
          <a:noFill/>
          <a:ln>
            <a:noFill/>
          </a:ln>
        </p:spPr>
      </p:pic>
      <p:pic>
        <p:nvPicPr>
          <p:cNvPr id="160" name="Google Shape;160;p2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161" name="Google Shape;16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162" name="Google Shape;162;p24"/>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0" i="1" lang="es-MX" sz="1200" u="none" cap="none" strike="noStrike">
                <a:solidFill>
                  <a:schemeClr val="dk1"/>
                </a:solidFill>
                <a:latin typeface="Anton"/>
                <a:ea typeface="Anton"/>
                <a:cs typeface="Anton"/>
                <a:sym typeface="Anton"/>
              </a:rPr>
              <a:t>1. Objetivos generales: </a:t>
            </a:r>
            <a:r>
              <a:rPr b="0" i="1" lang="es-MX" sz="1200" u="none" cap="none" strike="noStrike">
                <a:solidFill>
                  <a:srgbClr val="EF8600"/>
                </a:solidFill>
                <a:latin typeface="Anton"/>
                <a:ea typeface="Anton"/>
                <a:cs typeface="Anton"/>
                <a:sym typeface="Anton"/>
              </a:rPr>
              <a:t>1.3 Datos del negocio y Relaciones (EDA)</a:t>
            </a:r>
            <a:endParaRPr b="0" i="1" sz="1200" u="none" cap="none" strike="noStrike">
              <a:solidFill>
                <a:srgbClr val="EF8600"/>
              </a:solidFill>
              <a:latin typeface="Anton"/>
              <a:ea typeface="Anton"/>
              <a:cs typeface="Anton"/>
              <a:sym typeface="Anton"/>
            </a:endParaRPr>
          </a:p>
        </p:txBody>
      </p:sp>
      <p:sp>
        <p:nvSpPr>
          <p:cNvPr id="163" name="Google Shape;163;p24"/>
          <p:cNvSpPr txBox="1"/>
          <p:nvPr/>
        </p:nvSpPr>
        <p:spPr>
          <a:xfrm>
            <a:off x="117726" y="636166"/>
            <a:ext cx="2338755" cy="33855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VARIABLE TARGET PRICE USD</a:t>
            </a:r>
            <a:endParaRPr b="0" i="0" sz="1600" u="none" cap="none" strike="noStrike">
              <a:solidFill>
                <a:schemeClr val="lt1"/>
              </a:solidFill>
              <a:latin typeface="Arial"/>
              <a:ea typeface="Arial"/>
              <a:cs typeface="Arial"/>
              <a:sym typeface="Arial"/>
            </a:endParaRPr>
          </a:p>
        </p:txBody>
      </p:sp>
      <p:sp>
        <p:nvSpPr>
          <p:cNvPr id="164" name="Google Shape;164;p24"/>
          <p:cNvSpPr txBox="1"/>
          <p:nvPr/>
        </p:nvSpPr>
        <p:spPr>
          <a:xfrm>
            <a:off x="337644" y="1188505"/>
            <a:ext cx="1320675" cy="2316300"/>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1"/>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La mayor concentración de precios se encuentra entre el </a:t>
            </a:r>
            <a:r>
              <a:rPr b="1" i="0" lang="es-MX" sz="1200" u="none" cap="none" strike="noStrike">
                <a:solidFill>
                  <a:schemeClr val="dk1"/>
                </a:solidFill>
                <a:latin typeface="Helvetica Neue Light"/>
                <a:ea typeface="Helvetica Neue Light"/>
                <a:cs typeface="Helvetica Neue Light"/>
                <a:sym typeface="Helvetica Neue Light"/>
              </a:rPr>
              <a:t>rango $1-$11,765 </a:t>
            </a:r>
            <a:r>
              <a:rPr b="0" i="0" lang="es-MX" sz="1200" u="none" cap="none" strike="noStrike">
                <a:solidFill>
                  <a:schemeClr val="dk1"/>
                </a:solidFill>
                <a:latin typeface="Helvetica Neue Light"/>
                <a:ea typeface="Helvetica Neue Light"/>
                <a:cs typeface="Helvetica Neue Light"/>
                <a:sym typeface="Helvetica Neue Light"/>
              </a:rPr>
              <a:t>el cual explica </a:t>
            </a:r>
            <a:r>
              <a:rPr b="1" i="0" lang="es-MX" sz="1200" u="none" cap="none" strike="noStrike">
                <a:solidFill>
                  <a:schemeClr val="dk1"/>
                </a:solidFill>
                <a:latin typeface="Helvetica Neue Light"/>
                <a:ea typeface="Helvetica Neue Light"/>
                <a:cs typeface="Helvetica Neue Light"/>
                <a:sym typeface="Helvetica Neue Light"/>
              </a:rPr>
              <a:t>el 84% </a:t>
            </a:r>
            <a:r>
              <a:rPr b="0" i="0" lang="es-MX" sz="1200" u="none" cap="none" strike="noStrike">
                <a:solidFill>
                  <a:schemeClr val="dk1"/>
                </a:solidFill>
                <a:latin typeface="Helvetica Neue Light"/>
                <a:ea typeface="Helvetica Neue Light"/>
                <a:cs typeface="Helvetica Neue Light"/>
                <a:sym typeface="Helvetica Neue Light"/>
              </a:rPr>
              <a:t>del precio de los vehículos.</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2"/>
              </a:buClr>
              <a:buSzPts val="14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a:p>
            <a:pPr indent="0" lvl="0" marL="139700" marR="0" rtl="0" algn="l">
              <a:lnSpc>
                <a:spcPct val="115000"/>
              </a:lnSpc>
              <a:spcBef>
                <a:spcPts val="0"/>
              </a:spcBef>
              <a:spcAft>
                <a:spcPts val="0"/>
              </a:spcAft>
              <a:buClr>
                <a:schemeClr val="dk2"/>
              </a:buClr>
              <a:buSzPts val="1400"/>
              <a:buFont typeface="Arial"/>
              <a:buNone/>
            </a:pPr>
            <a:r>
              <a:t/>
            </a:r>
            <a:endParaRPr b="0" i="0" sz="1200" u="none" cap="none" strike="noStrike">
              <a:solidFill>
                <a:schemeClr val="dk1"/>
              </a:solidFill>
              <a:latin typeface="Helvetica Neue Light"/>
              <a:ea typeface="Helvetica Neue Light"/>
              <a:cs typeface="Helvetica Neue Light"/>
              <a:sym typeface="Helvetica Neue Light"/>
            </a:endParaRPr>
          </a:p>
        </p:txBody>
      </p:sp>
      <p:sp>
        <p:nvSpPr>
          <p:cNvPr id="165" name="Google Shape;165;p24"/>
          <p:cNvSpPr txBox="1"/>
          <p:nvPr/>
        </p:nvSpPr>
        <p:spPr>
          <a:xfrm>
            <a:off x="6758155" y="2084115"/>
            <a:ext cx="1851153" cy="1900447"/>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1"/>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La variable </a:t>
            </a:r>
            <a:r>
              <a:rPr b="1" i="1" lang="es-MX" sz="1200" u="none" cap="none" strike="noStrike">
                <a:solidFill>
                  <a:schemeClr val="dk1"/>
                </a:solidFill>
                <a:latin typeface="Helvetica Neue Light"/>
                <a:ea typeface="Helvetica Neue Light"/>
                <a:cs typeface="Helvetica Neue Light"/>
                <a:sym typeface="Helvetica Neue Light"/>
              </a:rPr>
              <a:t>precio_usd </a:t>
            </a:r>
            <a:r>
              <a:rPr b="0" i="0" lang="es-MX" sz="1200" u="none" cap="none" strike="noStrike">
                <a:solidFill>
                  <a:schemeClr val="dk1"/>
                </a:solidFill>
                <a:latin typeface="Helvetica Neue Light"/>
                <a:ea typeface="Helvetica Neue Light"/>
                <a:cs typeface="Helvetica Neue Light"/>
                <a:sym typeface="Helvetica Neue Light"/>
              </a:rPr>
              <a:t>no sigue una distribución normal.</a:t>
            </a:r>
            <a:endParaRPr b="0" i="0" sz="1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1"/>
              </a:buClr>
              <a:buSzPts val="1400"/>
              <a:buFont typeface="Arial"/>
              <a:buNone/>
            </a:pPr>
            <a:r>
              <a:t/>
            </a:r>
            <a:endParaRPr b="0" i="0" sz="400" u="none" cap="none" strike="noStrike">
              <a:solidFill>
                <a:srgbClr val="000000"/>
              </a:solidFill>
              <a:latin typeface="Arial"/>
              <a:ea typeface="Arial"/>
              <a:cs typeface="Arial"/>
              <a:sym typeface="Arial"/>
            </a:endParaRPr>
          </a:p>
          <a:p>
            <a:pPr indent="0" lvl="0" marL="139700" marR="0" rtl="0" algn="l">
              <a:lnSpc>
                <a:spcPct val="115000"/>
              </a:lnSpc>
              <a:spcBef>
                <a:spcPts val="0"/>
              </a:spcBef>
              <a:spcAft>
                <a:spcPts val="0"/>
              </a:spcAft>
              <a:buClr>
                <a:schemeClr val="dk1"/>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El </a:t>
            </a:r>
            <a:r>
              <a:rPr b="1" i="0" lang="es-MX" sz="1200" u="none" cap="none" strike="noStrike">
                <a:solidFill>
                  <a:schemeClr val="dk1"/>
                </a:solidFill>
                <a:latin typeface="Helvetica Neue Light"/>
                <a:ea typeface="Helvetica Neue Light"/>
                <a:cs typeface="Helvetica Neue Light"/>
                <a:sym typeface="Helvetica Neue Light"/>
              </a:rPr>
              <a:t>sesgo alto positivo </a:t>
            </a:r>
            <a:r>
              <a:rPr b="0" i="0" lang="es-MX" sz="1200" u="none" cap="none" strike="noStrike">
                <a:solidFill>
                  <a:schemeClr val="dk1"/>
                </a:solidFill>
                <a:latin typeface="Helvetica Neue Light"/>
                <a:ea typeface="Helvetica Neue Light"/>
                <a:cs typeface="Helvetica Neue Light"/>
                <a:sym typeface="Helvetica Neue Light"/>
              </a:rPr>
              <a:t>(2.24) explica que los valores estén distribuidos hacia la izquierda.</a:t>
            </a:r>
            <a:endParaRPr b="0" i="0" sz="1400" u="none" cap="none" strike="noStrike">
              <a:solidFill>
                <a:srgbClr val="000000"/>
              </a:solidFill>
              <a:latin typeface="Arial"/>
              <a:ea typeface="Arial"/>
              <a:cs typeface="Arial"/>
              <a:sym typeface="Arial"/>
            </a:endParaRPr>
          </a:p>
        </p:txBody>
      </p:sp>
      <p:sp>
        <p:nvSpPr>
          <p:cNvPr id="166" name="Google Shape;166;p24"/>
          <p:cNvSpPr txBox="1"/>
          <p:nvPr/>
        </p:nvSpPr>
        <p:spPr>
          <a:xfrm>
            <a:off x="0" y="4902928"/>
            <a:ext cx="408544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
              <a:buFont typeface="Arial"/>
              <a:buNone/>
            </a:pPr>
            <a:r>
              <a:rPr b="0" i="1" lang="es-MX" sz="700" u="none" cap="none" strike="noStrike">
                <a:solidFill>
                  <a:schemeClr val="dk1"/>
                </a:solidFill>
                <a:latin typeface="Helvetica Neue Light"/>
                <a:ea typeface="Helvetica Neue Light"/>
                <a:cs typeface="Helvetica Neue Light"/>
                <a:sym typeface="Helvetica Neue Light"/>
              </a:rPr>
              <a:t>Nota: utilizamos el método de Surges para la creación de intervalos en los histogramas.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pic>
        <p:nvPicPr>
          <p:cNvPr id="171" name="Google Shape;171;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2" name="Google Shape;172;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s-MX"/>
              <a:t>‹#›</a:t>
            </a:fld>
            <a:endParaRPr/>
          </a:p>
        </p:txBody>
      </p:sp>
      <p:sp>
        <p:nvSpPr>
          <p:cNvPr id="173" name="Google Shape;173;p55"/>
          <p:cNvSpPr txBox="1"/>
          <p:nvPr/>
        </p:nvSpPr>
        <p:spPr>
          <a:xfrm>
            <a:off x="0" y="0"/>
            <a:ext cx="7552800" cy="42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s-MX" sz="1200" u="none" cap="none" strike="noStrike">
                <a:solidFill>
                  <a:schemeClr val="dk1"/>
                </a:solidFill>
                <a:latin typeface="Anton"/>
                <a:ea typeface="Anton"/>
                <a:cs typeface="Anton"/>
                <a:sym typeface="Anton"/>
              </a:rPr>
              <a:t>1. Objetivos generales: </a:t>
            </a:r>
            <a:r>
              <a:rPr b="0" i="1" lang="es-MX" sz="1200" u="none" cap="none" strike="noStrike">
                <a:solidFill>
                  <a:srgbClr val="EF8600"/>
                </a:solidFill>
                <a:latin typeface="Anton"/>
                <a:ea typeface="Anton"/>
                <a:cs typeface="Anton"/>
                <a:sym typeface="Anton"/>
              </a:rPr>
              <a:t>1.4 Elección del algoritmo de entrenamiento y preparación de datos</a:t>
            </a:r>
            <a:endParaRPr b="0" i="0" sz="1400" u="none" cap="none" strike="noStrike">
              <a:solidFill>
                <a:srgbClr val="000000"/>
              </a:solidFill>
              <a:latin typeface="Arial"/>
              <a:ea typeface="Arial"/>
              <a:cs typeface="Arial"/>
              <a:sym typeface="Arial"/>
            </a:endParaRPr>
          </a:p>
        </p:txBody>
      </p:sp>
      <p:sp>
        <p:nvSpPr>
          <p:cNvPr id="174" name="Google Shape;174;p55"/>
          <p:cNvSpPr txBox="1"/>
          <p:nvPr/>
        </p:nvSpPr>
        <p:spPr>
          <a:xfrm>
            <a:off x="117726" y="636166"/>
            <a:ext cx="2679717" cy="338514"/>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s-MX" sz="1600" u="none" cap="none" strike="noStrike">
                <a:solidFill>
                  <a:schemeClr val="lt1"/>
                </a:solidFill>
                <a:latin typeface="Anton"/>
                <a:ea typeface="Anton"/>
                <a:cs typeface="Anton"/>
                <a:sym typeface="Anton"/>
              </a:rPr>
              <a:t>ALGORITMOS DE ENTRENAMIENTO </a:t>
            </a:r>
            <a:endParaRPr b="0" i="0" sz="1600" u="none" cap="none" strike="noStrike">
              <a:solidFill>
                <a:schemeClr val="lt1"/>
              </a:solidFill>
              <a:latin typeface="Arial"/>
              <a:ea typeface="Arial"/>
              <a:cs typeface="Arial"/>
              <a:sym typeface="Arial"/>
            </a:endParaRPr>
          </a:p>
        </p:txBody>
      </p:sp>
      <p:grpSp>
        <p:nvGrpSpPr>
          <p:cNvPr id="175" name="Google Shape;175;p55"/>
          <p:cNvGrpSpPr/>
          <p:nvPr/>
        </p:nvGrpSpPr>
        <p:grpSpPr>
          <a:xfrm>
            <a:off x="117726" y="1101708"/>
            <a:ext cx="1762149" cy="1836549"/>
            <a:chOff x="392115" y="905092"/>
            <a:chExt cx="2502718" cy="3855888"/>
          </a:xfrm>
        </p:grpSpPr>
        <p:sp>
          <p:nvSpPr>
            <p:cNvPr id="176" name="Google Shape;176;p55"/>
            <p:cNvSpPr/>
            <p:nvPr/>
          </p:nvSpPr>
          <p:spPr>
            <a:xfrm>
              <a:off x="392115" y="905092"/>
              <a:ext cx="2502718" cy="1001087"/>
            </a:xfrm>
            <a:custGeom>
              <a:rect b="b" l="l" r="r" t="t"/>
              <a:pathLst>
                <a:path extrusionOk="0" h="1001087" w="2502718">
                  <a:moveTo>
                    <a:pt x="0" y="0"/>
                  </a:moveTo>
                  <a:lnTo>
                    <a:pt x="2502718" y="0"/>
                  </a:lnTo>
                  <a:lnTo>
                    <a:pt x="2502718" y="1001087"/>
                  </a:lnTo>
                  <a:lnTo>
                    <a:pt x="0" y="1001087"/>
                  </a:lnTo>
                  <a:lnTo>
                    <a:pt x="0" y="0"/>
                  </a:lnTo>
                  <a:close/>
                </a:path>
              </a:pathLst>
            </a:custGeom>
            <a:solidFill>
              <a:srgbClr val="FFAA3F"/>
            </a:solidFill>
            <a:ln cap="flat" cmpd="sng" w="25400">
              <a:solidFill>
                <a:srgbClr val="FFAA3F"/>
              </a:solidFill>
              <a:prstDash val="solid"/>
              <a:round/>
              <a:headEnd len="sm" w="sm" type="none"/>
              <a:tailEnd len="sm" w="sm" type="none"/>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Clr>
                  <a:srgbClr val="000000"/>
                </a:buClr>
                <a:buSzPts val="1200"/>
                <a:buFont typeface="Arial"/>
                <a:buNone/>
              </a:pPr>
              <a:r>
                <a:rPr b="1" i="0" lang="es-MX" sz="1200" u="none" cap="none" strike="noStrike">
                  <a:solidFill>
                    <a:schemeClr val="lt1"/>
                  </a:solidFill>
                  <a:latin typeface="Helvetica Neue"/>
                  <a:ea typeface="Helvetica Neue"/>
                  <a:cs typeface="Helvetica Neue"/>
                  <a:sym typeface="Helvetica Neue"/>
                </a:rPr>
                <a:t>REGRESIÓN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20"/>
                </a:spcBef>
                <a:spcAft>
                  <a:spcPts val="0"/>
                </a:spcAft>
                <a:buClr>
                  <a:srgbClr val="000000"/>
                </a:buClr>
                <a:buSzPts val="1200"/>
                <a:buFont typeface="Arial"/>
                <a:buNone/>
              </a:pPr>
              <a:r>
                <a:rPr b="1" i="0" lang="es-MX" sz="1200" u="none" cap="none" strike="noStrike">
                  <a:solidFill>
                    <a:schemeClr val="lt1"/>
                  </a:solidFill>
                  <a:latin typeface="Helvetica Neue"/>
                  <a:ea typeface="Helvetica Neue"/>
                  <a:cs typeface="Helvetica Neue"/>
                  <a:sym typeface="Helvetica Neue"/>
                </a:rPr>
                <a:t>LINEAL SIMPLE</a:t>
              </a:r>
              <a:endParaRPr b="1" i="0" sz="1200" u="none" cap="none" strike="noStrike">
                <a:solidFill>
                  <a:schemeClr val="lt1"/>
                </a:solidFill>
                <a:latin typeface="Helvetica Neue"/>
                <a:ea typeface="Helvetica Neue"/>
                <a:cs typeface="Helvetica Neue"/>
                <a:sym typeface="Helvetica Neue"/>
              </a:endParaRPr>
            </a:p>
          </p:txBody>
        </p:sp>
        <p:sp>
          <p:nvSpPr>
            <p:cNvPr id="177" name="Google Shape;177;p55"/>
            <p:cNvSpPr/>
            <p:nvPr/>
          </p:nvSpPr>
          <p:spPr>
            <a:xfrm>
              <a:off x="392115" y="1906180"/>
              <a:ext cx="2502718" cy="2854800"/>
            </a:xfrm>
            <a:custGeom>
              <a:rect b="b" l="l" r="r" t="t"/>
              <a:pathLst>
                <a:path extrusionOk="0" h="2854800" w="2502718">
                  <a:moveTo>
                    <a:pt x="0" y="0"/>
                  </a:moveTo>
                  <a:lnTo>
                    <a:pt x="2502718" y="0"/>
                  </a:lnTo>
                  <a:lnTo>
                    <a:pt x="2502718" y="2854800"/>
                  </a:lnTo>
                  <a:lnTo>
                    <a:pt x="0" y="2854800"/>
                  </a:lnTo>
                  <a:lnTo>
                    <a:pt x="0" y="0"/>
                  </a:lnTo>
                  <a:close/>
                </a:path>
              </a:pathLst>
            </a:custGeom>
            <a:solidFill>
              <a:srgbClr val="FFE2CD">
                <a:alpha val="89019"/>
              </a:srgbClr>
            </a:solidFill>
            <a:ln cap="flat" cmpd="sng" w="25400">
              <a:solidFill>
                <a:srgbClr val="FFE2CD">
                  <a:alpha val="89019"/>
                </a:srgbClr>
              </a:solidFill>
              <a:prstDash val="solid"/>
              <a:round/>
              <a:headEnd len="sm" w="sm" type="none"/>
              <a:tailEnd len="sm" w="sm" type="none"/>
            </a:ln>
          </p:spPr>
          <p:txBody>
            <a:bodyPr anchorCtr="0" anchor="t" bIns="80000" lIns="53325" spcFirstLastPara="1" rIns="71100" wrap="square" tIns="53325">
              <a:noAutofit/>
            </a:bodyPr>
            <a:lstStyle/>
            <a:p>
              <a:pPr indent="-57150" lvl="1" marL="57150" marR="0" rtl="0" algn="l">
                <a:lnSpc>
                  <a:spcPct val="90000"/>
                </a:lnSpc>
                <a:spcBef>
                  <a:spcPts val="0"/>
                </a:spcBef>
                <a:spcAft>
                  <a:spcPts val="0"/>
                </a:spcAft>
                <a:buClr>
                  <a:srgbClr val="000000"/>
                </a:buClr>
                <a:buSzPts val="500"/>
                <a:buFont typeface="Arial"/>
                <a:buChar char="•"/>
              </a:pPr>
              <a:r>
                <a:rPr b="1" i="0" lang="es-MX" sz="1000" u="none" cap="none" strike="noStrike">
                  <a:solidFill>
                    <a:schemeClr val="dk1"/>
                  </a:solidFill>
                  <a:latin typeface="Helvetica Neue"/>
                  <a:ea typeface="Helvetica Neue"/>
                  <a:cs typeface="Helvetica Neue"/>
                  <a:sym typeface="Helvetica Neue"/>
                </a:rPr>
                <a:t>Year_Produced vs Price_USD</a:t>
              </a:r>
              <a:endParaRPr b="1" i="0" sz="1000" u="none" cap="none" strike="noStrike">
                <a:solidFill>
                  <a:schemeClr val="dk1"/>
                </a:solidFill>
                <a:latin typeface="Helvetica Neue"/>
                <a:ea typeface="Helvetica Neue"/>
                <a:cs typeface="Helvetica Neue"/>
                <a:sym typeface="Helvetica Neue"/>
              </a:endParaRPr>
            </a:p>
            <a:p>
              <a:pPr indent="-57150" lvl="2" marL="11430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ent = 0.52</a:t>
              </a:r>
              <a:endParaRPr b="0" i="1" sz="1000" u="none" cap="none" strike="noStrike">
                <a:solidFill>
                  <a:schemeClr val="dk1"/>
                </a:solidFill>
                <a:latin typeface="Helvetica Neue"/>
                <a:ea typeface="Helvetica Neue"/>
                <a:cs typeface="Helvetica Neue"/>
                <a:sym typeface="Helvetica Neue"/>
              </a:endParaRPr>
            </a:p>
            <a:p>
              <a:pPr indent="-57150" lvl="1" marL="57150" marR="0" rtl="0" algn="l">
                <a:lnSpc>
                  <a:spcPct val="90000"/>
                </a:lnSpc>
                <a:spcBef>
                  <a:spcPts val="150"/>
                </a:spcBef>
                <a:spcAft>
                  <a:spcPts val="0"/>
                </a:spcAft>
                <a:buClr>
                  <a:srgbClr val="000000"/>
                </a:buClr>
                <a:buSzPts val="500"/>
                <a:buFont typeface="Arial"/>
                <a:buChar char="•"/>
              </a:pPr>
              <a:r>
                <a:rPr b="1" i="0" lang="es-MX" sz="1000" u="none" cap="none" strike="noStrike">
                  <a:solidFill>
                    <a:schemeClr val="dk1"/>
                  </a:solidFill>
                  <a:latin typeface="Helvetica Neue"/>
                  <a:ea typeface="Helvetica Neue"/>
                  <a:cs typeface="Helvetica Neue"/>
                  <a:sym typeface="Helvetica Neue"/>
                </a:rPr>
                <a:t>Count_Features vs Price_USD</a:t>
              </a:r>
              <a:endParaRPr b="1" i="0" sz="1000" u="none" cap="none" strike="noStrike">
                <a:solidFill>
                  <a:schemeClr val="dk1"/>
                </a:solidFill>
                <a:latin typeface="Helvetica Neue"/>
                <a:ea typeface="Helvetica Neue"/>
                <a:cs typeface="Helvetica Neue"/>
                <a:sym typeface="Helvetica Neue"/>
              </a:endParaRPr>
            </a:p>
            <a:p>
              <a:pPr indent="-57150" lvl="2" marL="11430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ent = 0.66</a:t>
              </a:r>
              <a:endParaRPr b="0" i="1" sz="1000" u="none" cap="none" strike="noStrike">
                <a:solidFill>
                  <a:schemeClr val="dk1"/>
                </a:solidFill>
                <a:latin typeface="Helvetica Neue"/>
                <a:ea typeface="Helvetica Neue"/>
                <a:cs typeface="Helvetica Neue"/>
                <a:sym typeface="Helvetica Neue"/>
              </a:endParaRPr>
            </a:p>
          </p:txBody>
        </p:sp>
      </p:grpSp>
      <p:grpSp>
        <p:nvGrpSpPr>
          <p:cNvPr id="178" name="Google Shape;178;p55"/>
          <p:cNvGrpSpPr/>
          <p:nvPr/>
        </p:nvGrpSpPr>
        <p:grpSpPr>
          <a:xfrm>
            <a:off x="1937057" y="1101708"/>
            <a:ext cx="5494380" cy="3557917"/>
            <a:chOff x="2226773" y="1101709"/>
            <a:chExt cx="5630868" cy="3825498"/>
          </a:xfrm>
        </p:grpSpPr>
        <p:sp>
          <p:nvSpPr>
            <p:cNvPr id="179" name="Google Shape;179;p55"/>
            <p:cNvSpPr/>
            <p:nvPr/>
          </p:nvSpPr>
          <p:spPr>
            <a:xfrm>
              <a:off x="2226773" y="1101709"/>
              <a:ext cx="5630868" cy="476815"/>
            </a:xfrm>
            <a:custGeom>
              <a:rect b="b" l="l" r="r" t="t"/>
              <a:pathLst>
                <a:path extrusionOk="0" h="1001087" w="2502718">
                  <a:moveTo>
                    <a:pt x="0" y="0"/>
                  </a:moveTo>
                  <a:lnTo>
                    <a:pt x="2502718" y="0"/>
                  </a:lnTo>
                  <a:lnTo>
                    <a:pt x="2502718" y="1001087"/>
                  </a:lnTo>
                  <a:lnTo>
                    <a:pt x="0" y="1001087"/>
                  </a:lnTo>
                  <a:lnTo>
                    <a:pt x="0" y="0"/>
                  </a:lnTo>
                  <a:close/>
                </a:path>
              </a:pathLst>
            </a:custGeom>
            <a:solidFill>
              <a:srgbClr val="FFAA3F"/>
            </a:solidFill>
            <a:ln cap="flat" cmpd="sng" w="25400">
              <a:solidFill>
                <a:srgbClr val="FFAA3F"/>
              </a:solidFill>
              <a:prstDash val="solid"/>
              <a:round/>
              <a:headEnd len="sm" w="sm" type="none"/>
              <a:tailEnd len="sm" w="sm" type="none"/>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Clr>
                  <a:srgbClr val="000000"/>
                </a:buClr>
                <a:buSzPts val="1200"/>
                <a:buFont typeface="Arial"/>
                <a:buNone/>
              </a:pPr>
              <a:r>
                <a:rPr b="1" i="0" lang="es-MX" sz="1200" u="none" cap="none" strike="noStrike">
                  <a:solidFill>
                    <a:schemeClr val="lt1"/>
                  </a:solidFill>
                  <a:latin typeface="Helvetica Neue"/>
                  <a:ea typeface="Helvetica Neue"/>
                  <a:cs typeface="Helvetica Neue"/>
                  <a:sym typeface="Helvetica Neue"/>
                </a:rPr>
                <a:t>REGRESIÓN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20"/>
                </a:spcBef>
                <a:spcAft>
                  <a:spcPts val="0"/>
                </a:spcAft>
                <a:buClr>
                  <a:srgbClr val="000000"/>
                </a:buClr>
                <a:buSzPts val="1200"/>
                <a:buFont typeface="Arial"/>
                <a:buNone/>
              </a:pPr>
              <a:r>
                <a:rPr b="1" i="0" lang="es-MX" sz="1200" u="none" cap="none" strike="noStrike">
                  <a:solidFill>
                    <a:schemeClr val="lt1"/>
                  </a:solidFill>
                  <a:latin typeface="Helvetica Neue"/>
                  <a:ea typeface="Helvetica Neue"/>
                  <a:cs typeface="Helvetica Neue"/>
                  <a:sym typeface="Helvetica Neue"/>
                </a:rPr>
                <a:t>MÚLTIPLE</a:t>
              </a:r>
              <a:endParaRPr b="1" i="0" sz="1200" u="none" cap="none" strike="noStrike">
                <a:solidFill>
                  <a:schemeClr val="lt1"/>
                </a:solidFill>
                <a:latin typeface="Helvetica Neue"/>
                <a:ea typeface="Helvetica Neue"/>
                <a:cs typeface="Helvetica Neue"/>
                <a:sym typeface="Helvetica Neue"/>
              </a:endParaRPr>
            </a:p>
          </p:txBody>
        </p:sp>
        <p:sp>
          <p:nvSpPr>
            <p:cNvPr id="180" name="Google Shape;180;p55"/>
            <p:cNvSpPr/>
            <p:nvPr/>
          </p:nvSpPr>
          <p:spPr>
            <a:xfrm>
              <a:off x="2226773" y="1578525"/>
              <a:ext cx="5630868" cy="3348682"/>
            </a:xfrm>
            <a:custGeom>
              <a:rect b="b" l="l" r="r" t="t"/>
              <a:pathLst>
                <a:path extrusionOk="0" h="2854800" w="2502718">
                  <a:moveTo>
                    <a:pt x="0" y="0"/>
                  </a:moveTo>
                  <a:lnTo>
                    <a:pt x="2502718" y="0"/>
                  </a:lnTo>
                  <a:lnTo>
                    <a:pt x="2502718" y="2854800"/>
                  </a:lnTo>
                  <a:lnTo>
                    <a:pt x="0" y="2854800"/>
                  </a:lnTo>
                  <a:lnTo>
                    <a:pt x="0" y="0"/>
                  </a:lnTo>
                  <a:close/>
                </a:path>
              </a:pathLst>
            </a:custGeom>
            <a:solidFill>
              <a:srgbClr val="FFE2CD">
                <a:alpha val="89019"/>
              </a:srgbClr>
            </a:solidFill>
            <a:ln cap="flat" cmpd="sng" w="25400">
              <a:solidFill>
                <a:srgbClr val="FFE2CD">
                  <a:alpha val="89019"/>
                </a:srgbClr>
              </a:solidFill>
              <a:prstDash val="solid"/>
              <a:round/>
              <a:headEnd len="sm" w="sm" type="none"/>
              <a:tailEnd len="sm" w="sm" type="none"/>
            </a:ln>
          </p:spPr>
          <p:txBody>
            <a:bodyPr anchorCtr="0" anchor="t" bIns="80000" lIns="53325" spcFirstLastPara="1" rIns="71100" wrap="square" tIns="53325">
              <a:noAutofit/>
            </a:bodyPr>
            <a:lstStyle/>
            <a:p>
              <a:pPr indent="-57150" lvl="1" marL="57150" marR="0" rtl="0" algn="l">
                <a:lnSpc>
                  <a:spcPct val="90000"/>
                </a:lnSpc>
                <a:spcBef>
                  <a:spcPts val="0"/>
                </a:spcBef>
                <a:spcAft>
                  <a:spcPts val="0"/>
                </a:spcAft>
                <a:buClr>
                  <a:srgbClr val="000000"/>
                </a:buClr>
                <a:buSzPts val="500"/>
                <a:buFont typeface="Arial"/>
                <a:buChar char="•"/>
              </a:pPr>
              <a:r>
                <a:rPr b="1" i="0" lang="es-MX" sz="1000" u="none" cap="none" strike="noStrike">
                  <a:solidFill>
                    <a:schemeClr val="dk1"/>
                  </a:solidFill>
                  <a:latin typeface="Helvetica Neue"/>
                  <a:ea typeface="Helvetica Neue"/>
                  <a:cs typeface="Helvetica Neue"/>
                  <a:sym typeface="Helvetica Neue"/>
                </a:rPr>
                <a:t>Year_Produced &amp; Count_Features vs Price_USD</a:t>
              </a:r>
              <a:endParaRPr b="1" i="0" sz="1000" u="none" cap="none" strike="noStrike">
                <a:solidFill>
                  <a:schemeClr val="dk1"/>
                </a:solidFill>
                <a:latin typeface="Helvetica Neue"/>
                <a:ea typeface="Helvetica Neue"/>
                <a:cs typeface="Helvetica Neue"/>
                <a:sym typeface="Helvetica Neue"/>
              </a:endParaRPr>
            </a:p>
            <a:p>
              <a:pPr indent="-57150" lvl="2" marL="11430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ent = 0.67</a:t>
              </a:r>
              <a:endParaRPr b="0" i="1" sz="1000" u="none" cap="none" strike="noStrike">
                <a:solidFill>
                  <a:schemeClr val="dk1"/>
                </a:solidFill>
                <a:latin typeface="Helvetica Neue"/>
                <a:ea typeface="Helvetica Neue"/>
                <a:cs typeface="Helvetica Neue"/>
                <a:sym typeface="Helvetica Neue"/>
              </a:endParaRPr>
            </a:p>
            <a:p>
              <a:pPr indent="-57150" lvl="2" marL="11430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pred = 0.34</a:t>
              </a:r>
              <a:endParaRPr b="0" i="1" sz="1000" u="none" cap="none" strike="noStrike">
                <a:solidFill>
                  <a:schemeClr val="dk1"/>
                </a:solidFill>
                <a:latin typeface="Helvetica Neue"/>
                <a:ea typeface="Helvetica Neue"/>
                <a:cs typeface="Helvetica Neue"/>
                <a:sym typeface="Helvetica Neue"/>
              </a:endParaRPr>
            </a:p>
            <a:p>
              <a:pPr indent="-57150" lvl="1" marL="57150" marR="0" rtl="0" algn="l">
                <a:lnSpc>
                  <a:spcPct val="90000"/>
                </a:lnSpc>
                <a:spcBef>
                  <a:spcPts val="150"/>
                </a:spcBef>
                <a:spcAft>
                  <a:spcPts val="0"/>
                </a:spcAft>
                <a:buClr>
                  <a:srgbClr val="000000"/>
                </a:buClr>
                <a:buSzPts val="500"/>
                <a:buFont typeface="Arial"/>
                <a:buChar char="•"/>
              </a:pPr>
              <a:r>
                <a:rPr b="1" i="0" lang="es-MX" sz="1000" u="none" cap="none" strike="noStrike">
                  <a:solidFill>
                    <a:schemeClr val="dk1"/>
                  </a:solidFill>
                  <a:latin typeface="Helvetica Neue"/>
                  <a:ea typeface="Helvetica Neue"/>
                  <a:cs typeface="Helvetica Neue"/>
                  <a:sym typeface="Helvetica Neue"/>
                </a:rPr>
                <a:t>Year_Produced &amp; Count_Features vs Log (Price_USD)</a:t>
              </a:r>
              <a:endParaRPr b="1" i="1" sz="1000" u="none" cap="none" strike="noStrike">
                <a:solidFill>
                  <a:schemeClr val="dk1"/>
                </a:solidFill>
                <a:latin typeface="Helvetica Neue"/>
                <a:ea typeface="Helvetica Neue"/>
                <a:cs typeface="Helvetica Neue"/>
                <a:sym typeface="Helvetica Neue"/>
              </a:endParaRPr>
            </a:p>
            <a:p>
              <a:pPr indent="-57150" lvl="2" marL="11430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ent = 0.99</a:t>
              </a:r>
              <a:endParaRPr b="0" i="1" sz="1000" u="none" cap="none" strike="noStrike">
                <a:solidFill>
                  <a:schemeClr val="dk1"/>
                </a:solidFill>
                <a:latin typeface="Helvetica Neue"/>
                <a:ea typeface="Helvetica Neue"/>
                <a:cs typeface="Helvetica Neue"/>
                <a:sym typeface="Helvetica Neue"/>
              </a:endParaRPr>
            </a:p>
            <a:p>
              <a:pPr indent="-57150" lvl="2" marL="11430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pred = 0.40</a:t>
              </a:r>
              <a:endParaRPr b="0" i="1" sz="1000" u="none" cap="none" strike="noStrike">
                <a:solidFill>
                  <a:schemeClr val="dk1"/>
                </a:solidFill>
                <a:latin typeface="Helvetica Neue"/>
                <a:ea typeface="Helvetica Neue"/>
                <a:cs typeface="Helvetica Neue"/>
                <a:sym typeface="Helvetica Neue"/>
              </a:endParaRPr>
            </a:p>
            <a:p>
              <a:pPr indent="-57150" lvl="2" marL="114300" marR="0" rtl="0" algn="l">
                <a:lnSpc>
                  <a:spcPct val="90000"/>
                </a:lnSpc>
                <a:spcBef>
                  <a:spcPts val="150"/>
                </a:spcBef>
                <a:spcAft>
                  <a:spcPts val="0"/>
                </a:spcAft>
                <a:buClr>
                  <a:srgbClr val="000000"/>
                </a:buClr>
                <a:buSzPts val="500"/>
                <a:buFont typeface="Arial"/>
                <a:buChar char="•"/>
              </a:pPr>
              <a:r>
                <a:rPr b="1" i="0" lang="es-MX" sz="1000" u="none" cap="none" strike="noStrike">
                  <a:solidFill>
                    <a:schemeClr val="dk1"/>
                  </a:solidFill>
                  <a:latin typeface="Helvetica Neue"/>
                  <a:ea typeface="Helvetica Neue"/>
                  <a:cs typeface="Helvetica Neue"/>
                  <a:sym typeface="Helvetica Neue"/>
                </a:rPr>
                <a:t>Year_Produced &amp; Count_Features vs Price_USD con Std Scaler variables dependientes</a:t>
              </a:r>
              <a:endParaRPr b="1" i="1" sz="1000" u="none" cap="none" strike="noStrike">
                <a:solidFill>
                  <a:schemeClr val="dk1"/>
                </a:solidFill>
                <a:latin typeface="Helvetica Neue"/>
                <a:ea typeface="Helvetica Neue"/>
                <a:cs typeface="Helvetica Neue"/>
                <a:sym typeface="Helvetica Neue"/>
              </a:endParaRPr>
            </a:p>
            <a:p>
              <a:pPr indent="-57150" lvl="3" marL="17145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ent = 0.27</a:t>
              </a:r>
              <a:endParaRPr b="0" i="1" sz="1000" u="none" cap="none" strike="noStrike">
                <a:solidFill>
                  <a:schemeClr val="dk1"/>
                </a:solidFill>
                <a:latin typeface="Helvetica Neue"/>
                <a:ea typeface="Helvetica Neue"/>
                <a:cs typeface="Helvetica Neue"/>
                <a:sym typeface="Helvetica Neue"/>
              </a:endParaRPr>
            </a:p>
            <a:p>
              <a:pPr indent="-57150" lvl="3" marL="17145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pred = -0.59</a:t>
              </a:r>
              <a:endParaRPr b="0" i="1" sz="1000" u="none" cap="none" strike="noStrike">
                <a:solidFill>
                  <a:schemeClr val="dk1"/>
                </a:solidFill>
                <a:latin typeface="Helvetica Neue"/>
                <a:ea typeface="Helvetica Neue"/>
                <a:cs typeface="Helvetica Neue"/>
                <a:sym typeface="Helvetica Neue"/>
              </a:endParaRPr>
            </a:p>
            <a:p>
              <a:pPr indent="-57150" lvl="2" marL="114300" marR="0" rtl="0" algn="l">
                <a:lnSpc>
                  <a:spcPct val="90000"/>
                </a:lnSpc>
                <a:spcBef>
                  <a:spcPts val="150"/>
                </a:spcBef>
                <a:spcAft>
                  <a:spcPts val="0"/>
                </a:spcAft>
                <a:buClr>
                  <a:srgbClr val="000000"/>
                </a:buClr>
                <a:buSzPts val="500"/>
                <a:buFont typeface="Arial"/>
                <a:buChar char="•"/>
              </a:pPr>
              <a:r>
                <a:rPr b="1" i="0" lang="es-MX" sz="1000" u="none" cap="none" strike="noStrike">
                  <a:solidFill>
                    <a:schemeClr val="dk1"/>
                  </a:solidFill>
                  <a:latin typeface="Helvetica Neue"/>
                  <a:ea typeface="Helvetica Neue"/>
                  <a:cs typeface="Helvetica Neue"/>
                  <a:sym typeface="Helvetica Neue"/>
                </a:rPr>
                <a:t>Year_Produced &amp; Count_Features vs Price_USD con Std Scaler a todas</a:t>
              </a:r>
              <a:endParaRPr b="1" i="1" sz="1000" u="none" cap="none" strike="noStrike">
                <a:solidFill>
                  <a:schemeClr val="dk1"/>
                </a:solidFill>
                <a:latin typeface="Helvetica Neue"/>
                <a:ea typeface="Helvetica Neue"/>
                <a:cs typeface="Helvetica Neue"/>
                <a:sym typeface="Helvetica Neue"/>
              </a:endParaRPr>
            </a:p>
            <a:p>
              <a:pPr indent="-57150" lvl="3" marL="17145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ent = 0.60</a:t>
              </a:r>
              <a:endParaRPr b="0" i="1" sz="1000" u="none" cap="none" strike="noStrike">
                <a:solidFill>
                  <a:schemeClr val="dk1"/>
                </a:solidFill>
                <a:latin typeface="Helvetica Neue"/>
                <a:ea typeface="Helvetica Neue"/>
                <a:cs typeface="Helvetica Neue"/>
                <a:sym typeface="Helvetica Neue"/>
              </a:endParaRPr>
            </a:p>
            <a:p>
              <a:pPr indent="-57150" lvl="3" marL="17145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pred = -0.60</a:t>
              </a:r>
              <a:endParaRPr b="0" i="1" sz="1000" u="none" cap="none" strike="noStrike">
                <a:solidFill>
                  <a:schemeClr val="dk1"/>
                </a:solidFill>
                <a:latin typeface="Helvetica Neue"/>
                <a:ea typeface="Helvetica Neue"/>
                <a:cs typeface="Helvetica Neue"/>
                <a:sym typeface="Helvetica Neue"/>
              </a:endParaRPr>
            </a:p>
            <a:p>
              <a:pPr indent="-57150" lvl="2" marL="114300" marR="0" rtl="0" algn="l">
                <a:lnSpc>
                  <a:spcPct val="90000"/>
                </a:lnSpc>
                <a:spcBef>
                  <a:spcPts val="150"/>
                </a:spcBef>
                <a:spcAft>
                  <a:spcPts val="0"/>
                </a:spcAft>
                <a:buClr>
                  <a:srgbClr val="000000"/>
                </a:buClr>
                <a:buSzPts val="500"/>
                <a:buFont typeface="Arial"/>
                <a:buChar char="•"/>
              </a:pPr>
              <a:r>
                <a:rPr b="1" i="0" lang="es-MX" sz="1000" u="none" cap="none" strike="noStrike">
                  <a:solidFill>
                    <a:schemeClr val="dk1"/>
                  </a:solidFill>
                  <a:latin typeface="Helvetica Neue"/>
                  <a:ea typeface="Helvetica Neue"/>
                  <a:cs typeface="Helvetica Neue"/>
                  <a:sym typeface="Helvetica Neue"/>
                </a:rPr>
                <a:t>Year_Produced &amp; Count_Features vs Price_USD con MinMax</a:t>
              </a:r>
              <a:endParaRPr b="1" i="1" sz="1000" u="none" cap="none" strike="noStrike">
                <a:solidFill>
                  <a:schemeClr val="dk1"/>
                </a:solidFill>
                <a:latin typeface="Helvetica Neue"/>
                <a:ea typeface="Helvetica Neue"/>
                <a:cs typeface="Helvetica Neue"/>
                <a:sym typeface="Helvetica Neue"/>
              </a:endParaRPr>
            </a:p>
            <a:p>
              <a:pPr indent="-57150" lvl="3" marL="17145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ent = 0.68</a:t>
              </a:r>
              <a:endParaRPr b="0" i="1" sz="1000" u="none" cap="none" strike="noStrike">
                <a:solidFill>
                  <a:schemeClr val="dk1"/>
                </a:solidFill>
                <a:latin typeface="Helvetica Neue"/>
                <a:ea typeface="Helvetica Neue"/>
                <a:cs typeface="Helvetica Neue"/>
                <a:sym typeface="Helvetica Neue"/>
              </a:endParaRPr>
            </a:p>
            <a:p>
              <a:pPr indent="-57150" lvl="3" marL="17145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pred = -0.32</a:t>
              </a:r>
              <a:endParaRPr b="0" i="1" sz="1000" u="none" cap="none" strike="noStrike">
                <a:solidFill>
                  <a:schemeClr val="dk1"/>
                </a:solidFill>
                <a:latin typeface="Helvetica Neue"/>
                <a:ea typeface="Helvetica Neue"/>
                <a:cs typeface="Helvetica Neue"/>
                <a:sym typeface="Helvetica Neue"/>
              </a:endParaRPr>
            </a:p>
            <a:p>
              <a:pPr indent="-57150" lvl="2" marL="114300" marR="0" rtl="0" algn="l">
                <a:lnSpc>
                  <a:spcPct val="90000"/>
                </a:lnSpc>
                <a:spcBef>
                  <a:spcPts val="150"/>
                </a:spcBef>
                <a:spcAft>
                  <a:spcPts val="0"/>
                </a:spcAft>
                <a:buClr>
                  <a:srgbClr val="000000"/>
                </a:buClr>
                <a:buSzPts val="500"/>
                <a:buFont typeface="Arial"/>
                <a:buChar char="•"/>
              </a:pPr>
              <a:r>
                <a:rPr b="1" i="0" lang="es-MX" sz="1000" u="none" cap="none" strike="noStrike">
                  <a:solidFill>
                    <a:schemeClr val="dk1"/>
                  </a:solidFill>
                  <a:latin typeface="Helvetica Neue"/>
                  <a:ea typeface="Helvetica Neue"/>
                  <a:cs typeface="Helvetica Neue"/>
                  <a:sym typeface="Helvetica Neue"/>
                </a:rPr>
                <a:t>Year_Produced &amp; Count_Features vs Price_USD con Robust Scaler</a:t>
              </a:r>
              <a:endParaRPr b="1" i="1" sz="1000" u="none" cap="none" strike="noStrike">
                <a:solidFill>
                  <a:schemeClr val="dk1"/>
                </a:solidFill>
                <a:latin typeface="Helvetica Neue"/>
                <a:ea typeface="Helvetica Neue"/>
                <a:cs typeface="Helvetica Neue"/>
                <a:sym typeface="Helvetica Neue"/>
              </a:endParaRPr>
            </a:p>
            <a:p>
              <a:pPr indent="-57150" lvl="3" marL="17145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ent = 0.58</a:t>
              </a:r>
              <a:endParaRPr b="0" i="1" sz="1000" u="none" cap="none" strike="noStrike">
                <a:solidFill>
                  <a:schemeClr val="dk1"/>
                </a:solidFill>
                <a:latin typeface="Helvetica Neue"/>
                <a:ea typeface="Helvetica Neue"/>
                <a:cs typeface="Helvetica Neue"/>
                <a:sym typeface="Helvetica Neue"/>
              </a:endParaRPr>
            </a:p>
            <a:p>
              <a:pPr indent="-57150" lvl="3" marL="17145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pred = -0.55</a:t>
              </a:r>
              <a:endParaRPr b="0" i="1" sz="1000" u="none" cap="none" strike="noStrike">
                <a:solidFill>
                  <a:schemeClr val="dk1"/>
                </a:solidFill>
                <a:latin typeface="Helvetica Neue"/>
                <a:ea typeface="Helvetica Neue"/>
                <a:cs typeface="Helvetica Neue"/>
                <a:sym typeface="Helvetica Neue"/>
              </a:endParaRPr>
            </a:p>
            <a:p>
              <a:pPr indent="-25400" lvl="3" marL="171450" marR="0" rtl="0" algn="l">
                <a:lnSpc>
                  <a:spcPct val="90000"/>
                </a:lnSpc>
                <a:spcBef>
                  <a:spcPts val="150"/>
                </a:spcBef>
                <a:spcAft>
                  <a:spcPts val="0"/>
                </a:spcAft>
                <a:buClr>
                  <a:srgbClr val="000000"/>
                </a:buClr>
                <a:buSzPts val="500"/>
                <a:buFont typeface="Arial"/>
                <a:buNone/>
              </a:pPr>
              <a:r>
                <a:t/>
              </a:r>
              <a:endParaRPr b="0" i="1" sz="1000" u="none" cap="none" strike="noStrike">
                <a:solidFill>
                  <a:schemeClr val="dk1"/>
                </a:solidFill>
                <a:latin typeface="Helvetica Neue"/>
                <a:ea typeface="Helvetica Neue"/>
                <a:cs typeface="Helvetica Neue"/>
                <a:sym typeface="Helvetica Neue"/>
              </a:endParaRPr>
            </a:p>
          </p:txBody>
        </p:sp>
      </p:grpSp>
      <p:grpSp>
        <p:nvGrpSpPr>
          <p:cNvPr id="181" name="Google Shape;181;p55"/>
          <p:cNvGrpSpPr/>
          <p:nvPr/>
        </p:nvGrpSpPr>
        <p:grpSpPr>
          <a:xfrm>
            <a:off x="117726" y="3090658"/>
            <a:ext cx="1762149" cy="1568968"/>
            <a:chOff x="392115" y="905092"/>
            <a:chExt cx="2502718" cy="3855888"/>
          </a:xfrm>
        </p:grpSpPr>
        <p:sp>
          <p:nvSpPr>
            <p:cNvPr id="182" name="Google Shape;182;p55"/>
            <p:cNvSpPr/>
            <p:nvPr/>
          </p:nvSpPr>
          <p:spPr>
            <a:xfrm>
              <a:off x="392115" y="905092"/>
              <a:ext cx="2502718" cy="1001087"/>
            </a:xfrm>
            <a:custGeom>
              <a:rect b="b" l="l" r="r" t="t"/>
              <a:pathLst>
                <a:path extrusionOk="0" h="1001087" w="2502718">
                  <a:moveTo>
                    <a:pt x="0" y="0"/>
                  </a:moveTo>
                  <a:lnTo>
                    <a:pt x="2502718" y="0"/>
                  </a:lnTo>
                  <a:lnTo>
                    <a:pt x="2502718" y="1001087"/>
                  </a:lnTo>
                  <a:lnTo>
                    <a:pt x="0" y="1001087"/>
                  </a:lnTo>
                  <a:lnTo>
                    <a:pt x="0" y="0"/>
                  </a:lnTo>
                  <a:close/>
                </a:path>
              </a:pathLst>
            </a:custGeom>
            <a:solidFill>
              <a:srgbClr val="FFAA3F"/>
            </a:solidFill>
            <a:ln cap="flat" cmpd="sng" w="25400">
              <a:solidFill>
                <a:srgbClr val="FFAA3F"/>
              </a:solidFill>
              <a:prstDash val="solid"/>
              <a:round/>
              <a:headEnd len="sm" w="sm" type="none"/>
              <a:tailEnd len="sm" w="sm" type="none"/>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Clr>
                  <a:srgbClr val="000000"/>
                </a:buClr>
                <a:buSzPts val="1200"/>
                <a:buFont typeface="Arial"/>
                <a:buNone/>
              </a:pPr>
              <a:r>
                <a:rPr b="1" i="0" lang="es-MX" sz="1200" u="none" cap="none" strike="noStrike">
                  <a:solidFill>
                    <a:schemeClr val="lt1"/>
                  </a:solidFill>
                  <a:latin typeface="Helvetica Neue"/>
                  <a:ea typeface="Helvetica Neue"/>
                  <a:cs typeface="Helvetica Neue"/>
                  <a:sym typeface="Helvetica Neue"/>
                </a:rPr>
                <a:t>RANDOM FOREST</a:t>
              </a:r>
              <a:endParaRPr b="1" i="0" sz="1200" u="none" cap="none" strike="noStrike">
                <a:solidFill>
                  <a:schemeClr val="lt1"/>
                </a:solidFill>
                <a:latin typeface="Helvetica Neue"/>
                <a:ea typeface="Helvetica Neue"/>
                <a:cs typeface="Helvetica Neue"/>
                <a:sym typeface="Helvetica Neue"/>
              </a:endParaRPr>
            </a:p>
          </p:txBody>
        </p:sp>
        <p:sp>
          <p:nvSpPr>
            <p:cNvPr id="183" name="Google Shape;183;p55"/>
            <p:cNvSpPr/>
            <p:nvPr/>
          </p:nvSpPr>
          <p:spPr>
            <a:xfrm>
              <a:off x="392115" y="1906180"/>
              <a:ext cx="2502718" cy="2854800"/>
            </a:xfrm>
            <a:custGeom>
              <a:rect b="b" l="l" r="r" t="t"/>
              <a:pathLst>
                <a:path extrusionOk="0" h="2854800" w="2502718">
                  <a:moveTo>
                    <a:pt x="0" y="0"/>
                  </a:moveTo>
                  <a:lnTo>
                    <a:pt x="2502718" y="0"/>
                  </a:lnTo>
                  <a:lnTo>
                    <a:pt x="2502718" y="2854800"/>
                  </a:lnTo>
                  <a:lnTo>
                    <a:pt x="0" y="2854800"/>
                  </a:lnTo>
                  <a:lnTo>
                    <a:pt x="0" y="0"/>
                  </a:lnTo>
                  <a:close/>
                </a:path>
              </a:pathLst>
            </a:custGeom>
            <a:solidFill>
              <a:srgbClr val="FFE2CD">
                <a:alpha val="89019"/>
              </a:srgbClr>
            </a:solidFill>
            <a:ln cap="flat" cmpd="sng" w="25400">
              <a:solidFill>
                <a:srgbClr val="FFE2CD">
                  <a:alpha val="89019"/>
                </a:srgbClr>
              </a:solidFill>
              <a:prstDash val="solid"/>
              <a:round/>
              <a:headEnd len="sm" w="sm" type="none"/>
              <a:tailEnd len="sm" w="sm" type="none"/>
            </a:ln>
          </p:spPr>
          <p:txBody>
            <a:bodyPr anchorCtr="0" anchor="t" bIns="80000" lIns="53325" spcFirstLastPara="1" rIns="71100" wrap="square" tIns="53325">
              <a:noAutofit/>
            </a:bodyPr>
            <a:lstStyle/>
            <a:p>
              <a:pPr indent="-57150" lvl="1" marL="57150" marR="0" rtl="0" algn="l">
                <a:lnSpc>
                  <a:spcPct val="90000"/>
                </a:lnSpc>
                <a:spcBef>
                  <a:spcPts val="0"/>
                </a:spcBef>
                <a:spcAft>
                  <a:spcPts val="0"/>
                </a:spcAft>
                <a:buClr>
                  <a:srgbClr val="000000"/>
                </a:buClr>
                <a:buSzPts val="500"/>
                <a:buFont typeface="Arial"/>
                <a:buChar char="•"/>
              </a:pPr>
              <a:r>
                <a:rPr b="1" i="0" lang="es-MX" sz="1000" u="none" cap="none" strike="noStrike">
                  <a:solidFill>
                    <a:schemeClr val="dk1"/>
                  </a:solidFill>
                  <a:latin typeface="Helvetica Neue"/>
                  <a:ea typeface="Helvetica Neue"/>
                  <a:cs typeface="Helvetica Neue"/>
                  <a:sym typeface="Helvetica Neue"/>
                </a:rPr>
                <a:t>Year_Produced &amp; Count_Features vs Price_USD con Std Scaler a todas</a:t>
              </a:r>
              <a:endParaRPr b="1" i="0" sz="1000" u="none" cap="none" strike="noStrike">
                <a:solidFill>
                  <a:schemeClr val="dk1"/>
                </a:solidFill>
                <a:latin typeface="Helvetica Neue"/>
                <a:ea typeface="Helvetica Neue"/>
                <a:cs typeface="Helvetica Neue"/>
                <a:sym typeface="Helvetica Neue"/>
              </a:endParaRPr>
            </a:p>
            <a:p>
              <a:pPr indent="-57150" lvl="2" marL="11430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ent = 0.71</a:t>
              </a:r>
              <a:endParaRPr b="0" i="0" sz="1400" u="none" cap="none" strike="noStrike">
                <a:solidFill>
                  <a:srgbClr val="000000"/>
                </a:solidFill>
                <a:latin typeface="Arial"/>
                <a:ea typeface="Arial"/>
                <a:cs typeface="Arial"/>
                <a:sym typeface="Arial"/>
              </a:endParaRPr>
            </a:p>
            <a:p>
              <a:pPr indent="-57150" lvl="2" marL="114300" marR="0" rtl="0" algn="l">
                <a:lnSpc>
                  <a:spcPct val="90000"/>
                </a:lnSpc>
                <a:spcBef>
                  <a:spcPts val="150"/>
                </a:spcBef>
                <a:spcAft>
                  <a:spcPts val="0"/>
                </a:spcAft>
                <a:buClr>
                  <a:srgbClr val="000000"/>
                </a:buClr>
                <a:buSzPts val="500"/>
                <a:buFont typeface="Arial"/>
                <a:buChar char="•"/>
              </a:pPr>
              <a:r>
                <a:rPr b="0" i="1" lang="es-MX" sz="1000" u="none" cap="none" strike="noStrike">
                  <a:solidFill>
                    <a:schemeClr val="dk1"/>
                  </a:solidFill>
                  <a:latin typeface="Helvetica Neue"/>
                  <a:ea typeface="Helvetica Neue"/>
                  <a:cs typeface="Helvetica Neue"/>
                  <a:sym typeface="Helvetica Neue"/>
                </a:rPr>
                <a:t>R2 ent = 0.71</a:t>
              </a:r>
              <a:endParaRPr b="0" i="1" sz="1000" u="none" cap="none" strike="noStrike">
                <a:solidFill>
                  <a:schemeClr val="dk1"/>
                </a:solidFill>
                <a:latin typeface="Helvetica Neue"/>
                <a:ea typeface="Helvetica Neue"/>
                <a:cs typeface="Helvetica Neue"/>
                <a:sym typeface="Helvetica Neue"/>
              </a:endParaRPr>
            </a:p>
          </p:txBody>
        </p:sp>
      </p:grpSp>
      <p:sp>
        <p:nvSpPr>
          <p:cNvPr id="184" name="Google Shape;184;p55"/>
          <p:cNvSpPr txBox="1"/>
          <p:nvPr/>
        </p:nvSpPr>
        <p:spPr>
          <a:xfrm>
            <a:off x="7527365" y="1914041"/>
            <a:ext cx="1493793" cy="1697064"/>
          </a:xfrm>
          <a:prstGeom prst="rect">
            <a:avLst/>
          </a:prstGeom>
          <a:solidFill>
            <a:schemeClr val="lt2"/>
          </a:solid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1"/>
              </a:buClr>
              <a:buSzPts val="1400"/>
              <a:buFont typeface="Arial"/>
              <a:buNone/>
            </a:pPr>
            <a:r>
              <a:rPr b="0" i="0" lang="es-MX" sz="1200" u="none" cap="none" strike="noStrike">
                <a:solidFill>
                  <a:schemeClr val="dk1"/>
                </a:solidFill>
                <a:latin typeface="Helvetica Neue Light"/>
                <a:ea typeface="Helvetica Neue Light"/>
                <a:cs typeface="Helvetica Neue Light"/>
                <a:sym typeface="Helvetica Neue Light"/>
              </a:rPr>
              <a:t>Podemos observar que las métricas del modelo mejoran al utilizar </a:t>
            </a:r>
            <a:r>
              <a:rPr b="1" i="0" lang="es-MX" sz="1200" u="none" cap="none" strike="noStrike">
                <a:solidFill>
                  <a:schemeClr val="dk1"/>
                </a:solidFill>
                <a:latin typeface="Helvetica Neue Light"/>
                <a:ea typeface="Helvetica Neue Light"/>
                <a:cs typeface="Helvetica Neue Light"/>
                <a:sym typeface="Helvetica Neue Light"/>
              </a:rPr>
              <a:t>Standard Scaler</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Guada</dc:creator>
</cp:coreProperties>
</file>