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s" initials="A" lastIdx="1" clrIdx="0">
    <p:extLst>
      <p:ext uri="{19B8F6BF-5375-455C-9EA6-DF929625EA0E}">
        <p15:presenceInfo xmlns:p15="http://schemas.microsoft.com/office/powerpoint/2012/main" userId="Andr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5CFA-82B1-4FD1-B7CF-6D3BEBB9AF93}" type="datetimeFigureOut">
              <a:rPr lang="es-ES" smtClean="0"/>
              <a:t>12/11/2023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CE81-AEC1-4FFC-AD20-CFD520D68AB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986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5CFA-82B1-4FD1-B7CF-6D3BEBB9AF93}" type="datetimeFigureOut">
              <a:rPr lang="es-ES" smtClean="0"/>
              <a:t>12/11/2023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CE81-AEC1-4FFC-AD20-CFD520D68AB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131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5CFA-82B1-4FD1-B7CF-6D3BEBB9AF93}" type="datetimeFigureOut">
              <a:rPr lang="es-ES" smtClean="0"/>
              <a:t>12/11/2023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CE81-AEC1-4FFC-AD20-CFD520D68AB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434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5CFA-82B1-4FD1-B7CF-6D3BEBB9AF93}" type="datetimeFigureOut">
              <a:rPr lang="es-ES" smtClean="0"/>
              <a:t>12/11/2023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CE81-AEC1-4FFC-AD20-CFD520D68AB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759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5CFA-82B1-4FD1-B7CF-6D3BEBB9AF93}" type="datetimeFigureOut">
              <a:rPr lang="es-ES" smtClean="0"/>
              <a:t>12/11/2023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CE81-AEC1-4FFC-AD20-CFD520D68AB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0681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5CFA-82B1-4FD1-B7CF-6D3BEBB9AF93}" type="datetimeFigureOut">
              <a:rPr lang="es-ES" smtClean="0"/>
              <a:t>12/11/2023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CE81-AEC1-4FFC-AD20-CFD520D68AB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3138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5CFA-82B1-4FD1-B7CF-6D3BEBB9AF93}" type="datetimeFigureOut">
              <a:rPr lang="es-ES" smtClean="0"/>
              <a:t>12/11/2023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CE81-AEC1-4FFC-AD20-CFD520D68AB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7232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5CFA-82B1-4FD1-B7CF-6D3BEBB9AF93}" type="datetimeFigureOut">
              <a:rPr lang="es-ES" smtClean="0"/>
              <a:t>12/11/2023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CE81-AEC1-4FFC-AD20-CFD520D68AB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1083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5CFA-82B1-4FD1-B7CF-6D3BEBB9AF93}" type="datetimeFigureOut">
              <a:rPr lang="es-ES" smtClean="0"/>
              <a:t>12/11/2023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CE81-AEC1-4FFC-AD20-CFD520D68AB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611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5CFA-82B1-4FD1-B7CF-6D3BEBB9AF93}" type="datetimeFigureOut">
              <a:rPr lang="es-ES" smtClean="0"/>
              <a:t>12/11/2023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CE81-AEC1-4FFC-AD20-CFD520D68AB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247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5CFA-82B1-4FD1-B7CF-6D3BEBB9AF93}" type="datetimeFigureOut">
              <a:rPr lang="es-ES" smtClean="0"/>
              <a:t>12/11/2023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CE81-AEC1-4FFC-AD20-CFD520D68AB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613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5CFA-82B1-4FD1-B7CF-6D3BEBB9AF93}" type="datetimeFigureOut">
              <a:rPr lang="es-ES" smtClean="0"/>
              <a:t>12/11/2023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CE81-AEC1-4FFC-AD20-CFD520D68AB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411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5CFA-82B1-4FD1-B7CF-6D3BEBB9AF93}" type="datetimeFigureOut">
              <a:rPr lang="es-ES" smtClean="0"/>
              <a:t>12/11/2023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CE81-AEC1-4FFC-AD20-CFD520D68AB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81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5CFA-82B1-4FD1-B7CF-6D3BEBB9AF93}" type="datetimeFigureOut">
              <a:rPr lang="es-ES" smtClean="0"/>
              <a:t>12/11/2023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CE81-AEC1-4FFC-AD20-CFD520D68AB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033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5CFA-82B1-4FD1-B7CF-6D3BEBB9AF93}" type="datetimeFigureOut">
              <a:rPr lang="es-ES" smtClean="0"/>
              <a:t>12/11/2023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CE81-AEC1-4FFC-AD20-CFD520D68AB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795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5CFA-82B1-4FD1-B7CF-6D3BEBB9AF93}" type="datetimeFigureOut">
              <a:rPr lang="es-ES" smtClean="0"/>
              <a:t>12/11/2023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CE81-AEC1-4FFC-AD20-CFD520D68AB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91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0525CFA-82B1-4FD1-B7CF-6D3BEBB9AF93}" type="datetimeFigureOut">
              <a:rPr lang="es-ES" smtClean="0"/>
              <a:t>12/11/2023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CBDCE81-AEC1-4FFC-AD20-CFD520D68AB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779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www.thoughtco.com/what-is-python-2813564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harpenSoften amount="-10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0525CFA-82B1-4FD1-B7CF-6D3BEBB9AF93}" type="datetimeFigureOut">
              <a:rPr lang="es-ES" smtClean="0"/>
              <a:t>12/11/2023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CBDCE81-AEC1-4FFC-AD20-CFD520D68AB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1376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-sa/4.0/deed.es" TargetMode="External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hyperlink" Target="https://www.thoughtco.com/what-is-python-2813564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nc-sa/4.0/deed.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nc-sa/4.0/deed.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sa/4.0/deed.es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nc-sa/4.0/deed.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nc-sa/4.0/deed.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nc-sa/4.0/deed.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nc-sa/4.0/deed.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nc-sa/4.0/deed.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nc-sa/4.0/deed.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nc-sa/4.0/deed.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reativecommons.org/licenses/by-nc-sa/4.0/deed.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ómo autoformatear tu código Python con Black">
            <a:extLst>
              <a:ext uri="{FF2B5EF4-FFF2-40B4-BE49-F238E27FC236}">
                <a16:creationId xmlns:a16="http://schemas.microsoft.com/office/drawing/2014/main" id="{60AF9169-E3CE-4DCD-9F6E-ACCFEF3A0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3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4" y="0"/>
            <a:ext cx="95403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61B14B-72A0-43A2-B203-08BE53A13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172" y="16632"/>
            <a:ext cx="4949527" cy="1837219"/>
          </a:xfrm>
        </p:spPr>
        <p:txBody>
          <a:bodyPr>
            <a:normAutofit/>
          </a:bodyPr>
          <a:lstStyle/>
          <a:p>
            <a:r>
              <a:rPr lang="es-ES" sz="8800" b="1" dirty="0">
                <a:latin typeface="OCR A Extended" panose="02010509020102010303" pitchFamily="50" charset="0"/>
              </a:rPr>
              <a:t>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7C6BA9-21E6-4B2B-A976-98F75ADE3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77603" y="5794654"/>
            <a:ext cx="8637072" cy="977621"/>
          </a:xfrm>
        </p:spPr>
        <p:txBody>
          <a:bodyPr/>
          <a:lstStyle/>
          <a:p>
            <a:r>
              <a:rPr lang="es-ES" b="1" dirty="0"/>
              <a:t>Andrés Catalina Blázquez</a:t>
            </a:r>
          </a:p>
          <a:p>
            <a:r>
              <a:rPr lang="es-ES" b="1" dirty="0"/>
              <a:t>2ºAsir IES LA ARBOLEDA</a:t>
            </a:r>
          </a:p>
        </p:txBody>
      </p:sp>
      <p:pic>
        <p:nvPicPr>
          <p:cNvPr id="1026" name="Picture 2" descr="Historia de Python - Wikipedia, la enciclopedia libre">
            <a:extLst>
              <a:ext uri="{FF2B5EF4-FFF2-40B4-BE49-F238E27FC236}">
                <a16:creationId xmlns:a16="http://schemas.microsoft.com/office/drawing/2014/main" id="{5AC0DEAA-223B-446B-B4A0-8F1F0D288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567" y="1693518"/>
            <a:ext cx="2850732" cy="312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7A66172A-D953-4A95-B359-DA078B6D1137}"/>
              </a:ext>
            </a:extLst>
          </p:cNvPr>
          <p:cNvSpPr txBox="1">
            <a:spLocks/>
          </p:cNvSpPr>
          <p:nvPr/>
        </p:nvSpPr>
        <p:spPr>
          <a:xfrm rot="16200000">
            <a:off x="-1877806" y="2315556"/>
            <a:ext cx="4949527" cy="18372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8800" b="1" dirty="0">
                <a:latin typeface="Mistral" panose="03090702030407020403" pitchFamily="66" charset="0"/>
              </a:rPr>
              <a:t>P y t h o n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53CD07C-97A4-405C-A6F1-4196B294D7AA}"/>
              </a:ext>
            </a:extLst>
          </p:cNvPr>
          <p:cNvSpPr txBox="1">
            <a:spLocks/>
          </p:cNvSpPr>
          <p:nvPr/>
        </p:nvSpPr>
        <p:spPr>
          <a:xfrm>
            <a:off x="5099238" y="5984501"/>
            <a:ext cx="5844988" cy="699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tabLst>
                <a:tab pos="2700020" algn="ctr"/>
                <a:tab pos="5400040" algn="r"/>
              </a:tabLst>
            </a:pPr>
            <a:r>
              <a:rPr lang="es-E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Publicado en España bajo licencia</a:t>
            </a:r>
          </a:p>
          <a:p>
            <a:pPr>
              <a:tabLst>
                <a:tab pos="2700020" algn="ctr"/>
                <a:tab pos="5400040" algn="r"/>
              </a:tabLst>
            </a:pPr>
            <a:r>
              <a:rPr lang="es-E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Creative Commons Reconocimiento-No Comercial-Compartir Igual 4.0 (CC BY-NC-SA)</a:t>
            </a:r>
          </a:p>
          <a:p>
            <a:pPr>
              <a:tabLst>
                <a:tab pos="2700020" algn="ctr"/>
                <a:tab pos="5400040" algn="r"/>
              </a:tabLst>
            </a:pPr>
            <a:r>
              <a:rPr lang="es-ES" sz="1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https://creativecommons.org/licenses/by-nc-sa/4.0/deed.es</a:t>
            </a:r>
            <a:r>
              <a:rPr lang="es-ES" sz="1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E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279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8EEC3-5C15-4184-8337-4D5D39A6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dirty="0">
                <a:effectLst/>
                <a:latin typeface="Century Gothic (Títulos)"/>
                <a:ea typeface="Calibri Light" panose="020F0302020204030204" pitchFamily="34" charset="0"/>
                <a:cs typeface="Calibri Light" panose="020F0302020204030204" pitchFamily="34" charset="0"/>
              </a:rPr>
              <a:t>Infraestructura como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94688F-CA1D-48E9-8843-973287E14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62100"/>
            <a:ext cx="9905998" cy="3124201"/>
          </a:xfrm>
        </p:spPr>
        <p:txBody>
          <a:bodyPr/>
          <a:lstStyle/>
          <a:p>
            <a:r>
              <a:rPr lang="es-ES" sz="24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es </a:t>
            </a:r>
            <a:r>
              <a:rPr lang="es-ES" sz="2400" b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 recurso </a:t>
            </a:r>
            <a:r>
              <a:rPr lang="es-ES" sz="24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en la administración utilizando código y prácticas de desarrollo de software. En lugar de configurar manualmente servidores y recursos de infraestructura, se utiliza código para describir y automatizar la configuración de estos recursos.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3B9A7E5-98E3-457C-AFFC-63A8429DA147}"/>
              </a:ext>
            </a:extLst>
          </p:cNvPr>
          <p:cNvSpPr txBox="1">
            <a:spLocks/>
          </p:cNvSpPr>
          <p:nvPr/>
        </p:nvSpPr>
        <p:spPr>
          <a:xfrm>
            <a:off x="1228960" y="5495364"/>
            <a:ext cx="9734079" cy="1065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tabLst>
                <a:tab pos="2700020" algn="ctr"/>
                <a:tab pos="5400040" algn="r"/>
              </a:tabLs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Publicado en España bajo licencia</a:t>
            </a:r>
          </a:p>
          <a:p>
            <a:pPr>
              <a:tabLst>
                <a:tab pos="2700020" algn="ctr"/>
                <a:tab pos="5400040" algn="r"/>
              </a:tabLs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Creative Commons Reconocimiento-No Comercial-Compartir Igual 4.0 (CC BY-NC-SA)</a:t>
            </a:r>
          </a:p>
          <a:p>
            <a:pPr>
              <a:tabLst>
                <a:tab pos="2700020" algn="ctr"/>
                <a:tab pos="5400040" algn="r"/>
              </a:tabLst>
            </a:pPr>
            <a:r>
              <a:rPr lang="es-E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https://creativecommons.org/licenses/by-nc-sa/4.0/deed.es</a:t>
            </a:r>
            <a:r>
              <a:rPr lang="es-E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623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C6649-4F4F-4AFD-8931-DAC4B066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dirty="0">
                <a:effectLst/>
                <a:latin typeface="Century Gothic (Títulos)"/>
                <a:ea typeface="Calibri Light" panose="020F0302020204030204" pitchFamily="34" charset="0"/>
                <a:cs typeface="Calibri Light" panose="020F0302020204030204" pitchFamily="34" charset="0"/>
              </a:rPr>
              <a:t>mundo de la salud en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EA77C2-2FD0-4509-8A6A-E7D7CFC37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9140"/>
            <a:ext cx="9905998" cy="4101354"/>
          </a:xfrm>
        </p:spPr>
        <p:txBody>
          <a:bodyPr>
            <a:normAutofit/>
          </a:bodyPr>
          <a:lstStyle/>
          <a:p>
            <a:r>
              <a:rPr lang="es-ES" sz="24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Python ha ganado popularidad en el ámbito de la salud debido a su simplicidad, flexibilidad y la disponibilidad de numerosas bibliotecas especializadas. </a:t>
            </a:r>
          </a:p>
          <a:p>
            <a:r>
              <a:rPr lang="es-ES" sz="24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Aquí hay algunas áreas en las que Python se utiliza en el mundo de la salud: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4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Análisis de Datos y Bioinformática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4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Procesamiento de Imágenes Médicas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4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Desarrollo de Aplicaciones de Salud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4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Automatización y Gestión de Datos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4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Investigación Médica y Científica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549B23A-842A-480A-9E5D-96A145CD3ECE}"/>
              </a:ext>
            </a:extLst>
          </p:cNvPr>
          <p:cNvSpPr txBox="1">
            <a:spLocks/>
          </p:cNvSpPr>
          <p:nvPr/>
        </p:nvSpPr>
        <p:spPr>
          <a:xfrm>
            <a:off x="2169459" y="5970494"/>
            <a:ext cx="5844988" cy="699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tabLst>
                <a:tab pos="2700020" algn="ctr"/>
                <a:tab pos="5400040" algn="r"/>
              </a:tabLst>
            </a:pPr>
            <a:r>
              <a:rPr lang="es-E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Publicado en España bajo licencia</a:t>
            </a:r>
          </a:p>
          <a:p>
            <a:pPr>
              <a:tabLst>
                <a:tab pos="2700020" algn="ctr"/>
                <a:tab pos="5400040" algn="r"/>
              </a:tabLst>
            </a:pPr>
            <a:r>
              <a:rPr lang="es-E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Creative Commons Reconocimiento-No Comercial-Compartir Igual 4.0 (CC BY-NC-SA)</a:t>
            </a:r>
          </a:p>
          <a:p>
            <a:pPr>
              <a:tabLst>
                <a:tab pos="2700020" algn="ctr"/>
                <a:tab pos="5400040" algn="r"/>
              </a:tabLst>
            </a:pPr>
            <a:r>
              <a:rPr lang="es-ES" sz="1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https://creativecommons.org/licenses/by-nc-sa/4.0/deed.es</a:t>
            </a:r>
            <a:r>
              <a:rPr lang="es-ES" sz="1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E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392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ómo autoformatear tu código Python con Black">
            <a:extLst>
              <a:ext uri="{FF2B5EF4-FFF2-40B4-BE49-F238E27FC236}">
                <a16:creationId xmlns:a16="http://schemas.microsoft.com/office/drawing/2014/main" id="{60AF9169-E3CE-4DCD-9F6E-ACCFEF3A0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4" y="0"/>
            <a:ext cx="95403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61B14B-72A0-43A2-B203-08BE53A13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172" y="16632"/>
            <a:ext cx="4949527" cy="1837219"/>
          </a:xfrm>
        </p:spPr>
        <p:txBody>
          <a:bodyPr>
            <a:normAutofit/>
          </a:bodyPr>
          <a:lstStyle/>
          <a:p>
            <a:r>
              <a:rPr lang="es-ES" sz="8800" b="1" dirty="0">
                <a:latin typeface="OCR A Extended" panose="02010509020102010303" pitchFamily="50" charset="0"/>
              </a:rPr>
              <a:t>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7C6BA9-21E6-4B2B-A976-98F75ADE3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77603" y="5794654"/>
            <a:ext cx="8637072" cy="977621"/>
          </a:xfrm>
        </p:spPr>
        <p:txBody>
          <a:bodyPr/>
          <a:lstStyle/>
          <a:p>
            <a:r>
              <a:rPr lang="es-ES" b="1" dirty="0"/>
              <a:t>Andrés Catalina Blázquez</a:t>
            </a:r>
          </a:p>
          <a:p>
            <a:r>
              <a:rPr lang="es-ES" b="1" dirty="0"/>
              <a:t>2ºAsir IES LA ARBOLEDA</a:t>
            </a:r>
          </a:p>
        </p:txBody>
      </p:sp>
      <p:pic>
        <p:nvPicPr>
          <p:cNvPr id="1026" name="Picture 2" descr="Historia de Python - Wikipedia, la enciclopedia libre">
            <a:extLst>
              <a:ext uri="{FF2B5EF4-FFF2-40B4-BE49-F238E27FC236}">
                <a16:creationId xmlns:a16="http://schemas.microsoft.com/office/drawing/2014/main" id="{5AC0DEAA-223B-446B-B4A0-8F1F0D288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567" y="1693518"/>
            <a:ext cx="2850732" cy="312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7A66172A-D953-4A95-B359-DA078B6D1137}"/>
              </a:ext>
            </a:extLst>
          </p:cNvPr>
          <p:cNvSpPr txBox="1">
            <a:spLocks/>
          </p:cNvSpPr>
          <p:nvPr/>
        </p:nvSpPr>
        <p:spPr>
          <a:xfrm rot="16200000">
            <a:off x="-1877806" y="2315556"/>
            <a:ext cx="4949527" cy="18372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8800" b="1" dirty="0">
                <a:latin typeface="Mistral" panose="03090702030407020403" pitchFamily="66" charset="0"/>
              </a:rPr>
              <a:t>P y t h o n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D9CC40B-8C8E-48EF-BE8D-03E5EE6234B1}"/>
              </a:ext>
            </a:extLst>
          </p:cNvPr>
          <p:cNvSpPr txBox="1">
            <a:spLocks/>
          </p:cNvSpPr>
          <p:nvPr/>
        </p:nvSpPr>
        <p:spPr>
          <a:xfrm>
            <a:off x="4720218" y="2417516"/>
            <a:ext cx="6539453" cy="348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0" b="1" dirty="0">
                <a:latin typeface="Mistral" panose="03090702030407020403" pitchFamily="66" charset="0"/>
              </a:rPr>
              <a:t>FIN</a:t>
            </a:r>
            <a:endParaRPr lang="es-ES" sz="8800" b="1" dirty="0">
              <a:latin typeface="Mistral" panose="03090702030407020403" pitchFamily="66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A1327243-38FF-4DCB-BF77-F0EB828F1D33}"/>
              </a:ext>
            </a:extLst>
          </p:cNvPr>
          <p:cNvSpPr txBox="1">
            <a:spLocks/>
          </p:cNvSpPr>
          <p:nvPr/>
        </p:nvSpPr>
        <p:spPr>
          <a:xfrm>
            <a:off x="5099238" y="5984501"/>
            <a:ext cx="5844988" cy="699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tabLst>
                <a:tab pos="2700020" algn="ctr"/>
                <a:tab pos="5400040" algn="r"/>
              </a:tabLst>
            </a:pPr>
            <a:r>
              <a:rPr lang="es-E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Publicado en España bajo licencia</a:t>
            </a:r>
          </a:p>
          <a:p>
            <a:pPr>
              <a:tabLst>
                <a:tab pos="2700020" algn="ctr"/>
                <a:tab pos="5400040" algn="r"/>
              </a:tabLst>
            </a:pPr>
            <a:r>
              <a:rPr lang="es-E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Creative Commons Reconocimiento-No Comercial-Compartir Igual 4.0 (CC BY-NC-SA)</a:t>
            </a:r>
          </a:p>
          <a:p>
            <a:pPr>
              <a:tabLst>
                <a:tab pos="2700020" algn="ctr"/>
                <a:tab pos="5400040" algn="r"/>
              </a:tabLst>
            </a:pPr>
            <a:r>
              <a:rPr lang="es-ES" sz="1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https://creativecommons.org/licenses/by-nc-sa/4.0/deed.es</a:t>
            </a:r>
            <a:r>
              <a:rPr lang="es-ES" sz="1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E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06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2FB8B-D45F-468B-A34A-45009598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b="1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146014-BF08-4D4C-AB87-96DF7B965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571881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s-ES" sz="2400" b="1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¿Qué es un lenguaje de programación?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S" sz="2400" b="1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¿Qué es un traductor?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S" sz="2400" b="1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Tipos de lenguajes de programación.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S" sz="2400" b="1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¿Por qué python?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S" sz="2400" b="1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Mundo actual python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S" sz="2400" b="1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Numero</a:t>
            </a:r>
            <a:r>
              <a:rPr lang="es-ES" sz="2400" b="1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de proyectos en github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S" sz="2400" b="1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Informe tiobe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S" sz="2400" b="1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Infraestructura como código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S" sz="2400" b="1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mundo de la salud en python</a:t>
            </a:r>
            <a:endParaRPr lang="es-ES" sz="2400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A72C414-249E-4FD6-B600-0EDCEBE43B40}"/>
              </a:ext>
            </a:extLst>
          </p:cNvPr>
          <p:cNvSpPr txBox="1">
            <a:spLocks/>
          </p:cNvSpPr>
          <p:nvPr/>
        </p:nvSpPr>
        <p:spPr>
          <a:xfrm>
            <a:off x="5681944" y="5975536"/>
            <a:ext cx="5844988" cy="699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tabLst>
                <a:tab pos="2700020" algn="ctr"/>
                <a:tab pos="5400040" algn="r"/>
              </a:tabLst>
            </a:pPr>
            <a:r>
              <a:rPr lang="es-E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Publicado en España bajo licencia</a:t>
            </a:r>
          </a:p>
          <a:p>
            <a:pPr>
              <a:tabLst>
                <a:tab pos="2700020" algn="ctr"/>
                <a:tab pos="5400040" algn="r"/>
              </a:tabLst>
            </a:pPr>
            <a:r>
              <a:rPr lang="es-E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Creative Commons Reconocimiento-No Comercial-Compartir Igual 4.0 (CC BY-NC-SA)</a:t>
            </a:r>
          </a:p>
          <a:p>
            <a:pPr>
              <a:tabLst>
                <a:tab pos="2700020" algn="ctr"/>
                <a:tab pos="5400040" algn="r"/>
              </a:tabLst>
            </a:pPr>
            <a:r>
              <a:rPr lang="es-ES" sz="1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https://creativecommons.org/licenses/by-nc-sa/4.0/deed.es</a:t>
            </a:r>
            <a:r>
              <a:rPr lang="es-ES" sz="1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E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2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62584-18BB-47A5-AB54-F95757A75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10539310" cy="1905000"/>
          </a:xfrm>
        </p:spPr>
        <p:txBody>
          <a:bodyPr>
            <a:normAutofit/>
          </a:bodyPr>
          <a:lstStyle/>
          <a:p>
            <a:r>
              <a:rPr lang="es-ES" sz="3600" b="1" i="0" dirty="0">
                <a:effectLst/>
                <a:latin typeface="Century Gothic (Títulos)"/>
                <a:ea typeface="Calibri Light" panose="020F0302020204030204" pitchFamily="34" charset="0"/>
                <a:cs typeface="Calibri Light" panose="020F0302020204030204" pitchFamily="34" charset="0"/>
              </a:rPr>
              <a:t>¿Qué es un lenguaje de programación?</a:t>
            </a:r>
            <a:endParaRPr lang="es-ES" sz="3600" b="1" dirty="0">
              <a:latin typeface="Century Gothic (Títulos)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CC7522-AB11-47A3-A212-152DEC078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589" y="1079091"/>
            <a:ext cx="9905998" cy="3124201"/>
          </a:xfrm>
        </p:spPr>
        <p:txBody>
          <a:bodyPr>
            <a:normAutofit/>
          </a:bodyPr>
          <a:lstStyle/>
          <a:p>
            <a:r>
              <a:rPr lang="es-ES" sz="2400" b="1" i="0" dirty="0">
                <a:solidFill>
                  <a:srgbClr val="F1F2F3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conjunto de reglas y símbolos que permiten a los programadores escribir instrucciones que un ordenador puede entender y ejecutar</a:t>
            </a:r>
            <a:endParaRPr lang="es-ES" sz="24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DAA5B21-824C-4A4B-840A-3A0C4AA4DB32}"/>
              </a:ext>
            </a:extLst>
          </p:cNvPr>
          <p:cNvSpPr txBox="1">
            <a:spLocks/>
          </p:cNvSpPr>
          <p:nvPr/>
        </p:nvSpPr>
        <p:spPr>
          <a:xfrm>
            <a:off x="1228960" y="5495364"/>
            <a:ext cx="9734079" cy="1065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tabLst>
                <a:tab pos="2700020" algn="ctr"/>
                <a:tab pos="5400040" algn="r"/>
              </a:tabLs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Publicado en España bajo licencia</a:t>
            </a:r>
          </a:p>
          <a:p>
            <a:pPr>
              <a:tabLst>
                <a:tab pos="2700020" algn="ctr"/>
                <a:tab pos="5400040" algn="r"/>
              </a:tabLs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Creative Commons Reconocimiento-No Comercial-Compartir Igual 4.0 (CC BY-NC-SA)</a:t>
            </a:r>
          </a:p>
          <a:p>
            <a:pPr>
              <a:tabLst>
                <a:tab pos="2700020" algn="ctr"/>
                <a:tab pos="5400040" algn="r"/>
              </a:tabLst>
            </a:pPr>
            <a:r>
              <a:rPr lang="es-E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https://creativecommons.org/licenses/by-nc-sa/4.0/deed.es</a:t>
            </a:r>
            <a:r>
              <a:rPr lang="es-E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50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080C9-D68E-4CB7-9663-DD382370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dirty="0">
                <a:effectLst/>
                <a:latin typeface="Century Gothic (Títulos)"/>
                <a:ea typeface="Calibri Light" panose="020F0302020204030204" pitchFamily="34" charset="0"/>
                <a:cs typeface="Calibri Light" panose="020F0302020204030204" pitchFamily="34" charset="0"/>
              </a:rPr>
              <a:t>¿Qué es un traductor?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5DD99B-8B32-4A6E-A7B0-60F356802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16105"/>
            <a:ext cx="9905998" cy="3124201"/>
          </a:xfrm>
        </p:spPr>
        <p:txBody>
          <a:bodyPr>
            <a:normAutofit/>
          </a:bodyPr>
          <a:lstStyle/>
          <a:p>
            <a:r>
              <a:rPr lang="es-ES" sz="24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software que se utiliza para convertir el código fuente escrito en un lenguaje de programación específico a un código ejecutable o a otro lenguaje de programación. Este proceso se conoce como "traducción" o "compilación“.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A2060D7-BA3A-43E2-AAE6-8B7B27C1E661}"/>
              </a:ext>
            </a:extLst>
          </p:cNvPr>
          <p:cNvSpPr txBox="1">
            <a:spLocks/>
          </p:cNvSpPr>
          <p:nvPr/>
        </p:nvSpPr>
        <p:spPr>
          <a:xfrm>
            <a:off x="1228960" y="5495364"/>
            <a:ext cx="9734079" cy="1065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tabLst>
                <a:tab pos="2700020" algn="ctr"/>
                <a:tab pos="5400040" algn="r"/>
              </a:tabLs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Publicado en España bajo licencia</a:t>
            </a:r>
          </a:p>
          <a:p>
            <a:pPr>
              <a:tabLst>
                <a:tab pos="2700020" algn="ctr"/>
                <a:tab pos="5400040" algn="r"/>
              </a:tabLs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Creative Commons Reconocimiento-No Comercial-Compartir Igual 4.0 (CC BY-NC-SA)</a:t>
            </a:r>
          </a:p>
          <a:p>
            <a:pPr>
              <a:tabLst>
                <a:tab pos="2700020" algn="ctr"/>
                <a:tab pos="5400040" algn="r"/>
              </a:tabLst>
            </a:pPr>
            <a:r>
              <a:rPr lang="es-E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https://creativecommons.org/licenses/by-nc-sa/4.0/deed.es</a:t>
            </a:r>
            <a:r>
              <a:rPr lang="es-E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14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97007-7EA2-4F03-BCD4-F682163D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dirty="0">
                <a:effectLst/>
                <a:latin typeface="Century Gothic (Títulos)"/>
                <a:ea typeface="Calibri Light" panose="020F0302020204030204" pitchFamily="34" charset="0"/>
                <a:cs typeface="Calibri Light" panose="020F0302020204030204" pitchFamily="34" charset="0"/>
              </a:rPr>
              <a:t>Tipos de lenguajes de programación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B79DA3D-B26B-46CD-91F7-4BA964EFB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164976"/>
            <a:ext cx="9906000" cy="31242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Compilado:</a:t>
            </a:r>
          </a:p>
          <a:p>
            <a:pPr lvl="1"/>
            <a:r>
              <a:rPr lang="es-ES" sz="24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Convierte el código a binarios que lee el sistema operativo.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Interpretado:</a:t>
            </a:r>
          </a:p>
          <a:p>
            <a:pPr lvl="1"/>
            <a:r>
              <a:rPr lang="es-ES" sz="24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Requiere de un programa que lea la instrucción del código en tiempo real, y la ejecute.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Intermedio:</a:t>
            </a:r>
          </a:p>
          <a:p>
            <a:pPr lvl="1"/>
            <a:r>
              <a:rPr lang="es-ES" sz="24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 compila el código fuente a un lenguaje Intermedio y este último se ejecuta en una máquina virtual.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68423BA-5F49-4C78-9F3E-7A6D15D8FE9C}"/>
              </a:ext>
            </a:extLst>
          </p:cNvPr>
          <p:cNvSpPr txBox="1">
            <a:spLocks/>
          </p:cNvSpPr>
          <p:nvPr/>
        </p:nvSpPr>
        <p:spPr>
          <a:xfrm>
            <a:off x="1228960" y="5495364"/>
            <a:ext cx="9734079" cy="1065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tabLst>
                <a:tab pos="2700020" algn="ctr"/>
                <a:tab pos="5400040" algn="r"/>
              </a:tabLs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Publicado en España bajo licencia</a:t>
            </a:r>
          </a:p>
          <a:p>
            <a:pPr>
              <a:tabLst>
                <a:tab pos="2700020" algn="ctr"/>
                <a:tab pos="5400040" algn="r"/>
              </a:tabLs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Creative Commons Reconocimiento-No Comercial-Compartir Igual 4.0 (CC BY-NC-SA)</a:t>
            </a:r>
          </a:p>
          <a:p>
            <a:pPr>
              <a:tabLst>
                <a:tab pos="2700020" algn="ctr"/>
                <a:tab pos="5400040" algn="r"/>
              </a:tabLst>
            </a:pPr>
            <a:r>
              <a:rPr lang="es-E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https://creativecommons.org/licenses/by-nc-sa/4.0/deed.es</a:t>
            </a:r>
            <a:r>
              <a:rPr lang="es-E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41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DF310-2CE7-4EA4-8158-2B9B4E54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dirty="0">
                <a:effectLst/>
                <a:latin typeface="Century Gothic (Títulos)"/>
                <a:ea typeface="Calibri Light" panose="020F0302020204030204" pitchFamily="34" charset="0"/>
                <a:cs typeface="Calibri Light" panose="020F0302020204030204" pitchFamily="34" charset="0"/>
              </a:rPr>
              <a:t>¿Por qué usar python?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8916BF-B2CA-412B-9594-23005E3A1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6899"/>
            <a:ext cx="9905998" cy="3124201"/>
          </a:xfrm>
        </p:spPr>
        <p:txBody>
          <a:bodyPr>
            <a:normAutofit/>
          </a:bodyPr>
          <a:lstStyle/>
          <a:p>
            <a:r>
              <a:rPr lang="es-ES" sz="24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Python se puede utilizar por muchas razones entre las cuales destacan:</a:t>
            </a:r>
          </a:p>
          <a:p>
            <a:r>
              <a:rPr lang="es-ES" sz="24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Sintaxis Clara y Concisa</a:t>
            </a:r>
          </a:p>
          <a:p>
            <a:r>
              <a:rPr lang="es-ES" sz="24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Amplia Comunidad y Soporte</a:t>
            </a:r>
          </a:p>
          <a:p>
            <a:r>
              <a:rPr lang="es-ES" sz="24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Librerías y Frameworks Abundantes</a:t>
            </a:r>
          </a:p>
          <a:p>
            <a:r>
              <a:rPr lang="es-ES" sz="24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Aprendizaje Accesible</a:t>
            </a:r>
          </a:p>
          <a:p>
            <a:r>
              <a:rPr lang="es-ES" sz="24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Amplia Comunidad y Soporte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640A0FE-8798-415E-ACCB-43DFFFA233AB}"/>
              </a:ext>
            </a:extLst>
          </p:cNvPr>
          <p:cNvSpPr txBox="1">
            <a:spLocks/>
          </p:cNvSpPr>
          <p:nvPr/>
        </p:nvSpPr>
        <p:spPr>
          <a:xfrm>
            <a:off x="1228960" y="5495364"/>
            <a:ext cx="9734079" cy="1065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tabLst>
                <a:tab pos="2700020" algn="ctr"/>
                <a:tab pos="5400040" algn="r"/>
              </a:tabLs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Publicado en España bajo licencia</a:t>
            </a:r>
          </a:p>
          <a:p>
            <a:pPr>
              <a:tabLst>
                <a:tab pos="2700020" algn="ctr"/>
                <a:tab pos="5400040" algn="r"/>
              </a:tabLs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Creative Commons Reconocimiento-No Comercial-Compartir Igual 4.0 (CC BY-NC-SA)</a:t>
            </a:r>
          </a:p>
          <a:p>
            <a:pPr>
              <a:tabLst>
                <a:tab pos="2700020" algn="ctr"/>
                <a:tab pos="5400040" algn="r"/>
              </a:tabLst>
            </a:pPr>
            <a:r>
              <a:rPr lang="es-E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https://creativecommons.org/licenses/by-nc-sa/4.0/deed.es</a:t>
            </a:r>
            <a:r>
              <a:rPr lang="es-E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85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753E0-87D7-49AD-9E5D-6A033B28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dirty="0">
                <a:effectLst/>
                <a:latin typeface="Century Gothic (Títulos)"/>
                <a:ea typeface="Calibri Light" panose="020F0302020204030204" pitchFamily="34" charset="0"/>
                <a:cs typeface="Calibri Light" panose="020F0302020204030204" pitchFamily="34" charset="0"/>
              </a:rPr>
              <a:t>Mundo actual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68D61B-2B32-4E04-AB3E-1972D1035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62100"/>
            <a:ext cx="9905998" cy="3124201"/>
          </a:xfrm>
        </p:spPr>
        <p:txBody>
          <a:bodyPr/>
          <a:lstStyle/>
          <a:p>
            <a:r>
              <a:rPr lang="es-ES" sz="24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Python continua siendo uno de los lenguajes de programación más populares y utilizados en el mundo. Su versatilidad y facilidad de uso lo han convertido en una opción popular en una amplia variedad de aplicaciones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7F8D6FF-AF41-4D24-9D42-FA075820F01B}"/>
              </a:ext>
            </a:extLst>
          </p:cNvPr>
          <p:cNvSpPr txBox="1">
            <a:spLocks/>
          </p:cNvSpPr>
          <p:nvPr/>
        </p:nvSpPr>
        <p:spPr>
          <a:xfrm>
            <a:off x="1228960" y="5495364"/>
            <a:ext cx="9734079" cy="1065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tabLst>
                <a:tab pos="2700020" algn="ctr"/>
                <a:tab pos="5400040" algn="r"/>
              </a:tabLs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Publicado en España bajo licencia</a:t>
            </a:r>
          </a:p>
          <a:p>
            <a:pPr>
              <a:tabLst>
                <a:tab pos="2700020" algn="ctr"/>
                <a:tab pos="5400040" algn="r"/>
              </a:tabLs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Creative Commons Reconocimiento-No Comercial-Compartir Igual 4.0 (CC BY-NC-SA)</a:t>
            </a:r>
          </a:p>
          <a:p>
            <a:pPr>
              <a:tabLst>
                <a:tab pos="2700020" algn="ctr"/>
                <a:tab pos="5400040" algn="r"/>
              </a:tabLst>
            </a:pPr>
            <a:r>
              <a:rPr lang="es-E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https://creativecommons.org/licenses/by-nc-sa/4.0/deed.es</a:t>
            </a:r>
            <a:r>
              <a:rPr lang="es-E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865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81A6D-6FCD-4D5F-ABB4-63128BE9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dirty="0">
                <a:effectLst/>
                <a:latin typeface="Century Gothic (Títulos)"/>
                <a:ea typeface="Calibri Light" panose="020F0302020204030204" pitchFamily="34" charset="0"/>
                <a:cs typeface="Calibri Light" panose="020F0302020204030204" pitchFamily="34" charset="0"/>
              </a:rPr>
              <a:t>¿número de proyectos en github?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06C2B9-1EB8-4514-9520-530AA278C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62100"/>
            <a:ext cx="9905998" cy="3124201"/>
          </a:xfrm>
        </p:spPr>
        <p:txBody>
          <a:bodyPr>
            <a:normAutofit/>
          </a:bodyPr>
          <a:lstStyle/>
          <a:p>
            <a:r>
              <a:rPr lang="es-ES" sz="24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Hasta la fecha se ha observado un notable incremento en la disponibilidad de proyectos relacionados con python en GitHub. Este incremento puede ser atribuido a la amplia comunidad de desarrolladores y al sólido respaldo que GitHub ofrece. En este entorno, hay bastantes proyectos idóneos para aquellos que buscan iniciarse en python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7C0B543-80BF-4008-973B-5A35E1C092E0}"/>
              </a:ext>
            </a:extLst>
          </p:cNvPr>
          <p:cNvSpPr txBox="1">
            <a:spLocks/>
          </p:cNvSpPr>
          <p:nvPr/>
        </p:nvSpPr>
        <p:spPr>
          <a:xfrm>
            <a:off x="1228960" y="5495364"/>
            <a:ext cx="9734079" cy="1065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tabLst>
                <a:tab pos="2700020" algn="ctr"/>
                <a:tab pos="5400040" algn="r"/>
              </a:tabLs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Publicado en España bajo licencia</a:t>
            </a:r>
          </a:p>
          <a:p>
            <a:pPr>
              <a:tabLst>
                <a:tab pos="2700020" algn="ctr"/>
                <a:tab pos="5400040" algn="r"/>
              </a:tabLs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Creative Commons Reconocimiento-No Comercial-Compartir Igual 4.0 (CC BY-NC-SA)</a:t>
            </a:r>
          </a:p>
          <a:p>
            <a:pPr>
              <a:tabLst>
                <a:tab pos="2700020" algn="ctr"/>
                <a:tab pos="5400040" algn="r"/>
              </a:tabLst>
            </a:pPr>
            <a:r>
              <a:rPr lang="es-E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https://creativecommons.org/licenses/by-nc-sa/4.0/deed.es</a:t>
            </a:r>
            <a:r>
              <a:rPr lang="es-E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76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5A7AD-6046-402A-86FF-6AF7E5AF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dirty="0">
                <a:effectLst/>
                <a:latin typeface="Century Gothic (Títulos)"/>
                <a:ea typeface="Calibri Light" panose="020F0302020204030204" pitchFamily="34" charset="0"/>
                <a:cs typeface="Calibri Light" panose="020F0302020204030204" pitchFamily="34" charset="0"/>
              </a:rPr>
              <a:t>Informe tiobe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DC823E-FA60-4527-A931-2BD35886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952499"/>
            <a:ext cx="9905998" cy="3124201"/>
          </a:xfrm>
        </p:spPr>
        <p:txBody>
          <a:bodyPr/>
          <a:lstStyle/>
          <a:p>
            <a:r>
              <a:rPr lang="es-ES" sz="24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Python se consolida como lenguaje de programación favorito según </a:t>
            </a:r>
            <a:r>
              <a:rPr lang="es-ES" sz="2400" b="1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Tiobe</a:t>
            </a:r>
            <a:r>
              <a:rPr lang="es-ES" sz="24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y se posiciona en primer lugar. Su cuota de mercado global se sitúa en 14,16%.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AA5B8C4-C435-4326-A133-79DB14AAE1C8}"/>
              </a:ext>
            </a:extLst>
          </p:cNvPr>
          <p:cNvSpPr txBox="1">
            <a:spLocks/>
          </p:cNvSpPr>
          <p:nvPr/>
        </p:nvSpPr>
        <p:spPr>
          <a:xfrm>
            <a:off x="1228960" y="5495364"/>
            <a:ext cx="9734079" cy="1065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tabLst>
                <a:tab pos="2700020" algn="ctr"/>
                <a:tab pos="5400040" algn="r"/>
              </a:tabLs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Publicado en España bajo licencia</a:t>
            </a:r>
          </a:p>
          <a:p>
            <a:pPr>
              <a:tabLst>
                <a:tab pos="2700020" algn="ctr"/>
                <a:tab pos="5400040" algn="r"/>
              </a:tabLs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Creative Commons Reconocimiento-No Comercial-Compartir Igual 4.0 (CC BY-NC-SA)</a:t>
            </a:r>
          </a:p>
          <a:p>
            <a:pPr>
              <a:tabLst>
                <a:tab pos="2700020" algn="ctr"/>
                <a:tab pos="5400040" algn="r"/>
              </a:tabLst>
            </a:pPr>
            <a:r>
              <a:rPr lang="es-E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https://creativecommons.org/licenses/by-nc-sa/4.0/deed.es</a:t>
            </a:r>
            <a:r>
              <a:rPr lang="es-E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4DB96A7-C8C2-4A8F-B9D1-23E552DE6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63" y="3014392"/>
            <a:ext cx="10389298" cy="248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36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95</TotalTime>
  <Words>842</Words>
  <Application>Microsoft Office PowerPoint</Application>
  <PresentationFormat>Panorámica</PresentationFormat>
  <Paragraphs>89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Century Gothic (Títulos)</vt:lpstr>
      <vt:lpstr>Mistral</vt:lpstr>
      <vt:lpstr>OCR A Extended</vt:lpstr>
      <vt:lpstr>Malla</vt:lpstr>
      <vt:lpstr>Python</vt:lpstr>
      <vt:lpstr>índice</vt:lpstr>
      <vt:lpstr>¿Qué es un lenguaje de programación?</vt:lpstr>
      <vt:lpstr>¿Qué es un traductor?</vt:lpstr>
      <vt:lpstr>Tipos de lenguajes de programación</vt:lpstr>
      <vt:lpstr>¿Por qué usar python?</vt:lpstr>
      <vt:lpstr>Mundo actual python</vt:lpstr>
      <vt:lpstr>¿número de proyectos en github?</vt:lpstr>
      <vt:lpstr>Informe tiobe</vt:lpstr>
      <vt:lpstr>Infraestructura como código</vt:lpstr>
      <vt:lpstr>mundo de la salud en python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Python</dc:title>
  <dc:creator>Andres</dc:creator>
  <cp:lastModifiedBy>Andres</cp:lastModifiedBy>
  <cp:revision>29</cp:revision>
  <dcterms:created xsi:type="dcterms:W3CDTF">2023-11-09T07:48:58Z</dcterms:created>
  <dcterms:modified xsi:type="dcterms:W3CDTF">2023-11-12T22:06:43Z</dcterms:modified>
</cp:coreProperties>
</file>