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O(m+n)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NumComputers(n)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Sheet1!$C$1:$C$10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Sheet1!$D$1:$D$10</c:f>
              <c:numCache>
                <c:formatCode>0.00</c:formatCode>
                <c:ptCount val="10"/>
                <c:pt idx="0">
                  <c:v>5910828</c:v>
                </c:pt>
                <c:pt idx="1">
                  <c:v>6986162.5</c:v>
                </c:pt>
                <c:pt idx="2">
                  <c:v>7463438</c:v>
                </c:pt>
                <c:pt idx="3">
                  <c:v>9577824</c:v>
                </c:pt>
                <c:pt idx="4">
                  <c:v>10078056</c:v>
                </c:pt>
                <c:pt idx="5">
                  <c:v>11912316</c:v>
                </c:pt>
                <c:pt idx="6">
                  <c:v>12664068</c:v>
                </c:pt>
                <c:pt idx="7">
                  <c:v>13522989</c:v>
                </c:pt>
                <c:pt idx="8">
                  <c:v>13195368</c:v>
                </c:pt>
                <c:pt idx="9">
                  <c:v>16199071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34-4E78-9472-8CB13A9AD393}"/>
            </c:ext>
          </c:extLst>
        </c:ser>
        <c:ser>
          <c:idx val="1"/>
          <c:order val="1"/>
          <c:tx>
            <c:v>NumCommunications(m)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Sheet1!$A$1:$A$10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Sheet1!$B$1:$B$10</c:f>
              <c:numCache>
                <c:formatCode>0.00</c:formatCode>
                <c:ptCount val="10"/>
                <c:pt idx="0">
                  <c:v>5924331</c:v>
                </c:pt>
                <c:pt idx="1">
                  <c:v>11129495</c:v>
                </c:pt>
                <c:pt idx="2">
                  <c:v>14674235</c:v>
                </c:pt>
                <c:pt idx="3">
                  <c:v>16319756</c:v>
                </c:pt>
                <c:pt idx="4">
                  <c:v>22569798</c:v>
                </c:pt>
                <c:pt idx="5">
                  <c:v>25758818</c:v>
                </c:pt>
                <c:pt idx="6">
                  <c:v>30324294</c:v>
                </c:pt>
                <c:pt idx="7">
                  <c:v>32490448</c:v>
                </c:pt>
                <c:pt idx="8">
                  <c:v>40815996</c:v>
                </c:pt>
                <c:pt idx="9">
                  <c:v>48673628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34-4E78-9472-8CB13A9AD3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644248"/>
        <c:axId val="577644904"/>
      </c:scatterChart>
      <c:valAx>
        <c:axId val="577644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44904"/>
        <c:crosses val="autoZero"/>
        <c:crossBetween val="midCat"/>
      </c:valAx>
      <c:valAx>
        <c:axId val="577644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44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DB98-9B29-40A7-83AD-DE9F3E5A0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Design - 3.11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9DE72-1EBC-4E2D-9057-E203B97DD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Book by </a:t>
            </a:r>
            <a:r>
              <a:rPr lang="en-US" u="sng" dirty="0"/>
              <a:t>Jon Kleinberg, Eva </a:t>
            </a:r>
            <a:r>
              <a:rPr lang="en-US" u="sng" dirty="0" err="1"/>
              <a:t>Tardos</a:t>
            </a:r>
            <a:endParaRPr lang="en-US" u="sng" dirty="0"/>
          </a:p>
          <a:p>
            <a:r>
              <a:rPr lang="en-US" dirty="0"/>
              <a:t>Presentation and Solution by </a:t>
            </a:r>
            <a:r>
              <a:rPr lang="en-US" u="sng" dirty="0"/>
              <a:t>Cody Beebe</a:t>
            </a:r>
          </a:p>
        </p:txBody>
      </p:sp>
    </p:spTree>
    <p:extLst>
      <p:ext uri="{BB962C8B-B14F-4D97-AF65-F5344CB8AC3E}">
        <p14:creationId xmlns:p14="http://schemas.microsoft.com/office/powerpoint/2010/main" val="135778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F11-20CD-48D5-93BD-9F17EC7E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0 –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9487-357A-485F-87AD-353DE4D1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problem 3.11 for Problem Statement </a:t>
            </a:r>
          </a:p>
          <a:p>
            <a:r>
              <a:rPr lang="en-US" dirty="0"/>
              <a:t>Given for a test case:</a:t>
            </a:r>
          </a:p>
          <a:p>
            <a:pPr lvl="1"/>
            <a:r>
              <a:rPr lang="en-US" dirty="0"/>
              <a:t>A number of computers, </a:t>
            </a:r>
            <a:r>
              <a:rPr lang="en-US" b="1" dirty="0"/>
              <a:t>n</a:t>
            </a:r>
          </a:p>
          <a:p>
            <a:pPr lvl="1"/>
            <a:r>
              <a:rPr lang="en-US" dirty="0"/>
              <a:t>A list of </a:t>
            </a:r>
            <a:r>
              <a:rPr lang="en-US" b="1" dirty="0"/>
              <a:t>m</a:t>
            </a:r>
            <a:r>
              <a:rPr lang="en-US" dirty="0"/>
              <a:t> communications of form </a:t>
            </a:r>
            <a:r>
              <a:rPr lang="en-US" b="1" dirty="0"/>
              <a:t>(x, y, k)</a:t>
            </a:r>
            <a:r>
              <a:rPr lang="en-US" dirty="0"/>
              <a:t>, where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are unique computers and </a:t>
            </a:r>
            <a:r>
              <a:rPr lang="en-US" b="1" dirty="0"/>
              <a:t>k</a:t>
            </a:r>
            <a:r>
              <a:rPr lang="en-US" dirty="0"/>
              <a:t> is the time of communication</a:t>
            </a:r>
          </a:p>
          <a:p>
            <a:pPr lvl="1"/>
            <a:r>
              <a:rPr lang="en-US" dirty="0"/>
              <a:t>The first infected computer index, </a:t>
            </a:r>
            <a:r>
              <a:rPr lang="en-US" b="1" dirty="0"/>
              <a:t>u</a:t>
            </a:r>
            <a:endParaRPr lang="en-US" dirty="0"/>
          </a:p>
          <a:p>
            <a:pPr lvl="1"/>
            <a:r>
              <a:rPr lang="en-US" dirty="0"/>
              <a:t>The time of first infection, </a:t>
            </a:r>
            <a:r>
              <a:rPr lang="en-US" b="1" dirty="0" err="1"/>
              <a:t>i</a:t>
            </a:r>
            <a:endParaRPr lang="en-US" b="1" dirty="0"/>
          </a:p>
          <a:p>
            <a:pPr lvl="1"/>
            <a:r>
              <a:rPr lang="en-US" dirty="0"/>
              <a:t>The observed computer index, </a:t>
            </a:r>
            <a:r>
              <a:rPr lang="en-US" b="1" dirty="0"/>
              <a:t>v</a:t>
            </a:r>
          </a:p>
          <a:p>
            <a:pPr lvl="1"/>
            <a:r>
              <a:rPr lang="en-US" dirty="0"/>
              <a:t>The observed time, </a:t>
            </a:r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1975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14BF9-52F8-4F0B-89B0-330957BD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 – Test Cases w/ Brute Force Correct Answers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D2E6E0-8CB6-4D18-AE61-CD5A1D149F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(1, 0, 0)</a:t>
            </a:r>
          </a:p>
          <a:p>
            <a:r>
              <a:rPr lang="en-US" dirty="0"/>
              <a:t>(2, 1, 2)</a:t>
            </a:r>
          </a:p>
          <a:p>
            <a:r>
              <a:rPr lang="en-US" dirty="0"/>
              <a:t>(2, 0, 4)</a:t>
            </a:r>
          </a:p>
          <a:p>
            <a:r>
              <a:rPr lang="en-US" dirty="0"/>
              <a:t>(1, 0, 4)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739A8-90B9-4B80-8D52-30D8ECF05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(1, 0, 2, 2)</a:t>
            </a:r>
          </a:p>
          <a:p>
            <a:pPr lvl="1"/>
            <a:r>
              <a:rPr lang="en-US" dirty="0"/>
              <a:t>True</a:t>
            </a:r>
          </a:p>
          <a:p>
            <a:r>
              <a:rPr lang="en-US" dirty="0"/>
              <a:t>(1, 0, 0, 4)</a:t>
            </a:r>
          </a:p>
          <a:p>
            <a:pPr lvl="1"/>
            <a:r>
              <a:rPr lang="en-US" dirty="0"/>
              <a:t>True</a:t>
            </a:r>
          </a:p>
          <a:p>
            <a:r>
              <a:rPr lang="en-US" dirty="0"/>
              <a:t>(2, 0, 1, 1)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en-US" dirty="0"/>
              <a:t>(2, 3, 1, 3)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en-US" dirty="0"/>
              <a:t>(2, 4, 1, 4)</a:t>
            </a:r>
          </a:p>
          <a:p>
            <a:pPr lvl="1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0375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80E7-E418-43B4-8DBB-4BA44046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 – Pseudo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FE815F-0011-4F5D-B28A-111F8A07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over all communications, </a:t>
            </a:r>
            <a:r>
              <a:rPr lang="en-US" b="1" dirty="0"/>
              <a:t>(x, y, k)</a:t>
            </a:r>
            <a:r>
              <a:rPr lang="en-US" dirty="0"/>
              <a:t>, with time in [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], </a:t>
            </a:r>
            <a:r>
              <a:rPr lang="en-US" b="1" dirty="0"/>
              <a:t>O(m)</a:t>
            </a:r>
            <a:endParaRPr lang="en-US" dirty="0"/>
          </a:p>
          <a:p>
            <a:pPr lvl="1"/>
            <a:r>
              <a:rPr lang="en-US" dirty="0"/>
              <a:t>Add an undirected edge from </a:t>
            </a:r>
            <a:r>
              <a:rPr lang="en-US" b="1" dirty="0"/>
              <a:t>x</a:t>
            </a:r>
            <a:r>
              <a:rPr lang="en-US" dirty="0"/>
              <a:t> to </a:t>
            </a:r>
            <a:r>
              <a:rPr lang="en-US" b="1" dirty="0"/>
              <a:t>y </a:t>
            </a:r>
            <a:r>
              <a:rPr lang="en-US" dirty="0"/>
              <a:t>with time </a:t>
            </a:r>
            <a:r>
              <a:rPr lang="en-US" b="1" dirty="0"/>
              <a:t>k</a:t>
            </a:r>
          </a:p>
          <a:p>
            <a:r>
              <a:rPr lang="en-US" dirty="0"/>
              <a:t>Let </a:t>
            </a:r>
            <a:r>
              <a:rPr lang="en-US" b="1" dirty="0"/>
              <a:t>time</a:t>
            </a:r>
            <a:r>
              <a:rPr lang="en-US" dirty="0"/>
              <a:t> = 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dirty="0"/>
              <a:t>Starting from node </a:t>
            </a:r>
            <a:r>
              <a:rPr lang="en-US" b="1" dirty="0"/>
              <a:t>u</a:t>
            </a:r>
            <a:r>
              <a:rPr lang="en-US" dirty="0"/>
              <a:t>, use Depth-First-Search to find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O(n + m)</a:t>
            </a:r>
          </a:p>
          <a:p>
            <a:pPr lvl="1"/>
            <a:r>
              <a:rPr lang="en-US" dirty="0"/>
              <a:t>May only traverse an edge if </a:t>
            </a:r>
            <a:r>
              <a:rPr lang="en-US" b="1" dirty="0"/>
              <a:t>k &gt;= time</a:t>
            </a:r>
          </a:p>
          <a:p>
            <a:pPr lvl="1"/>
            <a:r>
              <a:rPr lang="en-US" dirty="0"/>
              <a:t>After traversing an edge, </a:t>
            </a:r>
            <a:r>
              <a:rPr lang="en-US" b="1" dirty="0"/>
              <a:t>time =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955F-C85A-4B3D-BC5B-B5635841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 – Validating Small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F742-D584-4819-BD40-9A8BF96C74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(1, 0, 0)</a:t>
            </a:r>
          </a:p>
          <a:p>
            <a:r>
              <a:rPr lang="en-US" dirty="0"/>
              <a:t>(2, 1, 2)</a:t>
            </a:r>
          </a:p>
          <a:p>
            <a:r>
              <a:rPr lang="en-US" dirty="0"/>
              <a:t>(2, 0, 4)</a:t>
            </a:r>
          </a:p>
          <a:p>
            <a:r>
              <a:rPr lang="en-US" dirty="0"/>
              <a:t>(1, 0, 4)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5312A-96BB-4557-9D40-FE83627EC6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(1, 0, 2, 2)</a:t>
            </a:r>
          </a:p>
          <a:p>
            <a:pPr lvl="1"/>
            <a:r>
              <a:rPr lang="en-US" dirty="0"/>
              <a:t>True</a:t>
            </a:r>
          </a:p>
          <a:p>
            <a:r>
              <a:rPr lang="en-US" dirty="0"/>
              <a:t>(1, 0, 0, 4)</a:t>
            </a:r>
          </a:p>
          <a:p>
            <a:pPr lvl="1"/>
            <a:r>
              <a:rPr lang="en-US" dirty="0"/>
              <a:t>True</a:t>
            </a:r>
          </a:p>
          <a:p>
            <a:r>
              <a:rPr lang="en-US" dirty="0"/>
              <a:t>(2, 0, 1, 1)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en-US" dirty="0"/>
              <a:t>(2, 3, 1, 3)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en-US" dirty="0"/>
              <a:t>(2, 4, 1, 4)</a:t>
            </a:r>
          </a:p>
          <a:p>
            <a:pPr lvl="1"/>
            <a:r>
              <a:rPr lang="en-US" dirty="0"/>
              <a:t>True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6BE323-3942-4B1B-AFA8-D52B066E36AB}"/>
              </a:ext>
            </a:extLst>
          </p:cNvPr>
          <p:cNvSpPr/>
          <p:nvPr/>
        </p:nvSpPr>
        <p:spPr>
          <a:xfrm>
            <a:off x="3987292" y="5402943"/>
            <a:ext cx="847498" cy="841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A28D6-D56B-4A6A-BBD2-C286CA8124A0}"/>
              </a:ext>
            </a:extLst>
          </p:cNvPr>
          <p:cNvSpPr/>
          <p:nvPr/>
        </p:nvSpPr>
        <p:spPr>
          <a:xfrm>
            <a:off x="6055578" y="4270828"/>
            <a:ext cx="847498" cy="841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B8C02C-5362-4E6F-9650-545A71458A1E}"/>
              </a:ext>
            </a:extLst>
          </p:cNvPr>
          <p:cNvSpPr/>
          <p:nvPr/>
        </p:nvSpPr>
        <p:spPr>
          <a:xfrm>
            <a:off x="3875321" y="3429000"/>
            <a:ext cx="847498" cy="841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F8525-0FCE-4630-AB9C-6800404A5733}"/>
              </a:ext>
            </a:extLst>
          </p:cNvPr>
          <p:cNvSpPr txBox="1"/>
          <p:nvPr/>
        </p:nvSpPr>
        <p:spPr>
          <a:xfrm>
            <a:off x="5194000" y="48150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B8A8D-570A-4AC2-B7F3-85AA0BF386F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4710677" y="4691742"/>
            <a:ext cx="1344901" cy="834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6AC455-62E5-438B-96E0-8923D1F6AEB5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H="1" flipV="1">
            <a:off x="4299070" y="4270828"/>
            <a:ext cx="111971" cy="1132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018956-D8CC-41BB-BE03-D81474E3D0FD}"/>
              </a:ext>
            </a:extLst>
          </p:cNvPr>
          <p:cNvSpPr txBox="1"/>
          <p:nvPr/>
        </p:nvSpPr>
        <p:spPr>
          <a:xfrm>
            <a:off x="4091500" y="46843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3ED745-C01A-4E19-AC75-BC6E969767C1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4722819" y="3849914"/>
            <a:ext cx="1456872" cy="544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86DA19-8519-4396-96EC-A23A3508468E}"/>
              </a:ext>
            </a:extLst>
          </p:cNvPr>
          <p:cNvSpPr txBox="1"/>
          <p:nvPr/>
        </p:nvSpPr>
        <p:spPr>
          <a:xfrm>
            <a:off x="5413864" y="3861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A4D33B-ACF1-4C42-908D-0B15E65819F5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4834790" y="4989373"/>
            <a:ext cx="1344901" cy="834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CC58B7-95C7-4FD3-9E49-FCD2FEF54F0D}"/>
              </a:ext>
            </a:extLst>
          </p:cNvPr>
          <p:cNvSpPr txBox="1"/>
          <p:nvPr/>
        </p:nvSpPr>
        <p:spPr>
          <a:xfrm>
            <a:off x="5507240" y="526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501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77EB-D486-42A6-AC49-120A27AA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 – Validating Performance on Large Test Cases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1145C59-3C1B-49A5-89D3-81A4CB317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1650218"/>
            <a:ext cx="4313864" cy="4583672"/>
          </a:xfrm>
        </p:spPr>
        <p:txBody>
          <a:bodyPr>
            <a:normAutofit/>
          </a:bodyPr>
          <a:lstStyle/>
          <a:p>
            <a:r>
              <a:rPr lang="en-US" dirty="0"/>
              <a:t>Very large inputs were required to recognize significant changes on my processor.</a:t>
            </a:r>
          </a:p>
          <a:p>
            <a:r>
              <a:rPr lang="en-US" dirty="0"/>
              <a:t>Linear relationship between m and 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NumComputers</a:t>
            </a:r>
            <a:r>
              <a:rPr lang="en-US" dirty="0"/>
              <a:t> series always uses 100000 communications.</a:t>
            </a:r>
          </a:p>
          <a:p>
            <a:r>
              <a:rPr lang="en-US" dirty="0"/>
              <a:t>The </a:t>
            </a:r>
            <a:r>
              <a:rPr lang="en-US" dirty="0" err="1"/>
              <a:t>NumCommunications</a:t>
            </a:r>
            <a:r>
              <a:rPr lang="en-US" dirty="0"/>
              <a:t> series always uses 100000 computers.</a:t>
            </a:r>
          </a:p>
          <a:p>
            <a:endParaRPr lang="en-US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9CC6C14-6352-4829-8972-B7237AC49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92845"/>
              </p:ext>
            </p:extLst>
          </p:nvPr>
        </p:nvGraphicFramePr>
        <p:xfrm>
          <a:off x="421481" y="1650218"/>
          <a:ext cx="8272576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5032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404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Algorithm Design - 3.11</vt:lpstr>
      <vt:lpstr>Slide 0 – Problem</vt:lpstr>
      <vt:lpstr>Slide 1 – Test Cases w/ Brute Force Correct Answers</vt:lpstr>
      <vt:lpstr>Slide 2 – Pseudo Code</vt:lpstr>
      <vt:lpstr>Slide 3 – Validating Small Test Case</vt:lpstr>
      <vt:lpstr>Slide 4 – Validating Performance on Large 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 - 3.11</dc:title>
  <dc:creator>Cody Beebe</dc:creator>
  <cp:lastModifiedBy>Cody Beebe</cp:lastModifiedBy>
  <cp:revision>9</cp:revision>
  <dcterms:created xsi:type="dcterms:W3CDTF">2018-11-21T00:03:34Z</dcterms:created>
  <dcterms:modified xsi:type="dcterms:W3CDTF">2018-11-21T02:17:25Z</dcterms:modified>
</cp:coreProperties>
</file>