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r Šibík" initials="P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6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1-14T12:07:06.112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7A8F-C1C2-4F6C-B03B-76E79AEE914E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3017-5095-405B-80D6-0F19C27D9F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78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83017-5095-405B-80D6-0F19C27D9F3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41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#set($formula = $objectFactory.newSet())</a:t>
            </a:r>
          </a:p>
          <a:p>
            <a:r>
              <a:rPr lang="cs-CZ" dirty="0" smtClean="0"/>
              <a:t>#set($void = $formula.add("a"))</a:t>
            </a:r>
          </a:p>
          <a:p>
            <a:r>
              <a:rPr lang="cs-CZ" dirty="0" smtClean="0"/>
              <a:t>#set($void = $formula.add("b"))</a:t>
            </a:r>
          </a:p>
          <a:p>
            <a:r>
              <a:rPr lang="cs-CZ" dirty="0" smtClean="0"/>
              <a:t>#set($void = $formula.add("c"))</a:t>
            </a:r>
          </a:p>
          <a:p>
            <a:r>
              <a:rPr lang="cs-CZ" dirty="0" smtClean="0"/>
              <a:t>#set($void = $formula.add("abc"))</a:t>
            </a:r>
          </a:p>
          <a:p>
            <a:r>
              <a:rPr lang="cs-CZ" dirty="0" smtClean="0"/>
              <a:t>&lt;i&gt;Formula:&lt;/i&gt;</a:t>
            </a:r>
          </a:p>
          <a:p>
            <a:r>
              <a:rPr lang="cs-CZ" dirty="0" smtClean="0"/>
              <a:t>#foreach($value in $formula)</a:t>
            </a:r>
          </a:p>
          <a:p>
            <a:r>
              <a:rPr lang="cs-CZ" dirty="0" smtClean="0"/>
              <a:t>    #if($velocityCount != 4)</a:t>
            </a:r>
          </a:p>
          <a:p>
            <a:r>
              <a:rPr lang="cs-CZ" dirty="0" smtClean="0"/>
              <a:t>    	$value * </a:t>
            </a:r>
          </a:p>
          <a:p>
            <a:r>
              <a:rPr lang="cs-CZ" dirty="0" smtClean="0"/>
              <a:t>    #else</a:t>
            </a:r>
          </a:p>
          <a:p>
            <a:r>
              <a:rPr lang="cs-CZ" dirty="0" smtClean="0"/>
              <a:t>    	 = &lt;b&gt;$value&lt;/b&gt;</a:t>
            </a:r>
          </a:p>
          <a:p>
            <a:r>
              <a:rPr lang="cs-CZ" dirty="0" smtClean="0"/>
              <a:t>    #end</a:t>
            </a:r>
          </a:p>
          <a:p>
            <a:r>
              <a:rPr lang="cs-CZ" dirty="0" smtClean="0"/>
              <a:t>#end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83017-5095-405B-80D6-0F19C27D9F3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580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268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301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23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541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8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514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94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111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87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215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069E-96AD-4FD3-8A09-EA43153D5165}" type="datetimeFigureOut">
              <a:rPr lang="cs-CZ" smtClean="0"/>
              <a:t>14.11.2016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C6EE-8F3A-4A68-8C4B-C97FF1D0301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26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://localhost:81/polarion/sdk/doc/javadoc-rendering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/polarion/sdk/doc/javadoc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Velocity Scripting 101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Velocity in Polarion</a:t>
            </a:r>
            <a:br>
              <a:rPr lang="cs-CZ" dirty="0" smtClean="0"/>
            </a:br>
            <a:r>
              <a:rPr lang="cs-CZ" dirty="0" smtClean="0"/>
              <a:t>Page Script</a:t>
            </a:r>
            <a:endParaRPr lang="cs-CZ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041" y="1600200"/>
            <a:ext cx="39219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0"/>
            <a:ext cx="1981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7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Basics</a:t>
            </a:r>
            <a:r>
              <a:rPr lang="en-US" dirty="0" smtClean="0"/>
              <a:t> - Variables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cs-CZ" dirty="0" smtClean="0"/>
              <a:t>Weakly typed</a:t>
            </a:r>
          </a:p>
          <a:p>
            <a:pPr lvl="1"/>
            <a:endParaRPr lang="cs-CZ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7715"/>
            <a:ext cx="16954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80824"/>
            <a:ext cx="4591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57074"/>
            <a:ext cx="32194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97" y="2291655"/>
            <a:ext cx="504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95249"/>
            <a:ext cx="28098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57074"/>
            <a:ext cx="314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23899"/>
            <a:ext cx="21145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14449"/>
            <a:ext cx="2190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76161"/>
            <a:ext cx="942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04" y="3166674"/>
            <a:ext cx="2028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0" y="4850217"/>
            <a:ext cx="5143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45" y="3481156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2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Basics</a:t>
            </a:r>
            <a:r>
              <a:rPr lang="en-US" dirty="0" smtClean="0"/>
              <a:t> – </a:t>
            </a:r>
            <a:r>
              <a:rPr lang="cs-CZ" dirty="0" smtClean="0"/>
              <a:t>Loops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cs-CZ" dirty="0" smtClean="0"/>
              <a:t>Iterate over a collection of values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cs-CZ" dirty="0" smtClean="0"/>
              <a:t>#foreach(</a:t>
            </a:r>
            <a:r>
              <a:rPr lang="en-US" dirty="0" smtClean="0"/>
              <a:t>$value in $values) </a:t>
            </a:r>
            <a:r>
              <a:rPr lang="en-US" dirty="0" err="1" smtClean="0"/>
              <a:t>do_something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	#end</a:t>
            </a:r>
            <a:endParaRPr lang="cs-CZ" dirty="0" smtClean="0"/>
          </a:p>
          <a:p>
            <a:pPr lvl="1"/>
            <a:endParaRPr lang="cs-CZ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81737"/>
            <a:ext cx="19907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38962"/>
            <a:ext cx="510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07849"/>
            <a:ext cx="236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1" y="4439037"/>
            <a:ext cx="5114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96187"/>
            <a:ext cx="1562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Conditions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 or skip a block of code</a:t>
            </a:r>
          </a:p>
          <a:p>
            <a:pPr marL="457200" lvl="1" indent="0">
              <a:buNone/>
            </a:pPr>
            <a:r>
              <a:rPr lang="en-US" dirty="0" smtClean="0"/>
              <a:t>	#if(condition1) </a:t>
            </a:r>
            <a:r>
              <a:rPr lang="en-US" dirty="0" err="1" smtClean="0"/>
              <a:t>do_sth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 err="1" smtClean="0"/>
              <a:t>elseif</a:t>
            </a:r>
            <a:r>
              <a:rPr lang="en-US" dirty="0" smtClean="0"/>
              <a:t>(condition2) </a:t>
            </a:r>
            <a:r>
              <a:rPr lang="en-US" dirty="0" err="1" smtClean="0"/>
              <a:t>do_sth_other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#else </a:t>
            </a:r>
            <a:r>
              <a:rPr lang="en-US" dirty="0" err="1" smtClean="0"/>
              <a:t>do_sth_else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#end</a:t>
            </a:r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4437112"/>
            <a:ext cx="37242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27661"/>
            <a:ext cx="552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6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– Array, Set, Map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more values in one variable</a:t>
            </a:r>
          </a:p>
          <a:p>
            <a:pPr lvl="1"/>
            <a:r>
              <a:rPr lang="en-US" dirty="0" smtClean="0"/>
              <a:t>Array built-in Velocity</a:t>
            </a:r>
          </a:p>
          <a:p>
            <a:pPr lvl="1"/>
            <a:r>
              <a:rPr lang="en-US" dirty="0" smtClean="0"/>
              <a:t>Set &amp; Map extended by </a:t>
            </a:r>
            <a:r>
              <a:rPr lang="cs-CZ" dirty="0"/>
              <a:t>$</a:t>
            </a:r>
            <a:r>
              <a:rPr lang="cs-CZ" dirty="0" smtClean="0"/>
              <a:t>objectFactory</a:t>
            </a:r>
            <a:endParaRPr lang="en-US" dirty="0" smtClean="0"/>
          </a:p>
          <a:p>
            <a:pPr lvl="2"/>
            <a:r>
              <a:rPr lang="en-US" dirty="0" smtClean="0"/>
              <a:t>Rich Pages only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2381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71206"/>
            <a:ext cx="2905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80781"/>
            <a:ext cx="44481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28306"/>
            <a:ext cx="762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68" y="4275956"/>
            <a:ext cx="12763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4506913"/>
            <a:ext cx="1171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49434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5667919"/>
            <a:ext cx="1981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61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- 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set with values “a”, “b”, “c” and “</a:t>
            </a:r>
            <a:r>
              <a:rPr lang="en-US" dirty="0" err="1" smtClean="0"/>
              <a:t>abc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 the set to render its values as following:</a:t>
            </a:r>
          </a:p>
          <a:p>
            <a:pPr marL="457200" lvl="1" indent="0">
              <a:buNone/>
            </a:pPr>
            <a:r>
              <a:rPr lang="en-US" i="1" dirty="0" smtClean="0"/>
              <a:t>Formula: </a:t>
            </a:r>
            <a:r>
              <a:rPr lang="en-US" dirty="0" smtClean="0"/>
              <a:t>a * b * c = </a:t>
            </a:r>
            <a:r>
              <a:rPr lang="en-US" b="1" dirty="0" err="1" smtClean="0"/>
              <a:t>abc</a:t>
            </a:r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57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- Macros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of code with parameters</a:t>
            </a:r>
          </a:p>
          <a:p>
            <a:pPr marL="457200" lvl="1" indent="0">
              <a:buNone/>
            </a:pPr>
            <a:r>
              <a:rPr lang="en-US" sz="2400" dirty="0" smtClean="0"/>
              <a:t>#macro(</a:t>
            </a:r>
            <a:r>
              <a:rPr lang="en-US" sz="2400" dirty="0" err="1" smtClean="0"/>
              <a:t>macroName</a:t>
            </a:r>
            <a:r>
              <a:rPr lang="en-US" sz="2400" dirty="0" smtClean="0"/>
              <a:t> $param1 $param2 …) code #end</a:t>
            </a:r>
          </a:p>
          <a:p>
            <a:pPr marL="457200" lvl="1" indent="0"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macroName</a:t>
            </a:r>
            <a:r>
              <a:rPr lang="en-US" sz="2400" dirty="0" smtClean="0"/>
              <a:t>(“text” 10 …)</a:t>
            </a:r>
            <a:endParaRPr lang="cs-CZ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1" y="4293096"/>
            <a:ext cx="48196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31321"/>
            <a:ext cx="2590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1" y="3068960"/>
            <a:ext cx="5314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3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– Macro Chaining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call macro from macro</a:t>
            </a:r>
          </a:p>
          <a:p>
            <a:pPr lvl="1"/>
            <a:r>
              <a:rPr lang="en-US" dirty="0" smtClean="0"/>
              <a:t>Even the same macro from itself – recursion</a:t>
            </a:r>
          </a:p>
          <a:p>
            <a:pPr lvl="1"/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61733"/>
            <a:ext cx="3667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71333"/>
            <a:ext cx="4867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19083"/>
            <a:ext cx="2590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5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Velocity is extended by additional services</a:t>
            </a:r>
          </a:p>
          <a:p>
            <a:pPr lvl="1"/>
            <a:r>
              <a:rPr lang="en-US" dirty="0" smtClean="0"/>
              <a:t>Widget SDK – Part 8: Velocity Context Reference</a:t>
            </a:r>
          </a:p>
          <a:p>
            <a:pPr lvl="1"/>
            <a:r>
              <a:rPr lang="en-US" dirty="0" smtClean="0"/>
              <a:t>Available everywhere</a:t>
            </a:r>
          </a:p>
          <a:p>
            <a:pPr lvl="2"/>
            <a:r>
              <a:rPr lang="en-US" dirty="0" smtClean="0"/>
              <a:t>Polarion API</a:t>
            </a:r>
          </a:p>
          <a:p>
            <a:pPr lvl="3"/>
            <a:r>
              <a:rPr lang="en-US" dirty="0" smtClean="0"/>
              <a:t>Open Java API (Old API)</a:t>
            </a:r>
          </a:p>
          <a:p>
            <a:pPr lvl="4"/>
            <a:r>
              <a:rPr lang="en-US" dirty="0" smtClean="0"/>
              <a:t>$</a:t>
            </a:r>
            <a:r>
              <a:rPr lang="en-US" dirty="0" err="1" smtClean="0"/>
              <a:t>trackerService</a:t>
            </a:r>
            <a:r>
              <a:rPr lang="en-US" dirty="0" smtClean="0"/>
              <a:t> | $</a:t>
            </a:r>
            <a:r>
              <a:rPr lang="en-US" dirty="0" err="1" smtClean="0"/>
              <a:t>projectService</a:t>
            </a:r>
            <a:r>
              <a:rPr lang="en-US" dirty="0" smtClean="0"/>
              <a:t> | $</a:t>
            </a:r>
            <a:r>
              <a:rPr lang="en-US" dirty="0" err="1" smtClean="0"/>
              <a:t>securityService</a:t>
            </a:r>
            <a:r>
              <a:rPr lang="en-US" dirty="0" smtClean="0"/>
              <a:t> | $</a:t>
            </a:r>
            <a:r>
              <a:rPr lang="en-US" dirty="0" err="1" smtClean="0"/>
              <a:t>platformService</a:t>
            </a:r>
            <a:r>
              <a:rPr lang="en-US" dirty="0" smtClean="0"/>
              <a:t> | $</a:t>
            </a:r>
            <a:r>
              <a:rPr lang="en-US" dirty="0" err="1" smtClean="0"/>
              <a:t>testManagementService</a:t>
            </a:r>
            <a:endParaRPr lang="en-US" dirty="0" smtClean="0"/>
          </a:p>
          <a:p>
            <a:pPr lvl="3"/>
            <a:r>
              <a:rPr lang="en-US" dirty="0" smtClean="0"/>
              <a:t>Rendering API (New API)</a:t>
            </a:r>
          </a:p>
          <a:p>
            <a:pPr lvl="4"/>
            <a:r>
              <a:rPr lang="en-US" dirty="0" smtClean="0"/>
              <a:t>$transaction</a:t>
            </a:r>
          </a:p>
          <a:p>
            <a:pPr lvl="2"/>
            <a:r>
              <a:rPr lang="en-US" dirty="0" smtClean="0"/>
              <a:t>Polarion Objects</a:t>
            </a:r>
          </a:p>
          <a:p>
            <a:pPr lvl="3"/>
            <a:r>
              <a:rPr lang="en-US" dirty="0" smtClean="0"/>
              <a:t>$me | $localization | $page/$plan/$</a:t>
            </a:r>
            <a:r>
              <a:rPr lang="en-US" dirty="0" err="1" smtClean="0"/>
              <a:t>testRun</a:t>
            </a:r>
            <a:r>
              <a:rPr lang="en-US" dirty="0" smtClean="0"/>
              <a:t>/$document</a:t>
            </a:r>
          </a:p>
          <a:p>
            <a:pPr lvl="1"/>
            <a:r>
              <a:rPr lang="en-US" dirty="0" smtClean="0"/>
              <a:t>Available in Rich Pages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objectFactory</a:t>
            </a:r>
            <a:r>
              <a:rPr lang="en-US" dirty="0" smtClean="0"/>
              <a:t> | $</a:t>
            </a:r>
            <a:r>
              <a:rPr lang="en-US" dirty="0" err="1" smtClean="0"/>
              <a:t>pageContext</a:t>
            </a:r>
            <a:r>
              <a:rPr lang="en-US" dirty="0" smtClean="0"/>
              <a:t> | $factory</a:t>
            </a:r>
            <a:endParaRPr lang="en-US" dirty="0"/>
          </a:p>
          <a:p>
            <a:pPr lvl="2"/>
            <a:r>
              <a:rPr lang="en-US" dirty="0" smtClean="0"/>
              <a:t>$parameters | $</a:t>
            </a:r>
            <a:r>
              <a:rPr lang="en-US" dirty="0" err="1" smtClean="0"/>
              <a:t>pageParameters</a:t>
            </a:r>
            <a:r>
              <a:rPr lang="en-US" dirty="0"/>
              <a:t> </a:t>
            </a:r>
            <a:r>
              <a:rPr lang="en-US" dirty="0" smtClean="0"/>
              <a:t>| $</a:t>
            </a:r>
            <a:r>
              <a:rPr lang="en-US" dirty="0" err="1" smtClean="0"/>
              <a:t>urlParameters</a:t>
            </a:r>
            <a:r>
              <a:rPr lang="en-US" dirty="0" smtClean="0"/>
              <a:t> | $</a:t>
            </a:r>
            <a:r>
              <a:rPr lang="en-US" dirty="0" err="1" smtClean="0"/>
              <a:t>scriptedPageParameters</a:t>
            </a:r>
            <a:endParaRPr lang="en-US" dirty="0"/>
          </a:p>
          <a:p>
            <a:pPr lvl="2"/>
            <a:r>
              <a:rPr lang="en-US" sz="2300" dirty="0" smtClean="0"/>
              <a:t>$</a:t>
            </a:r>
            <a:r>
              <a:rPr lang="cs-CZ" sz="2300" dirty="0" smtClean="0"/>
              <a:t>widgetContext</a:t>
            </a:r>
            <a:r>
              <a:rPr lang="en-US" sz="2300" dirty="0" smtClean="0"/>
              <a:t> (not in Page Script) | $</a:t>
            </a:r>
            <a:r>
              <a:rPr lang="en-US" sz="2300" dirty="0" err="1" smtClean="0"/>
              <a:t>renderingContext</a:t>
            </a:r>
            <a:r>
              <a:rPr lang="en-US" sz="2300" dirty="0" smtClean="0"/>
              <a:t> (in Page Script)</a:t>
            </a:r>
          </a:p>
          <a:p>
            <a:pPr lvl="2"/>
            <a:r>
              <a:rPr lang="en-US" dirty="0" smtClean="0"/>
              <a:t>Tools: $date | $math | $sorter | $number …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97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45224"/>
            <a:ext cx="822927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89647"/>
            <a:ext cx="822927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Rendering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$transaction</a:t>
            </a:r>
            <a:r>
              <a:rPr lang="cs-CZ" dirty="0" smtClean="0"/>
              <a:t> - ReadOnlyTransaction</a:t>
            </a:r>
          </a:p>
          <a:p>
            <a:r>
              <a:rPr lang="cs-CZ" dirty="0" smtClean="0">
                <a:hlinkClick r:id="rId4"/>
              </a:rPr>
              <a:t>Documentation</a:t>
            </a:r>
            <a:endParaRPr lang="cs-CZ" dirty="0" smtClean="0"/>
          </a:p>
          <a:p>
            <a:r>
              <a:rPr lang="cs-CZ" dirty="0" smtClean="0"/>
              <a:t>Querying</a:t>
            </a:r>
            <a:r>
              <a:rPr lang="en-US" dirty="0" smtClean="0"/>
              <a:t> and</a:t>
            </a:r>
            <a:r>
              <a:rPr lang="cs-CZ" dirty="0" smtClean="0"/>
              <a:t> rendering</a:t>
            </a:r>
            <a:endParaRPr lang="en-US" dirty="0" smtClean="0"/>
          </a:p>
          <a:p>
            <a:r>
              <a:rPr lang="cs-CZ" dirty="0" smtClean="0"/>
              <a:t>Method </a:t>
            </a:r>
            <a:r>
              <a:rPr lang="en-US" dirty="0" smtClean="0"/>
              <a:t>chaining</a:t>
            </a:r>
            <a:endParaRPr lang="cs-CZ" dirty="0" smtClean="0"/>
          </a:p>
          <a:p>
            <a:endParaRPr lang="cs-CZ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90575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5" y="4056057"/>
            <a:ext cx="8508001" cy="255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72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Agenda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What is Velocity</a:t>
            </a:r>
          </a:p>
          <a:p>
            <a:r>
              <a:rPr lang="cs-CZ" dirty="0" smtClean="0"/>
              <a:t>Velocity in Polarion</a:t>
            </a:r>
          </a:p>
          <a:p>
            <a:r>
              <a:rPr lang="cs-CZ" dirty="0" smtClean="0"/>
              <a:t>Basics</a:t>
            </a:r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Rendering API</a:t>
            </a:r>
            <a:endParaRPr lang="cs-CZ" dirty="0" smtClean="0"/>
          </a:p>
          <a:p>
            <a:pPr lvl="1"/>
            <a:r>
              <a:rPr lang="en-US" dirty="0" smtClean="0"/>
              <a:t>Open Java API</a:t>
            </a:r>
          </a:p>
          <a:p>
            <a:r>
              <a:rPr lang="cs-CZ" dirty="0" smtClean="0"/>
              <a:t>Widgets</a:t>
            </a:r>
          </a:p>
          <a:p>
            <a:r>
              <a:rPr lang="cs-CZ" dirty="0" smtClean="0"/>
              <a:t>Q&amp;A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5293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Open Java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trackerService</a:t>
            </a:r>
            <a:r>
              <a:rPr lang="en-US" dirty="0" smtClean="0"/>
              <a:t> (</a:t>
            </a:r>
            <a:r>
              <a:rPr lang="en-US" dirty="0" err="1" smtClean="0"/>
              <a:t>iTrackerService</a:t>
            </a:r>
            <a:r>
              <a:rPr lang="en-US" dirty="0" smtClean="0"/>
              <a:t>) | </a:t>
            </a:r>
            <a:r>
              <a:rPr lang="en-US" sz="2000" dirty="0" smtClean="0"/>
              <a:t>$</a:t>
            </a:r>
            <a:r>
              <a:rPr lang="en-US" sz="2000" dirty="0" err="1" smtClean="0"/>
              <a:t>projectService</a:t>
            </a:r>
            <a:r>
              <a:rPr lang="en-US" sz="2000" dirty="0" smtClean="0"/>
              <a:t> | $</a:t>
            </a:r>
            <a:r>
              <a:rPr lang="en-US" sz="2000" dirty="0" err="1" smtClean="0"/>
              <a:t>securityService</a:t>
            </a:r>
            <a:r>
              <a:rPr lang="en-US" sz="2000" dirty="0" smtClean="0"/>
              <a:t> | $</a:t>
            </a:r>
            <a:r>
              <a:rPr lang="en-US" sz="2000" dirty="0" err="1" smtClean="0"/>
              <a:t>platformService</a:t>
            </a:r>
            <a:r>
              <a:rPr lang="en-US" sz="2000" dirty="0" smtClean="0"/>
              <a:t> | $</a:t>
            </a:r>
            <a:r>
              <a:rPr lang="en-US" sz="2000" dirty="0" err="1" smtClean="0"/>
              <a:t>testManagementService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Documentation</a:t>
            </a:r>
          </a:p>
          <a:p>
            <a:r>
              <a:rPr lang="en-US" dirty="0" smtClean="0"/>
              <a:t>Baselines, Work Records in days/hours, Project Groups, User Roles…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72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The Apache Velocity Project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Template &amp; Scripting Engine</a:t>
            </a:r>
          </a:p>
          <a:p>
            <a:pPr lvl="1"/>
            <a:r>
              <a:rPr lang="cs-CZ" dirty="0" smtClean="0"/>
              <a:t>Dynamic content</a:t>
            </a:r>
          </a:p>
          <a:p>
            <a:pPr lvl="2"/>
            <a:r>
              <a:rPr lang="cs-CZ" dirty="0" smtClean="0"/>
              <a:t>Basic control statements</a:t>
            </a:r>
          </a:p>
          <a:p>
            <a:pPr lvl="2"/>
            <a:r>
              <a:rPr lang="cs-CZ" dirty="0" smtClean="0"/>
              <a:t>Java methods</a:t>
            </a:r>
            <a:endParaRPr lang="cs-CZ" dirty="0"/>
          </a:p>
          <a:p>
            <a:pPr lvl="2"/>
            <a:r>
              <a:rPr lang="cs-CZ" dirty="0" smtClean="0"/>
              <a:t>Include files</a:t>
            </a:r>
          </a:p>
          <a:p>
            <a:pPr lvl="2"/>
            <a:r>
              <a:rPr lang="cs-CZ" dirty="0" smtClean="0"/>
              <a:t>Macros</a:t>
            </a:r>
          </a:p>
        </p:txBody>
      </p:sp>
    </p:spTree>
    <p:extLst>
      <p:ext uri="{BB962C8B-B14F-4D97-AF65-F5344CB8AC3E}">
        <p14:creationId xmlns:p14="http://schemas.microsoft.com/office/powerpoint/2010/main" val="35221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Velocity in Polarion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Subset of Java capabilities</a:t>
            </a:r>
          </a:p>
          <a:p>
            <a:pPr lvl="1"/>
            <a:r>
              <a:rPr lang="cs-CZ" dirty="0" smtClean="0"/>
              <a:t>Compile vs reload</a:t>
            </a:r>
          </a:p>
          <a:p>
            <a:r>
              <a:rPr lang="cs-CZ" dirty="0" smtClean="0"/>
              <a:t>Classic Wiki Pages</a:t>
            </a:r>
          </a:p>
          <a:p>
            <a:pPr lvl="1"/>
            <a:r>
              <a:rPr lang="cs-CZ" dirty="0" smtClean="0"/>
              <a:t>Write</a:t>
            </a:r>
          </a:p>
          <a:p>
            <a:pPr lvl="1"/>
            <a:r>
              <a:rPr lang="cs-CZ" dirty="0" smtClean="0"/>
              <a:t>xWiki, LiveDoc</a:t>
            </a:r>
            <a:endParaRPr lang="cs-CZ" dirty="0"/>
          </a:p>
          <a:p>
            <a:r>
              <a:rPr lang="cs-CZ" dirty="0" smtClean="0"/>
              <a:t> Rich Pages</a:t>
            </a:r>
          </a:p>
          <a:p>
            <a:pPr lvl="1"/>
            <a:r>
              <a:rPr lang="en-US" dirty="0" smtClean="0"/>
              <a:t>Read Only </a:t>
            </a:r>
            <a:endParaRPr lang="cs-CZ" dirty="0" smtClean="0"/>
          </a:p>
          <a:p>
            <a:pPr lvl="1"/>
            <a:r>
              <a:rPr lang="cs-CZ" dirty="0" smtClean="0"/>
              <a:t>Widgets, Page Script</a:t>
            </a:r>
          </a:p>
          <a:p>
            <a:pPr lvl="2"/>
            <a:r>
              <a:rPr lang="cs-CZ" dirty="0" smtClean="0"/>
              <a:t>Script Block/Inline Script, Widget Parameters</a:t>
            </a:r>
          </a:p>
          <a:p>
            <a:r>
              <a:rPr lang="cs-CZ" dirty="0" smtClean="0"/>
              <a:t>Velocity Widget Development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31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Velocity in Polarion</a:t>
            </a:r>
            <a:br>
              <a:rPr lang="cs-CZ" dirty="0" smtClean="0"/>
            </a:br>
            <a:r>
              <a:rPr lang="cs-CZ" dirty="0" smtClean="0"/>
              <a:t>xWiki</a:t>
            </a:r>
            <a:endParaRPr lang="cs-CZ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0" y="1653381"/>
            <a:ext cx="6972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259" y="657341"/>
            <a:ext cx="56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1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Velocity in Polarion</a:t>
            </a:r>
            <a:br>
              <a:rPr lang="cs-CZ" dirty="0" smtClean="0"/>
            </a:br>
            <a:r>
              <a:rPr lang="cs-CZ" dirty="0" smtClean="0"/>
              <a:t>LiveDoc</a:t>
            </a:r>
            <a:endParaRPr lang="cs-C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1948" y="1600200"/>
            <a:ext cx="60401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8640"/>
            <a:ext cx="226957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9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Velocity in Polarion</a:t>
            </a:r>
            <a:br>
              <a:rPr lang="cs-CZ" dirty="0" smtClean="0"/>
            </a:br>
            <a:r>
              <a:rPr lang="cs-CZ" dirty="0" smtClean="0"/>
              <a:t>Script Block</a:t>
            </a:r>
            <a:endParaRPr lang="cs-C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790" y="1600200"/>
            <a:ext cx="740841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655"/>
            <a:ext cx="933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4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Velocity in Polarion</a:t>
            </a:r>
            <a:br>
              <a:rPr lang="cs-CZ" dirty="0" smtClean="0"/>
            </a:br>
            <a:r>
              <a:rPr lang="cs-CZ" dirty="0" smtClean="0"/>
              <a:t>Inline Script</a:t>
            </a:r>
            <a:endParaRPr lang="cs-CZ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634" y="1600200"/>
            <a:ext cx="57247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9520"/>
            <a:ext cx="942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Velocity in Polarion</a:t>
            </a:r>
            <a:br>
              <a:rPr lang="cs-CZ" dirty="0" smtClean="0"/>
            </a:br>
            <a:r>
              <a:rPr lang="cs-CZ" dirty="0" smtClean="0"/>
              <a:t>Widget Parameters</a:t>
            </a:r>
            <a:endParaRPr lang="cs-CZ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301" y="1600200"/>
            <a:ext cx="426139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7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390</TotalTime>
  <Words>459</Words>
  <Application>Microsoft Office PowerPoint</Application>
  <PresentationFormat>On-screen Show (4:3)</PresentationFormat>
  <Paragraphs>109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Velocity Scripting 101</vt:lpstr>
      <vt:lpstr>Agenda</vt:lpstr>
      <vt:lpstr>The Apache Velocity Project</vt:lpstr>
      <vt:lpstr>Velocity in Polarion</vt:lpstr>
      <vt:lpstr>Velocity in Polarion xWiki</vt:lpstr>
      <vt:lpstr>Velocity in Polarion LiveDoc</vt:lpstr>
      <vt:lpstr>Velocity in Polarion Script Block</vt:lpstr>
      <vt:lpstr>Velocity in Polarion Inline Script</vt:lpstr>
      <vt:lpstr>Velocity in Polarion Widget Parameters</vt:lpstr>
      <vt:lpstr>Velocity in Polarion Page Script</vt:lpstr>
      <vt:lpstr>Basics - Variables</vt:lpstr>
      <vt:lpstr>Basics – Loops</vt:lpstr>
      <vt:lpstr>Basics - Conditions</vt:lpstr>
      <vt:lpstr>Basics – Array, Set, Map</vt:lpstr>
      <vt:lpstr>Basic - Example</vt:lpstr>
      <vt:lpstr>Basics - Macros</vt:lpstr>
      <vt:lpstr>Basic – Macro Chaining</vt:lpstr>
      <vt:lpstr>Context</vt:lpstr>
      <vt:lpstr>Rendering API</vt:lpstr>
      <vt:lpstr>Open Java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Velocity Scripting 101</dc:title>
  <dc:creator>Petr Šibík</dc:creator>
  <cp:lastModifiedBy>Petr Šibík</cp:lastModifiedBy>
  <cp:revision>26</cp:revision>
  <dcterms:created xsi:type="dcterms:W3CDTF">2016-11-14T08:14:28Z</dcterms:created>
  <dcterms:modified xsi:type="dcterms:W3CDTF">2016-11-14T15:31:06Z</dcterms:modified>
</cp:coreProperties>
</file>