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88" r:id="rId2"/>
    <p:sldId id="284" r:id="rId3"/>
    <p:sldId id="265" r:id="rId4"/>
    <p:sldId id="290" r:id="rId5"/>
    <p:sldId id="262" r:id="rId6"/>
    <p:sldId id="266" r:id="rId7"/>
    <p:sldId id="268" r:id="rId8"/>
    <p:sldId id="287" r:id="rId9"/>
    <p:sldId id="269" r:id="rId10"/>
    <p:sldId id="272" r:id="rId11"/>
    <p:sldId id="271" r:id="rId12"/>
    <p:sldId id="274" r:id="rId13"/>
    <p:sldId id="277" r:id="rId14"/>
    <p:sldId id="276" r:id="rId15"/>
    <p:sldId id="282" r:id="rId16"/>
    <p:sldId id="28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85" autoAdjust="0"/>
  </p:normalViewPr>
  <p:slideViewPr>
    <p:cSldViewPr snapToGrid="0" snapToObjects="1">
      <p:cViewPr>
        <p:scale>
          <a:sx n="72" d="100"/>
          <a:sy n="72" d="100"/>
        </p:scale>
        <p:origin x="-1912" y="-216"/>
      </p:cViewPr>
      <p:guideLst>
        <p:guide orient="horz" pos="2042"/>
        <p:guide pos="220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5B8150-31DB-4606-AFD8-3FF92C38102E}" type="datetimeFigureOut">
              <a:rPr lang="en-GB" smtClean="0"/>
              <a:t>02/09/16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CB867-4137-4568-B3F9-58DF1EF0609A}" type="slidenum">
              <a:rPr lang="en-GB" smtClean="0"/>
              <a:t>‹#›</a:t>
            </a:fld>
            <a:endParaRPr lang="en-GB"/>
          </a:p>
        </p:txBody>
      </p:sp>
    </p:spTree>
    <p:extLst>
      <p:ext uri="{BB962C8B-B14F-4D97-AF65-F5344CB8AC3E}">
        <p14:creationId xmlns:p14="http://schemas.microsoft.com/office/powerpoint/2010/main" val="220158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Would</a:t>
            </a:r>
            <a:r>
              <a:rPr lang="en-US" baseline="0" dirty="0" smtClean="0"/>
              <a:t> maybe be cool to have symbols for each tool and then use these to describe each operation. E.g. instead of saying ‘cut blades’, show symbol of cutting tool next to drawing of dimensions to be cut.</a:t>
            </a:r>
            <a:endParaRPr lang="en-US" dirty="0"/>
          </a:p>
        </p:txBody>
      </p:sp>
      <p:sp>
        <p:nvSpPr>
          <p:cNvPr id="4" name="Slide Number Placeholder 3"/>
          <p:cNvSpPr>
            <a:spLocks noGrp="1"/>
          </p:cNvSpPr>
          <p:nvPr>
            <p:ph type="sldNum" sz="quarter" idx="10"/>
          </p:nvPr>
        </p:nvSpPr>
        <p:spPr/>
        <p:txBody>
          <a:bodyPr/>
          <a:lstStyle/>
          <a:p>
            <a:fld id="{EDCCB867-4137-4568-B3F9-58DF1EF0609A}" type="slidenum">
              <a:rPr lang="en-GB" smtClean="0"/>
              <a:t>2</a:t>
            </a:fld>
            <a:endParaRPr lang="en-GB"/>
          </a:p>
        </p:txBody>
      </p:sp>
    </p:spTree>
    <p:extLst>
      <p:ext uri="{BB962C8B-B14F-4D97-AF65-F5344CB8AC3E}">
        <p14:creationId xmlns:p14="http://schemas.microsoft.com/office/powerpoint/2010/main" val="1970704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How</a:t>
            </a:r>
            <a:r>
              <a:rPr lang="en-GB" baseline="0" dirty="0" smtClean="0"/>
              <a:t> hard is it to make this </a:t>
            </a:r>
            <a:r>
              <a:rPr lang="en-GB" baseline="0" dirty="0" err="1" smtClean="0"/>
              <a:t>vs</a:t>
            </a:r>
            <a:r>
              <a:rPr lang="en-GB" baseline="0" dirty="0" smtClean="0"/>
              <a:t> finding a suitable part?</a:t>
            </a:r>
          </a:p>
          <a:p>
            <a:endParaRPr lang="en-GB" baseline="0" dirty="0" smtClean="0"/>
          </a:p>
          <a:p>
            <a:r>
              <a:rPr lang="en-GB" baseline="0" dirty="0" smtClean="0"/>
              <a:t>Still not sure I could find a suitable hub for my motor and this way allows some flexibility for motor shaft sizing. Having said that if we were to provide the motor we could try find a hub and provide with the motor?</a:t>
            </a:r>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13</a:t>
            </a:fld>
            <a:endParaRPr lang="en-GB"/>
          </a:p>
        </p:txBody>
      </p:sp>
    </p:spTree>
    <p:extLst>
      <p:ext uri="{BB962C8B-B14F-4D97-AF65-F5344CB8AC3E}">
        <p14:creationId xmlns:p14="http://schemas.microsoft.com/office/powerpoint/2010/main" val="1488686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hole</a:t>
            </a:r>
            <a:r>
              <a:rPr lang="en-US" baseline="0" dirty="0" smtClean="0"/>
              <a:t> dimension to drawing</a:t>
            </a:r>
            <a:endParaRPr lang="en-US" baseline="0" dirty="0"/>
          </a:p>
          <a:p>
            <a:r>
              <a:rPr lang="en-US" baseline="0" dirty="0" smtClean="0"/>
              <a:t>Add length dimension to view with hole</a:t>
            </a:r>
          </a:p>
          <a:p>
            <a:r>
              <a:rPr lang="en-US" baseline="0" dirty="0" smtClean="0"/>
              <a:t>Add label to isometric view</a:t>
            </a:r>
          </a:p>
        </p:txBody>
      </p:sp>
      <p:sp>
        <p:nvSpPr>
          <p:cNvPr id="4" name="Slide Number Placeholder 3"/>
          <p:cNvSpPr>
            <a:spLocks noGrp="1"/>
          </p:cNvSpPr>
          <p:nvPr>
            <p:ph type="sldNum" sz="quarter" idx="10"/>
          </p:nvPr>
        </p:nvSpPr>
        <p:spPr/>
        <p:txBody>
          <a:bodyPr/>
          <a:lstStyle/>
          <a:p>
            <a:fld id="{EDCCB867-4137-4568-B3F9-58DF1EF0609A}" type="slidenum">
              <a:rPr lang="en-GB" smtClean="0"/>
              <a:t>14</a:t>
            </a:fld>
            <a:endParaRPr lang="en-GB"/>
          </a:p>
        </p:txBody>
      </p:sp>
    </p:spTree>
    <p:extLst>
      <p:ext uri="{BB962C8B-B14F-4D97-AF65-F5344CB8AC3E}">
        <p14:creationId xmlns:p14="http://schemas.microsoft.com/office/powerpoint/2010/main" val="979095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Fantastic stuff dude. Really</a:t>
            </a:r>
            <a:r>
              <a:rPr lang="en-GB" baseline="0" dirty="0" smtClean="0"/>
              <a:t> solid design and instructions.</a:t>
            </a:r>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16</a:t>
            </a:fld>
            <a:endParaRPr lang="en-GB"/>
          </a:p>
        </p:txBody>
      </p:sp>
    </p:spTree>
    <p:extLst>
      <p:ext uri="{BB962C8B-B14F-4D97-AF65-F5344CB8AC3E}">
        <p14:creationId xmlns:p14="http://schemas.microsoft.com/office/powerpoint/2010/main" val="4149539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3</a:t>
            </a:fld>
            <a:endParaRPr lang="en-GB"/>
          </a:p>
        </p:txBody>
      </p:sp>
    </p:spTree>
    <p:extLst>
      <p:ext uri="{BB962C8B-B14F-4D97-AF65-F5344CB8AC3E}">
        <p14:creationId xmlns:p14="http://schemas.microsoft.com/office/powerpoint/2010/main" val="2625473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DCCB867-4137-4568-B3F9-58DF1EF0609A}" type="slidenum">
              <a:rPr lang="en-GB" smtClean="0"/>
              <a:t>5</a:t>
            </a:fld>
            <a:endParaRPr lang="en-GB"/>
          </a:p>
        </p:txBody>
      </p:sp>
    </p:spTree>
    <p:extLst>
      <p:ext uri="{BB962C8B-B14F-4D97-AF65-F5344CB8AC3E}">
        <p14:creationId xmlns:p14="http://schemas.microsoft.com/office/powerpoint/2010/main" val="126452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Step two is a little difficult to communicate via drawing i.e. how to measure</a:t>
            </a:r>
            <a:r>
              <a:rPr lang="en-US" baseline="0" dirty="0" smtClean="0"/>
              <a:t> 90 degrees around the pipe. Can be done with a strip of paper fairly easily but how to draw this out?</a:t>
            </a:r>
            <a:endParaRPr lang="en-US" dirty="0"/>
          </a:p>
        </p:txBody>
      </p:sp>
      <p:sp>
        <p:nvSpPr>
          <p:cNvPr id="4" name="Slide Number Placeholder 3"/>
          <p:cNvSpPr>
            <a:spLocks noGrp="1"/>
          </p:cNvSpPr>
          <p:nvPr>
            <p:ph type="sldNum" sz="quarter" idx="10"/>
          </p:nvPr>
        </p:nvSpPr>
        <p:spPr/>
        <p:txBody>
          <a:bodyPr/>
          <a:lstStyle/>
          <a:p>
            <a:fld id="{EDCCB867-4137-4568-B3F9-58DF1EF0609A}" type="slidenum">
              <a:rPr lang="en-GB" smtClean="0"/>
              <a:t>6</a:t>
            </a:fld>
            <a:endParaRPr lang="en-GB"/>
          </a:p>
        </p:txBody>
      </p:sp>
    </p:spTree>
    <p:extLst>
      <p:ext uri="{BB962C8B-B14F-4D97-AF65-F5344CB8AC3E}">
        <p14:creationId xmlns:p14="http://schemas.microsoft.com/office/powerpoint/2010/main" val="3357023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EDCCB867-4137-4568-B3F9-58DF1EF0609A}" type="slidenum">
              <a:rPr lang="en-GB" smtClean="0"/>
              <a:t>7</a:t>
            </a:fld>
            <a:endParaRPr lang="en-GB"/>
          </a:p>
        </p:txBody>
      </p:sp>
    </p:spTree>
    <p:extLst>
      <p:ext uri="{BB962C8B-B14F-4D97-AF65-F5344CB8AC3E}">
        <p14:creationId xmlns:p14="http://schemas.microsoft.com/office/powerpoint/2010/main" val="2266246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think this is in</a:t>
            </a:r>
            <a:r>
              <a:rPr lang="en-GB" baseline="0" dirty="0" smtClean="0"/>
              <a:t> the wrong order. Makes sense to cut the root first as it’s a smaller cut.</a:t>
            </a:r>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9</a:t>
            </a:fld>
            <a:endParaRPr lang="en-GB"/>
          </a:p>
        </p:txBody>
      </p:sp>
    </p:spTree>
    <p:extLst>
      <p:ext uri="{BB962C8B-B14F-4D97-AF65-F5344CB8AC3E}">
        <p14:creationId xmlns:p14="http://schemas.microsoft.com/office/powerpoint/2010/main" val="2399104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Maybe some instruction on how to mark</a:t>
            </a:r>
            <a:r>
              <a:rPr lang="en-GB" baseline="0" dirty="0" smtClean="0"/>
              <a:t> out the middle? </a:t>
            </a:r>
          </a:p>
          <a:p>
            <a:endParaRPr lang="en-GB" baseline="0" dirty="0" smtClean="0"/>
          </a:p>
          <a:p>
            <a:r>
              <a:rPr lang="en-GB" baseline="0" dirty="0" smtClean="0"/>
              <a:t>So it’s super easy with these because of the way they’re made (I think injection moulded), they have a little mark on the centre where a bit has been cut off.</a:t>
            </a:r>
          </a:p>
          <a:p>
            <a:endParaRPr lang="en-GB" baseline="0" dirty="0" smtClean="0"/>
          </a:p>
          <a:p>
            <a:r>
              <a:rPr lang="en-GB" baseline="0" dirty="0" smtClean="0"/>
              <a:t>I could give some detail on finding the centre of a circle but that’s a whole new set of instructions?</a:t>
            </a:r>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10</a:t>
            </a:fld>
            <a:endParaRPr lang="en-GB"/>
          </a:p>
        </p:txBody>
      </p:sp>
    </p:spTree>
    <p:extLst>
      <p:ext uri="{BB962C8B-B14F-4D97-AF65-F5344CB8AC3E}">
        <p14:creationId xmlns:p14="http://schemas.microsoft.com/office/powerpoint/2010/main" val="3856922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smtClean="0"/>
              <a:t>Def</a:t>
            </a:r>
            <a:r>
              <a:rPr lang="en-GB" dirty="0" smtClean="0"/>
              <a:t> need some instruction</a:t>
            </a:r>
            <a:r>
              <a:rPr lang="en-GB" baseline="0" dirty="0" smtClean="0"/>
              <a:t> on how you measured out these holes. </a:t>
            </a:r>
          </a:p>
          <a:p>
            <a:endParaRPr lang="en-GB" baseline="0" dirty="0" smtClean="0"/>
          </a:p>
          <a:p>
            <a:r>
              <a:rPr lang="en-GB" baseline="0" dirty="0" smtClean="0"/>
              <a:t>This was actually one of the things I was going to say can be printed. Drill the centre hole of the end cap and the 1:1 scale drawings and then line them up and drill through. Just hard to put into words but I’ll do it!</a:t>
            </a:r>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11</a:t>
            </a:fld>
            <a:endParaRPr lang="en-GB"/>
          </a:p>
        </p:txBody>
      </p:sp>
    </p:spTree>
    <p:extLst>
      <p:ext uri="{BB962C8B-B14F-4D97-AF65-F5344CB8AC3E}">
        <p14:creationId xmlns:p14="http://schemas.microsoft.com/office/powerpoint/2010/main" val="3813180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beautiful.</a:t>
            </a:r>
          </a:p>
          <a:p>
            <a:endParaRPr lang="en-GB" dirty="0" smtClean="0"/>
          </a:p>
          <a:p>
            <a:r>
              <a:rPr lang="en-GB" dirty="0" smtClean="0"/>
              <a:t>This is how I imagine</a:t>
            </a:r>
            <a:r>
              <a:rPr lang="en-GB" baseline="0" dirty="0" smtClean="0"/>
              <a:t> the rest of the instructions to look </a:t>
            </a:r>
            <a:r>
              <a:rPr lang="en-GB" baseline="0" dirty="0" err="1" smtClean="0"/>
              <a:t>haha</a:t>
            </a:r>
            <a:r>
              <a:rPr lang="en-GB" baseline="0" dirty="0" smtClean="0"/>
              <a:t>. Just </a:t>
            </a:r>
            <a:r>
              <a:rPr lang="en-GB" baseline="0" dirty="0" err="1" smtClean="0"/>
              <a:t>surprisngly</a:t>
            </a:r>
            <a:r>
              <a:rPr lang="en-GB" baseline="0" dirty="0" smtClean="0"/>
              <a:t> difficult to do with every step. Do you feel the side view is redundant?</a:t>
            </a:r>
            <a:endParaRPr lang="en-GB" dirty="0"/>
          </a:p>
        </p:txBody>
      </p:sp>
      <p:sp>
        <p:nvSpPr>
          <p:cNvPr id="4" name="Slide Number Placeholder 3"/>
          <p:cNvSpPr>
            <a:spLocks noGrp="1"/>
          </p:cNvSpPr>
          <p:nvPr>
            <p:ph type="sldNum" sz="quarter" idx="10"/>
          </p:nvPr>
        </p:nvSpPr>
        <p:spPr/>
        <p:txBody>
          <a:bodyPr/>
          <a:lstStyle/>
          <a:p>
            <a:fld id="{EDCCB867-4137-4568-B3F9-58DF1EF0609A}" type="slidenum">
              <a:rPr lang="en-GB" smtClean="0"/>
              <a:t>12</a:t>
            </a:fld>
            <a:endParaRPr lang="en-GB"/>
          </a:p>
        </p:txBody>
      </p:sp>
    </p:spTree>
    <p:extLst>
      <p:ext uri="{BB962C8B-B14F-4D97-AF65-F5344CB8AC3E}">
        <p14:creationId xmlns:p14="http://schemas.microsoft.com/office/powerpoint/2010/main" val="262647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08A990AC-294F-BB43-905A-395CCCA31A82}" type="datetimeFigureOut">
              <a:rPr lang="en-US" smtClean="0"/>
              <a:t>02/09/16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349460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8A990AC-294F-BB43-905A-395CCCA31A82}" type="datetimeFigureOut">
              <a:rPr lang="en-US" smtClean="0"/>
              <a:t>02/09/16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58529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8A990AC-294F-BB43-905A-395CCCA31A82}" type="datetimeFigureOut">
              <a:rPr lang="en-US" smtClean="0"/>
              <a:t>02/09/16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450291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08A990AC-294F-BB43-905A-395CCCA31A82}" type="datetimeFigureOut">
              <a:rPr lang="en-US" smtClean="0"/>
              <a:t>02/09/16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324125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08A990AC-294F-BB43-905A-395CCCA31A82}" type="datetimeFigureOut">
              <a:rPr lang="en-US" smtClean="0"/>
              <a:t>02/09/16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312884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08A990AC-294F-BB43-905A-395CCCA31A82}" type="datetimeFigureOut">
              <a:rPr lang="en-US" smtClean="0"/>
              <a:t>02/09/16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2894388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08A990AC-294F-BB43-905A-395CCCA31A82}" type="datetimeFigureOut">
              <a:rPr lang="en-US" smtClean="0"/>
              <a:t>02/09/16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325314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08A990AC-294F-BB43-905A-395CCCA31A82}" type="datetimeFigureOut">
              <a:rPr lang="en-US" smtClean="0"/>
              <a:t>02/09/16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40428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990AC-294F-BB43-905A-395CCCA31A82}" type="datetimeFigureOut">
              <a:rPr lang="en-US" smtClean="0"/>
              <a:t>02/09/16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314755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8A990AC-294F-BB43-905A-395CCCA31A82}" type="datetimeFigureOut">
              <a:rPr lang="en-US" smtClean="0"/>
              <a:t>02/09/16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271785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08A990AC-294F-BB43-905A-395CCCA31A82}" type="datetimeFigureOut">
              <a:rPr lang="en-US" smtClean="0"/>
              <a:t>02/09/16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A31BD-06F7-2C49-B147-52EB74EC8EBE}" type="slidenum">
              <a:rPr lang="en-US" smtClean="0"/>
              <a:t>‹#›</a:t>
            </a:fld>
            <a:endParaRPr lang="en-US"/>
          </a:p>
        </p:txBody>
      </p:sp>
    </p:spTree>
    <p:extLst>
      <p:ext uri="{BB962C8B-B14F-4D97-AF65-F5344CB8AC3E}">
        <p14:creationId xmlns:p14="http://schemas.microsoft.com/office/powerpoint/2010/main" val="41887037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990AC-294F-BB43-905A-395CCCA31A82}" type="datetimeFigureOut">
              <a:rPr lang="en-US" smtClean="0"/>
              <a:t>02/09/16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A31BD-06F7-2C49-B147-52EB74EC8EBE}" type="slidenum">
              <a:rPr lang="en-US" smtClean="0"/>
              <a:t>‹#›</a:t>
            </a:fld>
            <a:endParaRPr lang="en-US"/>
          </a:p>
        </p:txBody>
      </p:sp>
    </p:spTree>
    <p:extLst>
      <p:ext uri="{BB962C8B-B14F-4D97-AF65-F5344CB8AC3E}">
        <p14:creationId xmlns:p14="http://schemas.microsoft.com/office/powerpoint/2010/main" val="1774972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t>
            </a:r>
            <a:r>
              <a:rPr lang="en-US" smtClean="0"/>
              <a:t>houghts </a:t>
            </a:r>
            <a:r>
              <a:rPr lang="en-US" dirty="0" smtClean="0"/>
              <a:t>and comments</a:t>
            </a:r>
            <a:endParaRPr lang="en-US" dirty="0"/>
          </a:p>
        </p:txBody>
      </p:sp>
      <p:sp>
        <p:nvSpPr>
          <p:cNvPr id="3" name="Content Placeholder 2"/>
          <p:cNvSpPr>
            <a:spLocks noGrp="1"/>
          </p:cNvSpPr>
          <p:nvPr>
            <p:ph idx="1"/>
          </p:nvPr>
        </p:nvSpPr>
        <p:spPr/>
        <p:txBody>
          <a:bodyPr>
            <a:normAutofit fontScale="32500" lnSpcReduction="20000"/>
          </a:bodyPr>
          <a:lstStyle/>
          <a:p>
            <a:r>
              <a:rPr lang="en-US" dirty="0" smtClean="0"/>
              <a:t>Still a couple of views to add. Things I overlooked before but shouldn’t be too difficult to add in.</a:t>
            </a:r>
          </a:p>
          <a:p>
            <a:r>
              <a:rPr lang="en-US" dirty="0" smtClean="0"/>
              <a:t>Most views are set up in </a:t>
            </a:r>
            <a:r>
              <a:rPr lang="en-US" dirty="0" err="1" smtClean="0"/>
              <a:t>onshape</a:t>
            </a:r>
            <a:r>
              <a:rPr lang="en-US" dirty="0" smtClean="0"/>
              <a:t> to fill one page and then I </a:t>
            </a:r>
            <a:r>
              <a:rPr lang="en-US" dirty="0" err="1" smtClean="0"/>
              <a:t>screenshotted</a:t>
            </a:r>
            <a:r>
              <a:rPr lang="en-US" dirty="0" smtClean="0"/>
              <a:t> and cropped to the page.</a:t>
            </a:r>
          </a:p>
          <a:p>
            <a:r>
              <a:rPr lang="en-US" dirty="0" smtClean="0"/>
              <a:t>This affects the size of the dimension text when rescaled and I don’t know the solution to that.</a:t>
            </a:r>
          </a:p>
          <a:p>
            <a:endParaRPr lang="en-US" dirty="0"/>
          </a:p>
          <a:p>
            <a:endParaRPr lang="en-US" dirty="0" smtClean="0"/>
          </a:p>
          <a:p>
            <a:r>
              <a:rPr lang="en-US" dirty="0"/>
              <a:t>1. Angle iron is not listed in the required materials</a:t>
            </a:r>
          </a:p>
          <a:p>
            <a:endParaRPr lang="en-US" dirty="0"/>
          </a:p>
          <a:p>
            <a:r>
              <a:rPr lang="en-US" dirty="0"/>
              <a:t>2. Pictures next to each of the materials would be ideal. Especially for the PVC end cap and angle iron. Maybe even a generic image from online?</a:t>
            </a:r>
          </a:p>
          <a:p>
            <a:endParaRPr lang="en-US" dirty="0"/>
          </a:p>
          <a:p>
            <a:r>
              <a:rPr lang="en-US" dirty="0"/>
              <a:t>3. For Step 2 how many times should I repeat the rotation?</a:t>
            </a:r>
          </a:p>
          <a:p>
            <a:endParaRPr lang="en-US" dirty="0"/>
          </a:p>
          <a:p>
            <a:r>
              <a:rPr lang="en-US" dirty="0"/>
              <a:t>4. Do I need a vice to hold parts for drilling?</a:t>
            </a:r>
          </a:p>
          <a:p>
            <a:endParaRPr lang="en-US" dirty="0"/>
          </a:p>
          <a:p>
            <a:r>
              <a:rPr lang="en-US" dirty="0"/>
              <a:t>5. Step 5 doesn't quite make sense. Maybe a typo?</a:t>
            </a:r>
          </a:p>
          <a:p>
            <a:endParaRPr lang="en-US" dirty="0"/>
          </a:p>
          <a:p>
            <a:r>
              <a:rPr lang="en-US" dirty="0"/>
              <a:t>7. Step 7 is excellent</a:t>
            </a:r>
          </a:p>
          <a:p>
            <a:endParaRPr lang="en-US" dirty="0"/>
          </a:p>
          <a:p>
            <a:r>
              <a:rPr lang="en-US" dirty="0"/>
              <a:t>8. What tool should be using to draw the lines in Step </a:t>
            </a:r>
            <a:r>
              <a:rPr lang="en-US"/>
              <a:t>7</a:t>
            </a:r>
            <a:r>
              <a:rPr lang="en-US" smtClean="0"/>
              <a:t>?</a:t>
            </a:r>
          </a:p>
          <a:p>
            <a:endParaRPr lang="en-US" dirty="0" smtClean="0"/>
          </a:p>
          <a:p>
            <a:r>
              <a:rPr lang="en-US" dirty="0"/>
              <a:t>9. How do I work out the angles for step 9?</a:t>
            </a:r>
          </a:p>
          <a:p>
            <a:endParaRPr lang="en-US" dirty="0"/>
          </a:p>
          <a:p>
            <a:r>
              <a:rPr lang="en-US" dirty="0"/>
              <a:t>10. Step 15 could maybe do with a bit of breaking down? </a:t>
            </a:r>
            <a:r>
              <a:rPr lang="en-US" dirty="0" err="1"/>
              <a:t>E.g</a:t>
            </a:r>
            <a:r>
              <a:rPr lang="en-US" dirty="0"/>
              <a:t> do I tighten the nut first and then the coupling?</a:t>
            </a:r>
          </a:p>
        </p:txBody>
      </p:sp>
    </p:spTree>
    <p:extLst>
      <p:ext uri="{BB962C8B-B14F-4D97-AF65-F5344CB8AC3E}">
        <p14:creationId xmlns:p14="http://schemas.microsoft.com/office/powerpoint/2010/main" val="40170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9812" y="2068391"/>
            <a:ext cx="3363802" cy="1631216"/>
          </a:xfrm>
          <a:prstGeom prst="rect">
            <a:avLst/>
          </a:prstGeom>
          <a:noFill/>
        </p:spPr>
        <p:txBody>
          <a:bodyPr wrap="square" rtlCol="0">
            <a:spAutoFit/>
          </a:bodyPr>
          <a:lstStyle/>
          <a:p>
            <a:r>
              <a:rPr lang="en-US" sz="2000" dirty="0" smtClean="0"/>
              <a:t>Step 8:</a:t>
            </a:r>
          </a:p>
          <a:p>
            <a:r>
              <a:rPr lang="en-US" sz="2000" dirty="0" smtClean="0"/>
              <a:t>Find and mark off the </a:t>
            </a:r>
            <a:r>
              <a:rPr lang="en-US" sz="2000" dirty="0" err="1" smtClean="0"/>
              <a:t>centre</a:t>
            </a:r>
            <a:r>
              <a:rPr lang="en-US" sz="2000" dirty="0" smtClean="0"/>
              <a:t> of the 100mm PVC end cap. Use this mark to drill out a 14mm hole.</a:t>
            </a:r>
          </a:p>
        </p:txBody>
      </p:sp>
      <p:pic>
        <p:nvPicPr>
          <p:cNvPr id="2" name="Picture 1" descr="Screen Shot 2016-09-01 at 20.49.41.png"/>
          <p:cNvPicPr>
            <a:picLocks noChangeAspect="1"/>
          </p:cNvPicPr>
          <p:nvPr/>
        </p:nvPicPr>
        <p:blipFill rotWithShape="1">
          <a:blip r:embed="rId3">
            <a:extLst>
              <a:ext uri="{28A0092B-C50C-407E-A947-70E740481C1C}">
                <a14:useLocalDpi xmlns:a14="http://schemas.microsoft.com/office/drawing/2010/main" val="0"/>
              </a:ext>
            </a:extLst>
          </a:blip>
          <a:srcRect l="18476" r="12893"/>
          <a:stretch/>
        </p:blipFill>
        <p:spPr>
          <a:xfrm>
            <a:off x="3765176" y="205812"/>
            <a:ext cx="5169648" cy="5325601"/>
          </a:xfrm>
          <a:prstGeom prst="rect">
            <a:avLst/>
          </a:prstGeom>
        </p:spPr>
      </p:pic>
    </p:spTree>
    <p:extLst>
      <p:ext uri="{BB962C8B-B14F-4D97-AF65-F5344CB8AC3E}">
        <p14:creationId xmlns:p14="http://schemas.microsoft.com/office/powerpoint/2010/main" val="18395260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8-18 at 20.40.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6" y="168159"/>
            <a:ext cx="3994970" cy="4285513"/>
          </a:xfrm>
          <a:prstGeom prst="rect">
            <a:avLst/>
          </a:prstGeom>
        </p:spPr>
      </p:pic>
      <p:pic>
        <p:nvPicPr>
          <p:cNvPr id="6" name="Picture 5" descr="Screen Shot 2016-08-18 at 21.04.5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7519" y="3808"/>
            <a:ext cx="4382524" cy="4325502"/>
          </a:xfrm>
          <a:prstGeom prst="rect">
            <a:avLst/>
          </a:prstGeom>
        </p:spPr>
      </p:pic>
      <p:sp>
        <p:nvSpPr>
          <p:cNvPr id="7" name="TextBox 6"/>
          <p:cNvSpPr txBox="1"/>
          <p:nvPr/>
        </p:nvSpPr>
        <p:spPr>
          <a:xfrm>
            <a:off x="299373" y="5038734"/>
            <a:ext cx="8488793" cy="707886"/>
          </a:xfrm>
          <a:prstGeom prst="rect">
            <a:avLst/>
          </a:prstGeom>
          <a:noFill/>
        </p:spPr>
        <p:txBody>
          <a:bodyPr wrap="square" rtlCol="0">
            <a:spAutoFit/>
          </a:bodyPr>
          <a:lstStyle/>
          <a:p>
            <a:r>
              <a:rPr lang="en-US" sz="2000" dirty="0" smtClean="0"/>
              <a:t>Step 9:</a:t>
            </a:r>
          </a:p>
          <a:p>
            <a:r>
              <a:rPr lang="en-US" sz="2000" dirty="0" smtClean="0"/>
              <a:t>Drill out 5mm holes to attach the blades according to these dimensions.</a:t>
            </a:r>
          </a:p>
        </p:txBody>
      </p:sp>
    </p:spTree>
    <p:extLst>
      <p:ext uri="{BB962C8B-B14F-4D97-AF65-F5344CB8AC3E}">
        <p14:creationId xmlns:p14="http://schemas.microsoft.com/office/powerpoint/2010/main" val="346124033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4459227"/>
            <a:ext cx="4316373" cy="1015663"/>
          </a:xfrm>
          <a:prstGeom prst="rect">
            <a:avLst/>
          </a:prstGeom>
          <a:noFill/>
        </p:spPr>
        <p:txBody>
          <a:bodyPr wrap="square" rtlCol="0">
            <a:spAutoFit/>
          </a:bodyPr>
          <a:lstStyle/>
          <a:p>
            <a:r>
              <a:rPr lang="en-US" sz="2000" dirty="0" smtClean="0"/>
              <a:t>Step 12:</a:t>
            </a:r>
          </a:p>
          <a:p>
            <a:r>
              <a:rPr lang="en-US" sz="2000" dirty="0" smtClean="0"/>
              <a:t>Attach each blade using 5mm bolts, washers and nylon locking nuts.</a:t>
            </a:r>
          </a:p>
        </p:txBody>
      </p:sp>
      <p:pic>
        <p:nvPicPr>
          <p:cNvPr id="5" name="Picture 4" descr="Screen Shot 2016-08-18 at 20.34.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1" y="1969499"/>
            <a:ext cx="5080000" cy="4380123"/>
          </a:xfrm>
          <a:prstGeom prst="rect">
            <a:avLst/>
          </a:prstGeom>
        </p:spPr>
      </p:pic>
      <p:pic>
        <p:nvPicPr>
          <p:cNvPr id="6" name="Picture 5" descr="Screen Shot 2016-08-18 at 21.13.46.png"/>
          <p:cNvPicPr>
            <a:picLocks noChangeAspect="1"/>
          </p:cNvPicPr>
          <p:nvPr/>
        </p:nvPicPr>
        <p:blipFill rotWithShape="1">
          <a:blip r:embed="rId4">
            <a:extLst>
              <a:ext uri="{28A0092B-C50C-407E-A947-70E740481C1C}">
                <a14:useLocalDpi xmlns:a14="http://schemas.microsoft.com/office/drawing/2010/main" val="0"/>
              </a:ext>
            </a:extLst>
          </a:blip>
          <a:srcRect r="4246"/>
          <a:stretch/>
        </p:blipFill>
        <p:spPr>
          <a:xfrm>
            <a:off x="30229" y="1"/>
            <a:ext cx="6065772" cy="2848208"/>
          </a:xfrm>
          <a:prstGeom prst="rect">
            <a:avLst/>
          </a:prstGeom>
        </p:spPr>
      </p:pic>
    </p:spTree>
    <p:extLst>
      <p:ext uri="{BB962C8B-B14F-4D97-AF65-F5344CB8AC3E}">
        <p14:creationId xmlns:p14="http://schemas.microsoft.com/office/powerpoint/2010/main" val="93663892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8-18 at 20.30.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1844" y="3896592"/>
            <a:ext cx="6043689" cy="2961408"/>
          </a:xfrm>
          <a:prstGeom prst="rect">
            <a:avLst/>
          </a:prstGeom>
        </p:spPr>
      </p:pic>
      <p:pic>
        <p:nvPicPr>
          <p:cNvPr id="5" name="Picture 4" descr="Screen Shot 2016-08-18 at 20.30.03.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6700612" cy="3858557"/>
          </a:xfrm>
          <a:prstGeom prst="rect">
            <a:avLst/>
          </a:prstGeom>
        </p:spPr>
      </p:pic>
      <p:sp>
        <p:nvSpPr>
          <p:cNvPr id="6" name="TextBox 5"/>
          <p:cNvSpPr txBox="1"/>
          <p:nvPr/>
        </p:nvSpPr>
        <p:spPr>
          <a:xfrm>
            <a:off x="2226234" y="3240316"/>
            <a:ext cx="6917766" cy="707886"/>
          </a:xfrm>
          <a:prstGeom prst="rect">
            <a:avLst/>
          </a:prstGeom>
          <a:noFill/>
        </p:spPr>
        <p:txBody>
          <a:bodyPr wrap="square" rtlCol="0">
            <a:spAutoFit/>
          </a:bodyPr>
          <a:lstStyle/>
          <a:p>
            <a:r>
              <a:rPr lang="en-US" sz="2000" dirty="0" smtClean="0"/>
              <a:t>Step 13:</a:t>
            </a:r>
          </a:p>
          <a:p>
            <a:r>
              <a:rPr lang="en-US" sz="2000" dirty="0" smtClean="0"/>
              <a:t>Cut off a 50mm length of the threaded shaft from an M16 bolt.</a:t>
            </a:r>
          </a:p>
        </p:txBody>
      </p:sp>
    </p:spTree>
    <p:extLst>
      <p:ext uri="{BB962C8B-B14F-4D97-AF65-F5344CB8AC3E}">
        <p14:creationId xmlns:p14="http://schemas.microsoft.com/office/powerpoint/2010/main" val="29659815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6-08-18 at 20.30.5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305300" cy="3454400"/>
          </a:xfrm>
          <a:prstGeom prst="rect">
            <a:avLst/>
          </a:prstGeom>
        </p:spPr>
      </p:pic>
      <p:pic>
        <p:nvPicPr>
          <p:cNvPr id="10" name="Picture 9" descr="Screen Shot 2016-08-18 at 20.31.14.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3708210"/>
            <a:ext cx="4572000" cy="2819400"/>
          </a:xfrm>
          <a:prstGeom prst="rect">
            <a:avLst/>
          </a:prstGeom>
        </p:spPr>
      </p:pic>
      <p:sp>
        <p:nvSpPr>
          <p:cNvPr id="11" name="TextBox 10"/>
          <p:cNvSpPr txBox="1"/>
          <p:nvPr/>
        </p:nvSpPr>
        <p:spPr>
          <a:xfrm>
            <a:off x="4570806" y="1069134"/>
            <a:ext cx="4573194" cy="1015663"/>
          </a:xfrm>
          <a:prstGeom prst="rect">
            <a:avLst/>
          </a:prstGeom>
          <a:noFill/>
        </p:spPr>
        <p:txBody>
          <a:bodyPr wrap="square" rtlCol="0">
            <a:spAutoFit/>
          </a:bodyPr>
          <a:lstStyle/>
          <a:p>
            <a:r>
              <a:rPr lang="en-US" sz="2000" dirty="0" smtClean="0"/>
              <a:t>Step 14:</a:t>
            </a:r>
          </a:p>
          <a:p>
            <a:r>
              <a:rPr lang="en-US" sz="2000" dirty="0" smtClean="0"/>
              <a:t>Drill a 4mm hole all the way through the M16 coupling, 10mm from one end.</a:t>
            </a:r>
          </a:p>
        </p:txBody>
      </p:sp>
    </p:spTree>
    <p:extLst>
      <p:ext uri="{BB962C8B-B14F-4D97-AF65-F5344CB8AC3E}">
        <p14:creationId xmlns:p14="http://schemas.microsoft.com/office/powerpoint/2010/main" val="247280393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8-18 at 21.40.2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0"/>
            <a:ext cx="8291384" cy="6858000"/>
          </a:xfrm>
          <a:prstGeom prst="rect">
            <a:avLst/>
          </a:prstGeom>
        </p:spPr>
      </p:pic>
      <p:sp>
        <p:nvSpPr>
          <p:cNvPr id="5" name="TextBox 4"/>
          <p:cNvSpPr txBox="1"/>
          <p:nvPr/>
        </p:nvSpPr>
        <p:spPr>
          <a:xfrm>
            <a:off x="3653941" y="661719"/>
            <a:ext cx="5490059" cy="1323439"/>
          </a:xfrm>
          <a:prstGeom prst="rect">
            <a:avLst/>
          </a:prstGeom>
          <a:noFill/>
        </p:spPr>
        <p:txBody>
          <a:bodyPr wrap="square" rtlCol="0">
            <a:spAutoFit/>
          </a:bodyPr>
          <a:lstStyle/>
          <a:p>
            <a:r>
              <a:rPr lang="en-US" sz="2000" dirty="0" smtClean="0"/>
              <a:t>Step 15:</a:t>
            </a:r>
          </a:p>
          <a:p>
            <a:r>
              <a:rPr lang="en-US" sz="2000" dirty="0" smtClean="0"/>
              <a:t>Fasten the whole blade assembly together, until really tight, using superglue or </a:t>
            </a:r>
            <a:r>
              <a:rPr lang="en-US" sz="2000" dirty="0" err="1" smtClean="0"/>
              <a:t>threadlock</a:t>
            </a:r>
            <a:r>
              <a:rPr lang="en-US" sz="2000" dirty="0" smtClean="0"/>
              <a:t> to hold the fasteners in place.</a:t>
            </a:r>
          </a:p>
        </p:txBody>
      </p:sp>
    </p:spTree>
    <p:extLst>
      <p:ext uri="{BB962C8B-B14F-4D97-AF65-F5344CB8AC3E}">
        <p14:creationId xmlns:p14="http://schemas.microsoft.com/office/powerpoint/2010/main" val="99251499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8-18 at 21.39.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051300" cy="6794500"/>
          </a:xfrm>
          <a:prstGeom prst="rect">
            <a:avLst/>
          </a:prstGeom>
        </p:spPr>
      </p:pic>
      <p:sp>
        <p:nvSpPr>
          <p:cNvPr id="7" name="TextBox 6"/>
          <p:cNvSpPr txBox="1"/>
          <p:nvPr/>
        </p:nvSpPr>
        <p:spPr>
          <a:xfrm>
            <a:off x="4341235" y="3019860"/>
            <a:ext cx="3936177" cy="400110"/>
          </a:xfrm>
          <a:prstGeom prst="rect">
            <a:avLst/>
          </a:prstGeom>
          <a:noFill/>
        </p:spPr>
        <p:txBody>
          <a:bodyPr wrap="square" rtlCol="0">
            <a:spAutoFit/>
          </a:bodyPr>
          <a:lstStyle/>
          <a:p>
            <a:r>
              <a:rPr lang="en-US" sz="2000" dirty="0" smtClean="0"/>
              <a:t>Marvel at your new blade assembly!</a:t>
            </a:r>
          </a:p>
        </p:txBody>
      </p:sp>
    </p:spTree>
    <p:extLst>
      <p:ext uri="{BB962C8B-B14F-4D97-AF65-F5344CB8AC3E}">
        <p14:creationId xmlns:p14="http://schemas.microsoft.com/office/powerpoint/2010/main" val="217858096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9672"/>
            <a:ext cx="8229600" cy="1822992"/>
          </a:xfrm>
        </p:spPr>
        <p:txBody>
          <a:bodyPr>
            <a:normAutofit fontScale="85000" lnSpcReduction="10000"/>
          </a:bodyPr>
          <a:lstStyle/>
          <a:p>
            <a:pPr marL="0" indent="0">
              <a:buNone/>
            </a:pPr>
            <a:r>
              <a:rPr lang="en-US" dirty="0" smtClean="0"/>
              <a:t>Tools required:</a:t>
            </a:r>
          </a:p>
          <a:p>
            <a:r>
              <a:rPr lang="en-US" dirty="0" smtClean="0"/>
              <a:t>Cutting tool (hand saw/power saw)</a:t>
            </a:r>
          </a:p>
          <a:p>
            <a:r>
              <a:rPr lang="en-US" dirty="0" smtClean="0"/>
              <a:t>Drill (preferably drill press and hand drill)</a:t>
            </a:r>
          </a:p>
          <a:p>
            <a:r>
              <a:rPr lang="en-US" dirty="0" smtClean="0"/>
              <a:t>Spanner/wrench for M5 nuts/bolts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75755161"/>
              </p:ext>
            </p:extLst>
          </p:nvPr>
        </p:nvGraphicFramePr>
        <p:xfrm>
          <a:off x="1291673" y="2420096"/>
          <a:ext cx="4098311" cy="2966720"/>
        </p:xfrm>
        <a:graphic>
          <a:graphicData uri="http://schemas.openxmlformats.org/drawingml/2006/table">
            <a:tbl>
              <a:tblPr firstRow="1" bandRow="1">
                <a:tableStyleId>{5C22544A-7EE6-4342-B048-85BDC9FD1C3A}</a:tableStyleId>
              </a:tblPr>
              <a:tblGrid>
                <a:gridCol w="3048000"/>
                <a:gridCol w="1050311"/>
              </a:tblGrid>
              <a:tr h="370840">
                <a:tc>
                  <a:txBody>
                    <a:bodyPr/>
                    <a:lstStyle/>
                    <a:p>
                      <a:r>
                        <a:rPr lang="en-US" dirty="0" smtClean="0"/>
                        <a:t>Materials</a:t>
                      </a:r>
                      <a:endParaRPr lang="en-US" dirty="0"/>
                    </a:p>
                  </a:txBody>
                  <a:tcPr/>
                </a:tc>
                <a:tc>
                  <a:txBody>
                    <a:bodyPr/>
                    <a:lstStyle/>
                    <a:p>
                      <a:r>
                        <a:rPr lang="en-US" dirty="0" smtClean="0"/>
                        <a:t>Quantity</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90mm PVC pipe (1m length)</a:t>
                      </a:r>
                    </a:p>
                  </a:txBody>
                  <a:tcPr/>
                </a:tc>
                <a:tc>
                  <a:txBody>
                    <a:bodyPr/>
                    <a:lstStyle/>
                    <a:p>
                      <a:r>
                        <a:rPr lang="en-US" dirty="0" smtClean="0"/>
                        <a:t>1</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100mm PVC end cap</a:t>
                      </a:r>
                    </a:p>
                  </a:txBody>
                  <a:tcPr/>
                </a:tc>
                <a:tc>
                  <a:txBody>
                    <a:bodyPr/>
                    <a:lstStyle/>
                    <a:p>
                      <a:r>
                        <a:rPr lang="en-US" dirty="0" smtClean="0"/>
                        <a:t>1</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M5x25mm bolt</a:t>
                      </a:r>
                    </a:p>
                  </a:txBody>
                  <a:tcPr/>
                </a:tc>
                <a:tc>
                  <a:txBody>
                    <a:bodyPr/>
                    <a:lstStyle/>
                    <a:p>
                      <a:r>
                        <a:rPr lang="en-US" dirty="0" smtClean="0"/>
                        <a:t>10</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M5 nylon</a:t>
                      </a:r>
                      <a:r>
                        <a:rPr lang="en-US" baseline="0" dirty="0" smtClean="0"/>
                        <a:t> locking </a:t>
                      </a:r>
                      <a:r>
                        <a:rPr lang="en-US" dirty="0" smtClean="0"/>
                        <a:t>nut</a:t>
                      </a:r>
                    </a:p>
                  </a:txBody>
                  <a:tcPr/>
                </a:tc>
                <a:tc>
                  <a:txBody>
                    <a:bodyPr/>
                    <a:lstStyle/>
                    <a:p>
                      <a:r>
                        <a:rPr lang="en-US" dirty="0" smtClean="0"/>
                        <a:t>10</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M16x100mm bolt</a:t>
                      </a:r>
                    </a:p>
                  </a:txBody>
                  <a:tcPr/>
                </a:tc>
                <a:tc>
                  <a:txBody>
                    <a:bodyPr/>
                    <a:lstStyle/>
                    <a:p>
                      <a:r>
                        <a:rPr lang="en-US" dirty="0" smtClean="0"/>
                        <a:t>1</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M16x60mm threaded coupling</a:t>
                      </a:r>
                    </a:p>
                  </a:txBody>
                  <a:tcPr/>
                </a:tc>
                <a:tc>
                  <a:txBody>
                    <a:bodyPr/>
                    <a:lstStyle/>
                    <a:p>
                      <a:r>
                        <a:rPr lang="en-US" dirty="0" smtClean="0"/>
                        <a:t>1</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M16 nut</a:t>
                      </a:r>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18702086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Shot 2016-08-31 at 21.02.59.png"/>
          <p:cNvPicPr>
            <a:picLocks noChangeAspect="1"/>
          </p:cNvPicPr>
          <p:nvPr/>
        </p:nvPicPr>
        <p:blipFill rotWithShape="1">
          <a:blip r:embed="rId3">
            <a:extLst>
              <a:ext uri="{28A0092B-C50C-407E-A947-70E740481C1C}">
                <a14:useLocalDpi xmlns:a14="http://schemas.microsoft.com/office/drawing/2010/main" val="0"/>
              </a:ext>
            </a:extLst>
          </a:blip>
          <a:srcRect t="2138" b="4217"/>
          <a:stretch/>
        </p:blipFill>
        <p:spPr>
          <a:xfrm>
            <a:off x="-1" y="12247"/>
            <a:ext cx="9144000" cy="6025437"/>
          </a:xfrm>
          <a:prstGeom prst="rect">
            <a:avLst/>
          </a:prstGeom>
        </p:spPr>
      </p:pic>
      <p:sp>
        <p:nvSpPr>
          <p:cNvPr id="8" name="TextBox 7"/>
          <p:cNvSpPr txBox="1"/>
          <p:nvPr/>
        </p:nvSpPr>
        <p:spPr>
          <a:xfrm>
            <a:off x="3546264" y="4743707"/>
            <a:ext cx="5597735" cy="1631216"/>
          </a:xfrm>
          <a:prstGeom prst="rect">
            <a:avLst/>
          </a:prstGeom>
          <a:noFill/>
        </p:spPr>
        <p:txBody>
          <a:bodyPr wrap="square" rtlCol="0">
            <a:spAutoFit/>
          </a:bodyPr>
          <a:lstStyle/>
          <a:p>
            <a:r>
              <a:rPr lang="en-US" sz="2000" dirty="0" smtClean="0"/>
              <a:t>PVC can be a great material to make wind turbine blades. It is cheap, light and readily available at most hardware stores. To make blades that are 500mm long, you will want to start with a 1m length of 90mm PVC, which is approximately 2mm thick.</a:t>
            </a:r>
            <a:endParaRPr lang="en-US" sz="2000" dirty="0"/>
          </a:p>
        </p:txBody>
      </p:sp>
    </p:spTree>
    <p:extLst>
      <p:ext uri="{BB962C8B-B14F-4D97-AF65-F5344CB8AC3E}">
        <p14:creationId xmlns:p14="http://schemas.microsoft.com/office/powerpoint/2010/main" val="42002127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9-01 at 21.06.30.png"/>
          <p:cNvPicPr>
            <a:picLocks noChangeAspect="1"/>
          </p:cNvPicPr>
          <p:nvPr/>
        </p:nvPicPr>
        <p:blipFill rotWithShape="1">
          <a:blip r:embed="rId2">
            <a:extLst>
              <a:ext uri="{28A0092B-C50C-407E-A947-70E740481C1C}">
                <a14:useLocalDpi xmlns:a14="http://schemas.microsoft.com/office/drawing/2010/main" val="0"/>
              </a:ext>
            </a:extLst>
          </a:blip>
          <a:srcRect t="9533" r="29739" b="28991"/>
          <a:stretch/>
        </p:blipFill>
        <p:spPr>
          <a:xfrm>
            <a:off x="0" y="2438817"/>
            <a:ext cx="6424706" cy="3974352"/>
          </a:xfrm>
          <a:prstGeom prst="rect">
            <a:avLst/>
          </a:prstGeom>
        </p:spPr>
      </p:pic>
      <p:pic>
        <p:nvPicPr>
          <p:cNvPr id="5" name="Picture 4" descr="Screen Shot 2016-09-01 at 20.48.29.png"/>
          <p:cNvPicPr>
            <a:picLocks noChangeAspect="1"/>
          </p:cNvPicPr>
          <p:nvPr/>
        </p:nvPicPr>
        <p:blipFill rotWithShape="1">
          <a:blip r:embed="rId3">
            <a:extLst>
              <a:ext uri="{28A0092B-C50C-407E-A947-70E740481C1C}">
                <a14:useLocalDpi xmlns:a14="http://schemas.microsoft.com/office/drawing/2010/main" val="0"/>
              </a:ext>
            </a:extLst>
          </a:blip>
          <a:srcRect r="16438"/>
          <a:stretch/>
        </p:blipFill>
        <p:spPr>
          <a:xfrm>
            <a:off x="4765569" y="0"/>
            <a:ext cx="4378431" cy="3693165"/>
          </a:xfrm>
          <a:prstGeom prst="rect">
            <a:avLst/>
          </a:prstGeom>
        </p:spPr>
      </p:pic>
    </p:spTree>
    <p:extLst>
      <p:ext uri="{BB962C8B-B14F-4D97-AF65-F5344CB8AC3E}">
        <p14:creationId xmlns:p14="http://schemas.microsoft.com/office/powerpoint/2010/main" val="331088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8-31 at 20.26.58.png"/>
          <p:cNvPicPr>
            <a:picLocks noChangeAspect="1"/>
          </p:cNvPicPr>
          <p:nvPr/>
        </p:nvPicPr>
        <p:blipFill rotWithShape="1">
          <a:blip r:embed="rId3">
            <a:extLst>
              <a:ext uri="{28A0092B-C50C-407E-A947-70E740481C1C}">
                <a14:useLocalDpi xmlns:a14="http://schemas.microsoft.com/office/drawing/2010/main" val="0"/>
              </a:ext>
            </a:extLst>
          </a:blip>
          <a:srcRect t="15857" b="26691"/>
          <a:stretch/>
        </p:blipFill>
        <p:spPr>
          <a:xfrm>
            <a:off x="230914" y="2269490"/>
            <a:ext cx="8642987" cy="3499166"/>
          </a:xfrm>
          <a:prstGeom prst="rect">
            <a:avLst/>
          </a:prstGeom>
        </p:spPr>
      </p:pic>
      <p:sp>
        <p:nvSpPr>
          <p:cNvPr id="7" name="TextBox 6"/>
          <p:cNvSpPr txBox="1"/>
          <p:nvPr/>
        </p:nvSpPr>
        <p:spPr>
          <a:xfrm>
            <a:off x="0" y="9608"/>
            <a:ext cx="9144000" cy="1015663"/>
          </a:xfrm>
          <a:prstGeom prst="rect">
            <a:avLst/>
          </a:prstGeom>
          <a:noFill/>
        </p:spPr>
        <p:txBody>
          <a:bodyPr wrap="square" rtlCol="0">
            <a:spAutoFit/>
          </a:bodyPr>
          <a:lstStyle/>
          <a:p>
            <a:r>
              <a:rPr lang="en-US" sz="2000" dirty="0" smtClean="0"/>
              <a:t>Step </a:t>
            </a:r>
            <a:r>
              <a:rPr lang="en-US" sz="2000" dirty="0"/>
              <a:t>1</a:t>
            </a:r>
            <a:r>
              <a:rPr lang="en-US" sz="2000" dirty="0" smtClean="0"/>
              <a:t>:</a:t>
            </a:r>
          </a:p>
          <a:p>
            <a:r>
              <a:rPr lang="en-US" sz="2000" dirty="0" smtClean="0"/>
              <a:t>Measure and mark off 500mm from the end of the pipe. Then carefully cut through to make two equal lengths.</a:t>
            </a:r>
            <a:endParaRPr lang="en-US" sz="2000" dirty="0"/>
          </a:p>
        </p:txBody>
      </p:sp>
    </p:spTree>
    <p:extLst>
      <p:ext uri="{BB962C8B-B14F-4D97-AF65-F5344CB8AC3E}">
        <p14:creationId xmlns:p14="http://schemas.microsoft.com/office/powerpoint/2010/main" val="140609318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9-01 at 18.23.39.png"/>
          <p:cNvPicPr>
            <a:picLocks noChangeAspect="1"/>
          </p:cNvPicPr>
          <p:nvPr/>
        </p:nvPicPr>
        <p:blipFill rotWithShape="1">
          <a:blip r:embed="rId3">
            <a:extLst>
              <a:ext uri="{28A0092B-C50C-407E-A947-70E740481C1C}">
                <a14:useLocalDpi xmlns:a14="http://schemas.microsoft.com/office/drawing/2010/main" val="0"/>
              </a:ext>
            </a:extLst>
          </a:blip>
          <a:srcRect t="23456" b="40002"/>
          <a:stretch/>
        </p:blipFill>
        <p:spPr>
          <a:xfrm>
            <a:off x="0" y="1016314"/>
            <a:ext cx="9144000" cy="2358856"/>
          </a:xfrm>
          <a:prstGeom prst="rect">
            <a:avLst/>
          </a:prstGeom>
        </p:spPr>
      </p:pic>
      <p:sp>
        <p:nvSpPr>
          <p:cNvPr id="5" name="TextBox 4"/>
          <p:cNvSpPr txBox="1"/>
          <p:nvPr/>
        </p:nvSpPr>
        <p:spPr>
          <a:xfrm>
            <a:off x="0" y="9608"/>
            <a:ext cx="9144000" cy="1015663"/>
          </a:xfrm>
          <a:prstGeom prst="rect">
            <a:avLst/>
          </a:prstGeom>
          <a:noFill/>
        </p:spPr>
        <p:txBody>
          <a:bodyPr wrap="square" rtlCol="0">
            <a:spAutoFit/>
          </a:bodyPr>
          <a:lstStyle/>
          <a:p>
            <a:r>
              <a:rPr lang="en-US" sz="2000" dirty="0" smtClean="0"/>
              <a:t>Step </a:t>
            </a:r>
            <a:r>
              <a:rPr lang="en-US" sz="2000" dirty="0"/>
              <a:t>2</a:t>
            </a:r>
            <a:r>
              <a:rPr lang="en-US" sz="2000" dirty="0" smtClean="0"/>
              <a:t>:</a:t>
            </a:r>
          </a:p>
          <a:p>
            <a:r>
              <a:rPr lang="en-US" sz="2000" dirty="0" smtClean="0"/>
              <a:t>Drill a 5mm hole, 10mm from one end of the pipe. Rotate the pipe 90 degrees and repeat.</a:t>
            </a:r>
            <a:endParaRPr lang="en-US" sz="2000" dirty="0"/>
          </a:p>
        </p:txBody>
      </p:sp>
      <p:sp>
        <p:nvSpPr>
          <p:cNvPr id="7" name="TextBox 6"/>
          <p:cNvSpPr txBox="1"/>
          <p:nvPr/>
        </p:nvSpPr>
        <p:spPr>
          <a:xfrm>
            <a:off x="0" y="3589896"/>
            <a:ext cx="9144000" cy="707886"/>
          </a:xfrm>
          <a:prstGeom prst="rect">
            <a:avLst/>
          </a:prstGeom>
          <a:noFill/>
        </p:spPr>
        <p:txBody>
          <a:bodyPr wrap="square" rtlCol="0">
            <a:spAutoFit/>
          </a:bodyPr>
          <a:lstStyle/>
          <a:p>
            <a:r>
              <a:rPr lang="en-US" sz="2000" dirty="0" smtClean="0"/>
              <a:t>Step </a:t>
            </a:r>
            <a:r>
              <a:rPr lang="en-US" sz="2000" dirty="0"/>
              <a:t>3</a:t>
            </a:r>
            <a:r>
              <a:rPr lang="en-US" sz="2000" dirty="0" smtClean="0"/>
              <a:t>:</a:t>
            </a:r>
          </a:p>
          <a:p>
            <a:r>
              <a:rPr lang="en-US" sz="2000" dirty="0" smtClean="0"/>
              <a:t>Drill three holes in the </a:t>
            </a:r>
            <a:r>
              <a:rPr lang="en-US" sz="2000" dirty="0" err="1" smtClean="0"/>
              <a:t>centre</a:t>
            </a:r>
            <a:r>
              <a:rPr lang="en-US" sz="2000" dirty="0" smtClean="0"/>
              <a:t> of the angle iron as shown here:</a:t>
            </a:r>
          </a:p>
        </p:txBody>
      </p:sp>
      <p:pic>
        <p:nvPicPr>
          <p:cNvPr id="2" name="Picture 1" descr="Screen Shot 2016-09-01 at 20.17.24.png"/>
          <p:cNvPicPr>
            <a:picLocks noChangeAspect="1"/>
          </p:cNvPicPr>
          <p:nvPr/>
        </p:nvPicPr>
        <p:blipFill rotWithShape="1">
          <a:blip r:embed="rId4">
            <a:extLst>
              <a:ext uri="{28A0092B-C50C-407E-A947-70E740481C1C}">
                <a14:useLocalDpi xmlns:a14="http://schemas.microsoft.com/office/drawing/2010/main" val="0"/>
              </a:ext>
            </a:extLst>
          </a:blip>
          <a:srcRect t="36060" b="43179"/>
          <a:stretch/>
        </p:blipFill>
        <p:spPr>
          <a:xfrm>
            <a:off x="0" y="4552755"/>
            <a:ext cx="9144000" cy="1336135"/>
          </a:xfrm>
          <a:prstGeom prst="rect">
            <a:avLst/>
          </a:prstGeom>
        </p:spPr>
      </p:pic>
    </p:spTree>
    <p:extLst>
      <p:ext uri="{BB962C8B-B14F-4D97-AF65-F5344CB8AC3E}">
        <p14:creationId xmlns:p14="http://schemas.microsoft.com/office/powerpoint/2010/main" val="9540742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6-08-31 at 20.47.1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810"/>
            <a:ext cx="9144000" cy="6447099"/>
          </a:xfrm>
          <a:prstGeom prst="rect">
            <a:avLst/>
          </a:prstGeom>
        </p:spPr>
      </p:pic>
      <p:sp>
        <p:nvSpPr>
          <p:cNvPr id="3" name="TextBox 2"/>
          <p:cNvSpPr txBox="1"/>
          <p:nvPr/>
        </p:nvSpPr>
        <p:spPr>
          <a:xfrm>
            <a:off x="5600131" y="1135393"/>
            <a:ext cx="3149265" cy="1323439"/>
          </a:xfrm>
          <a:prstGeom prst="rect">
            <a:avLst/>
          </a:prstGeom>
          <a:noFill/>
        </p:spPr>
        <p:txBody>
          <a:bodyPr wrap="square" rtlCol="0">
            <a:spAutoFit/>
          </a:bodyPr>
          <a:lstStyle/>
          <a:p>
            <a:r>
              <a:rPr lang="en-US" sz="2000" dirty="0" smtClean="0"/>
              <a:t>Step </a:t>
            </a:r>
            <a:r>
              <a:rPr lang="en-US" sz="2000" dirty="0"/>
              <a:t>4</a:t>
            </a:r>
            <a:r>
              <a:rPr lang="en-US" sz="2000" dirty="0" smtClean="0"/>
              <a:t>:</a:t>
            </a:r>
          </a:p>
          <a:p>
            <a:r>
              <a:rPr lang="en-US" sz="2000" dirty="0" smtClean="0"/>
              <a:t>Loosely fasten the angle iron to the pipe using an M5 nut, bolt and washer.</a:t>
            </a:r>
          </a:p>
        </p:txBody>
      </p:sp>
    </p:spTree>
    <p:extLst>
      <p:ext uri="{BB962C8B-B14F-4D97-AF65-F5344CB8AC3E}">
        <p14:creationId xmlns:p14="http://schemas.microsoft.com/office/powerpoint/2010/main" val="22883754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09-01 at 18.49.48.png"/>
          <p:cNvPicPr>
            <a:picLocks noChangeAspect="1"/>
          </p:cNvPicPr>
          <p:nvPr/>
        </p:nvPicPr>
        <p:blipFill rotWithShape="1">
          <a:blip r:embed="rId2">
            <a:extLst>
              <a:ext uri="{28A0092B-C50C-407E-A947-70E740481C1C}">
                <a14:useLocalDpi xmlns:a14="http://schemas.microsoft.com/office/drawing/2010/main" val="0"/>
              </a:ext>
            </a:extLst>
          </a:blip>
          <a:srcRect l="43472" r="29651"/>
          <a:stretch/>
        </p:blipFill>
        <p:spPr>
          <a:xfrm>
            <a:off x="247413" y="203200"/>
            <a:ext cx="2457644" cy="6432091"/>
          </a:xfrm>
          <a:prstGeom prst="rect">
            <a:avLst/>
          </a:prstGeom>
        </p:spPr>
      </p:pic>
      <p:pic>
        <p:nvPicPr>
          <p:cNvPr id="5" name="Picture 4" descr="Screen Shot 2016-09-01 at 19.08.3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896" y="1919702"/>
            <a:ext cx="5977104" cy="4202411"/>
          </a:xfrm>
          <a:prstGeom prst="rect">
            <a:avLst/>
          </a:prstGeom>
        </p:spPr>
      </p:pic>
      <p:sp>
        <p:nvSpPr>
          <p:cNvPr id="6" name="TextBox 5"/>
          <p:cNvSpPr txBox="1"/>
          <p:nvPr/>
        </p:nvSpPr>
        <p:spPr>
          <a:xfrm>
            <a:off x="3141663" y="13700"/>
            <a:ext cx="6002337" cy="1631216"/>
          </a:xfrm>
          <a:prstGeom prst="rect">
            <a:avLst/>
          </a:prstGeom>
          <a:noFill/>
        </p:spPr>
        <p:txBody>
          <a:bodyPr wrap="square" rtlCol="0">
            <a:spAutoFit/>
          </a:bodyPr>
          <a:lstStyle/>
          <a:p>
            <a:r>
              <a:rPr lang="en-US" sz="2000" dirty="0" smtClean="0"/>
              <a:t>Step </a:t>
            </a:r>
            <a:r>
              <a:rPr lang="en-US" sz="2000" dirty="0"/>
              <a:t>5</a:t>
            </a:r>
            <a:r>
              <a:rPr lang="en-US" sz="2000" dirty="0" smtClean="0"/>
              <a:t>:</a:t>
            </a:r>
          </a:p>
          <a:p>
            <a:r>
              <a:rPr lang="en-US" sz="2000" dirty="0" smtClean="0"/>
              <a:t>Lay the angle iron flat on the pipe so it makes a straight line down the length. Use the hole in the angle iron the drill a hole at the other end of the pipe and fasten down both ends securely.</a:t>
            </a:r>
          </a:p>
        </p:txBody>
      </p:sp>
      <p:sp>
        <p:nvSpPr>
          <p:cNvPr id="7" name="TextBox 6"/>
          <p:cNvSpPr txBox="1"/>
          <p:nvPr/>
        </p:nvSpPr>
        <p:spPr>
          <a:xfrm>
            <a:off x="3141662" y="5259394"/>
            <a:ext cx="4082820" cy="1323439"/>
          </a:xfrm>
          <a:prstGeom prst="rect">
            <a:avLst/>
          </a:prstGeom>
          <a:noFill/>
        </p:spPr>
        <p:txBody>
          <a:bodyPr wrap="square" rtlCol="0">
            <a:spAutoFit/>
          </a:bodyPr>
          <a:lstStyle/>
          <a:p>
            <a:r>
              <a:rPr lang="en-US" sz="2000" dirty="0" smtClean="0"/>
              <a:t>Step </a:t>
            </a:r>
            <a:r>
              <a:rPr lang="en-US" sz="2000" dirty="0"/>
              <a:t>6</a:t>
            </a:r>
            <a:r>
              <a:rPr lang="en-US" sz="2000" dirty="0" smtClean="0"/>
              <a:t>:</a:t>
            </a:r>
          </a:p>
          <a:p>
            <a:r>
              <a:rPr lang="en-US" sz="2000" dirty="0" smtClean="0"/>
              <a:t>Use the angle iron to make a straight cut down the pipe. Repeat this process until the pipe is in quarters.</a:t>
            </a:r>
          </a:p>
        </p:txBody>
      </p:sp>
    </p:spTree>
    <p:extLst>
      <p:ext uri="{BB962C8B-B14F-4D97-AF65-F5344CB8AC3E}">
        <p14:creationId xmlns:p14="http://schemas.microsoft.com/office/powerpoint/2010/main" val="28032661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22542" y="37068"/>
            <a:ext cx="5538988" cy="3139321"/>
          </a:xfrm>
          <a:prstGeom prst="rect">
            <a:avLst/>
          </a:prstGeom>
          <a:noFill/>
        </p:spPr>
        <p:txBody>
          <a:bodyPr wrap="square" rtlCol="0">
            <a:spAutoFit/>
          </a:bodyPr>
          <a:lstStyle/>
          <a:p>
            <a:r>
              <a:rPr lang="en-US" dirty="0" smtClean="0"/>
              <a:t>Step 7:</a:t>
            </a:r>
          </a:p>
          <a:p>
            <a:r>
              <a:rPr lang="en-US" dirty="0" smtClean="0"/>
              <a:t>Measure the tip to be 20mm wide and then mark off a point 50mm from the other </a:t>
            </a:r>
            <a:r>
              <a:rPr lang="en-US" dirty="0"/>
              <a:t>end. Join these two parts with a straight line and make a cut to shape the blade.</a:t>
            </a:r>
          </a:p>
          <a:p>
            <a:endParaRPr lang="en-US" dirty="0" smtClean="0"/>
          </a:p>
          <a:p>
            <a:r>
              <a:rPr lang="en-US" dirty="0" smtClean="0"/>
              <a:t>Repeat </a:t>
            </a:r>
            <a:r>
              <a:rPr lang="en-US" dirty="0"/>
              <a:t>this process for the tip using the dimensions shown. Note that it is difficult to cut accurately due to the shape of the blades, and so it is recommended to cut less than you think and then use a file and sandpaper to finish.</a:t>
            </a:r>
          </a:p>
          <a:p>
            <a:endParaRPr lang="en-US" dirty="0" smtClean="0"/>
          </a:p>
        </p:txBody>
      </p:sp>
      <p:pic>
        <p:nvPicPr>
          <p:cNvPr id="2" name="Picture 1" descr="Screen Shot 2016-08-31 at 20.54.36.png"/>
          <p:cNvPicPr>
            <a:picLocks noChangeAspect="1"/>
          </p:cNvPicPr>
          <p:nvPr/>
        </p:nvPicPr>
        <p:blipFill rotWithShape="1">
          <a:blip r:embed="rId3">
            <a:extLst>
              <a:ext uri="{28A0092B-C50C-407E-A947-70E740481C1C}">
                <a14:useLocalDpi xmlns:a14="http://schemas.microsoft.com/office/drawing/2010/main" val="0"/>
              </a:ext>
            </a:extLst>
          </a:blip>
          <a:srcRect l="7792" t="72" r="76794"/>
          <a:stretch/>
        </p:blipFill>
        <p:spPr>
          <a:xfrm>
            <a:off x="0" y="31807"/>
            <a:ext cx="1450977" cy="6656122"/>
          </a:xfrm>
          <a:prstGeom prst="rect">
            <a:avLst/>
          </a:prstGeom>
        </p:spPr>
      </p:pic>
      <p:pic>
        <p:nvPicPr>
          <p:cNvPr id="3" name="Picture 2" descr="Screen Shot 2016-08-31 at 20.56.01.png"/>
          <p:cNvPicPr>
            <a:picLocks noChangeAspect="1"/>
          </p:cNvPicPr>
          <p:nvPr/>
        </p:nvPicPr>
        <p:blipFill rotWithShape="1">
          <a:blip r:embed="rId4">
            <a:extLst>
              <a:ext uri="{28A0092B-C50C-407E-A947-70E740481C1C}">
                <a14:useLocalDpi xmlns:a14="http://schemas.microsoft.com/office/drawing/2010/main" val="0"/>
              </a:ext>
            </a:extLst>
          </a:blip>
          <a:srcRect r="86619"/>
          <a:stretch/>
        </p:blipFill>
        <p:spPr>
          <a:xfrm>
            <a:off x="1863327" y="42473"/>
            <a:ext cx="1255786" cy="6645456"/>
          </a:xfrm>
          <a:prstGeom prst="rect">
            <a:avLst/>
          </a:prstGeom>
        </p:spPr>
      </p:pic>
      <p:pic>
        <p:nvPicPr>
          <p:cNvPr id="6" name="Picture 5" descr="Screen Shot 2016-08-31 at 20.52.5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2542" y="2879189"/>
            <a:ext cx="5621458" cy="3985997"/>
          </a:xfrm>
          <a:prstGeom prst="rect">
            <a:avLst/>
          </a:prstGeom>
        </p:spPr>
      </p:pic>
    </p:spTree>
    <p:extLst>
      <p:ext uri="{BB962C8B-B14F-4D97-AF65-F5344CB8AC3E}">
        <p14:creationId xmlns:p14="http://schemas.microsoft.com/office/powerpoint/2010/main" val="217237975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23591</TotalTime>
  <Words>1058</Words>
  <Application>Microsoft Macintosh PowerPoint</Application>
  <PresentationFormat>On-screen Show (4:3)</PresentationFormat>
  <Paragraphs>106</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Thoughts and comments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Powell</dc:creator>
  <cp:lastModifiedBy>Simon Powell</cp:lastModifiedBy>
  <cp:revision>43</cp:revision>
  <dcterms:created xsi:type="dcterms:W3CDTF">2016-07-29T08:30:13Z</dcterms:created>
  <dcterms:modified xsi:type="dcterms:W3CDTF">2016-09-02T09:18:18Z</dcterms:modified>
</cp:coreProperties>
</file>