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0"/>
  </p:notesMasterIdLst>
  <p:sldIdLst>
    <p:sldId id="288" r:id="rId2"/>
    <p:sldId id="284" r:id="rId3"/>
    <p:sldId id="292" r:id="rId4"/>
    <p:sldId id="291" r:id="rId5"/>
    <p:sldId id="265" r:id="rId6"/>
    <p:sldId id="262" r:id="rId7"/>
    <p:sldId id="266" r:id="rId8"/>
    <p:sldId id="268" r:id="rId9"/>
    <p:sldId id="287" r:id="rId10"/>
    <p:sldId id="269" r:id="rId11"/>
    <p:sldId id="272" r:id="rId12"/>
    <p:sldId id="271" r:id="rId13"/>
    <p:sldId id="274" r:id="rId14"/>
    <p:sldId id="277" r:id="rId15"/>
    <p:sldId id="276" r:id="rId16"/>
    <p:sldId id="293" r:id="rId17"/>
    <p:sldId id="282" r:id="rId18"/>
    <p:sldId id="281" r:id="rId1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4385" autoAdjust="0"/>
  </p:normalViewPr>
  <p:slideViewPr>
    <p:cSldViewPr snapToGrid="0" snapToObjects="1">
      <p:cViewPr>
        <p:scale>
          <a:sx n="81" d="100"/>
          <a:sy n="81" d="100"/>
        </p:scale>
        <p:origin x="-1792" y="-144"/>
      </p:cViewPr>
      <p:guideLst>
        <p:guide orient="horz" pos="4319"/>
        <p:guide pos="3404"/>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notesMaster" Target="notesMasters/notesMaster1.xml"/><Relationship Id="rId21" Type="http://schemas.openxmlformats.org/officeDocument/2006/relationships/printerSettings" Target="printerSettings/printerSettings1.bin"/><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35B8150-31DB-4606-AFD8-3FF92C38102E}" type="datetimeFigureOut">
              <a:rPr lang="en-GB" smtClean="0"/>
              <a:t>02/09/16</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DCCB867-4137-4568-B3F9-58DF1EF0609A}" type="slidenum">
              <a:rPr lang="en-GB" smtClean="0"/>
              <a:t>‹#›</a:t>
            </a:fld>
            <a:endParaRPr lang="en-GB"/>
          </a:p>
        </p:txBody>
      </p:sp>
    </p:spTree>
    <p:extLst>
      <p:ext uri="{BB962C8B-B14F-4D97-AF65-F5344CB8AC3E}">
        <p14:creationId xmlns:p14="http://schemas.microsoft.com/office/powerpoint/2010/main" val="22015857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Would</a:t>
            </a:r>
            <a:r>
              <a:rPr lang="en-US" baseline="0" dirty="0" smtClean="0"/>
              <a:t> maybe be cool to have symbols for each tool and then use these to describe each operation. E.g. instead of saying ‘cut blades’, show symbol of cutting tool next to drawing of dimensions to be cut.</a:t>
            </a:r>
            <a:endParaRPr lang="en-US" dirty="0"/>
          </a:p>
        </p:txBody>
      </p:sp>
      <p:sp>
        <p:nvSpPr>
          <p:cNvPr id="4" name="Slide Number Placeholder 3"/>
          <p:cNvSpPr>
            <a:spLocks noGrp="1"/>
          </p:cNvSpPr>
          <p:nvPr>
            <p:ph type="sldNum" sz="quarter" idx="10"/>
          </p:nvPr>
        </p:nvSpPr>
        <p:spPr/>
        <p:txBody>
          <a:bodyPr/>
          <a:lstStyle/>
          <a:p>
            <a:fld id="{EDCCB867-4137-4568-B3F9-58DF1EF0609A}" type="slidenum">
              <a:rPr lang="en-GB" smtClean="0"/>
              <a:t>2</a:t>
            </a:fld>
            <a:endParaRPr lang="en-GB"/>
          </a:p>
        </p:txBody>
      </p:sp>
    </p:spTree>
    <p:extLst>
      <p:ext uri="{BB962C8B-B14F-4D97-AF65-F5344CB8AC3E}">
        <p14:creationId xmlns:p14="http://schemas.microsoft.com/office/powerpoint/2010/main" val="19707048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EDCCB867-4137-4568-B3F9-58DF1EF0609A}" type="slidenum">
              <a:rPr lang="en-GB" smtClean="0"/>
              <a:t>14</a:t>
            </a:fld>
            <a:endParaRPr lang="en-GB"/>
          </a:p>
        </p:txBody>
      </p:sp>
    </p:spTree>
    <p:extLst>
      <p:ext uri="{BB962C8B-B14F-4D97-AF65-F5344CB8AC3E}">
        <p14:creationId xmlns:p14="http://schemas.microsoft.com/office/powerpoint/2010/main" val="14886869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Add hole</a:t>
            </a:r>
            <a:r>
              <a:rPr lang="en-US" baseline="0" dirty="0" smtClean="0"/>
              <a:t> dimension to drawing</a:t>
            </a:r>
            <a:endParaRPr lang="en-US" baseline="0" dirty="0"/>
          </a:p>
          <a:p>
            <a:r>
              <a:rPr lang="en-US" baseline="0" dirty="0" smtClean="0"/>
              <a:t>Add length dimension to view with hole</a:t>
            </a:r>
          </a:p>
          <a:p>
            <a:r>
              <a:rPr lang="en-US" baseline="0" dirty="0" smtClean="0"/>
              <a:t>Add label to isometric view</a:t>
            </a:r>
          </a:p>
        </p:txBody>
      </p:sp>
      <p:sp>
        <p:nvSpPr>
          <p:cNvPr id="4" name="Slide Number Placeholder 3"/>
          <p:cNvSpPr>
            <a:spLocks noGrp="1"/>
          </p:cNvSpPr>
          <p:nvPr>
            <p:ph type="sldNum" sz="quarter" idx="10"/>
          </p:nvPr>
        </p:nvSpPr>
        <p:spPr/>
        <p:txBody>
          <a:bodyPr/>
          <a:lstStyle/>
          <a:p>
            <a:fld id="{EDCCB867-4137-4568-B3F9-58DF1EF0609A}" type="slidenum">
              <a:rPr lang="en-GB" smtClean="0"/>
              <a:t>15</a:t>
            </a:fld>
            <a:endParaRPr lang="en-GB"/>
          </a:p>
        </p:txBody>
      </p:sp>
    </p:spTree>
    <p:extLst>
      <p:ext uri="{BB962C8B-B14F-4D97-AF65-F5344CB8AC3E}">
        <p14:creationId xmlns:p14="http://schemas.microsoft.com/office/powerpoint/2010/main" val="9790955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EDCCB867-4137-4568-B3F9-58DF1EF0609A}" type="slidenum">
              <a:rPr lang="en-GB" smtClean="0"/>
              <a:t>18</a:t>
            </a:fld>
            <a:endParaRPr lang="en-GB"/>
          </a:p>
        </p:txBody>
      </p:sp>
    </p:spTree>
    <p:extLst>
      <p:ext uri="{BB962C8B-B14F-4D97-AF65-F5344CB8AC3E}">
        <p14:creationId xmlns:p14="http://schemas.microsoft.com/office/powerpoint/2010/main" val="41495398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EDCCB867-4137-4568-B3F9-58DF1EF0609A}" type="slidenum">
              <a:rPr lang="en-GB" smtClean="0"/>
              <a:t>5</a:t>
            </a:fld>
            <a:endParaRPr lang="en-GB"/>
          </a:p>
        </p:txBody>
      </p:sp>
    </p:spTree>
    <p:extLst>
      <p:ext uri="{BB962C8B-B14F-4D97-AF65-F5344CB8AC3E}">
        <p14:creationId xmlns:p14="http://schemas.microsoft.com/office/powerpoint/2010/main" val="26254738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EDCCB867-4137-4568-B3F9-58DF1EF0609A}" type="slidenum">
              <a:rPr lang="en-GB" smtClean="0"/>
              <a:t>6</a:t>
            </a:fld>
            <a:endParaRPr lang="en-GB"/>
          </a:p>
        </p:txBody>
      </p:sp>
    </p:spTree>
    <p:extLst>
      <p:ext uri="{BB962C8B-B14F-4D97-AF65-F5344CB8AC3E}">
        <p14:creationId xmlns:p14="http://schemas.microsoft.com/office/powerpoint/2010/main" val="12645262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DCCB867-4137-4568-B3F9-58DF1EF0609A}" type="slidenum">
              <a:rPr lang="en-GB" smtClean="0"/>
              <a:t>7</a:t>
            </a:fld>
            <a:endParaRPr lang="en-GB"/>
          </a:p>
        </p:txBody>
      </p:sp>
    </p:spTree>
    <p:extLst>
      <p:ext uri="{BB962C8B-B14F-4D97-AF65-F5344CB8AC3E}">
        <p14:creationId xmlns:p14="http://schemas.microsoft.com/office/powerpoint/2010/main" val="33570236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aseline="0" dirty="0" smtClean="0"/>
          </a:p>
        </p:txBody>
      </p:sp>
      <p:sp>
        <p:nvSpPr>
          <p:cNvPr id="4" name="Slide Number Placeholder 3"/>
          <p:cNvSpPr>
            <a:spLocks noGrp="1"/>
          </p:cNvSpPr>
          <p:nvPr>
            <p:ph type="sldNum" sz="quarter" idx="10"/>
          </p:nvPr>
        </p:nvSpPr>
        <p:spPr/>
        <p:txBody>
          <a:bodyPr/>
          <a:lstStyle/>
          <a:p>
            <a:fld id="{EDCCB867-4137-4568-B3F9-58DF1EF0609A}" type="slidenum">
              <a:rPr lang="en-GB" smtClean="0"/>
              <a:t>8</a:t>
            </a:fld>
            <a:endParaRPr lang="en-GB"/>
          </a:p>
        </p:txBody>
      </p:sp>
    </p:spTree>
    <p:extLst>
      <p:ext uri="{BB962C8B-B14F-4D97-AF65-F5344CB8AC3E}">
        <p14:creationId xmlns:p14="http://schemas.microsoft.com/office/powerpoint/2010/main" val="22662461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 think this is in</a:t>
            </a:r>
            <a:r>
              <a:rPr lang="en-GB" baseline="0" dirty="0" smtClean="0"/>
              <a:t> the wrong order. Makes sense to cut the root first as it’s a smaller cut.</a:t>
            </a:r>
            <a:endParaRPr lang="en-GB" dirty="0"/>
          </a:p>
        </p:txBody>
      </p:sp>
      <p:sp>
        <p:nvSpPr>
          <p:cNvPr id="4" name="Slide Number Placeholder 3"/>
          <p:cNvSpPr>
            <a:spLocks noGrp="1"/>
          </p:cNvSpPr>
          <p:nvPr>
            <p:ph type="sldNum" sz="quarter" idx="10"/>
          </p:nvPr>
        </p:nvSpPr>
        <p:spPr/>
        <p:txBody>
          <a:bodyPr/>
          <a:lstStyle/>
          <a:p>
            <a:fld id="{EDCCB867-4137-4568-B3F9-58DF1EF0609A}" type="slidenum">
              <a:rPr lang="en-GB" smtClean="0"/>
              <a:t>10</a:t>
            </a:fld>
            <a:endParaRPr lang="en-GB"/>
          </a:p>
        </p:txBody>
      </p:sp>
    </p:spTree>
    <p:extLst>
      <p:ext uri="{BB962C8B-B14F-4D97-AF65-F5344CB8AC3E}">
        <p14:creationId xmlns:p14="http://schemas.microsoft.com/office/powerpoint/2010/main" val="23991044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EDCCB867-4137-4568-B3F9-58DF1EF0609A}" type="slidenum">
              <a:rPr lang="en-GB" smtClean="0"/>
              <a:t>11</a:t>
            </a:fld>
            <a:endParaRPr lang="en-GB"/>
          </a:p>
        </p:txBody>
      </p:sp>
    </p:spTree>
    <p:extLst>
      <p:ext uri="{BB962C8B-B14F-4D97-AF65-F5344CB8AC3E}">
        <p14:creationId xmlns:p14="http://schemas.microsoft.com/office/powerpoint/2010/main" val="38569228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EDCCB867-4137-4568-B3F9-58DF1EF0609A}" type="slidenum">
              <a:rPr lang="en-GB" smtClean="0"/>
              <a:t>12</a:t>
            </a:fld>
            <a:endParaRPr lang="en-GB"/>
          </a:p>
        </p:txBody>
      </p:sp>
    </p:spTree>
    <p:extLst>
      <p:ext uri="{BB962C8B-B14F-4D97-AF65-F5344CB8AC3E}">
        <p14:creationId xmlns:p14="http://schemas.microsoft.com/office/powerpoint/2010/main" val="38131808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EDCCB867-4137-4568-B3F9-58DF1EF0609A}" type="slidenum">
              <a:rPr lang="en-GB" smtClean="0"/>
              <a:t>13</a:t>
            </a:fld>
            <a:endParaRPr lang="en-GB"/>
          </a:p>
        </p:txBody>
      </p:sp>
    </p:spTree>
    <p:extLst>
      <p:ext uri="{BB962C8B-B14F-4D97-AF65-F5344CB8AC3E}">
        <p14:creationId xmlns:p14="http://schemas.microsoft.com/office/powerpoint/2010/main" val="26264760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p>
            <a:fld id="{08A990AC-294F-BB43-905A-395CCCA31A82}" type="datetimeFigureOut">
              <a:rPr lang="en-US" smtClean="0"/>
              <a:t>02/09/16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2A31BD-06F7-2C49-B147-52EB74EC8EBE}" type="slidenum">
              <a:rPr lang="en-US" smtClean="0"/>
              <a:t>‹#›</a:t>
            </a:fld>
            <a:endParaRPr lang="en-US"/>
          </a:p>
        </p:txBody>
      </p:sp>
    </p:spTree>
    <p:extLst>
      <p:ext uri="{BB962C8B-B14F-4D97-AF65-F5344CB8AC3E}">
        <p14:creationId xmlns:p14="http://schemas.microsoft.com/office/powerpoint/2010/main" val="34946051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08A990AC-294F-BB43-905A-395CCCA31A82}" type="datetimeFigureOut">
              <a:rPr lang="en-US" smtClean="0"/>
              <a:t>02/09/16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2A31BD-06F7-2C49-B147-52EB74EC8EBE}" type="slidenum">
              <a:rPr lang="en-US" smtClean="0"/>
              <a:t>‹#›</a:t>
            </a:fld>
            <a:endParaRPr lang="en-US"/>
          </a:p>
        </p:txBody>
      </p:sp>
    </p:spTree>
    <p:extLst>
      <p:ext uri="{BB962C8B-B14F-4D97-AF65-F5344CB8AC3E}">
        <p14:creationId xmlns:p14="http://schemas.microsoft.com/office/powerpoint/2010/main" val="5852966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08A990AC-294F-BB43-905A-395CCCA31A82}" type="datetimeFigureOut">
              <a:rPr lang="en-US" smtClean="0"/>
              <a:t>02/09/16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2A31BD-06F7-2C49-B147-52EB74EC8EBE}" type="slidenum">
              <a:rPr lang="en-US" smtClean="0"/>
              <a:t>‹#›</a:t>
            </a:fld>
            <a:endParaRPr lang="en-US"/>
          </a:p>
        </p:txBody>
      </p:sp>
    </p:spTree>
    <p:extLst>
      <p:ext uri="{BB962C8B-B14F-4D97-AF65-F5344CB8AC3E}">
        <p14:creationId xmlns:p14="http://schemas.microsoft.com/office/powerpoint/2010/main" val="4502913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idx="1"/>
          </p:nvPr>
        </p:nvSpPr>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08A990AC-294F-BB43-905A-395CCCA31A82}" type="datetimeFigureOut">
              <a:rPr lang="en-US" smtClean="0"/>
              <a:t>02/09/16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2A31BD-06F7-2C49-B147-52EB74EC8EBE}" type="slidenum">
              <a:rPr lang="en-US" smtClean="0"/>
              <a:t>‹#›</a:t>
            </a:fld>
            <a:endParaRPr lang="en-US"/>
          </a:p>
        </p:txBody>
      </p:sp>
    </p:spTree>
    <p:extLst>
      <p:ext uri="{BB962C8B-B14F-4D97-AF65-F5344CB8AC3E}">
        <p14:creationId xmlns:p14="http://schemas.microsoft.com/office/powerpoint/2010/main" val="32412502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p>
            <a:fld id="{08A990AC-294F-BB43-905A-395CCCA31A82}" type="datetimeFigureOut">
              <a:rPr lang="en-US" smtClean="0"/>
              <a:t>02/09/16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2A31BD-06F7-2C49-B147-52EB74EC8EBE}" type="slidenum">
              <a:rPr lang="en-US" smtClean="0"/>
              <a:t>‹#›</a:t>
            </a:fld>
            <a:endParaRPr lang="en-US"/>
          </a:p>
        </p:txBody>
      </p:sp>
    </p:spTree>
    <p:extLst>
      <p:ext uri="{BB962C8B-B14F-4D97-AF65-F5344CB8AC3E}">
        <p14:creationId xmlns:p14="http://schemas.microsoft.com/office/powerpoint/2010/main" val="31288440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4"/>
          <p:cNvSpPr>
            <a:spLocks noGrp="1"/>
          </p:cNvSpPr>
          <p:nvPr>
            <p:ph type="dt" sz="half" idx="10"/>
          </p:nvPr>
        </p:nvSpPr>
        <p:spPr/>
        <p:txBody>
          <a:bodyPr/>
          <a:lstStyle/>
          <a:p>
            <a:fld id="{08A990AC-294F-BB43-905A-395CCCA31A82}" type="datetimeFigureOut">
              <a:rPr lang="en-US" smtClean="0"/>
              <a:t>02/09/16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2A31BD-06F7-2C49-B147-52EB74EC8EBE}" type="slidenum">
              <a:rPr lang="en-US" smtClean="0"/>
              <a:t>‹#›</a:t>
            </a:fld>
            <a:endParaRPr lang="en-US"/>
          </a:p>
        </p:txBody>
      </p:sp>
    </p:spTree>
    <p:extLst>
      <p:ext uri="{BB962C8B-B14F-4D97-AF65-F5344CB8AC3E}">
        <p14:creationId xmlns:p14="http://schemas.microsoft.com/office/powerpoint/2010/main" val="28943883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6"/>
          <p:cNvSpPr>
            <a:spLocks noGrp="1"/>
          </p:cNvSpPr>
          <p:nvPr>
            <p:ph type="dt" sz="half" idx="10"/>
          </p:nvPr>
        </p:nvSpPr>
        <p:spPr/>
        <p:txBody>
          <a:bodyPr/>
          <a:lstStyle/>
          <a:p>
            <a:fld id="{08A990AC-294F-BB43-905A-395CCCA31A82}" type="datetimeFigureOut">
              <a:rPr lang="en-US" smtClean="0"/>
              <a:t>02/09/16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32A31BD-06F7-2C49-B147-52EB74EC8EBE}" type="slidenum">
              <a:rPr lang="en-US" smtClean="0"/>
              <a:t>‹#›</a:t>
            </a:fld>
            <a:endParaRPr lang="en-US"/>
          </a:p>
        </p:txBody>
      </p:sp>
    </p:spTree>
    <p:extLst>
      <p:ext uri="{BB962C8B-B14F-4D97-AF65-F5344CB8AC3E}">
        <p14:creationId xmlns:p14="http://schemas.microsoft.com/office/powerpoint/2010/main" val="32531419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2"/>
          <p:cNvSpPr>
            <a:spLocks noGrp="1"/>
          </p:cNvSpPr>
          <p:nvPr>
            <p:ph type="dt" sz="half" idx="10"/>
          </p:nvPr>
        </p:nvSpPr>
        <p:spPr/>
        <p:txBody>
          <a:bodyPr/>
          <a:lstStyle/>
          <a:p>
            <a:fld id="{08A990AC-294F-BB43-905A-395CCCA31A82}" type="datetimeFigureOut">
              <a:rPr lang="en-US" smtClean="0"/>
              <a:t>02/09/16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32A31BD-06F7-2C49-B147-52EB74EC8EBE}" type="slidenum">
              <a:rPr lang="en-US" smtClean="0"/>
              <a:t>‹#›</a:t>
            </a:fld>
            <a:endParaRPr lang="en-US"/>
          </a:p>
        </p:txBody>
      </p:sp>
    </p:spTree>
    <p:extLst>
      <p:ext uri="{BB962C8B-B14F-4D97-AF65-F5344CB8AC3E}">
        <p14:creationId xmlns:p14="http://schemas.microsoft.com/office/powerpoint/2010/main" val="4042838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8A990AC-294F-BB43-905A-395CCCA31A82}" type="datetimeFigureOut">
              <a:rPr lang="en-US" smtClean="0"/>
              <a:t>02/09/16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32A31BD-06F7-2C49-B147-52EB74EC8EBE}" type="slidenum">
              <a:rPr lang="en-US" smtClean="0"/>
              <a:t>‹#›</a:t>
            </a:fld>
            <a:endParaRPr lang="en-US"/>
          </a:p>
        </p:txBody>
      </p:sp>
    </p:spTree>
    <p:extLst>
      <p:ext uri="{BB962C8B-B14F-4D97-AF65-F5344CB8AC3E}">
        <p14:creationId xmlns:p14="http://schemas.microsoft.com/office/powerpoint/2010/main" val="31475588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08A990AC-294F-BB43-905A-395CCCA31A82}" type="datetimeFigureOut">
              <a:rPr lang="en-US" smtClean="0"/>
              <a:t>02/09/16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2A31BD-06F7-2C49-B147-52EB74EC8EBE}" type="slidenum">
              <a:rPr lang="en-US" smtClean="0"/>
              <a:t>‹#›</a:t>
            </a:fld>
            <a:endParaRPr lang="en-US"/>
          </a:p>
        </p:txBody>
      </p:sp>
    </p:spTree>
    <p:extLst>
      <p:ext uri="{BB962C8B-B14F-4D97-AF65-F5344CB8AC3E}">
        <p14:creationId xmlns:p14="http://schemas.microsoft.com/office/powerpoint/2010/main" val="27178551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08A990AC-294F-BB43-905A-395CCCA31A82}" type="datetimeFigureOut">
              <a:rPr lang="en-US" smtClean="0"/>
              <a:t>02/09/16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2A31BD-06F7-2C49-B147-52EB74EC8EBE}" type="slidenum">
              <a:rPr lang="en-US" smtClean="0"/>
              <a:t>‹#›</a:t>
            </a:fld>
            <a:endParaRPr lang="en-US"/>
          </a:p>
        </p:txBody>
      </p:sp>
    </p:spTree>
    <p:extLst>
      <p:ext uri="{BB962C8B-B14F-4D97-AF65-F5344CB8AC3E}">
        <p14:creationId xmlns:p14="http://schemas.microsoft.com/office/powerpoint/2010/main" val="418870375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GB"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8A990AC-294F-BB43-905A-395CCCA31A82}" type="datetimeFigureOut">
              <a:rPr lang="en-US" smtClean="0"/>
              <a:t>02/09/16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32A31BD-06F7-2C49-B147-52EB74EC8EBE}" type="slidenum">
              <a:rPr lang="en-US" smtClean="0"/>
              <a:t>‹#›</a:t>
            </a:fld>
            <a:endParaRPr lang="en-US"/>
          </a:p>
        </p:txBody>
      </p:sp>
    </p:spTree>
    <p:extLst>
      <p:ext uri="{BB962C8B-B14F-4D97-AF65-F5344CB8AC3E}">
        <p14:creationId xmlns:p14="http://schemas.microsoft.com/office/powerpoint/2010/main" val="17749722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4" Type="http://schemas.openxmlformats.org/officeDocument/2006/relationships/image" Target="../media/image24.png"/><Relationship Id="rId5" Type="http://schemas.openxmlformats.org/officeDocument/2006/relationships/image" Target="../media/image25.png"/><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6.png"/></Relationships>
</file>

<file path=ppt/slides/_rels/slide12.xml.rels><?xml version="1.0" encoding="UTF-8" standalone="yes"?>
<Relationships xmlns="http://schemas.openxmlformats.org/package/2006/relationships"><Relationship Id="rId3" Type="http://schemas.openxmlformats.org/officeDocument/2006/relationships/image" Target="../media/image27.png"/><Relationship Id="rId4" Type="http://schemas.openxmlformats.org/officeDocument/2006/relationships/image" Target="../media/image28.png"/><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3.xml.rels><?xml version="1.0" encoding="UTF-8" standalone="yes"?>
<Relationships xmlns="http://schemas.openxmlformats.org/package/2006/relationships"><Relationship Id="rId3" Type="http://schemas.openxmlformats.org/officeDocument/2006/relationships/image" Target="../media/image29.png"/><Relationship Id="rId4" Type="http://schemas.openxmlformats.org/officeDocument/2006/relationships/image" Target="../media/image30.png"/><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4.xml.rels><?xml version="1.0" encoding="UTF-8" standalone="yes"?>
<Relationships xmlns="http://schemas.openxmlformats.org/package/2006/relationships"><Relationship Id="rId3" Type="http://schemas.openxmlformats.org/officeDocument/2006/relationships/image" Target="../media/image31.png"/><Relationship Id="rId4" Type="http://schemas.openxmlformats.org/officeDocument/2006/relationships/image" Target="../media/image32.png"/><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5.xml.rels><?xml version="1.0" encoding="UTF-8" standalone="yes"?>
<Relationships xmlns="http://schemas.openxmlformats.org/package/2006/relationships"><Relationship Id="rId3" Type="http://schemas.openxmlformats.org/officeDocument/2006/relationships/image" Target="../media/image33.png"/><Relationship Id="rId4" Type="http://schemas.openxmlformats.org/officeDocument/2006/relationships/image" Target="../media/image34.png"/><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5.png"/><Relationship Id="rId3" Type="http://schemas.openxmlformats.org/officeDocument/2006/relationships/image" Target="../media/image3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38.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image" Target="../media/image5.png"/><Relationship Id="rId8" Type="http://schemas.openxmlformats.org/officeDocument/2006/relationships/image" Target="../media/image6.png"/><Relationship Id="rId9" Type="http://schemas.openxmlformats.org/officeDocument/2006/relationships/image" Target="../media/image7.jpg"/><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jpg"/><Relationship Id="rId3"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13.png"/><Relationship Id="rId6" Type="http://schemas.openxmlformats.org/officeDocument/2006/relationships/image" Target="../media/image14.png"/><Relationship Id="rId7" Type="http://schemas.openxmlformats.org/officeDocument/2006/relationships/image" Target="../media/image15.png"/><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7.png"/></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4" Type="http://schemas.openxmlformats.org/officeDocument/2006/relationships/image" Target="../media/image19.pn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png"/><Relationship Id="rId3"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t>
            </a:r>
            <a:r>
              <a:rPr lang="en-US" dirty="0" smtClean="0"/>
              <a:t>houghts </a:t>
            </a:r>
            <a:r>
              <a:rPr lang="en-US" dirty="0" smtClean="0"/>
              <a:t>and comments</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Check labels and annotations. Every image should have:</a:t>
            </a:r>
          </a:p>
          <a:p>
            <a:pPr marL="0" indent="0">
              <a:buNone/>
            </a:pPr>
            <a:r>
              <a:rPr lang="en-US" dirty="0" smtClean="0"/>
              <a:t>Major dimensions</a:t>
            </a:r>
          </a:p>
          <a:p>
            <a:pPr marL="0" indent="0">
              <a:buNone/>
            </a:pPr>
            <a:r>
              <a:rPr lang="en-US" dirty="0" smtClean="0"/>
              <a:t>Label</a:t>
            </a:r>
          </a:p>
          <a:p>
            <a:pPr marL="0" indent="0">
              <a:buNone/>
            </a:pPr>
            <a:r>
              <a:rPr lang="en-US" dirty="0" smtClean="0"/>
              <a:t>Tool to show operation</a:t>
            </a:r>
          </a:p>
        </p:txBody>
      </p:sp>
    </p:spTree>
    <p:extLst>
      <p:ext uri="{BB962C8B-B14F-4D97-AF65-F5344CB8AC3E}">
        <p14:creationId xmlns:p14="http://schemas.microsoft.com/office/powerpoint/2010/main" val="401708427"/>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522542" y="37068"/>
            <a:ext cx="5538988" cy="3416320"/>
          </a:xfrm>
          <a:prstGeom prst="rect">
            <a:avLst/>
          </a:prstGeom>
          <a:noFill/>
        </p:spPr>
        <p:txBody>
          <a:bodyPr wrap="square" rtlCol="0">
            <a:spAutoFit/>
          </a:bodyPr>
          <a:lstStyle/>
          <a:p>
            <a:r>
              <a:rPr lang="en-US" dirty="0" smtClean="0"/>
              <a:t>Step 7:</a:t>
            </a:r>
          </a:p>
          <a:p>
            <a:r>
              <a:rPr lang="en-US" dirty="0" smtClean="0"/>
              <a:t>Measure the tip to be 20mm wide and then mark off a point 50mm from the other </a:t>
            </a:r>
            <a:r>
              <a:rPr lang="en-US" dirty="0"/>
              <a:t>end. </a:t>
            </a:r>
            <a:r>
              <a:rPr lang="en-US" dirty="0" smtClean="0"/>
              <a:t>Using sticky tape, join </a:t>
            </a:r>
            <a:r>
              <a:rPr lang="en-US" dirty="0"/>
              <a:t>these two parts with a straight line and make a cut to shape the blade.</a:t>
            </a:r>
          </a:p>
          <a:p>
            <a:endParaRPr lang="en-US" dirty="0" smtClean="0"/>
          </a:p>
          <a:p>
            <a:r>
              <a:rPr lang="en-US" dirty="0" smtClean="0"/>
              <a:t>Repeat </a:t>
            </a:r>
            <a:r>
              <a:rPr lang="en-US" dirty="0"/>
              <a:t>this process for the tip using the dimensions shown. Note that it is difficult to cut accurately due to the shape of the blades, and so it is recommended to cut less than you think and then use a file and sandpaper to finish.</a:t>
            </a:r>
          </a:p>
          <a:p>
            <a:endParaRPr lang="en-US" dirty="0" smtClean="0"/>
          </a:p>
        </p:txBody>
      </p:sp>
      <p:pic>
        <p:nvPicPr>
          <p:cNvPr id="2" name="Picture 1" descr="Screen Shot 2016-08-31 at 20.54.36.png"/>
          <p:cNvPicPr>
            <a:picLocks noChangeAspect="1"/>
          </p:cNvPicPr>
          <p:nvPr/>
        </p:nvPicPr>
        <p:blipFill rotWithShape="1">
          <a:blip r:embed="rId3">
            <a:extLst>
              <a:ext uri="{28A0092B-C50C-407E-A947-70E740481C1C}">
                <a14:useLocalDpi xmlns:a14="http://schemas.microsoft.com/office/drawing/2010/main" val="0"/>
              </a:ext>
            </a:extLst>
          </a:blip>
          <a:srcRect l="7792" t="72" r="76794"/>
          <a:stretch/>
        </p:blipFill>
        <p:spPr>
          <a:xfrm>
            <a:off x="0" y="31807"/>
            <a:ext cx="1450977" cy="6656122"/>
          </a:xfrm>
          <a:prstGeom prst="rect">
            <a:avLst/>
          </a:prstGeom>
        </p:spPr>
      </p:pic>
      <p:pic>
        <p:nvPicPr>
          <p:cNvPr id="3" name="Picture 2" descr="Screen Shot 2016-08-31 at 20.56.01.png"/>
          <p:cNvPicPr>
            <a:picLocks noChangeAspect="1"/>
          </p:cNvPicPr>
          <p:nvPr/>
        </p:nvPicPr>
        <p:blipFill rotWithShape="1">
          <a:blip r:embed="rId4">
            <a:extLst>
              <a:ext uri="{28A0092B-C50C-407E-A947-70E740481C1C}">
                <a14:useLocalDpi xmlns:a14="http://schemas.microsoft.com/office/drawing/2010/main" val="0"/>
              </a:ext>
            </a:extLst>
          </a:blip>
          <a:srcRect r="86619"/>
          <a:stretch/>
        </p:blipFill>
        <p:spPr>
          <a:xfrm>
            <a:off x="1863327" y="42473"/>
            <a:ext cx="1255786" cy="6645456"/>
          </a:xfrm>
          <a:prstGeom prst="rect">
            <a:avLst/>
          </a:prstGeom>
        </p:spPr>
      </p:pic>
      <p:pic>
        <p:nvPicPr>
          <p:cNvPr id="6" name="Picture 5" descr="Screen Shot 2016-08-31 at 20.52.50.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62636" y="3193951"/>
            <a:ext cx="5177549" cy="3671235"/>
          </a:xfrm>
          <a:prstGeom prst="rect">
            <a:avLst/>
          </a:prstGeom>
        </p:spPr>
      </p:pic>
    </p:spTree>
    <p:extLst>
      <p:ext uri="{BB962C8B-B14F-4D97-AF65-F5344CB8AC3E}">
        <p14:creationId xmlns:p14="http://schemas.microsoft.com/office/powerpoint/2010/main" val="2172379750"/>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0" y="205812"/>
            <a:ext cx="3363802" cy="1631216"/>
          </a:xfrm>
          <a:prstGeom prst="rect">
            <a:avLst/>
          </a:prstGeom>
          <a:noFill/>
        </p:spPr>
        <p:txBody>
          <a:bodyPr wrap="square" rtlCol="0">
            <a:spAutoFit/>
          </a:bodyPr>
          <a:lstStyle/>
          <a:p>
            <a:r>
              <a:rPr lang="en-US" sz="2000" dirty="0" smtClean="0"/>
              <a:t>Step 8:</a:t>
            </a:r>
          </a:p>
          <a:p>
            <a:r>
              <a:rPr lang="en-US" sz="2000" dirty="0" smtClean="0"/>
              <a:t>Find and mark off the </a:t>
            </a:r>
            <a:r>
              <a:rPr lang="en-US" sz="2000" dirty="0" err="1" smtClean="0"/>
              <a:t>centre</a:t>
            </a:r>
            <a:r>
              <a:rPr lang="en-US" sz="2000" dirty="0" smtClean="0"/>
              <a:t> of the 100mm PVC end cap. Use this mark to drill out a 14mm hole.</a:t>
            </a:r>
          </a:p>
        </p:txBody>
      </p:sp>
      <p:pic>
        <p:nvPicPr>
          <p:cNvPr id="2" name="Picture 1" descr="Screen Shot 2016-09-01 at 20.49.41.png"/>
          <p:cNvPicPr>
            <a:picLocks noChangeAspect="1"/>
          </p:cNvPicPr>
          <p:nvPr/>
        </p:nvPicPr>
        <p:blipFill rotWithShape="1">
          <a:blip r:embed="rId3">
            <a:extLst>
              <a:ext uri="{28A0092B-C50C-407E-A947-70E740481C1C}">
                <a14:useLocalDpi xmlns:a14="http://schemas.microsoft.com/office/drawing/2010/main" val="0"/>
              </a:ext>
            </a:extLst>
          </a:blip>
          <a:srcRect l="18476" r="12893"/>
          <a:stretch/>
        </p:blipFill>
        <p:spPr>
          <a:xfrm>
            <a:off x="3765176" y="205812"/>
            <a:ext cx="5169648" cy="5325601"/>
          </a:xfrm>
          <a:prstGeom prst="rect">
            <a:avLst/>
          </a:prstGeom>
        </p:spPr>
      </p:pic>
    </p:spTree>
    <p:extLst>
      <p:ext uri="{BB962C8B-B14F-4D97-AF65-F5344CB8AC3E}">
        <p14:creationId xmlns:p14="http://schemas.microsoft.com/office/powerpoint/2010/main" val="1839526099"/>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 Shot 2016-08-18 at 20.40.10.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196" y="168159"/>
            <a:ext cx="3994970" cy="4285513"/>
          </a:xfrm>
          <a:prstGeom prst="rect">
            <a:avLst/>
          </a:prstGeom>
        </p:spPr>
      </p:pic>
      <p:pic>
        <p:nvPicPr>
          <p:cNvPr id="6" name="Picture 5" descr="Screen Shot 2016-08-18 at 21.04.55.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57519" y="3808"/>
            <a:ext cx="4382524" cy="4325502"/>
          </a:xfrm>
          <a:prstGeom prst="rect">
            <a:avLst/>
          </a:prstGeom>
        </p:spPr>
      </p:pic>
      <p:sp>
        <p:nvSpPr>
          <p:cNvPr id="7" name="TextBox 6"/>
          <p:cNvSpPr txBox="1"/>
          <p:nvPr/>
        </p:nvSpPr>
        <p:spPr>
          <a:xfrm>
            <a:off x="299373" y="5038734"/>
            <a:ext cx="8488793" cy="707886"/>
          </a:xfrm>
          <a:prstGeom prst="rect">
            <a:avLst/>
          </a:prstGeom>
          <a:noFill/>
        </p:spPr>
        <p:txBody>
          <a:bodyPr wrap="square" rtlCol="0">
            <a:spAutoFit/>
          </a:bodyPr>
          <a:lstStyle/>
          <a:p>
            <a:r>
              <a:rPr lang="en-US" sz="2000" dirty="0" smtClean="0"/>
              <a:t>Step 9:</a:t>
            </a:r>
          </a:p>
          <a:p>
            <a:r>
              <a:rPr lang="en-US" sz="2000" dirty="0" smtClean="0"/>
              <a:t>Drill out 5mm holes to attach the blades according to these dimensions.</a:t>
            </a:r>
          </a:p>
        </p:txBody>
      </p:sp>
    </p:spTree>
    <p:extLst>
      <p:ext uri="{BB962C8B-B14F-4D97-AF65-F5344CB8AC3E}">
        <p14:creationId xmlns:p14="http://schemas.microsoft.com/office/powerpoint/2010/main" val="3461240332"/>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 Shot 2016-09-07 at 21.55.11.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456" y="412124"/>
            <a:ext cx="4279900" cy="5702300"/>
          </a:xfrm>
          <a:prstGeom prst="rect">
            <a:avLst/>
          </a:prstGeom>
        </p:spPr>
      </p:pic>
      <p:pic>
        <p:nvPicPr>
          <p:cNvPr id="5" name="Picture 4" descr="Screen Shot 2016-08-18 at 20.34.07.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64001" y="1969499"/>
            <a:ext cx="5080000" cy="4380123"/>
          </a:xfrm>
          <a:prstGeom prst="rect">
            <a:avLst/>
          </a:prstGeom>
        </p:spPr>
      </p:pic>
      <p:sp>
        <p:nvSpPr>
          <p:cNvPr id="8" name="TextBox 7"/>
          <p:cNvSpPr txBox="1"/>
          <p:nvPr/>
        </p:nvSpPr>
        <p:spPr>
          <a:xfrm>
            <a:off x="4064001" y="491437"/>
            <a:ext cx="4530845" cy="1015663"/>
          </a:xfrm>
          <a:prstGeom prst="rect">
            <a:avLst/>
          </a:prstGeom>
          <a:noFill/>
        </p:spPr>
        <p:txBody>
          <a:bodyPr wrap="square" rtlCol="0">
            <a:spAutoFit/>
          </a:bodyPr>
          <a:lstStyle/>
          <a:p>
            <a:r>
              <a:rPr lang="en-US" sz="2000" dirty="0" smtClean="0"/>
              <a:t>Step 12:</a:t>
            </a:r>
          </a:p>
          <a:p>
            <a:r>
              <a:rPr lang="en-US" sz="2000" dirty="0" smtClean="0"/>
              <a:t>Attach each blade using 5mm bolts, washers and nylon locking nuts.</a:t>
            </a:r>
          </a:p>
        </p:txBody>
      </p:sp>
    </p:spTree>
    <p:extLst>
      <p:ext uri="{BB962C8B-B14F-4D97-AF65-F5344CB8AC3E}">
        <p14:creationId xmlns:p14="http://schemas.microsoft.com/office/powerpoint/2010/main" val="936638920"/>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 Shot 2016-08-18 at 20.30.22.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21844" y="3896592"/>
            <a:ext cx="6043689" cy="2961408"/>
          </a:xfrm>
          <a:prstGeom prst="rect">
            <a:avLst/>
          </a:prstGeom>
        </p:spPr>
      </p:pic>
      <p:pic>
        <p:nvPicPr>
          <p:cNvPr id="5" name="Picture 4" descr="Screen Shot 2016-08-18 at 20.30.03.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
            <a:ext cx="6700612" cy="3858557"/>
          </a:xfrm>
          <a:prstGeom prst="rect">
            <a:avLst/>
          </a:prstGeom>
        </p:spPr>
      </p:pic>
      <p:sp>
        <p:nvSpPr>
          <p:cNvPr id="6" name="TextBox 5"/>
          <p:cNvSpPr txBox="1"/>
          <p:nvPr/>
        </p:nvSpPr>
        <p:spPr>
          <a:xfrm>
            <a:off x="2226234" y="3240316"/>
            <a:ext cx="6917766" cy="707886"/>
          </a:xfrm>
          <a:prstGeom prst="rect">
            <a:avLst/>
          </a:prstGeom>
          <a:noFill/>
        </p:spPr>
        <p:txBody>
          <a:bodyPr wrap="square" rtlCol="0">
            <a:spAutoFit/>
          </a:bodyPr>
          <a:lstStyle/>
          <a:p>
            <a:r>
              <a:rPr lang="en-US" sz="2000" dirty="0" smtClean="0"/>
              <a:t>Step 13:</a:t>
            </a:r>
          </a:p>
          <a:p>
            <a:r>
              <a:rPr lang="en-US" sz="2000" dirty="0" smtClean="0"/>
              <a:t>Cut off a 50mm length of the threaded shaft from an M16 bolt.</a:t>
            </a:r>
          </a:p>
        </p:txBody>
      </p:sp>
    </p:spTree>
    <p:extLst>
      <p:ext uri="{BB962C8B-B14F-4D97-AF65-F5344CB8AC3E}">
        <p14:creationId xmlns:p14="http://schemas.microsoft.com/office/powerpoint/2010/main" val="2965981575"/>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Screen Shot 2016-08-18 at 20.30.58.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2371" y="344958"/>
            <a:ext cx="4305300" cy="3454400"/>
          </a:xfrm>
          <a:prstGeom prst="rect">
            <a:avLst/>
          </a:prstGeom>
        </p:spPr>
      </p:pic>
      <p:sp>
        <p:nvSpPr>
          <p:cNvPr id="11" name="TextBox 10"/>
          <p:cNvSpPr txBox="1"/>
          <p:nvPr/>
        </p:nvSpPr>
        <p:spPr>
          <a:xfrm>
            <a:off x="4177812" y="2783695"/>
            <a:ext cx="4573194" cy="1015663"/>
          </a:xfrm>
          <a:prstGeom prst="rect">
            <a:avLst/>
          </a:prstGeom>
          <a:noFill/>
        </p:spPr>
        <p:txBody>
          <a:bodyPr wrap="square" rtlCol="0">
            <a:spAutoFit/>
          </a:bodyPr>
          <a:lstStyle/>
          <a:p>
            <a:r>
              <a:rPr lang="en-US" sz="2000" dirty="0" smtClean="0"/>
              <a:t>Step 14:</a:t>
            </a:r>
          </a:p>
          <a:p>
            <a:r>
              <a:rPr lang="en-US" sz="2000" dirty="0" smtClean="0"/>
              <a:t>Drill a 4mm hole all the way through the M16 coupling, 10mm from one end.</a:t>
            </a:r>
          </a:p>
        </p:txBody>
      </p:sp>
      <p:pic>
        <p:nvPicPr>
          <p:cNvPr id="2" name="Picture 1" descr="Screen Shot 2016-09-07 at 20.40.53.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88506" y="3911600"/>
            <a:ext cx="4762500" cy="2946400"/>
          </a:xfrm>
          <a:prstGeom prst="rect">
            <a:avLst/>
          </a:prstGeom>
        </p:spPr>
      </p:pic>
    </p:spTree>
    <p:extLst>
      <p:ext uri="{BB962C8B-B14F-4D97-AF65-F5344CB8AC3E}">
        <p14:creationId xmlns:p14="http://schemas.microsoft.com/office/powerpoint/2010/main" val="2472803938"/>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 Shot 2016-09-07 at 20.30.36.png"/>
          <p:cNvPicPr>
            <a:picLocks noChangeAspect="1"/>
          </p:cNvPicPr>
          <p:nvPr/>
        </p:nvPicPr>
        <p:blipFill rotWithShape="1">
          <a:blip r:embed="rId2">
            <a:extLst>
              <a:ext uri="{28A0092B-C50C-407E-A947-70E740481C1C}">
                <a14:useLocalDpi xmlns:a14="http://schemas.microsoft.com/office/drawing/2010/main" val="0"/>
              </a:ext>
            </a:extLst>
          </a:blip>
          <a:srcRect l="2915" t="2628" r="2958" b="5352"/>
          <a:stretch/>
        </p:blipFill>
        <p:spPr>
          <a:xfrm>
            <a:off x="1097453" y="51322"/>
            <a:ext cx="4750333" cy="3288496"/>
          </a:xfrm>
          <a:prstGeom prst="rect">
            <a:avLst/>
          </a:prstGeom>
        </p:spPr>
      </p:pic>
      <p:pic>
        <p:nvPicPr>
          <p:cNvPr id="5" name="Picture 4" descr="Screen Shot 2016-09-07 at 20.34.07.png"/>
          <p:cNvPicPr>
            <a:picLocks noChangeAspect="1"/>
          </p:cNvPicPr>
          <p:nvPr/>
        </p:nvPicPr>
        <p:blipFill rotWithShape="1">
          <a:blip r:embed="rId3">
            <a:extLst>
              <a:ext uri="{28A0092B-C50C-407E-A947-70E740481C1C}">
                <a14:useLocalDpi xmlns:a14="http://schemas.microsoft.com/office/drawing/2010/main" val="0"/>
              </a:ext>
            </a:extLst>
          </a:blip>
          <a:srcRect t="19584" b="29789"/>
          <a:stretch/>
        </p:blipFill>
        <p:spPr>
          <a:xfrm>
            <a:off x="1019051" y="3653129"/>
            <a:ext cx="7744769" cy="2775634"/>
          </a:xfrm>
          <a:prstGeom prst="rect">
            <a:avLst/>
          </a:prstGeom>
        </p:spPr>
      </p:pic>
      <p:sp>
        <p:nvSpPr>
          <p:cNvPr id="6" name="Rectangle 5"/>
          <p:cNvSpPr/>
          <p:nvPr/>
        </p:nvSpPr>
        <p:spPr>
          <a:xfrm>
            <a:off x="4982562" y="2057287"/>
            <a:ext cx="3781258" cy="1200329"/>
          </a:xfrm>
          <a:prstGeom prst="rect">
            <a:avLst/>
          </a:prstGeom>
        </p:spPr>
        <p:txBody>
          <a:bodyPr wrap="square">
            <a:spAutoFit/>
          </a:bodyPr>
          <a:lstStyle/>
          <a:p>
            <a:r>
              <a:rPr lang="en-US" dirty="0"/>
              <a:t>Step </a:t>
            </a:r>
            <a:r>
              <a:rPr lang="en-US" dirty="0" smtClean="0"/>
              <a:t>15:</a:t>
            </a:r>
            <a:endParaRPr lang="en-US" dirty="0"/>
          </a:p>
          <a:p>
            <a:r>
              <a:rPr lang="en-US" dirty="0" smtClean="0"/>
              <a:t>Apply superglue/</a:t>
            </a:r>
            <a:r>
              <a:rPr lang="en-US" dirty="0" err="1" smtClean="0"/>
              <a:t>threadlock</a:t>
            </a:r>
            <a:r>
              <a:rPr lang="en-US" dirty="0" smtClean="0"/>
              <a:t> and screw the M16 coupling and thread together so there is 20mm of thread exposed. </a:t>
            </a:r>
            <a:endParaRPr lang="en-US" dirty="0"/>
          </a:p>
        </p:txBody>
      </p:sp>
    </p:spTree>
    <p:extLst>
      <p:ext uri="{BB962C8B-B14F-4D97-AF65-F5344CB8AC3E}">
        <p14:creationId xmlns:p14="http://schemas.microsoft.com/office/powerpoint/2010/main" val="41700047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 Shot 2016-09-07 at 21.50.06.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092" y="0"/>
            <a:ext cx="4643306" cy="6858000"/>
          </a:xfrm>
          <a:prstGeom prst="rect">
            <a:avLst/>
          </a:prstGeom>
        </p:spPr>
      </p:pic>
      <p:sp>
        <p:nvSpPr>
          <p:cNvPr id="5" name="TextBox 4"/>
          <p:cNvSpPr txBox="1"/>
          <p:nvPr/>
        </p:nvSpPr>
        <p:spPr>
          <a:xfrm>
            <a:off x="3356065" y="896918"/>
            <a:ext cx="5490059" cy="1323439"/>
          </a:xfrm>
          <a:prstGeom prst="rect">
            <a:avLst/>
          </a:prstGeom>
          <a:noFill/>
        </p:spPr>
        <p:txBody>
          <a:bodyPr wrap="square" rtlCol="0">
            <a:spAutoFit/>
          </a:bodyPr>
          <a:lstStyle/>
          <a:p>
            <a:r>
              <a:rPr lang="en-US" sz="2000" dirty="0" smtClean="0"/>
              <a:t>Step </a:t>
            </a:r>
            <a:r>
              <a:rPr lang="en-US" sz="2000" dirty="0" smtClean="0"/>
              <a:t>16:</a:t>
            </a:r>
            <a:endParaRPr lang="en-US" sz="2000" dirty="0" smtClean="0"/>
          </a:p>
          <a:p>
            <a:r>
              <a:rPr lang="en-US" sz="2000" dirty="0" smtClean="0"/>
              <a:t>Fasten the whole blade assembly together, until really tight, using superglue or </a:t>
            </a:r>
            <a:r>
              <a:rPr lang="en-US" sz="2000" dirty="0" err="1" smtClean="0"/>
              <a:t>threadlock</a:t>
            </a:r>
            <a:r>
              <a:rPr lang="en-US" sz="2000" dirty="0" smtClean="0"/>
              <a:t> to hold the fasteners in place.</a:t>
            </a:r>
          </a:p>
        </p:txBody>
      </p:sp>
    </p:spTree>
    <p:extLst>
      <p:ext uri="{BB962C8B-B14F-4D97-AF65-F5344CB8AC3E}">
        <p14:creationId xmlns:p14="http://schemas.microsoft.com/office/powerpoint/2010/main" val="992514998"/>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4341235" y="3019860"/>
            <a:ext cx="3936177" cy="400110"/>
          </a:xfrm>
          <a:prstGeom prst="rect">
            <a:avLst/>
          </a:prstGeom>
          <a:noFill/>
        </p:spPr>
        <p:txBody>
          <a:bodyPr wrap="square" rtlCol="0">
            <a:spAutoFit/>
          </a:bodyPr>
          <a:lstStyle/>
          <a:p>
            <a:r>
              <a:rPr lang="en-US" sz="2000" dirty="0" smtClean="0"/>
              <a:t>Marvel at your new blade assembly!</a:t>
            </a:r>
          </a:p>
        </p:txBody>
      </p:sp>
      <p:pic>
        <p:nvPicPr>
          <p:cNvPr id="2" name="Picture 1" descr="Screen Shot 2016-09-07 at 22.02.29.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7506" y="-9030"/>
            <a:ext cx="3862973" cy="6858000"/>
          </a:xfrm>
          <a:prstGeom prst="rect">
            <a:avLst/>
          </a:prstGeom>
        </p:spPr>
      </p:pic>
    </p:spTree>
    <p:extLst>
      <p:ext uri="{BB962C8B-B14F-4D97-AF65-F5344CB8AC3E}">
        <p14:creationId xmlns:p14="http://schemas.microsoft.com/office/powerpoint/2010/main" val="2178580963"/>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able 11"/>
          <p:cNvGraphicFramePr>
            <a:graphicFrameLocks noGrp="1"/>
          </p:cNvGraphicFramePr>
          <p:nvPr>
            <p:extLst>
              <p:ext uri="{D42A27DB-BD31-4B8C-83A1-F6EECF244321}">
                <p14:modId xmlns:p14="http://schemas.microsoft.com/office/powerpoint/2010/main" val="350135839"/>
              </p:ext>
            </p:extLst>
          </p:nvPr>
        </p:nvGraphicFramePr>
        <p:xfrm>
          <a:off x="0" y="1150188"/>
          <a:ext cx="9144000" cy="5707812"/>
        </p:xfrm>
        <a:graphic>
          <a:graphicData uri="http://schemas.openxmlformats.org/drawingml/2006/table">
            <a:tbl>
              <a:tblPr bandRow="1">
                <a:tableStyleId>{5C22544A-7EE6-4342-B048-85BDC9FD1C3A}</a:tableStyleId>
              </a:tblPr>
              <a:tblGrid>
                <a:gridCol w="2286000"/>
                <a:gridCol w="2286000"/>
                <a:gridCol w="2286000"/>
                <a:gridCol w="2286000"/>
              </a:tblGrid>
              <a:tr h="1426953">
                <a:tc>
                  <a:txBody>
                    <a:bodyPr/>
                    <a:lstStyle/>
                    <a:p>
                      <a:pPr algn="ctr"/>
                      <a:r>
                        <a:rPr lang="en-US" sz="2800" dirty="0" smtClean="0"/>
                        <a:t>Saw</a:t>
                      </a:r>
                      <a:endParaRPr lang="en-US" sz="28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smtClean="0"/>
                        <a:t>Protractor</a:t>
                      </a:r>
                      <a:endParaRPr lang="en-US" sz="28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1426953">
                <a:tc>
                  <a:txBody>
                    <a:bodyPr/>
                    <a:lstStyle/>
                    <a:p>
                      <a:pPr algn="ctr"/>
                      <a:r>
                        <a:rPr lang="en-US" sz="2800" dirty="0" smtClean="0"/>
                        <a:t>Hand Drill</a:t>
                      </a:r>
                      <a:endParaRPr lang="en-US" sz="28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smtClean="0"/>
                        <a:t>Ruler</a:t>
                      </a:r>
                      <a:endParaRPr lang="en-US" sz="28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1426953">
                <a:tc>
                  <a:txBody>
                    <a:bodyPr/>
                    <a:lstStyle/>
                    <a:p>
                      <a:pPr algn="ctr"/>
                      <a:r>
                        <a:rPr lang="en-US" sz="2800" dirty="0" smtClean="0"/>
                        <a:t>Spanner (M5)</a:t>
                      </a:r>
                      <a:endParaRPr lang="en-US" sz="28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smtClean="0"/>
                        <a:t>Tape Measure</a:t>
                      </a:r>
                      <a:endParaRPr lang="en-US" sz="28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1426953">
                <a:tc>
                  <a:txBody>
                    <a:bodyPr/>
                    <a:lstStyle/>
                    <a:p>
                      <a:pPr algn="ctr"/>
                      <a:r>
                        <a:rPr lang="en-US" sz="2800" dirty="0" smtClean="0"/>
                        <a:t>File</a:t>
                      </a:r>
                      <a:endParaRPr lang="en-US" sz="28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8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pic>
        <p:nvPicPr>
          <p:cNvPr id="2" name="Picture 1" descr="Clipart_Drill.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38498" y="2669397"/>
            <a:ext cx="1478796" cy="1246343"/>
          </a:xfrm>
          <a:prstGeom prst="rect">
            <a:avLst/>
          </a:prstGeom>
        </p:spPr>
      </p:pic>
      <p:pic>
        <p:nvPicPr>
          <p:cNvPr id="5" name="Picture 4" descr="Clipart_Ruler.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44125" y="3116065"/>
            <a:ext cx="1916595" cy="402485"/>
          </a:xfrm>
          <a:prstGeom prst="rect">
            <a:avLst/>
          </a:prstGeom>
        </p:spPr>
      </p:pic>
      <p:pic>
        <p:nvPicPr>
          <p:cNvPr id="6" name="Picture 5" descr="Clipart_Protractor.png"/>
          <p:cNvPicPr>
            <a:picLocks noChangeAspect="1"/>
          </p:cNvPicPr>
          <p:nvPr/>
        </p:nvPicPr>
        <p:blipFill rotWithShape="1">
          <a:blip r:embed="rId5">
            <a:extLst>
              <a:ext uri="{28A0092B-C50C-407E-A947-70E740481C1C}">
                <a14:useLocalDpi xmlns:a14="http://schemas.microsoft.com/office/drawing/2010/main" val="0"/>
              </a:ext>
            </a:extLst>
          </a:blip>
          <a:srcRect l="15152" t="75765"/>
          <a:stretch/>
        </p:blipFill>
        <p:spPr>
          <a:xfrm>
            <a:off x="7062058" y="1213807"/>
            <a:ext cx="1898662" cy="1058071"/>
          </a:xfrm>
          <a:prstGeom prst="rect">
            <a:avLst/>
          </a:prstGeom>
        </p:spPr>
      </p:pic>
      <p:pic>
        <p:nvPicPr>
          <p:cNvPr id="7" name="Picture 6" descr="Clipart_Spanner.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606746" y="4107070"/>
            <a:ext cx="1798680" cy="1202116"/>
          </a:xfrm>
          <a:prstGeom prst="rect">
            <a:avLst/>
          </a:prstGeom>
        </p:spPr>
      </p:pic>
      <p:pic>
        <p:nvPicPr>
          <p:cNvPr id="8" name="Picture 7" descr="Clipart_Saw.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330877" y="1213807"/>
            <a:ext cx="2224305" cy="1286390"/>
          </a:xfrm>
          <a:prstGeom prst="rect">
            <a:avLst/>
          </a:prstGeom>
        </p:spPr>
      </p:pic>
      <p:sp>
        <p:nvSpPr>
          <p:cNvPr id="14" name="Title 1"/>
          <p:cNvSpPr>
            <a:spLocks noGrp="1"/>
          </p:cNvSpPr>
          <p:nvPr>
            <p:ph type="title"/>
          </p:nvPr>
        </p:nvSpPr>
        <p:spPr>
          <a:xfrm>
            <a:off x="457200" y="7188"/>
            <a:ext cx="8229600" cy="1143000"/>
          </a:xfrm>
        </p:spPr>
        <p:txBody>
          <a:bodyPr/>
          <a:lstStyle/>
          <a:p>
            <a:r>
              <a:rPr lang="en-US" dirty="0" smtClean="0"/>
              <a:t>Tools Required</a:t>
            </a:r>
            <a:endParaRPr lang="en-US" dirty="0"/>
          </a:p>
        </p:txBody>
      </p:sp>
      <p:pic>
        <p:nvPicPr>
          <p:cNvPr id="15" name="Picture 14" descr="Clipart_File.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rot="10800000">
            <a:off x="2483347" y="5531839"/>
            <a:ext cx="1922079" cy="1049936"/>
          </a:xfrm>
          <a:prstGeom prst="rect">
            <a:avLst/>
          </a:prstGeom>
        </p:spPr>
      </p:pic>
      <p:pic>
        <p:nvPicPr>
          <p:cNvPr id="16" name="Picture 15" descr="Clipart_Tape_Measure.jpg"/>
          <p:cNvPicPr>
            <a:picLocks noChangeAspect="1"/>
          </p:cNvPicPr>
          <p:nvPr/>
        </p:nvPicPr>
        <p:blipFill rotWithShape="1">
          <a:blip r:embed="rId9">
            <a:extLst>
              <a:ext uri="{28A0092B-C50C-407E-A947-70E740481C1C}">
                <a14:useLocalDpi xmlns:a14="http://schemas.microsoft.com/office/drawing/2010/main" val="0"/>
              </a:ext>
            </a:extLst>
          </a:blip>
          <a:srcRect b="11526"/>
          <a:stretch/>
        </p:blipFill>
        <p:spPr>
          <a:xfrm>
            <a:off x="7003290" y="4154110"/>
            <a:ext cx="2051498" cy="1209093"/>
          </a:xfrm>
          <a:prstGeom prst="rect">
            <a:avLst/>
          </a:prstGeom>
        </p:spPr>
      </p:pic>
    </p:spTree>
    <p:extLst>
      <p:ext uri="{BB962C8B-B14F-4D97-AF65-F5344CB8AC3E}">
        <p14:creationId xmlns:p14="http://schemas.microsoft.com/office/powerpoint/2010/main" val="1870208683"/>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4228"/>
            <a:ext cx="8229600" cy="1143000"/>
          </a:xfrm>
        </p:spPr>
        <p:txBody>
          <a:bodyPr/>
          <a:lstStyle/>
          <a:p>
            <a:r>
              <a:rPr lang="en-US" dirty="0" smtClean="0"/>
              <a:t>Optional Tools</a:t>
            </a:r>
            <a:endParaRPr lang="en-US" dirty="0"/>
          </a:p>
        </p:txBody>
      </p:sp>
      <p:pic>
        <p:nvPicPr>
          <p:cNvPr id="4" name="Picture 3" descr="Clipart_Drill_Press.jpg"/>
          <p:cNvPicPr>
            <a:picLocks noChangeAspect="1"/>
          </p:cNvPicPr>
          <p:nvPr/>
        </p:nvPicPr>
        <p:blipFill rotWithShape="1">
          <a:blip r:embed="rId2">
            <a:extLst>
              <a:ext uri="{28A0092B-C50C-407E-A947-70E740481C1C}">
                <a14:useLocalDpi xmlns:a14="http://schemas.microsoft.com/office/drawing/2010/main" val="0"/>
              </a:ext>
            </a:extLst>
          </a:blip>
          <a:srcRect l="17507" r="12465"/>
          <a:stretch/>
        </p:blipFill>
        <p:spPr>
          <a:xfrm>
            <a:off x="2806307" y="1197228"/>
            <a:ext cx="1238535" cy="1872657"/>
          </a:xfrm>
          <a:prstGeom prst="rect">
            <a:avLst/>
          </a:prstGeom>
        </p:spPr>
      </p:pic>
      <p:pic>
        <p:nvPicPr>
          <p:cNvPr id="5" name="Picture 4" descr="Clipart_Vice.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84688" y="3210884"/>
            <a:ext cx="1130774" cy="1565286"/>
          </a:xfrm>
          <a:prstGeom prst="rect">
            <a:avLst/>
          </a:prstGeom>
        </p:spPr>
      </p:pic>
      <p:graphicFrame>
        <p:nvGraphicFramePr>
          <p:cNvPr id="8" name="Table 7"/>
          <p:cNvGraphicFramePr>
            <a:graphicFrameLocks noGrp="1"/>
          </p:cNvGraphicFramePr>
          <p:nvPr>
            <p:extLst>
              <p:ext uri="{D42A27DB-BD31-4B8C-83A1-F6EECF244321}">
                <p14:modId xmlns:p14="http://schemas.microsoft.com/office/powerpoint/2010/main" val="2654128178"/>
              </p:ext>
            </p:extLst>
          </p:nvPr>
        </p:nvGraphicFramePr>
        <p:xfrm>
          <a:off x="0" y="1150188"/>
          <a:ext cx="9144000" cy="5707812"/>
        </p:xfrm>
        <a:graphic>
          <a:graphicData uri="http://schemas.openxmlformats.org/drawingml/2006/table">
            <a:tbl>
              <a:tblPr bandRow="1">
                <a:tableStyleId>{5C22544A-7EE6-4342-B048-85BDC9FD1C3A}</a:tableStyleId>
              </a:tblPr>
              <a:tblGrid>
                <a:gridCol w="2286000"/>
                <a:gridCol w="2286000"/>
                <a:gridCol w="2286000"/>
                <a:gridCol w="2286000"/>
              </a:tblGrid>
              <a:tr h="1902604">
                <a:tc>
                  <a:txBody>
                    <a:bodyPr/>
                    <a:lstStyle/>
                    <a:p>
                      <a:pPr algn="ctr"/>
                      <a:r>
                        <a:rPr lang="en-US" sz="2800" dirty="0" smtClean="0"/>
                        <a:t>Drill Press</a:t>
                      </a:r>
                      <a:endParaRPr lang="en-US" sz="28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8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1902604">
                <a:tc>
                  <a:txBody>
                    <a:bodyPr/>
                    <a:lstStyle/>
                    <a:p>
                      <a:pPr algn="ctr"/>
                      <a:r>
                        <a:rPr lang="en-US" sz="2800" dirty="0" smtClean="0"/>
                        <a:t>Vice</a:t>
                      </a:r>
                      <a:endParaRPr lang="en-US" sz="28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8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1902604">
                <a:tc>
                  <a:txBody>
                    <a:bodyPr/>
                    <a:lstStyle/>
                    <a:p>
                      <a:pPr algn="ctr"/>
                      <a:endParaRPr lang="en-US" sz="28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8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Tree>
    <p:extLst>
      <p:ext uri="{BB962C8B-B14F-4D97-AF65-F5344CB8AC3E}">
        <p14:creationId xmlns:p14="http://schemas.microsoft.com/office/powerpoint/2010/main" val="445116580"/>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238089445"/>
              </p:ext>
            </p:extLst>
          </p:nvPr>
        </p:nvGraphicFramePr>
        <p:xfrm>
          <a:off x="-9420" y="1"/>
          <a:ext cx="9153420" cy="6787560"/>
        </p:xfrm>
        <a:graphic>
          <a:graphicData uri="http://schemas.openxmlformats.org/drawingml/2006/table">
            <a:tbl>
              <a:tblPr firstRow="1" bandRow="1">
                <a:tableStyleId>{5C22544A-7EE6-4342-B048-85BDC9FD1C3A}</a:tableStyleId>
              </a:tblPr>
              <a:tblGrid>
                <a:gridCol w="1717973"/>
                <a:gridCol w="788527"/>
                <a:gridCol w="1984911"/>
                <a:gridCol w="1471324"/>
                <a:gridCol w="777151"/>
                <a:gridCol w="2413534"/>
              </a:tblGrid>
              <a:tr h="487372">
                <a:tc>
                  <a:txBody>
                    <a:bodyPr/>
                    <a:lstStyle/>
                    <a:p>
                      <a:r>
                        <a:rPr lang="en-US" dirty="0" smtClean="0"/>
                        <a:t>Materials</a:t>
                      </a:r>
                      <a:endParaRPr lang="en-US" dirty="0"/>
                    </a:p>
                  </a:txBody>
                  <a:tcPr>
                    <a:noFill/>
                  </a:tcPr>
                </a:tc>
                <a:tc>
                  <a:txBody>
                    <a:bodyPr/>
                    <a:lstStyle/>
                    <a:p>
                      <a:r>
                        <a:rPr lang="en-US" dirty="0" err="1" smtClean="0">
                          <a:solidFill>
                            <a:schemeClr val="tx1"/>
                          </a:solidFill>
                        </a:rPr>
                        <a:t>Qty</a:t>
                      </a:r>
                      <a:endParaRPr lang="en-US" dirty="0">
                        <a:solidFill>
                          <a:schemeClr val="tx1"/>
                        </a:solidFill>
                      </a:endParaRPr>
                    </a:p>
                  </a:txBody>
                  <a:tcPr>
                    <a:noFill/>
                  </a:tcPr>
                </a:tc>
                <a:tc>
                  <a:txBody>
                    <a:bodyPr/>
                    <a:lstStyle/>
                    <a:p>
                      <a:endParaRPr lang="en-US" dirty="0"/>
                    </a:p>
                  </a:txBody>
                  <a:tcPr>
                    <a:noFill/>
                  </a:tcPr>
                </a:tc>
                <a:tc>
                  <a:txBody>
                    <a:bodyPr/>
                    <a:lstStyle/>
                    <a:p>
                      <a:r>
                        <a:rPr lang="en-US" dirty="0" smtClean="0"/>
                        <a:t>Materials</a:t>
                      </a:r>
                      <a:endParaRPr lang="en-US" dirty="0"/>
                    </a:p>
                  </a:txBody>
                  <a:tcPr>
                    <a:noFill/>
                  </a:tcPr>
                </a:tc>
                <a:tc>
                  <a:txBody>
                    <a:bodyPr/>
                    <a:lstStyle/>
                    <a:p>
                      <a:r>
                        <a:rPr lang="en-US" dirty="0" err="1" smtClean="0">
                          <a:solidFill>
                            <a:srgbClr val="000000"/>
                          </a:solidFill>
                        </a:rPr>
                        <a:t>Qty</a:t>
                      </a:r>
                      <a:endParaRPr lang="en-US" dirty="0">
                        <a:solidFill>
                          <a:srgbClr val="000000"/>
                        </a:solidFill>
                      </a:endParaRPr>
                    </a:p>
                  </a:txBody>
                  <a:tcPr>
                    <a:noFill/>
                  </a:tcPr>
                </a:tc>
                <a:tc>
                  <a:txBody>
                    <a:bodyPr/>
                    <a:lstStyle/>
                    <a:p>
                      <a:endParaRPr lang="en-US" dirty="0"/>
                    </a:p>
                  </a:txBody>
                  <a:tcPr>
                    <a:noFill/>
                  </a:tcPr>
                </a:tc>
              </a:tr>
              <a:tr h="1575047">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600" dirty="0" smtClean="0"/>
                        <a:t>90mm PVC pipe (1m length)</a:t>
                      </a:r>
                    </a:p>
                  </a:txBody>
                  <a:tcPr anchor="ctr">
                    <a:noFill/>
                  </a:tcPr>
                </a:tc>
                <a:tc>
                  <a:txBody>
                    <a:bodyPr/>
                    <a:lstStyle/>
                    <a:p>
                      <a:r>
                        <a:rPr lang="en-US" sz="1600" dirty="0" smtClean="0"/>
                        <a:t>1</a:t>
                      </a:r>
                      <a:endParaRPr lang="en-US" sz="1600" dirty="0"/>
                    </a:p>
                  </a:txBody>
                  <a:tcPr anchor="ctr">
                    <a:noFill/>
                  </a:tcPr>
                </a:tc>
                <a:tc>
                  <a:txBody>
                    <a:bodyPr/>
                    <a:lstStyle/>
                    <a:p>
                      <a:endParaRPr lang="en-US" sz="1600" dirty="0"/>
                    </a:p>
                  </a:txBody>
                  <a:tcPr anchor="ctr">
                    <a:noFill/>
                  </a:tcP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600" dirty="0" smtClean="0"/>
                        <a:t>M16x60mm threaded coupling</a:t>
                      </a:r>
                      <a:endParaRPr lang="en-US" sz="1600" dirty="0" smtClean="0"/>
                    </a:p>
                  </a:txBody>
                  <a:tcPr anchor="ctr">
                    <a:noFill/>
                  </a:tcPr>
                </a:tc>
                <a:tc>
                  <a:txBody>
                    <a:bodyPr/>
                    <a:lstStyle/>
                    <a:p>
                      <a:r>
                        <a:rPr lang="en-US" sz="1600" dirty="0" smtClean="0"/>
                        <a:t>1</a:t>
                      </a:r>
                      <a:endParaRPr lang="en-US" sz="1600" dirty="0"/>
                    </a:p>
                  </a:txBody>
                  <a:tcPr anchor="ctr">
                    <a:noFill/>
                  </a:tcPr>
                </a:tc>
                <a:tc>
                  <a:txBody>
                    <a:bodyPr/>
                    <a:lstStyle/>
                    <a:p>
                      <a:endParaRPr lang="en-US" sz="1600" dirty="0"/>
                    </a:p>
                  </a:txBody>
                  <a:tcPr>
                    <a:noFill/>
                  </a:tcPr>
                </a:tc>
              </a:tr>
              <a:tr h="1575047">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600" dirty="0" smtClean="0"/>
                        <a:t>100mm PVC end cap</a:t>
                      </a:r>
                    </a:p>
                  </a:txBody>
                  <a:tcPr anchor="ctr">
                    <a:noFill/>
                  </a:tcPr>
                </a:tc>
                <a:tc>
                  <a:txBody>
                    <a:bodyPr/>
                    <a:lstStyle/>
                    <a:p>
                      <a:r>
                        <a:rPr lang="en-US" sz="1600" dirty="0" smtClean="0"/>
                        <a:t>1</a:t>
                      </a:r>
                      <a:endParaRPr lang="en-US" sz="1600" dirty="0"/>
                    </a:p>
                  </a:txBody>
                  <a:tcPr anchor="ctr">
                    <a:noFill/>
                  </a:tcPr>
                </a:tc>
                <a:tc>
                  <a:txBody>
                    <a:bodyPr/>
                    <a:lstStyle/>
                    <a:p>
                      <a:endParaRPr lang="en-US" sz="1600" dirty="0"/>
                    </a:p>
                  </a:txBody>
                  <a:tcPr anchor="ctr">
                    <a:noFill/>
                  </a:tcP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600" dirty="0" smtClean="0"/>
                        <a:t>12x12x1.4mm Angle Iron (0.5m long)</a:t>
                      </a:r>
                    </a:p>
                    <a:p>
                      <a:pPr marL="0" marR="0" indent="0" algn="r" defTabSz="457200" rtl="0" eaLnBrk="1" fontAlgn="auto" latinLnBrk="0" hangingPunct="1">
                        <a:lnSpc>
                          <a:spcPct val="100000"/>
                        </a:lnSpc>
                        <a:spcBef>
                          <a:spcPts val="0"/>
                        </a:spcBef>
                        <a:spcAft>
                          <a:spcPts val="0"/>
                        </a:spcAft>
                        <a:buClrTx/>
                        <a:buSzTx/>
                        <a:buFontTx/>
                        <a:buNone/>
                        <a:tabLst/>
                        <a:defRPr/>
                      </a:pPr>
                      <a:endParaRPr lang="en-US" sz="1600" dirty="0" smtClean="0"/>
                    </a:p>
                  </a:txBody>
                  <a:tcPr anchor="ctr">
                    <a:noFill/>
                  </a:tcPr>
                </a:tc>
                <a:tc>
                  <a:txBody>
                    <a:bodyPr/>
                    <a:lstStyle/>
                    <a:p>
                      <a:r>
                        <a:rPr lang="en-US" sz="1600" dirty="0" smtClean="0"/>
                        <a:t>1</a:t>
                      </a:r>
                      <a:endParaRPr lang="en-US" sz="1600" dirty="0"/>
                    </a:p>
                  </a:txBody>
                  <a:tcPr anchor="ctr">
                    <a:noFill/>
                  </a:tcPr>
                </a:tc>
                <a:tc>
                  <a:txBody>
                    <a:bodyPr/>
                    <a:lstStyle/>
                    <a:p>
                      <a:endParaRPr lang="en-US" sz="1600" dirty="0"/>
                    </a:p>
                  </a:txBody>
                  <a:tcPr>
                    <a:noFill/>
                  </a:tcPr>
                </a:tc>
              </a:tr>
              <a:tr h="1575047">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600" dirty="0" smtClean="0"/>
                        <a:t>Bolts:</a:t>
                      </a:r>
                    </a:p>
                    <a:p>
                      <a:pPr marL="0" marR="0" indent="0" algn="r" defTabSz="457200" rtl="0" eaLnBrk="1" fontAlgn="auto" latinLnBrk="0" hangingPunct="1">
                        <a:lnSpc>
                          <a:spcPct val="100000"/>
                        </a:lnSpc>
                        <a:spcBef>
                          <a:spcPts val="0"/>
                        </a:spcBef>
                        <a:spcAft>
                          <a:spcPts val="0"/>
                        </a:spcAft>
                        <a:buClrTx/>
                        <a:buSzTx/>
                        <a:buFontTx/>
                        <a:buNone/>
                        <a:tabLst/>
                        <a:defRPr/>
                      </a:pPr>
                      <a:r>
                        <a:rPr lang="en-US" sz="1600" dirty="0" smtClean="0"/>
                        <a:t>M5x25mm</a:t>
                      </a:r>
                    </a:p>
                    <a:p>
                      <a:pPr marL="0" marR="0" indent="0" algn="r" defTabSz="457200" rtl="0" eaLnBrk="1" fontAlgn="auto" latinLnBrk="0" hangingPunct="1">
                        <a:lnSpc>
                          <a:spcPct val="100000"/>
                        </a:lnSpc>
                        <a:spcBef>
                          <a:spcPts val="0"/>
                        </a:spcBef>
                        <a:spcAft>
                          <a:spcPts val="0"/>
                        </a:spcAft>
                        <a:buClrTx/>
                        <a:buSzTx/>
                        <a:buFontTx/>
                        <a:buNone/>
                        <a:tabLst/>
                        <a:defRPr/>
                      </a:pPr>
                      <a:r>
                        <a:rPr lang="en-US" sz="1600" dirty="0" smtClean="0"/>
                        <a:t>M16x100mm</a:t>
                      </a:r>
                      <a:endParaRPr lang="en-US" sz="1600" dirty="0" smtClean="0"/>
                    </a:p>
                  </a:txBody>
                  <a:tcPr anchor="ctr">
                    <a:noFill/>
                  </a:tcPr>
                </a:tc>
                <a:tc>
                  <a:txBody>
                    <a:bodyPr/>
                    <a:lstStyle/>
                    <a:p>
                      <a:endParaRPr lang="en-US" sz="1600" dirty="0" smtClean="0"/>
                    </a:p>
                    <a:p>
                      <a:r>
                        <a:rPr lang="en-US" sz="1600" dirty="0" smtClean="0"/>
                        <a:t>10</a:t>
                      </a:r>
                    </a:p>
                    <a:p>
                      <a:r>
                        <a:rPr lang="en-US" sz="1600" dirty="0" smtClean="0"/>
                        <a:t>1</a:t>
                      </a:r>
                      <a:endParaRPr lang="en-US" sz="1600" dirty="0"/>
                    </a:p>
                  </a:txBody>
                  <a:tcPr anchor="ctr">
                    <a:noFill/>
                  </a:tcPr>
                </a:tc>
                <a:tc>
                  <a:txBody>
                    <a:bodyPr/>
                    <a:lstStyle/>
                    <a:p>
                      <a:endParaRPr lang="en-US" sz="1600" dirty="0"/>
                    </a:p>
                  </a:txBody>
                  <a:tcPr anchor="ctr">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600" dirty="0" smtClean="0"/>
                    </a:p>
                  </a:txBody>
                  <a:tcPr anchor="ctr">
                    <a:noFill/>
                  </a:tcPr>
                </a:tc>
                <a:tc>
                  <a:txBody>
                    <a:bodyPr/>
                    <a:lstStyle/>
                    <a:p>
                      <a:endParaRPr lang="en-US" sz="1600" dirty="0"/>
                    </a:p>
                  </a:txBody>
                  <a:tcPr>
                    <a:noFill/>
                  </a:tcPr>
                </a:tc>
                <a:tc>
                  <a:txBody>
                    <a:bodyPr/>
                    <a:lstStyle/>
                    <a:p>
                      <a:endParaRPr lang="en-US" sz="1600" dirty="0"/>
                    </a:p>
                  </a:txBody>
                  <a:tcPr>
                    <a:noFill/>
                  </a:tcPr>
                </a:tc>
              </a:tr>
              <a:tr h="1575047">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600" dirty="0" smtClean="0"/>
                        <a:t>Nuts:</a:t>
                      </a:r>
                    </a:p>
                    <a:p>
                      <a:pPr marL="0" marR="0" indent="0" algn="r" defTabSz="457200" rtl="0" eaLnBrk="1" fontAlgn="auto" latinLnBrk="0" hangingPunct="1">
                        <a:lnSpc>
                          <a:spcPct val="100000"/>
                        </a:lnSpc>
                        <a:spcBef>
                          <a:spcPts val="0"/>
                        </a:spcBef>
                        <a:spcAft>
                          <a:spcPts val="0"/>
                        </a:spcAft>
                        <a:buClrTx/>
                        <a:buSzTx/>
                        <a:buFontTx/>
                        <a:buNone/>
                        <a:tabLst/>
                        <a:defRPr/>
                      </a:pPr>
                      <a:r>
                        <a:rPr lang="en-US" sz="1600" baseline="0" dirty="0" smtClean="0"/>
                        <a:t>M5</a:t>
                      </a:r>
                    </a:p>
                    <a:p>
                      <a:pPr marL="0" marR="0" indent="0" algn="r" defTabSz="457200" rtl="0" eaLnBrk="1" fontAlgn="auto" latinLnBrk="0" hangingPunct="1">
                        <a:lnSpc>
                          <a:spcPct val="100000"/>
                        </a:lnSpc>
                        <a:spcBef>
                          <a:spcPts val="0"/>
                        </a:spcBef>
                        <a:spcAft>
                          <a:spcPts val="0"/>
                        </a:spcAft>
                        <a:buClrTx/>
                        <a:buSzTx/>
                        <a:buFontTx/>
                        <a:buNone/>
                        <a:tabLst/>
                        <a:defRPr/>
                      </a:pPr>
                      <a:r>
                        <a:rPr lang="en-US" sz="1600" baseline="0" dirty="0" smtClean="0"/>
                        <a:t>M16</a:t>
                      </a:r>
                      <a:endParaRPr lang="en-US" sz="1600" dirty="0" smtClean="0"/>
                    </a:p>
                  </a:txBody>
                  <a:tcPr anchor="ctr">
                    <a:noFill/>
                  </a:tcPr>
                </a:tc>
                <a:tc>
                  <a:txBody>
                    <a:bodyPr/>
                    <a:lstStyle/>
                    <a:p>
                      <a:endParaRPr lang="en-US" sz="1600" dirty="0" smtClean="0"/>
                    </a:p>
                    <a:p>
                      <a:r>
                        <a:rPr lang="en-US" sz="1600" dirty="0" smtClean="0"/>
                        <a:t>10</a:t>
                      </a:r>
                    </a:p>
                    <a:p>
                      <a:r>
                        <a:rPr lang="en-US" sz="1600" dirty="0" smtClean="0"/>
                        <a:t>1</a:t>
                      </a:r>
                      <a:endParaRPr lang="en-US" sz="1600" dirty="0"/>
                    </a:p>
                  </a:txBody>
                  <a:tcPr anchor="ctr">
                    <a:noFill/>
                  </a:tcPr>
                </a:tc>
                <a:tc>
                  <a:txBody>
                    <a:bodyPr/>
                    <a:lstStyle/>
                    <a:p>
                      <a:endParaRPr lang="en-US" sz="1600" dirty="0"/>
                    </a:p>
                  </a:txBody>
                  <a:tcPr anchor="ctr">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600" dirty="0" smtClean="0"/>
                    </a:p>
                  </a:txBody>
                  <a:tcPr anchor="ctr">
                    <a:noFill/>
                  </a:tcPr>
                </a:tc>
                <a:tc>
                  <a:txBody>
                    <a:bodyPr/>
                    <a:lstStyle/>
                    <a:p>
                      <a:r>
                        <a:rPr lang="en-US" sz="1600" dirty="0" smtClean="0"/>
                        <a:t> </a:t>
                      </a:r>
                      <a:endParaRPr lang="en-US" sz="1600" dirty="0"/>
                    </a:p>
                  </a:txBody>
                  <a:tcPr>
                    <a:noFill/>
                  </a:tcPr>
                </a:tc>
                <a:tc>
                  <a:txBody>
                    <a:bodyPr/>
                    <a:lstStyle/>
                    <a:p>
                      <a:endParaRPr lang="en-US" sz="1600" dirty="0"/>
                    </a:p>
                  </a:txBody>
                  <a:tcPr>
                    <a:noFill/>
                  </a:tcPr>
                </a:tc>
              </a:tr>
            </a:tbl>
          </a:graphicData>
        </a:graphic>
      </p:graphicFrame>
      <p:pic>
        <p:nvPicPr>
          <p:cNvPr id="10" name="Picture 9" descr="Screen Shot 2016-09-07 at 19.21.0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08427" y="606599"/>
            <a:ext cx="1932101" cy="1274990"/>
          </a:xfrm>
          <a:prstGeom prst="rect">
            <a:avLst/>
          </a:prstGeom>
        </p:spPr>
      </p:pic>
      <p:pic>
        <p:nvPicPr>
          <p:cNvPr id="11" name="Picture 10" descr="Screen Shot 2016-09-07 at 19.26.12.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53998" y="2101108"/>
            <a:ext cx="1447662" cy="1526831"/>
          </a:xfrm>
          <a:prstGeom prst="rect">
            <a:avLst/>
          </a:prstGeom>
        </p:spPr>
      </p:pic>
      <p:pic>
        <p:nvPicPr>
          <p:cNvPr id="12" name="Picture 11" descr="Screen Shot 2016-09-07 at 19.29.01.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08427" y="3772936"/>
            <a:ext cx="1885240" cy="1333873"/>
          </a:xfrm>
          <a:prstGeom prst="rect">
            <a:avLst/>
          </a:prstGeom>
        </p:spPr>
      </p:pic>
      <p:pic>
        <p:nvPicPr>
          <p:cNvPr id="13" name="Picture 12" descr="Screen Shot 2016-09-07 at 19.31.20.png"/>
          <p:cNvPicPr>
            <a:picLocks noChangeAspect="1"/>
          </p:cNvPicPr>
          <p:nvPr/>
        </p:nvPicPr>
        <p:blipFill rotWithShape="1">
          <a:blip r:embed="rId5">
            <a:extLst>
              <a:ext uri="{28A0092B-C50C-407E-A947-70E740481C1C}">
                <a14:useLocalDpi xmlns:a14="http://schemas.microsoft.com/office/drawing/2010/main" val="0"/>
              </a:ext>
            </a:extLst>
          </a:blip>
          <a:srcRect l="20061" t="2637" r="17531"/>
          <a:stretch/>
        </p:blipFill>
        <p:spPr>
          <a:xfrm>
            <a:off x="2805747" y="5250652"/>
            <a:ext cx="1395913" cy="1536909"/>
          </a:xfrm>
          <a:prstGeom prst="rect">
            <a:avLst/>
          </a:prstGeom>
        </p:spPr>
      </p:pic>
      <p:pic>
        <p:nvPicPr>
          <p:cNvPr id="14" name="Picture 13" descr="Screen Shot 2016-09-07 at 19.38.09.png"/>
          <p:cNvPicPr>
            <a:picLocks noChangeAspect="1"/>
          </p:cNvPicPr>
          <p:nvPr/>
        </p:nvPicPr>
        <p:blipFill rotWithShape="1">
          <a:blip r:embed="rId6">
            <a:extLst>
              <a:ext uri="{28A0092B-C50C-407E-A947-70E740481C1C}">
                <a14:useLocalDpi xmlns:a14="http://schemas.microsoft.com/office/drawing/2010/main" val="0"/>
              </a:ext>
            </a:extLst>
          </a:blip>
          <a:srcRect l="8744" t="3413" r="8958" b="4206"/>
          <a:stretch/>
        </p:blipFill>
        <p:spPr>
          <a:xfrm>
            <a:off x="6929531" y="469743"/>
            <a:ext cx="1928354" cy="1526832"/>
          </a:xfrm>
          <a:prstGeom prst="rect">
            <a:avLst/>
          </a:prstGeom>
        </p:spPr>
      </p:pic>
      <p:pic>
        <p:nvPicPr>
          <p:cNvPr id="15" name="Picture 14" descr="Screen Shot 2016-09-07 at 19.40.25.png"/>
          <p:cNvPicPr>
            <a:picLocks noChangeAspect="1"/>
          </p:cNvPicPr>
          <p:nvPr/>
        </p:nvPicPr>
        <p:blipFill rotWithShape="1">
          <a:blip r:embed="rId7">
            <a:extLst>
              <a:ext uri="{28A0092B-C50C-407E-A947-70E740481C1C}">
                <a14:useLocalDpi xmlns:a14="http://schemas.microsoft.com/office/drawing/2010/main" val="0"/>
              </a:ext>
            </a:extLst>
          </a:blip>
          <a:srcRect l="2865" t="9762" r="1757" b="8317"/>
          <a:stretch/>
        </p:blipFill>
        <p:spPr>
          <a:xfrm flipH="1">
            <a:off x="6772753" y="2185958"/>
            <a:ext cx="2241906" cy="1354303"/>
          </a:xfrm>
          <a:prstGeom prst="rect">
            <a:avLst/>
          </a:prstGeom>
        </p:spPr>
      </p:pic>
    </p:spTree>
    <p:extLst>
      <p:ext uri="{BB962C8B-B14F-4D97-AF65-F5344CB8AC3E}">
        <p14:creationId xmlns:p14="http://schemas.microsoft.com/office/powerpoint/2010/main" val="2664512349"/>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creen Shot 2016-08-31 at 21.02.59.png"/>
          <p:cNvPicPr>
            <a:picLocks noChangeAspect="1"/>
          </p:cNvPicPr>
          <p:nvPr/>
        </p:nvPicPr>
        <p:blipFill rotWithShape="1">
          <a:blip r:embed="rId3">
            <a:extLst>
              <a:ext uri="{28A0092B-C50C-407E-A947-70E740481C1C}">
                <a14:useLocalDpi xmlns:a14="http://schemas.microsoft.com/office/drawing/2010/main" val="0"/>
              </a:ext>
            </a:extLst>
          </a:blip>
          <a:srcRect t="2138" b="4217"/>
          <a:stretch/>
        </p:blipFill>
        <p:spPr>
          <a:xfrm>
            <a:off x="-1" y="12248"/>
            <a:ext cx="9143999" cy="6025436"/>
          </a:xfrm>
          <a:prstGeom prst="rect">
            <a:avLst/>
          </a:prstGeom>
        </p:spPr>
      </p:pic>
      <p:sp>
        <p:nvSpPr>
          <p:cNvPr id="8" name="TextBox 7"/>
          <p:cNvSpPr txBox="1"/>
          <p:nvPr/>
        </p:nvSpPr>
        <p:spPr>
          <a:xfrm>
            <a:off x="3546264" y="4743707"/>
            <a:ext cx="5597735" cy="1631216"/>
          </a:xfrm>
          <a:prstGeom prst="rect">
            <a:avLst/>
          </a:prstGeom>
          <a:noFill/>
        </p:spPr>
        <p:txBody>
          <a:bodyPr wrap="square" rtlCol="0">
            <a:spAutoFit/>
          </a:bodyPr>
          <a:lstStyle/>
          <a:p>
            <a:r>
              <a:rPr lang="en-US" sz="2000" dirty="0" smtClean="0"/>
              <a:t>PVC can be a great material to make wind turbine blades. It is cheap, light and readily available at most hardware stores. To make blades that are 500mm long, you will want to start with a 1m length of 90mm PVC, which is approximately 2mm thick.</a:t>
            </a:r>
            <a:endParaRPr lang="en-US" sz="2000" dirty="0"/>
          </a:p>
        </p:txBody>
      </p:sp>
    </p:spTree>
    <p:extLst>
      <p:ext uri="{BB962C8B-B14F-4D97-AF65-F5344CB8AC3E}">
        <p14:creationId xmlns:p14="http://schemas.microsoft.com/office/powerpoint/2010/main" val="4200212724"/>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 Shot 2016-08-31 at 20.26.58.png"/>
          <p:cNvPicPr>
            <a:picLocks noChangeAspect="1"/>
          </p:cNvPicPr>
          <p:nvPr/>
        </p:nvPicPr>
        <p:blipFill rotWithShape="1">
          <a:blip r:embed="rId3">
            <a:extLst>
              <a:ext uri="{28A0092B-C50C-407E-A947-70E740481C1C}">
                <a14:useLocalDpi xmlns:a14="http://schemas.microsoft.com/office/drawing/2010/main" val="0"/>
              </a:ext>
            </a:extLst>
          </a:blip>
          <a:srcRect t="15857" b="26691"/>
          <a:stretch/>
        </p:blipFill>
        <p:spPr>
          <a:xfrm>
            <a:off x="230914" y="2269490"/>
            <a:ext cx="8642987" cy="3499166"/>
          </a:xfrm>
          <a:prstGeom prst="rect">
            <a:avLst/>
          </a:prstGeom>
        </p:spPr>
      </p:pic>
      <p:sp>
        <p:nvSpPr>
          <p:cNvPr id="7" name="TextBox 6"/>
          <p:cNvSpPr txBox="1"/>
          <p:nvPr/>
        </p:nvSpPr>
        <p:spPr>
          <a:xfrm>
            <a:off x="0" y="9608"/>
            <a:ext cx="9144000" cy="1015663"/>
          </a:xfrm>
          <a:prstGeom prst="rect">
            <a:avLst/>
          </a:prstGeom>
          <a:noFill/>
        </p:spPr>
        <p:txBody>
          <a:bodyPr wrap="square" rtlCol="0">
            <a:spAutoFit/>
          </a:bodyPr>
          <a:lstStyle/>
          <a:p>
            <a:r>
              <a:rPr lang="en-US" sz="2000" dirty="0" smtClean="0"/>
              <a:t>Step </a:t>
            </a:r>
            <a:r>
              <a:rPr lang="en-US" sz="2000" dirty="0"/>
              <a:t>1</a:t>
            </a:r>
            <a:r>
              <a:rPr lang="en-US" sz="2000" dirty="0" smtClean="0"/>
              <a:t>:</a:t>
            </a:r>
          </a:p>
          <a:p>
            <a:r>
              <a:rPr lang="en-US" sz="2000" dirty="0" smtClean="0"/>
              <a:t>Measure </a:t>
            </a:r>
            <a:r>
              <a:rPr lang="en-US" sz="2000" dirty="0" smtClean="0"/>
              <a:t>and mark off 500mm from the end of the pipe. Then carefully cut through to make two equal lengths.</a:t>
            </a:r>
            <a:endParaRPr lang="en-US" sz="2000" dirty="0"/>
          </a:p>
        </p:txBody>
      </p:sp>
    </p:spTree>
    <p:extLst>
      <p:ext uri="{BB962C8B-B14F-4D97-AF65-F5344CB8AC3E}">
        <p14:creationId xmlns:p14="http://schemas.microsoft.com/office/powerpoint/2010/main" val="1406093189"/>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 Shot 2016-09-01 at 18.23.39.png"/>
          <p:cNvPicPr>
            <a:picLocks noChangeAspect="1"/>
          </p:cNvPicPr>
          <p:nvPr/>
        </p:nvPicPr>
        <p:blipFill rotWithShape="1">
          <a:blip r:embed="rId3">
            <a:extLst>
              <a:ext uri="{28A0092B-C50C-407E-A947-70E740481C1C}">
                <a14:useLocalDpi xmlns:a14="http://schemas.microsoft.com/office/drawing/2010/main" val="0"/>
              </a:ext>
            </a:extLst>
          </a:blip>
          <a:srcRect t="23456" b="40002"/>
          <a:stretch/>
        </p:blipFill>
        <p:spPr>
          <a:xfrm>
            <a:off x="0" y="1016314"/>
            <a:ext cx="9144000" cy="2358856"/>
          </a:xfrm>
          <a:prstGeom prst="rect">
            <a:avLst/>
          </a:prstGeom>
        </p:spPr>
      </p:pic>
      <p:sp>
        <p:nvSpPr>
          <p:cNvPr id="5" name="TextBox 4"/>
          <p:cNvSpPr txBox="1"/>
          <p:nvPr/>
        </p:nvSpPr>
        <p:spPr>
          <a:xfrm>
            <a:off x="0" y="9608"/>
            <a:ext cx="9144000" cy="1015663"/>
          </a:xfrm>
          <a:prstGeom prst="rect">
            <a:avLst/>
          </a:prstGeom>
          <a:noFill/>
        </p:spPr>
        <p:txBody>
          <a:bodyPr wrap="square" rtlCol="0">
            <a:spAutoFit/>
          </a:bodyPr>
          <a:lstStyle/>
          <a:p>
            <a:r>
              <a:rPr lang="en-US" sz="2000" dirty="0" smtClean="0"/>
              <a:t>Step </a:t>
            </a:r>
            <a:r>
              <a:rPr lang="en-US" sz="2000" dirty="0"/>
              <a:t>2</a:t>
            </a:r>
            <a:r>
              <a:rPr lang="en-US" sz="2000" dirty="0" smtClean="0"/>
              <a:t>:</a:t>
            </a:r>
          </a:p>
          <a:p>
            <a:r>
              <a:rPr lang="en-US" sz="2000" dirty="0" smtClean="0"/>
              <a:t>Drill a 5mm hole, 10mm from one end of the pipe. Rotate the pipe 90 degrees and </a:t>
            </a:r>
            <a:r>
              <a:rPr lang="en-US" sz="2000" dirty="0" smtClean="0"/>
              <a:t>repeat three more times.</a:t>
            </a:r>
            <a:endParaRPr lang="en-US" sz="2000" dirty="0"/>
          </a:p>
        </p:txBody>
      </p:sp>
      <p:sp>
        <p:nvSpPr>
          <p:cNvPr id="7" name="TextBox 6"/>
          <p:cNvSpPr txBox="1"/>
          <p:nvPr/>
        </p:nvSpPr>
        <p:spPr>
          <a:xfrm>
            <a:off x="0" y="3589896"/>
            <a:ext cx="9144000" cy="707886"/>
          </a:xfrm>
          <a:prstGeom prst="rect">
            <a:avLst/>
          </a:prstGeom>
          <a:noFill/>
        </p:spPr>
        <p:txBody>
          <a:bodyPr wrap="square" rtlCol="0">
            <a:spAutoFit/>
          </a:bodyPr>
          <a:lstStyle/>
          <a:p>
            <a:r>
              <a:rPr lang="en-US" sz="2000" dirty="0" smtClean="0"/>
              <a:t>Step </a:t>
            </a:r>
            <a:r>
              <a:rPr lang="en-US" sz="2000" dirty="0"/>
              <a:t>3</a:t>
            </a:r>
            <a:r>
              <a:rPr lang="en-US" sz="2000" dirty="0" smtClean="0"/>
              <a:t>:</a:t>
            </a:r>
          </a:p>
          <a:p>
            <a:r>
              <a:rPr lang="en-US" sz="2000" dirty="0" smtClean="0"/>
              <a:t>Drill three holes in the </a:t>
            </a:r>
            <a:r>
              <a:rPr lang="en-US" sz="2000" dirty="0" err="1" smtClean="0"/>
              <a:t>centre</a:t>
            </a:r>
            <a:r>
              <a:rPr lang="en-US" sz="2000" dirty="0" smtClean="0"/>
              <a:t> of the angle iron as shown here:</a:t>
            </a:r>
          </a:p>
        </p:txBody>
      </p:sp>
      <p:pic>
        <p:nvPicPr>
          <p:cNvPr id="2" name="Picture 1" descr="Screen Shot 2016-09-01 at 20.17.24.png"/>
          <p:cNvPicPr>
            <a:picLocks noChangeAspect="1"/>
          </p:cNvPicPr>
          <p:nvPr/>
        </p:nvPicPr>
        <p:blipFill rotWithShape="1">
          <a:blip r:embed="rId4">
            <a:extLst>
              <a:ext uri="{28A0092B-C50C-407E-A947-70E740481C1C}">
                <a14:useLocalDpi xmlns:a14="http://schemas.microsoft.com/office/drawing/2010/main" val="0"/>
              </a:ext>
            </a:extLst>
          </a:blip>
          <a:srcRect t="36060" b="43179"/>
          <a:stretch/>
        </p:blipFill>
        <p:spPr>
          <a:xfrm>
            <a:off x="0" y="4552755"/>
            <a:ext cx="9144000" cy="1336135"/>
          </a:xfrm>
          <a:prstGeom prst="rect">
            <a:avLst/>
          </a:prstGeom>
        </p:spPr>
      </p:pic>
    </p:spTree>
    <p:extLst>
      <p:ext uri="{BB962C8B-B14F-4D97-AF65-F5344CB8AC3E}">
        <p14:creationId xmlns:p14="http://schemas.microsoft.com/office/powerpoint/2010/main" val="954074204"/>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 Shot 2016-08-31 at 20.47.16.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2810"/>
            <a:ext cx="9144000" cy="6447099"/>
          </a:xfrm>
          <a:prstGeom prst="rect">
            <a:avLst/>
          </a:prstGeom>
        </p:spPr>
      </p:pic>
      <p:sp>
        <p:nvSpPr>
          <p:cNvPr id="3" name="TextBox 2"/>
          <p:cNvSpPr txBox="1"/>
          <p:nvPr/>
        </p:nvSpPr>
        <p:spPr>
          <a:xfrm>
            <a:off x="5600131" y="1135393"/>
            <a:ext cx="3149265" cy="1938992"/>
          </a:xfrm>
          <a:prstGeom prst="rect">
            <a:avLst/>
          </a:prstGeom>
          <a:noFill/>
        </p:spPr>
        <p:txBody>
          <a:bodyPr wrap="square" rtlCol="0">
            <a:spAutoFit/>
          </a:bodyPr>
          <a:lstStyle/>
          <a:p>
            <a:r>
              <a:rPr lang="en-US" sz="2000" dirty="0" smtClean="0"/>
              <a:t>Step </a:t>
            </a:r>
            <a:r>
              <a:rPr lang="en-US" sz="2000" dirty="0"/>
              <a:t>4</a:t>
            </a:r>
            <a:r>
              <a:rPr lang="en-US" sz="2000" dirty="0" smtClean="0"/>
              <a:t>:</a:t>
            </a:r>
          </a:p>
          <a:p>
            <a:r>
              <a:rPr lang="en-US" sz="2000" dirty="0" smtClean="0"/>
              <a:t>Loosely fasten the angle iron to the pipe using an M5 nut, bolt and washer</a:t>
            </a:r>
            <a:r>
              <a:rPr lang="en-US" sz="2000" dirty="0" smtClean="0"/>
              <a:t>. Lay the angle iron straight down the length of the pipe.</a:t>
            </a:r>
            <a:endParaRPr lang="en-US" sz="2000" dirty="0" smtClean="0"/>
          </a:p>
        </p:txBody>
      </p:sp>
    </p:spTree>
    <p:extLst>
      <p:ext uri="{BB962C8B-B14F-4D97-AF65-F5344CB8AC3E}">
        <p14:creationId xmlns:p14="http://schemas.microsoft.com/office/powerpoint/2010/main" val="2288375481"/>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 Shot 2016-09-01 at 18.49.48.png"/>
          <p:cNvPicPr>
            <a:picLocks noChangeAspect="1"/>
          </p:cNvPicPr>
          <p:nvPr/>
        </p:nvPicPr>
        <p:blipFill rotWithShape="1">
          <a:blip r:embed="rId2">
            <a:extLst>
              <a:ext uri="{28A0092B-C50C-407E-A947-70E740481C1C}">
                <a14:useLocalDpi xmlns:a14="http://schemas.microsoft.com/office/drawing/2010/main" val="0"/>
              </a:ext>
            </a:extLst>
          </a:blip>
          <a:srcRect l="43472" r="29651"/>
          <a:stretch/>
        </p:blipFill>
        <p:spPr>
          <a:xfrm>
            <a:off x="247413" y="203200"/>
            <a:ext cx="2457644" cy="6432091"/>
          </a:xfrm>
          <a:prstGeom prst="rect">
            <a:avLst/>
          </a:prstGeom>
        </p:spPr>
      </p:pic>
      <p:pic>
        <p:nvPicPr>
          <p:cNvPr id="5" name="Picture 4" descr="Screen Shot 2016-09-01 at 19.08.36.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66896" y="1056983"/>
            <a:ext cx="5977104" cy="4202411"/>
          </a:xfrm>
          <a:prstGeom prst="rect">
            <a:avLst/>
          </a:prstGeom>
        </p:spPr>
      </p:pic>
      <p:sp>
        <p:nvSpPr>
          <p:cNvPr id="6" name="TextBox 5"/>
          <p:cNvSpPr txBox="1"/>
          <p:nvPr/>
        </p:nvSpPr>
        <p:spPr>
          <a:xfrm>
            <a:off x="3141663" y="13700"/>
            <a:ext cx="6002337" cy="1015663"/>
          </a:xfrm>
          <a:prstGeom prst="rect">
            <a:avLst/>
          </a:prstGeom>
          <a:noFill/>
        </p:spPr>
        <p:txBody>
          <a:bodyPr wrap="square" rtlCol="0">
            <a:spAutoFit/>
          </a:bodyPr>
          <a:lstStyle/>
          <a:p>
            <a:r>
              <a:rPr lang="en-US" sz="2000" dirty="0" smtClean="0"/>
              <a:t>Step </a:t>
            </a:r>
            <a:r>
              <a:rPr lang="en-US" sz="2000" dirty="0"/>
              <a:t>5</a:t>
            </a:r>
            <a:r>
              <a:rPr lang="en-US" sz="2000" dirty="0" smtClean="0"/>
              <a:t>:</a:t>
            </a:r>
          </a:p>
          <a:p>
            <a:r>
              <a:rPr lang="en-US" sz="2000" dirty="0" smtClean="0"/>
              <a:t>Drill </a:t>
            </a:r>
            <a:r>
              <a:rPr lang="en-US" sz="2000" dirty="0" smtClean="0"/>
              <a:t>a hole at the other end of the pipe </a:t>
            </a:r>
            <a:r>
              <a:rPr lang="en-US" sz="2000" dirty="0" smtClean="0"/>
              <a:t>using the hole in the angle iron and then fasten this end down as well.</a:t>
            </a:r>
            <a:endParaRPr lang="en-US" sz="2000" dirty="0" smtClean="0"/>
          </a:p>
        </p:txBody>
      </p:sp>
      <p:sp>
        <p:nvSpPr>
          <p:cNvPr id="7" name="TextBox 6"/>
          <p:cNvSpPr txBox="1"/>
          <p:nvPr/>
        </p:nvSpPr>
        <p:spPr>
          <a:xfrm>
            <a:off x="3141661" y="5259394"/>
            <a:ext cx="5872997" cy="1015663"/>
          </a:xfrm>
          <a:prstGeom prst="rect">
            <a:avLst/>
          </a:prstGeom>
          <a:noFill/>
        </p:spPr>
        <p:txBody>
          <a:bodyPr wrap="square" rtlCol="0">
            <a:spAutoFit/>
          </a:bodyPr>
          <a:lstStyle/>
          <a:p>
            <a:r>
              <a:rPr lang="en-US" sz="2000" dirty="0" smtClean="0"/>
              <a:t>Step </a:t>
            </a:r>
            <a:r>
              <a:rPr lang="en-US" sz="2000" dirty="0"/>
              <a:t>6</a:t>
            </a:r>
            <a:r>
              <a:rPr lang="en-US" sz="2000" dirty="0" smtClean="0"/>
              <a:t>:</a:t>
            </a:r>
          </a:p>
          <a:p>
            <a:r>
              <a:rPr lang="en-US" sz="2000" dirty="0" smtClean="0"/>
              <a:t>Use the angle iron to make a straight cut down the pipe. Repeat this process until the pipe is in quarters.</a:t>
            </a:r>
          </a:p>
        </p:txBody>
      </p:sp>
    </p:spTree>
    <p:extLst>
      <p:ext uri="{BB962C8B-B14F-4D97-AF65-F5344CB8AC3E}">
        <p14:creationId xmlns:p14="http://schemas.microsoft.com/office/powerpoint/2010/main" val="280326613"/>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30957</TotalTime>
  <Words>624</Words>
  <Application>Microsoft Macintosh PowerPoint</Application>
  <PresentationFormat>On-screen Show (4:3)</PresentationFormat>
  <Paragraphs>90</Paragraphs>
  <Slides>18</Slides>
  <Notes>12</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Thoughts and comments</vt:lpstr>
      <vt:lpstr>Tools Required</vt:lpstr>
      <vt:lpstr>Optional Tools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Simon Powell</dc:creator>
  <cp:lastModifiedBy>Simon Powell</cp:lastModifiedBy>
  <cp:revision>63</cp:revision>
  <dcterms:created xsi:type="dcterms:W3CDTF">2016-07-29T08:30:13Z</dcterms:created>
  <dcterms:modified xsi:type="dcterms:W3CDTF">2016-09-07T12:04:15Z</dcterms:modified>
</cp:coreProperties>
</file>