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69" r:id="rId4"/>
    <p:sldId id="261" r:id="rId5"/>
    <p:sldId id="259" r:id="rId6"/>
    <p:sldId id="268" r:id="rId7"/>
    <p:sldId id="262" r:id="rId8"/>
    <p:sldId id="263" r:id="rId9"/>
    <p:sldId id="270" r:id="rId10"/>
    <p:sldId id="265" r:id="rId11"/>
    <p:sldId id="266" r:id="rId12"/>
    <p:sldId id="267"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B61B4DA-0A5B-4660-89AF-5C321BA472EA}">
          <p14:sldIdLst>
            <p14:sldId id="256"/>
            <p14:sldId id="257"/>
            <p14:sldId id="269"/>
            <p14:sldId id="261"/>
            <p14:sldId id="259"/>
            <p14:sldId id="268"/>
            <p14:sldId id="262"/>
            <p14:sldId id="263"/>
            <p14:sldId id="270"/>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6/5/2021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056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6/5/2021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66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6/5/2021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257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6/5/2021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19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6/5/2021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474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6/5/2021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4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6/5/2021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416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6/5/2021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637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6/5/2021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9870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6/5/2021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43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6/5/2021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183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6/5/2021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144665666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48" r:id="rId6"/>
    <p:sldLayoutId id="2147483744" r:id="rId7"/>
    <p:sldLayoutId id="2147483745" r:id="rId8"/>
    <p:sldLayoutId id="2147483746" r:id="rId9"/>
    <p:sldLayoutId id="2147483747"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rtech.com/es-cl/administracion-de-servidores/rk2236bkf" TargetMode="External"/><Relationship Id="rId2" Type="http://schemas.openxmlformats.org/officeDocument/2006/relationships/hyperlink" Target="https://sites.google.com/a/concytec.gob.pe/alicia/implementacion-de-repositorios/instalacion-y-configuracion-de-repositorios" TargetMode="External"/><Relationship Id="rId1" Type="http://schemas.openxmlformats.org/officeDocument/2006/relationships/slideLayout" Target="../slideLayouts/slideLayout2.xml"/><Relationship Id="rId4" Type="http://schemas.openxmlformats.org/officeDocument/2006/relationships/hyperlink" Target="https://mundoenlinea.cl/2019/09/13/data-centers-hiperescalibilidad-y-el-futuro-de-la-industri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46187E64-7A77-4D13-A5F4-9AEC282BB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C296375-02A7-4B47-BE80-937F2F08E010}"/>
              </a:ext>
            </a:extLst>
          </p:cNvPr>
          <p:cNvSpPr>
            <a:spLocks noGrp="1"/>
          </p:cNvSpPr>
          <p:nvPr>
            <p:ph type="ctrTitle"/>
          </p:nvPr>
        </p:nvSpPr>
        <p:spPr>
          <a:xfrm>
            <a:off x="892818" y="1370171"/>
            <a:ext cx="5085580" cy="2387600"/>
          </a:xfrm>
        </p:spPr>
        <p:txBody>
          <a:bodyPr>
            <a:normAutofit/>
          </a:bodyPr>
          <a:lstStyle/>
          <a:p>
            <a:pPr algn="l"/>
            <a:r>
              <a:rPr lang="es-CL" sz="8000" dirty="0"/>
              <a:t>Datacenter</a:t>
            </a:r>
          </a:p>
        </p:txBody>
      </p:sp>
      <p:sp>
        <p:nvSpPr>
          <p:cNvPr id="3" name="Subtítulo 2">
            <a:extLst>
              <a:ext uri="{FF2B5EF4-FFF2-40B4-BE49-F238E27FC236}">
                <a16:creationId xmlns:a16="http://schemas.microsoft.com/office/drawing/2014/main" id="{10A1D086-5D26-404E-A59C-E72ACF20439B}"/>
              </a:ext>
            </a:extLst>
          </p:cNvPr>
          <p:cNvSpPr>
            <a:spLocks noGrp="1"/>
          </p:cNvSpPr>
          <p:nvPr>
            <p:ph type="subTitle" idx="1"/>
          </p:nvPr>
        </p:nvSpPr>
        <p:spPr>
          <a:xfrm>
            <a:off x="892818" y="3849846"/>
            <a:ext cx="2755257" cy="769780"/>
          </a:xfrm>
        </p:spPr>
        <p:txBody>
          <a:bodyPr>
            <a:normAutofit/>
          </a:bodyPr>
          <a:lstStyle/>
          <a:p>
            <a:pPr algn="l"/>
            <a:r>
              <a:rPr lang="es-CL" sz="4400" dirty="0"/>
              <a:t>Cloud up!</a:t>
            </a:r>
          </a:p>
        </p:txBody>
      </p:sp>
      <p:sp>
        <p:nvSpPr>
          <p:cNvPr id="26" name="!!Oval">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Microchips en una placa de circuito">
            <a:extLst>
              <a:ext uri="{FF2B5EF4-FFF2-40B4-BE49-F238E27FC236}">
                <a16:creationId xmlns:a16="http://schemas.microsoft.com/office/drawing/2014/main" id="{EAD4C1D3-E8EB-4B2B-AF3B-A5E9D5F55094}"/>
              </a:ext>
            </a:extLst>
          </p:cNvPr>
          <p:cNvPicPr>
            <a:picLocks noChangeAspect="1"/>
          </p:cNvPicPr>
          <p:nvPr/>
        </p:nvPicPr>
        <p:blipFill rotWithShape="1">
          <a:blip r:embed="rId2"/>
          <a:srcRect l="10654" r="14347" b="2"/>
          <a:stretch/>
        </p:blipFill>
        <p:spPr>
          <a:xfrm>
            <a:off x="6521381" y="773723"/>
            <a:ext cx="5194998" cy="5194998"/>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8" name="!!Rectangle">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806" y="4790720"/>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Tabla 4">
            <a:extLst>
              <a:ext uri="{FF2B5EF4-FFF2-40B4-BE49-F238E27FC236}">
                <a16:creationId xmlns:a16="http://schemas.microsoft.com/office/drawing/2014/main" id="{13822858-AE35-46A2-9132-79A31F9E4770}"/>
              </a:ext>
            </a:extLst>
          </p:cNvPr>
          <p:cNvGraphicFramePr>
            <a:graphicFrameLocks noGrp="1"/>
          </p:cNvGraphicFramePr>
          <p:nvPr>
            <p:extLst>
              <p:ext uri="{D42A27DB-BD31-4B8C-83A1-F6EECF244321}">
                <p14:modId xmlns:p14="http://schemas.microsoft.com/office/powerpoint/2010/main" val="439095898"/>
              </p:ext>
            </p:extLst>
          </p:nvPr>
        </p:nvGraphicFramePr>
        <p:xfrm>
          <a:off x="943110" y="4912419"/>
          <a:ext cx="3158627" cy="928562"/>
        </p:xfrm>
        <a:graphic>
          <a:graphicData uri="http://schemas.openxmlformats.org/drawingml/2006/table">
            <a:tbl>
              <a:tblPr firstRow="1" firstCol="1" bandRow="1">
                <a:tableStyleId>{5C22544A-7EE6-4342-B048-85BDC9FD1C3A}</a:tableStyleId>
              </a:tblPr>
              <a:tblGrid>
                <a:gridCol w="998902">
                  <a:extLst>
                    <a:ext uri="{9D8B030D-6E8A-4147-A177-3AD203B41FA5}">
                      <a16:colId xmlns:a16="http://schemas.microsoft.com/office/drawing/2014/main" val="1129915154"/>
                    </a:ext>
                  </a:extLst>
                </a:gridCol>
                <a:gridCol w="2159725">
                  <a:extLst>
                    <a:ext uri="{9D8B030D-6E8A-4147-A177-3AD203B41FA5}">
                      <a16:colId xmlns:a16="http://schemas.microsoft.com/office/drawing/2014/main" val="1702565109"/>
                    </a:ext>
                  </a:extLst>
                </a:gridCol>
              </a:tblGrid>
              <a:tr h="0">
                <a:tc>
                  <a:txBody>
                    <a:bodyPr/>
                    <a:lstStyle/>
                    <a:p>
                      <a:pPr algn="l">
                        <a:lnSpc>
                          <a:spcPct val="107000"/>
                        </a:lnSpc>
                        <a:spcAft>
                          <a:spcPts val="800"/>
                        </a:spcAft>
                      </a:pPr>
                      <a:r>
                        <a:rPr lang="es-CL" sz="1200" dirty="0">
                          <a:solidFill>
                            <a:schemeClr val="tx1"/>
                          </a:solidFill>
                          <a:effectLst/>
                        </a:rPr>
                        <a:t>Grupo</a:t>
                      </a:r>
                      <a:endParaRPr lang="es-CL"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l">
                        <a:lnSpc>
                          <a:spcPct val="107000"/>
                        </a:lnSpc>
                        <a:spcAft>
                          <a:spcPts val="800"/>
                        </a:spcAft>
                      </a:pPr>
                      <a:r>
                        <a:rPr lang="es-CL" sz="1200" b="0" dirty="0">
                          <a:solidFill>
                            <a:schemeClr val="tx1"/>
                          </a:solidFill>
                          <a:effectLst/>
                        </a:rPr>
                        <a:t>:</a:t>
                      </a:r>
                      <a:r>
                        <a:rPr lang="es-CL" sz="1200" dirty="0">
                          <a:solidFill>
                            <a:schemeClr val="tx1"/>
                          </a:solidFill>
                          <a:effectLst/>
                        </a:rPr>
                        <a:t> </a:t>
                      </a:r>
                      <a:r>
                        <a:rPr lang="es-CL" sz="1200" b="0" dirty="0">
                          <a:solidFill>
                            <a:schemeClr val="tx1"/>
                          </a:solidFill>
                          <a:effectLst/>
                        </a:rPr>
                        <a:t>Charlie</a:t>
                      </a:r>
                      <a:endParaRPr lang="es-CL"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934785955"/>
                  </a:ext>
                </a:extLst>
              </a:tr>
              <a:tr h="0">
                <a:tc>
                  <a:txBody>
                    <a:bodyPr/>
                    <a:lstStyle/>
                    <a:p>
                      <a:pPr algn="l">
                        <a:lnSpc>
                          <a:spcPct val="107000"/>
                        </a:lnSpc>
                        <a:spcAft>
                          <a:spcPts val="800"/>
                        </a:spcAft>
                      </a:pPr>
                      <a:r>
                        <a:rPr lang="es-CL" sz="1200" dirty="0">
                          <a:solidFill>
                            <a:schemeClr val="tx1"/>
                          </a:solidFill>
                          <a:effectLst/>
                        </a:rPr>
                        <a:t>Integrantes</a:t>
                      </a:r>
                      <a:endParaRPr lang="es-CL"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l">
                        <a:lnSpc>
                          <a:spcPct val="107000"/>
                        </a:lnSpc>
                        <a:spcAft>
                          <a:spcPts val="800"/>
                        </a:spcAft>
                      </a:pPr>
                      <a:r>
                        <a:rPr lang="es-CL" sz="1200" dirty="0">
                          <a:solidFill>
                            <a:schemeClr val="tx1"/>
                          </a:solidFill>
                          <a:effectLst/>
                        </a:rPr>
                        <a:t>: Alexander Muñoz Díaz</a:t>
                      </a:r>
                    </a:p>
                  </a:txBody>
                  <a:tcPr marL="68580" marR="68580" marT="0" marB="0">
                    <a:noFill/>
                  </a:tcPr>
                </a:tc>
                <a:extLst>
                  <a:ext uri="{0D108BD9-81ED-4DB2-BD59-A6C34878D82A}">
                    <a16:rowId xmlns:a16="http://schemas.microsoft.com/office/drawing/2014/main" val="3641014351"/>
                  </a:ext>
                </a:extLst>
              </a:tr>
              <a:tr h="0">
                <a:tc>
                  <a:txBody>
                    <a:bodyPr/>
                    <a:lstStyle/>
                    <a:p>
                      <a:pPr algn="r">
                        <a:lnSpc>
                          <a:spcPct val="107000"/>
                        </a:lnSpc>
                        <a:spcAft>
                          <a:spcPts val="800"/>
                        </a:spcAft>
                      </a:pPr>
                      <a:endParaRPr lang="es-CL"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l">
                        <a:lnSpc>
                          <a:spcPct val="107000"/>
                        </a:lnSpc>
                        <a:spcAft>
                          <a:spcPts val="800"/>
                        </a:spcAft>
                      </a:pPr>
                      <a:r>
                        <a:rPr lang="es-CL" sz="1200" kern="1200" dirty="0">
                          <a:solidFill>
                            <a:schemeClr val="tx1"/>
                          </a:solidFill>
                          <a:effectLst/>
                          <a:latin typeface="+mn-lt"/>
                          <a:ea typeface="+mn-ea"/>
                          <a:cs typeface="+mn-cs"/>
                        </a:rPr>
                        <a:t>  Pablo Soto</a:t>
                      </a:r>
                    </a:p>
                  </a:txBody>
                  <a:tcPr marL="68580" marR="68580" marT="0" marB="0">
                    <a:noFill/>
                  </a:tcPr>
                </a:tc>
                <a:extLst>
                  <a:ext uri="{0D108BD9-81ED-4DB2-BD59-A6C34878D82A}">
                    <a16:rowId xmlns:a16="http://schemas.microsoft.com/office/drawing/2014/main" val="596964046"/>
                  </a:ext>
                </a:extLst>
              </a:tr>
              <a:tr h="0">
                <a:tc>
                  <a:txBody>
                    <a:bodyPr/>
                    <a:lstStyle/>
                    <a:p>
                      <a:pPr algn="r">
                        <a:lnSpc>
                          <a:spcPct val="107000"/>
                        </a:lnSpc>
                        <a:spcAft>
                          <a:spcPts val="800"/>
                        </a:spcAft>
                      </a:pPr>
                      <a:endParaRPr lang="es-CL"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l">
                        <a:lnSpc>
                          <a:spcPct val="107000"/>
                        </a:lnSpc>
                        <a:spcAft>
                          <a:spcPts val="800"/>
                        </a:spcAft>
                      </a:pPr>
                      <a:r>
                        <a:rPr lang="es-CL" sz="1200" kern="1200" dirty="0">
                          <a:solidFill>
                            <a:schemeClr val="tx1"/>
                          </a:solidFill>
                          <a:effectLst/>
                          <a:latin typeface="+mn-lt"/>
                          <a:ea typeface="+mn-ea"/>
                          <a:cs typeface="+mn-cs"/>
                        </a:rPr>
                        <a:t>  Juan Camilo Vargas Gaviria</a:t>
                      </a:r>
                    </a:p>
                  </a:txBody>
                  <a:tcPr marL="68580" marR="68580" marT="0" marB="0">
                    <a:noFill/>
                  </a:tcPr>
                </a:tc>
                <a:extLst>
                  <a:ext uri="{0D108BD9-81ED-4DB2-BD59-A6C34878D82A}">
                    <a16:rowId xmlns:a16="http://schemas.microsoft.com/office/drawing/2014/main" val="1508038763"/>
                  </a:ext>
                </a:extLst>
              </a:tr>
              <a:tr h="0">
                <a:tc>
                  <a:txBody>
                    <a:bodyPr/>
                    <a:lstStyle/>
                    <a:p>
                      <a:pPr algn="r">
                        <a:lnSpc>
                          <a:spcPct val="107000"/>
                        </a:lnSpc>
                        <a:spcAft>
                          <a:spcPts val="800"/>
                        </a:spcAft>
                      </a:pPr>
                      <a:endParaRPr lang="es-CL"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l">
                        <a:lnSpc>
                          <a:spcPct val="107000"/>
                        </a:lnSpc>
                        <a:spcAft>
                          <a:spcPts val="800"/>
                        </a:spcAft>
                      </a:pPr>
                      <a:r>
                        <a:rPr lang="es-CL" sz="1200" dirty="0">
                          <a:solidFill>
                            <a:schemeClr val="tx1"/>
                          </a:solidFill>
                          <a:effectLst/>
                        </a:rPr>
                        <a:t>  Yuri Velarde Ordenes</a:t>
                      </a:r>
                      <a:endParaRPr lang="es-CL"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825800991"/>
                  </a:ext>
                </a:extLst>
              </a:tr>
            </a:tbl>
          </a:graphicData>
        </a:graphic>
      </p:graphicFrame>
    </p:spTree>
    <p:extLst>
      <p:ext uri="{BB962C8B-B14F-4D97-AF65-F5344CB8AC3E}">
        <p14:creationId xmlns:p14="http://schemas.microsoft.com/office/powerpoint/2010/main" val="349339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5EE2B93-3699-4130-93C1-3A53F1A5BA9F}"/>
              </a:ext>
            </a:extLst>
          </p:cNvPr>
          <p:cNvSpPr>
            <a:spLocks noGrp="1"/>
          </p:cNvSpPr>
          <p:nvPr>
            <p:ph type="title"/>
          </p:nvPr>
        </p:nvSpPr>
        <p:spPr>
          <a:xfrm>
            <a:off x="5894962" y="479493"/>
            <a:ext cx="5458838" cy="1325563"/>
          </a:xfrm>
        </p:spPr>
        <p:txBody>
          <a:bodyPr>
            <a:normAutofit/>
          </a:bodyPr>
          <a:lstStyle/>
          <a:p>
            <a:r>
              <a:rPr lang="es-CL"/>
              <a:t>Mantención Preventiva</a:t>
            </a:r>
            <a:endParaRPr lang="es-CL" dirty="0"/>
          </a:p>
        </p:txBody>
      </p:sp>
      <p:sp>
        <p:nvSpPr>
          <p:cNvPr id="20"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ontent Placeholder 8">
            <a:extLst>
              <a:ext uri="{FF2B5EF4-FFF2-40B4-BE49-F238E27FC236}">
                <a16:creationId xmlns:a16="http://schemas.microsoft.com/office/drawing/2014/main" id="{75508235-65FC-4AC7-A46D-692126B6FF6C}"/>
              </a:ext>
            </a:extLst>
          </p:cNvPr>
          <p:cNvSpPr>
            <a:spLocks noGrp="1"/>
          </p:cNvSpPr>
          <p:nvPr>
            <p:ph idx="1"/>
          </p:nvPr>
        </p:nvSpPr>
        <p:spPr>
          <a:xfrm>
            <a:off x="5894962" y="1984443"/>
            <a:ext cx="5458838" cy="4192520"/>
          </a:xfrm>
        </p:spPr>
        <p:txBody>
          <a:bodyPr>
            <a:normAutofit/>
          </a:bodyPr>
          <a:lstStyle/>
          <a:p>
            <a:pPr marL="0" indent="0" algn="just">
              <a:lnSpc>
                <a:spcPct val="150000"/>
              </a:lnSpc>
              <a:buNone/>
            </a:pPr>
            <a:r>
              <a:rPr lang="es-CL" sz="2400" dirty="0"/>
              <a:t>Una mantención preventiva, nos puede aliviar un gran dolor de cabeza, ya que mantenemos en operación optima nuestros equipos en el Datacenter.</a:t>
            </a:r>
          </a:p>
        </p:txBody>
      </p:sp>
      <p:pic>
        <p:nvPicPr>
          <p:cNvPr id="8" name="Imagen 7">
            <a:extLst>
              <a:ext uri="{FF2B5EF4-FFF2-40B4-BE49-F238E27FC236}">
                <a16:creationId xmlns:a16="http://schemas.microsoft.com/office/drawing/2014/main" id="{3D95F7B2-9641-43C5-BB24-157DCEF265B4}"/>
              </a:ext>
            </a:extLst>
          </p:cNvPr>
          <p:cNvPicPr>
            <a:picLocks noChangeAspect="1"/>
          </p:cNvPicPr>
          <p:nvPr/>
        </p:nvPicPr>
        <p:blipFill>
          <a:blip r:embed="rId2"/>
          <a:stretch>
            <a:fillRect/>
          </a:stretch>
        </p:blipFill>
        <p:spPr>
          <a:xfrm>
            <a:off x="252412" y="2000249"/>
            <a:ext cx="5291138" cy="3305175"/>
          </a:xfrm>
          <a:prstGeom prst="rect">
            <a:avLst/>
          </a:prstGeom>
        </p:spPr>
      </p:pic>
    </p:spTree>
    <p:extLst>
      <p:ext uri="{BB962C8B-B14F-4D97-AF65-F5344CB8AC3E}">
        <p14:creationId xmlns:p14="http://schemas.microsoft.com/office/powerpoint/2010/main" val="1113795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A9B2A1-8814-4FEA-9E66-FF4163CD0F33}"/>
              </a:ext>
            </a:extLst>
          </p:cNvPr>
          <p:cNvSpPr>
            <a:spLocks noGrp="1"/>
          </p:cNvSpPr>
          <p:nvPr>
            <p:ph type="title"/>
          </p:nvPr>
        </p:nvSpPr>
        <p:spPr/>
        <p:txBody>
          <a:bodyPr/>
          <a:lstStyle/>
          <a:p>
            <a:r>
              <a:rPr lang="es-CL"/>
              <a:t>Bibliografía</a:t>
            </a:r>
            <a:endParaRPr lang="es-CL" dirty="0"/>
          </a:p>
        </p:txBody>
      </p:sp>
      <p:sp>
        <p:nvSpPr>
          <p:cNvPr id="3" name="Marcador de contenido 2">
            <a:extLst>
              <a:ext uri="{FF2B5EF4-FFF2-40B4-BE49-F238E27FC236}">
                <a16:creationId xmlns:a16="http://schemas.microsoft.com/office/drawing/2014/main" id="{A60B7FCD-6AD4-4A30-8FA9-CCED5CBAA4D6}"/>
              </a:ext>
            </a:extLst>
          </p:cNvPr>
          <p:cNvSpPr>
            <a:spLocks noGrp="1"/>
          </p:cNvSpPr>
          <p:nvPr>
            <p:ph idx="1"/>
          </p:nvPr>
        </p:nvSpPr>
        <p:spPr/>
        <p:txBody>
          <a:bodyPr/>
          <a:lstStyle/>
          <a:p>
            <a:pPr marL="0" indent="0" algn="just">
              <a:lnSpc>
                <a:spcPct val="100000"/>
              </a:lnSpc>
              <a:buNone/>
            </a:pPr>
            <a:r>
              <a:rPr lang="es-CL" dirty="0"/>
              <a:t>Algunos sitios sugeridos son:</a:t>
            </a:r>
          </a:p>
          <a:p>
            <a:pPr algn="just">
              <a:lnSpc>
                <a:spcPct val="100000"/>
              </a:lnSpc>
            </a:pPr>
            <a:r>
              <a:rPr lang="es-CL" sz="2400" dirty="0"/>
              <a:t>Requerimientos hardware</a:t>
            </a:r>
          </a:p>
          <a:p>
            <a:pPr marL="0" indent="0">
              <a:lnSpc>
                <a:spcPct val="100000"/>
              </a:lnSpc>
              <a:buNone/>
            </a:pPr>
            <a:r>
              <a:rPr lang="es-ES" sz="1800" u="sng" dirty="0">
                <a:solidFill>
                  <a:srgbClr val="0070C0"/>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https://sites.google.com/a/concytec.gob.pe/alicia/implementacion-de-repositorios/instalacion-y-configuracion-de-repositorios</a:t>
            </a:r>
            <a:endParaRPr lang="es-CL" sz="1800" dirty="0">
              <a:solidFill>
                <a:srgbClr val="0070C0"/>
              </a:solidFill>
              <a:effectLst/>
              <a:latin typeface="Times New Roman" panose="02020603050405020304" pitchFamily="18" charset="0"/>
              <a:ea typeface="Times New Roman" panose="02020603050405020304" pitchFamily="18" charset="0"/>
            </a:endParaRPr>
          </a:p>
          <a:p>
            <a:pPr algn="just">
              <a:lnSpc>
                <a:spcPct val="100000"/>
              </a:lnSpc>
            </a:pPr>
            <a:r>
              <a:rPr lang="es-CL" sz="2400" dirty="0"/>
              <a:t>Armario</a:t>
            </a:r>
          </a:p>
          <a:p>
            <a:pPr marL="0" indent="0">
              <a:lnSpc>
                <a:spcPct val="100000"/>
              </a:lnSpc>
              <a:buNone/>
            </a:pPr>
            <a:r>
              <a:rPr lang="es-ES" sz="1800" u="sng" dirty="0">
                <a:solidFill>
                  <a:srgbClr val="0070C0"/>
                </a:solidFill>
                <a:latin typeface="Calibri" panose="020F0502020204030204" pitchFamily="34" charset="0"/>
                <a:hlinkClick r:id="rId3">
                  <a:extLst>
                    <a:ext uri="{A12FA001-AC4F-418D-AE19-62706E023703}">
                      <ahyp:hlinkClr xmlns:ahyp="http://schemas.microsoft.com/office/drawing/2018/hyperlinkcolor" val="tx"/>
                    </a:ext>
                  </a:extLst>
                </a:hlinkClick>
              </a:rPr>
              <a:t>https://www.startech.com/es-cl/administracion-de-servidores/rk2236bkf</a:t>
            </a:r>
            <a:endParaRPr lang="es-CL" sz="1800" u="sng" dirty="0">
              <a:solidFill>
                <a:srgbClr val="0070C0"/>
              </a:solidFill>
              <a:latin typeface="Calibri" panose="020F0502020204030204" pitchFamily="34" charset="0"/>
            </a:endParaRPr>
          </a:p>
          <a:p>
            <a:pPr algn="just">
              <a:lnSpc>
                <a:spcPct val="100000"/>
              </a:lnSpc>
            </a:pPr>
            <a:r>
              <a:rPr lang="es-CL" sz="2400" dirty="0"/>
              <a:t>Ficha</a:t>
            </a:r>
            <a:r>
              <a:rPr lang="es-CL" dirty="0"/>
              <a:t> </a:t>
            </a:r>
            <a:r>
              <a:rPr lang="es-CL" sz="2400" dirty="0"/>
              <a:t>inventario</a:t>
            </a:r>
          </a:p>
          <a:p>
            <a:pPr marL="0" indent="0">
              <a:lnSpc>
                <a:spcPct val="100000"/>
              </a:lnSpc>
              <a:buNone/>
            </a:pPr>
            <a:r>
              <a:rPr lang="es-CL" sz="1800" u="sng" dirty="0">
                <a:solidFill>
                  <a:srgbClr val="0070C0"/>
                </a:solidFill>
                <a:latin typeface="Calibri" panose="020F0502020204030204" pitchFamily="34" charset="0"/>
                <a:hlinkClick r:id="rId4">
                  <a:extLst>
                    <a:ext uri="{A12FA001-AC4F-418D-AE19-62706E023703}">
                      <ahyp:hlinkClr xmlns:ahyp="http://schemas.microsoft.com/office/drawing/2018/hyperlinkcolor" val="tx"/>
                    </a:ext>
                  </a:extLst>
                </a:hlinkClick>
              </a:rPr>
              <a:t>https://mundoenlinea.cl/2019/09/13/data-centers-hiperescalibilidad-y-el-futuro-de-la-industria/</a:t>
            </a:r>
            <a:endParaRPr lang="es-CL" sz="1800" u="sng" dirty="0">
              <a:solidFill>
                <a:srgbClr val="0070C0"/>
              </a:solidFill>
              <a:latin typeface="Calibri" panose="020F0502020204030204" pitchFamily="34" charset="0"/>
            </a:endParaRPr>
          </a:p>
          <a:p>
            <a:pPr marL="0" indent="0">
              <a:buNone/>
            </a:pPr>
            <a:endParaRPr lang="es-CL" dirty="0"/>
          </a:p>
        </p:txBody>
      </p:sp>
    </p:spTree>
    <p:extLst>
      <p:ext uri="{BB962C8B-B14F-4D97-AF65-F5344CB8AC3E}">
        <p14:creationId xmlns:p14="http://schemas.microsoft.com/office/powerpoint/2010/main" val="186876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B2A40CC-3BF2-4433-96DF-5B3118279039}"/>
              </a:ext>
            </a:extLst>
          </p:cNvPr>
          <p:cNvSpPr>
            <a:spLocks noGrp="1"/>
          </p:cNvSpPr>
          <p:nvPr>
            <p:ph type="title"/>
          </p:nvPr>
        </p:nvSpPr>
        <p:spPr>
          <a:xfrm>
            <a:off x="970908" y="1220919"/>
            <a:ext cx="5425781" cy="874581"/>
          </a:xfrm>
        </p:spPr>
        <p:txBody>
          <a:bodyPr vert="horz" lIns="91440" tIns="45720" rIns="91440" bIns="45720" rtlCol="0" anchor="b">
            <a:normAutofit fontScale="90000"/>
          </a:bodyPr>
          <a:lstStyle/>
          <a:p>
            <a:r>
              <a:rPr lang="es-CL" sz="6000" kern="1200" dirty="0">
                <a:solidFill>
                  <a:schemeClr val="tx1"/>
                </a:solidFill>
                <a:latin typeface="+mj-lt"/>
                <a:ea typeface="+mj-ea"/>
                <a:cs typeface="+mj-cs"/>
              </a:rPr>
              <a:t>Conclusión</a:t>
            </a:r>
          </a:p>
        </p:txBody>
      </p:sp>
      <p:sp>
        <p:nvSpPr>
          <p:cNvPr id="3" name="Marcador de contenido 2">
            <a:extLst>
              <a:ext uri="{FF2B5EF4-FFF2-40B4-BE49-F238E27FC236}">
                <a16:creationId xmlns:a16="http://schemas.microsoft.com/office/drawing/2014/main" id="{C55373CA-A02C-4DEB-803A-CE37E8BB1CDA}"/>
              </a:ext>
            </a:extLst>
          </p:cNvPr>
          <p:cNvSpPr>
            <a:spLocks noGrp="1"/>
          </p:cNvSpPr>
          <p:nvPr>
            <p:ph idx="1"/>
          </p:nvPr>
        </p:nvSpPr>
        <p:spPr>
          <a:xfrm>
            <a:off x="1009008" y="2243269"/>
            <a:ext cx="5725167" cy="2909756"/>
          </a:xfrm>
        </p:spPr>
        <p:txBody>
          <a:bodyPr vert="horz" lIns="91440" tIns="45720" rIns="91440" bIns="45720" rtlCol="0">
            <a:normAutofit/>
          </a:bodyPr>
          <a:lstStyle/>
          <a:p>
            <a:pPr marL="0" indent="0" algn="just">
              <a:lnSpc>
                <a:spcPct val="150000"/>
              </a:lnSpc>
              <a:buNone/>
            </a:pPr>
            <a:r>
              <a:rPr lang="es-CL" sz="2400" kern="1200" dirty="0">
                <a:solidFill>
                  <a:schemeClr val="tx1"/>
                </a:solidFill>
                <a:latin typeface="+mn-lt"/>
                <a:ea typeface="+mn-ea"/>
                <a:cs typeface="+mn-cs"/>
              </a:rPr>
              <a:t>Un Datacenter es muy importante para la infraestructura de la empresa, ya que tiene el control del hardware, que es los que almacena la información.</a:t>
            </a:r>
          </a:p>
        </p:txBody>
      </p:sp>
      <p:sp>
        <p:nvSpPr>
          <p:cNvPr id="23" name="Freeform: Shape 22">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Block Arc 26">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Arc 34">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800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6B8E2-4894-4F06-BA81-D0383BCB1B6C}"/>
              </a:ext>
            </a:extLst>
          </p:cNvPr>
          <p:cNvSpPr>
            <a:spLocks noGrp="1"/>
          </p:cNvSpPr>
          <p:nvPr>
            <p:ph type="title"/>
          </p:nvPr>
        </p:nvSpPr>
        <p:spPr/>
        <p:txBody>
          <a:bodyPr/>
          <a:lstStyle/>
          <a:p>
            <a:r>
              <a:rPr lang="es-CL" dirty="0"/>
              <a:t>Introducción</a:t>
            </a:r>
          </a:p>
        </p:txBody>
      </p:sp>
      <p:sp>
        <p:nvSpPr>
          <p:cNvPr id="3" name="Marcador de contenido 2">
            <a:extLst>
              <a:ext uri="{FF2B5EF4-FFF2-40B4-BE49-F238E27FC236}">
                <a16:creationId xmlns:a16="http://schemas.microsoft.com/office/drawing/2014/main" id="{5FB3A755-874E-43AF-843E-A53D3DFE8AE5}"/>
              </a:ext>
            </a:extLst>
          </p:cNvPr>
          <p:cNvSpPr>
            <a:spLocks noGrp="1"/>
          </p:cNvSpPr>
          <p:nvPr>
            <p:ph idx="1"/>
          </p:nvPr>
        </p:nvSpPr>
        <p:spPr/>
        <p:txBody>
          <a:bodyPr>
            <a:normAutofit/>
          </a:bodyPr>
          <a:lstStyle/>
          <a:p>
            <a:pPr marL="0" indent="0" algn="just">
              <a:lnSpc>
                <a:spcPct val="150000"/>
              </a:lnSpc>
              <a:buNone/>
            </a:pPr>
            <a:r>
              <a:rPr lang="es-CL" dirty="0"/>
              <a:t>A continuación, presentaremos nuestro plan de Datacenter para el proyecto planteado por Cloud up! empresa dedicada al desarrollo de software. En el, definiremos conceptos generales de Datacenter, distribución de racks, Check list de instalación, etiquetado de equipos ubicados en racks, entre otros.</a:t>
            </a:r>
          </a:p>
        </p:txBody>
      </p:sp>
    </p:spTree>
    <p:extLst>
      <p:ext uri="{BB962C8B-B14F-4D97-AF65-F5344CB8AC3E}">
        <p14:creationId xmlns:p14="http://schemas.microsoft.com/office/powerpoint/2010/main" val="129532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FDA41-A10F-488A-B857-FEFF64EBF713}"/>
              </a:ext>
            </a:extLst>
          </p:cNvPr>
          <p:cNvSpPr>
            <a:spLocks noGrp="1"/>
          </p:cNvSpPr>
          <p:nvPr>
            <p:ph type="title"/>
          </p:nvPr>
        </p:nvSpPr>
        <p:spPr/>
        <p:txBody>
          <a:bodyPr/>
          <a:lstStyle/>
          <a:p>
            <a:r>
              <a:rPr lang="es-CL" dirty="0"/>
              <a:t>Planificación</a:t>
            </a:r>
          </a:p>
        </p:txBody>
      </p:sp>
      <p:pic>
        <p:nvPicPr>
          <p:cNvPr id="6" name="Marcador de contenido 5" descr="Imagen que contiene Aplicación&#10;&#10;Descripción generada automáticamente">
            <a:extLst>
              <a:ext uri="{FF2B5EF4-FFF2-40B4-BE49-F238E27FC236}">
                <a16:creationId xmlns:a16="http://schemas.microsoft.com/office/drawing/2014/main" id="{B0A04EC7-0445-46E4-B814-ECD3332ED2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81" y="1362075"/>
            <a:ext cx="11625486" cy="4724400"/>
          </a:xfrm>
        </p:spPr>
      </p:pic>
    </p:spTree>
    <p:extLst>
      <p:ext uri="{BB962C8B-B14F-4D97-AF65-F5344CB8AC3E}">
        <p14:creationId xmlns:p14="http://schemas.microsoft.com/office/powerpoint/2010/main" val="175201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0DC5E-3DAD-40FA-ADAD-458E15F5B28E}"/>
              </a:ext>
            </a:extLst>
          </p:cNvPr>
          <p:cNvSpPr>
            <a:spLocks noGrp="1"/>
          </p:cNvSpPr>
          <p:nvPr>
            <p:ph type="title"/>
          </p:nvPr>
        </p:nvSpPr>
        <p:spPr/>
        <p:txBody>
          <a:bodyPr/>
          <a:lstStyle/>
          <a:p>
            <a:r>
              <a:rPr lang="es-CL" dirty="0"/>
              <a:t>Definiciones</a:t>
            </a:r>
          </a:p>
        </p:txBody>
      </p:sp>
      <p:sp>
        <p:nvSpPr>
          <p:cNvPr id="3" name="Marcador de contenido 2">
            <a:extLst>
              <a:ext uri="{FF2B5EF4-FFF2-40B4-BE49-F238E27FC236}">
                <a16:creationId xmlns:a16="http://schemas.microsoft.com/office/drawing/2014/main" id="{5F6EB784-D020-433A-BEB8-154BAB69D8DE}"/>
              </a:ext>
            </a:extLst>
          </p:cNvPr>
          <p:cNvSpPr>
            <a:spLocks noGrp="1"/>
          </p:cNvSpPr>
          <p:nvPr>
            <p:ph idx="1"/>
          </p:nvPr>
        </p:nvSpPr>
        <p:spPr/>
        <p:txBody>
          <a:bodyPr>
            <a:normAutofit fontScale="92500" lnSpcReduction="20000"/>
          </a:bodyPr>
          <a:lstStyle/>
          <a:p>
            <a:pPr marL="0" indent="0">
              <a:lnSpc>
                <a:spcPct val="150000"/>
              </a:lnSpc>
              <a:buNone/>
            </a:pPr>
            <a:r>
              <a:rPr lang="es-CL" dirty="0"/>
              <a:t>Algunos términos a tener en consideración en Datacenter son:</a:t>
            </a:r>
          </a:p>
          <a:p>
            <a:pPr>
              <a:lnSpc>
                <a:spcPct val="150000"/>
              </a:lnSpc>
            </a:pPr>
            <a:r>
              <a:rPr lang="es-CL" dirty="0"/>
              <a:t>Arquitectura</a:t>
            </a:r>
          </a:p>
          <a:p>
            <a:pPr>
              <a:lnSpc>
                <a:spcPct val="150000"/>
              </a:lnSpc>
            </a:pPr>
            <a:r>
              <a:rPr lang="es-CL" dirty="0"/>
              <a:t>UPS</a:t>
            </a:r>
          </a:p>
          <a:p>
            <a:pPr>
              <a:lnSpc>
                <a:spcPct val="150000"/>
              </a:lnSpc>
            </a:pPr>
            <a:r>
              <a:rPr lang="es-CL" dirty="0"/>
              <a:t>Control Ambiental</a:t>
            </a:r>
          </a:p>
          <a:p>
            <a:pPr>
              <a:lnSpc>
                <a:spcPct val="150000"/>
              </a:lnSpc>
            </a:pPr>
            <a:r>
              <a:rPr lang="es-CL" dirty="0"/>
              <a:t>Racks</a:t>
            </a:r>
          </a:p>
          <a:p>
            <a:pPr>
              <a:lnSpc>
                <a:spcPct val="150000"/>
              </a:lnSpc>
            </a:pPr>
            <a:r>
              <a:rPr lang="es-CL" dirty="0"/>
              <a:t>Sala </a:t>
            </a:r>
            <a:r>
              <a:rPr lang="es-CL" dirty="0" err="1"/>
              <a:t>Meet</a:t>
            </a:r>
            <a:r>
              <a:rPr lang="es-CL" dirty="0"/>
              <a:t>-me</a:t>
            </a:r>
          </a:p>
        </p:txBody>
      </p:sp>
    </p:spTree>
    <p:extLst>
      <p:ext uri="{BB962C8B-B14F-4D97-AF65-F5344CB8AC3E}">
        <p14:creationId xmlns:p14="http://schemas.microsoft.com/office/powerpoint/2010/main" val="203905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26CBAFA-1104-42C6-8836-2D766C07FE8D}"/>
              </a:ext>
            </a:extLst>
          </p:cNvPr>
          <p:cNvSpPr>
            <a:spLocks noGrp="1"/>
          </p:cNvSpPr>
          <p:nvPr>
            <p:ph type="title"/>
          </p:nvPr>
        </p:nvSpPr>
        <p:spPr>
          <a:xfrm>
            <a:off x="5894962" y="479493"/>
            <a:ext cx="5458838" cy="1325563"/>
          </a:xfrm>
        </p:spPr>
        <p:txBody>
          <a:bodyPr>
            <a:normAutofit/>
          </a:bodyPr>
          <a:lstStyle/>
          <a:p>
            <a:r>
              <a:rPr lang="es-CL"/>
              <a:t>Rackeo Equipos</a:t>
            </a:r>
            <a:endParaRPr lang="es-CL" dirty="0"/>
          </a:p>
        </p:txBody>
      </p:sp>
      <p:sp>
        <p:nvSpPr>
          <p:cNvPr id="28"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Marcador de contenido 3">
            <a:extLst>
              <a:ext uri="{FF2B5EF4-FFF2-40B4-BE49-F238E27FC236}">
                <a16:creationId xmlns:a16="http://schemas.microsoft.com/office/drawing/2014/main" id="{70D99D9B-32A7-4459-A2CA-D1004F188BC7}"/>
              </a:ext>
            </a:extLst>
          </p:cNvPr>
          <p:cNvPicPr>
            <a:picLocks/>
          </p:cNvPicPr>
          <p:nvPr/>
        </p:nvPicPr>
        <p:blipFill>
          <a:blip r:embed="rId2"/>
          <a:stretch>
            <a:fillRect/>
          </a:stretch>
        </p:blipFill>
        <p:spPr>
          <a:xfrm>
            <a:off x="723900" y="1063525"/>
            <a:ext cx="4499488" cy="440382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Content Placeholder 7">
            <a:extLst>
              <a:ext uri="{FF2B5EF4-FFF2-40B4-BE49-F238E27FC236}">
                <a16:creationId xmlns:a16="http://schemas.microsoft.com/office/drawing/2014/main" id="{A1AD2A1E-42E1-4860-AB0D-125F294D3275}"/>
              </a:ext>
            </a:extLst>
          </p:cNvPr>
          <p:cNvSpPr>
            <a:spLocks noGrp="1"/>
          </p:cNvSpPr>
          <p:nvPr>
            <p:ph idx="1"/>
          </p:nvPr>
        </p:nvSpPr>
        <p:spPr>
          <a:xfrm>
            <a:off x="5894962" y="1984443"/>
            <a:ext cx="5458838" cy="4192520"/>
          </a:xfrm>
        </p:spPr>
        <p:txBody>
          <a:bodyPr>
            <a:normAutofit/>
          </a:bodyPr>
          <a:lstStyle/>
          <a:p>
            <a:pPr marL="0" indent="0" algn="just">
              <a:lnSpc>
                <a:spcPct val="150000"/>
              </a:lnSpc>
              <a:buNone/>
            </a:pPr>
            <a:r>
              <a:rPr lang="es-CL" sz="2400" dirty="0"/>
              <a:t>En esta oportunidad, el rack debe ser mínimo de 22U, para tener una buena distribución de los equipos dentro del racks. </a:t>
            </a:r>
          </a:p>
          <a:p>
            <a:pPr marL="0" indent="0" algn="just">
              <a:lnSpc>
                <a:spcPct val="150000"/>
              </a:lnSpc>
              <a:buNone/>
            </a:pPr>
            <a:r>
              <a:rPr lang="es-CL" sz="2400" dirty="0"/>
              <a:t>Los detalles de hardware se encuentran en el informe.</a:t>
            </a:r>
          </a:p>
        </p:txBody>
      </p:sp>
    </p:spTree>
    <p:extLst>
      <p:ext uri="{BB962C8B-B14F-4D97-AF65-F5344CB8AC3E}">
        <p14:creationId xmlns:p14="http://schemas.microsoft.com/office/powerpoint/2010/main" val="33190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26CBAFA-1104-42C6-8836-2D766C07FE8D}"/>
              </a:ext>
            </a:extLst>
          </p:cNvPr>
          <p:cNvSpPr>
            <a:spLocks noGrp="1"/>
          </p:cNvSpPr>
          <p:nvPr>
            <p:ph type="title"/>
          </p:nvPr>
        </p:nvSpPr>
        <p:spPr>
          <a:xfrm>
            <a:off x="5894962" y="479493"/>
            <a:ext cx="5458838" cy="1325563"/>
          </a:xfrm>
        </p:spPr>
        <p:txBody>
          <a:bodyPr>
            <a:normAutofit/>
          </a:bodyPr>
          <a:lstStyle/>
          <a:p>
            <a:r>
              <a:rPr lang="es-CL" dirty="0"/>
              <a:t>Topología</a:t>
            </a:r>
          </a:p>
        </p:txBody>
      </p:sp>
      <p:sp>
        <p:nvSpPr>
          <p:cNvPr id="28"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A1AD2A1E-42E1-4860-AB0D-125F294D3275}"/>
              </a:ext>
            </a:extLst>
          </p:cNvPr>
          <p:cNvSpPr>
            <a:spLocks noGrp="1"/>
          </p:cNvSpPr>
          <p:nvPr>
            <p:ph idx="1"/>
          </p:nvPr>
        </p:nvSpPr>
        <p:spPr>
          <a:xfrm>
            <a:off x="5894962" y="1984443"/>
            <a:ext cx="5458838" cy="4192520"/>
          </a:xfrm>
        </p:spPr>
        <p:txBody>
          <a:bodyPr>
            <a:normAutofit/>
          </a:bodyPr>
          <a:lstStyle/>
          <a:p>
            <a:pPr marL="0" indent="0" algn="just">
              <a:lnSpc>
                <a:spcPct val="150000"/>
              </a:lnSpc>
              <a:buNone/>
            </a:pPr>
            <a:r>
              <a:rPr lang="es-CL" sz="2400" dirty="0"/>
              <a:t>En el diagrama vemos que un usuario con un computador accede a través de internet a nuestro servidor web y repositorio de archivos.</a:t>
            </a:r>
          </a:p>
          <a:p>
            <a:pPr marL="0" indent="0" algn="just">
              <a:lnSpc>
                <a:spcPct val="150000"/>
              </a:lnSpc>
              <a:buNone/>
            </a:pPr>
            <a:endParaRPr lang="es-CL" sz="2400" dirty="0"/>
          </a:p>
        </p:txBody>
      </p:sp>
      <p:pic>
        <p:nvPicPr>
          <p:cNvPr id="9" name="Imagen 8" descr="Diagrama&#10;&#10;Descripción generada automáticamente">
            <a:extLst>
              <a:ext uri="{FF2B5EF4-FFF2-40B4-BE49-F238E27FC236}">
                <a16:creationId xmlns:a16="http://schemas.microsoft.com/office/drawing/2014/main" id="{FE318895-02E5-4498-8895-572E6F886A80}"/>
              </a:ext>
            </a:extLst>
          </p:cNvPr>
          <p:cNvPicPr/>
          <p:nvPr/>
        </p:nvPicPr>
        <p:blipFill rotWithShape="1">
          <a:blip r:embed="rId2"/>
          <a:srcRect r="25824"/>
          <a:stretch/>
        </p:blipFill>
        <p:spPr bwMode="auto">
          <a:xfrm>
            <a:off x="1543050" y="645250"/>
            <a:ext cx="3028950" cy="48982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452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6B69CFD-B084-471C-9D4E-24672CF7C6DC}"/>
              </a:ext>
            </a:extLst>
          </p:cNvPr>
          <p:cNvSpPr>
            <a:spLocks noGrp="1"/>
          </p:cNvSpPr>
          <p:nvPr>
            <p:ph type="title"/>
          </p:nvPr>
        </p:nvSpPr>
        <p:spPr>
          <a:xfrm>
            <a:off x="5894962" y="479493"/>
            <a:ext cx="5458838" cy="1325563"/>
          </a:xfrm>
        </p:spPr>
        <p:txBody>
          <a:bodyPr>
            <a:normAutofit/>
          </a:bodyPr>
          <a:lstStyle/>
          <a:p>
            <a:r>
              <a:rPr lang="es-CL" dirty="0"/>
              <a:t>Diagrama de Solución</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Marcador de contenido 3">
            <a:extLst>
              <a:ext uri="{FF2B5EF4-FFF2-40B4-BE49-F238E27FC236}">
                <a16:creationId xmlns:a16="http://schemas.microsoft.com/office/drawing/2014/main" id="{8B0E0B18-ADE4-4F00-9D1B-DA919966F4D5}"/>
              </a:ext>
            </a:extLst>
          </p:cNvPr>
          <p:cNvPicPr>
            <a:picLocks noChangeAspect="1"/>
          </p:cNvPicPr>
          <p:nvPr/>
        </p:nvPicPr>
        <p:blipFill>
          <a:blip r:embed="rId2"/>
          <a:stretch>
            <a:fillRect/>
          </a:stretch>
        </p:blipFill>
        <p:spPr>
          <a:xfrm>
            <a:off x="74532" y="1607546"/>
            <a:ext cx="6850143" cy="388745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Marcador de contenido 2">
            <a:extLst>
              <a:ext uri="{FF2B5EF4-FFF2-40B4-BE49-F238E27FC236}">
                <a16:creationId xmlns:a16="http://schemas.microsoft.com/office/drawing/2014/main" id="{6EBADBDE-B624-4C71-914F-8394AA981117}"/>
              </a:ext>
            </a:extLst>
          </p:cNvPr>
          <p:cNvSpPr>
            <a:spLocks noGrp="1"/>
          </p:cNvSpPr>
          <p:nvPr>
            <p:ph idx="1"/>
          </p:nvPr>
        </p:nvSpPr>
        <p:spPr>
          <a:xfrm>
            <a:off x="6811191" y="1714478"/>
            <a:ext cx="4533900" cy="4192520"/>
          </a:xfrm>
        </p:spPr>
        <p:txBody>
          <a:bodyPr>
            <a:normAutofit/>
          </a:bodyPr>
          <a:lstStyle/>
          <a:p>
            <a:pPr marL="0" indent="0" algn="just">
              <a:buNone/>
            </a:pPr>
            <a:r>
              <a:rPr lang="es-ES" sz="2400" dirty="0"/>
              <a:t>Manejar un diagrama de solución,  facilita a los administradores  el como proceder  ante una incidencia  presentada durante la jornada,   orientando de manera efectiva la resolución en un corto plazo. </a:t>
            </a:r>
            <a:endParaRPr lang="es-CL" sz="2400" dirty="0"/>
          </a:p>
        </p:txBody>
      </p:sp>
    </p:spTree>
    <p:extLst>
      <p:ext uri="{BB962C8B-B14F-4D97-AF65-F5344CB8AC3E}">
        <p14:creationId xmlns:p14="http://schemas.microsoft.com/office/powerpoint/2010/main" val="522988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A1358E6-DCB4-44CC-80BA-AE75AAF382F0}"/>
              </a:ext>
            </a:extLst>
          </p:cNvPr>
          <p:cNvSpPr>
            <a:spLocks noGrp="1"/>
          </p:cNvSpPr>
          <p:nvPr>
            <p:ph type="title"/>
          </p:nvPr>
        </p:nvSpPr>
        <p:spPr>
          <a:xfrm>
            <a:off x="5894962" y="479493"/>
            <a:ext cx="5458838" cy="1325563"/>
          </a:xfrm>
        </p:spPr>
        <p:txBody>
          <a:bodyPr>
            <a:normAutofit/>
          </a:bodyPr>
          <a:lstStyle/>
          <a:p>
            <a:r>
              <a:rPr lang="es-CL"/>
              <a:t>Check List</a:t>
            </a:r>
            <a:endParaRPr lang="es-CL" dirty="0"/>
          </a:p>
        </p:txBody>
      </p:sp>
      <p:sp>
        <p:nvSpPr>
          <p:cNvPr id="38" name="Freeform: Shape 2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4983F85-2693-454C-A555-31A4926248A6}"/>
              </a:ext>
            </a:extLst>
          </p:cNvPr>
          <p:cNvSpPr>
            <a:spLocks noGrp="1"/>
          </p:cNvSpPr>
          <p:nvPr>
            <p:ph idx="1"/>
          </p:nvPr>
        </p:nvSpPr>
        <p:spPr>
          <a:xfrm>
            <a:off x="5894962" y="1984443"/>
            <a:ext cx="5458838" cy="4192520"/>
          </a:xfrm>
        </p:spPr>
        <p:txBody>
          <a:bodyPr>
            <a:normAutofit/>
          </a:bodyPr>
          <a:lstStyle/>
          <a:p>
            <a:pPr marL="0" indent="0" algn="just">
              <a:lnSpc>
                <a:spcPct val="150000"/>
              </a:lnSpc>
              <a:buNone/>
            </a:pPr>
            <a:r>
              <a:rPr lang="es-CL" sz="2400" dirty="0"/>
              <a:t>El Check list es de suma importancia, ya que con el nos aseguramos de cumplir con orden las tareas requeridas, respetar los protocolos y desempeñar todas las labores necesarias.</a:t>
            </a:r>
          </a:p>
        </p:txBody>
      </p:sp>
      <p:graphicFrame>
        <p:nvGraphicFramePr>
          <p:cNvPr id="7" name="Marcador de contenido 3">
            <a:extLst>
              <a:ext uri="{FF2B5EF4-FFF2-40B4-BE49-F238E27FC236}">
                <a16:creationId xmlns:a16="http://schemas.microsoft.com/office/drawing/2014/main" id="{84DF46FD-0B9A-4158-B6B3-32AAAB16D323}"/>
              </a:ext>
            </a:extLst>
          </p:cNvPr>
          <p:cNvGraphicFramePr>
            <a:graphicFrameLocks/>
          </p:cNvGraphicFramePr>
          <p:nvPr>
            <p:extLst>
              <p:ext uri="{D42A27DB-BD31-4B8C-83A1-F6EECF244321}">
                <p14:modId xmlns:p14="http://schemas.microsoft.com/office/powerpoint/2010/main" val="1509835236"/>
              </p:ext>
            </p:extLst>
          </p:nvPr>
        </p:nvGraphicFramePr>
        <p:xfrm>
          <a:off x="703182" y="700895"/>
          <a:ext cx="4777381" cy="5865986"/>
        </p:xfrm>
        <a:graphic>
          <a:graphicData uri="http://schemas.openxmlformats.org/drawingml/2006/table">
            <a:tbl>
              <a:tblPr firstRow="1" firstCol="1" bandRow="1">
                <a:tableStyleId>{9D7B26C5-4107-4FEC-AEDC-1716B250A1EF}</a:tableStyleId>
              </a:tblPr>
              <a:tblGrid>
                <a:gridCol w="4777381">
                  <a:extLst>
                    <a:ext uri="{9D8B030D-6E8A-4147-A177-3AD203B41FA5}">
                      <a16:colId xmlns:a16="http://schemas.microsoft.com/office/drawing/2014/main" val="3407037115"/>
                    </a:ext>
                  </a:extLst>
                </a:gridCol>
              </a:tblGrid>
              <a:tr h="815645">
                <a:tc>
                  <a:txBody>
                    <a:bodyPr/>
                    <a:lstStyle/>
                    <a:p>
                      <a:pPr>
                        <a:lnSpc>
                          <a:spcPct val="107000"/>
                        </a:lnSpc>
                        <a:spcAft>
                          <a:spcPts val="185"/>
                        </a:spcAft>
                      </a:pPr>
                      <a:r>
                        <a:rPr lang="es-CL" sz="700">
                          <a:effectLst/>
                        </a:rPr>
                        <a:t>Información de la Empresa</a:t>
                      </a:r>
                    </a:p>
                    <a:p>
                      <a:pPr>
                        <a:lnSpc>
                          <a:spcPct val="107000"/>
                        </a:lnSpc>
                        <a:spcAft>
                          <a:spcPts val="185"/>
                        </a:spcAft>
                      </a:pPr>
                      <a:r>
                        <a:rPr lang="es-CL" sz="700">
                          <a:effectLst/>
                        </a:rPr>
                        <a:t>Nombre de la empresa: ____________________________________________________________________________</a:t>
                      </a:r>
                    </a:p>
                    <a:p>
                      <a:pPr>
                        <a:lnSpc>
                          <a:spcPct val="107000"/>
                        </a:lnSpc>
                        <a:spcAft>
                          <a:spcPts val="185"/>
                        </a:spcAft>
                      </a:pPr>
                      <a:r>
                        <a:rPr lang="es-CL" sz="700">
                          <a:effectLst/>
                        </a:rPr>
                        <a:t>Contacto Administrativo:  _____________________________________________Tel: _____________________</a:t>
                      </a:r>
                    </a:p>
                    <a:p>
                      <a:pPr>
                        <a:lnSpc>
                          <a:spcPct val="107000"/>
                        </a:lnSpc>
                        <a:spcAft>
                          <a:spcPts val="185"/>
                        </a:spcAft>
                      </a:pPr>
                      <a:r>
                        <a:rPr lang="es-CL" sz="700">
                          <a:effectLst/>
                        </a:rPr>
                        <a:t>Contacto Técnico         : _____________________________________________Tel: _____________________</a:t>
                      </a:r>
                    </a:p>
                    <a:p>
                      <a:pPr marR="85725">
                        <a:lnSpc>
                          <a:spcPct val="125000"/>
                        </a:lnSpc>
                        <a:spcAft>
                          <a:spcPts val="800"/>
                        </a:spcAft>
                      </a:pPr>
                      <a:r>
                        <a:rPr lang="es-CL" sz="700">
                          <a:effectLst/>
                        </a:rPr>
                        <a:t>Descripción General del edificio (incluyendo altura): _________________________________________________</a:t>
                      </a:r>
                    </a:p>
                    <a:p>
                      <a:pPr>
                        <a:lnSpc>
                          <a:spcPct val="107000"/>
                        </a:lnSpc>
                        <a:spcAft>
                          <a:spcPts val="800"/>
                        </a:spcAft>
                      </a:pPr>
                      <a:r>
                        <a:rPr lang="es-CL" sz="700">
                          <a:effectLst/>
                        </a:rPr>
                        <a:t>Información Adicional/Comentarios:</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5140" marR="3141" marT="1428" marB="0"/>
                </a:tc>
                <a:extLst>
                  <a:ext uri="{0D108BD9-81ED-4DB2-BD59-A6C34878D82A}">
                    <a16:rowId xmlns:a16="http://schemas.microsoft.com/office/drawing/2014/main" val="2560012659"/>
                  </a:ext>
                </a:extLst>
              </a:tr>
              <a:tr h="1243520">
                <a:tc>
                  <a:txBody>
                    <a:bodyPr/>
                    <a:lstStyle/>
                    <a:p>
                      <a:pPr>
                        <a:lnSpc>
                          <a:spcPct val="107000"/>
                        </a:lnSpc>
                        <a:spcAft>
                          <a:spcPts val="185"/>
                        </a:spcAft>
                      </a:pPr>
                      <a:r>
                        <a:rPr lang="es-CL" sz="700" dirty="0">
                          <a:effectLst/>
                        </a:rPr>
                        <a:t>Número de equipo a usar:</a:t>
                      </a:r>
                    </a:p>
                    <a:p>
                      <a:pPr>
                        <a:lnSpc>
                          <a:spcPct val="107000"/>
                        </a:lnSpc>
                        <a:spcAft>
                          <a:spcPts val="185"/>
                        </a:spcAft>
                      </a:pPr>
                      <a:r>
                        <a:rPr lang="es-CL" sz="700" dirty="0">
                          <a:effectLst/>
                        </a:rPr>
                        <a:t> </a:t>
                      </a:r>
                    </a:p>
                    <a:p>
                      <a:pPr>
                        <a:lnSpc>
                          <a:spcPct val="107000"/>
                        </a:lnSpc>
                        <a:spcAft>
                          <a:spcPts val="185"/>
                        </a:spcAft>
                      </a:pPr>
                      <a:r>
                        <a:rPr lang="es-CL" sz="700" dirty="0">
                          <a:effectLst/>
                        </a:rPr>
                        <a:t>Tipo de equipos a usar:</a:t>
                      </a:r>
                    </a:p>
                    <a:p>
                      <a:pPr>
                        <a:lnSpc>
                          <a:spcPct val="107000"/>
                        </a:lnSpc>
                        <a:spcAft>
                          <a:spcPts val="185"/>
                        </a:spcAft>
                      </a:pPr>
                      <a:r>
                        <a:rPr lang="es-CL" sz="700" dirty="0">
                          <a:effectLst/>
                        </a:rPr>
                        <a:t> </a:t>
                      </a:r>
                    </a:p>
                    <a:p>
                      <a:pPr>
                        <a:lnSpc>
                          <a:spcPct val="107000"/>
                        </a:lnSpc>
                        <a:spcAft>
                          <a:spcPts val="185"/>
                        </a:spcAft>
                      </a:pPr>
                      <a:r>
                        <a:rPr lang="es-CL" sz="700" dirty="0">
                          <a:effectLst/>
                        </a:rPr>
                        <a:t>Modelo de equipos:</a:t>
                      </a:r>
                    </a:p>
                    <a:p>
                      <a:pPr>
                        <a:lnSpc>
                          <a:spcPct val="107000"/>
                        </a:lnSpc>
                        <a:spcAft>
                          <a:spcPts val="185"/>
                        </a:spcAft>
                      </a:pPr>
                      <a:r>
                        <a:rPr lang="es-CL" sz="700" dirty="0">
                          <a:effectLst/>
                        </a:rPr>
                        <a:t> </a:t>
                      </a:r>
                    </a:p>
                    <a:p>
                      <a:pPr>
                        <a:lnSpc>
                          <a:spcPct val="107000"/>
                        </a:lnSpc>
                        <a:spcAft>
                          <a:spcPts val="185"/>
                        </a:spcAft>
                      </a:pPr>
                      <a:r>
                        <a:rPr lang="es-CL" sz="700" dirty="0">
                          <a:effectLst/>
                        </a:rPr>
                        <a:t>Números de Serie equipamiento:</a:t>
                      </a:r>
                    </a:p>
                    <a:p>
                      <a:pPr>
                        <a:lnSpc>
                          <a:spcPct val="107000"/>
                        </a:lnSpc>
                        <a:spcAft>
                          <a:spcPts val="185"/>
                        </a:spcAft>
                      </a:pPr>
                      <a:r>
                        <a:rPr lang="es-CL" sz="700" dirty="0">
                          <a:effectLst/>
                        </a:rPr>
                        <a:t>Router:</a:t>
                      </a:r>
                    </a:p>
                    <a:p>
                      <a:pPr>
                        <a:lnSpc>
                          <a:spcPct val="107000"/>
                        </a:lnSpc>
                        <a:spcAft>
                          <a:spcPts val="185"/>
                        </a:spcAft>
                      </a:pPr>
                      <a:r>
                        <a:rPr lang="es-CL" sz="700" dirty="0">
                          <a:effectLst/>
                        </a:rPr>
                        <a:t>Switch:</a:t>
                      </a:r>
                    </a:p>
                    <a:p>
                      <a:pPr>
                        <a:lnSpc>
                          <a:spcPct val="107000"/>
                        </a:lnSpc>
                        <a:spcAft>
                          <a:spcPts val="185"/>
                        </a:spcAft>
                      </a:pPr>
                      <a:r>
                        <a:rPr lang="es-CL" sz="700" dirty="0">
                          <a:effectLst/>
                        </a:rPr>
                        <a:t>Patch panel</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140" marR="3141" marT="1428" marB="0"/>
                </a:tc>
                <a:extLst>
                  <a:ext uri="{0D108BD9-81ED-4DB2-BD59-A6C34878D82A}">
                    <a16:rowId xmlns:a16="http://schemas.microsoft.com/office/drawing/2014/main" val="1260473546"/>
                  </a:ext>
                </a:extLst>
              </a:tr>
              <a:tr h="2757963">
                <a:tc>
                  <a:txBody>
                    <a:bodyPr/>
                    <a:lstStyle/>
                    <a:p>
                      <a:pPr>
                        <a:lnSpc>
                          <a:spcPct val="107000"/>
                        </a:lnSpc>
                        <a:spcAft>
                          <a:spcPts val="800"/>
                        </a:spcAft>
                      </a:pPr>
                      <a:r>
                        <a:rPr lang="es-CL" sz="700">
                          <a:effectLst/>
                        </a:rPr>
                        <a:t>Check List de Instalación</a:t>
                      </a:r>
                    </a:p>
                    <a:p>
                      <a:pPr>
                        <a:lnSpc>
                          <a:spcPct val="107000"/>
                        </a:lnSpc>
                        <a:spcAft>
                          <a:spcPts val="25"/>
                        </a:spcAft>
                        <a:tabLst>
                          <a:tab pos="5723255" algn="ctr"/>
                        </a:tabLst>
                      </a:pPr>
                      <a:r>
                        <a:rPr lang="es-CL" sz="700">
                          <a:effectLst/>
                        </a:rPr>
                        <a:t>1.- Notificación al director o responsable para la instalación de equipos                     	_____</a:t>
                      </a:r>
                    </a:p>
                    <a:p>
                      <a:pPr>
                        <a:lnSpc>
                          <a:spcPct val="107000"/>
                        </a:lnSpc>
                        <a:spcAft>
                          <a:spcPts val="25"/>
                        </a:spcAft>
                        <a:tabLst>
                          <a:tab pos="5723890" algn="ctr"/>
                        </a:tabLst>
                      </a:pPr>
                      <a:r>
                        <a:rPr lang="es-CL" sz="700">
                          <a:effectLst/>
                        </a:rPr>
                        <a:t>2.- Inspección del sitio para instalación de equipos                            	_____</a:t>
                      </a:r>
                    </a:p>
                    <a:p>
                      <a:pPr>
                        <a:lnSpc>
                          <a:spcPct val="107000"/>
                        </a:lnSpc>
                        <a:spcAft>
                          <a:spcPts val="800"/>
                        </a:spcAft>
                      </a:pPr>
                      <a:r>
                        <a:rPr lang="es-CL" sz="700">
                          <a:effectLst/>
                        </a:rPr>
                        <a:t>3.- Instalación rack</a:t>
                      </a:r>
                    </a:p>
                    <a:p>
                      <a:pPr>
                        <a:lnSpc>
                          <a:spcPct val="107000"/>
                        </a:lnSpc>
                        <a:spcAft>
                          <a:spcPts val="800"/>
                        </a:spcAft>
                      </a:pPr>
                      <a:r>
                        <a:rPr lang="es-CL" sz="700">
                          <a:effectLst/>
                        </a:rPr>
                        <a:t> </a:t>
                      </a:r>
                    </a:p>
                    <a:p>
                      <a:pPr>
                        <a:lnSpc>
                          <a:spcPct val="107000"/>
                        </a:lnSpc>
                        <a:spcAft>
                          <a:spcPts val="25"/>
                        </a:spcAft>
                        <a:tabLst>
                          <a:tab pos="1082675" algn="ctr"/>
                          <a:tab pos="3596005" algn="ctr"/>
                        </a:tabLst>
                      </a:pPr>
                      <a:r>
                        <a:rPr lang="es-CL" sz="700">
                          <a:effectLst/>
                        </a:rPr>
                        <a:t>____ Perforación e instalación de tacos de anclaje 	</a:t>
                      </a:r>
                    </a:p>
                    <a:p>
                      <a:pPr>
                        <a:lnSpc>
                          <a:spcPct val="107000"/>
                        </a:lnSpc>
                        <a:spcAft>
                          <a:spcPts val="25"/>
                        </a:spcAft>
                        <a:tabLst>
                          <a:tab pos="1082675" algn="ctr"/>
                          <a:tab pos="3596005" algn="ctr"/>
                        </a:tabLst>
                      </a:pPr>
                      <a:r>
                        <a:rPr lang="es-CL" sz="700">
                          <a:effectLst/>
                        </a:rPr>
                        <a:t>____ Fijación de rack y torque</a:t>
                      </a:r>
                    </a:p>
                    <a:p>
                      <a:pPr>
                        <a:lnSpc>
                          <a:spcPct val="107000"/>
                        </a:lnSpc>
                        <a:spcAft>
                          <a:spcPts val="25"/>
                        </a:spcAft>
                        <a:tabLst>
                          <a:tab pos="876935" algn="ctr"/>
                          <a:tab pos="4362450" algn="ctr"/>
                        </a:tabLst>
                      </a:pPr>
                      <a:r>
                        <a:rPr lang="es-CL" sz="700">
                          <a:effectLst/>
                        </a:rPr>
                        <a:t>____ Instalación de punto a tierra</a:t>
                      </a:r>
                    </a:p>
                    <a:p>
                      <a:pPr>
                        <a:lnSpc>
                          <a:spcPct val="107000"/>
                        </a:lnSpc>
                        <a:spcAft>
                          <a:spcPts val="25"/>
                        </a:spcAft>
                        <a:tabLst>
                          <a:tab pos="876935" algn="ctr"/>
                          <a:tab pos="4362450" algn="ctr"/>
                        </a:tabLst>
                      </a:pPr>
                      <a:r>
                        <a:rPr lang="es-CL" sz="700">
                          <a:effectLst/>
                        </a:rPr>
                        <a:t> </a:t>
                      </a:r>
                    </a:p>
                    <a:p>
                      <a:pPr>
                        <a:lnSpc>
                          <a:spcPct val="107000"/>
                        </a:lnSpc>
                        <a:spcAft>
                          <a:spcPts val="800"/>
                        </a:spcAft>
                      </a:pPr>
                      <a:r>
                        <a:rPr lang="es-CL" sz="700">
                          <a:effectLst/>
                        </a:rPr>
                        <a:t>4.- Instalación de equipos y conexionado </a:t>
                      </a:r>
                    </a:p>
                    <a:p>
                      <a:pPr>
                        <a:lnSpc>
                          <a:spcPct val="107000"/>
                        </a:lnSpc>
                        <a:spcAft>
                          <a:spcPts val="800"/>
                        </a:spcAft>
                      </a:pPr>
                      <a:r>
                        <a:rPr lang="es-CL" sz="700">
                          <a:effectLst/>
                        </a:rPr>
                        <a:t> </a:t>
                      </a:r>
                    </a:p>
                    <a:p>
                      <a:pPr>
                        <a:lnSpc>
                          <a:spcPct val="107000"/>
                        </a:lnSpc>
                        <a:spcAft>
                          <a:spcPts val="25"/>
                        </a:spcAft>
                        <a:tabLst>
                          <a:tab pos="1327150" algn="ctr"/>
                          <a:tab pos="6208395" algn="r"/>
                        </a:tabLst>
                      </a:pPr>
                      <a:r>
                        <a:rPr lang="es-CL" sz="700">
                          <a:effectLst/>
                        </a:rPr>
                        <a:t>____ Instalación de router	                                             ____ Conexionado Cable de poder switch</a:t>
                      </a:r>
                    </a:p>
                    <a:p>
                      <a:pPr>
                        <a:lnSpc>
                          <a:spcPct val="107000"/>
                        </a:lnSpc>
                        <a:spcAft>
                          <a:spcPts val="25"/>
                        </a:spcAft>
                        <a:tabLst>
                          <a:tab pos="1327150" algn="ctr"/>
                          <a:tab pos="6208395" algn="r"/>
                        </a:tabLst>
                      </a:pPr>
                      <a:r>
                        <a:rPr lang="es-CL" sz="700">
                          <a:effectLst/>
                        </a:rPr>
                        <a:t>                                                                                       ____ Conexionado cable de red switch </a:t>
                      </a:r>
                    </a:p>
                    <a:p>
                      <a:pPr>
                        <a:lnSpc>
                          <a:spcPct val="107000"/>
                        </a:lnSpc>
                        <a:spcAft>
                          <a:spcPts val="25"/>
                        </a:spcAft>
                        <a:tabLst>
                          <a:tab pos="1227455" algn="ctr"/>
                          <a:tab pos="4040505" algn="ctr"/>
                        </a:tabLst>
                      </a:pPr>
                      <a:r>
                        <a:rPr lang="es-CL" sz="700">
                          <a:effectLst/>
                        </a:rPr>
                        <a:t>____ Instalación de switch.                                            ____ Conexionado Cable router</a:t>
                      </a:r>
                    </a:p>
                    <a:p>
                      <a:pPr>
                        <a:lnSpc>
                          <a:spcPct val="107000"/>
                        </a:lnSpc>
                        <a:spcAft>
                          <a:spcPts val="25"/>
                        </a:spcAft>
                        <a:tabLst>
                          <a:tab pos="1104900" algn="ctr"/>
                          <a:tab pos="4258945" algn="ctr"/>
                        </a:tabLst>
                      </a:pPr>
                      <a:r>
                        <a:rPr lang="es-CL" sz="700">
                          <a:effectLst/>
                        </a:rPr>
                        <a:t>____ Instalación de patch panel.                                   ____ Conexionado cable de red router </a:t>
                      </a:r>
                    </a:p>
                    <a:p>
                      <a:pPr>
                        <a:lnSpc>
                          <a:spcPct val="107000"/>
                        </a:lnSpc>
                        <a:spcAft>
                          <a:spcPts val="25"/>
                        </a:spcAft>
                        <a:tabLst>
                          <a:tab pos="1104900" algn="ctr"/>
                          <a:tab pos="4258945" algn="ctr"/>
                        </a:tabLst>
                      </a:pPr>
                      <a:r>
                        <a:rPr lang="es-CL" sz="700">
                          <a:effectLst/>
                        </a:rPr>
                        <a:t> </a:t>
                      </a:r>
                    </a:p>
                    <a:p>
                      <a:pPr>
                        <a:lnSpc>
                          <a:spcPct val="107000"/>
                        </a:lnSpc>
                        <a:spcAft>
                          <a:spcPts val="25"/>
                        </a:spcAft>
                        <a:tabLst>
                          <a:tab pos="5723890" algn="ctr"/>
                        </a:tabLst>
                      </a:pPr>
                      <a:r>
                        <a:rPr lang="es-CL" sz="700">
                          <a:effectLst/>
                        </a:rPr>
                        <a:t>5.- Configuración de switch (protocolos de seguridad, Vlans, habilitación de puertos)	_____</a:t>
                      </a:r>
                    </a:p>
                    <a:p>
                      <a:pPr>
                        <a:lnSpc>
                          <a:spcPct val="107000"/>
                        </a:lnSpc>
                        <a:spcAft>
                          <a:spcPts val="25"/>
                        </a:spcAft>
                        <a:tabLst>
                          <a:tab pos="5723890" algn="ctr"/>
                        </a:tabLst>
                      </a:pPr>
                      <a:r>
                        <a:rPr lang="es-CL" sz="700">
                          <a:effectLst/>
                        </a:rPr>
                        <a:t>6.- Configuración de router. (Protocolos de seguridad, direccionamiento IP, enrutamiento).                            _____</a:t>
                      </a:r>
                    </a:p>
                    <a:p>
                      <a:pPr>
                        <a:lnSpc>
                          <a:spcPct val="107000"/>
                        </a:lnSpc>
                        <a:spcAft>
                          <a:spcPts val="25"/>
                        </a:spcAft>
                        <a:tabLst>
                          <a:tab pos="5723890" algn="ctr"/>
                        </a:tabLst>
                      </a:pPr>
                      <a:r>
                        <a:rPr lang="es-CL" sz="700">
                          <a:effectLst/>
                        </a:rPr>
                        <a:t>7.- Prueba de ping para verificar enlace	_____</a:t>
                      </a:r>
                    </a:p>
                    <a:p>
                      <a:pPr>
                        <a:lnSpc>
                          <a:spcPct val="107000"/>
                        </a:lnSpc>
                        <a:spcAft>
                          <a:spcPts val="25"/>
                        </a:spcAft>
                        <a:tabLst>
                          <a:tab pos="5723890" algn="ctr"/>
                        </a:tabLst>
                      </a:pPr>
                      <a:r>
                        <a:rPr lang="es-CL" sz="700">
                          <a:effectLst/>
                        </a:rPr>
                        <a:t>8.- Verificación de acceso de página de WEP solicitada por el cliente                           	_____</a:t>
                      </a:r>
                    </a:p>
                    <a:p>
                      <a:pPr>
                        <a:lnSpc>
                          <a:spcPct val="107000"/>
                        </a:lnSpc>
                        <a:spcAft>
                          <a:spcPts val="25"/>
                        </a:spcAft>
                        <a:tabLst>
                          <a:tab pos="5723255" algn="ctr"/>
                        </a:tabLst>
                      </a:pPr>
                      <a:r>
                        <a:rPr lang="es-CL" sz="700">
                          <a:effectLst/>
                        </a:rPr>
                        <a:t>9.- Verificar que los equipos suministrados han sido rotulados e identificados correctamente	_____</a:t>
                      </a:r>
                    </a:p>
                    <a:p>
                      <a:pPr>
                        <a:lnSpc>
                          <a:spcPct val="107000"/>
                        </a:lnSpc>
                        <a:spcAft>
                          <a:spcPts val="25"/>
                        </a:spcAft>
                        <a:tabLst>
                          <a:tab pos="5723255" algn="ctr"/>
                        </a:tabLst>
                      </a:pPr>
                      <a:r>
                        <a:rPr lang="es-CL" sz="700">
                          <a:effectLst/>
                        </a:rPr>
                        <a:t>10.- El sitio queda limpio y libre de escombro                                    	_____</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5140" marR="3141" marT="1428" marB="0"/>
                </a:tc>
                <a:extLst>
                  <a:ext uri="{0D108BD9-81ED-4DB2-BD59-A6C34878D82A}">
                    <a16:rowId xmlns:a16="http://schemas.microsoft.com/office/drawing/2014/main" val="1996849411"/>
                  </a:ext>
                </a:extLst>
              </a:tr>
              <a:tr h="341974">
                <a:tc>
                  <a:txBody>
                    <a:bodyPr/>
                    <a:lstStyle/>
                    <a:p>
                      <a:pPr algn="just">
                        <a:lnSpc>
                          <a:spcPct val="107000"/>
                        </a:lnSpc>
                        <a:spcAft>
                          <a:spcPts val="800"/>
                        </a:spcAft>
                      </a:pPr>
                      <a:r>
                        <a:rPr lang="es-CL" sz="700">
                          <a:effectLst/>
                        </a:rPr>
                        <a:t>El supervisor responsable del área de hardware, a la firma de este documento reconoce que la instalación de equipos se encuentra completa y exitosamente instalado (en configuración y apariencia) y que el lugar de instalación se deja en buenas condiciones y ordenado. Cualquier reclamo de daño se deberá realizar antes de la firma de este documento.</a:t>
                      </a:r>
                      <a:endParaRPr lang="es-CL" sz="700">
                        <a:effectLst/>
                        <a:latin typeface="Calibri" panose="020F0502020204030204" pitchFamily="34" charset="0"/>
                        <a:ea typeface="Calibri" panose="020F0502020204030204" pitchFamily="34" charset="0"/>
                        <a:cs typeface="Times New Roman" panose="02020603050405020304" pitchFamily="18" charset="0"/>
                      </a:endParaRPr>
                    </a:p>
                  </a:txBody>
                  <a:tcPr marL="5140" marR="3141" marT="1428" marB="0"/>
                </a:tc>
                <a:extLst>
                  <a:ext uri="{0D108BD9-81ED-4DB2-BD59-A6C34878D82A}">
                    <a16:rowId xmlns:a16="http://schemas.microsoft.com/office/drawing/2014/main" val="2064824165"/>
                  </a:ext>
                </a:extLst>
              </a:tr>
              <a:tr h="127367">
                <a:tc>
                  <a:txBody>
                    <a:bodyPr/>
                    <a:lstStyle/>
                    <a:p>
                      <a:pPr>
                        <a:lnSpc>
                          <a:spcPct val="107000"/>
                        </a:lnSpc>
                        <a:spcAft>
                          <a:spcPts val="800"/>
                        </a:spcAft>
                      </a:pPr>
                      <a:r>
                        <a:rPr lang="es-CL" sz="700" dirty="0">
                          <a:effectLst/>
                        </a:rPr>
                        <a:t>Nombre: ____________________________________        Firma: _____________________________________</a:t>
                      </a:r>
                      <a:endParaRPr lang="es-C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5140" marR="3141" marT="1428" marB="0" anchor="ctr"/>
                </a:tc>
                <a:extLst>
                  <a:ext uri="{0D108BD9-81ED-4DB2-BD59-A6C34878D82A}">
                    <a16:rowId xmlns:a16="http://schemas.microsoft.com/office/drawing/2014/main" val="3165673895"/>
                  </a:ext>
                </a:extLst>
              </a:tr>
            </a:tbl>
          </a:graphicData>
        </a:graphic>
      </p:graphicFrame>
    </p:spTree>
    <p:extLst>
      <p:ext uri="{BB962C8B-B14F-4D97-AF65-F5344CB8AC3E}">
        <p14:creationId xmlns:p14="http://schemas.microsoft.com/office/powerpoint/2010/main" val="82610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6B69CFD-B084-471C-9D4E-24672CF7C6DC}"/>
              </a:ext>
            </a:extLst>
          </p:cNvPr>
          <p:cNvSpPr>
            <a:spLocks noGrp="1"/>
          </p:cNvSpPr>
          <p:nvPr>
            <p:ph type="title"/>
          </p:nvPr>
        </p:nvSpPr>
        <p:spPr>
          <a:xfrm>
            <a:off x="4606834" y="479493"/>
            <a:ext cx="6746966" cy="1325563"/>
          </a:xfrm>
        </p:spPr>
        <p:txBody>
          <a:bodyPr>
            <a:normAutofit/>
          </a:bodyPr>
          <a:lstStyle/>
          <a:p>
            <a:r>
              <a:rPr lang="es-CL" dirty="0"/>
              <a:t>Etiquetado de Equipamiento</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6EBADBDE-B624-4C71-914F-8394AA981117}"/>
              </a:ext>
            </a:extLst>
          </p:cNvPr>
          <p:cNvSpPr>
            <a:spLocks noGrp="1"/>
          </p:cNvSpPr>
          <p:nvPr>
            <p:ph idx="1"/>
          </p:nvPr>
        </p:nvSpPr>
        <p:spPr>
          <a:xfrm>
            <a:off x="6811191" y="1714478"/>
            <a:ext cx="4533900" cy="4192520"/>
          </a:xfrm>
        </p:spPr>
        <p:txBody>
          <a:bodyPr>
            <a:normAutofit/>
          </a:bodyPr>
          <a:lstStyle/>
          <a:p>
            <a:pPr marL="0" indent="0" algn="just">
              <a:buNone/>
            </a:pPr>
            <a:r>
              <a:rPr lang="es-ES" sz="2400" dirty="0"/>
              <a:t>Manejar un diagrama de solución,  facilita a los administradores  el como proceder  ante una incidencia  presentada durante la jornada,   orientando de manera efectiva la resolución en un corto plazo. </a:t>
            </a:r>
            <a:endParaRPr lang="es-CL" sz="2400" dirty="0"/>
          </a:p>
        </p:txBody>
      </p:sp>
      <p:pic>
        <p:nvPicPr>
          <p:cNvPr id="8" name="Marcador de contenido 3">
            <a:extLst>
              <a:ext uri="{FF2B5EF4-FFF2-40B4-BE49-F238E27FC236}">
                <a16:creationId xmlns:a16="http://schemas.microsoft.com/office/drawing/2014/main" id="{A967ADA4-947E-457D-B1BB-13FB405F0C58}"/>
              </a:ext>
            </a:extLst>
          </p:cNvPr>
          <p:cNvPicPr>
            <a:picLocks/>
          </p:cNvPicPr>
          <p:nvPr/>
        </p:nvPicPr>
        <p:blipFill>
          <a:blip r:embed="rId2"/>
          <a:stretch>
            <a:fillRect/>
          </a:stretch>
        </p:blipFill>
        <p:spPr>
          <a:xfrm>
            <a:off x="650233" y="1413501"/>
            <a:ext cx="5802817" cy="4081608"/>
          </a:xfrm>
          <a:prstGeom prst="rect">
            <a:avLst/>
          </a:prstGeom>
          <a:ln w="3175">
            <a:solidFill>
              <a:schemeClr val="tx1"/>
            </a:solidFill>
          </a:ln>
        </p:spPr>
      </p:pic>
    </p:spTree>
    <p:extLst>
      <p:ext uri="{BB962C8B-B14F-4D97-AF65-F5344CB8AC3E}">
        <p14:creationId xmlns:p14="http://schemas.microsoft.com/office/powerpoint/2010/main" val="224158814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155</TotalTime>
  <Words>698</Words>
  <Application>Microsoft Office PowerPoint</Application>
  <PresentationFormat>Panorámica</PresentationFormat>
  <Paragraphs>82</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Avenir Next LT Pro</vt:lpstr>
      <vt:lpstr>Calibri</vt:lpstr>
      <vt:lpstr>Times New Roman</vt:lpstr>
      <vt:lpstr>Tw Cen MT</vt:lpstr>
      <vt:lpstr>ShapesVTI</vt:lpstr>
      <vt:lpstr>Datacenter</vt:lpstr>
      <vt:lpstr>Introducción</vt:lpstr>
      <vt:lpstr>Planificación</vt:lpstr>
      <vt:lpstr>Definiciones</vt:lpstr>
      <vt:lpstr>Rackeo Equipos</vt:lpstr>
      <vt:lpstr>Topología</vt:lpstr>
      <vt:lpstr>Diagrama de Solución</vt:lpstr>
      <vt:lpstr>Check List</vt:lpstr>
      <vt:lpstr>Etiquetado de Equipamiento</vt:lpstr>
      <vt:lpstr>Mantención Preventiva</vt:lpstr>
      <vt:lpstr>Bibliografía</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Datacenter</dc:title>
  <dc:creator>ALEXANDER JAVIER MUNOZ</dc:creator>
  <cp:lastModifiedBy>ALEXANDER JAVIER MUNOZ</cp:lastModifiedBy>
  <cp:revision>17</cp:revision>
  <dcterms:created xsi:type="dcterms:W3CDTF">2021-06-03T00:57:57Z</dcterms:created>
  <dcterms:modified xsi:type="dcterms:W3CDTF">2021-06-05T17:58:50Z</dcterms:modified>
</cp:coreProperties>
</file>