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48"/>
  </p:notesMasterIdLst>
  <p:sldIdLst>
    <p:sldId id="257" r:id="rId3"/>
    <p:sldId id="299" r:id="rId4"/>
    <p:sldId id="353" r:id="rId5"/>
    <p:sldId id="259" r:id="rId6"/>
    <p:sldId id="258" r:id="rId7"/>
    <p:sldId id="256" r:id="rId8"/>
    <p:sldId id="261" r:id="rId9"/>
    <p:sldId id="262" r:id="rId10"/>
    <p:sldId id="266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304" r:id="rId19"/>
    <p:sldId id="305" r:id="rId20"/>
    <p:sldId id="306" r:id="rId21"/>
    <p:sldId id="307" r:id="rId22"/>
    <p:sldId id="357" r:id="rId23"/>
    <p:sldId id="287" r:id="rId24"/>
    <p:sldId id="359" r:id="rId25"/>
    <p:sldId id="293" r:id="rId26"/>
    <p:sldId id="283" r:id="rId27"/>
    <p:sldId id="295" r:id="rId28"/>
    <p:sldId id="316" r:id="rId29"/>
    <p:sldId id="319" r:id="rId30"/>
    <p:sldId id="352" r:id="rId31"/>
    <p:sldId id="338" r:id="rId32"/>
    <p:sldId id="354" r:id="rId33"/>
    <p:sldId id="340" r:id="rId34"/>
    <p:sldId id="339" r:id="rId35"/>
    <p:sldId id="355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6" r:id="rId46"/>
    <p:sldId id="358" r:id="rId4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27" autoAdjust="0"/>
  </p:normalViewPr>
  <p:slideViewPr>
    <p:cSldViewPr>
      <p:cViewPr>
        <p:scale>
          <a:sx n="54" d="100"/>
          <a:sy n="54" d="100"/>
        </p:scale>
        <p:origin x="-18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85"/>
    </p:cViewPr>
  </p:sorterViewPr>
  <p:notesViewPr>
    <p:cSldViewPr>
      <p:cViewPr varScale="1">
        <p:scale>
          <a:sx n="51" d="100"/>
          <a:sy n="51" d="100"/>
        </p:scale>
        <p:origin x="-2659" y="-101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B22C65C-EFEB-4A06-9A28-B481AAB0C59F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894ABF7-D4AD-4891-B0CA-E2ED42ADDE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88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2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7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2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1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97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4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56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12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37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0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55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74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70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0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91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4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93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31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45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0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5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571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89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27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45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62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3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7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6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45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05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Think, Pair,</a:t>
            </a:r>
            <a:r>
              <a:rPr lang="en-US" baseline="0" dirty="0" smtClean="0"/>
              <a:t> Share (explain the process for the “T3”: participants work in partners; one presenter can serve as a partner if there is an odd number of participants.) Partners first think and possibly jot down brief ideas, then they talk to their partners and finally share with the group. A group will generally provide a continuum of styles.  Important to note the reasons for NOT planning, usually perceived time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7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ABF7-D4AD-4891-B0CA-E2ED42ADDE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8237-5AFB-4207-9BB5-A510818E852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8896-A53A-4A9C-B2AE-5EA90AE5BD8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E06D-5A4A-4D3A-9D99-7A1F54E5E2A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FB8E-854F-4FBF-A3D8-131F483C2B3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163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4CA6-0240-43A1-B145-58AE220DDE1F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405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9A48-B1E7-48C6-A0A4-7E0D678ACB2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0803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6D52A2F-1039-47FB-9BD3-4DDD1852FE4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23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E01C-D773-47B9-A58F-FC2994F02475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346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FE1B-D6E3-4A9E-A0F5-6A4C5C9F66FB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27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973E-8B95-422D-B39A-9E5A6FC9690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8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C0B-ABC9-4C4F-85A3-7A42FFEDC31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67E-7176-4AEC-89F2-88954EF7DAD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DB75EB9-8253-402E-AC53-4DEA24DC44E9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7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1154-7AF2-4519-BA50-24BB2B5B196D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5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F6A8-C6CD-42C7-9682-5DDC14FD0E44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742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2042-4E90-4140-8A9F-F1D9985F118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9A5BCA-E71D-4199-B3EC-BE352E5824FD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B3-FD41-45F6-AA0D-32BF1542C54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7979-2509-4451-B704-EEAC94C1300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5A7F-0037-4687-8F94-25C340936683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8E01-BDE1-42A8-AF3F-CDB492B1CA69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F07797-4187-4845-A2E3-C21630305985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D9EF145-8C73-42C7-B302-6E9CFC9710B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683EAD8-59F7-4914-ACF3-BE4C4A55B9B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163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urishinteractiv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First Things First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Take a moment to complete the pre-assessment form.</a:t>
            </a:r>
          </a:p>
          <a:p>
            <a:pPr marL="0" indent="0">
              <a:buNone/>
            </a:pPr>
            <a:r>
              <a:rPr lang="en-US" sz="4000" dirty="0" smtClean="0"/>
              <a:t>Gather your materials</a:t>
            </a:r>
          </a:p>
          <a:p>
            <a:pPr marL="0" indent="0">
              <a:buNone/>
            </a:pPr>
            <a:r>
              <a:rPr lang="en-US" sz="4000" dirty="0" smtClean="0"/>
              <a:t>Enjoy a bite to eat </a:t>
            </a:r>
          </a:p>
          <a:p>
            <a:pPr marL="0" indent="0">
              <a:buNone/>
            </a:pPr>
            <a:r>
              <a:rPr lang="en-US" sz="4000" dirty="0" smtClean="0"/>
              <a:t>Meet others in the class</a:t>
            </a:r>
          </a:p>
          <a:p>
            <a:pPr marL="0" indent="0">
              <a:buNone/>
            </a:pPr>
            <a:r>
              <a:rPr lang="en-US" sz="4000" dirty="0" smtClean="0"/>
              <a:t>We will begin in five minutes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5D79-9BE9-471F-A1CE-C18A10844195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USDA's "Basic 7" food groups from 1943 to 1956:</a:t>
            </a:r>
            <a:endParaRPr lang="en-US" dirty="0"/>
          </a:p>
        </p:txBody>
      </p:sp>
      <p:pic>
        <p:nvPicPr>
          <p:cNvPr id="4" name="Content Placeholder 3" descr="220px-USDA_-_Basic_7_Food_Group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1676400"/>
            <a:ext cx="3733800" cy="4495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F546-EDB6-4823-94B8-896642F6103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“Basic Four” food groups 1956 -1992 </a:t>
            </a:r>
            <a:endParaRPr lang="en-US" dirty="0"/>
          </a:p>
        </p:txBody>
      </p:sp>
      <p:pic>
        <p:nvPicPr>
          <p:cNvPr id="4" name="Content Placeholder 3" descr="4-Square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67744" y="1527175"/>
            <a:ext cx="4572000" cy="4572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0292-87A5-4D79-A596-D12F87E27FE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1992 Food Pyramid</a:t>
            </a:r>
            <a:endParaRPr lang="en-US" dirty="0"/>
          </a:p>
        </p:txBody>
      </p:sp>
      <p:pic>
        <p:nvPicPr>
          <p:cNvPr id="4" name="Content Placeholder 3" descr="USDA_Food_Pyramid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20914" y="1527175"/>
            <a:ext cx="5865659" cy="4572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A4CF-F851-48BD-ACFC-B3FD08E5DA2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2005 MyPyramid</a:t>
            </a:r>
            <a:endParaRPr lang="en-US" dirty="0"/>
          </a:p>
        </p:txBody>
      </p:sp>
      <p:pic>
        <p:nvPicPr>
          <p:cNvPr id="7" name="Content Placeholder 6" descr="MyPyramid2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0" y="1905000"/>
            <a:ext cx="4572000" cy="388619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18B6-0C30-4688-8B85-F95C27993B1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Now MyPlate</a:t>
            </a:r>
            <a:endParaRPr lang="en-US" sz="4000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362200" y="1981200"/>
            <a:ext cx="4495800" cy="3733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C9DA-A1EE-4D8A-A825-0A70751A6E3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Harvard School of Public Health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vEirYvyiENNsdokUORwUpTl72eJkfbmt4t8yenImKBVaiQDB_Rd1H6kmuBWtceBJ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64494" y="1552575"/>
            <a:ext cx="5778500" cy="4521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AFF-FE0A-45C6-A162-39400CCFFBE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Game of Categories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Let’s play with our food!</a:t>
            </a:r>
          </a:p>
          <a:p>
            <a:endParaRPr lang="en-US" sz="4400" dirty="0" smtClean="0"/>
          </a:p>
          <a:p>
            <a:r>
              <a:rPr lang="en-US" sz="4400" dirty="0" smtClean="0"/>
              <a:t>We will use MyPlate.</a:t>
            </a:r>
          </a:p>
          <a:p>
            <a:endParaRPr lang="en-US" sz="4400" dirty="0" smtClean="0"/>
          </a:p>
          <a:p>
            <a:r>
              <a:rPr lang="en-US" sz="4400" dirty="0" smtClean="0"/>
              <a:t>Grab a food card and put it on  MyPlate.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69C-1BC8-4FB2-A5DA-EF5FFBFC49E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do you notice?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LunchBox Envy </a:t>
            </a:r>
            <a:r>
              <a:rPr lang="en-US" sz="4000" dirty="0" smtClean="0"/>
              <a:t>Pages 8 and 9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4160-4698-41FA-BDAE-7E0950135803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710781"/>
            <a:ext cx="6400800" cy="1752600"/>
          </a:xfrm>
        </p:spPr>
        <p:txBody>
          <a:bodyPr>
            <a:noAutofit/>
          </a:bodyPr>
          <a:lstStyle/>
          <a:p>
            <a:r>
              <a:rPr lang="en-US" sz="5400" dirty="0" smtClean="0"/>
              <a:t>What are your questions?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LunchBox Envy </a:t>
            </a:r>
            <a:r>
              <a:rPr lang="en-US" sz="4000" dirty="0" smtClean="0"/>
              <a:t>Pages 8 and 9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5996-DDE8-466C-9D68-35324FF865C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Which lunches would work for you?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LunchBox Envy </a:t>
            </a:r>
            <a:r>
              <a:rPr lang="en-US" sz="4000" dirty="0" smtClean="0"/>
              <a:t>Pages 8 and 9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1D5D-FB9C-4859-9F7E-0A4BBD0EDFB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895600"/>
            <a:ext cx="6480174" cy="1673225"/>
          </a:xfrm>
        </p:spPr>
        <p:txBody>
          <a:bodyPr>
            <a:noAutofit/>
          </a:bodyPr>
          <a:lstStyle/>
          <a:p>
            <a:r>
              <a:rPr lang="en-US" sz="4800" dirty="0" smtClean="0"/>
              <a:t>Bathrooms</a:t>
            </a:r>
          </a:p>
          <a:p>
            <a:r>
              <a:rPr lang="en-US" sz="4800" dirty="0" smtClean="0"/>
              <a:t> phones</a:t>
            </a:r>
          </a:p>
          <a:p>
            <a:r>
              <a:rPr lang="en-US" sz="4800" dirty="0" smtClean="0"/>
              <a:t> exits</a:t>
            </a:r>
          </a:p>
          <a:p>
            <a:r>
              <a:rPr lang="en-US" sz="4800" dirty="0" smtClean="0"/>
              <a:t>Smoking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Basics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0794-EF7C-4533-8B96-ABCB3673A9E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Which are obstacles?</a:t>
            </a:r>
          </a:p>
          <a:p>
            <a:r>
              <a:rPr lang="en-US" sz="4000" dirty="0" smtClean="0"/>
              <a:t> why?</a:t>
            </a:r>
          </a:p>
          <a:p>
            <a:r>
              <a:rPr lang="en-US" sz="4000" dirty="0" smtClean="0"/>
              <a:t>How could we make them work?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LunchBox Envy </a:t>
            </a:r>
            <a:r>
              <a:rPr lang="en-US" sz="4000" dirty="0" smtClean="0"/>
              <a:t>Page 8 and 9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3E39-5537-41A6-A078-369F36BE09F3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Using the Planning Grids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Please turn to page 10 in </a:t>
            </a:r>
            <a:r>
              <a:rPr lang="en-US" i="1" dirty="0" smtClean="0"/>
              <a:t>LunchBox Envy: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weekly lunch planning cha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133600"/>
            <a:ext cx="4343400" cy="4191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F0D-0D6B-4820-A8AA-0A4D4AEC29CB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6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 Break!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2286000"/>
            <a:ext cx="5181600" cy="2514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CB1-F2EC-4DC1-B7FB-07B90706682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1312" y="30480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B485-23D3-4107-A4F5-1DD4407ACB6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School Lunches?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11680"/>
            <a:ext cx="6395258" cy="37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School Lunches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Your rights as a parent/guardian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Your responsibilities as a citizen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21-378B-4771-A771-6AA15F1159C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Suggestions for Change: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Ask if you can have lunch with your child one day.</a:t>
            </a:r>
          </a:p>
          <a:p>
            <a:r>
              <a:rPr lang="en-US" sz="4000" dirty="0" smtClean="0"/>
              <a:t> Organize caregivers to have an “Eat Lunch with Your Child Day”. </a:t>
            </a:r>
          </a:p>
          <a:p>
            <a:r>
              <a:rPr lang="en-US" sz="4000" dirty="0" smtClean="0"/>
              <a:t>Be persistent and pleasant.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You are the client</a:t>
            </a:r>
            <a:r>
              <a:rPr lang="en-US" sz="4000" dirty="0" smtClean="0"/>
              <a:t>; the school wants you to be happy.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B2F-9A09-42FD-B8EB-9FFE6944CFA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If you were to make1-3 lunches per week, it would make a </a:t>
            </a:r>
            <a:r>
              <a:rPr lang="en-US" sz="3600" i="1" dirty="0" smtClean="0"/>
              <a:t>huge difference </a:t>
            </a:r>
            <a:r>
              <a:rPr lang="en-US" sz="3600" dirty="0" smtClean="0"/>
              <a:t>in the child’s</a:t>
            </a:r>
          </a:p>
          <a:p>
            <a:r>
              <a:rPr lang="en-US" sz="3600" dirty="0" smtClean="0"/>
              <a:t>Nutrition</a:t>
            </a:r>
          </a:p>
          <a:p>
            <a:r>
              <a:rPr lang="en-US" sz="3600" dirty="0"/>
              <a:t>C</a:t>
            </a:r>
            <a:r>
              <a:rPr lang="en-US" sz="3600" dirty="0" smtClean="0"/>
              <a:t>oncentration</a:t>
            </a:r>
          </a:p>
          <a:p>
            <a:r>
              <a:rPr lang="en-US" sz="3600" dirty="0" smtClean="0"/>
              <a:t>Behavior</a:t>
            </a:r>
          </a:p>
          <a:p>
            <a:r>
              <a:rPr lang="en-US" sz="3600" dirty="0" smtClean="0"/>
              <a:t>Classroom performance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6E8C-A485-4367-893A-513B853F8994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Planning Review: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plan?</a:t>
            </a:r>
          </a:p>
          <a:p>
            <a:r>
              <a:rPr lang="en-US" sz="4000" dirty="0" smtClean="0"/>
              <a:t>The process</a:t>
            </a:r>
          </a:p>
          <a:p>
            <a:r>
              <a:rPr lang="en-US" sz="4000" dirty="0" smtClean="0"/>
              <a:t>MyPlate</a:t>
            </a:r>
          </a:p>
          <a:p>
            <a:r>
              <a:rPr lang="en-US" sz="4000" dirty="0" smtClean="0"/>
              <a:t>Looking at lunch plans</a:t>
            </a:r>
          </a:p>
          <a:p>
            <a:r>
              <a:rPr lang="en-US" sz="4000" dirty="0" smtClean="0"/>
              <a:t>Creating a lunch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7C6-06D2-4F75-866F-59808A469A79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Where do YOU Get Food?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0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05F7-0BB0-4815-8BF1-E49053CF9BB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Where to Get Food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Grocery stores</a:t>
            </a:r>
          </a:p>
          <a:p>
            <a:r>
              <a:rPr lang="en-US" sz="5400" dirty="0" smtClean="0"/>
              <a:t>Farmers’ </a:t>
            </a:r>
            <a:r>
              <a:rPr lang="en-US" sz="5400" dirty="0"/>
              <a:t>m</a:t>
            </a:r>
            <a:r>
              <a:rPr lang="en-US" sz="5400" dirty="0" smtClean="0"/>
              <a:t>arkets</a:t>
            </a:r>
            <a:endParaRPr lang="en-US" sz="5400" dirty="0"/>
          </a:p>
          <a:p>
            <a:r>
              <a:rPr lang="en-US" sz="5400" dirty="0"/>
              <a:t>Food </a:t>
            </a:r>
            <a:r>
              <a:rPr lang="en-US" sz="5400" dirty="0" smtClean="0"/>
              <a:t>banks</a:t>
            </a:r>
            <a:endParaRPr lang="en-US" sz="5400" dirty="0"/>
          </a:p>
          <a:p>
            <a:r>
              <a:rPr lang="en-US" sz="5400" dirty="0"/>
              <a:t>Gardens</a:t>
            </a:r>
          </a:p>
          <a:p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41B-0200-4D37-AEE8-EA04AE0AD12D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1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Other Side of Eating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512" y="2640774"/>
            <a:ext cx="7583487" cy="3607625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5400" dirty="0" smtClean="0"/>
              <a:t>Planning</a:t>
            </a:r>
          </a:p>
          <a:p>
            <a:r>
              <a:rPr lang="en-US" sz="5400" dirty="0" smtClean="0"/>
              <a:t>Shopping</a:t>
            </a:r>
          </a:p>
          <a:p>
            <a:r>
              <a:rPr lang="en-US" sz="5400" dirty="0" smtClean="0"/>
              <a:t>cooking</a:t>
            </a:r>
            <a:endParaRPr lang="en-US" sz="5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4565-1EC4-445B-AAB1-B3CE4B2653F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76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1000" y="2782825"/>
            <a:ext cx="7239000" cy="16336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000" dirty="0" smtClean="0"/>
              <a:t>Shop the outside</a:t>
            </a:r>
          </a:p>
          <a:p>
            <a:pPr algn="l"/>
            <a:r>
              <a:rPr lang="en-US" sz="7000" dirty="0" smtClean="0"/>
              <a:t> walls</a:t>
            </a:r>
          </a:p>
          <a:p>
            <a:pPr algn="l"/>
            <a:endParaRPr lang="en-US" sz="7000" dirty="0" smtClean="0"/>
          </a:p>
          <a:p>
            <a:pPr algn="l"/>
            <a:r>
              <a:rPr lang="en-US" sz="7000" dirty="0" smtClean="0"/>
              <a:t>Buy in Season</a:t>
            </a:r>
          </a:p>
          <a:p>
            <a:pPr algn="l"/>
            <a:endParaRPr lang="en-US" sz="7000" dirty="0" smtClean="0"/>
          </a:p>
          <a:p>
            <a:pPr algn="l"/>
            <a:r>
              <a:rPr lang="en-US" sz="7000" dirty="0" smtClean="0"/>
              <a:t>Buy store brands</a:t>
            </a:r>
            <a:endParaRPr lang="en-US" sz="7000" dirty="0"/>
          </a:p>
          <a:p>
            <a:pPr algn="l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A6C2-B070-4477-B903-D2EEDFB8A255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Grocery Stores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24904"/>
            <a:ext cx="376184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Grocery Stores</a:t>
            </a:r>
            <a:endParaRPr lang="en-US" sz="5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6757-A373-4B98-8790-DECE27A4AE3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/>
              <a:t>Buy on </a:t>
            </a:r>
            <a:r>
              <a:rPr lang="en-US" sz="4800" dirty="0" smtClean="0"/>
              <a:t>sale</a:t>
            </a:r>
          </a:p>
          <a:p>
            <a:endParaRPr lang="en-US" sz="4800" dirty="0"/>
          </a:p>
          <a:p>
            <a:r>
              <a:rPr lang="en-US" sz="4800" dirty="0"/>
              <a:t>Avoid </a:t>
            </a:r>
            <a:r>
              <a:rPr lang="en-US" sz="4800" dirty="0" smtClean="0"/>
              <a:t>eye-level products</a:t>
            </a:r>
          </a:p>
          <a:p>
            <a:pPr lvl="1"/>
            <a:r>
              <a:rPr lang="en-US" sz="4300" dirty="0" smtClean="0"/>
              <a:t>Especially be wary of  child’s-eye-level products</a:t>
            </a:r>
          </a:p>
          <a:p>
            <a:endParaRPr lang="en-US" sz="4800" dirty="0"/>
          </a:p>
          <a:p>
            <a:r>
              <a:rPr lang="en-US" sz="4800" dirty="0"/>
              <a:t>Buy in bulk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89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Why Buy in Bulk?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Less expensive</a:t>
            </a:r>
          </a:p>
          <a:p>
            <a:r>
              <a:rPr lang="en-US" sz="5400" dirty="0" smtClean="0"/>
              <a:t>Fresher</a:t>
            </a:r>
          </a:p>
          <a:p>
            <a:r>
              <a:rPr lang="en-US" sz="5400" dirty="0" smtClean="0"/>
              <a:t>Reduces packaging waste</a:t>
            </a:r>
          </a:p>
          <a:p>
            <a:r>
              <a:rPr lang="en-US" sz="5400" dirty="0" smtClean="0"/>
              <a:t>Reduces food waste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2C5B-092B-49C1-A05F-AA86D278B62A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Check Unit Price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Total price divided by units (ounces, pounds) equals unit price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Item #1 : 7.5 oz. for $7.99 = $1.07/oz.</a:t>
            </a:r>
          </a:p>
          <a:p>
            <a:endParaRPr lang="en-US" sz="4000" dirty="0"/>
          </a:p>
          <a:p>
            <a:r>
              <a:rPr lang="en-US" sz="4000" dirty="0" smtClean="0"/>
              <a:t>Item #2: 5 oz. for $2.89 = $0.58/oz.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07C2-5300-43F3-BD24-73DAE8E22A39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Bulk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Packaged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33400" y="2438401"/>
            <a:ext cx="3810000" cy="385138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$0.27/oz.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4038600" cy="3931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  $0.44/oz.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Cost Comparison: Granola</a:t>
            </a:r>
            <a:endParaRPr lang="en-US" sz="5400" dirty="0"/>
          </a:p>
        </p:txBody>
      </p:sp>
      <p:pic>
        <p:nvPicPr>
          <p:cNvPr id="9" name="Picture 8" descr="Kelloggsgrano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971800"/>
            <a:ext cx="2895600" cy="3200400"/>
          </a:xfrm>
          <a:prstGeom prst="rect">
            <a:avLst/>
          </a:prstGeom>
        </p:spPr>
      </p:pic>
      <p:pic>
        <p:nvPicPr>
          <p:cNvPr id="10" name="Picture 9" descr="Maple Pecan Granola 5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3048000"/>
            <a:ext cx="3124200" cy="30289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D4E-7706-45A8-A9E8-5284650C471B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>
                <a:solidFill>
                  <a:srgbClr val="0BD0D9">
                    <a:shade val="75000"/>
                  </a:srgbClr>
                </a:solidFill>
              </a:rPr>
              <a:pPr/>
              <a:t>34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Homemade Granola Bars</a:t>
            </a:r>
            <a:endParaRPr lang="en-US" sz="5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149 = $0.18/oz.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C930-DAA9-41B0-AE1A-2742C8996BD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 descr="lentil granola bars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057400"/>
            <a:ext cx="6248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Have a Plan for Shopping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Have a plan</a:t>
            </a:r>
          </a:p>
          <a:p>
            <a:r>
              <a:rPr lang="en-US" sz="4400" dirty="0" smtClean="0"/>
              <a:t>Look for organic</a:t>
            </a:r>
          </a:p>
          <a:p>
            <a:r>
              <a:rPr lang="en-US" sz="4400" dirty="0"/>
              <a:t>Buy only what you </a:t>
            </a:r>
            <a:r>
              <a:rPr lang="en-US" sz="4400" dirty="0" smtClean="0"/>
              <a:t>need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Or preserve [can, freeze or dry]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r share with friends/family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DEA-F8B4-4F40-AEA3-2B712E1E506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12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Cooking with Friends</a:t>
            </a:r>
            <a:endParaRPr lang="en-US" sz="5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6" y="1954213"/>
            <a:ext cx="4819323" cy="36083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339F-9C2F-4BBC-A4FA-3ED9A607AD7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Shop the Farmers’ Markets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948E-5915-460B-8AF9-0CD615A0B616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Supports local farmers: the money circulates HERE, which means JOBS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Big Box money leaves the area</a:t>
            </a:r>
          </a:p>
        </p:txBody>
      </p:sp>
      <p:pic>
        <p:nvPicPr>
          <p:cNvPr id="7" name="Content Placeholder 4" descr="flavor-market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31074" y="1371600"/>
            <a:ext cx="2777651" cy="4681538"/>
          </a:xfr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4495800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Farmers’ Market Savings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B</a:t>
            </a:r>
            <a:r>
              <a:rPr lang="en-US" sz="4400" dirty="0" smtClean="0"/>
              <a:t>argain </a:t>
            </a:r>
            <a:r>
              <a:rPr lang="en-US" sz="4400" dirty="0"/>
              <a:t>with </a:t>
            </a:r>
            <a:r>
              <a:rPr lang="en-US" sz="4400" dirty="0" smtClean="0"/>
              <a:t>the farmers!</a:t>
            </a:r>
            <a:endParaRPr lang="en-US" sz="4400" dirty="0"/>
          </a:p>
          <a:p>
            <a:pPr lvl="1"/>
            <a:r>
              <a:rPr lang="en-US" sz="4400" dirty="0" smtClean="0"/>
              <a:t>Prices reduced at end of day</a:t>
            </a:r>
          </a:p>
          <a:p>
            <a:pPr lvl="1"/>
            <a:r>
              <a:rPr lang="en-US" sz="4400" dirty="0" smtClean="0"/>
              <a:t>Quantity discounts </a:t>
            </a:r>
          </a:p>
          <a:p>
            <a:pPr lvl="1"/>
            <a:r>
              <a:rPr lang="en-US" sz="4400" dirty="0" smtClean="0"/>
              <a:t>Ask </a:t>
            </a:r>
            <a:r>
              <a:rPr lang="en-US" sz="4400" dirty="0"/>
              <a:t>about damaged produce</a:t>
            </a:r>
          </a:p>
          <a:p>
            <a:pPr lvl="1"/>
            <a:r>
              <a:rPr lang="en-US" sz="4400" dirty="0" smtClean="0"/>
              <a:t>Use WIC and </a:t>
            </a:r>
            <a:r>
              <a:rPr lang="en-US" sz="4400" dirty="0" err="1" smtClean="0"/>
              <a:t>CalFresh</a:t>
            </a:r>
            <a:r>
              <a:rPr lang="en-US" sz="4400" dirty="0" smtClean="0"/>
              <a:t> [SNAP]</a:t>
            </a:r>
          </a:p>
          <a:p>
            <a:pPr lvl="1"/>
            <a:r>
              <a:rPr lang="en-US" sz="4400" dirty="0" smtClean="0"/>
              <a:t>Senior Food Vouchers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9FF9-A04E-4732-8E5D-817604051B2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pic>
        <p:nvPicPr>
          <p:cNvPr id="4" name="Content Placeholder 3" descr="LBE_Cover_square-590x583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09800" y="1527175"/>
            <a:ext cx="4657391" cy="4572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0B6F-EDB0-4AB7-ABF6-06FE64CBB28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/>
              <a:t>Farm Stands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Great experience for kids</a:t>
            </a:r>
            <a:endParaRPr lang="en-US" sz="5400" dirty="0"/>
          </a:p>
          <a:p>
            <a:r>
              <a:rPr lang="en-US" sz="5400" dirty="0" smtClean="0"/>
              <a:t>Guaranteed fresh produce</a:t>
            </a:r>
          </a:p>
          <a:p>
            <a:r>
              <a:rPr lang="en-US" sz="5400" dirty="0" smtClean="0"/>
              <a:t>Good prices</a:t>
            </a:r>
          </a:p>
          <a:p>
            <a:r>
              <a:rPr lang="en-US" sz="5400" dirty="0"/>
              <a:t>Pick your own </a:t>
            </a:r>
            <a:r>
              <a:rPr lang="en-US" sz="5400" dirty="0" smtClean="0"/>
              <a:t>produce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49DF-5D6C-402B-8998-4902AE0E690D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WIC and </a:t>
            </a:r>
            <a:r>
              <a:rPr lang="en-US" sz="5400" dirty="0" err="1" smtClean="0"/>
              <a:t>CalFresh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SNAP = CalFresh (EBT card)</a:t>
            </a:r>
          </a:p>
          <a:p>
            <a:r>
              <a:rPr lang="en-US" sz="4400" dirty="0" smtClean="0"/>
              <a:t>Many organic choices</a:t>
            </a:r>
          </a:p>
          <a:p>
            <a:r>
              <a:rPr lang="en-US" sz="4400" dirty="0" smtClean="0"/>
              <a:t>Use cards at Farmers’ Markets</a:t>
            </a:r>
          </a:p>
          <a:p>
            <a:r>
              <a:rPr lang="en-US" sz="4400" dirty="0"/>
              <a:t>Brings money </a:t>
            </a:r>
            <a:r>
              <a:rPr lang="en-US" sz="4400" dirty="0" smtClean="0"/>
              <a:t>to </a:t>
            </a:r>
            <a:r>
              <a:rPr lang="en-US" sz="4400" dirty="0"/>
              <a:t>local </a:t>
            </a:r>
            <a:r>
              <a:rPr lang="en-US" sz="4400" dirty="0" smtClean="0"/>
              <a:t>economy</a:t>
            </a:r>
          </a:p>
          <a:p>
            <a:r>
              <a:rPr lang="en-US" sz="4400" dirty="0" smtClean="0"/>
              <a:t>Easy to get: We have sign-up materials!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72E2-0265-40C3-8FB6-7EA4A1D38B5A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Food Banks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3D-69E1-41C3-AC8F-FAE70ED2B4D9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Free Food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Meal planning help</a:t>
            </a:r>
          </a:p>
          <a:p>
            <a:endParaRPr lang="en-US" dirty="0"/>
          </a:p>
        </p:txBody>
      </p:sp>
      <p:pic>
        <p:nvPicPr>
          <p:cNvPr id="9" name="Picture 8" descr="Get Hel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202" y="2895600"/>
            <a:ext cx="2933700" cy="2679700"/>
          </a:xfrm>
          <a:prstGeom prst="rect">
            <a:avLst/>
          </a:prstGeom>
        </p:spPr>
      </p:pic>
      <p:pic>
        <p:nvPicPr>
          <p:cNvPr id="10" name="Content Placeholder 5" descr="food-bank-mural-Eureka-CA-jpg-vandergreg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334000" y="2895601"/>
            <a:ext cx="3048000" cy="2679700"/>
          </a:xfrm>
        </p:spPr>
      </p:pic>
    </p:spTree>
    <p:extLst>
      <p:ext uri="{BB962C8B-B14F-4D97-AF65-F5344CB8AC3E}">
        <p14:creationId xmlns:p14="http://schemas.microsoft.com/office/powerpoint/2010/main" val="1244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Grow Your Own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74F-1146-450A-A270-EB27CDA9B83F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Most nutritious </a:t>
            </a:r>
          </a:p>
          <a:p>
            <a:r>
              <a:rPr lang="en-US" dirty="0" smtClean="0"/>
              <a:t>Freshest</a:t>
            </a:r>
          </a:p>
          <a:p>
            <a:r>
              <a:rPr lang="en-US" dirty="0" smtClean="0"/>
              <a:t>Tastes best</a:t>
            </a:r>
          </a:p>
          <a:p>
            <a:r>
              <a:rPr lang="en-US" dirty="0" smtClean="0"/>
              <a:t>Less expensive</a:t>
            </a:r>
          </a:p>
          <a:p>
            <a:r>
              <a:rPr lang="en-US" dirty="0" smtClean="0"/>
              <a:t>Doesn’t need lots of space</a:t>
            </a:r>
          </a:p>
          <a:p>
            <a:r>
              <a:rPr lang="en-US" dirty="0" smtClean="0"/>
              <a:t>Kids can get involved</a:t>
            </a:r>
          </a:p>
          <a:p>
            <a:r>
              <a:rPr lang="en-US" dirty="0" smtClean="0"/>
              <a:t>Kids eat what they grow</a:t>
            </a:r>
          </a:p>
          <a:p>
            <a:r>
              <a:rPr lang="en-US" dirty="0" smtClean="0"/>
              <a:t>See chapter 6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ilantro seeds to plant!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4" descr="container garden lettuc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415693"/>
            <a:ext cx="4038600" cy="2689707"/>
          </a:xfrm>
        </p:spPr>
      </p:pic>
    </p:spTree>
    <p:extLst>
      <p:ext uri="{BB962C8B-B14F-4D97-AF65-F5344CB8AC3E}">
        <p14:creationId xmlns:p14="http://schemas.microsoft.com/office/powerpoint/2010/main" val="20467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Cilantro</a:t>
            </a:r>
            <a:endParaRPr lang="en-US" sz="5400" dirty="0"/>
          </a:p>
        </p:txBody>
      </p:sp>
      <p:pic>
        <p:nvPicPr>
          <p:cNvPr id="4" name="Content Placeholder 3" descr="Cilantro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807494" y="2066925"/>
            <a:ext cx="3492500" cy="34925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8BA-B169-40A2-83F0-AA19E6A8BC1F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Real food for lunch!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538C-40AD-4E89-8C1E-951498860A8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45577"/>
            <a:ext cx="2466975" cy="184785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02689"/>
            <a:ext cx="2071687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Who are you?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Your name</a:t>
            </a:r>
          </a:p>
          <a:p>
            <a:pPr lvl="1"/>
            <a:r>
              <a:rPr lang="en-US" sz="4400" dirty="0" smtClean="0"/>
              <a:t>For whom do you make lunch?</a:t>
            </a:r>
          </a:p>
          <a:p>
            <a:pPr lvl="1"/>
            <a:r>
              <a:rPr lang="en-US" sz="4400" dirty="0" smtClean="0"/>
              <a:t>Your reason for attending this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F592-555E-4EC0-BA33-C0E08E19DEDA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4770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 smtClean="0"/>
              <a:t>Planning</a:t>
            </a:r>
          </a:p>
          <a:p>
            <a:r>
              <a:rPr lang="en-US" sz="6000" dirty="0" smtClean="0"/>
              <a:t>And </a:t>
            </a:r>
          </a:p>
          <a:p>
            <a:r>
              <a:rPr lang="en-US" sz="6000" dirty="0" smtClean="0"/>
              <a:t>Shopping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Part 1</a:t>
            </a:r>
            <a:endParaRPr lang="en-US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DFC-F708-4568-AC77-26DBCFE5AE9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2743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and when do you plan?</a:t>
            </a:r>
          </a:p>
          <a:p>
            <a:r>
              <a:rPr lang="en-US" sz="4000" dirty="0" smtClean="0"/>
              <a:t> If you don’t plan, why not?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Planning-How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AE3B-D992-42CF-98E8-9FDF38725BD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What changes could you make in your planning?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Planning-What works?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1BA-059E-4BDA-938B-E0220648589F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Planning: Many GREAT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ctr"/>
            <a:endParaRPr lang="en-US" dirty="0" smtClean="0">
              <a:hlinkClick r:id="rId3"/>
            </a:endParaRPr>
          </a:p>
          <a:p>
            <a:pPr lvl="0" algn="ctr"/>
            <a:endParaRPr lang="en-US" dirty="0" smtClean="0">
              <a:hlinkClick r:id="rId3"/>
            </a:endParaRPr>
          </a:p>
          <a:p>
            <a:pPr lvl="0" algn="ctr"/>
            <a:endParaRPr lang="en-US" dirty="0" smtClean="0">
              <a:hlinkClick r:id="rId3"/>
            </a:endParaRPr>
          </a:p>
          <a:p>
            <a:pPr lvl="0" algn="ctr"/>
            <a:endParaRPr lang="en-US" dirty="0" smtClean="0">
              <a:hlinkClick r:id="rId3"/>
            </a:endParaRPr>
          </a:p>
          <a:p>
            <a:pPr lvl="0" algn="ctr"/>
            <a:endParaRPr lang="en-US" dirty="0" smtClean="0">
              <a:hlinkClick r:id="rId3"/>
            </a:endParaRPr>
          </a:p>
          <a:p>
            <a:endParaRPr lang="en-US" dirty="0"/>
          </a:p>
        </p:txBody>
      </p:sp>
      <p:pic>
        <p:nvPicPr>
          <p:cNvPr id="4" name="Picture 3" descr="n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5586" y="2136648"/>
            <a:ext cx="3810000" cy="1676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480-68C3-418A-B628-B9D10364F34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0602-20ED-4099-81F9-3E6F87EA793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Green Placem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9525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ivic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3279</TotalTime>
  <Words>875</Words>
  <Application>Microsoft Office PowerPoint</Application>
  <PresentationFormat>On-screen Show (4:3)</PresentationFormat>
  <Paragraphs>303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Civic</vt:lpstr>
      <vt:lpstr>1_Civic</vt:lpstr>
      <vt:lpstr>First Things First</vt:lpstr>
      <vt:lpstr>Basics</vt:lpstr>
      <vt:lpstr>The Other Side of Eating</vt:lpstr>
      <vt:lpstr>Who are we?</vt:lpstr>
      <vt:lpstr>Who are you?</vt:lpstr>
      <vt:lpstr>Part 1</vt:lpstr>
      <vt:lpstr>Planning-How</vt:lpstr>
      <vt:lpstr>Planning-What works?</vt:lpstr>
      <vt:lpstr>Planning: Many GREAT Resources</vt:lpstr>
      <vt:lpstr>USDA's "Basic 7" food groups from 1943 to 1956:</vt:lpstr>
      <vt:lpstr> “Basic Four” food groups 1956 -1992 </vt:lpstr>
      <vt:lpstr>1992 Food Pyramid</vt:lpstr>
      <vt:lpstr>2005 MyPyramid</vt:lpstr>
      <vt:lpstr>Now MyPlate</vt:lpstr>
      <vt:lpstr>Harvard School of Public Health  </vt:lpstr>
      <vt:lpstr>Game of Categories</vt:lpstr>
      <vt:lpstr>LunchBox Envy Pages 8 and 9</vt:lpstr>
      <vt:lpstr>LunchBox Envy Pages 8 and 9</vt:lpstr>
      <vt:lpstr>LunchBox Envy Pages 8 and 9</vt:lpstr>
      <vt:lpstr>LunchBox Envy Page 8 and 9</vt:lpstr>
      <vt:lpstr>Using the Planning Grids</vt:lpstr>
      <vt:lpstr>5 Minute Break!</vt:lpstr>
      <vt:lpstr>What about School Lunches?</vt:lpstr>
      <vt:lpstr>School Lunches</vt:lpstr>
      <vt:lpstr>Suggestions for Change:</vt:lpstr>
      <vt:lpstr>But…</vt:lpstr>
      <vt:lpstr>Planning Review:</vt:lpstr>
      <vt:lpstr>Where do YOU Get Food?</vt:lpstr>
      <vt:lpstr>Where to Get Food</vt:lpstr>
      <vt:lpstr>Grocery Stores</vt:lpstr>
      <vt:lpstr>Grocery Stores</vt:lpstr>
      <vt:lpstr>Why Buy in Bulk?</vt:lpstr>
      <vt:lpstr>Check Unit Price</vt:lpstr>
      <vt:lpstr>Cost Comparison: Granola</vt:lpstr>
      <vt:lpstr>Homemade Granola Bars</vt:lpstr>
      <vt:lpstr>Have a Plan for Shopping</vt:lpstr>
      <vt:lpstr>Cooking with Friends</vt:lpstr>
      <vt:lpstr>Shop the Farmers’ Markets</vt:lpstr>
      <vt:lpstr>Farmers’ Market Savings </vt:lpstr>
      <vt:lpstr>Farm Stands</vt:lpstr>
      <vt:lpstr>WIC and CalFresh</vt:lpstr>
      <vt:lpstr>Food Banks</vt:lpstr>
      <vt:lpstr>Grow Your Own</vt:lpstr>
      <vt:lpstr>Cilantro</vt:lpstr>
      <vt:lpstr>Real food for lunch!</vt:lpstr>
    </vt:vector>
  </TitlesOfParts>
  <Company>Eureka City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creator>User</dc:creator>
  <cp:lastModifiedBy>Licensed User</cp:lastModifiedBy>
  <cp:revision>107</cp:revision>
  <cp:lastPrinted>2013-07-02T12:53:55Z</cp:lastPrinted>
  <dcterms:created xsi:type="dcterms:W3CDTF">2013-05-27T18:45:59Z</dcterms:created>
  <dcterms:modified xsi:type="dcterms:W3CDTF">2018-04-16T03:02:42Z</dcterms:modified>
</cp:coreProperties>
</file>