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96" r:id="rId3"/>
    <p:sldId id="258" r:id="rId4"/>
    <p:sldId id="259" r:id="rId5"/>
    <p:sldId id="260" r:id="rId6"/>
    <p:sldId id="261" r:id="rId7"/>
    <p:sldId id="297" r:id="rId8"/>
    <p:sldId id="322" r:id="rId9"/>
    <p:sldId id="312" r:id="rId10"/>
    <p:sldId id="263" r:id="rId11"/>
    <p:sldId id="264" r:id="rId12"/>
    <p:sldId id="265" r:id="rId13"/>
    <p:sldId id="301" r:id="rId14"/>
    <p:sldId id="308" r:id="rId15"/>
    <p:sldId id="303" r:id="rId16"/>
    <p:sldId id="304" r:id="rId17"/>
    <p:sldId id="267" r:id="rId18"/>
    <p:sldId id="266" r:id="rId19"/>
    <p:sldId id="307" r:id="rId20"/>
    <p:sldId id="320" r:id="rId21"/>
    <p:sldId id="270" r:id="rId22"/>
    <p:sldId id="275" r:id="rId23"/>
    <p:sldId id="278" r:id="rId24"/>
    <p:sldId id="276" r:id="rId25"/>
    <p:sldId id="277" r:id="rId26"/>
    <p:sldId id="279" r:id="rId27"/>
    <p:sldId id="280" r:id="rId28"/>
    <p:sldId id="281" r:id="rId29"/>
    <p:sldId id="298" r:id="rId30"/>
    <p:sldId id="283" r:id="rId31"/>
    <p:sldId id="284" r:id="rId32"/>
    <p:sldId id="313" r:id="rId33"/>
    <p:sldId id="315" r:id="rId34"/>
    <p:sldId id="316" r:id="rId35"/>
    <p:sldId id="317" r:id="rId36"/>
    <p:sldId id="319" r:id="rId37"/>
    <p:sldId id="299" r:id="rId38"/>
    <p:sldId id="289" r:id="rId39"/>
    <p:sldId id="290" r:id="rId40"/>
    <p:sldId id="285" r:id="rId41"/>
    <p:sldId id="286" r:id="rId42"/>
    <p:sldId id="287" r:id="rId43"/>
    <p:sldId id="292" r:id="rId44"/>
    <p:sldId id="293" r:id="rId45"/>
    <p:sldId id="311" r:id="rId46"/>
    <p:sldId id="310" r:id="rId47"/>
    <p:sldId id="309" r:id="rId48"/>
    <p:sldId id="321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censed User" initials="L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64" autoAdjust="0"/>
  </p:normalViewPr>
  <p:slideViewPr>
    <p:cSldViewPr>
      <p:cViewPr>
        <p:scale>
          <a:sx n="57" d="100"/>
          <a:sy n="57" d="100"/>
        </p:scale>
        <p:origin x="-174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503A3-339D-452C-87E1-C8CAD61FE3D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934AEA2-66E2-4526-8EAD-7AC170A85B27}">
      <dgm:prSet phldrT="[Text]" custT="1"/>
      <dgm:spPr/>
      <dgm:t>
        <a:bodyPr/>
        <a:lstStyle/>
        <a:p>
          <a:r>
            <a:rPr lang="en-US" sz="3600" dirty="0" smtClean="0"/>
            <a:t>Choose and read the recipe</a:t>
          </a:r>
          <a:endParaRPr lang="en-US" sz="3600" dirty="0"/>
        </a:p>
      </dgm:t>
    </dgm:pt>
    <dgm:pt modelId="{B160D782-8F77-462B-8B86-7E23029E561B}" type="parTrans" cxnId="{CF94DE48-195F-42C1-9B33-B3A5D1502F05}">
      <dgm:prSet/>
      <dgm:spPr/>
      <dgm:t>
        <a:bodyPr/>
        <a:lstStyle/>
        <a:p>
          <a:endParaRPr lang="en-US"/>
        </a:p>
      </dgm:t>
    </dgm:pt>
    <dgm:pt modelId="{49C3CF42-6085-4FF5-8ABD-D2C98D0D3809}" type="sibTrans" cxnId="{CF94DE48-195F-42C1-9B33-B3A5D1502F05}">
      <dgm:prSet/>
      <dgm:spPr/>
      <dgm:t>
        <a:bodyPr/>
        <a:lstStyle/>
        <a:p>
          <a:endParaRPr lang="en-US"/>
        </a:p>
      </dgm:t>
    </dgm:pt>
    <dgm:pt modelId="{27A2ADE6-92FB-4E49-B5BF-D1A500AE5364}">
      <dgm:prSet phldrT="[Text]" custT="1"/>
      <dgm:spPr/>
      <dgm:t>
        <a:bodyPr/>
        <a:lstStyle/>
        <a:p>
          <a:r>
            <a:rPr lang="en-US" sz="3600" dirty="0" smtClean="0"/>
            <a:t>Delegate tasks</a:t>
          </a:r>
          <a:endParaRPr lang="en-US" sz="3600" dirty="0"/>
        </a:p>
      </dgm:t>
    </dgm:pt>
    <dgm:pt modelId="{588BC172-7A95-4447-978F-26937186B002}" type="parTrans" cxnId="{820536A3-6CC7-4B03-9EA8-0D24D040A49D}">
      <dgm:prSet/>
      <dgm:spPr/>
      <dgm:t>
        <a:bodyPr/>
        <a:lstStyle/>
        <a:p>
          <a:endParaRPr lang="en-US"/>
        </a:p>
      </dgm:t>
    </dgm:pt>
    <dgm:pt modelId="{2402A121-98ED-4C24-B9B4-6D611A9C0456}" type="sibTrans" cxnId="{820536A3-6CC7-4B03-9EA8-0D24D040A49D}">
      <dgm:prSet/>
      <dgm:spPr/>
      <dgm:t>
        <a:bodyPr/>
        <a:lstStyle/>
        <a:p>
          <a:endParaRPr lang="en-US"/>
        </a:p>
      </dgm:t>
    </dgm:pt>
    <dgm:pt modelId="{821AE202-BC1F-4C32-9CD0-DFE4C388C813}">
      <dgm:prSet phldrT="[Text]" custT="1"/>
      <dgm:spPr/>
      <dgm:t>
        <a:bodyPr/>
        <a:lstStyle/>
        <a:p>
          <a:r>
            <a:rPr lang="en-US" sz="3200" dirty="0" smtClean="0"/>
            <a:t> </a:t>
          </a:r>
        </a:p>
        <a:p>
          <a:r>
            <a:rPr lang="en-US" sz="3200" dirty="0" smtClean="0"/>
            <a:t>Gather and prep ingredients</a:t>
          </a:r>
        </a:p>
        <a:p>
          <a:endParaRPr lang="en-US" sz="2500" dirty="0"/>
        </a:p>
      </dgm:t>
    </dgm:pt>
    <dgm:pt modelId="{48B784B4-6285-4BFA-A883-B17F9FE46BF9}" type="parTrans" cxnId="{4E42BF4A-EDFC-4DA5-937B-EBCDE59E87BF}">
      <dgm:prSet/>
      <dgm:spPr/>
      <dgm:t>
        <a:bodyPr/>
        <a:lstStyle/>
        <a:p>
          <a:endParaRPr lang="en-US"/>
        </a:p>
      </dgm:t>
    </dgm:pt>
    <dgm:pt modelId="{3AA9919C-0DE8-4B6B-B166-B538B987E307}" type="sibTrans" cxnId="{4E42BF4A-EDFC-4DA5-937B-EBCDE59E87BF}">
      <dgm:prSet/>
      <dgm:spPr/>
      <dgm:t>
        <a:bodyPr/>
        <a:lstStyle/>
        <a:p>
          <a:endParaRPr lang="en-US"/>
        </a:p>
      </dgm:t>
    </dgm:pt>
    <dgm:pt modelId="{046F536C-8AEA-446F-8A1D-0A174846DF63}" type="pres">
      <dgm:prSet presAssocID="{DA4503A3-339D-452C-87E1-C8CAD61FE3D0}" presName="CompostProcess" presStyleCnt="0">
        <dgm:presLayoutVars>
          <dgm:dir/>
          <dgm:resizeHandles val="exact"/>
        </dgm:presLayoutVars>
      </dgm:prSet>
      <dgm:spPr/>
    </dgm:pt>
    <dgm:pt modelId="{091B56E6-9AD5-4F60-8E7F-D37367179757}" type="pres">
      <dgm:prSet presAssocID="{DA4503A3-339D-452C-87E1-C8CAD61FE3D0}" presName="arrow" presStyleLbl="bgShp" presStyleIdx="0" presStyleCnt="1"/>
      <dgm:spPr/>
    </dgm:pt>
    <dgm:pt modelId="{6E563B0C-C8D1-4899-B4DA-36B258540980}" type="pres">
      <dgm:prSet presAssocID="{DA4503A3-339D-452C-87E1-C8CAD61FE3D0}" presName="linearProcess" presStyleCnt="0"/>
      <dgm:spPr/>
    </dgm:pt>
    <dgm:pt modelId="{DB2003F7-9680-40E0-8888-52936A395FEF}" type="pres">
      <dgm:prSet presAssocID="{9934AEA2-66E2-4526-8EAD-7AC170A85B2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7354F-0ABE-483C-9E7E-436E1251CBD0}" type="pres">
      <dgm:prSet presAssocID="{49C3CF42-6085-4FF5-8ABD-D2C98D0D3809}" presName="sibTrans" presStyleCnt="0"/>
      <dgm:spPr/>
    </dgm:pt>
    <dgm:pt modelId="{504022AC-531E-4F32-B8A7-1E10D84D6934}" type="pres">
      <dgm:prSet presAssocID="{27A2ADE6-92FB-4E49-B5BF-D1A500AE536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DAE4B-C9F0-41F1-A567-8BF8F5E3039C}" type="pres">
      <dgm:prSet presAssocID="{2402A121-98ED-4C24-B9B4-6D611A9C0456}" presName="sibTrans" presStyleCnt="0"/>
      <dgm:spPr/>
    </dgm:pt>
    <dgm:pt modelId="{9475F489-70B6-49A3-B361-791B65F9B954}" type="pres">
      <dgm:prSet presAssocID="{821AE202-BC1F-4C32-9CD0-DFE4C388C813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5E4798-0787-47E1-82E2-5AEE3291078D}" type="presOf" srcId="{821AE202-BC1F-4C32-9CD0-DFE4C388C813}" destId="{9475F489-70B6-49A3-B361-791B65F9B954}" srcOrd="0" destOrd="0" presId="urn:microsoft.com/office/officeart/2005/8/layout/hProcess9"/>
    <dgm:cxn modelId="{95214FDC-2327-4AFD-A44E-4E30BEF81D16}" type="presOf" srcId="{9934AEA2-66E2-4526-8EAD-7AC170A85B27}" destId="{DB2003F7-9680-40E0-8888-52936A395FEF}" srcOrd="0" destOrd="0" presId="urn:microsoft.com/office/officeart/2005/8/layout/hProcess9"/>
    <dgm:cxn modelId="{820536A3-6CC7-4B03-9EA8-0D24D040A49D}" srcId="{DA4503A3-339D-452C-87E1-C8CAD61FE3D0}" destId="{27A2ADE6-92FB-4E49-B5BF-D1A500AE5364}" srcOrd="1" destOrd="0" parTransId="{588BC172-7A95-4447-978F-26937186B002}" sibTransId="{2402A121-98ED-4C24-B9B4-6D611A9C0456}"/>
    <dgm:cxn modelId="{4E42BF4A-EDFC-4DA5-937B-EBCDE59E87BF}" srcId="{DA4503A3-339D-452C-87E1-C8CAD61FE3D0}" destId="{821AE202-BC1F-4C32-9CD0-DFE4C388C813}" srcOrd="2" destOrd="0" parTransId="{48B784B4-6285-4BFA-A883-B17F9FE46BF9}" sibTransId="{3AA9919C-0DE8-4B6B-B166-B538B987E307}"/>
    <dgm:cxn modelId="{CF94DE48-195F-42C1-9B33-B3A5D1502F05}" srcId="{DA4503A3-339D-452C-87E1-C8CAD61FE3D0}" destId="{9934AEA2-66E2-4526-8EAD-7AC170A85B27}" srcOrd="0" destOrd="0" parTransId="{B160D782-8F77-462B-8B86-7E23029E561B}" sibTransId="{49C3CF42-6085-4FF5-8ABD-D2C98D0D3809}"/>
    <dgm:cxn modelId="{A58BBFC9-153D-4E37-AC49-E0208A4BE40B}" type="presOf" srcId="{27A2ADE6-92FB-4E49-B5BF-D1A500AE5364}" destId="{504022AC-531E-4F32-B8A7-1E10D84D6934}" srcOrd="0" destOrd="0" presId="urn:microsoft.com/office/officeart/2005/8/layout/hProcess9"/>
    <dgm:cxn modelId="{12180CDF-0D32-4E81-97C0-986558DD2506}" type="presOf" srcId="{DA4503A3-339D-452C-87E1-C8CAD61FE3D0}" destId="{046F536C-8AEA-446F-8A1D-0A174846DF63}" srcOrd="0" destOrd="0" presId="urn:microsoft.com/office/officeart/2005/8/layout/hProcess9"/>
    <dgm:cxn modelId="{F1F5A674-A700-4D38-98A8-58F2212B55A8}" type="presParOf" srcId="{046F536C-8AEA-446F-8A1D-0A174846DF63}" destId="{091B56E6-9AD5-4F60-8E7F-D37367179757}" srcOrd="0" destOrd="0" presId="urn:microsoft.com/office/officeart/2005/8/layout/hProcess9"/>
    <dgm:cxn modelId="{CD87E54B-7543-4F89-ACB1-5F43495FBF92}" type="presParOf" srcId="{046F536C-8AEA-446F-8A1D-0A174846DF63}" destId="{6E563B0C-C8D1-4899-B4DA-36B258540980}" srcOrd="1" destOrd="0" presId="urn:microsoft.com/office/officeart/2005/8/layout/hProcess9"/>
    <dgm:cxn modelId="{15D12795-75EC-43AE-8382-952E8B7F0ECE}" type="presParOf" srcId="{6E563B0C-C8D1-4899-B4DA-36B258540980}" destId="{DB2003F7-9680-40E0-8888-52936A395FEF}" srcOrd="0" destOrd="0" presId="urn:microsoft.com/office/officeart/2005/8/layout/hProcess9"/>
    <dgm:cxn modelId="{F256781A-4675-42EC-9830-8DA539884570}" type="presParOf" srcId="{6E563B0C-C8D1-4899-B4DA-36B258540980}" destId="{80B7354F-0ABE-483C-9E7E-436E1251CBD0}" srcOrd="1" destOrd="0" presId="urn:microsoft.com/office/officeart/2005/8/layout/hProcess9"/>
    <dgm:cxn modelId="{34A637F8-0E91-4F42-A7EF-1FE4F52ACCB6}" type="presParOf" srcId="{6E563B0C-C8D1-4899-B4DA-36B258540980}" destId="{504022AC-531E-4F32-B8A7-1E10D84D6934}" srcOrd="2" destOrd="0" presId="urn:microsoft.com/office/officeart/2005/8/layout/hProcess9"/>
    <dgm:cxn modelId="{60052554-C173-4994-8220-040EFB5296D3}" type="presParOf" srcId="{6E563B0C-C8D1-4899-B4DA-36B258540980}" destId="{7ECDAE4B-C9F0-41F1-A567-8BF8F5E3039C}" srcOrd="3" destOrd="0" presId="urn:microsoft.com/office/officeart/2005/8/layout/hProcess9"/>
    <dgm:cxn modelId="{788AEDD4-266A-4301-B1D1-72567462536C}" type="presParOf" srcId="{6E563B0C-C8D1-4899-B4DA-36B258540980}" destId="{9475F489-70B6-49A3-B361-791B65F9B95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35917-84E9-4AC7-8756-4E335ADE4F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414E218-910A-4569-9008-5864C8C81E6D}">
      <dgm:prSet phldrT="[Text]" custT="1"/>
      <dgm:spPr/>
      <dgm:t>
        <a:bodyPr/>
        <a:lstStyle/>
        <a:p>
          <a:r>
            <a:rPr lang="en-US" sz="3600" dirty="0" smtClean="0"/>
            <a:t>Follow directions</a:t>
          </a:r>
          <a:endParaRPr lang="en-US" sz="3600" dirty="0"/>
        </a:p>
      </dgm:t>
    </dgm:pt>
    <dgm:pt modelId="{17FC3AA6-06EF-41EF-8CF3-F51B07977E97}" type="parTrans" cxnId="{E0451E2C-80C1-472F-A0AF-59AFF4465EC7}">
      <dgm:prSet/>
      <dgm:spPr/>
    </dgm:pt>
    <dgm:pt modelId="{31FEEF3F-80B6-44CC-9E76-CA8F9388C488}" type="sibTrans" cxnId="{E0451E2C-80C1-472F-A0AF-59AFF4465EC7}">
      <dgm:prSet/>
      <dgm:spPr/>
    </dgm:pt>
    <dgm:pt modelId="{9E636F35-82D0-4692-9215-EF3C58466CF8}">
      <dgm:prSet phldrT="[Text]" custT="1"/>
      <dgm:spPr/>
      <dgm:t>
        <a:bodyPr/>
        <a:lstStyle/>
        <a:p>
          <a:r>
            <a:rPr lang="en-US" sz="3600" dirty="0" smtClean="0"/>
            <a:t>Eat</a:t>
          </a:r>
          <a:endParaRPr lang="en-US" sz="3600" dirty="0"/>
        </a:p>
      </dgm:t>
    </dgm:pt>
    <dgm:pt modelId="{1D621E6E-7805-440A-B727-0C4E7796034C}" type="parTrans" cxnId="{E0732ED8-2BB1-4483-B63B-16404A1E7331}">
      <dgm:prSet/>
      <dgm:spPr/>
    </dgm:pt>
    <dgm:pt modelId="{554E96FD-C4A3-4F11-AD96-9257070B823C}" type="sibTrans" cxnId="{E0732ED8-2BB1-4483-B63B-16404A1E7331}">
      <dgm:prSet/>
      <dgm:spPr/>
    </dgm:pt>
    <dgm:pt modelId="{3EE36240-9E55-49CE-A3E2-CFD7B9D979F2}">
      <dgm:prSet phldrT="[Text]" custT="1"/>
      <dgm:spPr/>
      <dgm:t>
        <a:bodyPr/>
        <a:lstStyle/>
        <a:p>
          <a:r>
            <a:rPr lang="en-US" sz="3600" dirty="0" smtClean="0"/>
            <a:t>Clean up</a:t>
          </a:r>
          <a:endParaRPr lang="en-US" sz="3600" dirty="0"/>
        </a:p>
      </dgm:t>
    </dgm:pt>
    <dgm:pt modelId="{FA0CCF43-A094-478A-B203-B534F79694C5}" type="parTrans" cxnId="{03904525-66A8-4CF0-B8B2-403A22462FF0}">
      <dgm:prSet/>
      <dgm:spPr/>
    </dgm:pt>
    <dgm:pt modelId="{FB584E9D-8626-4085-BC08-E5DA0F254457}" type="sibTrans" cxnId="{03904525-66A8-4CF0-B8B2-403A22462FF0}">
      <dgm:prSet/>
      <dgm:spPr/>
    </dgm:pt>
    <dgm:pt modelId="{641A41DD-92BA-4707-9022-C0901D4FAAC7}" type="pres">
      <dgm:prSet presAssocID="{2A935917-84E9-4AC7-8756-4E335ADE4FF0}" presName="CompostProcess" presStyleCnt="0">
        <dgm:presLayoutVars>
          <dgm:dir/>
          <dgm:resizeHandles val="exact"/>
        </dgm:presLayoutVars>
      </dgm:prSet>
      <dgm:spPr/>
    </dgm:pt>
    <dgm:pt modelId="{1608C02D-5B19-4D81-B079-437B7501D4DA}" type="pres">
      <dgm:prSet presAssocID="{2A935917-84E9-4AC7-8756-4E335ADE4FF0}" presName="arrow" presStyleLbl="bgShp" presStyleIdx="0" presStyleCnt="1"/>
      <dgm:spPr/>
    </dgm:pt>
    <dgm:pt modelId="{B7311E89-2B90-4FDC-8CA4-858F31A964BF}" type="pres">
      <dgm:prSet presAssocID="{2A935917-84E9-4AC7-8756-4E335ADE4FF0}" presName="linearProcess" presStyleCnt="0"/>
      <dgm:spPr/>
    </dgm:pt>
    <dgm:pt modelId="{8B8A06D2-0D4C-4B26-8376-60127CA582E8}" type="pres">
      <dgm:prSet presAssocID="{C414E218-910A-4569-9008-5864C8C81E6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E5D56-51DE-4B32-900C-316ED2534A8F}" type="pres">
      <dgm:prSet presAssocID="{31FEEF3F-80B6-44CC-9E76-CA8F9388C488}" presName="sibTrans" presStyleCnt="0"/>
      <dgm:spPr/>
    </dgm:pt>
    <dgm:pt modelId="{908B3627-BAA1-4D2E-9DF4-C687482ECF1B}" type="pres">
      <dgm:prSet presAssocID="{9E636F35-82D0-4692-9215-EF3C58466CF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12A0F1-8E27-4597-8D95-CCABDB3C4EDF}" type="pres">
      <dgm:prSet presAssocID="{554E96FD-C4A3-4F11-AD96-9257070B823C}" presName="sibTrans" presStyleCnt="0"/>
      <dgm:spPr/>
    </dgm:pt>
    <dgm:pt modelId="{CC9B1104-CD4C-4E9F-9874-304FB46BF532}" type="pres">
      <dgm:prSet presAssocID="{3EE36240-9E55-49CE-A3E2-CFD7B9D979F2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B2E096-4B8B-40BC-8F1F-12A840AC3E82}" type="presOf" srcId="{C414E218-910A-4569-9008-5864C8C81E6D}" destId="{8B8A06D2-0D4C-4B26-8376-60127CA582E8}" srcOrd="0" destOrd="0" presId="urn:microsoft.com/office/officeart/2005/8/layout/hProcess9"/>
    <dgm:cxn modelId="{572C06B3-87A2-475E-AEE1-AE13D79B369A}" type="presOf" srcId="{2A935917-84E9-4AC7-8756-4E335ADE4FF0}" destId="{641A41DD-92BA-4707-9022-C0901D4FAAC7}" srcOrd="0" destOrd="0" presId="urn:microsoft.com/office/officeart/2005/8/layout/hProcess9"/>
    <dgm:cxn modelId="{E0732ED8-2BB1-4483-B63B-16404A1E7331}" srcId="{2A935917-84E9-4AC7-8756-4E335ADE4FF0}" destId="{9E636F35-82D0-4692-9215-EF3C58466CF8}" srcOrd="1" destOrd="0" parTransId="{1D621E6E-7805-440A-B727-0C4E7796034C}" sibTransId="{554E96FD-C4A3-4F11-AD96-9257070B823C}"/>
    <dgm:cxn modelId="{E0451E2C-80C1-472F-A0AF-59AFF4465EC7}" srcId="{2A935917-84E9-4AC7-8756-4E335ADE4FF0}" destId="{C414E218-910A-4569-9008-5864C8C81E6D}" srcOrd="0" destOrd="0" parTransId="{17FC3AA6-06EF-41EF-8CF3-F51B07977E97}" sibTransId="{31FEEF3F-80B6-44CC-9E76-CA8F9388C488}"/>
    <dgm:cxn modelId="{CEDC6A37-DFD5-4782-BF28-6B2EC591BDE3}" type="presOf" srcId="{3EE36240-9E55-49CE-A3E2-CFD7B9D979F2}" destId="{CC9B1104-CD4C-4E9F-9874-304FB46BF532}" srcOrd="0" destOrd="0" presId="urn:microsoft.com/office/officeart/2005/8/layout/hProcess9"/>
    <dgm:cxn modelId="{03904525-66A8-4CF0-B8B2-403A22462FF0}" srcId="{2A935917-84E9-4AC7-8756-4E335ADE4FF0}" destId="{3EE36240-9E55-49CE-A3E2-CFD7B9D979F2}" srcOrd="2" destOrd="0" parTransId="{FA0CCF43-A094-478A-B203-B534F79694C5}" sibTransId="{FB584E9D-8626-4085-BC08-E5DA0F254457}"/>
    <dgm:cxn modelId="{AF1B197A-3E8D-420C-8CC3-62A426D5E0CC}" type="presOf" srcId="{9E636F35-82D0-4692-9215-EF3C58466CF8}" destId="{908B3627-BAA1-4D2E-9DF4-C687482ECF1B}" srcOrd="0" destOrd="0" presId="urn:microsoft.com/office/officeart/2005/8/layout/hProcess9"/>
    <dgm:cxn modelId="{FC80EA0C-2619-479C-8E40-0E20C016CD4B}" type="presParOf" srcId="{641A41DD-92BA-4707-9022-C0901D4FAAC7}" destId="{1608C02D-5B19-4D81-B079-437B7501D4DA}" srcOrd="0" destOrd="0" presId="urn:microsoft.com/office/officeart/2005/8/layout/hProcess9"/>
    <dgm:cxn modelId="{57377696-18F5-49C6-B61D-6446F6D502FE}" type="presParOf" srcId="{641A41DD-92BA-4707-9022-C0901D4FAAC7}" destId="{B7311E89-2B90-4FDC-8CA4-858F31A964BF}" srcOrd="1" destOrd="0" presId="urn:microsoft.com/office/officeart/2005/8/layout/hProcess9"/>
    <dgm:cxn modelId="{9A3B987B-95B4-489D-BEEB-7BEDE1D10729}" type="presParOf" srcId="{B7311E89-2B90-4FDC-8CA4-858F31A964BF}" destId="{8B8A06D2-0D4C-4B26-8376-60127CA582E8}" srcOrd="0" destOrd="0" presId="urn:microsoft.com/office/officeart/2005/8/layout/hProcess9"/>
    <dgm:cxn modelId="{96BEB6BA-9CCC-455D-BEE7-EF9F4777D46D}" type="presParOf" srcId="{B7311E89-2B90-4FDC-8CA4-858F31A964BF}" destId="{41FE5D56-51DE-4B32-900C-316ED2534A8F}" srcOrd="1" destOrd="0" presId="urn:microsoft.com/office/officeart/2005/8/layout/hProcess9"/>
    <dgm:cxn modelId="{818788C6-97E8-4C3A-A4F5-60687082D0B7}" type="presParOf" srcId="{B7311E89-2B90-4FDC-8CA4-858F31A964BF}" destId="{908B3627-BAA1-4D2E-9DF4-C687482ECF1B}" srcOrd="2" destOrd="0" presId="urn:microsoft.com/office/officeart/2005/8/layout/hProcess9"/>
    <dgm:cxn modelId="{FDA91BF2-C487-4DB0-A2EC-195CD3280217}" type="presParOf" srcId="{B7311E89-2B90-4FDC-8CA4-858F31A964BF}" destId="{2612A0F1-8E27-4597-8D95-CCABDB3C4EDF}" srcOrd="3" destOrd="0" presId="urn:microsoft.com/office/officeart/2005/8/layout/hProcess9"/>
    <dgm:cxn modelId="{5647692A-62C9-4CD7-A3F6-010E7B2F91D5}" type="presParOf" srcId="{B7311E89-2B90-4FDC-8CA4-858F31A964BF}" destId="{CC9B1104-CD4C-4E9F-9874-304FB46BF53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2D38565-0BD9-4E2A-B447-E0AA410EC528}" type="datetimeFigureOut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64F1B3C-8C1A-4335-A8AD-91AD58DE4C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9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0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ingredients for granola, yogurt, cheese, bread, most condiments and other foods with unnecessary</a:t>
            </a:r>
            <a:r>
              <a:rPr lang="en-US" baseline="0" dirty="0" smtClean="0"/>
              <a:t> additives </a:t>
            </a:r>
            <a:r>
              <a:rPr lang="en-US" dirty="0" smtClean="0"/>
              <a:t>not</a:t>
            </a:r>
            <a:r>
              <a:rPr lang="en-US" baseline="0" dirty="0" smtClean="0"/>
              <a:t> found in nature. Notice that additional ingredients tend to be salt, sugar and oil.</a:t>
            </a:r>
          </a:p>
          <a:p>
            <a:r>
              <a:rPr lang="en-US" baseline="0" dirty="0" smtClean="0"/>
              <a:t>Read the labels! See page 190 and page 191 in LunchBox Envy.</a:t>
            </a:r>
          </a:p>
          <a:p>
            <a:r>
              <a:rPr lang="en-US" baseline="0" dirty="0" smtClean="0"/>
              <a:t>Have enlarged, easy-to-read labels from the above-mentioned foods to hand out for participants to read.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4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3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3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12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8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04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Vegans, who eat no animal products, get their protein from beans and nuts.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8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0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Systemic pesticides cannot be washed off produce, so avoid the “dirty dozen” if at all possible, at</a:t>
            </a:r>
            <a:r>
              <a:rPr lang="en-US" baseline="0" dirty="0" smtClean="0"/>
              <a:t> least for young children.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4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3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7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2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1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02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05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</a:t>
            </a:r>
            <a:r>
              <a:rPr lang="en-US" baseline="0" dirty="0" smtClean="0"/>
              <a:t> reason after each statement. </a:t>
            </a:r>
          </a:p>
          <a:p>
            <a:r>
              <a:rPr lang="en-US" baseline="0" dirty="0" smtClean="0"/>
              <a:t>Is there anything else you can do?</a:t>
            </a:r>
          </a:p>
          <a:p>
            <a:r>
              <a:rPr lang="en-US" baseline="0" dirty="0" smtClean="0"/>
              <a:t>Keep tissues nearby.</a:t>
            </a:r>
          </a:p>
          <a:p>
            <a:r>
              <a:rPr lang="en-US" baseline="0" dirty="0" smtClean="0"/>
              <a:t>Wash hands as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0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safe</a:t>
            </a:r>
            <a:r>
              <a:rPr lang="en-US" baseline="0" dirty="0" smtClean="0"/>
              <a:t> handling of chicken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588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75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kitchen…for food prep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8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4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Everyone’s cupboard is different.  See page 47 </a:t>
            </a:r>
            <a:r>
              <a:rPr lang="en-US" dirty="0" err="1" smtClean="0"/>
              <a:t>LunchBox</a:t>
            </a:r>
            <a:r>
              <a:rPr lang="en-US" dirty="0" smtClean="0"/>
              <a:t> Envy.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41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for discussion and fun!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20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905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page 21 of </a:t>
            </a:r>
            <a:r>
              <a:rPr lang="en-US" dirty="0" err="1" smtClean="0"/>
              <a:t>LunchBox</a:t>
            </a:r>
            <a:r>
              <a:rPr lang="en-US" dirty="0" smtClean="0"/>
              <a:t> Envy.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Brainstorm,</a:t>
            </a:r>
            <a:r>
              <a:rPr lang="en-US" baseline="0" dirty="0" smtClean="0"/>
              <a:t> followed by summary on next slide. </a:t>
            </a:r>
            <a:r>
              <a:rPr lang="en-US" baseline="0" dirty="0" err="1" smtClean="0"/>
              <a:t>Calfresh</a:t>
            </a:r>
            <a:r>
              <a:rPr lang="en-US" baseline="0" dirty="0" smtClean="0"/>
              <a:t> materials should again be available.  $5/market.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75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Discussion points.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4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0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8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F1B3C-8C1A-4335-A8AD-91AD58DE4C8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3AB6-4056-46B0-9B4E-A8170518D64B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3594-D5E3-48CB-81EE-92B97D09AA46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A080-A01B-4D89-9A95-F6B53B3D093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4363-34DA-4F3A-ABDC-C1162ABF9E19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45D61E6-68A1-4F53-A95A-AC9D08844F4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29C8-6916-4A61-9DB8-3D6941D6B920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F2D7-B1A6-49BD-AC9D-4293835D4770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CFA1-6D37-4C30-927A-A01AF0147EB7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731B-67EE-4FCE-9C45-E97EAE4A264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E0B8C92-F579-431B-BDDE-45C78BA031C8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EF3097-2F4D-43AE-B406-2D25B25AAAA4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35B86AB-9111-47E4-B5AA-1CEAE2D3C0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d.com/talks/birke_baehr_what_s_wrong_with_our_food_system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fresh.ca.gov/entres/forms/english/DFA285A1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3200400"/>
          </a:xfrm>
        </p:spPr>
        <p:txBody>
          <a:bodyPr>
            <a:noAutofit/>
          </a:bodyPr>
          <a:lstStyle/>
          <a:p>
            <a:r>
              <a:rPr lang="en-US" sz="5400" dirty="0" smtClean="0"/>
              <a:t>Whole, Healthy Food</a:t>
            </a:r>
            <a:endParaRPr lang="en-US" sz="5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679F-F71B-4D2D-BAAF-DB7D3D16534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2">
                    <a:lumMod val="75000"/>
                  </a:schemeClr>
                </a:solidFill>
              </a:rPr>
              <a:t>Part 2</a:t>
            </a:r>
            <a:endParaRPr lang="en-US" sz="8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8382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Whole</a:t>
            </a:r>
            <a:r>
              <a:rPr lang="en-US" sz="4000" b="1" dirty="0"/>
              <a:t> </a:t>
            </a:r>
            <a:r>
              <a:rPr lang="en-US" sz="4000" b="1" dirty="0" smtClean="0"/>
              <a:t>and Unprocessed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8342-77D9-4276-9FFF-ADB35DB1130C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Content Placeholder 5" descr="images (4)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892175" y="2912269"/>
            <a:ext cx="2857500" cy="1600200"/>
          </a:xfrm>
        </p:spPr>
      </p:pic>
      <p:pic>
        <p:nvPicPr>
          <p:cNvPr id="7" name="Content Placeholder 6" descr="img_3143-photo-c2a9-liesl-clark.jp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800600" y="2675712"/>
            <a:ext cx="4038600" cy="20733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Peanut Butter #1</a:t>
            </a:r>
            <a:endParaRPr lang="en-US" sz="36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Peanut butter #2</a:t>
            </a:r>
            <a:endParaRPr lang="en-US" sz="3600" b="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B8E2-1A69-464A-99A6-5AA3614280BD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Ingredients:  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Roasted peanuts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Ingredients: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Roasted peanuts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Sugar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Hydrogenated vegetable oils [cottonseed, soy and canola]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Processed Foods</a:t>
            </a:r>
            <a:endParaRPr lang="en-US" sz="4000" b="1" dirty="0"/>
          </a:p>
        </p:txBody>
      </p:sp>
      <p:pic>
        <p:nvPicPr>
          <p:cNvPr id="8" name="Picture 7" descr="images (5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657600"/>
            <a:ext cx="31623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Why extra ingredients?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EE755-3C0A-4704-AF32-9B3DF1CF9999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Preservatives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Help product </a:t>
            </a:r>
            <a:r>
              <a:rPr lang="en-US" i="1" dirty="0" smtClean="0"/>
              <a:t>last longer </a:t>
            </a:r>
            <a:r>
              <a:rPr lang="en-US" dirty="0" smtClean="0"/>
              <a:t>on the shelf [see “use by” dates]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Extenders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Make product </a:t>
            </a:r>
            <a:r>
              <a:rPr lang="en-US" i="1" dirty="0" smtClean="0"/>
              <a:t>bulkier </a:t>
            </a:r>
            <a:r>
              <a:rPr lang="en-US" dirty="0" smtClean="0"/>
              <a:t>so it looks like more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Artificial colors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Make product </a:t>
            </a:r>
            <a:r>
              <a:rPr lang="en-US" i="1" dirty="0" smtClean="0"/>
              <a:t>appear fresh </a:t>
            </a:r>
            <a:r>
              <a:rPr lang="en-US" dirty="0" smtClean="0"/>
              <a:t>and appealing [and uniform]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Artificial flavors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i="1" dirty="0" smtClean="0"/>
              <a:t>Enhance</a:t>
            </a:r>
            <a:r>
              <a:rPr lang="en-US" dirty="0" smtClean="0"/>
              <a:t> the taste [guarantee uniformity]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Addictive: Sugar, salt and fat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Can create addictions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The Evil Trio</a:t>
            </a:r>
            <a:endParaRPr lang="en-US" sz="4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ED5C-A438-4BC0-8803-B92BAF26060C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Content Placeholder 3" descr="Evil Cartoon Animal Automata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752600"/>
            <a:ext cx="7620000" cy="3810000"/>
          </a:xfrm>
        </p:spPr>
      </p:pic>
      <p:sp>
        <p:nvSpPr>
          <p:cNvPr id="5" name="Rectangle 4"/>
          <p:cNvSpPr/>
          <p:nvPr/>
        </p:nvSpPr>
        <p:spPr>
          <a:xfrm>
            <a:off x="762000" y="5410200"/>
            <a:ext cx="718515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Sugar    Salt      Fat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65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Sugar, Salt &amp; Fat are: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6B46-5D01-4AF7-BB3B-41445CD7D8F9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Addictive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Found in heavily-advertised products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Found in products aimed at kids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/>
              <a:t>F</a:t>
            </a:r>
            <a:r>
              <a:rPr lang="en-US" sz="3600" dirty="0" smtClean="0"/>
              <a:t>ound in cheaper products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Sold everywhere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/>
              <a:t>I</a:t>
            </a:r>
            <a:r>
              <a:rPr lang="en-US" sz="3600" dirty="0" smtClean="0"/>
              <a:t>nexpensive for manufacturers due </a:t>
            </a:r>
            <a:r>
              <a:rPr lang="en-US" sz="3600" dirty="0"/>
              <a:t>to </a:t>
            </a:r>
            <a:r>
              <a:rPr lang="en-US" sz="3600" dirty="0" smtClean="0"/>
              <a:t>government </a:t>
            </a:r>
            <a:r>
              <a:rPr lang="en-US" sz="3600" dirty="0"/>
              <a:t>subsidies </a:t>
            </a:r>
          </a:p>
        </p:txBody>
      </p:sp>
    </p:spTree>
    <p:extLst>
      <p:ext uri="{BB962C8B-B14F-4D97-AF65-F5344CB8AC3E}">
        <p14:creationId xmlns:p14="http://schemas.microsoft.com/office/powerpoint/2010/main" val="183317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Soda = Sugar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557A9-8C1A-493F-97F3-834F3A30D2F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Content Placeholder 3" descr="colas-300x225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133600" y="2133600"/>
            <a:ext cx="5029200" cy="3845859"/>
          </a:xfrm>
        </p:spPr>
      </p:pic>
    </p:spTree>
    <p:extLst>
      <p:ext uri="{BB962C8B-B14F-4D97-AF65-F5344CB8AC3E}">
        <p14:creationId xmlns:p14="http://schemas.microsoft.com/office/powerpoint/2010/main" val="3901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Rethink Your Drink!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8037-74F2-46EF-BEEC-6167DE535F8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Content Placeholder 3" descr="rethinkyourdrink-poster_150x150_p11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667000" y="1752600"/>
            <a:ext cx="3733800" cy="4343400"/>
          </a:xfrm>
        </p:spPr>
      </p:pic>
    </p:spTree>
    <p:extLst>
      <p:ext uri="{BB962C8B-B14F-4D97-AF65-F5344CB8AC3E}">
        <p14:creationId xmlns:p14="http://schemas.microsoft.com/office/powerpoint/2010/main" val="34300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Fresh and In-Season Food</a:t>
            </a:r>
            <a:endParaRPr lang="en-US" sz="4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E919-1495-4617-BD1C-EF595FF7809E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Better tasting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More nutritious</a:t>
            </a:r>
          </a:p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Cheaper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Preserve for later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Freeze*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Can*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Dry: p. 174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“In Season” Means OUR Season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BE46-5C5C-4CB8-9FFB-5C3D2C199DA0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Content Placeholder 3" descr="fy07-12strat_lg_plan_0507a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56256" y="1527175"/>
            <a:ext cx="459497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Pasture -raised</a:t>
            </a:r>
            <a:endParaRPr lang="en-US" sz="3600" b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Factory-farmed</a:t>
            </a:r>
            <a:endParaRPr lang="en-US" sz="3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C2D7-D457-4B25-82BB-6C6161F3F3C0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Grass fed = normal diet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Meat = leaner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No antibiotics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No hormones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Protects environment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Protects farmers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Inappropriate diet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Meat fattier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Antibiotic residue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Hormone residue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Harms environment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Endangers workers</a:t>
            </a:r>
            <a:endParaRPr lang="en-US" dirty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See “Yuck Factor” p. 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Protein from Meat and Poultry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1989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Agenda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0800"/>
            <a:ext cx="3044952" cy="365760"/>
          </a:xfrm>
        </p:spPr>
        <p:txBody>
          <a:bodyPr/>
          <a:lstStyle/>
          <a:p>
            <a:fld id="{EA74B4A2-AAA5-4014-B253-234E7802B9B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Real </a:t>
            </a:r>
            <a:r>
              <a:rPr lang="en-US" sz="3600" dirty="0"/>
              <a:t>F</a:t>
            </a:r>
            <a:r>
              <a:rPr lang="en-US" sz="3600" dirty="0" smtClean="0"/>
              <a:t>ood discussion</a:t>
            </a:r>
          </a:p>
          <a:p>
            <a:pPr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How to use LunchBox Envy</a:t>
            </a:r>
          </a:p>
          <a:p>
            <a:pPr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600" dirty="0" err="1" smtClean="0"/>
              <a:t>CalFresh</a:t>
            </a:r>
            <a:endParaRPr lang="en-US" sz="3600" dirty="0" smtClean="0"/>
          </a:p>
          <a:p>
            <a:pPr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Budgeting </a:t>
            </a:r>
            <a:r>
              <a:rPr lang="en-US" sz="3600" dirty="0"/>
              <a:t>tips</a:t>
            </a:r>
          </a:p>
          <a:p>
            <a:pPr>
              <a:buClr>
                <a:schemeClr val="bg2">
                  <a:lumMod val="75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Post-assessment </a:t>
            </a:r>
            <a:r>
              <a:rPr lang="en-US" sz="3600" dirty="0"/>
              <a:t>form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120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0" dirty="0" smtClean="0"/>
              <a:t>Shopping </a:t>
            </a:r>
            <a:endParaRPr lang="en-US" sz="3600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600" b="0" dirty="0" smtClean="0"/>
              <a:t>  Cooking</a:t>
            </a:r>
            <a:endParaRPr lang="en-US" sz="3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29C8-6916-4A61-9DB8-3D6941D6B920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Buy only what you need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Ask butcher for exact amount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Use meat as an ingredient (stew)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Fix smaller portions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Start “Meatless Mondays”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dirty="0" smtClean="0"/>
              <a:t>Roast meat with plans for leftovers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Can You Afford Meat?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754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Other Protein Sources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AC65-779B-4F66-9991-491A28948186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4000"/>
            <a:ext cx="8503920" cy="4724400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Nuts and legumes</a:t>
            </a:r>
            <a:endParaRPr lang="en-US" sz="3600" dirty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Tofu and tempeh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Eggs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Dairy products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Fish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Dairy and Grain Products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89E3-4CAF-40C4-B96F-4C0A77D21D3A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Choose REAL dairy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Processed cheese is mostly oil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Make your own yogurt 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Choose mainly WHOLE grains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Reduces risk of diabetes, obesity, heart disease, stroke, and cancer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Include wheat, organic corn, brown rice, oats, barley, spelt, and rye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685F-815C-4F22-8291-6CA6B39CBCB6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28600"/>
            <a:ext cx="8534400" cy="758825"/>
          </a:xfrm>
        </p:spPr>
        <p:txBody>
          <a:bodyPr>
            <a:noAutofit/>
          </a:bodyPr>
          <a:lstStyle/>
          <a:p>
            <a:r>
              <a:rPr lang="en-US" sz="5400" dirty="0" smtClean="0"/>
              <a:t>Organic </a:t>
            </a:r>
            <a:r>
              <a:rPr lang="en-US" sz="5400" dirty="0" err="1" smtClean="0"/>
              <a:t>vs</a:t>
            </a:r>
            <a:r>
              <a:rPr lang="en-US" sz="5400" dirty="0" smtClean="0"/>
              <a:t> Natural</a:t>
            </a:r>
            <a:endParaRPr lang="en-US" sz="5400" dirty="0"/>
          </a:p>
        </p:txBody>
      </p:sp>
      <p:pic>
        <p:nvPicPr>
          <p:cNvPr id="4" name="Content Placeholder 3" descr="organic v natural.jp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15875" y="0"/>
            <a:ext cx="9128125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Beware “Natural” Ingredients!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F6BB-84CE-4E6C-9363-8054EEE82567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Content Placeholder 3" descr="20130221122728wierd-ingredients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762000" y="1447800"/>
            <a:ext cx="7837713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Certified Organic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9968-7F78-47FB-9567-4B4B805A1D6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Content Placeholder 3" descr="4colorsealGIF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267744" y="1527175"/>
            <a:ext cx="4572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405685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 smtClean="0"/>
              <a:t>Must It Be Organic</a:t>
            </a:r>
            <a:r>
              <a:rPr lang="en-US" sz="4000" b="1" dirty="0"/>
              <a:t>? </a:t>
            </a:r>
            <a:r>
              <a:rPr lang="en-US" sz="4000" b="1" dirty="0" smtClean="0"/>
              <a:t>p. </a:t>
            </a:r>
            <a:r>
              <a:rPr lang="en-US" sz="4000" b="1" dirty="0"/>
              <a:t>37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5E36-5383-476F-9DB1-CDB9EA755254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Content Placeholder 8" descr="dirty_dozen_clean_15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994789" y="1527175"/>
            <a:ext cx="511791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Avoiding Pesticide Exposure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0C4A9-AE01-4A2B-9690-A4334136669C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Wash </a:t>
            </a:r>
            <a:r>
              <a:rPr lang="en-US" sz="3600" i="1" dirty="0" smtClean="0"/>
              <a:t>all</a:t>
            </a:r>
            <a:r>
              <a:rPr lang="en-US" sz="3600" dirty="0" smtClean="0"/>
              <a:t> produce well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Discard outer portions of leafy vegetables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Peel root vegetables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Peel conventional fruits 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Buy produce grown in the U.S.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95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Concerned about GMOs? Avoid…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A7B1-FA07-4FD3-A931-4F2767A4C3A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Corn, cornstarch, corn oil, corn syrup, and high-fructose corn syrup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Cottonseed and canola oils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Soy and all soy products including soy oil and tofu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Beet sugar [use pure cane sugar]</a:t>
            </a:r>
          </a:p>
          <a:p>
            <a:pPr marL="0" indent="0">
              <a:buNone/>
            </a:pP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How to Make a Change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2AFFC-3CD7-46D8-AE8A-BA7F650E2A9A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Subtitle 7"/>
          <p:cNvSpPr>
            <a:spLocks noGrp="1"/>
          </p:cNvSpPr>
          <p:nvPr>
            <p:ph sz="quarter" idx="1"/>
          </p:nvPr>
        </p:nvSpPr>
        <p:spPr>
          <a:xfrm>
            <a:off x="1219200" y="2667000"/>
            <a:ext cx="6781800" cy="34320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>
                <a:hlinkClick r:id="rId3"/>
              </a:rPr>
              <a:t>http://www.ted.com/talks/birke_baehr_what_s_wrong_with_our_food_system.html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089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Before 1940</a:t>
            </a:r>
            <a:endParaRPr lang="en-US" sz="36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19600" y="1524000"/>
            <a:ext cx="4041775" cy="731520"/>
          </a:xfrm>
        </p:spPr>
        <p:txBody>
          <a:bodyPr/>
          <a:lstStyle/>
          <a:p>
            <a:pPr algn="ctr"/>
            <a:r>
              <a:rPr lang="en-US" sz="3600" b="0" dirty="0" smtClean="0"/>
              <a:t>After 1940</a:t>
            </a:r>
            <a:endParaRPr lang="en-US" sz="3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4B3A-7E4A-45C4-8BFF-A53806CD0C8A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Content Placeholder 6" descr="red-barn-farm2-400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57200" y="2971800"/>
            <a:ext cx="3810000" cy="25431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A Little History</a:t>
            </a:r>
            <a:endParaRPr lang="en-US" sz="4000" b="1" dirty="0"/>
          </a:p>
        </p:txBody>
      </p:sp>
      <p:pic>
        <p:nvPicPr>
          <p:cNvPr id="9" name="Picture 8" descr="mono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2971800"/>
            <a:ext cx="36576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68426" y="3579812"/>
            <a:ext cx="6480174" cy="1673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F76-68DB-49D5-BEEB-C77C71B417BE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BREAK</a:t>
            </a:r>
            <a:endParaRPr lang="en-US" sz="7200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2743201"/>
            <a:ext cx="6490006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Beginning to Cook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FC05-EFC3-413E-84CC-3FF6F1C1DE6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Content Placeholder 3" descr="risa.book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966244" y="1647825"/>
            <a:ext cx="3175000" cy="4330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How to Use </a:t>
            </a:r>
            <a:r>
              <a:rPr lang="en-US" sz="4000" b="1" dirty="0" err="1" smtClean="0"/>
              <a:t>LunchBox</a:t>
            </a:r>
            <a:r>
              <a:rPr lang="en-US" sz="4000" b="1" dirty="0" smtClean="0"/>
              <a:t> Envy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981200"/>
            <a:ext cx="8503920" cy="4117848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dirty="0" smtClean="0"/>
              <a:t>recipes</a:t>
            </a:r>
            <a:endParaRPr lang="en-US" sz="3600" dirty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Being safe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Starting to cook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Involving children</a:t>
            </a:r>
          </a:p>
        </p:txBody>
      </p:sp>
    </p:spTree>
    <p:extLst>
      <p:ext uri="{BB962C8B-B14F-4D97-AF65-F5344CB8AC3E}">
        <p14:creationId xmlns:p14="http://schemas.microsoft.com/office/powerpoint/2010/main" val="306798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Using the Recipes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Icons and Skill Levels</a:t>
            </a:r>
            <a:endParaRPr lang="en-US" sz="36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5848637"/>
              </p:ext>
            </p:extLst>
          </p:nvPr>
        </p:nvGraphicFramePr>
        <p:xfrm>
          <a:off x="98425" y="98425"/>
          <a:ext cx="1358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ackager Shell Object" showAsIcon="1" r:id="rId3" imgW="1359360" imgH="685800" progId="Package">
                  <p:embed/>
                </p:oleObj>
              </mc:Choice>
              <mc:Fallback>
                <p:oleObj name="Packager Shell Object" showAsIcon="1" r:id="rId3" imgW="13593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3589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170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What’s in the Recipes?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2362200"/>
            <a:ext cx="8503920" cy="3736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Pages 54 -66: 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Foundation Foods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0260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Making It Easy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Page </a:t>
            </a:r>
            <a:r>
              <a:rPr lang="en-US" sz="3600" dirty="0" smtClean="0"/>
              <a:t>67  - look </a:t>
            </a:r>
            <a:r>
              <a:rPr lang="en-US" sz="3600" dirty="0"/>
              <a:t>for: </a:t>
            </a:r>
          </a:p>
          <a:p>
            <a:endParaRPr lang="en-US" sz="3600" dirty="0" smtClean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Low-prep/No-prep options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endParaRPr lang="en-US" sz="3600" dirty="0" smtClean="0"/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Formulas for </a:t>
            </a:r>
            <a:r>
              <a:rPr lang="en-US" sz="3600" dirty="0"/>
              <a:t>e</a:t>
            </a:r>
            <a:r>
              <a:rPr lang="en-US" sz="3600" dirty="0" smtClean="0"/>
              <a:t>ach section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4022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Kitchen Hygiene 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8395C-66F8-4DF4-8FB5-76F4128FF87D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21352"/>
          </a:xfrm>
        </p:spPr>
        <p:txBody>
          <a:bodyPr>
            <a:no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i="1" dirty="0" smtClean="0"/>
              <a:t>Before</a:t>
            </a:r>
            <a:r>
              <a:rPr lang="en-US" sz="3600" dirty="0" smtClean="0"/>
              <a:t> you begin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 smtClean="0"/>
              <a:t>Wear an </a:t>
            </a:r>
            <a:r>
              <a:rPr lang="en-US" sz="3200" dirty="0"/>
              <a:t>apron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 smtClean="0"/>
              <a:t>Tie </a:t>
            </a:r>
            <a:r>
              <a:rPr lang="en-US" sz="3200" dirty="0"/>
              <a:t>back long hair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 smtClean="0"/>
              <a:t>Wash your hands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 smtClean="0"/>
              <a:t>Wash all surfaces with a mild vinegar solution</a:t>
            </a:r>
          </a:p>
          <a:p>
            <a:pPr lvl="2">
              <a:buFont typeface="Courier New" pitchFamily="49" charset="0"/>
              <a:buChar char="o"/>
            </a:pPr>
            <a:r>
              <a:rPr lang="en-US" sz="3200" dirty="0" smtClean="0"/>
              <a:t>Wash all produce before peeling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2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Meat </a:t>
            </a:r>
            <a:r>
              <a:rPr lang="en-US" sz="4000" b="1" dirty="0"/>
              <a:t>and Poultry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DFBF-DA2C-4233-9A97-912881D43628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Why is careful handling of raw meat and poultry important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48000"/>
            <a:ext cx="2209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Handling Meat and Poultry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B470B-3D90-4410-932A-D6780F3AC6A6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949952"/>
          </a:xfrm>
        </p:spPr>
        <p:txBody>
          <a:bodyPr>
            <a:normAutofit fontScale="925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Keep in refrigerator until ready to use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Use a separate cutting board for meat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Wash hands before and after handling meat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Sanitize (see handout) all surfaces that touch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500" dirty="0" smtClean="0"/>
              <a:t>Meat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500" dirty="0" smtClean="0"/>
              <a:t>Fish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500" dirty="0" smtClean="0"/>
              <a:t>ESPECIALLY  poultry</a:t>
            </a:r>
            <a:endParaRPr lang="en-US" sz="35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Follow these guidelines to be sure your food handling methods won’t make your family sick! Meat must all be cooked once it has been thawed. Cooked meat can be refrozen; raw meat cannot.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Kitchen Safety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8567-7668-4C93-A2E2-606A23601C7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Knives: Keep a first-aid kit nearby!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Other safety tips: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Pot holders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Stool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Pot handles turned in</a:t>
            </a:r>
          </a:p>
          <a:p>
            <a:pPr lvl="1"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Dry hands</a:t>
            </a:r>
          </a:p>
          <a:p>
            <a:pPr lvl="1">
              <a:buClr>
                <a:schemeClr val="bg2">
                  <a:lumMod val="50000"/>
                </a:schemeClr>
              </a:buClr>
            </a:pPr>
            <a:r>
              <a:rPr lang="en-US" sz="3200" dirty="0" smtClean="0"/>
              <a:t>Fire extinguisher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Plant Farming</a:t>
            </a:r>
            <a:endParaRPr lang="en-US" sz="3600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3600" b="0" dirty="0" smtClean="0"/>
              <a:t>Animal farming</a:t>
            </a:r>
            <a:endParaRPr lang="en-US" sz="3600" b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0ED3-C2CD-4A79-9C5A-A51AB2CA3479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Business oriented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Single crop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Pesticides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Chemical fertilizers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GMOs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CAFOs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Hormone use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Antibiotic use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Selective breeding/cloning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Farming After 1945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The Process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F640-942D-4A03-B560-3A90CFA2439A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1620473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The Process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47E1-314C-455B-920C-1B9F20844973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Can Kids Help?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358E-D6D1-45EB-96D8-89DABC073BFC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0"/>
            <a:ext cx="850392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0" dirty="0" smtClean="0"/>
              <a:t>      ?</a:t>
            </a:r>
            <a:endParaRPr lang="en-US" sz="2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Basic Ingredients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91D8-E220-492F-94DD-623EFF8CB809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Content Placeholder 3" descr="51ae9e9674c5b62c27000192._s.fit_w.540_ (1)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1752600"/>
            <a:ext cx="6096000" cy="430784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Basic Cooking Tools, pages 48-50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82DD3-89A5-47DA-BA53-4A2D60E446CE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4" name="Content Placeholder 3" descr="essential-kitchen-tools-prep-utensils-and-equipment-setting-up-a-kitchen-166469_rect540.jpe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445544" y="1527175"/>
            <a:ext cx="42164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CalFresh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2209800"/>
            <a:ext cx="8503920" cy="3889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The application is available online in English, Spanish, and other languages (this link goes to the English form):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www.calfresh.ca.gov/entres/forms/english/DFA285A1.PDF</a:t>
            </a:r>
            <a:endParaRPr lang="en-US" sz="3600" dirty="0" smtClean="0"/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09016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40960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/>
              <a:t>Affordability Tips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2133600"/>
            <a:ext cx="8503920" cy="3965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dirty="0" smtClean="0"/>
              <a:t>Market Match:</a:t>
            </a:r>
          </a:p>
          <a:p>
            <a:pPr marL="0" indent="0" algn="ctr">
              <a:buNone/>
            </a:pPr>
            <a:r>
              <a:rPr lang="en-US" sz="3600" dirty="0" smtClean="0"/>
              <a:t>Once you’ve spent$10, you can get $5 more from the market 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063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9030"/>
            <a:ext cx="8534400" cy="75895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Budgeting Tips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Reduce waste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Shop sales and in season with a list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Preserve foods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Buy in bulk and share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Grow your own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Buy portion sizes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Use your EBT card at farmers’ markets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Buy organic and grass-fed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200" dirty="0" smtClean="0"/>
              <a:t>Buy nutrient-dense food, not calorie-dense food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32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Thank You!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To our sponsors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To our assistants</a:t>
            </a:r>
          </a:p>
          <a:p>
            <a:pPr>
              <a:buClr>
                <a:schemeClr val="bg2">
                  <a:lumMod val="50000"/>
                </a:schemeClr>
              </a:buClr>
              <a:buFont typeface="Courier New" pitchFamily="49" charset="0"/>
              <a:buChar char="o"/>
            </a:pPr>
            <a:r>
              <a:rPr lang="en-US" sz="3600" dirty="0" smtClean="0"/>
              <a:t>Most of all to you, the participants, for helping to spread the word about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000" dirty="0" smtClean="0"/>
              <a:t>The Other Side of Eating!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059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1953: Packaging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3BB-CC43-4B99-86AA-F679FE131C97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Content Placeholder 3" descr="TV_dinner.gif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2494788" y="2057968"/>
            <a:ext cx="419100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1955: Fast Food</a:t>
            </a:r>
            <a:endParaRPr lang="en-US" sz="4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54E5-7AB2-4429-8E0A-9506C27E3716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Content Placeholder 3" descr="MCD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689894" y="1908175"/>
            <a:ext cx="5727700" cy="3810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There is no “ … away.”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6D95C-B6C8-4638-89B2-4F776AF0359F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29380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What IS Healthy Food?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C876-E4ED-4BED-B8EA-B5C84BA5D104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 descr="image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1505744" y="1527175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716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What Do You Usually Eat?</a:t>
            </a:r>
            <a:endParaRPr lang="en-US" sz="4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3A2-9667-42BB-B94B-2683CDF44285}" type="datetime1">
              <a:rPr lang="en-US" smtClean="0"/>
              <a:pPr/>
              <a:t>4/15/2018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B86AB-9111-47E4-B5AA-1CEAE2D3C0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194560" lvl="8" indent="0">
              <a:buNone/>
            </a:pPr>
            <a:r>
              <a:rPr lang="en-US" sz="10000" dirty="0" smtClean="0"/>
              <a:t>     </a:t>
            </a:r>
          </a:p>
          <a:p>
            <a:pPr marL="2194560" lvl="8" indent="0">
              <a:buNone/>
            </a:pPr>
            <a:r>
              <a:rPr lang="en-US" sz="10000" dirty="0"/>
              <a:t> </a:t>
            </a:r>
            <a:r>
              <a:rPr lang="en-US" sz="10000" dirty="0" smtClean="0"/>
              <a:t>     ?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02304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2357</TotalTime>
  <Words>1162</Words>
  <Application>Microsoft Office PowerPoint</Application>
  <PresentationFormat>On-screen Show (4:3)</PresentationFormat>
  <Paragraphs>367</Paragraphs>
  <Slides>48</Slides>
  <Notes>42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Civic</vt:lpstr>
      <vt:lpstr>Packager Shell Object</vt:lpstr>
      <vt:lpstr>Part 2</vt:lpstr>
      <vt:lpstr>Agenda</vt:lpstr>
      <vt:lpstr>A Little History</vt:lpstr>
      <vt:lpstr>Farming After 1945</vt:lpstr>
      <vt:lpstr>1953: Packaging</vt:lpstr>
      <vt:lpstr>1955: Fast Food</vt:lpstr>
      <vt:lpstr>There is no “ … away.”</vt:lpstr>
      <vt:lpstr>What IS Healthy Food?</vt:lpstr>
      <vt:lpstr>What Do You Usually Eat?</vt:lpstr>
      <vt:lpstr>Whole and Unprocessed</vt:lpstr>
      <vt:lpstr>Processed Foods</vt:lpstr>
      <vt:lpstr>Why extra ingredients?</vt:lpstr>
      <vt:lpstr>The Evil Trio</vt:lpstr>
      <vt:lpstr>Sugar, Salt &amp; Fat are:</vt:lpstr>
      <vt:lpstr>Soda = Sugar</vt:lpstr>
      <vt:lpstr>Rethink Your Drink!</vt:lpstr>
      <vt:lpstr>Fresh and In-Season Food</vt:lpstr>
      <vt:lpstr>“In Season” Means OUR Season</vt:lpstr>
      <vt:lpstr>Protein from Meat and Poultry</vt:lpstr>
      <vt:lpstr>How Can You Afford Meat?</vt:lpstr>
      <vt:lpstr>Other Protein Sources</vt:lpstr>
      <vt:lpstr>Dairy and Grain Products</vt:lpstr>
      <vt:lpstr>Organic vs Natural</vt:lpstr>
      <vt:lpstr>Beware “Natural” Ingredients!</vt:lpstr>
      <vt:lpstr>Certified Organic</vt:lpstr>
      <vt:lpstr>  Must It Be Organic? p. 37</vt:lpstr>
      <vt:lpstr>Avoiding Pesticide Exposure</vt:lpstr>
      <vt:lpstr>Concerned about GMOs? Avoid…</vt:lpstr>
      <vt:lpstr>How to Make a Change</vt:lpstr>
      <vt:lpstr>BREAK</vt:lpstr>
      <vt:lpstr>Beginning to Cook</vt:lpstr>
      <vt:lpstr>How to Use LunchBox Envy</vt:lpstr>
      <vt:lpstr>Using the Recipes</vt:lpstr>
      <vt:lpstr>What’s in the Recipes?</vt:lpstr>
      <vt:lpstr>Making It Easy</vt:lpstr>
      <vt:lpstr> Kitchen Hygiene </vt:lpstr>
      <vt:lpstr>Meat and Poultry</vt:lpstr>
      <vt:lpstr>Handling Meat and Poultry</vt:lpstr>
      <vt:lpstr>Kitchen Safety</vt:lpstr>
      <vt:lpstr>The Process</vt:lpstr>
      <vt:lpstr>The Process</vt:lpstr>
      <vt:lpstr>How Can Kids Help?</vt:lpstr>
      <vt:lpstr>Basic Ingredients</vt:lpstr>
      <vt:lpstr>Basic Cooking Tools, pages 48-50</vt:lpstr>
      <vt:lpstr>CalFresh</vt:lpstr>
      <vt:lpstr>Affordability Tips</vt:lpstr>
      <vt:lpstr>Budgeting Tips</vt:lpstr>
      <vt:lpstr>Thank You!</vt:lpstr>
    </vt:vector>
  </TitlesOfParts>
  <Company>Eureka City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</dc:title>
  <dc:creator>User</dc:creator>
  <cp:lastModifiedBy>Licensed User</cp:lastModifiedBy>
  <cp:revision>126</cp:revision>
  <cp:lastPrinted>2013-08-22T22:55:46Z</cp:lastPrinted>
  <dcterms:created xsi:type="dcterms:W3CDTF">2013-06-14T14:51:55Z</dcterms:created>
  <dcterms:modified xsi:type="dcterms:W3CDTF">2018-04-16T03:09:31Z</dcterms:modified>
</cp:coreProperties>
</file>