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4" r:id="rId3"/>
    <p:sldId id="263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90" d="100"/>
          <a:sy n="90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G:\Portfolio\Onboarding%20Checklist%20Completion\Onboarding%20Checklist%20Completion%20Report%20and%20Tool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'Counter Tool'!$J$2:$J$24</cx:f>
        <cx:lvl ptCount="23" formatCode="0.00%">
          <cx:pt idx="7">0.1497005988023952</cx:pt>
          <cx:pt idx="8">0.22754491017964071</cx:pt>
          <cx:pt idx="9">0.1377245508982036</cx:pt>
          <cx:pt idx="10">0.1347305389221557</cx:pt>
          <cx:pt idx="11">0.16167664670658682</cx:pt>
          <cx:pt idx="12">0.15269461077844312</cx:pt>
          <cx:pt idx="13">0.15868263473053892</cx:pt>
          <cx:pt idx="14">0.12874251497005987</cx:pt>
          <cx:pt idx="15">0.16167664670658682</cx:pt>
          <cx:pt idx="17">0.15868263473053892</cx:pt>
          <cx:pt idx="18">0.16467065868263472</cx:pt>
          <cx:pt idx="19">0.1377245508982036</cx:pt>
          <cx:pt idx="20">0.1407185628742515</cx:pt>
          <cx:pt idx="21">0.19760479041916168</cx:pt>
          <cx:pt idx="22">0.1407185628742515</cx:pt>
        </cx:lvl>
      </cx:numDim>
    </cx:data>
    <cx:data id="1">
      <cx:numDim type="val">
        <cx:f>'Counter Tool'!$K$2:$K$24</cx:f>
        <cx:lvl ptCount="23" formatCode="0.00%">
          <cx:pt idx="0">0.1497005988023952</cx:pt>
          <cx:pt idx="1">0.1497005988023952</cx:pt>
          <cx:pt idx="2">0.15269461077844312</cx:pt>
          <cx:pt idx="3">0.15868263473053892</cx:pt>
          <cx:pt idx="4">0.18862275449101795</cx:pt>
          <cx:pt idx="5">0.17365269461077845</cx:pt>
          <cx:pt idx="6">0.15568862275449102</cx:pt>
          <cx:pt idx="16">0.12874251497005987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 sz="2800" dirty="0"/>
              <a:t>Percentage of Incomplete Steps</a:t>
            </a:r>
          </a:p>
          <a:p>
            <a:pPr algn="ctr">
              <a:defRPr/>
            </a:pPr>
            <a:endParaRPr lang="en-US" dirty="0"/>
          </a:p>
        </cx:rich>
      </cx:tx>
    </cx:title>
    <cx:plotArea>
      <cx:plotAreaRegion>
        <cx:plotSurface>
          <cx:spPr>
            <a:solidFill>
              <a:schemeClr val="tx1">
                <a:alpha val="0"/>
              </a:schemeClr>
            </a:solidFill>
          </cx:spPr>
        </cx:plotSurface>
        <cx:series layoutId="boxWhisker" uniqueId="{CC7979BC-6A13-4540-B51D-8F1BFBE802CA}">
          <cx:tx>
            <cx:txData>
              <cx:f>'Counter Tool'!$J$1</cx:f>
              <cx:v>% Incomplete (Required)</cx:v>
            </cx:txData>
          </cx:tx>
          <cx:dataLabels>
            <cx:txPr>
              <a:bodyPr spcFirstLastPara="1" vertOverflow="ellipsis" wrap="square" lIns="0" tIns="0" rIns="0" bIns="0" anchor="ctr" anchorCtr="1"/>
              <a:lstStyle/>
              <a:p>
                <a:pPr>
                  <a:defRPr/>
                </a:pPr>
                <a:endParaRPr lang="en-US"/>
              </a:p>
            </cx:txPr>
            <cx:visibility seriesName="0" categoryName="0" value="1"/>
            <cx:dataLabel idx="0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b="1"/>
                  </a:pPr>
                  <a:r>
                    <a:rPr lang="en-US" b="1"/>
                    <a:t>12.87%</a:t>
                  </a:r>
                </a:p>
              </cx:txPr>
              <cx:visibility seriesName="0" categoryName="0" value="1"/>
            </cx:dataLabel>
            <cx:dataLabel idx="13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b="1"/>
                  </a:pPr>
                  <a:r>
                    <a:rPr lang="en-US" b="1"/>
                    <a:t>19.76%</a:t>
                  </a:r>
                </a:p>
              </cx:txPr>
              <cx:visibility seriesName="0" categoryName="0" value="1"/>
            </cx:dataLabel>
            <cx:dataLabel idx="14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b="1"/>
                  </a:pPr>
                  <a:r>
                    <a:rPr lang="en-US" b="1"/>
                    <a:t>22.75%</a:t>
                  </a:r>
                </a:p>
              </cx:txPr>
              <cx:visibility seriesName="0" categoryName="0" value="1"/>
            </cx:dataLabel>
            <cx:dataLabel idx="26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b="1"/>
                  </a:pPr>
                  <a:r>
                    <a:rPr lang="en-US" b="1"/>
                    <a:t>15.69%</a:t>
                  </a:r>
                </a:p>
              </cx:txPr>
              <cx:visibility seriesName="0" categoryName="0" value="1"/>
            </cx:dataLabel>
            <cx:dataLabelHidden idx="23"/>
            <cx:dataLabelHidden idx="24"/>
            <cx:dataLabelHidden idx="25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45A53A7F-5114-40F3-A7F8-5FA605C4C9B7}">
          <cx:tx>
            <cx:txData>
              <cx:f>'Counter Tool'!$K$1</cx:f>
              <cx:v>% Incomplete (Optional)</cx:v>
            </cx:txData>
          </cx:tx>
          <cx:dataLabels>
            <cx:txPr>
              <a:bodyPr spcFirstLastPara="1" vertOverflow="ellipsis" wrap="square" lIns="0" tIns="0" rIns="0" bIns="0" anchor="ctr" anchorCtr="1"/>
              <a:lstStyle/>
              <a:p>
                <a:pPr>
                  <a:defRPr b="1"/>
                </a:pPr>
                <a:endParaRPr lang="en-US" b="1"/>
              </a:p>
            </cx:txPr>
            <cx:visibility seriesName="0" categoryName="0" value="1"/>
            <cx:dataLabelHidden idx="23"/>
            <cx:dataLabelHidden idx="24"/>
            <cx:dataLabelHidden idx="25"/>
          </cx:dataLabels>
          <cx:dataId val="1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.10000002"/>
        <cx:tickLabels/>
      </cx:axis>
      <cx:axis id="1">
        <cx:valScaling/>
        <cx:majorGridlines/>
        <cx:tickLabels/>
      </cx:axis>
    </cx:plotArea>
    <cx:legend pos="b" align="ctr" overlay="0"/>
  </cx:chart>
  <cx:spPr>
    <a:solidFill>
      <a:schemeClr val="bg1"/>
    </a:solidFill>
    <a:ln>
      <a:solidFill>
        <a:schemeClr val="accent6">
          <a:lumMod val="60000"/>
          <a:lumOff val="40000"/>
        </a:schemeClr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55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66D83C-4397-470B-884C-A84E9D9109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C409-C08F-4944-9749-D1714CD6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Onboarding Checklist Completion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whether certain steps on the Onboarding </a:t>
            </a:r>
            <a:r>
              <a:rPr lang="en-US" dirty="0"/>
              <a:t>C</a:t>
            </a:r>
            <a:r>
              <a:rPr lang="en-US" dirty="0" smtClean="0"/>
              <a:t>hecklist are affecting checklist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31453"/>
            <a:ext cx="9404723" cy="1400530"/>
          </a:xfrm>
        </p:spPr>
        <p:txBody>
          <a:bodyPr/>
          <a:lstStyle/>
          <a:p>
            <a:r>
              <a:rPr lang="en-US" dirty="0" smtClean="0"/>
              <a:t>Report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Onboarding checklists assigned from September to December 2021</a:t>
            </a:r>
          </a:p>
          <a:p>
            <a:r>
              <a:rPr lang="en-US" dirty="0" smtClean="0"/>
              <a:t>Lists all steps of checklists, their completion status, and whether or not they are required or optional</a:t>
            </a:r>
          </a:p>
          <a:p>
            <a:r>
              <a:rPr lang="en-US" dirty="0" smtClean="0"/>
              <a:t>Also lists location data of the employee the checklist has been assigned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Onboarding Checklist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Required</a:t>
            </a:r>
          </a:p>
          <a:p>
            <a:r>
              <a:rPr lang="en-US" dirty="0"/>
              <a:t>Retiree Acknowledgement Form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Direct Deposit</a:t>
            </a:r>
          </a:p>
          <a:p>
            <a:r>
              <a:rPr lang="en-US" dirty="0"/>
              <a:t>TCG Administrators 457(b)</a:t>
            </a:r>
            <a:r>
              <a:rPr lang="en-US" dirty="0" smtClean="0"/>
              <a:t> </a:t>
            </a:r>
          </a:p>
          <a:p>
            <a:r>
              <a:rPr lang="en-US" dirty="0"/>
              <a:t>Worker's Compensation Coverage</a:t>
            </a:r>
            <a:r>
              <a:rPr lang="en-US" dirty="0" smtClean="0"/>
              <a:t> </a:t>
            </a:r>
          </a:p>
          <a:p>
            <a:r>
              <a:rPr lang="en-US" dirty="0" err="1"/>
              <a:t>Alief</a:t>
            </a:r>
            <a:r>
              <a:rPr lang="en-US" dirty="0"/>
              <a:t> ISD New Teacher Survey</a:t>
            </a:r>
            <a:r>
              <a:rPr lang="en-US" dirty="0" smtClean="0"/>
              <a:t> </a:t>
            </a:r>
          </a:p>
          <a:p>
            <a:r>
              <a:rPr lang="en-US" dirty="0"/>
              <a:t>Benefit Signature Sheet</a:t>
            </a:r>
            <a:r>
              <a:rPr lang="en-US" dirty="0" smtClean="0"/>
              <a:t> </a:t>
            </a:r>
          </a:p>
          <a:p>
            <a:r>
              <a:rPr lang="en-US" dirty="0"/>
              <a:t>Outside Employment Notification Form</a:t>
            </a:r>
            <a:r>
              <a:rPr lang="en-US" dirty="0" smtClean="0"/>
              <a:t> </a:t>
            </a:r>
          </a:p>
          <a:p>
            <a:r>
              <a:rPr lang="en-US" dirty="0"/>
              <a:t>21-22 Payroll Calendar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Federal </a:t>
            </a:r>
            <a:r>
              <a:rPr lang="en-US" dirty="0"/>
              <a:t>Ethnicity and Race Identification </a:t>
            </a:r>
            <a:endParaRPr lang="en-US" dirty="0" smtClean="0"/>
          </a:p>
          <a:p>
            <a:r>
              <a:rPr lang="en-US" dirty="0"/>
              <a:t>Social Security Statement</a:t>
            </a:r>
            <a:r>
              <a:rPr lang="en-US" dirty="0" smtClean="0"/>
              <a:t> </a:t>
            </a:r>
          </a:p>
          <a:p>
            <a:r>
              <a:rPr lang="en-US" dirty="0"/>
              <a:t>Employee Information Sheet</a:t>
            </a:r>
            <a:r>
              <a:rPr lang="en-US" dirty="0" smtClean="0"/>
              <a:t> </a:t>
            </a:r>
          </a:p>
          <a:p>
            <a:r>
              <a:rPr lang="en-US" dirty="0"/>
              <a:t>Camp </a:t>
            </a:r>
            <a:r>
              <a:rPr lang="en-US" dirty="0" err="1"/>
              <a:t>Alief</a:t>
            </a:r>
            <a:r>
              <a:rPr lang="en-US" dirty="0"/>
              <a:t> Brochure - New Hire Teachers</a:t>
            </a:r>
            <a:r>
              <a:rPr lang="en-US" dirty="0" smtClean="0"/>
              <a:t> </a:t>
            </a:r>
          </a:p>
          <a:p>
            <a:r>
              <a:rPr lang="en-US" dirty="0"/>
              <a:t>New Hire Checklist</a:t>
            </a:r>
            <a:r>
              <a:rPr lang="en-US" dirty="0" smtClean="0"/>
              <a:t> </a:t>
            </a:r>
          </a:p>
          <a:p>
            <a:r>
              <a:rPr lang="en-US" dirty="0"/>
              <a:t>Onboarding Checklist Completion</a:t>
            </a:r>
            <a:r>
              <a:rPr lang="en-US" dirty="0" smtClean="0"/>
              <a:t> </a:t>
            </a:r>
          </a:p>
          <a:p>
            <a:r>
              <a:rPr lang="en-US" dirty="0"/>
              <a:t>How to use employee records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5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Onboarding Checklist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Optional</a:t>
            </a:r>
          </a:p>
          <a:p>
            <a:r>
              <a:rPr lang="en-US" dirty="0" smtClean="0"/>
              <a:t>Review and sign-off on employee guide </a:t>
            </a:r>
          </a:p>
          <a:p>
            <a:r>
              <a:rPr lang="en-US" dirty="0" smtClean="0"/>
              <a:t>Employment Questionnaire for TRS </a:t>
            </a:r>
          </a:p>
          <a:p>
            <a:r>
              <a:rPr lang="en-US" dirty="0" smtClean="0"/>
              <a:t>Public Access to Employee Records Form </a:t>
            </a:r>
          </a:p>
          <a:p>
            <a:r>
              <a:rPr lang="en-US" dirty="0" smtClean="0"/>
              <a:t>I-9 Form</a:t>
            </a:r>
          </a:p>
          <a:p>
            <a:r>
              <a:rPr lang="en-US" dirty="0" smtClean="0"/>
              <a:t>W-4 Form</a:t>
            </a:r>
          </a:p>
          <a:p>
            <a:r>
              <a:rPr lang="en-US" dirty="0" smtClean="0"/>
              <a:t>I-9 Supporting Documents </a:t>
            </a:r>
          </a:p>
          <a:p>
            <a:r>
              <a:rPr lang="en-US" dirty="0" smtClean="0"/>
              <a:t>Workers' Compensation 504 Medical Care Program Form </a:t>
            </a:r>
          </a:p>
          <a:p>
            <a:r>
              <a:rPr lang="en-US" dirty="0" smtClean="0"/>
              <a:t>TRS - Retirement Status Page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Completion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2008011"/>
              </p:ext>
            </p:extLst>
          </p:nvPr>
        </p:nvGraphicFramePr>
        <p:xfrm>
          <a:off x="646110" y="3030279"/>
          <a:ext cx="10018346" cy="122264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636264">
                  <a:extLst>
                    <a:ext uri="{9D8B030D-6E8A-4147-A177-3AD203B41FA5}">
                      <a16:colId xmlns:a16="http://schemas.microsoft.com/office/drawing/2014/main" val="4166313871"/>
                    </a:ext>
                  </a:extLst>
                </a:gridCol>
                <a:gridCol w="960958">
                  <a:extLst>
                    <a:ext uri="{9D8B030D-6E8A-4147-A177-3AD203B41FA5}">
                      <a16:colId xmlns:a16="http://schemas.microsoft.com/office/drawing/2014/main" val="349161851"/>
                    </a:ext>
                  </a:extLst>
                </a:gridCol>
                <a:gridCol w="960958">
                  <a:extLst>
                    <a:ext uri="{9D8B030D-6E8A-4147-A177-3AD203B41FA5}">
                      <a16:colId xmlns:a16="http://schemas.microsoft.com/office/drawing/2014/main" val="854669286"/>
                    </a:ext>
                  </a:extLst>
                </a:gridCol>
                <a:gridCol w="1706775">
                  <a:extLst>
                    <a:ext uri="{9D8B030D-6E8A-4147-A177-3AD203B41FA5}">
                      <a16:colId xmlns:a16="http://schemas.microsoft.com/office/drawing/2014/main" val="1577405388"/>
                    </a:ext>
                  </a:extLst>
                </a:gridCol>
                <a:gridCol w="1753391">
                  <a:extLst>
                    <a:ext uri="{9D8B030D-6E8A-4147-A177-3AD203B41FA5}">
                      <a16:colId xmlns:a16="http://schemas.microsoft.com/office/drawing/2014/main" val="4006686913"/>
                    </a:ext>
                  </a:extLst>
                </a:gridCol>
              </a:tblGrid>
              <a:tr h="6113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Checklist Complete?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 Complete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extLst>
                  <a:ext uri="{0D108BD9-81ED-4DB2-BD59-A6C34878D82A}">
                    <a16:rowId xmlns:a16="http://schemas.microsoft.com/office/drawing/2014/main" val="3242126870"/>
                  </a:ext>
                </a:extLst>
              </a:tr>
              <a:tr h="6113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3" marR="4723" marT="4723" marB="0" anchor="b"/>
                </a:tc>
                <a:extLst>
                  <a:ext uri="{0D108BD9-81ED-4DB2-BD59-A6C34878D82A}">
                    <a16:rowId xmlns:a16="http://schemas.microsoft.com/office/drawing/2014/main" val="290768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1665" y="2058799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Interpretation</a:t>
            </a:r>
          </a:p>
          <a:p>
            <a:endParaRPr lang="en-US" dirty="0"/>
          </a:p>
          <a:p>
            <a:r>
              <a:rPr lang="en-US" dirty="0" smtClean="0"/>
              <a:t>Outlier</a:t>
            </a:r>
            <a:r>
              <a:rPr lang="en-US" dirty="0"/>
              <a:t>: 'Onboarding Checklist Completion' form is not being complete </a:t>
            </a:r>
            <a:endParaRPr lang="en-US" dirty="0" smtClean="0"/>
          </a:p>
          <a:p>
            <a:r>
              <a:rPr lang="en-US" dirty="0" smtClean="0"/>
              <a:t>Similar means and similar range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2084829747"/>
                  </p:ext>
                </p:extLst>
              </p:nvPr>
            </p:nvGraphicFramePr>
            <p:xfrm>
              <a:off x="307804" y="1643565"/>
              <a:ext cx="6486402" cy="48210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04" y="1643565"/>
                <a:ext cx="6486402" cy="48210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7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6772417"/>
              </p:ext>
            </p:extLst>
          </p:nvPr>
        </p:nvGraphicFramePr>
        <p:xfrm>
          <a:off x="444095" y="2143514"/>
          <a:ext cx="5744053" cy="359080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00072">
                  <a:extLst>
                    <a:ext uri="{9D8B030D-6E8A-4147-A177-3AD203B41FA5}">
                      <a16:colId xmlns:a16="http://schemas.microsoft.com/office/drawing/2014/main" val="2035123112"/>
                    </a:ext>
                  </a:extLst>
                </a:gridCol>
                <a:gridCol w="1899273">
                  <a:extLst>
                    <a:ext uri="{9D8B030D-6E8A-4147-A177-3AD203B41FA5}">
                      <a16:colId xmlns:a16="http://schemas.microsoft.com/office/drawing/2014/main" val="3579233357"/>
                    </a:ext>
                  </a:extLst>
                </a:gridCol>
                <a:gridCol w="1844708">
                  <a:extLst>
                    <a:ext uri="{9D8B030D-6E8A-4147-A177-3AD203B41FA5}">
                      <a16:colId xmlns:a16="http://schemas.microsoft.com/office/drawing/2014/main" val="3298256955"/>
                    </a:ext>
                  </a:extLst>
                </a:gridCol>
              </a:tblGrid>
              <a:tr h="41148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t-Test: Two-Sample Assuming Unequal Variances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3593909274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1723949224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Incomplete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(Required)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Incomplete (Optional)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4283551142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0.156886228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0.157185629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172414910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Variance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0.000669491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0.000315024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2994995203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Observations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1978434200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Hypothesized Mean Difference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2599180003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4001430059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 Stat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-0.032665256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694835852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P(T&lt;=t) one-tail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0.487141122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1203613874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 Critical one-tail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1.729132812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1942416152"/>
                  </a:ext>
                </a:extLst>
              </a:tr>
              <a:tr h="245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P(T&lt;=t) two-tail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0.974282244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153869222"/>
                  </a:ext>
                </a:extLst>
              </a:tr>
              <a:tr h="257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 Critical two-tail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2.093024054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4" marR="7544" marT="7544" marB="0" anchor="b"/>
                </a:tc>
                <a:extLst>
                  <a:ext uri="{0D108BD9-81ED-4DB2-BD59-A6C34878D82A}">
                    <a16:rowId xmlns:a16="http://schemas.microsoft.com/office/drawing/2014/main" val="4110450568"/>
                  </a:ext>
                </a:extLst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6951665" y="2058799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Interpretation</a:t>
            </a:r>
          </a:p>
          <a:p>
            <a:endParaRPr lang="en-US" dirty="0" smtClean="0"/>
          </a:p>
          <a:p>
            <a:r>
              <a:rPr lang="en-US" dirty="0"/>
              <a:t>There is no significant difference between completion of voluntary steps  and required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Investigation is needed as to why ‘Onboarding Checklist Completion’ is not being completed.</a:t>
            </a:r>
          </a:p>
          <a:p>
            <a:r>
              <a:rPr lang="en-US" dirty="0" smtClean="0"/>
              <a:t>Because this is the final step in the workflow, it is preventing the checklist from being completed. (Only 4.49% of checklists have been completed)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310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Onboarding Checklist Completion Report</vt:lpstr>
      <vt:lpstr>Objective</vt:lpstr>
      <vt:lpstr>Report Specifications</vt:lpstr>
      <vt:lpstr>Onboarding Checklist Steps</vt:lpstr>
      <vt:lpstr>Onboarding Checklist Steps</vt:lpstr>
      <vt:lpstr>Checklist Completion</vt:lpstr>
      <vt:lpstr>PowerPoint Presentation</vt:lpstr>
      <vt:lpstr>Statistical Analysis</vt:lpstr>
      <vt:lpstr>Conclusion</vt:lpstr>
    </vt:vector>
  </TitlesOfParts>
  <Company>Alief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Onboarding Checklist Completion Report</dc:title>
  <dc:creator>Hicks, Alexis</dc:creator>
  <cp:lastModifiedBy>Hicks, Alexis</cp:lastModifiedBy>
  <cp:revision>5</cp:revision>
  <dcterms:created xsi:type="dcterms:W3CDTF">2022-01-26T19:37:04Z</dcterms:created>
  <dcterms:modified xsi:type="dcterms:W3CDTF">2022-01-26T20:14:15Z</dcterms:modified>
</cp:coreProperties>
</file>