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429" r:id="rId3"/>
    <p:sldId id="460" r:id="rId4"/>
    <p:sldId id="436" r:id="rId5"/>
    <p:sldId id="461" r:id="rId6"/>
    <p:sldId id="440" r:id="rId7"/>
    <p:sldId id="445" r:id="rId8"/>
    <p:sldId id="446" r:id="rId9"/>
    <p:sldId id="437" r:id="rId10"/>
    <p:sldId id="449" r:id="rId11"/>
    <p:sldId id="448" r:id="rId12"/>
    <p:sldId id="447" r:id="rId13"/>
    <p:sldId id="450" r:id="rId14"/>
    <p:sldId id="480" r:id="rId15"/>
    <p:sldId id="451" r:id="rId16"/>
    <p:sldId id="452" r:id="rId17"/>
    <p:sldId id="453" r:id="rId18"/>
    <p:sldId id="454" r:id="rId19"/>
    <p:sldId id="455" r:id="rId20"/>
    <p:sldId id="458" r:id="rId21"/>
    <p:sldId id="459" r:id="rId22"/>
    <p:sldId id="457" r:id="rId23"/>
    <p:sldId id="462" r:id="rId24"/>
    <p:sldId id="466" r:id="rId25"/>
    <p:sldId id="465" r:id="rId26"/>
    <p:sldId id="468" r:id="rId27"/>
    <p:sldId id="469" r:id="rId28"/>
    <p:sldId id="470" r:id="rId29"/>
    <p:sldId id="463" r:id="rId30"/>
    <p:sldId id="475" r:id="rId31"/>
    <p:sldId id="474" r:id="rId32"/>
    <p:sldId id="476" r:id="rId33"/>
    <p:sldId id="477" r:id="rId34"/>
    <p:sldId id="473" r:id="rId35"/>
    <p:sldId id="464" r:id="rId36"/>
    <p:sldId id="478" r:id="rId37"/>
    <p:sldId id="481" r:id="rId38"/>
    <p:sldId id="482" r:id="rId39"/>
    <p:sldId id="487" r:id="rId40"/>
    <p:sldId id="483" r:id="rId41"/>
    <p:sldId id="488" r:id="rId42"/>
    <p:sldId id="484" r:id="rId43"/>
    <p:sldId id="486" r:id="rId44"/>
    <p:sldId id="485" r:id="rId45"/>
    <p:sldId id="428" r:id="rId46"/>
    <p:sldId id="467" r:id="rId47"/>
    <p:sldId id="479" r:id="rId48"/>
    <p:sldId id="401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FFFF"/>
    <a:srgbClr val="1454A3"/>
    <a:srgbClr val="3E99EF"/>
    <a:srgbClr val="2078FF"/>
    <a:srgbClr val="3A54FF"/>
    <a:srgbClr val="FD6E0B"/>
    <a:srgbClr val="3696FF"/>
    <a:srgbClr val="1F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4618" autoAdjust="0"/>
  </p:normalViewPr>
  <p:slideViewPr>
    <p:cSldViewPr snapToGrid="0" snapToObjects="1">
      <p:cViewPr varScale="1">
        <p:scale>
          <a:sx n="107" d="100"/>
          <a:sy n="107" d="100"/>
        </p:scale>
        <p:origin x="1524" y="102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-5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BDF57-CEDB-1E46-8155-CD1C64702A60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B9F7-2311-F840-B681-6499F6948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5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9CA8-EC15-6E4D-8869-1A9B4FEE665D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9F1E-7883-EB4E-9C8F-AC161A890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3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do this for any class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it take to make user list sortable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compile but will it work correctly.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compile but will it work correctly.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6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5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in expectations.</a:t>
            </a:r>
          </a:p>
          <a:p>
            <a:endParaRPr lang="en-US" dirty="0"/>
          </a:p>
          <a:p>
            <a:r>
              <a:rPr lang="en-US" dirty="0"/>
              <a:t>Knowledge first or Experience 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1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3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intern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2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72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2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9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in expectations.</a:t>
            </a:r>
          </a:p>
          <a:p>
            <a:endParaRPr lang="en-US" dirty="0"/>
          </a:p>
          <a:p>
            <a:r>
              <a:rPr lang="en-US" dirty="0"/>
              <a:t>Knowledge first or Experience first.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3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5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4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7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03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6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3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Checked exceptions : when a method cannot do what it should.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5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Checked exceptions : when a method cannot do what it should.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2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5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Avitosh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1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4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44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1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2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equals afterwards with </a:t>
            </a:r>
            <a:r>
              <a:rPr lang="en-US"/>
              <a:t>its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926353" y="478118"/>
            <a:ext cx="821764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926353" y="428625"/>
            <a:ext cx="7759700" cy="65563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800">
                <a:latin typeface="+mj-lt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11375"/>
            <a:ext cx="8229600" cy="857250"/>
          </a:xfrm>
          <a:prstGeom prst="rect">
            <a:avLst/>
          </a:prstGeom>
        </p:spPr>
        <p:txBody>
          <a:bodyPr vert="horz" anchor="ctr"/>
          <a:lstStyle>
            <a:lvl1pPr>
              <a:defRPr sz="3000" b="1">
                <a:solidFill>
                  <a:srgbClr val="00A2E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7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927100" y="403225"/>
            <a:ext cx="7759700" cy="884238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>
                <a:latin typeface="+mj-lt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8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E:\OFFICE\EXTRA\PRESENTATION AND DOCS\Enterprise Mobility Solutions for Operators\depositphotos_12163331-Direction-Advic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4414762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4414762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2000" tIns="36000" rIns="72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482" y="4431983"/>
            <a:ext cx="1205899" cy="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cationguru-solutions/java-concep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5154970/how-do-i-create-a-hashcode-in-net-c-for-a-string-that-is-safe-to-store-in-a/5155015?noredirect=1#comment51056393_5155015" TargetMode="External"/><Relationship Id="rId4" Type="http://schemas.openxmlformats.org/officeDocument/2006/relationships/hyperlink" Target="https://stackoverflow.com/questions/18473071/how-caching-hashcode-works-in-java-as-suggested-by-joshua-bloch-in-effective-jav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2013/04/why-string-is-immutable-in-java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ev.com/538/string-vs-stringbuffer-vs-stringbuilder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java8/java-8-collectors-groupingby-and-mapping-exampl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kyong.com/java8/java-8-flatmap-example/" TargetMode="External"/><Relationship Id="rId4" Type="http://schemas.openxmlformats.org/officeDocument/2006/relationships/hyperlink" Target="https://howtodoinjava.com/java8/stream-flatmap-example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info@locationguru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8BB7C-9977-4DE6-B917-CA1DE8A37E37}"/>
              </a:ext>
            </a:extLst>
          </p:cNvPr>
          <p:cNvSpPr txBox="1"/>
          <p:nvPr/>
        </p:nvSpPr>
        <p:spPr>
          <a:xfrm>
            <a:off x="7478233" y="4717307"/>
            <a:ext cx="16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@kedarjoshi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133" y="1888067"/>
            <a:ext cx="766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Relearning 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C621-3782-4B4D-91D4-765AF22F4F33}"/>
              </a:ext>
            </a:extLst>
          </p:cNvPr>
          <p:cNvSpPr txBox="1"/>
          <p:nvPr/>
        </p:nvSpPr>
        <p:spPr>
          <a:xfrm>
            <a:off x="6755219" y="4401880"/>
            <a:ext cx="23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Kedar Joshi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6042E-5F78-4D41-AEE4-87DBFB25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88" y="4813740"/>
            <a:ext cx="258262" cy="2104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6F4AA96-2C32-46D9-96D9-2E493E885C70}"/>
              </a:ext>
            </a:extLst>
          </p:cNvPr>
          <p:cNvGrpSpPr/>
          <p:nvPr/>
        </p:nvGrpSpPr>
        <p:grpSpPr>
          <a:xfrm>
            <a:off x="5790832" y="4717307"/>
            <a:ext cx="1924863" cy="369332"/>
            <a:chOff x="5266291" y="4717307"/>
            <a:chExt cx="1924863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D184B7-D5FA-475E-B3D8-C8D615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6291" y="4766075"/>
              <a:ext cx="255551" cy="2555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B5D24-2B30-49E3-A5D4-D6BF6D6EAE24}"/>
                </a:ext>
              </a:extLst>
            </p:cNvPr>
            <p:cNvSpPr txBox="1"/>
            <p:nvPr/>
          </p:nvSpPr>
          <p:spPr>
            <a:xfrm>
              <a:off x="5521842" y="4717307"/>
              <a:ext cx="1669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@kedar-</a:t>
              </a:r>
              <a:r>
                <a:rPr lang="en-IN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joshi</a:t>
              </a:r>
              <a:endPara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5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8"/>
    </mc:Choice>
    <mc:Fallback xmlns="">
      <p:transition spd="slow" advTm="5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E3AE4-745A-47F8-A7C9-D85E220B4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612"/>
            <a:ext cx="9144000" cy="4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7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a.equals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true, then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==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false ?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0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implement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try.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8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correctly ?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0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always override </a:t>
            </a:r>
            <a:r>
              <a:rPr lang="en-IN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IN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overriding </a:t>
            </a:r>
            <a:r>
              <a:rPr lang="en-IN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equals()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15CC0-891E-4DA9-BDF6-7B69EAF1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0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Bloch pattern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i="1" dirty="0"/>
              <a:t>Effective Java by Josh Bloch</a:t>
            </a: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link in reference)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80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you sort a collection ?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20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DC218E-F699-41A8-9727-B8645F4D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59" y="1966828"/>
            <a:ext cx="596348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D2E57-EC06-46D6-BC89-FFB19C804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85" y="575984"/>
            <a:ext cx="576342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3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4E0541-8E44-4590-8EF2-9FC50F6D7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134" y="0"/>
            <a:ext cx="65717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3FD-34AC-44B4-9B99-044D8A2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70D7-0448-4F52-92C2-47A33406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Refresh basics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Bridge the gap in expectations –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Theory first or Hands-On first 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Preparing for client interviews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1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A7F1B-D65D-412E-B3D6-8BDFCB90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10" y="0"/>
            <a:ext cx="64663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 syllabus for an interview.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about logically applying your knowledge to figure out the unknown.</a:t>
            </a:r>
          </a:p>
        </p:txBody>
      </p:sp>
    </p:spTree>
    <p:extLst>
      <p:ext uri="{BB962C8B-B14F-4D97-AF65-F5344CB8AC3E}">
        <p14:creationId xmlns:p14="http://schemas.microsoft.com/office/powerpoint/2010/main" val="280165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 reverse a list using 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 ? 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no, why ? If yes, how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32E51-9A8B-4F41-87D2-AFC8E1856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5" y="3581367"/>
            <a:ext cx="8983329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DCD42-9E5E-4BDB-AB2B-758E00BC3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104286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69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String is Immutable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String is Immutable ?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Efficiency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Consistency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Safety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link in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3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Integer / Long is Immutable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8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String, </a:t>
            </a:r>
            <a:r>
              <a:rPr lang="en-I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StringBuilder ?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strings will be in String pool in the below code?</a:t>
            </a:r>
          </a:p>
          <a:p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"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ss = "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a = "as";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b = new String("</a:t>
            </a:r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as");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s.append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("www");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strings will be in String pool in the below code?</a:t>
            </a:r>
          </a:p>
          <a:p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"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  // 1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ss = "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  // 2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a = "as"; // 3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b = new String("as"); //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c =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s.concat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("www"); // 5 and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 can create Immutable class using Builder design pattern ?</a:t>
            </a:r>
          </a:p>
          <a:p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link in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8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3FD-34AC-44B4-9B99-044D8A2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70D7-0448-4F52-92C2-47A33406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already know the answer, please let others figure it out first.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2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LinkedHashMap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70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TreeSet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4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HashSet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1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you used concurrent collection classes if yes then how it is used in project give an example?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Concurrent Collections –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Collections.synchronizedMap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Collections.synchronizedSet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Collections.synchronized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*()</a:t>
            </a:r>
          </a:p>
        </p:txBody>
      </p:sp>
    </p:spTree>
    <p:extLst>
      <p:ext uri="{BB962C8B-B14F-4D97-AF65-F5344CB8AC3E}">
        <p14:creationId xmlns:p14="http://schemas.microsoft.com/office/powerpoint/2010/main" val="317600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 –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MapToInt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MapToDouble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48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to use </a:t>
            </a:r>
            <a:r>
              <a:rPr lang="en-IN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stream()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IN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parallelStream</a:t>
            </a:r>
            <a:r>
              <a:rPr lang="en-IN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4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Future and </a:t>
            </a:r>
            <a:r>
              <a:rPr lang="en-I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CompletableFuture</a:t>
            </a: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1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ensure sequence of thread execution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09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vs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most common errors which can occur in Java application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0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156-E65E-47F2-8150-620FA79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9389"/>
            <a:ext cx="2675686" cy="1584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Get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26538-BFD7-4C66-AEEB-B2C24973B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847" y="1557196"/>
            <a:ext cx="4143953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0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Checked vs Unchecked 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to throw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one should you catch ?</a:t>
            </a:r>
          </a:p>
          <a:p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link in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0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 take on checked exceptions.</a:t>
            </a:r>
          </a:p>
          <a:p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“Make everything unchecked”.</a:t>
            </a:r>
          </a:p>
        </p:txBody>
      </p:sp>
    </p:spTree>
    <p:extLst>
      <p:ext uri="{BB962C8B-B14F-4D97-AF65-F5344CB8AC3E}">
        <p14:creationId xmlns:p14="http://schemas.microsoft.com/office/powerpoint/2010/main" val="4802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catch an Error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5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you catch an Error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no, why not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yes, then when should you catch an Error ?</a:t>
            </a:r>
          </a:p>
          <a:p>
            <a:endParaRPr lang="en-I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catching Throwable is considered a bad practice?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6517-3E47-4B62-BF2C-4264E639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0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D0755-F5B8-421F-8A46-65F4004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883"/>
            <a:ext cx="8229600" cy="857250"/>
          </a:xfrm>
        </p:spPr>
        <p:txBody>
          <a:bodyPr/>
          <a:lstStyle/>
          <a:p>
            <a:r>
              <a:rPr lang="en-IN" dirty="0"/>
              <a:t>Reference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EC7E-0B7E-46EA-BD50-9CF7CCC046E5}"/>
              </a:ext>
            </a:extLst>
          </p:cNvPr>
          <p:cNvSpPr txBox="1"/>
          <p:nvPr/>
        </p:nvSpPr>
        <p:spPr>
          <a:xfrm>
            <a:off x="557561" y="1735802"/>
            <a:ext cx="7727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3"/>
              </a:rPr>
              <a:t>https://github.com/locationguru-solutions/java-concepts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4"/>
              </a:rPr>
              <a:t>https://stackoverflow.com/questions/18473071/how-caching-hashcode-works-in-java-as-suggested-by-joshua-bloch-in-effective-jav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5"/>
              </a:rPr>
              <a:t>https://stackoverflow.com/questions/5154970/how-do-i-create-a-hashcode-in-net-c-for-a-string-that-is-safe-to-store-in-a/5155015?noredirect=1#comment51056393_5155015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19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D0755-F5B8-421F-8A46-65F4004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883"/>
            <a:ext cx="8229600" cy="857250"/>
          </a:xfrm>
        </p:spPr>
        <p:txBody>
          <a:bodyPr/>
          <a:lstStyle/>
          <a:p>
            <a:r>
              <a:rPr lang="en-IN" dirty="0"/>
              <a:t>Reference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EC7E-0B7E-46EA-BD50-9CF7CCC046E5}"/>
              </a:ext>
            </a:extLst>
          </p:cNvPr>
          <p:cNvSpPr txBox="1"/>
          <p:nvPr/>
        </p:nvSpPr>
        <p:spPr>
          <a:xfrm>
            <a:off x="557561" y="1735802"/>
            <a:ext cx="7727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3"/>
              </a:rPr>
              <a:t>https://www.programcreek.com/2013/04/why-string-is-immutable-in-java/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4"/>
              </a:rPr>
              <a:t>https://www.journaldev.com/538/string-vs-stringbuffer-vs-stringbuilder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https://codepumpkin.com/create-immutable-class-java/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https://codepumpkin.com/immutable-class-with-mutable-member-fields-in-java/</a:t>
            </a:r>
          </a:p>
        </p:txBody>
      </p:sp>
    </p:spTree>
    <p:extLst>
      <p:ext uri="{BB962C8B-B14F-4D97-AF65-F5344CB8AC3E}">
        <p14:creationId xmlns:p14="http://schemas.microsoft.com/office/powerpoint/2010/main" val="80045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D0755-F5B8-421F-8A46-65F4004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883"/>
            <a:ext cx="8229600" cy="857250"/>
          </a:xfrm>
        </p:spPr>
        <p:txBody>
          <a:bodyPr/>
          <a:lstStyle/>
          <a:p>
            <a:r>
              <a:rPr lang="en-IN" dirty="0"/>
              <a:t>Reference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EC7E-0B7E-46EA-BD50-9CF7CCC046E5}"/>
              </a:ext>
            </a:extLst>
          </p:cNvPr>
          <p:cNvSpPr txBox="1"/>
          <p:nvPr/>
        </p:nvSpPr>
        <p:spPr>
          <a:xfrm>
            <a:off x="557561" y="1735802"/>
            <a:ext cx="7727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3"/>
              </a:rPr>
              <a:t>https://www.mkyong.com/java8/java-8-collectors-groupingby-and-mapping-example/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4"/>
              </a:rPr>
              <a:t>https://howtodoinjava.com/java8/stream-flatmap-example/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hlinkClick r:id="rId5"/>
              </a:rPr>
              <a:t>https://www.mkyong.com/java8/java-8-flatmap-example/</a:t>
            </a:r>
            <a:endParaRPr lang="en-I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https://howtodoinjava.com/java/exception-handling/checked-vs-unchecked-exceptions-in-java/</a:t>
            </a:r>
          </a:p>
        </p:txBody>
      </p:sp>
    </p:spTree>
    <p:extLst>
      <p:ext uri="{BB962C8B-B14F-4D97-AF65-F5344CB8AC3E}">
        <p14:creationId xmlns:p14="http://schemas.microsoft.com/office/powerpoint/2010/main" val="2513734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40170" y="3493554"/>
            <a:ext cx="2159496" cy="13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700" dirty="0">
                <a:solidFill>
                  <a:schemeClr val="tx2"/>
                </a:solidFill>
                <a:latin typeface="+mj-lt"/>
              </a:rPr>
              <a:t>Mumbai Office:</a:t>
            </a:r>
            <a:r>
              <a:rPr lang="en-IN" sz="1100" b="1" dirty="0">
                <a:solidFill>
                  <a:schemeClr val="tx2"/>
                </a:solidFill>
                <a:latin typeface="+mj-lt"/>
              </a:rPr>
              <a:t> </a:t>
            </a:r>
            <a:endParaRPr lang="en-IN" sz="11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204A, B2 Wing, Boomerang,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Chandivali Farm Road, Chandivali,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Mumbai 400072 INDIA.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Ph: +91.22.2847.5705 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31549" y="3496839"/>
            <a:ext cx="2520280" cy="145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2300" dirty="0">
                <a:solidFill>
                  <a:schemeClr val="tx2"/>
                </a:solidFill>
                <a:latin typeface="+mj-lt"/>
              </a:rPr>
              <a:t>Nagpur Office:</a:t>
            </a:r>
            <a:r>
              <a:rPr lang="en-IN" b="1" dirty="0">
                <a:solidFill>
                  <a:schemeClr val="tx2"/>
                </a:solidFill>
                <a:latin typeface="+mj-lt"/>
              </a:rPr>
              <a:t> </a:t>
            </a:r>
            <a:endParaRPr lang="en-IN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Lambent IT Park 46-48,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Harihar Nagar, Besa, P.O. Pipla,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Nagpur: 440034 INDIA.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Ph: +91.712 6604712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Fax: +91.7103 281364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0" y="0"/>
            <a:ext cx="9144000" cy="2410691"/>
          </a:xfrm>
          <a:prstGeom prst="rect">
            <a:avLst/>
          </a:prstGeom>
          <a:solidFill>
            <a:srgbClr val="40B0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180000" tIns="36000" rIns="72000" bIns="36000" rtlCol="0" anchor="ctr">
            <a:noAutofit/>
          </a:bodyPr>
          <a:lstStyle>
            <a:lvl1pPr>
              <a:spcBef>
                <a:spcPct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000" dirty="0"/>
              <a:t>Thank You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6135" y="3650502"/>
            <a:ext cx="201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Contact: </a:t>
            </a:r>
          </a:p>
          <a:p>
            <a:r>
              <a:rPr lang="en-IN" sz="1200" dirty="0">
                <a:solidFill>
                  <a:schemeClr val="tx2"/>
                </a:solidFill>
                <a:hlinkClick r:id="rId2"/>
              </a:rPr>
              <a:t>info@locationguru.com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www.locationguru.com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2515037"/>
            <a:ext cx="1795429" cy="1029319"/>
          </a:xfrm>
          <a:prstGeom prst="rect">
            <a:avLst/>
          </a:prstGeom>
          <a:ln>
            <a:solidFill>
              <a:srgbClr val="76C5EF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alphaModFix amt="8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2515037"/>
            <a:ext cx="1795429" cy="1029319"/>
          </a:xfrm>
          <a:prstGeom prst="rect">
            <a:avLst/>
          </a:prstGeom>
          <a:ln>
            <a:solidFill>
              <a:srgbClr val="76C5EF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2515037"/>
            <a:ext cx="1795429" cy="10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6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15CC0-891E-4DA9-BDF6-7B69EAF1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608AD9-A35B-413D-9C6D-46484C784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574" y="1498917"/>
            <a:ext cx="440116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8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hash code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</a:t>
            </a:r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 do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hash code change?</a:t>
            </a:r>
          </a:p>
          <a:p>
            <a:endParaRPr lang="en-US" sz="3200" dirty="0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a.equals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true, then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==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?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62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a.equals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false, then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== </a:t>
            </a:r>
            <a:r>
              <a:rPr lang="en-US" sz="32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b.hashCode</a:t>
            </a:r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?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1AAD98-860A-4751-AE7C-571B278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66687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156-E65E-47F2-8150-620FA79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1252"/>
            <a:ext cx="2675686" cy="22609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 Code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Equals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EA27E-DF2A-41E3-85ED-3006324F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86" y="199694"/>
            <a:ext cx="601111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ocationGuru_2016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12574</TotalTime>
  <Words>865</Words>
  <Application>Microsoft Office PowerPoint</Application>
  <PresentationFormat>On-screen Show (16:9)</PresentationFormat>
  <Paragraphs>231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Tw Cen MT</vt:lpstr>
      <vt:lpstr>LocationGuru_2016</vt:lpstr>
      <vt:lpstr>PowerPoint Presentation</vt:lpstr>
      <vt:lpstr>Motivation</vt:lpstr>
      <vt:lpstr>Rules</vt:lpstr>
      <vt:lpstr>Let’s Get Started</vt:lpstr>
      <vt:lpstr>PowerPoint Presentation</vt:lpstr>
      <vt:lpstr>PowerPoint Presentation</vt:lpstr>
      <vt:lpstr>PowerPoint Presentation</vt:lpstr>
      <vt:lpstr>PowerPoint Presentation</vt:lpstr>
      <vt:lpstr>Hash Code and  Equals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Reference</vt:lpstr>
      <vt:lpstr>Reference</vt:lpstr>
      <vt:lpstr>PowerPoint Presentation</vt:lpstr>
    </vt:vector>
  </TitlesOfParts>
  <Company>LocationGuru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LocationGuru Corporate Profile</dc:title>
  <dc:creator>Shaheer Ahmed</dc:creator>
  <cp:lastModifiedBy>Kedar Joshi</cp:lastModifiedBy>
  <cp:revision>1174</cp:revision>
  <dcterms:created xsi:type="dcterms:W3CDTF">2016-06-08T08:42:54Z</dcterms:created>
  <dcterms:modified xsi:type="dcterms:W3CDTF">2019-07-29T10:42:06Z</dcterms:modified>
</cp:coreProperties>
</file>