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9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60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61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62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63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64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65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66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67.xml" ContentType="application/vnd.openxmlformats-officedocument.themeOverride+xml"/>
  <Override PartName="/ppt/notesSlides/notesSlide60.xml" ContentType="application/vnd.openxmlformats-officedocument.presentationml.notesSlide+xml"/>
  <Override PartName="/ppt/theme/themeOverride68.xml" ContentType="application/vnd.openxmlformats-officedocument.themeOverr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9" r:id="rId2"/>
    <p:sldId id="429" r:id="rId3"/>
    <p:sldId id="460" r:id="rId4"/>
    <p:sldId id="436" r:id="rId5"/>
    <p:sldId id="487" r:id="rId6"/>
    <p:sldId id="440" r:id="rId7"/>
    <p:sldId id="480" r:id="rId8"/>
    <p:sldId id="461" r:id="rId9"/>
    <p:sldId id="482" r:id="rId10"/>
    <p:sldId id="485" r:id="rId11"/>
    <p:sldId id="486" r:id="rId12"/>
    <p:sldId id="481" r:id="rId13"/>
    <p:sldId id="547" r:id="rId14"/>
    <p:sldId id="488" r:id="rId15"/>
    <p:sldId id="489" r:id="rId16"/>
    <p:sldId id="490" r:id="rId17"/>
    <p:sldId id="492" r:id="rId18"/>
    <p:sldId id="542" r:id="rId19"/>
    <p:sldId id="491" r:id="rId20"/>
    <p:sldId id="494" r:id="rId21"/>
    <p:sldId id="495" r:id="rId22"/>
    <p:sldId id="496" r:id="rId23"/>
    <p:sldId id="541" r:id="rId24"/>
    <p:sldId id="531" r:id="rId25"/>
    <p:sldId id="529" r:id="rId26"/>
    <p:sldId id="530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9" r:id="rId37"/>
    <p:sldId id="550" r:id="rId38"/>
    <p:sldId id="497" r:id="rId39"/>
    <p:sldId id="544" r:id="rId40"/>
    <p:sldId id="546" r:id="rId41"/>
    <p:sldId id="545" r:id="rId42"/>
    <p:sldId id="543" r:id="rId43"/>
    <p:sldId id="518" r:id="rId44"/>
    <p:sldId id="499" r:id="rId45"/>
    <p:sldId id="511" r:id="rId46"/>
    <p:sldId id="517" r:id="rId47"/>
    <p:sldId id="519" r:id="rId48"/>
    <p:sldId id="520" r:id="rId49"/>
    <p:sldId id="526" r:id="rId50"/>
    <p:sldId id="512" r:id="rId51"/>
    <p:sldId id="522" r:id="rId52"/>
    <p:sldId id="523" r:id="rId53"/>
    <p:sldId id="527" r:id="rId54"/>
    <p:sldId id="524" r:id="rId55"/>
    <p:sldId id="510" r:id="rId56"/>
    <p:sldId id="506" r:id="rId57"/>
    <p:sldId id="502" r:id="rId58"/>
    <p:sldId id="503" r:id="rId59"/>
    <p:sldId id="498" r:id="rId60"/>
    <p:sldId id="507" r:id="rId61"/>
    <p:sldId id="508" r:id="rId62"/>
    <p:sldId id="509" r:id="rId63"/>
    <p:sldId id="504" r:id="rId64"/>
    <p:sldId id="505" r:id="rId65"/>
    <p:sldId id="525" r:id="rId66"/>
    <p:sldId id="551" r:id="rId67"/>
    <p:sldId id="552" r:id="rId68"/>
    <p:sldId id="553" r:id="rId69"/>
    <p:sldId id="554" r:id="rId70"/>
    <p:sldId id="548" r:id="rId71"/>
    <p:sldId id="555" r:id="rId72"/>
    <p:sldId id="479" r:id="rId73"/>
    <p:sldId id="484" r:id="rId74"/>
    <p:sldId id="401" r:id="rId7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33002A"/>
    <a:srgbClr val="2B2B2B"/>
    <a:srgbClr val="FFFFFF"/>
    <a:srgbClr val="1454A3"/>
    <a:srgbClr val="3E99EF"/>
    <a:srgbClr val="2078FF"/>
    <a:srgbClr val="3A54FF"/>
    <a:srgbClr val="FD6E0B"/>
    <a:srgbClr val="36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4618" autoAdjust="0"/>
  </p:normalViewPr>
  <p:slideViewPr>
    <p:cSldViewPr snapToGrid="0" snapToObjects="1">
      <p:cViewPr varScale="1">
        <p:scale>
          <a:sx n="107" d="100"/>
          <a:sy n="107" d="100"/>
        </p:scale>
        <p:origin x="1524" y="90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-5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BDF57-CEDB-1E46-8155-CD1C64702A60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B9F7-2311-F840-B681-6499F69486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5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F9CA8-EC15-6E4D-8869-1A9B4FEE665D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9F1E-7883-EB4E-9C8F-AC161A890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12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Why quoting is needed ?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77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5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= Each record has </a:t>
            </a:r>
            <a:r>
              <a:rPr lang="en-US" b="1" dirty="0"/>
              <a:t>Specific Columns</a:t>
            </a:r>
            <a:r>
              <a:rPr lang="en-US" dirty="0"/>
              <a:t> and </a:t>
            </a:r>
            <a:r>
              <a:rPr lang="en-US" b="1" dirty="0"/>
              <a:t>Column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1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= General Purpose Programming Language </a:t>
            </a:r>
            <a:endParaRPr lang="en-US" b="1" dirty="0"/>
          </a:p>
          <a:p>
            <a:endParaRPr lang="en-US" b="1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generation : Machine code</a:t>
            </a:r>
            <a:br>
              <a:rPr lang="en-US" b="1" dirty="0"/>
            </a:b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generation : Assembly language</a:t>
            </a:r>
          </a:p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generation : C, C++, Java, Python and </a:t>
            </a:r>
            <a:r>
              <a:rPr lang="en-US" b="1" dirty="0" err="1"/>
              <a:t>.Net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American National Standards Institute (ANSI) </a:t>
            </a:r>
          </a:p>
          <a:p>
            <a:r>
              <a:rPr lang="en-IN" dirty="0"/>
              <a:t>International Organization for Standardization (ISO)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4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DCL : Access control (Grant, revoke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3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transaction management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0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2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0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3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0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8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645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What is natural join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12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3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42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8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9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3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58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79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64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53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97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1. What will happen if two people have same joining date ? Unpredictable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01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Losing sight of what is going on.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2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Losing sight of what is going on.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53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Special group by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18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0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518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68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Losing sight of what is going on.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98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Losing sight of what is going on.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4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80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73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04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700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8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43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0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69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80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58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359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798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502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Views : Limit access, Convenience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41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72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5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Views : Limit access, Convenience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252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63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16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379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Why quoting is needed ?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7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7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F9F1E-7883-EB4E-9C8F-AC161A890A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0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926353" y="478118"/>
            <a:ext cx="821764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926353" y="428625"/>
            <a:ext cx="7759700" cy="655637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800">
                <a:latin typeface="+mj-lt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8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11375"/>
            <a:ext cx="8229600" cy="857250"/>
          </a:xfrm>
          <a:prstGeom prst="rect">
            <a:avLst/>
          </a:prstGeom>
        </p:spPr>
        <p:txBody>
          <a:bodyPr vert="horz" anchor="ctr"/>
          <a:lstStyle>
            <a:lvl1pPr>
              <a:defRPr sz="3000" b="1">
                <a:solidFill>
                  <a:srgbClr val="00A2E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7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927100" y="403225"/>
            <a:ext cx="7759700" cy="884238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>
                <a:latin typeface="+mj-lt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0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8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8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7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BD91709-99E6-A94A-9ED9-A3120D3FFE83}" type="datetimeFigureOut">
              <a:rPr lang="en-US" smtClean="0"/>
              <a:pPr/>
              <a:t>08-Aug-19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07AF45F-27F0-4749-BDDE-3F0F5BEAA4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8197" y="50504"/>
            <a:ext cx="651934" cy="37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1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E:\OFFICE\EXTRA\PRESENTATION AND DOCS\Enterprise Mobility Solutions for Operators\depositphotos_12163331-Direction-Advic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4414762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4414762"/>
          </a:xfrm>
          <a:prstGeom prst="rect">
            <a:avLst/>
          </a:prstGeom>
          <a:solidFill>
            <a:schemeClr val="accent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2000" tIns="36000" rIns="72000" bIns="3600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482" y="4431983"/>
            <a:ext cx="1205899" cy="69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Relationship Id="rId4" Type="http://schemas.openxmlformats.org/officeDocument/2006/relationships/image" Target="../media/image7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Relationship Id="rId4" Type="http://schemas.openxmlformats.org/officeDocument/2006/relationships/image" Target="../media/image3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7.xml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8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9.xml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0.xml"/><Relationship Id="rId4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1.xml"/><Relationship Id="rId4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3.xml"/><Relationship Id="rId4" Type="http://schemas.openxmlformats.org/officeDocument/2006/relationships/image" Target="../media/image7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4.xml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5.xml"/><Relationship Id="rId4" Type="http://schemas.openxmlformats.org/officeDocument/2006/relationships/image" Target="../media/image4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7.xml"/><Relationship Id="rId4" Type="http://schemas.openxmlformats.org/officeDocument/2006/relationships/image" Target="../media/image47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8.xml"/><Relationship Id="rId4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ostgresqltutorial.com/postgresql-rank-function/" TargetMode="External"/><Relationship Id="rId3" Type="http://schemas.openxmlformats.org/officeDocument/2006/relationships/hyperlink" Target="https://en.wikipedia.org/wiki/SQL" TargetMode="External"/><Relationship Id="rId7" Type="http://schemas.openxmlformats.org/officeDocument/2006/relationships/hyperlink" Target="https://www.postgresql.org/docs/9.1/tutorial-window.html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relational-model/" TargetMode="External"/><Relationship Id="rId5" Type="http://schemas.openxmlformats.org/officeDocument/2006/relationships/hyperlink" Target="https://www.postgresql.org/docs/11/multibyte.html" TargetMode="External"/><Relationship Id="rId4" Type="http://schemas.openxmlformats.org/officeDocument/2006/relationships/hyperlink" Target="https://www.youtube.com/watch?v=-WEpWH1NHGU" TargetMode="External"/><Relationship Id="rId9" Type="http://schemas.openxmlformats.org/officeDocument/2006/relationships/hyperlink" Target="https://www.2ndquadrant.com/en/blog/generated-columns-in-postgresql-12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WEpWH1NHGU" TargetMode="External"/><Relationship Id="rId7" Type="http://schemas.openxmlformats.org/officeDocument/2006/relationships/hyperlink" Target="https://www.youtube.com/watch?v=JTDK6r1GuUU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S_tz1z_5bA" TargetMode="External"/><Relationship Id="rId5" Type="http://schemas.openxmlformats.org/officeDocument/2006/relationships/hyperlink" Target="https://www.youtube.com/watch?v=HXV3zeQKqGY" TargetMode="External"/><Relationship Id="rId4" Type="http://schemas.openxmlformats.org/officeDocument/2006/relationships/hyperlink" Target="https://www.youtube.com/watch?v=BPHAr4QGGVE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mailto:info@locationguru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microsoft.com/office/2007/relationships/hdphoto" Target="../media/hdphoto1.wdp"/><Relationship Id="rId4" Type="http://schemas.openxmlformats.org/officeDocument/2006/relationships/image" Target="../media/image5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48BB7C-9977-4DE6-B917-CA1DE8A37E37}"/>
              </a:ext>
            </a:extLst>
          </p:cNvPr>
          <p:cNvSpPr txBox="1"/>
          <p:nvPr/>
        </p:nvSpPr>
        <p:spPr>
          <a:xfrm>
            <a:off x="7478233" y="4717307"/>
            <a:ext cx="166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@kedarjoshi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8133" y="1888067"/>
            <a:ext cx="7662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Modern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C621-3782-4B4D-91D4-765AF22F4F33}"/>
              </a:ext>
            </a:extLst>
          </p:cNvPr>
          <p:cNvSpPr txBox="1"/>
          <p:nvPr/>
        </p:nvSpPr>
        <p:spPr>
          <a:xfrm>
            <a:off x="6755219" y="4401880"/>
            <a:ext cx="238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Kedar Joshi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6042E-5F78-4D41-AEE4-87DBFB250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88" y="4813740"/>
            <a:ext cx="258262" cy="21043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6F4AA96-2C32-46D9-96D9-2E493E885C70}"/>
              </a:ext>
            </a:extLst>
          </p:cNvPr>
          <p:cNvGrpSpPr/>
          <p:nvPr/>
        </p:nvGrpSpPr>
        <p:grpSpPr>
          <a:xfrm>
            <a:off x="5790832" y="4717307"/>
            <a:ext cx="1924863" cy="369332"/>
            <a:chOff x="5266291" y="4717307"/>
            <a:chExt cx="1924863" cy="3693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D184B7-D5FA-475E-B3D8-C8D61563D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6291" y="4766075"/>
              <a:ext cx="255551" cy="2555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AB5D24-2B30-49E3-A5D4-D6BF6D6EAE24}"/>
                </a:ext>
              </a:extLst>
            </p:cNvPr>
            <p:cNvSpPr txBox="1"/>
            <p:nvPr/>
          </p:nvSpPr>
          <p:spPr>
            <a:xfrm>
              <a:off x="5521842" y="4717307"/>
              <a:ext cx="1669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@kedar-</a:t>
              </a:r>
              <a:r>
                <a:rPr lang="en-IN" dirty="0" err="1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joshi</a:t>
              </a:r>
              <a:endPara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59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8"/>
    </mc:Choice>
    <mc:Fallback xmlns="">
      <p:transition spd="slow" advTm="5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9D0293-C288-4EF2-8F40-992BD24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UTF-8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AE98B-4150-4113-81EA-78E6370617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" r="1681"/>
          <a:stretch/>
        </p:blipFill>
        <p:spPr>
          <a:xfrm>
            <a:off x="607925" y="1325860"/>
            <a:ext cx="7812176" cy="105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5CBB5A-77D7-4A84-8710-F8C31828D9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85"/>
          <a:stretch/>
        </p:blipFill>
        <p:spPr>
          <a:xfrm>
            <a:off x="607924" y="2383283"/>
            <a:ext cx="7812177" cy="23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77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156-E65E-47F2-8150-620FA79F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9389"/>
            <a:ext cx="2675686" cy="1584721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Collation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A9768-5E2C-4EB3-9FBE-EFE8599627EE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sorting rules for given language e.g.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mr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अ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hi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आ 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hi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अभय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</a:t>
            </a:r>
            <a:r>
              <a:rPr lang="hi-I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आशीष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Aashish before Abhay</a:t>
            </a:r>
          </a:p>
        </p:txBody>
      </p:sp>
    </p:spTree>
    <p:extLst>
      <p:ext uri="{BB962C8B-B14F-4D97-AF65-F5344CB8AC3E}">
        <p14:creationId xmlns:p14="http://schemas.microsoft.com/office/powerpoint/2010/main" val="818705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Textual Types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Char, Varchar and Text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char(10), varchar(100)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012AF8E-82D2-43BC-89B8-DB2723487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2" y="1520502"/>
            <a:ext cx="190526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13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Structured Query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012AF8E-82D2-43BC-89B8-DB2723487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2" y="1520502"/>
            <a:ext cx="190526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44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is a -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4</a:t>
            </a:r>
            <a:r>
              <a:rPr lang="en-US" sz="3200" baseline="30000" dirty="0"/>
              <a:t>th</a:t>
            </a:r>
            <a:r>
              <a:rPr lang="en-US" sz="3200" dirty="0"/>
              <a:t> generation declaration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domain-specific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4682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was -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Developed by IBM in 1970s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Standardized by ANSI in 1986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Standardized by ISO in 1987.</a:t>
            </a:r>
          </a:p>
        </p:txBody>
      </p:sp>
    </p:spTree>
    <p:extLst>
      <p:ext uri="{BB962C8B-B14F-4D97-AF65-F5344CB8AC3E}">
        <p14:creationId xmlns:p14="http://schemas.microsoft.com/office/powerpoint/2010/main" val="1118440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subsets -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Definition Language (DDL)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Manipulation Language (DML)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Data Control Language (DCL)</a:t>
            </a:r>
          </a:p>
        </p:txBody>
      </p:sp>
    </p:spTree>
    <p:extLst>
      <p:ext uri="{BB962C8B-B14F-4D97-AF65-F5344CB8AC3E}">
        <p14:creationId xmlns:p14="http://schemas.microsoft.com/office/powerpoint/2010/main" val="3188562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15CC0-891E-4DA9-BDF6-7B69EAF16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32034-0520-45DC-B6FC-940BBA4D26F3}"/>
              </a:ext>
            </a:extLst>
          </p:cNvPr>
          <p:cNvSpPr/>
          <p:nvPr/>
        </p:nvSpPr>
        <p:spPr>
          <a:xfrm>
            <a:off x="3228974" y="15240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DELETE, TRUNCATE and DROP.</a:t>
            </a:r>
          </a:p>
        </p:txBody>
      </p:sp>
    </p:spTree>
    <p:extLst>
      <p:ext uri="{BB962C8B-B14F-4D97-AF65-F5344CB8AC3E}">
        <p14:creationId xmlns:p14="http://schemas.microsoft.com/office/powerpoint/2010/main" val="1160906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15CC0-891E-4DA9-BDF6-7B69EAF16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32034-0520-45DC-B6FC-940BBA4D26F3}"/>
              </a:ext>
            </a:extLst>
          </p:cNvPr>
          <p:cNvSpPr/>
          <p:nvPr/>
        </p:nvSpPr>
        <p:spPr>
          <a:xfrm>
            <a:off x="3228974" y="15240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140642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 Model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Represents how data is stored i.e. using tables (relations), columns (attributes), and rows (tuples)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55D2685-D4C4-46A2-A831-DE216B1E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2" y="1518475"/>
            <a:ext cx="1310033" cy="19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3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53FD-34AC-44B4-9B99-044D8A2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70D7-0448-4F52-92C2-47A33406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Approaching SQL features with a fresh perspective.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Focus on few tiny but important details.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Prepare for client interview questions.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Analytics is critical for our products.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11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AD6FC-D0A0-4598-83A3-3ED46F779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518"/>
            <a:ext cx="9144000" cy="438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52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 Model Concepts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Table is a </a:t>
            </a:r>
            <a:r>
              <a:rPr lang="en-US" sz="3200" dirty="0">
                <a:solidFill>
                  <a:srgbClr val="FFFF00"/>
                </a:solidFill>
              </a:rPr>
              <a:t>Relation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Column is an </a:t>
            </a:r>
            <a:r>
              <a:rPr lang="en-US" sz="3200" dirty="0">
                <a:solidFill>
                  <a:srgbClr val="FFFF00"/>
                </a:solidFill>
              </a:rPr>
              <a:t>Attribute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Row is a </a:t>
            </a:r>
            <a:r>
              <a:rPr lang="en-US" sz="3200" dirty="0">
                <a:solidFill>
                  <a:srgbClr val="FFFF00"/>
                </a:solidFill>
              </a:rPr>
              <a:t>Tuple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Table snapshot at a moment is </a:t>
            </a:r>
            <a:r>
              <a:rPr lang="en-US" sz="3200" dirty="0">
                <a:solidFill>
                  <a:srgbClr val="FFFF00"/>
                </a:solidFill>
              </a:rPr>
              <a:t>Relation Instance</a:t>
            </a:r>
          </a:p>
        </p:txBody>
      </p:sp>
    </p:spTree>
    <p:extLst>
      <p:ext uri="{BB962C8B-B14F-4D97-AF65-F5344CB8AC3E}">
        <p14:creationId xmlns:p14="http://schemas.microsoft.com/office/powerpoint/2010/main" val="147584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 Model Concepts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Number of columns in a table is </a:t>
            </a:r>
            <a:r>
              <a:rPr lang="en-US" sz="3200" dirty="0">
                <a:solidFill>
                  <a:srgbClr val="FFFF00"/>
                </a:solidFill>
              </a:rPr>
              <a:t>Degree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Number of rows in a table is </a:t>
            </a:r>
            <a:r>
              <a:rPr lang="en-US" sz="3200" dirty="0">
                <a:solidFill>
                  <a:srgbClr val="FFFF00"/>
                </a:solidFill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3454063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Inner Join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Left Join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Right Join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Full Join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Self Join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Cartesian Join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55D2685-D4C4-46A2-A831-DE216B1E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2" y="1518475"/>
            <a:ext cx="1310033" cy="19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5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8BB05-9D9F-45E7-B81B-7244B8088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67" y="623615"/>
            <a:ext cx="834506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17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D4E61F-8494-4C2E-A90A-CC048F3E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135"/>
            <a:ext cx="9144000" cy="26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7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4CB-68E1-4C07-806C-4DD5E1E3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Inner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001FE-3B07-4335-A82C-425CC63D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6984"/>
            <a:ext cx="9144000" cy="96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4CB-68E1-4C07-806C-4DD5E1E3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Left 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F2521-7546-4668-910B-BFBEFF97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31" y="1919196"/>
            <a:ext cx="797353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32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4CB-68E1-4C07-806C-4DD5E1E3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Right 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81A0C-732E-48F3-AA32-8D164A8A6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89" y="1928723"/>
            <a:ext cx="804022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2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4CB-68E1-4C07-806C-4DD5E1E3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Full 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300DD-529D-4672-817C-D9D6DD833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8" y="1909670"/>
            <a:ext cx="798306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8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53FD-34AC-44B4-9B99-044D8A2D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70D7-0448-4F52-92C2-47A33406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already know the answer, please let others figure it out first.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723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4CB-68E1-4C07-806C-4DD5E1E3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Self 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80D92-3F57-424E-BA61-A9C3201E5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8" y="1952538"/>
            <a:ext cx="876422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12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4CB-68E1-4C07-806C-4DD5E1E3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Cartesian / Cross 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A40E6-E11B-428D-B543-4687DDB3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49" y="2114486"/>
            <a:ext cx="4305901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35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Natural Join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6DAAF-CCE9-44C6-A87A-C1DD4D7A5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1" y="1563335"/>
            <a:ext cx="1510733" cy="2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10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74D94D-365B-4F6F-A342-F7D2CCF64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01" y="142536"/>
            <a:ext cx="625879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1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2E03F6-212A-443E-8AF8-3FCAED3D1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4" y="1271406"/>
            <a:ext cx="796401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1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6252D8-3DD3-4282-AF9F-009333C0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30" y="3790055"/>
            <a:ext cx="8697539" cy="790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63D051-AEF8-419F-91CE-8A7D0E7B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786" y="1895380"/>
            <a:ext cx="4858428" cy="13527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A908F9-75CC-4523-8CA9-954A42E5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Natural Join</a:t>
            </a:r>
          </a:p>
        </p:txBody>
      </p:sp>
    </p:spTree>
    <p:extLst>
      <p:ext uri="{BB962C8B-B14F-4D97-AF65-F5344CB8AC3E}">
        <p14:creationId xmlns:p14="http://schemas.microsoft.com/office/powerpoint/2010/main" val="2940966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vs Having ?</a:t>
            </a: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6D946-F3B5-46C3-89DC-214348BD7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8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F2F0AA-911C-404A-868F-E828D4F90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67" y="2252909"/>
            <a:ext cx="8306959" cy="20005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4A2066E-E30D-4AEB-B842-9D42CB36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Where vs Having</a:t>
            </a:r>
          </a:p>
        </p:txBody>
      </p:sp>
    </p:spTree>
    <p:extLst>
      <p:ext uri="{BB962C8B-B14F-4D97-AF65-F5344CB8AC3E}">
        <p14:creationId xmlns:p14="http://schemas.microsoft.com/office/powerpoint/2010/main" val="1078941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Transaction</a:t>
            </a:r>
          </a:p>
          <a:p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solidFill>
                  <a:srgbClr val="FFFF00"/>
                </a:solidFill>
              </a:rPr>
              <a:t>Atomicity</a:t>
            </a:r>
            <a:r>
              <a:rPr lang="en-IN" sz="2400" dirty="0"/>
              <a:t> − All or nothing.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Consistency</a:t>
            </a:r>
            <a:r>
              <a:rPr lang="en-IN" sz="2400" dirty="0"/>
              <a:t> − Ensures that the database properly changes states upon a successfully committed transaction.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Isolation</a:t>
            </a:r>
            <a:r>
              <a:rPr lang="en-IN" sz="2400" dirty="0"/>
              <a:t> − Multiple transactions at a time.</a:t>
            </a:r>
          </a:p>
          <a:p>
            <a:r>
              <a:rPr lang="en-IN" sz="2400" b="1" dirty="0">
                <a:solidFill>
                  <a:srgbClr val="FFFF00"/>
                </a:solidFill>
              </a:rPr>
              <a:t>Durability</a:t>
            </a:r>
            <a:r>
              <a:rPr lang="en-IN" sz="2400" dirty="0"/>
              <a:t> − Ensures that the result or effect of a committed transaction persists in case of a system failure.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881FB-2156-493B-858F-9D395C1F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2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Constraints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 / Not Null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Foreign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881FB-2156-493B-858F-9D395C1F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D7CBAA-A483-4721-A5D0-78ADF2D1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Glossary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642AE12-227C-4FB1-A391-B1330D512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2" y="1520502"/>
            <a:ext cx="1905266" cy="1943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B41B0-491C-4C29-9077-33FE959DF30E}"/>
              </a:ext>
            </a:extLst>
          </p:cNvPr>
          <p:cNvSpPr txBox="1"/>
          <p:nvPr/>
        </p:nvSpPr>
        <p:spPr>
          <a:xfrm>
            <a:off x="342102" y="3533775"/>
            <a:ext cx="190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6DA3E-9586-4237-ABCB-9B9BBA45C9AA}"/>
              </a:ext>
            </a:extLst>
          </p:cNvPr>
          <p:cNvSpPr txBox="1"/>
          <p:nvPr/>
        </p:nvSpPr>
        <p:spPr>
          <a:xfrm>
            <a:off x="3716669" y="3533775"/>
            <a:ext cx="212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6AB016-A5ED-442E-BB42-2E2F5480A6C3}"/>
              </a:ext>
            </a:extLst>
          </p:cNvPr>
          <p:cNvSpPr txBox="1"/>
          <p:nvPr/>
        </p:nvSpPr>
        <p:spPr>
          <a:xfrm>
            <a:off x="6727940" y="3533775"/>
            <a:ext cx="190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36EFF66A-69A5-4D36-AE41-6CECE9052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883" y="1518475"/>
            <a:ext cx="1310033" cy="1945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990BD8-F6EC-4E38-B983-DE8A111D5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207" y="1516946"/>
            <a:ext cx="1510733" cy="2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09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8AF188-F493-4046-9DB0-6088247B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Check Constraint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CF8A1-C1FC-4B04-B0D4-8ABCA8C0D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3856"/>
            <a:ext cx="9144000" cy="28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Indexes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Implicit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Composite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Clustered Indexes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881FB-2156-493B-858F-9D395C1F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8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Top-N Queries</a:t>
            </a:r>
          </a:p>
          <a:p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Find 3 oldest / newest users according to experience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Find oldest / newest male and female users according to experience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881FB-2156-493B-858F-9D395C1F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1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Top-N Queries</a:t>
            </a:r>
          </a:p>
          <a:p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Find 3 oldest / newest male and female users according to experience</a:t>
            </a:r>
            <a:endParaRPr lang="en-IN" sz="3200" dirty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881FB-2156-493B-858F-9D395C1F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59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8BB05-9D9F-45E7-B81B-7244B8088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67" y="623615"/>
            <a:ext cx="834506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23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AF62F-9EA1-4299-8E84-61452B331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861" y="1504324"/>
            <a:ext cx="5096586" cy="933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CD1EB-7DE7-456F-8389-A73935D32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227" y="3266940"/>
            <a:ext cx="5915851" cy="962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750D7F-F66E-42D3-A418-783D3657031D}"/>
              </a:ext>
            </a:extLst>
          </p:cNvPr>
          <p:cNvSpPr txBox="1"/>
          <p:nvPr/>
        </p:nvSpPr>
        <p:spPr>
          <a:xfrm>
            <a:off x="2635839" y="818615"/>
            <a:ext cx="582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Find 3 oldest users according to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93B17-4477-4D24-B500-17035548CBCE}"/>
              </a:ext>
            </a:extLst>
          </p:cNvPr>
          <p:cNvSpPr txBox="1"/>
          <p:nvPr/>
        </p:nvSpPr>
        <p:spPr>
          <a:xfrm>
            <a:off x="2635838" y="2758674"/>
            <a:ext cx="582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Find 3 newest users according to experience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1AD24B23-85C0-47AA-9AA0-BFFE22CA5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02" y="1518475"/>
            <a:ext cx="1310033" cy="19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5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750D7F-F66E-42D3-A418-783D3657031D}"/>
              </a:ext>
            </a:extLst>
          </p:cNvPr>
          <p:cNvSpPr txBox="1"/>
          <p:nvPr/>
        </p:nvSpPr>
        <p:spPr>
          <a:xfrm>
            <a:off x="1658684" y="245191"/>
            <a:ext cx="5826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Find oldest male and female users according to experience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48EA37-8DB0-4C8B-9338-A99CA8DB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6228"/>
            <a:ext cx="9144000" cy="16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67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193B17-4477-4D24-B500-17035548CBCE}"/>
              </a:ext>
            </a:extLst>
          </p:cNvPr>
          <p:cNvSpPr txBox="1"/>
          <p:nvPr/>
        </p:nvSpPr>
        <p:spPr>
          <a:xfrm>
            <a:off x="1658683" y="253342"/>
            <a:ext cx="5826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Find newest male and female users according to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BB6DA-7436-43B4-8D85-E623DCB61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730005"/>
            <a:ext cx="9144000" cy="16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60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window functions ?</a:t>
            </a:r>
          </a:p>
          <a:p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3200" dirty="0" err="1"/>
              <a:t>row_number</a:t>
            </a:r>
            <a:r>
              <a:rPr lang="en-IN" sz="32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rank()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 err="1"/>
              <a:t>dense_rank</a:t>
            </a:r>
            <a:r>
              <a:rPr lang="en-IN" sz="3200" dirty="0"/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881FB-2156-493B-858F-9D395C1F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8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Top-N Queries</a:t>
            </a:r>
          </a:p>
          <a:p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with RANK()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with DENSE_RANK()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B2133-B875-4465-B702-1637B3B2D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1" y="1563335"/>
            <a:ext cx="1510733" cy="2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4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156-E65E-47F2-8150-620FA79F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9389"/>
            <a:ext cx="2675686" cy="15847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Get Started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EC491-52BC-47C9-9DE5-624AD40B5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886" y="1779389"/>
            <a:ext cx="572532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98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4738F-5A60-440B-A7C2-B9D44D65E0A1}"/>
              </a:ext>
            </a:extLst>
          </p:cNvPr>
          <p:cNvSpPr txBox="1"/>
          <p:nvPr/>
        </p:nvSpPr>
        <p:spPr>
          <a:xfrm>
            <a:off x="1658684" y="549673"/>
            <a:ext cx="582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Find 3 oldest users according to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753A6-43AB-4C0C-A6E5-6422AAD7AB08}"/>
              </a:ext>
            </a:extLst>
          </p:cNvPr>
          <p:cNvSpPr txBox="1"/>
          <p:nvPr/>
        </p:nvSpPr>
        <p:spPr>
          <a:xfrm>
            <a:off x="1658683" y="2758674"/>
            <a:ext cx="582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Find 3 newest users according to experience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53B28D-963F-4A2E-96E3-CF307B1D1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0369"/>
            <a:ext cx="9144000" cy="1212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84A02-6A2F-4427-BC70-90B215310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01022"/>
            <a:ext cx="9144000" cy="11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50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750D7F-F66E-42D3-A418-783D3657031D}"/>
              </a:ext>
            </a:extLst>
          </p:cNvPr>
          <p:cNvSpPr txBox="1"/>
          <p:nvPr/>
        </p:nvSpPr>
        <p:spPr>
          <a:xfrm>
            <a:off x="1658684" y="245191"/>
            <a:ext cx="5826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Find oldest male and female users according to experience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48EA37-8DB0-4C8B-9338-A99CA8DB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8109"/>
            <a:ext cx="9144000" cy="1611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D53562-D53D-47DB-835B-209506DD2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407884"/>
            <a:ext cx="9144000" cy="940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8C0F2-16B1-4E6A-9705-4BA5F1BDD2CA}"/>
              </a:ext>
            </a:extLst>
          </p:cNvPr>
          <p:cNvSpPr txBox="1"/>
          <p:nvPr/>
        </p:nvSpPr>
        <p:spPr>
          <a:xfrm>
            <a:off x="1811084" y="2654219"/>
            <a:ext cx="582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v/s</a:t>
            </a:r>
          </a:p>
        </p:txBody>
      </p:sp>
    </p:spTree>
    <p:extLst>
      <p:ext uri="{BB962C8B-B14F-4D97-AF65-F5344CB8AC3E}">
        <p14:creationId xmlns:p14="http://schemas.microsoft.com/office/powerpoint/2010/main" val="3100226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193B17-4477-4D24-B500-17035548CBCE}"/>
              </a:ext>
            </a:extLst>
          </p:cNvPr>
          <p:cNvSpPr txBox="1"/>
          <p:nvPr/>
        </p:nvSpPr>
        <p:spPr>
          <a:xfrm>
            <a:off x="1658683" y="253342"/>
            <a:ext cx="5826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Find newest male and female users according to experience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BB6DA-7436-43B4-8D85-E623DCB61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6669"/>
            <a:ext cx="9144000" cy="1683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E206AB-7514-4796-8915-E29515C967F6}"/>
              </a:ext>
            </a:extLst>
          </p:cNvPr>
          <p:cNvSpPr txBox="1"/>
          <p:nvPr/>
        </p:nvSpPr>
        <p:spPr>
          <a:xfrm>
            <a:off x="1811084" y="2654219"/>
            <a:ext cx="582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v/s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D24AFE-3353-4B9D-86BC-6A43E1359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88503"/>
            <a:ext cx="9144000" cy="8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1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4738F-5A60-440B-A7C2-B9D44D65E0A1}"/>
              </a:ext>
            </a:extLst>
          </p:cNvPr>
          <p:cNvSpPr txBox="1"/>
          <p:nvPr/>
        </p:nvSpPr>
        <p:spPr>
          <a:xfrm>
            <a:off x="1658684" y="549673"/>
            <a:ext cx="5826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Reusable Window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12FC4-96EE-43DE-BC87-1951EBB4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034810"/>
            <a:ext cx="9144000" cy="11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75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Common Table Expression ?</a:t>
            </a:r>
            <a:endParaRPr lang="en-IN" sz="3200" dirty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881FB-2156-493B-858F-9D395C1F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4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Table Expression (CTE)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dirty="0"/>
              <a:t>Temporary named result set is called </a:t>
            </a:r>
            <a:r>
              <a:rPr lang="en-IN" sz="3200" dirty="0">
                <a:solidFill>
                  <a:srgbClr val="FFFF00"/>
                </a:solidFill>
              </a:rPr>
              <a:t>Common Table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043B0-594A-4872-AE89-56A5A8BB5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1" y="1563335"/>
            <a:ext cx="1510733" cy="2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46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20B69-BA75-4DF5-82D3-ED39711D6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96897"/>
            <a:ext cx="9144000" cy="11497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8AF188-F493-4046-9DB0-6088247B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CTE</a:t>
            </a:r>
          </a:p>
        </p:txBody>
      </p:sp>
    </p:spTree>
    <p:extLst>
      <p:ext uri="{BB962C8B-B14F-4D97-AF65-F5344CB8AC3E}">
        <p14:creationId xmlns:p14="http://schemas.microsoft.com/office/powerpoint/2010/main" val="1156325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040DA-BA3F-4332-9A9F-6ADFC74F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Multiple CTE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3CDC9-1560-4977-A0CC-738939054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6231"/>
            <a:ext cx="9144000" cy="15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30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040DA-BA3F-4332-9A9F-6ADFC74F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Self Referencing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C1769-8338-47AD-A65E-B5CA178FF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2800"/>
            <a:ext cx="9144000" cy="2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06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Recursive CTE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Common table expression that references itself till end condition is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043B0-594A-4872-AE89-56A5A8BB5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1" y="1563335"/>
            <a:ext cx="1510733" cy="2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2492188"/>
            <a:ext cx="6067426" cy="265131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this SQL statement correct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If yes, ok.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If no, why not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F931E-AB7E-4F04-A211-C0EB32ED6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4" y="864990"/>
            <a:ext cx="5725324" cy="141942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C759DBB-DF0E-415C-90D0-600661EFA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02" y="1518475"/>
            <a:ext cx="1310033" cy="194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94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7E7403-8C18-498F-A8F8-94223823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0159"/>
            <a:ext cx="9144000" cy="29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23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A3D58-AED9-4530-A90A-BAD4C5A93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1469"/>
            <a:ext cx="9144000" cy="27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91CE90-6FC0-47AC-88AF-0C690158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918" y="204457"/>
            <a:ext cx="385816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4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040DA-BA3F-4332-9A9F-6ADFC74F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Recursive CTE : </a:t>
            </a:r>
            <a:r>
              <a:rPr lang="en-US" sz="2800" dirty="0">
                <a:solidFill>
                  <a:srgbClr val="FFFF00"/>
                </a:solidFill>
              </a:rPr>
              <a:t>Querying Downstream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715648-259E-4596-AAC3-B07BDCCF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88356"/>
            <a:ext cx="9144000" cy="1766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D31D8E-B335-46BB-B3A5-1FD813DE0133}"/>
              </a:ext>
            </a:extLst>
          </p:cNvPr>
          <p:cNvSpPr txBox="1"/>
          <p:nvPr/>
        </p:nvSpPr>
        <p:spPr>
          <a:xfrm>
            <a:off x="1952625" y="40005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Finding Children of Children</a:t>
            </a:r>
          </a:p>
        </p:txBody>
      </p:sp>
    </p:spTree>
    <p:extLst>
      <p:ext uri="{BB962C8B-B14F-4D97-AF65-F5344CB8AC3E}">
        <p14:creationId xmlns:p14="http://schemas.microsoft.com/office/powerpoint/2010/main" val="1926532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040DA-BA3F-4332-9A9F-6ADFC74F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Recursive CTE : </a:t>
            </a:r>
            <a:r>
              <a:rPr lang="en-US" sz="2800" dirty="0">
                <a:solidFill>
                  <a:srgbClr val="FFFF00"/>
                </a:solidFill>
              </a:rPr>
              <a:t>Querying Upstream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31D8E-B335-46BB-B3A5-1FD813DE0133}"/>
              </a:ext>
            </a:extLst>
          </p:cNvPr>
          <p:cNvSpPr txBox="1"/>
          <p:nvPr/>
        </p:nvSpPr>
        <p:spPr>
          <a:xfrm>
            <a:off x="1952625" y="40005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Querying parents of parents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CD853-5215-4F9D-BA54-32A99381E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7061"/>
            <a:ext cx="9144000" cy="17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88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cases for CTE in </a:t>
            </a:r>
            <a:r>
              <a:rPr lang="en-US" sz="4800" dirty="0"/>
              <a:t>TeamPilot</a:t>
            </a:r>
            <a:endParaRPr 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Finding latest event for all tasks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Finding latest events of all types for a task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Reports and Dashboard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5664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Views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Materialized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043B0-594A-4872-AE89-56A5A8BB5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1" y="1563335"/>
            <a:ext cx="1510733" cy="2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38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040DA-BA3F-4332-9A9F-6ADFC74F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372F6D-29BD-47CB-9148-BFA434F4A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88" y="2076381"/>
            <a:ext cx="876422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0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040DA-BA3F-4332-9A9F-6ADFC74F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Materialized Views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9D110C-96F8-45A8-BF42-E9CA90E62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09" y="2147828"/>
            <a:ext cx="864038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9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Optimization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043B0-594A-4872-AE89-56A5A8BB5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51" y="1563335"/>
            <a:ext cx="1510733" cy="2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1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156-E65E-47F2-8150-620FA79F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1390"/>
            <a:ext cx="2675686" cy="15847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Quoting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A9768-5E2C-4EB3-9FBE-EFE8599627EE}"/>
              </a:ext>
            </a:extLst>
          </p:cNvPr>
          <p:cNvSpPr/>
          <p:nvPr/>
        </p:nvSpPr>
        <p:spPr>
          <a:xfrm>
            <a:off x="3076574" y="1779388"/>
            <a:ext cx="6067426" cy="33641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quotes for ‘values’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quotes for database objects i.e. “tables” and “columns” (and aliases)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985DD1-2BD8-41D4-867D-73ADDAC67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4" y="556932"/>
            <a:ext cx="6067426" cy="12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of SQL</a:t>
            </a:r>
          </a:p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Generated Columns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C70E4853-5152-47FE-B901-0C93524F2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8" y="1579088"/>
            <a:ext cx="1519691" cy="15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1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040DA-BA3F-4332-9A9F-6ADFC74F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Generated Columns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BD4F4A-C44A-4C89-9BE4-4DFE4608F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6853"/>
            <a:ext cx="9144000" cy="21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9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D0755-F5B8-421F-8A46-65F40042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883"/>
            <a:ext cx="8229600" cy="857250"/>
          </a:xfrm>
        </p:spPr>
        <p:txBody>
          <a:bodyPr/>
          <a:lstStyle/>
          <a:p>
            <a:r>
              <a:rPr lang="en-IN" dirty="0"/>
              <a:t>Reference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1905A-6CAC-470A-8FA8-3185F45031B2}"/>
              </a:ext>
            </a:extLst>
          </p:cNvPr>
          <p:cNvSpPr txBox="1"/>
          <p:nvPr/>
        </p:nvSpPr>
        <p:spPr>
          <a:xfrm>
            <a:off x="242047" y="1165414"/>
            <a:ext cx="84447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SQL :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https://en.wikipedia.org/wiki/SQL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Top 65 SQL Interview Questions and Answers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https://www.youtube.com/watch?v=-WEpWH1NHGU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Character Set Support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https://www.postgresql.org/docs/11/multibyte.html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Relational Model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https://www.geeksforgeeks.org/relational-model/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Window function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https://www.postgresql.org/docs/9.1/tutorial-window.html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Rank functions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http://www.postgresqltutorial.com/postgresql-rank-function/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Generated Columns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https://www.2ndquadrant.com/en/blog/generated-columns-in-postgresql-12/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37344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7D0755-F5B8-421F-8A46-65F40042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883"/>
            <a:ext cx="8229600" cy="857250"/>
          </a:xfrm>
        </p:spPr>
        <p:txBody>
          <a:bodyPr/>
          <a:lstStyle/>
          <a:p>
            <a:r>
              <a:rPr lang="en-IN" dirty="0"/>
              <a:t>Reference : Video Tutorials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1905A-6CAC-470A-8FA8-3185F45031B2}"/>
              </a:ext>
            </a:extLst>
          </p:cNvPr>
          <p:cNvSpPr txBox="1"/>
          <p:nvPr/>
        </p:nvSpPr>
        <p:spPr>
          <a:xfrm>
            <a:off x="242047" y="1165414"/>
            <a:ext cx="84447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Top 65 SQL Interview Questions and Answers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https://www.youtube.com/watch?v=-WEpWH1NHGU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Full Course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https://www.youtube.com/watch?v=BPHAr4QGGVE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Full Course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https://www.youtube.com/watch?v=HXV3zeQKqGY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SQL Tutorial for Beginners MySQL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https://www.youtube.com/watch?v=7S_tz1z_5bA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Tutorial for Beginners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https://www.youtube.com/watch?v=JTDK6r1GuUU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51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640170" y="3493554"/>
            <a:ext cx="2159496" cy="134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700" dirty="0">
                <a:solidFill>
                  <a:schemeClr val="tx2"/>
                </a:solidFill>
                <a:latin typeface="+mj-lt"/>
              </a:rPr>
              <a:t>Mumbai Office:</a:t>
            </a:r>
            <a:r>
              <a:rPr lang="en-IN" sz="1100" b="1" dirty="0">
                <a:solidFill>
                  <a:schemeClr val="tx2"/>
                </a:solidFill>
                <a:latin typeface="+mj-lt"/>
              </a:rPr>
              <a:t> </a:t>
            </a:r>
            <a:endParaRPr lang="en-IN" sz="1100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204A, B2 Wing, Boomerang, 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Chandivali Farm Road, Chandivali,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Mumbai 400072 INDIA.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Ph: +91.22.2847.5705 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31549" y="3496839"/>
            <a:ext cx="2520280" cy="1458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2300" dirty="0">
                <a:solidFill>
                  <a:schemeClr val="tx2"/>
                </a:solidFill>
                <a:latin typeface="+mj-lt"/>
              </a:rPr>
              <a:t>Nagpur Office:</a:t>
            </a:r>
            <a:r>
              <a:rPr lang="en-IN" b="1" dirty="0">
                <a:solidFill>
                  <a:schemeClr val="tx2"/>
                </a:solidFill>
                <a:latin typeface="+mj-lt"/>
              </a:rPr>
              <a:t> </a:t>
            </a:r>
            <a:endParaRPr lang="en-IN" dirty="0">
              <a:solidFill>
                <a:schemeClr val="tx2"/>
              </a:solidFill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Lambent IT Park 46-48,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Harihar Nagar, Besa, P.O. Pipla,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Nagpur: 440034 INDIA.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Ph: +91.712 6604712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n-IN" sz="1600" dirty="0">
                <a:latin typeface="+mj-lt"/>
              </a:rPr>
              <a:t>Fax: +91.7103 281364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0" y="0"/>
            <a:ext cx="9144000" cy="2410691"/>
          </a:xfrm>
          <a:prstGeom prst="rect">
            <a:avLst/>
          </a:prstGeom>
          <a:solidFill>
            <a:srgbClr val="40B0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180000" tIns="36000" rIns="72000" bIns="36000" rtlCol="0" anchor="ctr">
            <a:noAutofit/>
          </a:bodyPr>
          <a:lstStyle>
            <a:lvl1pPr>
              <a:spcBef>
                <a:spcPct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000" dirty="0"/>
              <a:t>Thank You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36135" y="3650502"/>
            <a:ext cx="201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Contact: </a:t>
            </a:r>
          </a:p>
          <a:p>
            <a:r>
              <a:rPr lang="en-IN" sz="1200" dirty="0">
                <a:solidFill>
                  <a:schemeClr val="tx2"/>
                </a:solidFill>
                <a:hlinkClick r:id="rId2"/>
              </a:rPr>
              <a:t>info@locationguru.com</a:t>
            </a: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www.locationguru.com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4" y="2515037"/>
            <a:ext cx="1795429" cy="1029319"/>
          </a:xfrm>
          <a:prstGeom prst="rect">
            <a:avLst/>
          </a:prstGeom>
          <a:ln>
            <a:solidFill>
              <a:srgbClr val="76C5EF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alphaModFix amt="8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2515037"/>
            <a:ext cx="1795429" cy="1029319"/>
          </a:xfrm>
          <a:prstGeom prst="rect">
            <a:avLst/>
          </a:prstGeom>
          <a:ln>
            <a:solidFill>
              <a:srgbClr val="76C5EF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216" y="2515037"/>
            <a:ext cx="1795429" cy="102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6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10CDCE-EF79-4DF7-A8B1-774D177DC94A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15CC0-891E-4DA9-BDF6-7B69EAF16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1709617"/>
            <a:ext cx="2043397" cy="17242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E32034-0520-45DC-B6FC-940BBA4D26F3}"/>
              </a:ext>
            </a:extLst>
          </p:cNvPr>
          <p:cNvSpPr/>
          <p:nvPr/>
        </p:nvSpPr>
        <p:spPr>
          <a:xfrm>
            <a:off x="3228974" y="15240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Charset vs Collation ?</a:t>
            </a:r>
          </a:p>
        </p:txBody>
      </p:sp>
    </p:spTree>
    <p:extLst>
      <p:ext uri="{BB962C8B-B14F-4D97-AF65-F5344CB8AC3E}">
        <p14:creationId xmlns:p14="http://schemas.microsoft.com/office/powerpoint/2010/main" val="1084368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A156-E65E-47F2-8150-620FA79F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9389"/>
            <a:ext cx="2675686" cy="1584721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Charset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A9768-5E2C-4EB3-9FBE-EFE8599627EE}"/>
              </a:ext>
            </a:extLst>
          </p:cNvPr>
          <p:cNvSpPr/>
          <p:nvPr/>
        </p:nvSpPr>
        <p:spPr>
          <a:xfrm>
            <a:off x="3076574" y="0"/>
            <a:ext cx="6067426" cy="51435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Defines supported languages.</a:t>
            </a:r>
          </a:p>
        </p:txBody>
      </p:sp>
    </p:spTree>
    <p:extLst>
      <p:ext uri="{BB962C8B-B14F-4D97-AF65-F5344CB8AC3E}">
        <p14:creationId xmlns:p14="http://schemas.microsoft.com/office/powerpoint/2010/main" val="181543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LocationGuru_2016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1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2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3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4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5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0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1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2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3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4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5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6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6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7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8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ppt/theme/themeOverride9.xml><?xml version="1.0" encoding="utf-8"?>
<a:themeOverride xmlns:a="http://schemas.openxmlformats.org/drawingml/2006/main">
  <a:clrScheme name="Kilter">
    <a:dk1>
      <a:sysClr val="windowText" lastClr="000000"/>
    </a:dk1>
    <a:lt1>
      <a:sysClr val="window" lastClr="FFFFFF"/>
    </a:lt1>
    <a:dk2>
      <a:srgbClr val="318FC5"/>
    </a:dk2>
    <a:lt2>
      <a:srgbClr val="AEE8FB"/>
    </a:lt2>
    <a:accent1>
      <a:srgbClr val="76C5EF"/>
    </a:accent1>
    <a:accent2>
      <a:srgbClr val="FEA022"/>
    </a:accent2>
    <a:accent3>
      <a:srgbClr val="FF6700"/>
    </a:accent3>
    <a:accent4>
      <a:srgbClr val="70A525"/>
    </a:accent4>
    <a:accent5>
      <a:srgbClr val="A5D848"/>
    </a:accent5>
    <a:accent6>
      <a:srgbClr val="20768C"/>
    </a:accent6>
    <a:hlink>
      <a:srgbClr val="7AB6E8"/>
    </a:hlink>
    <a:folHlink>
      <a:srgbClr val="83B0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13426</TotalTime>
  <Words>1071</Words>
  <Application>Microsoft Office PowerPoint</Application>
  <PresentationFormat>On-screen Show (16:9)</PresentationFormat>
  <Paragraphs>294</Paragraphs>
  <Slides>74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Tw Cen MT</vt:lpstr>
      <vt:lpstr>LocationGuru_2016</vt:lpstr>
      <vt:lpstr>PowerPoint Presentation</vt:lpstr>
      <vt:lpstr>Motivation</vt:lpstr>
      <vt:lpstr>Rules</vt:lpstr>
      <vt:lpstr>Glossary</vt:lpstr>
      <vt:lpstr>Let’s Get Started</vt:lpstr>
      <vt:lpstr>PowerPoint Presentation</vt:lpstr>
      <vt:lpstr>Quoting</vt:lpstr>
      <vt:lpstr>PowerPoint Presentation</vt:lpstr>
      <vt:lpstr>Charset</vt:lpstr>
      <vt:lpstr>Why UTF-8 ?</vt:lpstr>
      <vt:lpstr>Collation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Inner Join</vt:lpstr>
      <vt:lpstr>Left Join</vt:lpstr>
      <vt:lpstr>Right Join</vt:lpstr>
      <vt:lpstr>Full Join</vt:lpstr>
      <vt:lpstr>Self Join</vt:lpstr>
      <vt:lpstr>Cartesian / Cross Join</vt:lpstr>
      <vt:lpstr>PowerPoint Presentation</vt:lpstr>
      <vt:lpstr>PowerPoint Presentation</vt:lpstr>
      <vt:lpstr>PowerPoint Presentation</vt:lpstr>
      <vt:lpstr>Natural Join</vt:lpstr>
      <vt:lpstr>PowerPoint Presentation</vt:lpstr>
      <vt:lpstr>Where vs Having</vt:lpstr>
      <vt:lpstr>PowerPoint Presentation</vt:lpstr>
      <vt:lpstr>PowerPoint Presentation</vt:lpstr>
      <vt:lpstr>Check Constraint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CTE</vt:lpstr>
      <vt:lpstr>Multiple CTE</vt:lpstr>
      <vt:lpstr>Self Referencing CTE</vt:lpstr>
      <vt:lpstr>PowerPoint Presentation</vt:lpstr>
      <vt:lpstr>PowerPoint Presentation</vt:lpstr>
      <vt:lpstr>PowerPoint Presentation</vt:lpstr>
      <vt:lpstr>PowerPoint Presentation</vt:lpstr>
      <vt:lpstr>Recursive CTE : Querying Downstream</vt:lpstr>
      <vt:lpstr>Recursive CTE : Querying Upstream</vt:lpstr>
      <vt:lpstr>PowerPoint Presentation</vt:lpstr>
      <vt:lpstr>PowerPoint Presentation</vt:lpstr>
      <vt:lpstr>Views</vt:lpstr>
      <vt:lpstr>Materialized Views</vt:lpstr>
      <vt:lpstr>PowerPoint Presentation</vt:lpstr>
      <vt:lpstr>PowerPoint Presentation</vt:lpstr>
      <vt:lpstr>Generated Columns</vt:lpstr>
      <vt:lpstr>Reference</vt:lpstr>
      <vt:lpstr>Reference : Video Tutorials</vt:lpstr>
      <vt:lpstr>PowerPoint Presentation</vt:lpstr>
    </vt:vector>
  </TitlesOfParts>
  <Company>LocationGuru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LocationGuru Corporate Profile</dc:title>
  <dc:creator>Shaheer Ahmed</dc:creator>
  <cp:lastModifiedBy>Kedar Joshi</cp:lastModifiedBy>
  <cp:revision>1589</cp:revision>
  <dcterms:created xsi:type="dcterms:W3CDTF">2016-06-08T08:42:54Z</dcterms:created>
  <dcterms:modified xsi:type="dcterms:W3CDTF">2019-08-08T12:00:28Z</dcterms:modified>
</cp:coreProperties>
</file>