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Noto Serif Display" panose="02020502080505020204"/>
      <p:regular r:id="rId19"/>
    </p:embeddedFont>
    <p:embeddedFont>
      <p:font typeface="DejaVu Serif Bold" panose="02060803050605020204"/>
      <p:bold r:id="rId20"/>
    </p:embeddedFont>
    <p:embeddedFont>
      <p:font typeface="Noto Sans Bold" panose="020B0802040504020204"/>
      <p:bold r:id="rId21"/>
    </p:embeddedFont>
    <p:embeddedFont>
      <p:font typeface="Noto Serif Display Bold" panose="02020802080505020204"/>
      <p:bold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14560" y="4114476"/>
            <a:ext cx="11262717" cy="244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40"/>
              </a:lnSpc>
            </a:pPr>
            <a:r>
              <a:rPr lang="en-US" sz="13600" spc="557">
                <a:solidFill>
                  <a:srgbClr val="5E17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SAMEGAME</a:t>
            </a:r>
            <a:endParaRPr lang="en-US" sz="13600" spc="557">
              <a:solidFill>
                <a:srgbClr val="5E17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19581" y="3059740"/>
            <a:ext cx="6097885" cy="136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 spc="1117">
                <a:solidFill>
                  <a:srgbClr val="5E17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 CHƠI</a:t>
            </a:r>
            <a:endParaRPr lang="en-US" sz="7600" spc="1117">
              <a:solidFill>
                <a:srgbClr val="5E17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41156" y="1444307"/>
            <a:ext cx="9525" cy="2321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40"/>
              </a:lnSpc>
              <a:spcBef>
                <a:spcPct val="0"/>
              </a:spcBef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6772275" y="6369050"/>
            <a:ext cx="4587240" cy="610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5E17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duong phuoc loc</a:t>
            </a:r>
            <a:endParaRPr lang="en-US" sz="3400">
              <a:solidFill>
                <a:srgbClr val="5E17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3340100" y="5457825"/>
          <a:ext cx="4695825" cy="2834640"/>
        </p:xfrm>
        <a:graphic>
          <a:graphicData uri="http://schemas.openxmlformats.org/drawingml/2006/table">
            <a:tbl>
              <a:tblPr/>
              <a:tblGrid>
                <a:gridCol w="1565275"/>
                <a:gridCol w="1565275"/>
                <a:gridCol w="1565275"/>
              </a:tblGrid>
              <a:tr h="708660"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660"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17EB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660"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660"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AutoShape 3"/>
          <p:cNvSpPr/>
          <p:nvPr/>
        </p:nvSpPr>
        <p:spPr>
          <a:xfrm>
            <a:off x="6670178" y="6532423"/>
            <a:ext cx="737756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" name="AutoShape 4"/>
          <p:cNvSpPr/>
          <p:nvPr/>
        </p:nvSpPr>
        <p:spPr>
          <a:xfrm flipV="1">
            <a:off x="5616109" y="5457739"/>
            <a:ext cx="0" cy="676108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AutoShape 5"/>
          <p:cNvSpPr/>
          <p:nvPr/>
        </p:nvSpPr>
        <p:spPr>
          <a:xfrm flipH="1">
            <a:off x="3715495" y="6487006"/>
            <a:ext cx="937380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AutoShape 6"/>
          <p:cNvSpPr/>
          <p:nvPr/>
        </p:nvSpPr>
        <p:spPr>
          <a:xfrm>
            <a:off x="5661527" y="6868513"/>
            <a:ext cx="0" cy="1200477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9567545" y="5535930"/>
          <a:ext cx="4653915" cy="2806700"/>
        </p:xfrm>
        <a:graphic>
          <a:graphicData uri="http://schemas.openxmlformats.org/drawingml/2006/table">
            <a:tbl>
              <a:tblPr/>
              <a:tblGrid>
                <a:gridCol w="1551305"/>
                <a:gridCol w="1551305"/>
                <a:gridCol w="1551305"/>
              </a:tblGrid>
              <a:tr h="701675"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675"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17EB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17EB"/>
                    </a:solidFill>
                  </a:tcPr>
                </a:tc>
              </a:tr>
              <a:tr h="701675"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675"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AutoShape 8"/>
          <p:cNvSpPr/>
          <p:nvPr/>
        </p:nvSpPr>
        <p:spPr>
          <a:xfrm>
            <a:off x="14209830" y="6500476"/>
            <a:ext cx="737756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AutoShape 9"/>
          <p:cNvSpPr/>
          <p:nvPr/>
        </p:nvSpPr>
        <p:spPr>
          <a:xfrm flipV="1">
            <a:off x="13234564" y="5533939"/>
            <a:ext cx="0" cy="676108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0" name="AutoShape 10"/>
          <p:cNvSpPr/>
          <p:nvPr/>
        </p:nvSpPr>
        <p:spPr>
          <a:xfrm flipH="1">
            <a:off x="11420027" y="6595726"/>
            <a:ext cx="937380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1" name="AutoShape 11"/>
          <p:cNvSpPr/>
          <p:nvPr/>
        </p:nvSpPr>
        <p:spPr>
          <a:xfrm>
            <a:off x="13282189" y="6901260"/>
            <a:ext cx="0" cy="1200477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2" name="Group 12"/>
          <p:cNvGrpSpPr/>
          <p:nvPr/>
        </p:nvGrpSpPr>
        <p:grpSpPr>
          <a:xfrm rot="0">
            <a:off x="1066800" y="2661920"/>
            <a:ext cx="11587480" cy="1510665"/>
            <a:chOff x="-23247" y="0"/>
            <a:chExt cx="3051820" cy="5997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28573" cy="473644"/>
            </a:xfrm>
            <a:custGeom>
              <a:avLst/>
              <a:gdLst/>
              <a:ahLst/>
              <a:cxnLst/>
              <a:rect l="l" t="t" r="r" b="b"/>
              <a:pathLst>
                <a:path w="3028573" h="473644">
                  <a:moveTo>
                    <a:pt x="34336" y="0"/>
                  </a:moveTo>
                  <a:lnTo>
                    <a:pt x="2994236" y="0"/>
                  </a:lnTo>
                  <a:cubicBezTo>
                    <a:pt x="3003343" y="0"/>
                    <a:pt x="3012076" y="3618"/>
                    <a:pt x="3018516" y="10057"/>
                  </a:cubicBezTo>
                  <a:cubicBezTo>
                    <a:pt x="3024955" y="16496"/>
                    <a:pt x="3028573" y="25230"/>
                    <a:pt x="3028573" y="34336"/>
                  </a:cubicBezTo>
                  <a:lnTo>
                    <a:pt x="3028573" y="439308"/>
                  </a:lnTo>
                  <a:cubicBezTo>
                    <a:pt x="3028573" y="458271"/>
                    <a:pt x="3013200" y="473644"/>
                    <a:pt x="2994236" y="473644"/>
                  </a:cubicBezTo>
                  <a:lnTo>
                    <a:pt x="34336" y="473644"/>
                  </a:lnTo>
                  <a:cubicBezTo>
                    <a:pt x="25230" y="473644"/>
                    <a:pt x="16496" y="470026"/>
                    <a:pt x="10057" y="463587"/>
                  </a:cubicBezTo>
                  <a:cubicBezTo>
                    <a:pt x="3618" y="457148"/>
                    <a:pt x="0" y="448414"/>
                    <a:pt x="0" y="439308"/>
                  </a:cubicBezTo>
                  <a:lnTo>
                    <a:pt x="0" y="34336"/>
                  </a:lnTo>
                  <a:cubicBezTo>
                    <a:pt x="0" y="25230"/>
                    <a:pt x="3618" y="16496"/>
                    <a:pt x="10057" y="10057"/>
                  </a:cubicBezTo>
                  <a:cubicBezTo>
                    <a:pt x="16496" y="3618"/>
                    <a:pt x="25230" y="0"/>
                    <a:pt x="343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-23247" y="78462"/>
              <a:ext cx="3028573" cy="521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0"/>
                </a:lnSpc>
              </a:pPr>
              <a:r>
                <a:rPr lang="en-US" sz="2365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đánh dấu ô cùng màu, tiếp tục sử dụng dfs/Dệ quý để tìm Ô cùng màu lân</a:t>
              </a:r>
              <a:r>
                <a:rPr lang="en-US" sz="2365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cận</a:t>
              </a:r>
              <a:endParaRPr lang="en-US" sz="23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3310"/>
                </a:lnSpc>
              </a:pPr>
              <a:endParaRPr lang="en-US" sz="236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194175" y="8724900"/>
            <a:ext cx="2935605" cy="489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820"/>
              </a:lnSpc>
              <a:spcBef>
                <a:spcPct val="0"/>
              </a:spcBef>
            </a:pPr>
            <a:r>
              <a:rPr lang="en-US" sz="2730">
                <a:solidFill>
                  <a:srgbClr val="000000"/>
                </a:solidFill>
                <a:latin typeface="Noto Serif Display" panose="02020502080505020204"/>
              </a:rPr>
              <a:t>board Game</a:t>
            </a:r>
            <a:endParaRPr lang="en-US" sz="2730">
              <a:solidFill>
                <a:srgbClr val="000000"/>
              </a:solidFill>
              <a:latin typeface="Noto Serif Display" panose="02020502080505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857393" y="6801838"/>
            <a:ext cx="812785" cy="556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0"/>
              </a:lnSpc>
            </a:pPr>
            <a:r>
              <a:rPr lang="en-US" sz="3240">
                <a:solidFill>
                  <a:srgbClr val="000000"/>
                </a:solidFill>
                <a:latin typeface="Noto Serif Display Bold" panose="02020802080505020204"/>
              </a:rPr>
              <a:t>DFS</a:t>
            </a:r>
            <a:endParaRPr lang="en-US" sz="3240">
              <a:solidFill>
                <a:srgbClr val="000000"/>
              </a:solidFill>
              <a:latin typeface="Noto Serif Display Bold" panose="02020802080505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8700" y="1485900"/>
            <a:ext cx="12119610" cy="933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DejaVu Serif Bold" panose="02060803050605020204"/>
              </a:rPr>
              <a:t>Nếu ô lân cận cùng màu:</a:t>
            </a:r>
            <a:endParaRPr lang="en-US" sz="5200">
              <a:solidFill>
                <a:srgbClr val="000000"/>
              </a:solidFill>
              <a:latin typeface="DejaVu Serif Bold" panose="02060803050605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515600" y="8789035"/>
            <a:ext cx="2908935" cy="489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820"/>
              </a:lnSpc>
              <a:spcBef>
                <a:spcPct val="0"/>
              </a:spcBef>
            </a:pPr>
            <a:r>
              <a:rPr lang="en-US" sz="2730">
                <a:solidFill>
                  <a:srgbClr val="000000"/>
                </a:solidFill>
                <a:latin typeface="Noto Serif Display" panose="02020502080505020204"/>
              </a:rPr>
              <a:t>board Game</a:t>
            </a:r>
            <a:endParaRPr lang="en-US" sz="2730">
              <a:solidFill>
                <a:srgbClr val="000000"/>
              </a:solidFill>
              <a:latin typeface="Noto Serif Display" panose="020205020805050202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841092" y="7216092"/>
            <a:ext cx="812785" cy="556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0"/>
              </a:lnSpc>
            </a:pPr>
            <a:r>
              <a:rPr lang="en-US" sz="3240">
                <a:solidFill>
                  <a:srgbClr val="000000"/>
                </a:solidFill>
                <a:latin typeface="Noto Serif Display Bold" panose="02020802080505020204"/>
              </a:rPr>
              <a:t>DFS</a:t>
            </a:r>
            <a:endParaRPr lang="en-US" sz="3240">
              <a:solidFill>
                <a:srgbClr val="000000"/>
              </a:solidFill>
              <a:latin typeface="Noto Serif Display Bold" panose="02020802080505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4266" y="942975"/>
            <a:ext cx="13999469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  <a:latin typeface="DejaVu Serif Bold" panose="02060803050605020204"/>
              </a:rPr>
              <a:t>Sau khi đánh dấu tất cả ô lân cận cùng màu:</a:t>
            </a:r>
            <a:endParaRPr lang="en-US" sz="4400">
              <a:solidFill>
                <a:srgbClr val="000000"/>
              </a:solidFill>
              <a:latin typeface="DejaVu Serif Bold" panose="02060803050605020204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5386054" y="2685717"/>
            <a:ext cx="8309344" cy="1850065"/>
            <a:chOff x="0" y="0"/>
            <a:chExt cx="11079125" cy="2466754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26581"/>
              <a:ext cx="4114800" cy="2413591"/>
              <a:chOff x="0" y="0"/>
              <a:chExt cx="812800" cy="47675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476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76759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348818"/>
                    </a:lnTo>
                    <a:cubicBezTo>
                      <a:pt x="812800" y="382750"/>
                      <a:pt x="799321" y="415292"/>
                      <a:pt x="775327" y="439286"/>
                    </a:cubicBezTo>
                    <a:cubicBezTo>
                      <a:pt x="751333" y="463279"/>
                      <a:pt x="718791" y="476759"/>
                      <a:pt x="684859" y="476759"/>
                    </a:cubicBezTo>
                    <a:lnTo>
                      <a:pt x="127941" y="476759"/>
                    </a:lnTo>
                    <a:cubicBezTo>
                      <a:pt x="94009" y="476759"/>
                      <a:pt x="61467" y="463279"/>
                      <a:pt x="37473" y="439286"/>
                    </a:cubicBezTo>
                    <a:cubicBezTo>
                      <a:pt x="13479" y="415292"/>
                      <a:pt x="0" y="382750"/>
                      <a:pt x="0" y="34881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5E17EB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812800" cy="5148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0"/>
                  </a:lnSpc>
                </a:pPr>
                <a:r>
                  <a:rPr lang="en-US" sz="2265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Đếm tổng số ô đã được đánh dấu</a:t>
                </a:r>
                <a:endParaRPr lang="en-US" sz="2265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0">
              <a:off x="6964325" y="0"/>
              <a:ext cx="4114800" cy="2466754"/>
              <a:chOff x="0" y="0"/>
              <a:chExt cx="812800" cy="48726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48726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8726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359319"/>
                    </a:lnTo>
                    <a:cubicBezTo>
                      <a:pt x="812800" y="393251"/>
                      <a:pt x="799321" y="425793"/>
                      <a:pt x="775327" y="449787"/>
                    </a:cubicBezTo>
                    <a:cubicBezTo>
                      <a:pt x="751333" y="473781"/>
                      <a:pt x="718791" y="487260"/>
                      <a:pt x="684859" y="487260"/>
                    </a:cubicBezTo>
                    <a:lnTo>
                      <a:pt x="127941" y="487260"/>
                    </a:lnTo>
                    <a:cubicBezTo>
                      <a:pt x="94009" y="487260"/>
                      <a:pt x="61467" y="473781"/>
                      <a:pt x="37473" y="449787"/>
                    </a:cubicBezTo>
                    <a:cubicBezTo>
                      <a:pt x="13479" y="425793"/>
                      <a:pt x="0" y="393251"/>
                      <a:pt x="0" y="359319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5253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0"/>
                  </a:lnSpc>
                </a:pPr>
                <a:r>
                  <a:rPr lang="en-US" sz="2265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 điểm theo công thức</a:t>
                </a:r>
                <a:endParaRPr lang="en-US" sz="2265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AutoShape 10"/>
            <p:cNvSpPr/>
            <p:nvPr/>
          </p:nvSpPr>
          <p:spPr>
            <a:xfrm>
              <a:off x="4114800" y="1233377"/>
              <a:ext cx="2849525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</p:grpSp>
      <p:grpSp>
        <p:nvGrpSpPr>
          <p:cNvPr id="11" name="Group 11"/>
          <p:cNvGrpSpPr/>
          <p:nvPr/>
        </p:nvGrpSpPr>
        <p:grpSpPr>
          <a:xfrm rot="0">
            <a:off x="5386054" y="4826517"/>
            <a:ext cx="8309344" cy="1850065"/>
            <a:chOff x="0" y="0"/>
            <a:chExt cx="11079125" cy="2466754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0" y="53163"/>
              <a:ext cx="4114800" cy="2413591"/>
              <a:chOff x="0" y="0"/>
              <a:chExt cx="812800" cy="476759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476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76759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348818"/>
                    </a:lnTo>
                    <a:cubicBezTo>
                      <a:pt x="812800" y="382750"/>
                      <a:pt x="799321" y="415292"/>
                      <a:pt x="775327" y="439286"/>
                    </a:cubicBezTo>
                    <a:cubicBezTo>
                      <a:pt x="751333" y="463279"/>
                      <a:pt x="718791" y="476759"/>
                      <a:pt x="684859" y="476759"/>
                    </a:cubicBezTo>
                    <a:lnTo>
                      <a:pt x="127941" y="476759"/>
                    </a:lnTo>
                    <a:cubicBezTo>
                      <a:pt x="94009" y="476759"/>
                      <a:pt x="61467" y="463279"/>
                      <a:pt x="37473" y="439286"/>
                    </a:cubicBezTo>
                    <a:cubicBezTo>
                      <a:pt x="13479" y="415292"/>
                      <a:pt x="0" y="382750"/>
                      <a:pt x="0" y="34881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3131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12800" cy="5148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0"/>
                  </a:lnSpc>
                </a:pPr>
                <a:r>
                  <a:rPr lang="en-US" sz="2265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Vẽ lại board game và thay màu các ô đã đánh dấu thành đen</a:t>
                </a:r>
                <a:endParaRPr lang="en-US" sz="2265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6964325" y="0"/>
              <a:ext cx="4114800" cy="2466754"/>
              <a:chOff x="0" y="0"/>
              <a:chExt cx="812800" cy="48726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48726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8726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359319"/>
                    </a:lnTo>
                    <a:cubicBezTo>
                      <a:pt x="812800" y="393251"/>
                      <a:pt x="799321" y="425793"/>
                      <a:pt x="775327" y="449787"/>
                    </a:cubicBezTo>
                    <a:cubicBezTo>
                      <a:pt x="751333" y="473781"/>
                      <a:pt x="718791" y="487260"/>
                      <a:pt x="684859" y="487260"/>
                    </a:cubicBezTo>
                    <a:lnTo>
                      <a:pt x="127941" y="487260"/>
                    </a:lnTo>
                    <a:cubicBezTo>
                      <a:pt x="94009" y="487260"/>
                      <a:pt x="61467" y="473781"/>
                      <a:pt x="37473" y="449787"/>
                    </a:cubicBezTo>
                    <a:cubicBezTo>
                      <a:pt x="13479" y="425793"/>
                      <a:pt x="0" y="393251"/>
                      <a:pt x="0" y="359319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5757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12800" cy="5253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0"/>
                  </a:lnSpc>
                </a:pPr>
                <a:r>
                  <a:rPr lang="en-US" sz="2265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nếu các ô cùng 1 cột đều màu đen thì xóa cột đó </a:t>
                </a:r>
                <a:endParaRPr lang="en-US" sz="2265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AutoShape 18"/>
            <p:cNvSpPr/>
            <p:nvPr/>
          </p:nvSpPr>
          <p:spPr>
            <a:xfrm>
              <a:off x="4114800" y="1207977"/>
              <a:ext cx="2849525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</p:grpSp>
      <p:grpSp>
        <p:nvGrpSpPr>
          <p:cNvPr id="19" name="Group 19"/>
          <p:cNvGrpSpPr/>
          <p:nvPr/>
        </p:nvGrpSpPr>
        <p:grpSpPr>
          <a:xfrm rot="0">
            <a:off x="5386054" y="6971857"/>
            <a:ext cx="8309344" cy="1850065"/>
            <a:chOff x="0" y="0"/>
            <a:chExt cx="11079125" cy="2466754"/>
          </a:xfrm>
        </p:grpSpPr>
        <p:grpSp>
          <p:nvGrpSpPr>
            <p:cNvPr id="20" name="Group 20"/>
            <p:cNvGrpSpPr/>
            <p:nvPr/>
          </p:nvGrpSpPr>
          <p:grpSpPr>
            <a:xfrm rot="0">
              <a:off x="0" y="53163"/>
              <a:ext cx="4114800" cy="2413591"/>
              <a:chOff x="0" y="0"/>
              <a:chExt cx="812800" cy="476759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4767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76759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348818"/>
                    </a:lnTo>
                    <a:cubicBezTo>
                      <a:pt x="812800" y="382750"/>
                      <a:pt x="799321" y="415292"/>
                      <a:pt x="775327" y="439286"/>
                    </a:cubicBezTo>
                    <a:cubicBezTo>
                      <a:pt x="751333" y="463279"/>
                      <a:pt x="718791" y="476759"/>
                      <a:pt x="684859" y="476759"/>
                    </a:cubicBezTo>
                    <a:lnTo>
                      <a:pt x="127941" y="476759"/>
                    </a:lnTo>
                    <a:cubicBezTo>
                      <a:pt x="94009" y="476759"/>
                      <a:pt x="61467" y="463279"/>
                      <a:pt x="37473" y="439286"/>
                    </a:cubicBezTo>
                    <a:cubicBezTo>
                      <a:pt x="13479" y="415292"/>
                      <a:pt x="0" y="382750"/>
                      <a:pt x="0" y="34881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00BF6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812800" cy="5148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0"/>
                  </a:lnSpc>
                </a:pPr>
                <a:r>
                  <a:rPr lang="en-US" sz="2265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Kiểm tra game còn có thể tiếp tục không</a:t>
                </a:r>
                <a:endParaRPr lang="en-US" sz="2265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0">
              <a:off x="6964325" y="0"/>
              <a:ext cx="4114800" cy="2466754"/>
              <a:chOff x="0" y="0"/>
              <a:chExt cx="812800" cy="487260"/>
            </a:xfrm>
          </p:grpSpPr>
          <p:sp>
            <p:nvSpPr>
              <p:cNvPr id="24" name="Freeform 24" descr="Hiển thị điểm và thông báo kết thúc"/>
              <p:cNvSpPr/>
              <p:nvPr/>
            </p:nvSpPr>
            <p:spPr>
              <a:xfrm>
                <a:off x="0" y="0"/>
                <a:ext cx="812800" cy="48726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87260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359319"/>
                    </a:lnTo>
                    <a:cubicBezTo>
                      <a:pt x="812800" y="393251"/>
                      <a:pt x="799321" y="425793"/>
                      <a:pt x="775327" y="449787"/>
                    </a:cubicBezTo>
                    <a:cubicBezTo>
                      <a:pt x="751333" y="473781"/>
                      <a:pt x="718791" y="487260"/>
                      <a:pt x="684859" y="487260"/>
                    </a:cubicBezTo>
                    <a:lnTo>
                      <a:pt x="127941" y="487260"/>
                    </a:lnTo>
                    <a:cubicBezTo>
                      <a:pt x="94009" y="487260"/>
                      <a:pt x="61467" y="473781"/>
                      <a:pt x="37473" y="449787"/>
                    </a:cubicBezTo>
                    <a:cubicBezTo>
                      <a:pt x="13479" y="425793"/>
                      <a:pt x="0" y="393251"/>
                      <a:pt x="0" y="359319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812800" cy="5253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0"/>
                  </a:lnSpc>
                </a:pPr>
                <a:r>
                  <a:rPr lang="en-US" sz="2265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Hiển thị điểm và thông báo kết thúc</a:t>
                </a:r>
                <a:endParaRPr lang="en-US" sz="2265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" name="AutoShape 26"/>
            <p:cNvSpPr/>
            <p:nvPr/>
          </p:nvSpPr>
          <p:spPr>
            <a:xfrm>
              <a:off x="4114800" y="1207977"/>
              <a:ext cx="2849525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81053" y="2646023"/>
            <a:ext cx="10325894" cy="902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DejaVu Serif Bold" panose="02060803050605020204"/>
              </a:rPr>
              <a:t>ĐỊNH HƯỚNG PHÁT TRIỂN</a:t>
            </a:r>
            <a:endParaRPr lang="en-US" sz="5200">
              <a:solidFill>
                <a:srgbClr val="000000"/>
              </a:solidFill>
              <a:latin typeface="DejaVu Serif Bold" panose="02060803050605020204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2243133" y="4704907"/>
            <a:ext cx="14650170" cy="2330143"/>
            <a:chOff x="0" y="0"/>
            <a:chExt cx="19533560" cy="3106858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4367750" cy="3106858"/>
              <a:chOff x="0" y="0"/>
              <a:chExt cx="812800" cy="57815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5781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578159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450218"/>
                    </a:lnTo>
                    <a:cubicBezTo>
                      <a:pt x="812800" y="484150"/>
                      <a:pt x="799321" y="516693"/>
                      <a:pt x="775327" y="540686"/>
                    </a:cubicBezTo>
                    <a:cubicBezTo>
                      <a:pt x="751333" y="564680"/>
                      <a:pt x="718791" y="578159"/>
                      <a:pt x="684859" y="578159"/>
                    </a:cubicBezTo>
                    <a:lnTo>
                      <a:pt x="127941" y="578159"/>
                    </a:lnTo>
                    <a:cubicBezTo>
                      <a:pt x="94009" y="578159"/>
                      <a:pt x="61467" y="564680"/>
                      <a:pt x="37473" y="540686"/>
                    </a:cubicBezTo>
                    <a:cubicBezTo>
                      <a:pt x="13479" y="516693"/>
                      <a:pt x="0" y="484150"/>
                      <a:pt x="0" y="45021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5E17EB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812800" cy="6162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0"/>
                  </a:lnSpc>
                </a:pPr>
                <a:r>
                  <a:rPr lang="en-US" sz="2265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Tối Ưu Hóa Đồ Họa và Hiệu Ứng</a:t>
                </a:r>
                <a:endParaRPr lang="en-US" sz="2265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0">
              <a:off x="5055279" y="0"/>
              <a:ext cx="4367750" cy="3106858"/>
              <a:chOff x="0" y="0"/>
              <a:chExt cx="812800" cy="57815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5781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578159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450218"/>
                    </a:lnTo>
                    <a:cubicBezTo>
                      <a:pt x="812800" y="484150"/>
                      <a:pt x="799321" y="516693"/>
                      <a:pt x="775327" y="540686"/>
                    </a:cubicBezTo>
                    <a:cubicBezTo>
                      <a:pt x="751333" y="564680"/>
                      <a:pt x="718791" y="578159"/>
                      <a:pt x="684859" y="578159"/>
                    </a:cubicBezTo>
                    <a:lnTo>
                      <a:pt x="127941" y="578159"/>
                    </a:lnTo>
                    <a:cubicBezTo>
                      <a:pt x="94009" y="578159"/>
                      <a:pt x="61467" y="564680"/>
                      <a:pt x="37473" y="540686"/>
                    </a:cubicBezTo>
                    <a:cubicBezTo>
                      <a:pt x="13479" y="516693"/>
                      <a:pt x="0" y="484150"/>
                      <a:pt x="0" y="45021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5757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6162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0"/>
                  </a:lnSpc>
                </a:pPr>
                <a:r>
                  <a:rPr lang="en-US" sz="2265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Phản Hồi Người Chơi và Điều Chỉnh Cân Bằng</a:t>
                </a:r>
                <a:endParaRPr lang="en-US" sz="2265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10110545" y="0"/>
              <a:ext cx="4367750" cy="3106858"/>
              <a:chOff x="0" y="0"/>
              <a:chExt cx="812800" cy="57815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5781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578159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450218"/>
                    </a:lnTo>
                    <a:cubicBezTo>
                      <a:pt x="812800" y="484150"/>
                      <a:pt x="799321" y="516693"/>
                      <a:pt x="775327" y="540686"/>
                    </a:cubicBezTo>
                    <a:cubicBezTo>
                      <a:pt x="751333" y="564680"/>
                      <a:pt x="718791" y="578159"/>
                      <a:pt x="684859" y="578159"/>
                    </a:cubicBezTo>
                    <a:lnTo>
                      <a:pt x="127941" y="578159"/>
                    </a:lnTo>
                    <a:cubicBezTo>
                      <a:pt x="94009" y="578159"/>
                      <a:pt x="61467" y="564680"/>
                      <a:pt x="37473" y="540686"/>
                    </a:cubicBezTo>
                    <a:cubicBezTo>
                      <a:pt x="13479" y="516693"/>
                      <a:pt x="0" y="484150"/>
                      <a:pt x="0" y="45021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0CC0D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12800" cy="6162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0"/>
                  </a:lnSpc>
                </a:pPr>
                <a:r>
                  <a:rPr lang="en-US" sz="2265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Tạo Cộng Đồng Người Chơi</a:t>
                </a:r>
                <a:endParaRPr lang="en-US" sz="2265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0">
              <a:off x="15165811" y="0"/>
              <a:ext cx="4367750" cy="3106858"/>
              <a:chOff x="0" y="0"/>
              <a:chExt cx="812800" cy="578159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578159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578159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450218"/>
                    </a:lnTo>
                    <a:cubicBezTo>
                      <a:pt x="812800" y="484150"/>
                      <a:pt x="799321" y="516693"/>
                      <a:pt x="775327" y="540686"/>
                    </a:cubicBezTo>
                    <a:cubicBezTo>
                      <a:pt x="751333" y="564680"/>
                      <a:pt x="718791" y="578159"/>
                      <a:pt x="684859" y="578159"/>
                    </a:cubicBezTo>
                    <a:lnTo>
                      <a:pt x="127941" y="578159"/>
                    </a:lnTo>
                    <a:cubicBezTo>
                      <a:pt x="94009" y="578159"/>
                      <a:pt x="61467" y="564680"/>
                      <a:pt x="37473" y="540686"/>
                    </a:cubicBezTo>
                    <a:cubicBezTo>
                      <a:pt x="13479" y="516693"/>
                      <a:pt x="0" y="484150"/>
                      <a:pt x="0" y="450218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00BF63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812800" cy="6162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0"/>
                  </a:lnSpc>
                </a:pPr>
                <a:r>
                  <a:rPr lang="en-US" sz="2265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Khả Năng Tương Thích Đa Nền Tảng</a:t>
                </a:r>
                <a:endParaRPr lang="en-US" sz="2265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520456" y="3600450"/>
            <a:ext cx="15247088" cy="3086100"/>
            <a:chOff x="0" y="0"/>
            <a:chExt cx="4015694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5694" cy="812800"/>
            </a:xfrm>
            <a:custGeom>
              <a:avLst/>
              <a:gdLst/>
              <a:ahLst/>
              <a:cxnLst/>
              <a:rect l="l" t="t" r="r" b="b"/>
              <a:pathLst>
                <a:path w="4015694" h="812800">
                  <a:moveTo>
                    <a:pt x="25896" y="0"/>
                  </a:moveTo>
                  <a:lnTo>
                    <a:pt x="3989798" y="0"/>
                  </a:lnTo>
                  <a:cubicBezTo>
                    <a:pt x="3996666" y="0"/>
                    <a:pt x="4003253" y="2728"/>
                    <a:pt x="4008109" y="7585"/>
                  </a:cubicBezTo>
                  <a:cubicBezTo>
                    <a:pt x="4012966" y="12441"/>
                    <a:pt x="4015694" y="19028"/>
                    <a:pt x="4015694" y="25896"/>
                  </a:cubicBezTo>
                  <a:lnTo>
                    <a:pt x="4015694" y="786904"/>
                  </a:lnTo>
                  <a:cubicBezTo>
                    <a:pt x="4015694" y="801206"/>
                    <a:pt x="4004100" y="812800"/>
                    <a:pt x="3989798" y="812800"/>
                  </a:cubicBezTo>
                  <a:lnTo>
                    <a:pt x="25896" y="812800"/>
                  </a:lnTo>
                  <a:cubicBezTo>
                    <a:pt x="11594" y="812800"/>
                    <a:pt x="0" y="801206"/>
                    <a:pt x="0" y="786904"/>
                  </a:cubicBezTo>
                  <a:lnTo>
                    <a:pt x="0" y="25896"/>
                  </a:lnTo>
                  <a:cubicBezTo>
                    <a:pt x="0" y="11594"/>
                    <a:pt x="11594" y="0"/>
                    <a:pt x="25896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4015694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60"/>
                </a:lnSpc>
              </a:pPr>
              <a:r>
                <a:rPr lang="en-US" sz="4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 you, Mr. Trương Xuân Hạnh.</a:t>
              </a:r>
              <a:endParaRPr lang="en-US" sz="4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20456" y="1315780"/>
            <a:ext cx="3495891" cy="300646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-2773685">
            <a:off x="1148316" y="2281716"/>
            <a:ext cx="3066823" cy="26374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14)"/>
          <p:cNvPicPr>
            <a:picLocks noChangeAspect="1"/>
          </p:cNvPicPr>
          <p:nvPr/>
        </p:nvPicPr>
        <p:blipFill>
          <a:blip r:embed="rId1"/>
          <a:srcRect l="7917" t="8519" r="8333" b="7037"/>
          <a:stretch>
            <a:fillRect/>
          </a:stretch>
        </p:blipFill>
        <p:spPr>
          <a:xfrm>
            <a:off x="0" y="-38100"/>
            <a:ext cx="18288000" cy="10372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15)"/>
          <p:cNvPicPr>
            <a:picLocks noChangeAspect="1"/>
          </p:cNvPicPr>
          <p:nvPr/>
        </p:nvPicPr>
        <p:blipFill>
          <a:blip r:embed="rId1"/>
          <a:srcRect l="7917" t="8519" r="8333" b="15185"/>
          <a:stretch>
            <a:fillRect/>
          </a:stretch>
        </p:blipFill>
        <p:spPr>
          <a:xfrm>
            <a:off x="-76200" y="4445"/>
            <a:ext cx="18364200" cy="10282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16)"/>
          <p:cNvPicPr>
            <a:picLocks noChangeAspect="1"/>
          </p:cNvPicPr>
          <p:nvPr/>
        </p:nvPicPr>
        <p:blipFill>
          <a:blip r:embed="rId1"/>
          <a:srcRect l="7917" t="8519" r="7917" b="7037"/>
          <a:stretch>
            <a:fillRect/>
          </a:stretch>
        </p:blipFill>
        <p:spPr>
          <a:xfrm>
            <a:off x="0" y="38100"/>
            <a:ext cx="18206720" cy="10209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9372600" y="3543300"/>
          <a:ext cx="5476875" cy="3157220"/>
        </p:xfrm>
        <a:graphic>
          <a:graphicData uri="http://schemas.openxmlformats.org/drawingml/2006/table">
            <a:tbl>
              <a:tblPr/>
              <a:tblGrid>
                <a:gridCol w="1825625"/>
                <a:gridCol w="1825625"/>
                <a:gridCol w="1825625"/>
              </a:tblGrid>
              <a:tr h="789305"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17EB"/>
                    </a:solidFill>
                  </a:tcPr>
                </a:tc>
              </a:tr>
              <a:tr h="789305"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305"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305"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4706609" y="3314754"/>
            <a:ext cx="2557855" cy="11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5">
                <a:solidFill>
                  <a:srgbClr val="000000"/>
                </a:solidFill>
                <a:latin typeface="Noto Serif Display" panose="02020502080505020204"/>
              </a:rPr>
              <a:t>Object Block{</a:t>
            </a:r>
            <a:r>
              <a:rPr lang="en-US" sz="1465">
                <a:solidFill>
                  <a:srgbClr val="000000"/>
                </a:solidFill>
                <a:latin typeface="Noto Serif Display" panose="02020502080505020204"/>
              </a:rPr>
              <a:t>/</a:t>
            </a:r>
            <a:r>
              <a:rPr lang="en-US" sz="3195">
                <a:solidFill>
                  <a:srgbClr val="000000"/>
                </a:solidFill>
                <a:latin typeface="Noto Serif Display" panose="02020502080505020204"/>
              </a:rPr>
              <a:t>}</a:t>
            </a:r>
            <a:endParaRPr lang="en-US" sz="3195">
              <a:solidFill>
                <a:srgbClr val="000000"/>
              </a:solidFill>
              <a:latin typeface="Noto Serif Display" panose="02020502080505020204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4400362" y="3772750"/>
            <a:ext cx="780592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TextBox 5"/>
          <p:cNvSpPr txBox="1"/>
          <p:nvPr/>
        </p:nvSpPr>
        <p:spPr>
          <a:xfrm>
            <a:off x="11128088" y="6939271"/>
            <a:ext cx="2115350" cy="4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05"/>
              </a:lnSpc>
              <a:spcBef>
                <a:spcPct val="0"/>
              </a:spcBef>
            </a:pPr>
            <a:r>
              <a:rPr lang="en-US" sz="2860">
                <a:solidFill>
                  <a:srgbClr val="000000"/>
                </a:solidFill>
                <a:latin typeface="Noto Serif Display" panose="02020502080505020204"/>
              </a:rPr>
              <a:t>board Game</a:t>
            </a:r>
            <a:endParaRPr lang="en-US" sz="2860">
              <a:solidFill>
                <a:srgbClr val="000000"/>
              </a:solidFill>
              <a:latin typeface="Noto Serif Display" panose="02020502080505020204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447670" y="2622321"/>
            <a:ext cx="7994353" cy="4020482"/>
            <a:chOff x="138575" y="-95250"/>
            <a:chExt cx="10659137" cy="5360643"/>
          </a:xfrm>
        </p:grpSpPr>
        <p:sp>
          <p:nvSpPr>
            <p:cNvPr id="7" name="TextBox 7"/>
            <p:cNvSpPr txBox="1"/>
            <p:nvPr/>
          </p:nvSpPr>
          <p:spPr>
            <a:xfrm>
              <a:off x="138575" y="-95250"/>
              <a:ext cx="10659137" cy="909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320"/>
                </a:lnSpc>
              </a:pPr>
              <a:r>
                <a:rPr lang="en-US" sz="3200">
                  <a:solidFill>
                    <a:srgbClr val="000000"/>
                  </a:solidFill>
                  <a:latin typeface="DejaVu Serif Bold" panose="02060803050605020204"/>
                </a:rPr>
                <a:t>Ma trận 2 chiều Board Game</a:t>
              </a:r>
              <a:r>
                <a:rPr lang="en-US" sz="3800">
                  <a:solidFill>
                    <a:srgbClr val="000000"/>
                  </a:solidFill>
                  <a:latin typeface="DejaVu Serif Bold" panose="02060803050605020204"/>
                </a:rPr>
                <a:t> </a:t>
              </a:r>
              <a:endParaRPr lang="en-US" sz="3800">
                <a:solidFill>
                  <a:srgbClr val="000000"/>
                </a:solidFill>
                <a:latin typeface="DejaVu Serif Bold" panose="02060803050605020204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66515" y="1196313"/>
              <a:ext cx="6776112" cy="4069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>
                  <a:solidFill>
                    <a:srgbClr val="000000"/>
                  </a:solidFill>
                  <a:latin typeface="Noto Serif Display" panose="02020502080505020204"/>
                  <a:sym typeface="+mn-ea"/>
                </a:rPr>
                <a:t>Mỗi phần tử là 1 object thuộc </a:t>
              </a:r>
              <a:endParaRPr lang="en-US" sz="2800">
                <a:solidFill>
                  <a:srgbClr val="000000"/>
                </a:solidFill>
                <a:latin typeface="Noto Serif Display" panose="02020502080505020204"/>
              </a:endParaRPr>
            </a:p>
            <a:p>
              <a:pPr>
                <a:lnSpc>
                  <a:spcPts val="4760"/>
                </a:lnSpc>
              </a:pPr>
              <a:r>
                <a:rPr lang="en-US" sz="2800">
                  <a:solidFill>
                    <a:srgbClr val="000000"/>
                  </a:solidFill>
                  <a:latin typeface="Noto Serif Display" panose="02020502080505020204"/>
                </a:rPr>
                <a:t>class Block</a:t>
              </a:r>
              <a:r>
                <a:rPr lang="en-US" sz="2800">
                  <a:solidFill>
                    <a:srgbClr val="000000"/>
                  </a:solidFill>
                  <a:latin typeface="Noto Serif Display" panose="02020502080505020204"/>
                </a:rPr>
                <a:t>{</a:t>
              </a:r>
              <a:endParaRPr lang="en-US" sz="2800">
                <a:solidFill>
                  <a:srgbClr val="000000"/>
                </a:solidFill>
                <a:latin typeface="Noto Serif Display" panose="02020502080505020204"/>
              </a:endParaRPr>
            </a:p>
            <a:p>
              <a:pPr>
                <a:lnSpc>
                  <a:spcPts val="4760"/>
                </a:lnSpc>
              </a:pPr>
              <a:r>
                <a:rPr lang="en-US" sz="2800">
                  <a:solidFill>
                    <a:srgbClr val="000000"/>
                  </a:solidFill>
                  <a:latin typeface="Noto Serif Display" panose="02020502080505020204"/>
                </a:rPr>
                <a:t>    this.color = color;</a:t>
              </a:r>
              <a:endParaRPr lang="en-US" sz="2800">
                <a:solidFill>
                  <a:srgbClr val="000000"/>
                </a:solidFill>
                <a:latin typeface="Noto Serif Display" panose="02020502080505020204"/>
              </a:endParaRPr>
            </a:p>
            <a:p>
              <a:pPr>
                <a:lnSpc>
                  <a:spcPts val="4760"/>
                </a:lnSpc>
              </a:pPr>
              <a:r>
                <a:rPr lang="en-US" sz="2800">
                  <a:solidFill>
                    <a:srgbClr val="000000"/>
                  </a:solidFill>
                  <a:latin typeface="Noto Serif Display" panose="02020502080505020204"/>
                </a:rPr>
                <a:t>    this.marked = marked}</a:t>
              </a:r>
              <a:endParaRPr lang="en-US" sz="2800">
                <a:solidFill>
                  <a:srgbClr val="000000"/>
                </a:solidFill>
                <a:latin typeface="Noto Serif Display" panose="02020502080505020204"/>
              </a:endParaRPr>
            </a:p>
            <a:p>
              <a:pPr marL="0" lvl="0" indent="0">
                <a:lnSpc>
                  <a:spcPts val="4760"/>
                </a:lnSpc>
                <a:spcBef>
                  <a:spcPct val="0"/>
                </a:spcBef>
              </a:pPr>
              <a:endParaRPr sz="28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706245" y="4434840"/>
          <a:ext cx="4872990" cy="2809240"/>
        </p:xfrm>
        <a:graphic>
          <a:graphicData uri="http://schemas.openxmlformats.org/drawingml/2006/table">
            <a:tbl>
              <a:tblPr/>
              <a:tblGrid>
                <a:gridCol w="1624330"/>
                <a:gridCol w="1624330"/>
                <a:gridCol w="1624330"/>
              </a:tblGrid>
              <a:tr h="702310"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17EB"/>
                    </a:solidFill>
                  </a:tcPr>
                </a:tc>
              </a:tr>
              <a:tr h="702310"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310"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310"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3082778" y="7850370"/>
            <a:ext cx="2115350" cy="48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05"/>
              </a:lnSpc>
              <a:spcBef>
                <a:spcPct val="0"/>
              </a:spcBef>
            </a:pPr>
            <a:r>
              <a:rPr lang="en-US" sz="2860">
                <a:solidFill>
                  <a:srgbClr val="000000"/>
                </a:solidFill>
                <a:latin typeface="Noto Serif Display" panose="02020502080505020204"/>
              </a:rPr>
              <a:t>board Game</a:t>
            </a:r>
            <a:endParaRPr lang="en-US" sz="2860">
              <a:solidFill>
                <a:srgbClr val="000000"/>
              </a:solidFill>
              <a:latin typeface="Noto Serif Display" panose="02020502080505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65377" y="7597830"/>
            <a:ext cx="4419186" cy="994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5"/>
              </a:lnSpc>
            </a:pPr>
            <a:r>
              <a:rPr lang="en-US" sz="2860">
                <a:solidFill>
                  <a:srgbClr val="000000"/>
                </a:solidFill>
                <a:latin typeface="Noto Serif Display" panose="02020502080505020204"/>
              </a:rPr>
              <a:t>board Game</a:t>
            </a:r>
            <a:endParaRPr lang="en-US" sz="2860">
              <a:solidFill>
                <a:srgbClr val="000000"/>
              </a:solidFill>
              <a:latin typeface="Noto Serif Display" panose="02020502080505020204"/>
            </a:endParaRPr>
          </a:p>
          <a:p>
            <a:pPr marL="0" lvl="0" indent="0" algn="ctr">
              <a:lnSpc>
                <a:spcPts val="4005"/>
              </a:lnSpc>
              <a:spcBef>
                <a:spcPct val="0"/>
              </a:spcBef>
            </a:pPr>
            <a:r>
              <a:rPr lang="en-US" sz="2860">
                <a:solidFill>
                  <a:srgbClr val="000000"/>
                </a:solidFill>
                <a:latin typeface="Noto Serif Display" panose="02020502080505020204"/>
              </a:rPr>
              <a:t>(hiển thị trên trình duyệt)</a:t>
            </a:r>
            <a:endParaRPr lang="en-US" sz="2860">
              <a:solidFill>
                <a:srgbClr val="000000"/>
              </a:solidFill>
              <a:latin typeface="Noto Serif Display" panose="02020502080505020204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6574380" y="5641015"/>
            <a:ext cx="484232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TextBox 7"/>
          <p:cNvSpPr txBox="1"/>
          <p:nvPr/>
        </p:nvSpPr>
        <p:spPr>
          <a:xfrm>
            <a:off x="7682831" y="5017445"/>
            <a:ext cx="262542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Noto Serif Display" panose="02020502080505020204"/>
              </a:rPr>
              <a:t>drawBoard()</a:t>
            </a:r>
            <a:endParaRPr lang="en-US" sz="3400">
              <a:solidFill>
                <a:srgbClr val="000000"/>
              </a:solidFill>
              <a:latin typeface="Noto Serif Display" panose="02020502080505020204"/>
            </a:endParaRPr>
          </a:p>
          <a:p>
            <a:pPr marL="0" lvl="0" indent="0" algn="ctr">
              <a:lnSpc>
                <a:spcPts val="4760"/>
              </a:lnSpc>
              <a:spcBef>
                <a:spcPct val="0"/>
              </a:spcBef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258391" y="2146627"/>
            <a:ext cx="15771218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DejaVu Serif Bold" panose="02060803050605020204"/>
              </a:rPr>
              <a:t>dựa board game để vẽ Board game có thể hiện thị trên trình duyệt </a:t>
            </a:r>
            <a:endParaRPr lang="en-US" sz="3200">
              <a:solidFill>
                <a:srgbClr val="000000"/>
              </a:solidFill>
              <a:latin typeface="DejaVu Serif Bold" panose="02060803050605020204"/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11411585" y="4381500"/>
          <a:ext cx="4872990" cy="2809240"/>
        </p:xfrm>
        <a:graphic>
          <a:graphicData uri="http://schemas.openxmlformats.org/drawingml/2006/table">
            <a:tbl>
              <a:tblPr/>
              <a:tblGrid>
                <a:gridCol w="1624330"/>
                <a:gridCol w="1624330"/>
                <a:gridCol w="1624330"/>
              </a:tblGrid>
              <a:tr h="702310">
                <a:tc>
                  <a:txBody>
                    <a:bodyPr rtlCol="0"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17EB"/>
                    </a:solidFill>
                  </a:tcPr>
                </a:tc>
              </a:tr>
              <a:tr h="702310">
                <a:tc>
                  <a:txBody>
                    <a:bodyPr rtlCol="0"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310">
                <a:tc>
                  <a:txBody>
                    <a:bodyPr rtlCol="0"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2310">
                <a:tc>
                  <a:txBody>
                    <a:bodyPr rtlCol="0"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p>
                      <a:pPr algn="ctr">
                        <a:lnSpc>
                          <a:spcPts val="1675"/>
                        </a:lnSpc>
                        <a:defRPr/>
                      </a:pPr>
                      <a:endParaRPr lang="en-US" sz="1100"/>
                    </a:p>
                  </a:txBody>
                  <a:tcPr marL="126767" marR="126767" marT="126767" marB="126767" anchor="t">
                    <a:lnL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687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24189" y="1301824"/>
            <a:ext cx="8239621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DejaVu Serif Bold" panose="02060803050605020204"/>
              </a:rPr>
              <a:t>Hệ tọa độ trên trình duyệt</a:t>
            </a:r>
            <a:endParaRPr lang="en-US" sz="4400">
              <a:solidFill>
                <a:srgbClr val="000000"/>
              </a:solidFill>
              <a:latin typeface="DejaVu Serif Bold" panose="02060803050605020204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4731911" y="3091989"/>
            <a:ext cx="8824178" cy="6525160"/>
            <a:chOff x="0" y="0"/>
            <a:chExt cx="11765570" cy="8700213"/>
          </a:xfrm>
        </p:grpSpPr>
        <p:sp>
          <p:nvSpPr>
            <p:cNvPr id="4" name="Freeform 4"/>
            <p:cNvSpPr/>
            <p:nvPr/>
          </p:nvSpPr>
          <p:spPr>
            <a:xfrm>
              <a:off x="757618" y="892387"/>
              <a:ext cx="10205283" cy="7241643"/>
            </a:xfrm>
            <a:custGeom>
              <a:avLst/>
              <a:gdLst/>
              <a:ahLst/>
              <a:cxnLst/>
              <a:rect l="l" t="t" r="r" b="b"/>
              <a:pathLst>
                <a:path w="10205283" h="7241643">
                  <a:moveTo>
                    <a:pt x="0" y="0"/>
                  </a:moveTo>
                  <a:lnTo>
                    <a:pt x="10205282" y="0"/>
                  </a:lnTo>
                  <a:lnTo>
                    <a:pt x="10205282" y="7241643"/>
                  </a:lnTo>
                  <a:lnTo>
                    <a:pt x="0" y="724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l="-24246" t="-21454" r="-25271" b="-19016"/>
              </a:stretch>
            </a:blipFill>
          </p:spPr>
        </p:sp>
        <p:sp>
          <p:nvSpPr>
            <p:cNvPr id="5" name="AutoShape 5"/>
            <p:cNvSpPr/>
            <p:nvPr/>
          </p:nvSpPr>
          <p:spPr>
            <a:xfrm>
              <a:off x="757618" y="986947"/>
              <a:ext cx="0" cy="7713266"/>
            </a:xfrm>
            <a:prstGeom prst="line">
              <a:avLst/>
            </a:prstGeom>
            <a:ln w="134946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757618" y="986947"/>
              <a:ext cx="10817247" cy="0"/>
            </a:xfrm>
            <a:prstGeom prst="line">
              <a:avLst/>
            </a:prstGeom>
            <a:ln w="134946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1384160" y="1451941"/>
              <a:ext cx="381410" cy="866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5"/>
                </a:lnSpc>
              </a:pPr>
              <a:r>
                <a:rPr lang="en-US" sz="3895">
                  <a:solidFill>
                    <a:srgbClr val="000000"/>
                  </a:solidFill>
                  <a:latin typeface="Noto Sans Bold" panose="020B0802040504020204"/>
                </a:rPr>
                <a:t>x</a:t>
              </a:r>
              <a:endParaRPr lang="en-US" sz="3895">
                <a:solidFill>
                  <a:srgbClr val="000000"/>
                </a:solidFill>
                <a:latin typeface="Noto Sans Bold" panose="020B0802040504020204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81481"/>
              <a:ext cx="375319" cy="866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5"/>
                </a:lnSpc>
              </a:pPr>
              <a:r>
                <a:rPr lang="en-US" sz="3895">
                  <a:solidFill>
                    <a:srgbClr val="000000"/>
                  </a:solidFill>
                  <a:latin typeface="Noto Sans Bold" panose="020B0802040504020204"/>
                </a:rPr>
                <a:t>y</a:t>
              </a:r>
              <a:endParaRPr lang="en-US" sz="3895">
                <a:solidFill>
                  <a:srgbClr val="000000"/>
                </a:solidFill>
                <a:latin typeface="Noto Sans Bold" panose="020B0802040504020204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59054" y="-85725"/>
              <a:ext cx="461301" cy="978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>
                  <a:solidFill>
                    <a:srgbClr val="000000"/>
                  </a:solidFill>
                  <a:latin typeface="Noto Sans Bold" panose="020B0802040504020204"/>
                </a:rPr>
                <a:t>o</a:t>
              </a:r>
              <a:endParaRPr lang="en-US" sz="4400">
                <a:solidFill>
                  <a:srgbClr val="000000"/>
                </a:solidFill>
                <a:latin typeface="Noto Sans Bold" panose="020B0802040504020204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843102" y="4270301"/>
            <a:ext cx="12601796" cy="4475643"/>
            <a:chOff x="0" y="0"/>
            <a:chExt cx="16802395" cy="5967523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5163767" y="887819"/>
              <a:ext cx="4114800" cy="4114800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685800"/>
                    </a:lnTo>
                    <a:cubicBezTo>
                      <a:pt x="812800" y="755940"/>
                      <a:pt x="755940" y="812800"/>
                      <a:pt x="685800" y="812800"/>
                    </a:cubicBezTo>
                    <a:lnTo>
                      <a:pt x="127000" y="812800"/>
                    </a:lnTo>
                    <a:cubicBezTo>
                      <a:pt x="56860" y="812800"/>
                      <a:pt x="0" y="755940"/>
                      <a:pt x="0" y="685800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5E17EB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90"/>
                  </a:lnSpc>
                </a:pPr>
                <a:r>
                  <a:rPr lang="en-US" sz="3065">
                    <a:solidFill>
                      <a:srgbClr val="FFFFFF"/>
                    </a:solidFill>
                    <a:latin typeface="Noto Serif Display" panose="02020502080505020204"/>
                  </a:rPr>
                  <a:t>EventListener</a:t>
                </a:r>
                <a:endParaRPr lang="en-US" sz="3065">
                  <a:solidFill>
                    <a:srgbClr val="FFFFFF"/>
                  </a:solidFill>
                  <a:latin typeface="Noto Serif Display" panose="02020502080505020204"/>
                </a:endParaRPr>
              </a:p>
              <a:p>
                <a:pPr algn="ctr">
                  <a:lnSpc>
                    <a:spcPts val="4290"/>
                  </a:lnSpc>
                </a:pPr>
                <a:r>
                  <a:rPr lang="en-US" sz="3065">
                    <a:solidFill>
                      <a:srgbClr val="FFFFFF"/>
                    </a:solidFill>
                    <a:latin typeface="Noto Serif Display" panose="02020502080505020204"/>
                  </a:rPr>
                  <a:t>(browser)</a:t>
                </a:r>
                <a:endParaRPr lang="en-US" sz="3065">
                  <a:solidFill>
                    <a:srgbClr val="FFFFFF"/>
                  </a:solidFill>
                  <a:latin typeface="Noto Serif Display" panose="02020502080505020204"/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0">
              <a:off x="0" y="1698551"/>
              <a:ext cx="2493335" cy="2493335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27000" y="0"/>
                    </a:moveTo>
                    <a:lnTo>
                      <a:pt x="685800" y="0"/>
                    </a:lnTo>
                    <a:cubicBezTo>
                      <a:pt x="755940" y="0"/>
                      <a:pt x="812800" y="56860"/>
                      <a:pt x="812800" y="127000"/>
                    </a:cubicBezTo>
                    <a:lnTo>
                      <a:pt x="812800" y="685800"/>
                    </a:lnTo>
                    <a:cubicBezTo>
                      <a:pt x="812800" y="755940"/>
                      <a:pt x="755940" y="812800"/>
                      <a:pt x="685800" y="812800"/>
                    </a:cubicBezTo>
                    <a:lnTo>
                      <a:pt x="127000" y="812800"/>
                    </a:lnTo>
                    <a:cubicBezTo>
                      <a:pt x="56860" y="812800"/>
                      <a:pt x="0" y="755940"/>
                      <a:pt x="0" y="685800"/>
                    </a:cubicBezTo>
                    <a:lnTo>
                      <a:pt x="0" y="127000"/>
                    </a:lnTo>
                    <a:cubicBezTo>
                      <a:pt x="0" y="56860"/>
                      <a:pt x="56860" y="0"/>
                      <a:pt x="127000" y="0"/>
                    </a:cubicBezTo>
                    <a:close/>
                  </a:path>
                </a:pathLst>
              </a:custGeom>
              <a:solidFill>
                <a:srgbClr val="5E17EB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90"/>
                  </a:lnSpc>
                </a:pPr>
                <a:r>
                  <a:rPr lang="en-US" sz="2565">
                    <a:solidFill>
                      <a:srgbClr val="FFFFFF"/>
                    </a:solidFill>
                    <a:latin typeface="Noto Serif Display" panose="02020502080505020204"/>
                  </a:rPr>
                  <a:t>Event Click from User</a:t>
                </a:r>
                <a:endParaRPr lang="en-US" sz="2565">
                  <a:solidFill>
                    <a:srgbClr val="FFFFFF"/>
                  </a:solidFill>
                  <a:latin typeface="Noto Serif Display" panose="02020502080505020204"/>
                </a:endParaRPr>
              </a:p>
            </p:txBody>
          </p:sp>
        </p:grpSp>
        <p:sp>
          <p:nvSpPr>
            <p:cNvPr id="9" name="AutoShape 9"/>
            <p:cNvSpPr/>
            <p:nvPr/>
          </p:nvSpPr>
          <p:spPr>
            <a:xfrm>
              <a:off x="2493335" y="2945219"/>
              <a:ext cx="2670432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10" name="Group 10"/>
            <p:cNvGrpSpPr/>
            <p:nvPr/>
          </p:nvGrpSpPr>
          <p:grpSpPr>
            <a:xfrm rot="0">
              <a:off x="12687595" y="0"/>
              <a:ext cx="4114800" cy="1775637"/>
              <a:chOff x="0" y="0"/>
              <a:chExt cx="812800" cy="35074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35074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350743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22802"/>
                    </a:lnTo>
                    <a:cubicBezTo>
                      <a:pt x="812800" y="293462"/>
                      <a:pt x="755519" y="350743"/>
                      <a:pt x="684859" y="350743"/>
                    </a:cubicBezTo>
                    <a:lnTo>
                      <a:pt x="127941" y="350743"/>
                    </a:lnTo>
                    <a:cubicBezTo>
                      <a:pt x="94009" y="350743"/>
                      <a:pt x="61467" y="337264"/>
                      <a:pt x="37473" y="313270"/>
                    </a:cubicBezTo>
                    <a:cubicBezTo>
                      <a:pt x="13479" y="289277"/>
                      <a:pt x="0" y="256734"/>
                      <a:pt x="0" y="222802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8C52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12800" cy="3888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0"/>
                  </a:lnSpc>
                </a:pPr>
                <a:r>
                  <a:rPr lang="en-US" sz="2265">
                    <a:solidFill>
                      <a:srgbClr val="FFFFFF"/>
                    </a:solidFill>
                    <a:latin typeface="Noto Serif Display" panose="02020502080505020204"/>
                  </a:rPr>
                  <a:t>Tọa độ chuột (X, Y)</a:t>
                </a:r>
                <a:endParaRPr lang="en-US" sz="2265">
                  <a:solidFill>
                    <a:srgbClr val="FFFFFF"/>
                  </a:solidFill>
                  <a:latin typeface="Noto Serif Display" panose="02020502080505020204"/>
                </a:endParaR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0">
              <a:off x="12687595" y="4191886"/>
              <a:ext cx="4114800" cy="1775637"/>
              <a:chOff x="0" y="0"/>
              <a:chExt cx="812800" cy="35074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350743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350743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222802"/>
                    </a:lnTo>
                    <a:cubicBezTo>
                      <a:pt x="812800" y="293462"/>
                      <a:pt x="755519" y="350743"/>
                      <a:pt x="684859" y="350743"/>
                    </a:cubicBezTo>
                    <a:lnTo>
                      <a:pt x="127941" y="350743"/>
                    </a:lnTo>
                    <a:cubicBezTo>
                      <a:pt x="94009" y="350743"/>
                      <a:pt x="61467" y="337264"/>
                      <a:pt x="37473" y="313270"/>
                    </a:cubicBezTo>
                    <a:cubicBezTo>
                      <a:pt x="13479" y="289277"/>
                      <a:pt x="0" y="256734"/>
                      <a:pt x="0" y="222802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8C52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812800" cy="3888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70"/>
                  </a:lnSpc>
                </a:pPr>
                <a:r>
                  <a:rPr lang="en-US" sz="2265">
                    <a:solidFill>
                      <a:srgbClr val="FFFFFF"/>
                    </a:solidFill>
                    <a:latin typeface="Noto Serif Display" panose="02020502080505020204"/>
                  </a:rPr>
                  <a:t>Xác định ô được click trên phần tử canvas</a:t>
                </a:r>
                <a:endParaRPr lang="en-US" sz="2265">
                  <a:solidFill>
                    <a:srgbClr val="FFFFFF"/>
                  </a:solidFill>
                  <a:latin typeface="Noto Serif Display" panose="02020502080505020204"/>
                </a:endParaRPr>
              </a:p>
            </p:txBody>
          </p:sp>
        </p:grpSp>
        <p:sp>
          <p:nvSpPr>
            <p:cNvPr id="16" name="AutoShape 16"/>
            <p:cNvSpPr/>
            <p:nvPr/>
          </p:nvSpPr>
          <p:spPr>
            <a:xfrm flipV="1">
              <a:off x="9278567" y="928410"/>
              <a:ext cx="3409028" cy="196820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9278567" y="2945219"/>
              <a:ext cx="3409028" cy="200548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</p:sp>
      </p:grpSp>
      <p:sp>
        <p:nvSpPr>
          <p:cNvPr id="18" name="TextBox 18"/>
          <p:cNvSpPr txBox="1"/>
          <p:nvPr/>
        </p:nvSpPr>
        <p:spPr>
          <a:xfrm>
            <a:off x="1989584" y="2119062"/>
            <a:ext cx="14308832" cy="902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000000"/>
                </a:solidFill>
                <a:latin typeface="DejaVu Serif Bold" panose="02060803050605020204"/>
              </a:rPr>
              <a:t>Lắng nghe thao tác click từ người chơi</a:t>
            </a:r>
            <a:endParaRPr lang="en-US" sz="5200">
              <a:solidFill>
                <a:srgbClr val="000000"/>
              </a:solidFill>
              <a:latin typeface="DejaVu Serif Bold" panose="02060803050605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3216275" y="3798570"/>
          <a:ext cx="6286500" cy="3792220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  <a:gridCol w="2095500"/>
              </a:tblGrid>
              <a:tr h="948055"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8055"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17EB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8055"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8055"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1600"/>
                        </a:lnSpc>
                        <a:defRPr/>
                      </a:pPr>
                      <a:endParaRPr lang="en-US" sz="1100"/>
                    </a:p>
                  </a:txBody>
                  <a:tcPr marL="120891" marR="120891" marT="120891" marB="120891" anchor="t">
                    <a:lnL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3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AutoShape 3"/>
          <p:cNvSpPr/>
          <p:nvPr/>
        </p:nvSpPr>
        <p:spPr>
          <a:xfrm>
            <a:off x="3886200" y="3347085"/>
            <a:ext cx="1310005" cy="124904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4" name="Group 4"/>
          <p:cNvGrpSpPr/>
          <p:nvPr/>
        </p:nvGrpSpPr>
        <p:grpSpPr>
          <a:xfrm rot="0">
            <a:off x="2362185" y="2552599"/>
            <a:ext cx="2258779" cy="989693"/>
            <a:chOff x="-857040" y="-536331"/>
            <a:chExt cx="623819" cy="273329"/>
          </a:xfrm>
        </p:grpSpPr>
        <p:sp>
          <p:nvSpPr>
            <p:cNvPr id="5" name="Freeform 5"/>
            <p:cNvSpPr/>
            <p:nvPr/>
          </p:nvSpPr>
          <p:spPr>
            <a:xfrm>
              <a:off x="-857040" y="-503492"/>
              <a:ext cx="602774" cy="235229"/>
            </a:xfrm>
            <a:custGeom>
              <a:avLst/>
              <a:gdLst/>
              <a:ahLst/>
              <a:cxnLst/>
              <a:rect l="l" t="t" r="r" b="b"/>
              <a:pathLst>
                <a:path w="602774" h="235229">
                  <a:moveTo>
                    <a:pt x="117614" y="0"/>
                  </a:moveTo>
                  <a:lnTo>
                    <a:pt x="485160" y="0"/>
                  </a:lnTo>
                  <a:cubicBezTo>
                    <a:pt x="550116" y="0"/>
                    <a:pt x="602774" y="52658"/>
                    <a:pt x="602774" y="117614"/>
                  </a:cubicBezTo>
                  <a:lnTo>
                    <a:pt x="602774" y="117614"/>
                  </a:lnTo>
                  <a:cubicBezTo>
                    <a:pt x="602774" y="148808"/>
                    <a:pt x="590383" y="178723"/>
                    <a:pt x="568326" y="200780"/>
                  </a:cubicBezTo>
                  <a:cubicBezTo>
                    <a:pt x="546269" y="222837"/>
                    <a:pt x="516353" y="235229"/>
                    <a:pt x="485160" y="235229"/>
                  </a:cubicBezTo>
                  <a:lnTo>
                    <a:pt x="117614" y="235229"/>
                  </a:lnTo>
                  <a:cubicBezTo>
                    <a:pt x="86421" y="235229"/>
                    <a:pt x="56505" y="222837"/>
                    <a:pt x="34448" y="200780"/>
                  </a:cubicBezTo>
                  <a:cubicBezTo>
                    <a:pt x="12391" y="178723"/>
                    <a:pt x="0" y="148808"/>
                    <a:pt x="0" y="117614"/>
                  </a:cubicBezTo>
                  <a:lnTo>
                    <a:pt x="0" y="117614"/>
                  </a:lnTo>
                  <a:cubicBezTo>
                    <a:pt x="0" y="86421"/>
                    <a:pt x="12391" y="56505"/>
                    <a:pt x="34448" y="34448"/>
                  </a:cubicBezTo>
                  <a:cubicBezTo>
                    <a:pt x="56505" y="12391"/>
                    <a:pt x="86421" y="0"/>
                    <a:pt x="117614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-835995" y="-536331"/>
              <a:ext cx="602774" cy="273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0"/>
                </a:lnSpc>
              </a:pPr>
              <a:r>
                <a:rPr lang="en-US" sz="2265">
                  <a:solidFill>
                    <a:srgbClr val="FFFFFF"/>
                  </a:solidFill>
                  <a:latin typeface="Noto Serif Display" panose="02020502080505020204"/>
                </a:rPr>
                <a:t>ô được click</a:t>
              </a:r>
              <a:endParaRPr lang="en-US" sz="2265">
                <a:solidFill>
                  <a:srgbClr val="FFFFFF"/>
                </a:solidFill>
                <a:latin typeface="Noto Serif Display" panose="02020502080505020204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10287155" y="4595865"/>
            <a:ext cx="3247248" cy="2149369"/>
            <a:chOff x="0" y="0"/>
            <a:chExt cx="896810" cy="59360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6810" cy="593603"/>
            </a:xfrm>
            <a:custGeom>
              <a:avLst/>
              <a:gdLst/>
              <a:ahLst/>
              <a:cxnLst/>
              <a:rect l="l" t="t" r="r" b="b"/>
              <a:pathLst>
                <a:path w="896810" h="593603">
                  <a:moveTo>
                    <a:pt x="121592" y="0"/>
                  </a:moveTo>
                  <a:lnTo>
                    <a:pt x="775219" y="0"/>
                  </a:lnTo>
                  <a:cubicBezTo>
                    <a:pt x="842372" y="0"/>
                    <a:pt x="896810" y="54438"/>
                    <a:pt x="896810" y="121592"/>
                  </a:cubicBezTo>
                  <a:lnTo>
                    <a:pt x="896810" y="472011"/>
                  </a:lnTo>
                  <a:cubicBezTo>
                    <a:pt x="896810" y="504259"/>
                    <a:pt x="884000" y="535187"/>
                    <a:pt x="861197" y="557990"/>
                  </a:cubicBezTo>
                  <a:cubicBezTo>
                    <a:pt x="838394" y="580792"/>
                    <a:pt x="807467" y="593603"/>
                    <a:pt x="775219" y="593603"/>
                  </a:cubicBezTo>
                  <a:lnTo>
                    <a:pt x="121592" y="593603"/>
                  </a:lnTo>
                  <a:cubicBezTo>
                    <a:pt x="54438" y="593603"/>
                    <a:pt x="0" y="539165"/>
                    <a:pt x="0" y="472011"/>
                  </a:cubicBezTo>
                  <a:lnTo>
                    <a:pt x="0" y="121592"/>
                  </a:lnTo>
                  <a:cubicBezTo>
                    <a:pt x="0" y="54438"/>
                    <a:pt x="54438" y="0"/>
                    <a:pt x="121592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96810" cy="631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0"/>
                </a:lnSpc>
              </a:pPr>
              <a:r>
                <a:rPr lang="en-US" sz="2265">
                  <a:solidFill>
                    <a:srgbClr val="FFFFFF"/>
                  </a:solidFill>
                  <a:latin typeface="Noto Serif Display" panose="02020502080505020204"/>
                </a:rPr>
                <a:t>Dùng kỹ thuật DFS/Dệ quy kiểm tra  ô lân cận có cùng màu không?</a:t>
              </a:r>
              <a:endParaRPr lang="en-US" sz="2265">
                <a:solidFill>
                  <a:srgbClr val="FFFFFF"/>
                </a:solidFill>
                <a:latin typeface="Noto Serif Display" panose="02020502080505020204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440170" y="8337550"/>
            <a:ext cx="3274060" cy="489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820"/>
              </a:lnSpc>
              <a:spcBef>
                <a:spcPct val="0"/>
              </a:spcBef>
            </a:pPr>
            <a:r>
              <a:rPr lang="en-US" sz="2730">
                <a:solidFill>
                  <a:srgbClr val="000000"/>
                </a:solidFill>
                <a:latin typeface="Noto Serif Display" panose="02020502080505020204"/>
              </a:rPr>
              <a:t>board Game</a:t>
            </a:r>
            <a:endParaRPr lang="en-US" sz="2730">
              <a:solidFill>
                <a:srgbClr val="000000"/>
              </a:solidFill>
              <a:latin typeface="Noto Serif Display" panose="02020502080505020204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7587148" y="5219583"/>
            <a:ext cx="737756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AutoShape 12"/>
          <p:cNvSpPr/>
          <p:nvPr/>
        </p:nvSpPr>
        <p:spPr>
          <a:xfrm flipV="1">
            <a:off x="6477200" y="3924553"/>
            <a:ext cx="0" cy="676108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3" name="AutoShape 13"/>
          <p:cNvSpPr/>
          <p:nvPr/>
        </p:nvSpPr>
        <p:spPr>
          <a:xfrm flipH="1">
            <a:off x="4191141" y="5219885"/>
            <a:ext cx="937380" cy="0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4" name="AutoShape 14"/>
          <p:cNvSpPr/>
          <p:nvPr/>
        </p:nvSpPr>
        <p:spPr>
          <a:xfrm>
            <a:off x="6306185" y="5850890"/>
            <a:ext cx="19050" cy="721995"/>
          </a:xfrm>
          <a:prstGeom prst="line">
            <a:avLst/>
          </a:prstGeom>
          <a:ln w="952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TextBox 15"/>
          <p:cNvSpPr txBox="1"/>
          <p:nvPr/>
        </p:nvSpPr>
        <p:spPr>
          <a:xfrm>
            <a:off x="7162983" y="5905558"/>
            <a:ext cx="812785" cy="556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0"/>
              </a:lnSpc>
            </a:pPr>
            <a:r>
              <a:rPr lang="en-US" sz="3240">
                <a:solidFill>
                  <a:srgbClr val="000000"/>
                </a:solidFill>
                <a:latin typeface="Noto Serif Display Bold" panose="02020802080505020204"/>
              </a:rPr>
              <a:t>DFS</a:t>
            </a:r>
            <a:endParaRPr lang="en-US" sz="3240">
              <a:solidFill>
                <a:srgbClr val="000000"/>
              </a:solidFill>
              <a:latin typeface="Noto Serif Display Bold" panose="02020802080505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65672" y="1003670"/>
            <a:ext cx="9933484" cy="902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DejaVu Serif Bold" panose="02060803050605020204"/>
              </a:rPr>
              <a:t>Xác định Ô màu được chọn</a:t>
            </a:r>
            <a:endParaRPr lang="en-US" sz="5200">
              <a:solidFill>
                <a:srgbClr val="000000"/>
              </a:solidFill>
              <a:latin typeface="DejaVu Serif Bold" panose="02060803050605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1157</Words>
  <Application>WPS Presentation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Noto Serif Display</vt:lpstr>
      <vt:lpstr>DejaVu Serif Bold</vt:lpstr>
      <vt:lpstr>Noto Sans Bold</vt:lpstr>
      <vt:lpstr>Noto Serif Display 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SameGame</dc:title>
  <dc:creator/>
  <cp:lastModifiedBy>LocDu</cp:lastModifiedBy>
  <cp:revision>5</cp:revision>
  <dcterms:created xsi:type="dcterms:W3CDTF">2006-08-16T00:00:00Z</dcterms:created>
  <dcterms:modified xsi:type="dcterms:W3CDTF">2023-12-23T02:57:56Z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159797A2B4FE402990F2624E744D4FD4_12</vt:lpwstr>
  </property>
  <property fmtid="{D5CDD505-2E9C-101B-9397-08002B2CF9AE}" pid="3" name="KSOProductBuildVer">
    <vt:lpwstr>1033-12.2.0.13359</vt:lpwstr>
  </property>
</Properties>
</file>