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7" r:id="rId2"/>
    <p:sldId id="258" r:id="rId3"/>
    <p:sldId id="259" r:id="rId4"/>
    <p:sldId id="297" r:id="rId5"/>
    <p:sldId id="298" r:id="rId6"/>
    <p:sldId id="299" r:id="rId7"/>
    <p:sldId id="300" r:id="rId8"/>
    <p:sldId id="301" r:id="rId9"/>
    <p:sldId id="302" r:id="rId10"/>
    <p:sldId id="303" r:id="rId11"/>
    <p:sldId id="304" r:id="rId12"/>
    <p:sldId id="307" r:id="rId13"/>
    <p:sldId id="308" r:id="rId14"/>
    <p:sldId id="309" r:id="rId15"/>
    <p:sldId id="305" r:id="rId16"/>
    <p:sldId id="306" r:id="rId17"/>
    <p:sldId id="278" r:id="rId18"/>
    <p:sldId id="279" r:id="rId19"/>
    <p:sldId id="280" r:id="rId20"/>
    <p:sldId id="284" r:id="rId21"/>
    <p:sldId id="281" r:id="rId22"/>
    <p:sldId id="282" r:id="rId23"/>
    <p:sldId id="283" r:id="rId24"/>
    <p:sldId id="285" r:id="rId25"/>
    <p:sldId id="286" r:id="rId26"/>
    <p:sldId id="287" r:id="rId27"/>
    <p:sldId id="288" r:id="rId28"/>
    <p:sldId id="289" r:id="rId29"/>
    <p:sldId id="290" r:id="rId30"/>
    <p:sldId id="291" r:id="rId31"/>
    <p:sldId id="292" r:id="rId32"/>
    <p:sldId id="293" r:id="rId33"/>
    <p:sldId id="294" r:id="rId34"/>
    <p:sldId id="27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43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ocdu\Desktop\SRAM%20Power.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ocdu\Desktop\SRAM%20Power.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ocdu\Desktop\SRAM%20Power.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ocdu\Desktop\SRAM%20Delay.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locdu\Desktop\SRAM%20Delay.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Conventional</a:t>
            </a:r>
            <a:r>
              <a:rPr lang="en-US" baseline="0"/>
              <a:t> vs Low Power 6T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T=-10</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(Sheet1!$B$9,Sheet1!$D$9)</c:f>
              <c:strCache>
                <c:ptCount val="2"/>
                <c:pt idx="0">
                  <c:v>SRAM 6T</c:v>
                </c:pt>
                <c:pt idx="1">
                  <c:v>Low Power 6T</c:v>
                </c:pt>
              </c:strCache>
            </c:strRef>
          </c:cat>
          <c:val>
            <c:numRef>
              <c:f>(Sheet1!$B$10,Sheet1!$D$10)</c:f>
              <c:numCache>
                <c:formatCode>General</c:formatCode>
                <c:ptCount val="2"/>
                <c:pt idx="0">
                  <c:v>57</c:v>
                </c:pt>
                <c:pt idx="1">
                  <c:v>33.200000000000003</c:v>
                </c:pt>
              </c:numCache>
            </c:numRef>
          </c:val>
          <c:extLst>
            <c:ext xmlns:c16="http://schemas.microsoft.com/office/drawing/2014/chart" uri="{C3380CC4-5D6E-409C-BE32-E72D297353CC}">
              <c16:uniqueId val="{00000000-AB4F-455E-B703-955EB507C644}"/>
            </c:ext>
          </c:extLst>
        </c:ser>
        <c:ser>
          <c:idx val="1"/>
          <c:order val="1"/>
          <c:tx>
            <c:v>T=27</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(Sheet1!$B$9,Sheet1!$D$9)</c:f>
              <c:strCache>
                <c:ptCount val="2"/>
                <c:pt idx="0">
                  <c:v>SRAM 6T</c:v>
                </c:pt>
                <c:pt idx="1">
                  <c:v>Low Power 6T</c:v>
                </c:pt>
              </c:strCache>
            </c:strRef>
          </c:cat>
          <c:val>
            <c:numRef>
              <c:f>(Sheet1!$B$11,Sheet1!$D$11)</c:f>
              <c:numCache>
                <c:formatCode>General</c:formatCode>
                <c:ptCount val="2"/>
                <c:pt idx="0">
                  <c:v>49.9</c:v>
                </c:pt>
                <c:pt idx="1">
                  <c:v>30</c:v>
                </c:pt>
              </c:numCache>
            </c:numRef>
          </c:val>
          <c:extLst>
            <c:ext xmlns:c16="http://schemas.microsoft.com/office/drawing/2014/chart" uri="{C3380CC4-5D6E-409C-BE32-E72D297353CC}">
              <c16:uniqueId val="{00000001-AB4F-455E-B703-955EB507C644}"/>
            </c:ext>
          </c:extLst>
        </c:ser>
        <c:ser>
          <c:idx val="2"/>
          <c:order val="2"/>
          <c:tx>
            <c:v>T=50</c:v>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(Sheet1!$B$9,Sheet1!$D$9)</c:f>
              <c:strCache>
                <c:ptCount val="2"/>
                <c:pt idx="0">
                  <c:v>SRAM 6T</c:v>
                </c:pt>
                <c:pt idx="1">
                  <c:v>Low Power 6T</c:v>
                </c:pt>
              </c:strCache>
            </c:strRef>
          </c:cat>
          <c:val>
            <c:numRef>
              <c:f>(Sheet1!$B$12,Sheet1!$D$12)</c:f>
              <c:numCache>
                <c:formatCode>General</c:formatCode>
                <c:ptCount val="2"/>
                <c:pt idx="0">
                  <c:v>46.2</c:v>
                </c:pt>
                <c:pt idx="1">
                  <c:v>26</c:v>
                </c:pt>
              </c:numCache>
            </c:numRef>
          </c:val>
          <c:extLst>
            <c:ext xmlns:c16="http://schemas.microsoft.com/office/drawing/2014/chart" uri="{C3380CC4-5D6E-409C-BE32-E72D297353CC}">
              <c16:uniqueId val="{00000002-AB4F-455E-B703-955EB507C644}"/>
            </c:ext>
          </c:extLst>
        </c:ser>
        <c:ser>
          <c:idx val="3"/>
          <c:order val="3"/>
          <c:tx>
            <c:v>T=90</c:v>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(Sheet1!$B$9,Sheet1!$D$9)</c:f>
              <c:strCache>
                <c:ptCount val="2"/>
                <c:pt idx="0">
                  <c:v>SRAM 6T</c:v>
                </c:pt>
                <c:pt idx="1">
                  <c:v>Low Power 6T</c:v>
                </c:pt>
              </c:strCache>
            </c:strRef>
          </c:cat>
          <c:val>
            <c:numRef>
              <c:f>(Sheet1!$B$13,Sheet1!$D$13)</c:f>
              <c:numCache>
                <c:formatCode>General</c:formatCode>
                <c:ptCount val="2"/>
                <c:pt idx="0">
                  <c:v>42.2</c:v>
                </c:pt>
                <c:pt idx="1">
                  <c:v>23.7</c:v>
                </c:pt>
              </c:numCache>
            </c:numRef>
          </c:val>
          <c:extLst>
            <c:ext xmlns:c16="http://schemas.microsoft.com/office/drawing/2014/chart" uri="{C3380CC4-5D6E-409C-BE32-E72D297353CC}">
              <c16:uniqueId val="{00000003-AB4F-455E-B703-955EB507C644}"/>
            </c:ext>
          </c:extLst>
        </c:ser>
        <c:dLbls>
          <c:dLblPos val="outEnd"/>
          <c:showLegendKey val="0"/>
          <c:showVal val="1"/>
          <c:showCatName val="0"/>
          <c:showSerName val="0"/>
          <c:showPercent val="0"/>
          <c:showBubbleSize val="0"/>
        </c:dLbls>
        <c:gapWidth val="219"/>
        <c:overlap val="-27"/>
        <c:axId val="136830752"/>
        <c:axId val="136836992"/>
      </c:barChart>
      <c:catAx>
        <c:axId val="136830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836992"/>
        <c:crosses val="autoZero"/>
        <c:auto val="1"/>
        <c:lblAlgn val="ctr"/>
        <c:lblOffset val="100"/>
        <c:noMultiLvlLbl val="0"/>
      </c:catAx>
      <c:valAx>
        <c:axId val="1368369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Power Consumption (uW)</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8307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Conventional</a:t>
            </a:r>
            <a:r>
              <a:rPr lang="en-US" baseline="0"/>
              <a:t> vs Low Power 8T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T=-10</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(Sheet1!$C$9,Sheet1!$E$9)</c:f>
              <c:strCache>
                <c:ptCount val="2"/>
                <c:pt idx="0">
                  <c:v>SRAM 8T</c:v>
                </c:pt>
                <c:pt idx="1">
                  <c:v>Low Power 8T</c:v>
                </c:pt>
              </c:strCache>
            </c:strRef>
          </c:cat>
          <c:val>
            <c:numRef>
              <c:f>(Sheet1!$C$10,Sheet1!$E$10)</c:f>
              <c:numCache>
                <c:formatCode>General</c:formatCode>
                <c:ptCount val="2"/>
                <c:pt idx="0">
                  <c:v>61.6</c:v>
                </c:pt>
                <c:pt idx="1">
                  <c:v>37.200000000000003</c:v>
                </c:pt>
              </c:numCache>
            </c:numRef>
          </c:val>
          <c:extLst>
            <c:ext xmlns:c16="http://schemas.microsoft.com/office/drawing/2014/chart" uri="{C3380CC4-5D6E-409C-BE32-E72D297353CC}">
              <c16:uniqueId val="{00000000-56F4-42D3-9E98-9E6C7C6ECD88}"/>
            </c:ext>
          </c:extLst>
        </c:ser>
        <c:ser>
          <c:idx val="1"/>
          <c:order val="1"/>
          <c:tx>
            <c:v>T=27</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(Sheet1!$C$9,Sheet1!$E$9)</c:f>
              <c:strCache>
                <c:ptCount val="2"/>
                <c:pt idx="0">
                  <c:v>SRAM 8T</c:v>
                </c:pt>
                <c:pt idx="1">
                  <c:v>Low Power 8T</c:v>
                </c:pt>
              </c:strCache>
            </c:strRef>
          </c:cat>
          <c:val>
            <c:numRef>
              <c:f>(Sheet1!$C$11,Sheet1!$E$11)</c:f>
              <c:numCache>
                <c:formatCode>General</c:formatCode>
                <c:ptCount val="2"/>
                <c:pt idx="0">
                  <c:v>55.5</c:v>
                </c:pt>
                <c:pt idx="1">
                  <c:v>31.9</c:v>
                </c:pt>
              </c:numCache>
            </c:numRef>
          </c:val>
          <c:extLst>
            <c:ext xmlns:c16="http://schemas.microsoft.com/office/drawing/2014/chart" uri="{C3380CC4-5D6E-409C-BE32-E72D297353CC}">
              <c16:uniqueId val="{00000001-56F4-42D3-9E98-9E6C7C6ECD88}"/>
            </c:ext>
          </c:extLst>
        </c:ser>
        <c:ser>
          <c:idx val="2"/>
          <c:order val="2"/>
          <c:tx>
            <c:v>T=50</c:v>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(Sheet1!$C$9,Sheet1!$E$9)</c:f>
              <c:strCache>
                <c:ptCount val="2"/>
                <c:pt idx="0">
                  <c:v>SRAM 8T</c:v>
                </c:pt>
                <c:pt idx="1">
                  <c:v>Low Power 8T</c:v>
                </c:pt>
              </c:strCache>
            </c:strRef>
          </c:cat>
          <c:val>
            <c:numRef>
              <c:f>(Sheet1!$C$12,Sheet1!$E$12)</c:f>
              <c:numCache>
                <c:formatCode>General</c:formatCode>
                <c:ptCount val="2"/>
                <c:pt idx="0">
                  <c:v>51.2</c:v>
                </c:pt>
                <c:pt idx="1">
                  <c:v>29.2</c:v>
                </c:pt>
              </c:numCache>
            </c:numRef>
          </c:val>
          <c:extLst>
            <c:ext xmlns:c16="http://schemas.microsoft.com/office/drawing/2014/chart" uri="{C3380CC4-5D6E-409C-BE32-E72D297353CC}">
              <c16:uniqueId val="{00000002-56F4-42D3-9E98-9E6C7C6ECD88}"/>
            </c:ext>
          </c:extLst>
        </c:ser>
        <c:ser>
          <c:idx val="3"/>
          <c:order val="3"/>
          <c:tx>
            <c:v>T=80</c:v>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(Sheet1!$C$9,Sheet1!$E$9)</c:f>
              <c:strCache>
                <c:ptCount val="2"/>
                <c:pt idx="0">
                  <c:v>SRAM 8T</c:v>
                </c:pt>
                <c:pt idx="1">
                  <c:v>Low Power 8T</c:v>
                </c:pt>
              </c:strCache>
            </c:strRef>
          </c:cat>
          <c:val>
            <c:numRef>
              <c:f>(Sheet1!$C$13,Sheet1!$E$13)</c:f>
              <c:numCache>
                <c:formatCode>General</c:formatCode>
                <c:ptCount val="2"/>
                <c:pt idx="0">
                  <c:v>46.6</c:v>
                </c:pt>
                <c:pt idx="1">
                  <c:v>26.4</c:v>
                </c:pt>
              </c:numCache>
            </c:numRef>
          </c:val>
          <c:extLst>
            <c:ext xmlns:c16="http://schemas.microsoft.com/office/drawing/2014/chart" uri="{C3380CC4-5D6E-409C-BE32-E72D297353CC}">
              <c16:uniqueId val="{00000003-56F4-42D3-9E98-9E6C7C6ECD88}"/>
            </c:ext>
          </c:extLst>
        </c:ser>
        <c:dLbls>
          <c:dLblPos val="outEnd"/>
          <c:showLegendKey val="0"/>
          <c:showVal val="1"/>
          <c:showCatName val="0"/>
          <c:showSerName val="0"/>
          <c:showPercent val="0"/>
          <c:showBubbleSize val="0"/>
        </c:dLbls>
        <c:gapWidth val="219"/>
        <c:overlap val="-27"/>
        <c:axId val="67461936"/>
        <c:axId val="67464016"/>
      </c:barChart>
      <c:catAx>
        <c:axId val="67461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464016"/>
        <c:crosses val="autoZero"/>
        <c:auto val="1"/>
        <c:lblAlgn val="ctr"/>
        <c:lblOffset val="100"/>
        <c:noMultiLvlLbl val="0"/>
      </c:catAx>
      <c:valAx>
        <c:axId val="674640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Power Consumption</a:t>
                </a:r>
                <a:r>
                  <a:rPr lang="en-US" baseline="0"/>
                  <a:t> (uW)</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461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Low</a:t>
            </a:r>
            <a:r>
              <a:rPr lang="en-US" baseline="0"/>
              <a:t> Power 6T vs 8T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T=-10</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(Sheet1!$D$9,Sheet1!$E$9)</c:f>
              <c:strCache>
                <c:ptCount val="2"/>
                <c:pt idx="0">
                  <c:v>Low Power 6T</c:v>
                </c:pt>
                <c:pt idx="1">
                  <c:v>Low Power 8T</c:v>
                </c:pt>
              </c:strCache>
            </c:strRef>
          </c:cat>
          <c:val>
            <c:numRef>
              <c:f>Sheet1!$D$10:$E$10</c:f>
              <c:numCache>
                <c:formatCode>General</c:formatCode>
                <c:ptCount val="2"/>
                <c:pt idx="0">
                  <c:v>33.200000000000003</c:v>
                </c:pt>
                <c:pt idx="1">
                  <c:v>37.200000000000003</c:v>
                </c:pt>
              </c:numCache>
            </c:numRef>
          </c:val>
          <c:extLst>
            <c:ext xmlns:c16="http://schemas.microsoft.com/office/drawing/2014/chart" uri="{C3380CC4-5D6E-409C-BE32-E72D297353CC}">
              <c16:uniqueId val="{00000000-B13C-435D-85B8-22D8DDEA07DF}"/>
            </c:ext>
          </c:extLst>
        </c:ser>
        <c:ser>
          <c:idx val="1"/>
          <c:order val="1"/>
          <c:tx>
            <c:v>T=27</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(Sheet1!$D$9,Sheet1!$E$9)</c:f>
              <c:strCache>
                <c:ptCount val="2"/>
                <c:pt idx="0">
                  <c:v>Low Power 6T</c:v>
                </c:pt>
                <c:pt idx="1">
                  <c:v>Low Power 8T</c:v>
                </c:pt>
              </c:strCache>
            </c:strRef>
          </c:cat>
          <c:val>
            <c:numRef>
              <c:f>Sheet1!$D$11:$E$11</c:f>
              <c:numCache>
                <c:formatCode>General</c:formatCode>
                <c:ptCount val="2"/>
                <c:pt idx="0">
                  <c:v>30</c:v>
                </c:pt>
                <c:pt idx="1">
                  <c:v>31.9</c:v>
                </c:pt>
              </c:numCache>
            </c:numRef>
          </c:val>
          <c:extLst>
            <c:ext xmlns:c16="http://schemas.microsoft.com/office/drawing/2014/chart" uri="{C3380CC4-5D6E-409C-BE32-E72D297353CC}">
              <c16:uniqueId val="{00000001-B13C-435D-85B8-22D8DDEA07DF}"/>
            </c:ext>
          </c:extLst>
        </c:ser>
        <c:ser>
          <c:idx val="2"/>
          <c:order val="2"/>
          <c:tx>
            <c:v>T=50</c:v>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(Sheet1!$D$9,Sheet1!$E$9)</c:f>
              <c:strCache>
                <c:ptCount val="2"/>
                <c:pt idx="0">
                  <c:v>Low Power 6T</c:v>
                </c:pt>
                <c:pt idx="1">
                  <c:v>Low Power 8T</c:v>
                </c:pt>
              </c:strCache>
            </c:strRef>
          </c:cat>
          <c:val>
            <c:numRef>
              <c:f>Sheet1!$D$12:$E$12</c:f>
              <c:numCache>
                <c:formatCode>General</c:formatCode>
                <c:ptCount val="2"/>
                <c:pt idx="0">
                  <c:v>26</c:v>
                </c:pt>
                <c:pt idx="1">
                  <c:v>29.2</c:v>
                </c:pt>
              </c:numCache>
            </c:numRef>
          </c:val>
          <c:extLst>
            <c:ext xmlns:c16="http://schemas.microsoft.com/office/drawing/2014/chart" uri="{C3380CC4-5D6E-409C-BE32-E72D297353CC}">
              <c16:uniqueId val="{00000002-B13C-435D-85B8-22D8DDEA07DF}"/>
            </c:ext>
          </c:extLst>
        </c:ser>
        <c:ser>
          <c:idx val="3"/>
          <c:order val="3"/>
          <c:tx>
            <c:v>T=80</c:v>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(Sheet1!$D$9,Sheet1!$E$9)</c:f>
              <c:strCache>
                <c:ptCount val="2"/>
                <c:pt idx="0">
                  <c:v>Low Power 6T</c:v>
                </c:pt>
                <c:pt idx="1">
                  <c:v>Low Power 8T</c:v>
                </c:pt>
              </c:strCache>
            </c:strRef>
          </c:cat>
          <c:val>
            <c:numRef>
              <c:f>Sheet1!$D$13:$E$13</c:f>
              <c:numCache>
                <c:formatCode>General</c:formatCode>
                <c:ptCount val="2"/>
                <c:pt idx="0">
                  <c:v>23.7</c:v>
                </c:pt>
                <c:pt idx="1">
                  <c:v>26.4</c:v>
                </c:pt>
              </c:numCache>
            </c:numRef>
          </c:val>
          <c:extLst>
            <c:ext xmlns:c16="http://schemas.microsoft.com/office/drawing/2014/chart" uri="{C3380CC4-5D6E-409C-BE32-E72D297353CC}">
              <c16:uniqueId val="{00000003-B13C-435D-85B8-22D8DDEA07DF}"/>
            </c:ext>
          </c:extLst>
        </c:ser>
        <c:dLbls>
          <c:dLblPos val="outEnd"/>
          <c:showLegendKey val="0"/>
          <c:showVal val="1"/>
          <c:showCatName val="0"/>
          <c:showSerName val="0"/>
          <c:showPercent val="0"/>
          <c:showBubbleSize val="0"/>
        </c:dLbls>
        <c:gapWidth val="219"/>
        <c:overlap val="-27"/>
        <c:axId val="67464848"/>
        <c:axId val="67465680"/>
      </c:barChart>
      <c:catAx>
        <c:axId val="67464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465680"/>
        <c:crosses val="autoZero"/>
        <c:auto val="1"/>
        <c:lblAlgn val="ctr"/>
        <c:lblOffset val="100"/>
        <c:noMultiLvlLbl val="0"/>
      </c:catAx>
      <c:valAx>
        <c:axId val="674656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Power Consumption (uW)</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4648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Write Delay</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T=-10</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Sheet1!$H$9:$K$9</c:f>
              <c:strCache>
                <c:ptCount val="4"/>
                <c:pt idx="0">
                  <c:v>SRAM 6T</c:v>
                </c:pt>
                <c:pt idx="1">
                  <c:v>SRAM 8T</c:v>
                </c:pt>
                <c:pt idx="2">
                  <c:v>Low Power 6T</c:v>
                </c:pt>
                <c:pt idx="3">
                  <c:v>Low Power 8T</c:v>
                </c:pt>
              </c:strCache>
            </c:strRef>
          </c:cat>
          <c:val>
            <c:numRef>
              <c:f>Sheet1!$H$10:$K$10</c:f>
              <c:numCache>
                <c:formatCode>General</c:formatCode>
                <c:ptCount val="4"/>
                <c:pt idx="0">
                  <c:v>125.69</c:v>
                </c:pt>
                <c:pt idx="1">
                  <c:v>133.56</c:v>
                </c:pt>
                <c:pt idx="2">
                  <c:v>59.41</c:v>
                </c:pt>
                <c:pt idx="3">
                  <c:v>58.03</c:v>
                </c:pt>
              </c:numCache>
            </c:numRef>
          </c:val>
          <c:extLst>
            <c:ext xmlns:c16="http://schemas.microsoft.com/office/drawing/2014/chart" uri="{C3380CC4-5D6E-409C-BE32-E72D297353CC}">
              <c16:uniqueId val="{00000000-511B-464E-9C93-B69AF0D03E52}"/>
            </c:ext>
          </c:extLst>
        </c:ser>
        <c:ser>
          <c:idx val="1"/>
          <c:order val="1"/>
          <c:tx>
            <c:v>T=27</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Sheet1!$H$9:$K$9</c:f>
              <c:strCache>
                <c:ptCount val="4"/>
                <c:pt idx="0">
                  <c:v>SRAM 6T</c:v>
                </c:pt>
                <c:pt idx="1">
                  <c:v>SRAM 8T</c:v>
                </c:pt>
                <c:pt idx="2">
                  <c:v>Low Power 6T</c:v>
                </c:pt>
                <c:pt idx="3">
                  <c:v>Low Power 8T</c:v>
                </c:pt>
              </c:strCache>
            </c:strRef>
          </c:cat>
          <c:val>
            <c:numRef>
              <c:f>Sheet1!$H$11:$K$11</c:f>
              <c:numCache>
                <c:formatCode>General</c:formatCode>
                <c:ptCount val="4"/>
                <c:pt idx="0">
                  <c:v>174.93</c:v>
                </c:pt>
                <c:pt idx="1">
                  <c:v>189.22</c:v>
                </c:pt>
                <c:pt idx="2">
                  <c:v>70.599999999999994</c:v>
                </c:pt>
                <c:pt idx="3">
                  <c:v>68.349999999999994</c:v>
                </c:pt>
              </c:numCache>
            </c:numRef>
          </c:val>
          <c:extLst>
            <c:ext xmlns:c16="http://schemas.microsoft.com/office/drawing/2014/chart" uri="{C3380CC4-5D6E-409C-BE32-E72D297353CC}">
              <c16:uniqueId val="{00000001-511B-464E-9C93-B69AF0D03E52}"/>
            </c:ext>
          </c:extLst>
        </c:ser>
        <c:ser>
          <c:idx val="2"/>
          <c:order val="2"/>
          <c:tx>
            <c:v>T=50</c:v>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Sheet1!$H$9:$K$9</c:f>
              <c:strCache>
                <c:ptCount val="4"/>
                <c:pt idx="0">
                  <c:v>SRAM 6T</c:v>
                </c:pt>
                <c:pt idx="1">
                  <c:v>SRAM 8T</c:v>
                </c:pt>
                <c:pt idx="2">
                  <c:v>Low Power 6T</c:v>
                </c:pt>
                <c:pt idx="3">
                  <c:v>Low Power 8T</c:v>
                </c:pt>
              </c:strCache>
            </c:strRef>
          </c:cat>
          <c:val>
            <c:numRef>
              <c:f>Sheet1!$H$12:$K$12</c:f>
              <c:numCache>
                <c:formatCode>General</c:formatCode>
                <c:ptCount val="4"/>
                <c:pt idx="0">
                  <c:v>223.14</c:v>
                </c:pt>
                <c:pt idx="1">
                  <c:v>243.77</c:v>
                </c:pt>
                <c:pt idx="2">
                  <c:v>79.84</c:v>
                </c:pt>
                <c:pt idx="3">
                  <c:v>75.27</c:v>
                </c:pt>
              </c:numCache>
            </c:numRef>
          </c:val>
          <c:extLst>
            <c:ext xmlns:c16="http://schemas.microsoft.com/office/drawing/2014/chart" uri="{C3380CC4-5D6E-409C-BE32-E72D297353CC}">
              <c16:uniqueId val="{00000002-511B-464E-9C93-B69AF0D03E52}"/>
            </c:ext>
          </c:extLst>
        </c:ser>
        <c:ser>
          <c:idx val="3"/>
          <c:order val="3"/>
          <c:tx>
            <c:v>T=80</c:v>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Sheet1!$H$9:$K$9</c:f>
              <c:strCache>
                <c:ptCount val="4"/>
                <c:pt idx="0">
                  <c:v>SRAM 6T</c:v>
                </c:pt>
                <c:pt idx="1">
                  <c:v>SRAM 8T</c:v>
                </c:pt>
                <c:pt idx="2">
                  <c:v>Low Power 6T</c:v>
                </c:pt>
                <c:pt idx="3">
                  <c:v>Low Power 8T</c:v>
                </c:pt>
              </c:strCache>
            </c:strRef>
          </c:cat>
          <c:val>
            <c:numRef>
              <c:f>Sheet1!$H$13:$K$13</c:f>
              <c:numCache>
                <c:formatCode>General</c:formatCode>
                <c:ptCount val="4"/>
                <c:pt idx="0">
                  <c:v>300.36</c:v>
                </c:pt>
                <c:pt idx="1">
                  <c:v>389.32</c:v>
                </c:pt>
                <c:pt idx="2">
                  <c:v>80.88</c:v>
                </c:pt>
                <c:pt idx="3">
                  <c:v>86.28</c:v>
                </c:pt>
              </c:numCache>
            </c:numRef>
          </c:val>
          <c:extLst>
            <c:ext xmlns:c16="http://schemas.microsoft.com/office/drawing/2014/chart" uri="{C3380CC4-5D6E-409C-BE32-E72D297353CC}">
              <c16:uniqueId val="{00000003-511B-464E-9C93-B69AF0D03E52}"/>
            </c:ext>
          </c:extLst>
        </c:ser>
        <c:dLbls>
          <c:dLblPos val="outEnd"/>
          <c:showLegendKey val="0"/>
          <c:showVal val="1"/>
          <c:showCatName val="0"/>
          <c:showSerName val="0"/>
          <c:showPercent val="0"/>
          <c:showBubbleSize val="0"/>
        </c:dLbls>
        <c:gapWidth val="219"/>
        <c:overlap val="-27"/>
        <c:axId val="181251248"/>
        <c:axId val="181242928"/>
      </c:barChart>
      <c:catAx>
        <c:axId val="181251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242928"/>
        <c:crosses val="autoZero"/>
        <c:auto val="1"/>
        <c:lblAlgn val="ctr"/>
        <c:lblOffset val="100"/>
        <c:noMultiLvlLbl val="0"/>
      </c:catAx>
      <c:valAx>
        <c:axId val="1812429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Delay Time</a:t>
                </a:r>
                <a:r>
                  <a:rPr lang="en-US" baseline="0"/>
                  <a:t> (ps)</a:t>
                </a:r>
                <a:endParaRPr 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25124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Read</a:t>
            </a:r>
            <a:r>
              <a:rPr lang="en-US" baseline="0"/>
              <a:t> Delay</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T=-10</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Sheet1!$B$9:$E$9</c:f>
              <c:strCache>
                <c:ptCount val="4"/>
                <c:pt idx="0">
                  <c:v>SRAM 6T</c:v>
                </c:pt>
                <c:pt idx="1">
                  <c:v>SRAM 8T</c:v>
                </c:pt>
                <c:pt idx="2">
                  <c:v>Low Power 6T</c:v>
                </c:pt>
                <c:pt idx="3">
                  <c:v>Low Power 8T</c:v>
                </c:pt>
              </c:strCache>
            </c:strRef>
          </c:cat>
          <c:val>
            <c:numRef>
              <c:f>Sheet1!$B$10:$E$10</c:f>
              <c:numCache>
                <c:formatCode>General</c:formatCode>
                <c:ptCount val="4"/>
                <c:pt idx="0">
                  <c:v>15.74</c:v>
                </c:pt>
                <c:pt idx="1">
                  <c:v>17.28</c:v>
                </c:pt>
                <c:pt idx="2">
                  <c:v>16.71</c:v>
                </c:pt>
                <c:pt idx="3">
                  <c:v>16.850000000000001</c:v>
                </c:pt>
              </c:numCache>
            </c:numRef>
          </c:val>
          <c:extLst>
            <c:ext xmlns:c16="http://schemas.microsoft.com/office/drawing/2014/chart" uri="{C3380CC4-5D6E-409C-BE32-E72D297353CC}">
              <c16:uniqueId val="{00000000-A1BE-4B1A-B6E6-36258D59E010}"/>
            </c:ext>
          </c:extLst>
        </c:ser>
        <c:ser>
          <c:idx val="1"/>
          <c:order val="1"/>
          <c:tx>
            <c:v>T=27</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Sheet1!$B$9:$E$9</c:f>
              <c:strCache>
                <c:ptCount val="4"/>
                <c:pt idx="0">
                  <c:v>SRAM 6T</c:v>
                </c:pt>
                <c:pt idx="1">
                  <c:v>SRAM 8T</c:v>
                </c:pt>
                <c:pt idx="2">
                  <c:v>Low Power 6T</c:v>
                </c:pt>
                <c:pt idx="3">
                  <c:v>Low Power 8T</c:v>
                </c:pt>
              </c:strCache>
            </c:strRef>
          </c:cat>
          <c:val>
            <c:numRef>
              <c:f>Sheet1!$B$11:$E$11</c:f>
              <c:numCache>
                <c:formatCode>General</c:formatCode>
                <c:ptCount val="4"/>
                <c:pt idx="0">
                  <c:v>18.63</c:v>
                </c:pt>
                <c:pt idx="1">
                  <c:v>20.47</c:v>
                </c:pt>
                <c:pt idx="2">
                  <c:v>21.54</c:v>
                </c:pt>
                <c:pt idx="3">
                  <c:v>20.58</c:v>
                </c:pt>
              </c:numCache>
            </c:numRef>
          </c:val>
          <c:extLst>
            <c:ext xmlns:c16="http://schemas.microsoft.com/office/drawing/2014/chart" uri="{C3380CC4-5D6E-409C-BE32-E72D297353CC}">
              <c16:uniqueId val="{00000001-A1BE-4B1A-B6E6-36258D59E010}"/>
            </c:ext>
          </c:extLst>
        </c:ser>
        <c:ser>
          <c:idx val="2"/>
          <c:order val="2"/>
          <c:tx>
            <c:v>T=50</c:v>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Sheet1!$B$9:$E$9</c:f>
              <c:strCache>
                <c:ptCount val="4"/>
                <c:pt idx="0">
                  <c:v>SRAM 6T</c:v>
                </c:pt>
                <c:pt idx="1">
                  <c:v>SRAM 8T</c:v>
                </c:pt>
                <c:pt idx="2">
                  <c:v>Low Power 6T</c:v>
                </c:pt>
                <c:pt idx="3">
                  <c:v>Low Power 8T</c:v>
                </c:pt>
              </c:strCache>
            </c:strRef>
          </c:cat>
          <c:val>
            <c:numRef>
              <c:f>Sheet1!$B$12:$E$12</c:f>
              <c:numCache>
                <c:formatCode>General</c:formatCode>
                <c:ptCount val="4"/>
                <c:pt idx="0">
                  <c:v>20.53</c:v>
                </c:pt>
                <c:pt idx="1">
                  <c:v>22.81</c:v>
                </c:pt>
                <c:pt idx="2">
                  <c:v>29.17</c:v>
                </c:pt>
                <c:pt idx="3">
                  <c:v>22.56</c:v>
                </c:pt>
              </c:numCache>
            </c:numRef>
          </c:val>
          <c:extLst>
            <c:ext xmlns:c16="http://schemas.microsoft.com/office/drawing/2014/chart" uri="{C3380CC4-5D6E-409C-BE32-E72D297353CC}">
              <c16:uniqueId val="{00000002-A1BE-4B1A-B6E6-36258D59E010}"/>
            </c:ext>
          </c:extLst>
        </c:ser>
        <c:ser>
          <c:idx val="3"/>
          <c:order val="3"/>
          <c:tx>
            <c:v>T=80</c:v>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Sheet1!$B$9:$E$9</c:f>
              <c:strCache>
                <c:ptCount val="4"/>
                <c:pt idx="0">
                  <c:v>SRAM 6T</c:v>
                </c:pt>
                <c:pt idx="1">
                  <c:v>SRAM 8T</c:v>
                </c:pt>
                <c:pt idx="2">
                  <c:v>Low Power 6T</c:v>
                </c:pt>
                <c:pt idx="3">
                  <c:v>Low Power 8T</c:v>
                </c:pt>
              </c:strCache>
            </c:strRef>
          </c:cat>
          <c:val>
            <c:numRef>
              <c:f>Sheet1!$B$13:$E$13</c:f>
              <c:numCache>
                <c:formatCode>General</c:formatCode>
                <c:ptCount val="4"/>
                <c:pt idx="0">
                  <c:v>24.14</c:v>
                </c:pt>
                <c:pt idx="1">
                  <c:v>25.87</c:v>
                </c:pt>
                <c:pt idx="2">
                  <c:v>34.24</c:v>
                </c:pt>
                <c:pt idx="3">
                  <c:v>27.06</c:v>
                </c:pt>
              </c:numCache>
            </c:numRef>
          </c:val>
          <c:extLst>
            <c:ext xmlns:c16="http://schemas.microsoft.com/office/drawing/2014/chart" uri="{C3380CC4-5D6E-409C-BE32-E72D297353CC}">
              <c16:uniqueId val="{00000003-A1BE-4B1A-B6E6-36258D59E010}"/>
            </c:ext>
          </c:extLst>
        </c:ser>
        <c:dLbls>
          <c:dLblPos val="outEnd"/>
          <c:showLegendKey val="0"/>
          <c:showVal val="1"/>
          <c:showCatName val="0"/>
          <c:showSerName val="0"/>
          <c:showPercent val="0"/>
          <c:showBubbleSize val="0"/>
        </c:dLbls>
        <c:gapWidth val="219"/>
        <c:overlap val="-27"/>
        <c:axId val="181250416"/>
        <c:axId val="181239184"/>
      </c:barChart>
      <c:catAx>
        <c:axId val="181250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239184"/>
        <c:crosses val="autoZero"/>
        <c:auto val="1"/>
        <c:lblAlgn val="ctr"/>
        <c:lblOffset val="100"/>
        <c:noMultiLvlLbl val="0"/>
      </c:catAx>
      <c:valAx>
        <c:axId val="1812391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Delay</a:t>
                </a:r>
                <a:r>
                  <a:rPr lang="en-US" baseline="0"/>
                  <a:t> Time (ps)</a:t>
                </a:r>
                <a:endParaRPr 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25041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6696AA-978A-48D4-BDB9-BDFD2221E31B}" type="datetimeFigureOut">
              <a:rPr lang="en-US" smtClean="0"/>
              <a:t>1/27/2024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E1CEB7-490F-4D17-B27C-E5BD2AE581E6}" type="slidenum">
              <a:rPr lang="en-US" smtClean="0"/>
              <a:t>‹#›</a:t>
            </a:fld>
            <a:endParaRPr lang="en-US"/>
          </a:p>
        </p:txBody>
      </p:sp>
    </p:spTree>
    <p:extLst>
      <p:ext uri="{BB962C8B-B14F-4D97-AF65-F5344CB8AC3E}">
        <p14:creationId xmlns:p14="http://schemas.microsoft.com/office/powerpoint/2010/main" val="4266346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a:t>
            </a:fld>
            <a:endParaRPr lang="zh-CN" altLang="en-US"/>
          </a:p>
        </p:txBody>
      </p:sp>
    </p:spTree>
    <p:extLst>
      <p:ext uri="{BB962C8B-B14F-4D97-AF65-F5344CB8AC3E}">
        <p14:creationId xmlns:p14="http://schemas.microsoft.com/office/powerpoint/2010/main" val="4024369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A01911-D251-45DC-B081-65051207278A}"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32CC5-09C4-4BCD-9931-3BBFC1C6B759}" type="slidenum">
              <a:rPr lang="en-US" smtClean="0"/>
              <a:t>‹#›</a:t>
            </a:fld>
            <a:endParaRPr lang="en-US"/>
          </a:p>
        </p:txBody>
      </p:sp>
    </p:spTree>
    <p:extLst>
      <p:ext uri="{BB962C8B-B14F-4D97-AF65-F5344CB8AC3E}">
        <p14:creationId xmlns:p14="http://schemas.microsoft.com/office/powerpoint/2010/main" val="697066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A01911-D251-45DC-B081-65051207278A}"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32CC5-09C4-4BCD-9931-3BBFC1C6B759}" type="slidenum">
              <a:rPr lang="en-US" smtClean="0"/>
              <a:t>‹#›</a:t>
            </a:fld>
            <a:endParaRPr lang="en-US"/>
          </a:p>
        </p:txBody>
      </p:sp>
    </p:spTree>
    <p:extLst>
      <p:ext uri="{BB962C8B-B14F-4D97-AF65-F5344CB8AC3E}">
        <p14:creationId xmlns:p14="http://schemas.microsoft.com/office/powerpoint/2010/main" val="2392012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A01911-D251-45DC-B081-65051207278A}"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32CC5-09C4-4BCD-9931-3BBFC1C6B759}" type="slidenum">
              <a:rPr lang="en-US" smtClean="0"/>
              <a:t>‹#›</a:t>
            </a:fld>
            <a:endParaRPr lang="en-US"/>
          </a:p>
        </p:txBody>
      </p:sp>
    </p:spTree>
    <p:extLst>
      <p:ext uri="{BB962C8B-B14F-4D97-AF65-F5344CB8AC3E}">
        <p14:creationId xmlns:p14="http://schemas.microsoft.com/office/powerpoint/2010/main" val="2550672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with Imag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sp>
        <p:nvSpPr>
          <p:cNvPr id="7" name="Footer Placeholder 1">
            <a:extLst>
              <a:ext uri="{FF2B5EF4-FFF2-40B4-BE49-F238E27FC236}">
                <a16:creationId xmlns:a16="http://schemas.microsoft.com/office/drawing/2014/main" id="{DB2F83DE-0074-47A6-BCDF-31E768EE6ED2}"/>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Advanced Driver Assistance System Based On Deep Learning</a:t>
            </a:r>
            <a:endParaRPr lang="en-US" dirty="0"/>
          </a:p>
        </p:txBody>
      </p:sp>
    </p:spTree>
    <p:extLst>
      <p:ext uri="{BB962C8B-B14F-4D97-AF65-F5344CB8AC3E}">
        <p14:creationId xmlns:p14="http://schemas.microsoft.com/office/powerpoint/2010/main" val="1793650759"/>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A01911-D251-45DC-B081-65051207278A}"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32CC5-09C4-4BCD-9931-3BBFC1C6B759}" type="slidenum">
              <a:rPr lang="en-US" smtClean="0"/>
              <a:t>‹#›</a:t>
            </a:fld>
            <a:endParaRPr lang="en-US"/>
          </a:p>
        </p:txBody>
      </p:sp>
    </p:spTree>
    <p:extLst>
      <p:ext uri="{BB962C8B-B14F-4D97-AF65-F5344CB8AC3E}">
        <p14:creationId xmlns:p14="http://schemas.microsoft.com/office/powerpoint/2010/main" val="1349013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5A01911-D251-45DC-B081-65051207278A}"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32CC5-09C4-4BCD-9931-3BBFC1C6B759}" type="slidenum">
              <a:rPr lang="en-US" smtClean="0"/>
              <a:t>‹#›</a:t>
            </a:fld>
            <a:endParaRPr lang="en-US"/>
          </a:p>
        </p:txBody>
      </p:sp>
    </p:spTree>
    <p:extLst>
      <p:ext uri="{BB962C8B-B14F-4D97-AF65-F5344CB8AC3E}">
        <p14:creationId xmlns:p14="http://schemas.microsoft.com/office/powerpoint/2010/main" val="1150845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A01911-D251-45DC-B081-65051207278A}" type="datetimeFigureOut">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A32CC5-09C4-4BCD-9931-3BBFC1C6B759}" type="slidenum">
              <a:rPr lang="en-US" smtClean="0"/>
              <a:t>‹#›</a:t>
            </a:fld>
            <a:endParaRPr lang="en-US"/>
          </a:p>
        </p:txBody>
      </p:sp>
    </p:spTree>
    <p:extLst>
      <p:ext uri="{BB962C8B-B14F-4D97-AF65-F5344CB8AC3E}">
        <p14:creationId xmlns:p14="http://schemas.microsoft.com/office/powerpoint/2010/main" val="4035347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A01911-D251-45DC-B081-65051207278A}" type="datetimeFigureOut">
              <a:rPr lang="en-US" smtClean="0"/>
              <a:t>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A32CC5-09C4-4BCD-9931-3BBFC1C6B759}" type="slidenum">
              <a:rPr lang="en-US" smtClean="0"/>
              <a:t>‹#›</a:t>
            </a:fld>
            <a:endParaRPr lang="en-US"/>
          </a:p>
        </p:txBody>
      </p:sp>
    </p:spTree>
    <p:extLst>
      <p:ext uri="{BB962C8B-B14F-4D97-AF65-F5344CB8AC3E}">
        <p14:creationId xmlns:p14="http://schemas.microsoft.com/office/powerpoint/2010/main" val="3419196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A01911-D251-45DC-B081-65051207278A}" type="datetimeFigureOut">
              <a:rPr lang="en-US" smtClean="0"/>
              <a:t>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A32CC5-09C4-4BCD-9931-3BBFC1C6B759}" type="slidenum">
              <a:rPr lang="en-US" smtClean="0"/>
              <a:t>‹#›</a:t>
            </a:fld>
            <a:endParaRPr lang="en-US"/>
          </a:p>
        </p:txBody>
      </p:sp>
    </p:spTree>
    <p:extLst>
      <p:ext uri="{BB962C8B-B14F-4D97-AF65-F5344CB8AC3E}">
        <p14:creationId xmlns:p14="http://schemas.microsoft.com/office/powerpoint/2010/main" val="2091139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A01911-D251-45DC-B081-65051207278A}" type="datetimeFigureOut">
              <a:rPr lang="en-US" smtClean="0"/>
              <a:t>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A32CC5-09C4-4BCD-9931-3BBFC1C6B759}" type="slidenum">
              <a:rPr lang="en-US" smtClean="0"/>
              <a:t>‹#›</a:t>
            </a:fld>
            <a:endParaRPr lang="en-US"/>
          </a:p>
        </p:txBody>
      </p:sp>
    </p:spTree>
    <p:extLst>
      <p:ext uri="{BB962C8B-B14F-4D97-AF65-F5344CB8AC3E}">
        <p14:creationId xmlns:p14="http://schemas.microsoft.com/office/powerpoint/2010/main" val="220110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5A01911-D251-45DC-B081-65051207278A}" type="datetimeFigureOut">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A32CC5-09C4-4BCD-9931-3BBFC1C6B759}" type="slidenum">
              <a:rPr lang="en-US" smtClean="0"/>
              <a:t>‹#›</a:t>
            </a:fld>
            <a:endParaRPr lang="en-US"/>
          </a:p>
        </p:txBody>
      </p:sp>
    </p:spTree>
    <p:extLst>
      <p:ext uri="{BB962C8B-B14F-4D97-AF65-F5344CB8AC3E}">
        <p14:creationId xmlns:p14="http://schemas.microsoft.com/office/powerpoint/2010/main" val="1335871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5A01911-D251-45DC-B081-65051207278A}" type="datetimeFigureOut">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A32CC5-09C4-4BCD-9931-3BBFC1C6B759}" type="slidenum">
              <a:rPr lang="en-US" smtClean="0"/>
              <a:t>‹#›</a:t>
            </a:fld>
            <a:endParaRPr lang="en-US"/>
          </a:p>
        </p:txBody>
      </p:sp>
    </p:spTree>
    <p:extLst>
      <p:ext uri="{BB962C8B-B14F-4D97-AF65-F5344CB8AC3E}">
        <p14:creationId xmlns:p14="http://schemas.microsoft.com/office/powerpoint/2010/main" val="3954033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A01911-D251-45DC-B081-65051207278A}" type="datetimeFigureOut">
              <a:rPr lang="en-US" smtClean="0"/>
              <a:t>1/27/2024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A32CC5-09C4-4BCD-9931-3BBFC1C6B759}" type="slidenum">
              <a:rPr lang="en-US" smtClean="0"/>
              <a:t>‹#›</a:t>
            </a:fld>
            <a:endParaRPr lang="en-US"/>
          </a:p>
        </p:txBody>
      </p:sp>
    </p:spTree>
    <p:extLst>
      <p:ext uri="{BB962C8B-B14F-4D97-AF65-F5344CB8AC3E}">
        <p14:creationId xmlns:p14="http://schemas.microsoft.com/office/powerpoint/2010/main" val="2238682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2.xml"/><Relationship Id="rId5" Type="http://schemas.openxmlformats.org/officeDocument/2006/relationships/image" Target="../media/image26.png"/><Relationship Id="rId4" Type="http://schemas.openxmlformats.org/officeDocument/2006/relationships/chart" Target="../charts/chart3.xml"/></Relationships>
</file>

<file path=ppt/slides/_rels/slide2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968411" y="3076469"/>
            <a:ext cx="10255179" cy="1028720"/>
          </a:xfrm>
        </p:spPr>
        <p:txBody>
          <a:bodyPr/>
          <a:lstStyle/>
          <a:p>
            <a:pPr algn="ctr"/>
            <a:r>
              <a:rPr lang="en-US" sz="3800" b="1" dirty="0"/>
              <a:t>DESIGN AND EVALUATION OF LOW POWER SRAM</a:t>
            </a:r>
            <a:endParaRPr lang="en-US" sz="3800"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4294967295"/>
          </p:nvPr>
        </p:nvSpPr>
        <p:spPr>
          <a:xfrm>
            <a:off x="244783" y="5339497"/>
            <a:ext cx="5134041" cy="1518504"/>
          </a:xfrm>
        </p:spPr>
        <p:txBody>
          <a:bodyPr>
            <a:normAutofit/>
          </a:bodyPr>
          <a:lstStyle/>
          <a:p>
            <a:pPr marL="0" indent="0">
              <a:buNone/>
            </a:pPr>
            <a:r>
              <a:rPr lang="en-US" sz="1800" b="1" dirty="0"/>
              <a:t>Advisor</a:t>
            </a:r>
            <a:r>
              <a:rPr lang="en-US" sz="1800" b="1" dirty="0" smtClean="0"/>
              <a:t>: </a:t>
            </a:r>
            <a:r>
              <a:rPr lang="en-US" sz="1800" dirty="0" smtClean="0"/>
              <a:t>PhD. Pham Van </a:t>
            </a:r>
            <a:r>
              <a:rPr lang="en-US" sz="1800" dirty="0" err="1" smtClean="0"/>
              <a:t>Khoa</a:t>
            </a:r>
            <a:endParaRPr lang="en-US" sz="1800" dirty="0"/>
          </a:p>
          <a:p>
            <a:pPr marL="0" indent="0">
              <a:buNone/>
            </a:pPr>
            <a:r>
              <a:rPr lang="en-US" sz="1800" b="1" dirty="0"/>
              <a:t>Student: </a:t>
            </a:r>
            <a:r>
              <a:rPr lang="en-US" sz="1800" dirty="0" smtClean="0"/>
              <a:t>Ngo Duy Loc – 20119140</a:t>
            </a:r>
          </a:p>
          <a:p>
            <a:pPr marL="0" indent="0">
              <a:buNone/>
            </a:pPr>
            <a:r>
              <a:rPr lang="en-US" sz="1800" dirty="0"/>
              <a:t> </a:t>
            </a:r>
            <a:r>
              <a:rPr lang="en-US" sz="1800" dirty="0" smtClean="0"/>
              <a:t>               </a:t>
            </a:r>
            <a:r>
              <a:rPr lang="en-US" sz="1800" dirty="0" err="1" smtClean="0"/>
              <a:t>Khong</a:t>
            </a:r>
            <a:r>
              <a:rPr lang="en-US" sz="1800" dirty="0" smtClean="0"/>
              <a:t> </a:t>
            </a:r>
            <a:r>
              <a:rPr lang="en-US" sz="1800" dirty="0" err="1" smtClean="0"/>
              <a:t>Thanh</a:t>
            </a:r>
            <a:r>
              <a:rPr lang="en-US" sz="1800" dirty="0" smtClean="0"/>
              <a:t> </a:t>
            </a:r>
            <a:r>
              <a:rPr lang="en-US" sz="1800" dirty="0" err="1" smtClean="0"/>
              <a:t>Dat</a:t>
            </a:r>
            <a:r>
              <a:rPr lang="en-US" sz="1800" dirty="0" smtClean="0"/>
              <a:t> - 20119123</a:t>
            </a:r>
            <a:endParaRPr lang="en-US" sz="1800" dirty="0"/>
          </a:p>
        </p:txBody>
      </p:sp>
      <p:sp>
        <p:nvSpPr>
          <p:cNvPr id="8" name="TextBox 7">
            <a:extLst>
              <a:ext uri="{FF2B5EF4-FFF2-40B4-BE49-F238E27FC236}">
                <a16:creationId xmlns:a16="http://schemas.microsoft.com/office/drawing/2014/main" id="{91C76BC0-0ACD-4970-AF5E-D4FD7650EAC4}"/>
              </a:ext>
            </a:extLst>
          </p:cNvPr>
          <p:cNvSpPr txBox="1"/>
          <p:nvPr/>
        </p:nvSpPr>
        <p:spPr>
          <a:xfrm>
            <a:off x="2049316" y="1472830"/>
            <a:ext cx="8039580" cy="369332"/>
          </a:xfrm>
          <a:prstGeom prst="rect">
            <a:avLst/>
          </a:prstGeom>
          <a:noFill/>
        </p:spPr>
        <p:txBody>
          <a:bodyPr wrap="square">
            <a:spAutoFit/>
          </a:bodyPr>
          <a:lstStyle/>
          <a:p>
            <a:pPr algn="ctr">
              <a:spcBef>
                <a:spcPts val="1000"/>
              </a:spcBef>
            </a:pPr>
            <a:r>
              <a:rPr lang="en-US" b="1" dirty="0">
                <a:latin typeface="Be Vietnam Pro" pitchFamily="2" charset="0"/>
              </a:rPr>
              <a:t>HO CHI MINH CITY UNIVERSITY OF TECHNOLOGY AND EDUCATION</a:t>
            </a:r>
          </a:p>
        </p:txBody>
      </p:sp>
      <p:sp>
        <p:nvSpPr>
          <p:cNvPr id="11" name="TextBox 10">
            <a:extLst>
              <a:ext uri="{FF2B5EF4-FFF2-40B4-BE49-F238E27FC236}">
                <a16:creationId xmlns:a16="http://schemas.microsoft.com/office/drawing/2014/main" id="{48707FC2-8D24-4D49-9F29-2EDEFA063DF7}"/>
              </a:ext>
            </a:extLst>
          </p:cNvPr>
          <p:cNvSpPr txBox="1"/>
          <p:nvPr/>
        </p:nvSpPr>
        <p:spPr>
          <a:xfrm>
            <a:off x="3335059" y="1842161"/>
            <a:ext cx="5468091" cy="369332"/>
          </a:xfrm>
          <a:prstGeom prst="rect">
            <a:avLst/>
          </a:prstGeom>
          <a:noFill/>
        </p:spPr>
        <p:txBody>
          <a:bodyPr wrap="square">
            <a:spAutoFit/>
          </a:bodyPr>
          <a:lstStyle/>
          <a:p>
            <a:pPr marR="179705" algn="ctr">
              <a:spcBef>
                <a:spcPts val="1000"/>
              </a:spcBef>
              <a:spcAft>
                <a:spcPts val="600"/>
              </a:spcAft>
              <a:tabLst>
                <a:tab pos="285750" algn="l"/>
              </a:tabLst>
            </a:pPr>
            <a:r>
              <a:rPr lang="en-US" b="1" dirty="0">
                <a:latin typeface="Be Vietnam Pro" pitchFamily="2" charset="0"/>
              </a:rPr>
              <a:t>FACULTY </a:t>
            </a:r>
            <a:r>
              <a:rPr lang="en-US" b="1" dirty="0" smtClean="0">
                <a:latin typeface="Be Vietnam Pro" pitchFamily="2" charset="0"/>
              </a:rPr>
              <a:t>FOR INTERNATIONAL EDUCATION</a:t>
            </a:r>
            <a:endParaRPr lang="en-US" b="1" dirty="0">
              <a:latin typeface="Be Vietnam Pro" pitchFamily="2" charset="0"/>
            </a:endParaRPr>
          </a:p>
        </p:txBody>
      </p:sp>
      <p:pic>
        <p:nvPicPr>
          <p:cNvPr id="18" name="Picture 10" descr="Hcmute Logo PNG Vector (EPS) Free Download">
            <a:extLst>
              <a:ext uri="{FF2B5EF4-FFF2-40B4-BE49-F238E27FC236}">
                <a16:creationId xmlns:a16="http://schemas.microsoft.com/office/drawing/2014/main" id="{3CBB6556-ECC4-4118-891B-A1ACD6181885}"/>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0225"/>
          <a:stretch/>
        </p:blipFill>
        <p:spPr bwMode="auto">
          <a:xfrm>
            <a:off x="5611904" y="443128"/>
            <a:ext cx="914400" cy="901337"/>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C49D0821-AF16-4FC6-87B6-33CFF9D15141}"/>
              </a:ext>
            </a:extLst>
          </p:cNvPr>
          <p:cNvSpPr txBox="1"/>
          <p:nvPr/>
        </p:nvSpPr>
        <p:spPr>
          <a:xfrm>
            <a:off x="3021106" y="2707137"/>
            <a:ext cx="6096000" cy="369332"/>
          </a:xfrm>
          <a:prstGeom prst="rect">
            <a:avLst/>
          </a:prstGeom>
          <a:noFill/>
        </p:spPr>
        <p:txBody>
          <a:bodyPr wrap="square">
            <a:spAutoFit/>
          </a:bodyPr>
          <a:lstStyle/>
          <a:p>
            <a:pPr algn="ctr"/>
            <a:r>
              <a:rPr lang="en-US" b="1" i="0" dirty="0" smtClean="0">
                <a:effectLst/>
                <a:latin typeface="Be Vietnam Pro" pitchFamily="2" charset="0"/>
              </a:rPr>
              <a:t>SENIOR PROJECT 2 REPORT</a:t>
            </a:r>
            <a:endParaRPr lang="en-US" b="1" i="0" dirty="0">
              <a:effectLst/>
              <a:latin typeface="Be Vietnam Pro" pitchFamily="2" charset="0"/>
            </a:endParaRPr>
          </a:p>
        </p:txBody>
      </p:sp>
    </p:spTree>
    <p:extLst>
      <p:ext uri="{BB962C8B-B14F-4D97-AF65-F5344CB8AC3E}">
        <p14:creationId xmlns:p14="http://schemas.microsoft.com/office/powerpoint/2010/main" val="14881419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D7309-1E9A-8C28-8C9B-AA5786D8C5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9428D8-142B-CFE4-B8AB-7D77D7C641E6}"/>
              </a:ext>
            </a:extLst>
          </p:cNvPr>
          <p:cNvSpPr>
            <a:spLocks noGrp="1"/>
          </p:cNvSpPr>
          <p:nvPr>
            <p:ph type="title"/>
          </p:nvPr>
        </p:nvSpPr>
        <p:spPr>
          <a:xfrm>
            <a:off x="207293" y="161364"/>
            <a:ext cx="5257793" cy="615367"/>
          </a:xfrm>
        </p:spPr>
        <p:txBody>
          <a:bodyPr/>
          <a:lstStyle/>
          <a:p>
            <a:r>
              <a:rPr lang="en-US" sz="3200" b="1" dirty="0">
                <a:latin typeface="Be Vietnam Pro"/>
              </a:rPr>
              <a:t>2. </a:t>
            </a:r>
            <a:r>
              <a:rPr lang="en-US" sz="3200" b="1" dirty="0">
                <a:latin typeface="Be Vietnam Pro"/>
              </a:rPr>
              <a:t>THEORETICAL BASIS</a:t>
            </a:r>
            <a:endParaRPr lang="en-US" sz="3200" b="1" dirty="0">
              <a:latin typeface="Be Vietnam Pro"/>
            </a:endParaRPr>
          </a:p>
        </p:txBody>
      </p:sp>
      <p:sp>
        <p:nvSpPr>
          <p:cNvPr id="4" name="TextBox 3">
            <a:extLst>
              <a:ext uri="{FF2B5EF4-FFF2-40B4-BE49-F238E27FC236}">
                <a16:creationId xmlns:a16="http://schemas.microsoft.com/office/drawing/2014/main" id="{B5838400-1CB9-F449-C037-4703B290B4B9}"/>
              </a:ext>
            </a:extLst>
          </p:cNvPr>
          <p:cNvSpPr txBox="1"/>
          <p:nvPr/>
        </p:nvSpPr>
        <p:spPr>
          <a:xfrm>
            <a:off x="207293" y="776731"/>
            <a:ext cx="2751715" cy="646331"/>
          </a:xfrm>
          <a:prstGeom prst="rect">
            <a:avLst/>
          </a:prstGeom>
          <a:noFill/>
        </p:spPr>
        <p:txBody>
          <a:bodyPr wrap="none" lIns="91440" tIns="45720" rIns="91440" bIns="45720" rtlCol="0" anchor="t">
            <a:spAutoFit/>
          </a:bodyPr>
          <a:lstStyle/>
          <a:p>
            <a:r>
              <a:rPr lang="en-US" b="1" dirty="0" err="1"/>
              <a:t>d.Read</a:t>
            </a:r>
            <a:r>
              <a:rPr lang="en-US" b="1" dirty="0"/>
              <a:t> operation 8T SRAM</a:t>
            </a:r>
            <a:endParaRPr lang="en-US" b="1" dirty="0">
              <a:cs typeface="Calibri"/>
            </a:endParaRPr>
          </a:p>
          <a:p>
            <a:endParaRPr lang="en-US" b="1" dirty="0">
              <a:cs typeface="Calibri"/>
            </a:endParaRPr>
          </a:p>
        </p:txBody>
      </p:sp>
      <p:sp>
        <p:nvSpPr>
          <p:cNvPr id="7" name="TextBox 6">
            <a:extLst>
              <a:ext uri="{FF2B5EF4-FFF2-40B4-BE49-F238E27FC236}">
                <a16:creationId xmlns:a16="http://schemas.microsoft.com/office/drawing/2014/main" id="{6BAE34BD-240C-7115-040A-84E55EBB238C}"/>
              </a:ext>
            </a:extLst>
          </p:cNvPr>
          <p:cNvSpPr txBox="1"/>
          <p:nvPr/>
        </p:nvSpPr>
        <p:spPr>
          <a:xfrm>
            <a:off x="5818199" y="1650941"/>
            <a:ext cx="6012872" cy="2246769"/>
          </a:xfrm>
          <a:prstGeom prst="rect">
            <a:avLst/>
          </a:prstGeom>
          <a:noFill/>
        </p:spPr>
        <p:txBody>
          <a:bodyPr wrap="square" lIns="91440" tIns="45720" rIns="91440" bIns="45720" rtlCol="0" anchor="t">
            <a:spAutoFit/>
          </a:bodyPr>
          <a:lstStyle/>
          <a:p>
            <a:pPr marL="342900" indent="-342900" algn="just">
              <a:buFont typeface="Arial"/>
              <a:buChar char="•"/>
            </a:pPr>
            <a:r>
              <a:rPr lang="en-US" sz="2000" dirty="0">
                <a:latin typeface="Calibri"/>
                <a:cs typeface="Times New Roman"/>
              </a:rPr>
              <a:t>In a Read operation, the </a:t>
            </a:r>
            <a:r>
              <a:rPr lang="en-US" sz="2000" err="1">
                <a:latin typeface="Calibri"/>
                <a:cs typeface="Times New Roman"/>
              </a:rPr>
              <a:t>rbl</a:t>
            </a:r>
            <a:r>
              <a:rPr lang="en-US" sz="2000" dirty="0">
                <a:latin typeface="Calibri"/>
                <a:cs typeface="Times New Roman"/>
              </a:rPr>
              <a:t> </a:t>
            </a:r>
            <a:r>
              <a:rPr lang="en-US" sz="2000" err="1">
                <a:latin typeface="Calibri"/>
                <a:cs typeface="Times New Roman"/>
              </a:rPr>
              <a:t>bitline</a:t>
            </a:r>
            <a:r>
              <a:rPr lang="en-US" sz="2000" dirty="0">
                <a:latin typeface="Calibri"/>
                <a:cs typeface="Times New Roman"/>
              </a:rPr>
              <a:t> is </a:t>
            </a:r>
            <a:r>
              <a:rPr lang="en-US" sz="2000" err="1">
                <a:latin typeface="Calibri"/>
                <a:cs typeface="Times New Roman"/>
              </a:rPr>
              <a:t>precharged</a:t>
            </a:r>
            <a:r>
              <a:rPr lang="en-US" sz="2000" dirty="0">
                <a:latin typeface="Calibri"/>
                <a:cs typeface="Times New Roman"/>
              </a:rPr>
              <a:t>, then the </a:t>
            </a:r>
            <a:r>
              <a:rPr lang="en-US" sz="2000" err="1">
                <a:latin typeface="Calibri"/>
                <a:cs typeface="Times New Roman"/>
              </a:rPr>
              <a:t>rwl</a:t>
            </a:r>
            <a:r>
              <a:rPr lang="en-US" sz="2000" dirty="0">
                <a:latin typeface="Calibri"/>
                <a:cs typeface="Times New Roman"/>
              </a:rPr>
              <a:t> </a:t>
            </a:r>
            <a:r>
              <a:rPr lang="en-US" sz="2000" err="1">
                <a:latin typeface="Calibri"/>
                <a:cs typeface="Times New Roman"/>
              </a:rPr>
              <a:t>wordline</a:t>
            </a:r>
            <a:r>
              <a:rPr lang="en-US" sz="2000" dirty="0">
                <a:latin typeface="Calibri"/>
                <a:cs typeface="Times New Roman"/>
              </a:rPr>
              <a:t> is asserted. Write access transistors are isolated and the operation is only affected by the Read access transistors.</a:t>
            </a:r>
          </a:p>
          <a:p>
            <a:pPr algn="just">
              <a:buFont typeface="Arial"/>
              <a:buChar char="•"/>
            </a:pPr>
            <a:endParaRPr lang="en-US" sz="2000" dirty="0">
              <a:latin typeface="Calibri"/>
              <a:cs typeface="Calibri"/>
            </a:endParaRPr>
          </a:p>
          <a:p>
            <a:pPr algn="just">
              <a:buFont typeface="Arial"/>
              <a:buChar char="•"/>
            </a:pPr>
            <a:endParaRPr lang="en-US" sz="2000" dirty="0">
              <a:latin typeface="Calibri"/>
              <a:cs typeface="Calibri"/>
            </a:endParaRPr>
          </a:p>
          <a:p>
            <a:pPr marL="285750" indent="-285750" algn="just">
              <a:buFont typeface="Arial"/>
              <a:buChar char="•"/>
            </a:pPr>
            <a:endParaRPr lang="en-US" sz="2000" dirty="0">
              <a:latin typeface="Calibri"/>
              <a:cs typeface="Calibri"/>
            </a:endParaRPr>
          </a:p>
        </p:txBody>
      </p:sp>
      <p:pic>
        <p:nvPicPr>
          <p:cNvPr id="3" name="Picture 2" descr="A diagram of a waveform&#10;&#10;Description automatically generated">
            <a:extLst>
              <a:ext uri="{FF2B5EF4-FFF2-40B4-BE49-F238E27FC236}">
                <a16:creationId xmlns:a16="http://schemas.microsoft.com/office/drawing/2014/main" id="{1730A74E-E15D-2DE1-8F6B-4300610B94E7}"/>
              </a:ext>
            </a:extLst>
          </p:cNvPr>
          <p:cNvPicPr>
            <a:picLocks noChangeAspect="1"/>
          </p:cNvPicPr>
          <p:nvPr/>
        </p:nvPicPr>
        <p:blipFill>
          <a:blip r:embed="rId2"/>
          <a:stretch>
            <a:fillRect/>
          </a:stretch>
        </p:blipFill>
        <p:spPr>
          <a:xfrm>
            <a:off x="209673" y="1418371"/>
            <a:ext cx="5100272" cy="3571875"/>
          </a:xfrm>
          <a:prstGeom prst="rect">
            <a:avLst/>
          </a:prstGeom>
        </p:spPr>
      </p:pic>
      <p:sp>
        <p:nvSpPr>
          <p:cNvPr id="6" name="TextBox 5"/>
          <p:cNvSpPr txBox="1"/>
          <p:nvPr/>
        </p:nvSpPr>
        <p:spPr>
          <a:xfrm>
            <a:off x="351383" y="6279776"/>
            <a:ext cx="4907497" cy="369332"/>
          </a:xfrm>
          <a:prstGeom prst="rect">
            <a:avLst/>
          </a:prstGeom>
          <a:noFill/>
        </p:spPr>
        <p:txBody>
          <a:bodyPr wrap="none" rtlCol="0">
            <a:spAutoFit/>
          </a:bodyPr>
          <a:lstStyle/>
          <a:p>
            <a:r>
              <a:rPr lang="en-US" dirty="0" smtClean="0"/>
              <a:t>DESIGN AND EVALUATION OF LOW POWER SRAM</a:t>
            </a:r>
            <a:endParaRPr lang="en-US" dirty="0"/>
          </a:p>
        </p:txBody>
      </p:sp>
    </p:spTree>
    <p:extLst>
      <p:ext uri="{BB962C8B-B14F-4D97-AF65-F5344CB8AC3E}">
        <p14:creationId xmlns:p14="http://schemas.microsoft.com/office/powerpoint/2010/main" val="1675940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0E1D1C-906A-CA94-78D1-FF4772E7E6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1B689F-C2CB-EA41-5B88-568C02CE32CF}"/>
              </a:ext>
            </a:extLst>
          </p:cNvPr>
          <p:cNvSpPr>
            <a:spLocks noGrp="1"/>
          </p:cNvSpPr>
          <p:nvPr>
            <p:ph type="title"/>
          </p:nvPr>
        </p:nvSpPr>
        <p:spPr>
          <a:xfrm>
            <a:off x="207293" y="161364"/>
            <a:ext cx="5257793" cy="615367"/>
          </a:xfrm>
        </p:spPr>
        <p:txBody>
          <a:bodyPr/>
          <a:lstStyle/>
          <a:p>
            <a:r>
              <a:rPr lang="en-US" sz="3200" b="1" dirty="0">
                <a:latin typeface="Be Vietnam Pro"/>
              </a:rPr>
              <a:t>2. </a:t>
            </a:r>
            <a:r>
              <a:rPr lang="en-US" sz="3200" b="1" dirty="0">
                <a:latin typeface="Be Vietnam Pro"/>
              </a:rPr>
              <a:t>THEORETICAL BASIS</a:t>
            </a:r>
            <a:endParaRPr lang="en-US" sz="3200" b="1" dirty="0">
              <a:latin typeface="Be Vietnam Pro"/>
            </a:endParaRPr>
          </a:p>
        </p:txBody>
      </p:sp>
      <p:sp>
        <p:nvSpPr>
          <p:cNvPr id="4" name="TextBox 3">
            <a:extLst>
              <a:ext uri="{FF2B5EF4-FFF2-40B4-BE49-F238E27FC236}">
                <a16:creationId xmlns:a16="http://schemas.microsoft.com/office/drawing/2014/main" id="{FF65E15B-07C9-DC9E-F5E8-7416514C39FE}"/>
              </a:ext>
            </a:extLst>
          </p:cNvPr>
          <p:cNvSpPr txBox="1"/>
          <p:nvPr/>
        </p:nvSpPr>
        <p:spPr>
          <a:xfrm>
            <a:off x="207293" y="776731"/>
            <a:ext cx="2796086" cy="646331"/>
          </a:xfrm>
          <a:prstGeom prst="rect">
            <a:avLst/>
          </a:prstGeom>
          <a:noFill/>
        </p:spPr>
        <p:txBody>
          <a:bodyPr wrap="none" lIns="91440" tIns="45720" rIns="91440" bIns="45720" rtlCol="0" anchor="t">
            <a:spAutoFit/>
          </a:bodyPr>
          <a:lstStyle/>
          <a:p>
            <a:r>
              <a:rPr lang="en-US" b="1" dirty="0" err="1"/>
              <a:t>d.Write</a:t>
            </a:r>
            <a:r>
              <a:rPr lang="en-US" b="1" dirty="0"/>
              <a:t> operation 8T SRAM</a:t>
            </a:r>
            <a:endParaRPr lang="en-US" b="1" dirty="0">
              <a:cs typeface="Calibri"/>
            </a:endParaRPr>
          </a:p>
          <a:p>
            <a:endParaRPr lang="en-US" b="1" dirty="0">
              <a:cs typeface="Calibri"/>
            </a:endParaRPr>
          </a:p>
        </p:txBody>
      </p:sp>
      <p:sp>
        <p:nvSpPr>
          <p:cNvPr id="7" name="TextBox 6">
            <a:extLst>
              <a:ext uri="{FF2B5EF4-FFF2-40B4-BE49-F238E27FC236}">
                <a16:creationId xmlns:a16="http://schemas.microsoft.com/office/drawing/2014/main" id="{7C87B6D2-67D7-58FF-5D77-DD4E19982915}"/>
              </a:ext>
            </a:extLst>
          </p:cNvPr>
          <p:cNvSpPr txBox="1"/>
          <p:nvPr/>
        </p:nvSpPr>
        <p:spPr>
          <a:xfrm>
            <a:off x="5818199" y="1650941"/>
            <a:ext cx="6012872" cy="2246769"/>
          </a:xfrm>
          <a:prstGeom prst="rect">
            <a:avLst/>
          </a:prstGeom>
          <a:noFill/>
        </p:spPr>
        <p:txBody>
          <a:bodyPr wrap="square" lIns="91440" tIns="45720" rIns="91440" bIns="45720" rtlCol="0" anchor="t">
            <a:spAutoFit/>
          </a:bodyPr>
          <a:lstStyle/>
          <a:p>
            <a:pPr marL="342900" indent="-342900" algn="just">
              <a:buFont typeface="Arial"/>
              <a:buChar char="•"/>
            </a:pPr>
            <a:r>
              <a:rPr lang="en-US" sz="2000" dirty="0">
                <a:latin typeface="Calibri"/>
                <a:cs typeface="Times New Roman"/>
              </a:rPr>
              <a:t>In Write operation, the data and its complement are applied to the </a:t>
            </a:r>
            <a:r>
              <a:rPr lang="en-US" sz="2000" err="1">
                <a:latin typeface="Calibri"/>
                <a:cs typeface="Times New Roman"/>
              </a:rPr>
              <a:t>wbl</a:t>
            </a:r>
            <a:r>
              <a:rPr lang="en-US" sz="2000" dirty="0">
                <a:latin typeface="Calibri"/>
                <a:cs typeface="Times New Roman"/>
              </a:rPr>
              <a:t> and </a:t>
            </a:r>
            <a:r>
              <a:rPr lang="en-US" sz="2000" err="1">
                <a:latin typeface="Calibri"/>
                <a:cs typeface="Times New Roman"/>
              </a:rPr>
              <a:t>wbl_b</a:t>
            </a:r>
            <a:r>
              <a:rPr lang="en-US" sz="2000" dirty="0">
                <a:latin typeface="Calibri"/>
                <a:cs typeface="Times New Roman"/>
              </a:rPr>
              <a:t> </a:t>
            </a:r>
            <a:r>
              <a:rPr lang="en-US" sz="2000" err="1">
                <a:latin typeface="Calibri"/>
                <a:cs typeface="Times New Roman"/>
              </a:rPr>
              <a:t>bitlines</a:t>
            </a:r>
            <a:r>
              <a:rPr lang="en-US" sz="2000" dirty="0">
                <a:latin typeface="Calibri"/>
                <a:cs typeface="Times New Roman"/>
              </a:rPr>
              <a:t> and the </a:t>
            </a:r>
            <a:r>
              <a:rPr lang="en-US" sz="2000" err="1">
                <a:latin typeface="Calibri"/>
                <a:cs typeface="Times New Roman"/>
              </a:rPr>
              <a:t>wwl</a:t>
            </a:r>
            <a:r>
              <a:rPr lang="en-US" sz="2000" dirty="0">
                <a:latin typeface="Calibri"/>
                <a:cs typeface="Times New Roman"/>
              </a:rPr>
              <a:t> </a:t>
            </a:r>
            <a:r>
              <a:rPr lang="en-US" sz="2000" err="1">
                <a:latin typeface="Calibri"/>
                <a:cs typeface="Times New Roman"/>
              </a:rPr>
              <a:t>wordline</a:t>
            </a:r>
            <a:r>
              <a:rPr lang="en-US" sz="2000" dirty="0">
                <a:latin typeface="Calibri"/>
                <a:cs typeface="Times New Roman"/>
              </a:rPr>
              <a:t> is raised to logic High.</a:t>
            </a:r>
          </a:p>
          <a:p>
            <a:pPr marL="342900" indent="-342900" algn="just">
              <a:buFont typeface="Arial"/>
              <a:buChar char="•"/>
            </a:pPr>
            <a:endParaRPr lang="en-US" sz="2000" dirty="0">
              <a:latin typeface="Calibri"/>
              <a:cs typeface="Times New Roman"/>
            </a:endParaRPr>
          </a:p>
          <a:p>
            <a:pPr algn="just">
              <a:buFont typeface="Arial"/>
              <a:buChar char="•"/>
            </a:pPr>
            <a:endParaRPr lang="en-US" sz="2000" dirty="0">
              <a:latin typeface="Calibri"/>
              <a:cs typeface="Calibri"/>
            </a:endParaRPr>
          </a:p>
          <a:p>
            <a:pPr algn="just">
              <a:buFont typeface="Arial"/>
              <a:buChar char="•"/>
            </a:pPr>
            <a:endParaRPr lang="en-US" sz="2000" dirty="0">
              <a:latin typeface="Calibri"/>
              <a:cs typeface="Calibri"/>
            </a:endParaRPr>
          </a:p>
          <a:p>
            <a:pPr marL="285750" indent="-285750" algn="just">
              <a:buFont typeface="Arial"/>
              <a:buChar char="•"/>
            </a:pPr>
            <a:endParaRPr lang="en-US" sz="2000" dirty="0">
              <a:latin typeface="Calibri"/>
              <a:cs typeface="Calibri"/>
            </a:endParaRPr>
          </a:p>
        </p:txBody>
      </p:sp>
      <p:pic>
        <p:nvPicPr>
          <p:cNvPr id="6" name="Picture 5" descr="A diagram of a machine&#10;&#10;Description automatically generated">
            <a:extLst>
              <a:ext uri="{FF2B5EF4-FFF2-40B4-BE49-F238E27FC236}">
                <a16:creationId xmlns:a16="http://schemas.microsoft.com/office/drawing/2014/main" id="{77F14133-90F2-36D9-BF7F-C68432DCF872}"/>
              </a:ext>
            </a:extLst>
          </p:cNvPr>
          <p:cNvPicPr>
            <a:picLocks noChangeAspect="1"/>
          </p:cNvPicPr>
          <p:nvPr/>
        </p:nvPicPr>
        <p:blipFill>
          <a:blip r:embed="rId2"/>
          <a:stretch>
            <a:fillRect/>
          </a:stretch>
        </p:blipFill>
        <p:spPr>
          <a:xfrm>
            <a:off x="3542" y="1564665"/>
            <a:ext cx="5805610" cy="4178057"/>
          </a:xfrm>
          <a:prstGeom prst="rect">
            <a:avLst/>
          </a:prstGeom>
        </p:spPr>
      </p:pic>
      <p:sp>
        <p:nvSpPr>
          <p:cNvPr id="8" name="TextBox 7"/>
          <p:cNvSpPr txBox="1"/>
          <p:nvPr/>
        </p:nvSpPr>
        <p:spPr>
          <a:xfrm>
            <a:off x="351383" y="6279776"/>
            <a:ext cx="4907497" cy="369332"/>
          </a:xfrm>
          <a:prstGeom prst="rect">
            <a:avLst/>
          </a:prstGeom>
          <a:noFill/>
        </p:spPr>
        <p:txBody>
          <a:bodyPr wrap="none" rtlCol="0">
            <a:spAutoFit/>
          </a:bodyPr>
          <a:lstStyle/>
          <a:p>
            <a:r>
              <a:rPr lang="en-US" dirty="0" smtClean="0"/>
              <a:t>DESIGN AND EVALUATION OF LOW POWER SRAM</a:t>
            </a:r>
            <a:endParaRPr lang="en-US" dirty="0"/>
          </a:p>
        </p:txBody>
      </p:sp>
    </p:spTree>
    <p:extLst>
      <p:ext uri="{BB962C8B-B14F-4D97-AF65-F5344CB8AC3E}">
        <p14:creationId xmlns:p14="http://schemas.microsoft.com/office/powerpoint/2010/main" val="2732301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41D1D8-D365-8CB5-BAFC-A7D56A6BB3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629790-AF24-C490-3196-0BC683D0B96E}"/>
              </a:ext>
            </a:extLst>
          </p:cNvPr>
          <p:cNvSpPr>
            <a:spLocks noGrp="1"/>
          </p:cNvSpPr>
          <p:nvPr>
            <p:ph type="title"/>
          </p:nvPr>
        </p:nvSpPr>
        <p:spPr>
          <a:xfrm>
            <a:off x="207293" y="161364"/>
            <a:ext cx="5257793" cy="615367"/>
          </a:xfrm>
        </p:spPr>
        <p:txBody>
          <a:bodyPr/>
          <a:lstStyle/>
          <a:p>
            <a:r>
              <a:rPr lang="en-US" sz="3200" b="1" dirty="0">
                <a:latin typeface="Be Vietnam Pro"/>
              </a:rPr>
              <a:t>2. </a:t>
            </a:r>
            <a:r>
              <a:rPr lang="en-US" sz="3200" b="1" dirty="0">
                <a:latin typeface="Be Vietnam Pro"/>
              </a:rPr>
              <a:t>THEORETICAL BASIS</a:t>
            </a:r>
            <a:endParaRPr lang="en-US" sz="3200" b="1" dirty="0">
              <a:latin typeface="Be Vietnam Pro"/>
            </a:endParaRPr>
          </a:p>
        </p:txBody>
      </p:sp>
      <p:sp>
        <p:nvSpPr>
          <p:cNvPr id="4" name="TextBox 3">
            <a:extLst>
              <a:ext uri="{FF2B5EF4-FFF2-40B4-BE49-F238E27FC236}">
                <a16:creationId xmlns:a16="http://schemas.microsoft.com/office/drawing/2014/main" id="{5FC53D4D-65E7-D880-4E06-F400649E7981}"/>
              </a:ext>
            </a:extLst>
          </p:cNvPr>
          <p:cNvSpPr txBox="1"/>
          <p:nvPr/>
        </p:nvSpPr>
        <p:spPr>
          <a:xfrm>
            <a:off x="207293" y="776731"/>
            <a:ext cx="184731" cy="923330"/>
          </a:xfrm>
          <a:prstGeom prst="rect">
            <a:avLst/>
          </a:prstGeom>
          <a:noFill/>
        </p:spPr>
        <p:txBody>
          <a:bodyPr wrap="none" lIns="91440" tIns="45720" rIns="91440" bIns="45720" rtlCol="0" anchor="t">
            <a:spAutoFit/>
          </a:bodyPr>
          <a:lstStyle/>
          <a:p>
            <a:endParaRPr lang="en-US" dirty="0"/>
          </a:p>
          <a:p>
            <a:endParaRPr lang="en-US" b="1" dirty="0">
              <a:cs typeface="Calibri"/>
            </a:endParaRPr>
          </a:p>
          <a:p>
            <a:endParaRPr lang="en-US" b="1" dirty="0">
              <a:cs typeface="Calibri"/>
            </a:endParaRPr>
          </a:p>
        </p:txBody>
      </p:sp>
      <p:sp>
        <p:nvSpPr>
          <p:cNvPr id="6" name="TextBox 5"/>
          <p:cNvSpPr txBox="1"/>
          <p:nvPr/>
        </p:nvSpPr>
        <p:spPr>
          <a:xfrm>
            <a:off x="351383" y="6279776"/>
            <a:ext cx="4907497" cy="369332"/>
          </a:xfrm>
          <a:prstGeom prst="rect">
            <a:avLst/>
          </a:prstGeom>
          <a:noFill/>
        </p:spPr>
        <p:txBody>
          <a:bodyPr wrap="none" rtlCol="0">
            <a:spAutoFit/>
          </a:bodyPr>
          <a:lstStyle/>
          <a:p>
            <a:r>
              <a:rPr lang="en-US" dirty="0" smtClean="0"/>
              <a:t>DESIGN AND EVALUATION OF LOW POWER SRAM</a:t>
            </a:r>
            <a:endParaRPr lang="en-US" dirty="0"/>
          </a:p>
        </p:txBody>
      </p:sp>
      <p:pic>
        <p:nvPicPr>
          <p:cNvPr id="5" name="Picture 4"/>
          <p:cNvPicPr>
            <a:picLocks noChangeAspect="1"/>
          </p:cNvPicPr>
          <p:nvPr/>
        </p:nvPicPr>
        <p:blipFill>
          <a:blip r:embed="rId2"/>
          <a:stretch>
            <a:fillRect/>
          </a:stretch>
        </p:blipFill>
        <p:spPr>
          <a:xfrm>
            <a:off x="4203624" y="1376895"/>
            <a:ext cx="7176730" cy="4437785"/>
          </a:xfrm>
          <a:prstGeom prst="rect">
            <a:avLst/>
          </a:prstGeom>
        </p:spPr>
      </p:pic>
      <p:sp>
        <p:nvSpPr>
          <p:cNvPr id="8" name="TextBox 7"/>
          <p:cNvSpPr txBox="1"/>
          <p:nvPr/>
        </p:nvSpPr>
        <p:spPr>
          <a:xfrm>
            <a:off x="351383" y="1376895"/>
            <a:ext cx="184731" cy="369332"/>
          </a:xfrm>
          <a:prstGeom prst="rect">
            <a:avLst/>
          </a:prstGeom>
          <a:noFill/>
        </p:spPr>
        <p:txBody>
          <a:bodyPr wrap="none" rtlCol="0">
            <a:spAutoFit/>
          </a:bodyPr>
          <a:lstStyle/>
          <a:p>
            <a:endParaRPr lang="en-US" dirty="0"/>
          </a:p>
        </p:txBody>
      </p:sp>
      <p:sp>
        <p:nvSpPr>
          <p:cNvPr id="10" name="TextBox 9"/>
          <p:cNvSpPr txBox="1"/>
          <p:nvPr/>
        </p:nvSpPr>
        <p:spPr>
          <a:xfrm>
            <a:off x="207293" y="1376895"/>
            <a:ext cx="2665281" cy="369332"/>
          </a:xfrm>
          <a:prstGeom prst="rect">
            <a:avLst/>
          </a:prstGeom>
          <a:noFill/>
        </p:spPr>
        <p:txBody>
          <a:bodyPr wrap="none" rtlCol="0">
            <a:spAutoFit/>
          </a:bodyPr>
          <a:lstStyle/>
          <a:p>
            <a:r>
              <a:rPr lang="en-US" b="1" dirty="0" smtClean="0"/>
              <a:t>Read Stability of </a:t>
            </a:r>
            <a:r>
              <a:rPr lang="en-US" b="1" dirty="0" err="1" smtClean="0"/>
              <a:t>6T</a:t>
            </a:r>
            <a:r>
              <a:rPr lang="en-US" b="1" dirty="0" smtClean="0"/>
              <a:t> SRAM</a:t>
            </a:r>
            <a:endParaRPr lang="en-US" b="1" dirty="0"/>
          </a:p>
        </p:txBody>
      </p:sp>
      <p:sp>
        <p:nvSpPr>
          <p:cNvPr id="11" name="Rectangle 10"/>
          <p:cNvSpPr/>
          <p:nvPr/>
        </p:nvSpPr>
        <p:spPr>
          <a:xfrm>
            <a:off x="207293" y="1992833"/>
            <a:ext cx="3996331" cy="2759602"/>
          </a:xfrm>
          <a:prstGeom prst="rect">
            <a:avLst/>
          </a:prstGeom>
        </p:spPr>
        <p:txBody>
          <a:bodyPr wrap="square">
            <a:spAutoFit/>
          </a:bodyPr>
          <a:lstStyle/>
          <a:p>
            <a:pPr indent="457200" algn="just">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Read </a:t>
            </a:r>
            <a:r>
              <a:rPr lang="en-US" dirty="0" err="1">
                <a:latin typeface="Calibri" panose="020F0502020204030204" pitchFamily="34" charset="0"/>
                <a:ea typeface="Calibri" panose="020F0502020204030204" pitchFamily="34" charset="0"/>
                <a:cs typeface="Times New Roman" panose="02020603050405020304" pitchFamily="18" charset="0"/>
              </a:rPr>
              <a:t>SNM</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RSNM</a:t>
            </a:r>
            <a:r>
              <a:rPr lang="en-US" dirty="0">
                <a:latin typeface="Calibri" panose="020F0502020204030204" pitchFamily="34" charset="0"/>
                <a:ea typeface="Calibri" panose="020F0502020204030204" pitchFamily="34" charset="0"/>
                <a:cs typeface="Times New Roman" panose="02020603050405020304" pitchFamily="18" charset="0"/>
              </a:rPr>
              <a:t>) shows the stability of the cell during Read operation. Reading operation is affected by the Access transistors. The pull-down transistors </a:t>
            </a:r>
            <a:r>
              <a:rPr lang="en-US" dirty="0" err="1">
                <a:latin typeface="Calibri" panose="020F0502020204030204" pitchFamily="34" charset="0"/>
                <a:ea typeface="Calibri" panose="020F0502020204030204" pitchFamily="34" charset="0"/>
                <a:cs typeface="Times New Roman" panose="02020603050405020304" pitchFamily="18" charset="0"/>
              </a:rPr>
              <a:t>D1</a:t>
            </a:r>
            <a:r>
              <a:rPr lang="en-US" dirty="0">
                <a:latin typeface="Calibri" panose="020F0502020204030204" pitchFamily="34" charset="0"/>
                <a:ea typeface="Calibri" panose="020F0502020204030204" pitchFamily="34" charset="0"/>
                <a:cs typeface="Times New Roman" panose="02020603050405020304" pitchFamily="18" charset="0"/>
              </a:rPr>
              <a:t> and </a:t>
            </a:r>
            <a:r>
              <a:rPr lang="en-US" dirty="0" err="1">
                <a:latin typeface="Calibri" panose="020F0502020204030204" pitchFamily="34" charset="0"/>
                <a:ea typeface="Calibri" panose="020F0502020204030204" pitchFamily="34" charset="0"/>
                <a:cs typeface="Times New Roman" panose="02020603050405020304" pitchFamily="18" charset="0"/>
              </a:rPr>
              <a:t>D2</a:t>
            </a:r>
            <a:r>
              <a:rPr lang="en-US" dirty="0">
                <a:latin typeface="Calibri" panose="020F0502020204030204" pitchFamily="34" charset="0"/>
                <a:ea typeface="Calibri" panose="020F0502020204030204" pitchFamily="34" charset="0"/>
                <a:cs typeface="Times New Roman" panose="02020603050405020304" pitchFamily="18" charset="0"/>
              </a:rPr>
              <a:t> must be stronger, or in other words, must have bigger sizes compared to those of the Access transistors A1 and </a:t>
            </a:r>
            <a:r>
              <a:rPr lang="en-US" dirty="0" err="1">
                <a:latin typeface="Calibri" panose="020F0502020204030204" pitchFamily="34" charset="0"/>
                <a:ea typeface="Calibri" panose="020F0502020204030204" pitchFamily="34" charset="0"/>
                <a:cs typeface="Times New Roman" panose="02020603050405020304" pitchFamily="18" charset="0"/>
              </a:rPr>
              <a:t>A2</a:t>
            </a:r>
            <a:r>
              <a:rPr lang="en-US" dirty="0">
                <a:latin typeface="Calibri" panose="020F0502020204030204" pitchFamily="34" charset="0"/>
                <a:ea typeface="Calibri" panose="020F0502020204030204" pitchFamily="34" charset="0"/>
                <a:cs typeface="Times New Roman" panose="02020603050405020304" pitchFamily="18" charset="0"/>
              </a:rPr>
              <a:t> in order to counter bit-flipping during Read.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02723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41D1D8-D365-8CB5-BAFC-A7D56A6BB3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629790-AF24-C490-3196-0BC683D0B96E}"/>
              </a:ext>
            </a:extLst>
          </p:cNvPr>
          <p:cNvSpPr>
            <a:spLocks noGrp="1"/>
          </p:cNvSpPr>
          <p:nvPr>
            <p:ph type="title"/>
          </p:nvPr>
        </p:nvSpPr>
        <p:spPr>
          <a:xfrm>
            <a:off x="207293" y="161364"/>
            <a:ext cx="5257793" cy="615367"/>
          </a:xfrm>
        </p:spPr>
        <p:txBody>
          <a:bodyPr/>
          <a:lstStyle/>
          <a:p>
            <a:r>
              <a:rPr lang="en-US" sz="3200" b="1" dirty="0">
                <a:latin typeface="Be Vietnam Pro"/>
              </a:rPr>
              <a:t>2. </a:t>
            </a:r>
            <a:r>
              <a:rPr lang="en-US" sz="3200" b="1" dirty="0">
                <a:latin typeface="Be Vietnam Pro"/>
              </a:rPr>
              <a:t>THEORETICAL BASIS</a:t>
            </a:r>
            <a:endParaRPr lang="en-US" sz="3200" b="1" dirty="0">
              <a:latin typeface="Be Vietnam Pro"/>
            </a:endParaRPr>
          </a:p>
        </p:txBody>
      </p:sp>
      <p:sp>
        <p:nvSpPr>
          <p:cNvPr id="4" name="TextBox 3">
            <a:extLst>
              <a:ext uri="{FF2B5EF4-FFF2-40B4-BE49-F238E27FC236}">
                <a16:creationId xmlns:a16="http://schemas.microsoft.com/office/drawing/2014/main" id="{5FC53D4D-65E7-D880-4E06-F400649E7981}"/>
              </a:ext>
            </a:extLst>
          </p:cNvPr>
          <p:cNvSpPr txBox="1"/>
          <p:nvPr/>
        </p:nvSpPr>
        <p:spPr>
          <a:xfrm>
            <a:off x="207293" y="776731"/>
            <a:ext cx="184731" cy="923330"/>
          </a:xfrm>
          <a:prstGeom prst="rect">
            <a:avLst/>
          </a:prstGeom>
          <a:noFill/>
        </p:spPr>
        <p:txBody>
          <a:bodyPr wrap="none" lIns="91440" tIns="45720" rIns="91440" bIns="45720" rtlCol="0" anchor="t">
            <a:spAutoFit/>
          </a:bodyPr>
          <a:lstStyle/>
          <a:p>
            <a:endParaRPr lang="en-US" dirty="0"/>
          </a:p>
          <a:p>
            <a:endParaRPr lang="en-US" b="1" dirty="0">
              <a:cs typeface="Calibri"/>
            </a:endParaRPr>
          </a:p>
          <a:p>
            <a:endParaRPr lang="en-US" b="1" dirty="0">
              <a:cs typeface="Calibri"/>
            </a:endParaRPr>
          </a:p>
        </p:txBody>
      </p:sp>
      <p:sp>
        <p:nvSpPr>
          <p:cNvPr id="6" name="TextBox 5"/>
          <p:cNvSpPr txBox="1"/>
          <p:nvPr/>
        </p:nvSpPr>
        <p:spPr>
          <a:xfrm>
            <a:off x="351383" y="6279776"/>
            <a:ext cx="4907497" cy="369332"/>
          </a:xfrm>
          <a:prstGeom prst="rect">
            <a:avLst/>
          </a:prstGeom>
          <a:noFill/>
        </p:spPr>
        <p:txBody>
          <a:bodyPr wrap="none" rtlCol="0">
            <a:spAutoFit/>
          </a:bodyPr>
          <a:lstStyle/>
          <a:p>
            <a:r>
              <a:rPr lang="en-US" dirty="0" smtClean="0"/>
              <a:t>DESIGN AND EVALUATION OF LOW POWER SRAM</a:t>
            </a:r>
            <a:endParaRPr lang="en-US" dirty="0"/>
          </a:p>
        </p:txBody>
      </p:sp>
      <p:sp>
        <p:nvSpPr>
          <p:cNvPr id="8" name="TextBox 7"/>
          <p:cNvSpPr txBox="1"/>
          <p:nvPr/>
        </p:nvSpPr>
        <p:spPr>
          <a:xfrm>
            <a:off x="351383" y="1376895"/>
            <a:ext cx="184731" cy="369332"/>
          </a:xfrm>
          <a:prstGeom prst="rect">
            <a:avLst/>
          </a:prstGeom>
          <a:noFill/>
        </p:spPr>
        <p:txBody>
          <a:bodyPr wrap="none" rtlCol="0">
            <a:spAutoFit/>
          </a:bodyPr>
          <a:lstStyle/>
          <a:p>
            <a:endParaRPr lang="en-US" dirty="0"/>
          </a:p>
        </p:txBody>
      </p:sp>
      <p:sp>
        <p:nvSpPr>
          <p:cNvPr id="10" name="TextBox 9"/>
          <p:cNvSpPr txBox="1"/>
          <p:nvPr/>
        </p:nvSpPr>
        <p:spPr>
          <a:xfrm>
            <a:off x="207293" y="1376895"/>
            <a:ext cx="2720488" cy="369332"/>
          </a:xfrm>
          <a:prstGeom prst="rect">
            <a:avLst/>
          </a:prstGeom>
          <a:noFill/>
        </p:spPr>
        <p:txBody>
          <a:bodyPr wrap="none" rtlCol="0">
            <a:spAutoFit/>
          </a:bodyPr>
          <a:lstStyle/>
          <a:p>
            <a:r>
              <a:rPr lang="en-US" b="1" dirty="0" smtClean="0"/>
              <a:t>Write Stability of </a:t>
            </a:r>
            <a:r>
              <a:rPr lang="en-US" b="1" dirty="0" err="1" smtClean="0"/>
              <a:t>6T</a:t>
            </a:r>
            <a:r>
              <a:rPr lang="en-US" b="1" dirty="0" smtClean="0"/>
              <a:t> SRAM</a:t>
            </a:r>
            <a:endParaRPr lang="en-US" b="1" dirty="0"/>
          </a:p>
        </p:txBody>
      </p:sp>
      <p:sp>
        <p:nvSpPr>
          <p:cNvPr id="11" name="Rectangle 10"/>
          <p:cNvSpPr/>
          <p:nvPr/>
        </p:nvSpPr>
        <p:spPr>
          <a:xfrm>
            <a:off x="207293" y="1992833"/>
            <a:ext cx="3996331" cy="1857368"/>
          </a:xfrm>
          <a:prstGeom prst="rect">
            <a:avLst/>
          </a:prstGeom>
        </p:spPr>
        <p:txBody>
          <a:bodyPr wrap="square">
            <a:spAutoFit/>
          </a:bodyPr>
          <a:lstStyle/>
          <a:p>
            <a:pPr indent="457200" algn="just">
              <a:lnSpc>
                <a:spcPct val="107000"/>
              </a:lnSpc>
              <a:spcAft>
                <a:spcPts val="800"/>
              </a:spcAft>
            </a:pPr>
            <a:r>
              <a:rPr lang="en-US" dirty="0"/>
              <a:t>Write </a:t>
            </a:r>
            <a:r>
              <a:rPr lang="en-US" dirty="0" err="1"/>
              <a:t>SNM</a:t>
            </a:r>
            <a:r>
              <a:rPr lang="en-US" dirty="0"/>
              <a:t> (</a:t>
            </a:r>
            <a:r>
              <a:rPr lang="en-US" dirty="0" err="1"/>
              <a:t>WSNM</a:t>
            </a:r>
            <a:r>
              <a:rPr lang="en-US" dirty="0"/>
              <a:t>) shows the stability of the cell during Write operation. During Write operation, one of the two </a:t>
            </a:r>
            <a:r>
              <a:rPr lang="en-US" dirty="0" err="1"/>
              <a:t>Bitlines</a:t>
            </a:r>
            <a:r>
              <a:rPr lang="en-US" dirty="0"/>
              <a:t> will be pulled to Low through one of the pull-down transistors and the other </a:t>
            </a:r>
            <a:r>
              <a:rPr lang="en-US" dirty="0" err="1"/>
              <a:t>Bitline</a:t>
            </a:r>
            <a:r>
              <a:rPr lang="en-US" dirty="0"/>
              <a:t> is kept at High</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4347714" y="1238396"/>
            <a:ext cx="7474155" cy="4597628"/>
          </a:xfrm>
          <a:prstGeom prst="rect">
            <a:avLst/>
          </a:prstGeom>
        </p:spPr>
      </p:pic>
    </p:spTree>
    <p:extLst>
      <p:ext uri="{BB962C8B-B14F-4D97-AF65-F5344CB8AC3E}">
        <p14:creationId xmlns:p14="http://schemas.microsoft.com/office/powerpoint/2010/main" val="275536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41D1D8-D365-8CB5-BAFC-A7D56A6BB3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629790-AF24-C490-3196-0BC683D0B96E}"/>
              </a:ext>
            </a:extLst>
          </p:cNvPr>
          <p:cNvSpPr>
            <a:spLocks noGrp="1"/>
          </p:cNvSpPr>
          <p:nvPr>
            <p:ph type="title"/>
          </p:nvPr>
        </p:nvSpPr>
        <p:spPr>
          <a:xfrm>
            <a:off x="207293" y="161364"/>
            <a:ext cx="5257793" cy="615367"/>
          </a:xfrm>
        </p:spPr>
        <p:txBody>
          <a:bodyPr/>
          <a:lstStyle/>
          <a:p>
            <a:r>
              <a:rPr lang="en-US" sz="3200" b="1" dirty="0">
                <a:latin typeface="Be Vietnam Pro"/>
              </a:rPr>
              <a:t>2. </a:t>
            </a:r>
            <a:r>
              <a:rPr lang="en-US" sz="3200" b="1" dirty="0">
                <a:latin typeface="Be Vietnam Pro"/>
              </a:rPr>
              <a:t>THEORETICAL BASIS</a:t>
            </a:r>
            <a:endParaRPr lang="en-US" sz="3200" b="1" dirty="0">
              <a:latin typeface="Be Vietnam Pro"/>
            </a:endParaRPr>
          </a:p>
        </p:txBody>
      </p:sp>
      <p:sp>
        <p:nvSpPr>
          <p:cNvPr id="4" name="TextBox 3">
            <a:extLst>
              <a:ext uri="{FF2B5EF4-FFF2-40B4-BE49-F238E27FC236}">
                <a16:creationId xmlns:a16="http://schemas.microsoft.com/office/drawing/2014/main" id="{5FC53D4D-65E7-D880-4E06-F400649E7981}"/>
              </a:ext>
            </a:extLst>
          </p:cNvPr>
          <p:cNvSpPr txBox="1"/>
          <p:nvPr/>
        </p:nvSpPr>
        <p:spPr>
          <a:xfrm>
            <a:off x="207293" y="776731"/>
            <a:ext cx="184731" cy="923330"/>
          </a:xfrm>
          <a:prstGeom prst="rect">
            <a:avLst/>
          </a:prstGeom>
          <a:noFill/>
        </p:spPr>
        <p:txBody>
          <a:bodyPr wrap="none" lIns="91440" tIns="45720" rIns="91440" bIns="45720" rtlCol="0" anchor="t">
            <a:spAutoFit/>
          </a:bodyPr>
          <a:lstStyle/>
          <a:p>
            <a:endParaRPr lang="en-US" dirty="0"/>
          </a:p>
          <a:p>
            <a:endParaRPr lang="en-US" b="1" dirty="0">
              <a:cs typeface="Calibri"/>
            </a:endParaRPr>
          </a:p>
          <a:p>
            <a:endParaRPr lang="en-US" b="1" dirty="0">
              <a:cs typeface="Calibri"/>
            </a:endParaRPr>
          </a:p>
        </p:txBody>
      </p:sp>
      <p:sp>
        <p:nvSpPr>
          <p:cNvPr id="6" name="TextBox 5"/>
          <p:cNvSpPr txBox="1"/>
          <p:nvPr/>
        </p:nvSpPr>
        <p:spPr>
          <a:xfrm>
            <a:off x="351383" y="6279776"/>
            <a:ext cx="4907497" cy="369332"/>
          </a:xfrm>
          <a:prstGeom prst="rect">
            <a:avLst/>
          </a:prstGeom>
          <a:noFill/>
        </p:spPr>
        <p:txBody>
          <a:bodyPr wrap="none" rtlCol="0">
            <a:spAutoFit/>
          </a:bodyPr>
          <a:lstStyle/>
          <a:p>
            <a:r>
              <a:rPr lang="en-US" dirty="0" smtClean="0"/>
              <a:t>DESIGN AND EVALUATION OF LOW POWER SRAM</a:t>
            </a:r>
            <a:endParaRPr lang="en-US" dirty="0"/>
          </a:p>
        </p:txBody>
      </p:sp>
      <p:sp>
        <p:nvSpPr>
          <p:cNvPr id="8" name="TextBox 7"/>
          <p:cNvSpPr txBox="1"/>
          <p:nvPr/>
        </p:nvSpPr>
        <p:spPr>
          <a:xfrm>
            <a:off x="351383" y="1376895"/>
            <a:ext cx="184731" cy="369332"/>
          </a:xfrm>
          <a:prstGeom prst="rect">
            <a:avLst/>
          </a:prstGeom>
          <a:noFill/>
        </p:spPr>
        <p:txBody>
          <a:bodyPr wrap="none" rtlCol="0">
            <a:spAutoFit/>
          </a:bodyPr>
          <a:lstStyle/>
          <a:p>
            <a:endParaRPr lang="en-US" dirty="0"/>
          </a:p>
        </p:txBody>
      </p:sp>
      <p:sp>
        <p:nvSpPr>
          <p:cNvPr id="10" name="TextBox 9"/>
          <p:cNvSpPr txBox="1"/>
          <p:nvPr/>
        </p:nvSpPr>
        <p:spPr>
          <a:xfrm>
            <a:off x="207293" y="1170630"/>
            <a:ext cx="3666068" cy="369332"/>
          </a:xfrm>
          <a:prstGeom prst="rect">
            <a:avLst/>
          </a:prstGeom>
          <a:noFill/>
        </p:spPr>
        <p:txBody>
          <a:bodyPr wrap="none" rtlCol="0">
            <a:spAutoFit/>
          </a:bodyPr>
          <a:lstStyle/>
          <a:p>
            <a:r>
              <a:rPr lang="en-US" b="1" dirty="0" smtClean="0"/>
              <a:t>Read and Write Stability of </a:t>
            </a:r>
            <a:r>
              <a:rPr lang="en-US" b="1" dirty="0" err="1"/>
              <a:t>8</a:t>
            </a:r>
            <a:r>
              <a:rPr lang="en-US" b="1" dirty="0" err="1" smtClean="0"/>
              <a:t>T</a:t>
            </a:r>
            <a:r>
              <a:rPr lang="en-US" b="1" dirty="0" smtClean="0"/>
              <a:t> SRAM</a:t>
            </a:r>
            <a:endParaRPr lang="en-US" b="1" dirty="0"/>
          </a:p>
        </p:txBody>
      </p:sp>
      <p:pic>
        <p:nvPicPr>
          <p:cNvPr id="5" name="Picture 4"/>
          <p:cNvPicPr>
            <a:picLocks noChangeAspect="1"/>
          </p:cNvPicPr>
          <p:nvPr/>
        </p:nvPicPr>
        <p:blipFill>
          <a:blip r:embed="rId2"/>
          <a:stretch>
            <a:fillRect/>
          </a:stretch>
        </p:blipFill>
        <p:spPr>
          <a:xfrm>
            <a:off x="3976704" y="1700061"/>
            <a:ext cx="7621212" cy="4197373"/>
          </a:xfrm>
          <a:prstGeom prst="rect">
            <a:avLst/>
          </a:prstGeom>
        </p:spPr>
      </p:pic>
      <p:sp>
        <p:nvSpPr>
          <p:cNvPr id="7" name="Rectangle 6"/>
          <p:cNvSpPr/>
          <p:nvPr/>
        </p:nvSpPr>
        <p:spPr>
          <a:xfrm>
            <a:off x="299658" y="1766837"/>
            <a:ext cx="3463754" cy="2759602"/>
          </a:xfrm>
          <a:prstGeom prst="rect">
            <a:avLst/>
          </a:prstGeom>
        </p:spPr>
        <p:txBody>
          <a:bodyPr wrap="square">
            <a:spAutoFit/>
          </a:bodyPr>
          <a:lstStyle/>
          <a:p>
            <a:pPr indent="457200"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The </a:t>
            </a:r>
            <a:r>
              <a:rPr lang="en-US" dirty="0" err="1">
                <a:latin typeface="Times New Roman" panose="02020603050405020304" pitchFamily="18" charset="0"/>
                <a:ea typeface="Calibri" panose="020F0502020204030204" pitchFamily="34" charset="0"/>
                <a:cs typeface="Times New Roman" panose="02020603050405020304" pitchFamily="18" charset="0"/>
              </a:rPr>
              <a:t>RSNM</a:t>
            </a:r>
            <a:r>
              <a:rPr lang="en-US" dirty="0">
                <a:latin typeface="Times New Roman" panose="02020603050405020304" pitchFamily="18" charset="0"/>
                <a:ea typeface="Calibri" panose="020F0502020204030204" pitchFamily="34" charset="0"/>
                <a:cs typeface="Times New Roman" panose="02020603050405020304" pitchFamily="18" charset="0"/>
              </a:rPr>
              <a:t> of the </a:t>
            </a:r>
            <a:r>
              <a:rPr lang="en-US" dirty="0" err="1">
                <a:latin typeface="Times New Roman" panose="02020603050405020304" pitchFamily="18" charset="0"/>
                <a:ea typeface="Calibri" panose="020F0502020204030204" pitchFamily="34" charset="0"/>
                <a:cs typeface="Times New Roman" panose="02020603050405020304" pitchFamily="18" charset="0"/>
              </a:rPr>
              <a:t>8T</a:t>
            </a:r>
            <a:r>
              <a:rPr lang="en-US" dirty="0">
                <a:latin typeface="Times New Roman" panose="02020603050405020304" pitchFamily="18" charset="0"/>
                <a:ea typeface="Calibri" panose="020F0502020204030204" pitchFamily="34" charset="0"/>
                <a:cs typeface="Times New Roman" panose="02020603050405020304" pitchFamily="18" charset="0"/>
              </a:rPr>
              <a:t> SRAM is not affected by Write Access transistors, which results in a much higher </a:t>
            </a:r>
            <a:r>
              <a:rPr lang="en-US" dirty="0" err="1">
                <a:latin typeface="Times New Roman" panose="02020603050405020304" pitchFamily="18" charset="0"/>
                <a:ea typeface="Calibri" panose="020F0502020204030204" pitchFamily="34" charset="0"/>
                <a:cs typeface="Times New Roman" panose="02020603050405020304" pitchFamily="18" charset="0"/>
              </a:rPr>
              <a:t>RSNM</a:t>
            </a:r>
            <a:r>
              <a:rPr lang="en-US" dirty="0">
                <a:latin typeface="Times New Roman" panose="02020603050405020304" pitchFamily="18" charset="0"/>
                <a:ea typeface="Calibri" panose="020F0502020204030204" pitchFamily="34" charset="0"/>
                <a:cs typeface="Times New Roman" panose="02020603050405020304" pitchFamily="18" charset="0"/>
              </a:rPr>
              <a:t> value compared to that of the </a:t>
            </a:r>
            <a:r>
              <a:rPr lang="en-US" dirty="0" err="1">
                <a:latin typeface="Times New Roman" panose="02020603050405020304" pitchFamily="18" charset="0"/>
                <a:ea typeface="Calibri" panose="020F0502020204030204" pitchFamily="34" charset="0"/>
                <a:cs typeface="Times New Roman" panose="02020603050405020304" pitchFamily="18" charset="0"/>
              </a:rPr>
              <a:t>6T</a:t>
            </a:r>
            <a:r>
              <a:rPr lang="en-US" dirty="0">
                <a:latin typeface="Times New Roman" panose="02020603050405020304" pitchFamily="18" charset="0"/>
                <a:ea typeface="Calibri" panose="020F0502020204030204" pitchFamily="34" charset="0"/>
                <a:cs typeface="Times New Roman" panose="02020603050405020304" pitchFamily="18" charset="0"/>
              </a:rPr>
              <a:t> SRAM. Meanwhile, The </a:t>
            </a:r>
            <a:r>
              <a:rPr lang="en-US" dirty="0" err="1">
                <a:latin typeface="Times New Roman" panose="02020603050405020304" pitchFamily="18" charset="0"/>
                <a:ea typeface="Calibri" panose="020F0502020204030204" pitchFamily="34" charset="0"/>
                <a:cs typeface="Times New Roman" panose="02020603050405020304" pitchFamily="18" charset="0"/>
              </a:rPr>
              <a:t>WSNM</a:t>
            </a:r>
            <a:r>
              <a:rPr lang="en-US" dirty="0">
                <a:latin typeface="Times New Roman" panose="02020603050405020304" pitchFamily="18" charset="0"/>
                <a:ea typeface="Calibri" panose="020F0502020204030204" pitchFamily="34" charset="0"/>
                <a:cs typeface="Times New Roman" panose="02020603050405020304" pitchFamily="18" charset="0"/>
              </a:rPr>
              <a:t> of the </a:t>
            </a:r>
            <a:r>
              <a:rPr lang="en-US" dirty="0" err="1">
                <a:latin typeface="Times New Roman" panose="02020603050405020304" pitchFamily="18" charset="0"/>
                <a:ea typeface="Calibri" panose="020F0502020204030204" pitchFamily="34" charset="0"/>
                <a:cs typeface="Times New Roman" panose="02020603050405020304" pitchFamily="18" charset="0"/>
              </a:rPr>
              <a:t>8T</a:t>
            </a:r>
            <a:r>
              <a:rPr lang="en-US" dirty="0">
                <a:latin typeface="Times New Roman" panose="02020603050405020304" pitchFamily="18" charset="0"/>
                <a:ea typeface="Calibri" panose="020F0502020204030204" pitchFamily="34" charset="0"/>
                <a:cs typeface="Times New Roman" panose="02020603050405020304" pitchFamily="18" charset="0"/>
              </a:rPr>
              <a:t> SRAM stayed the same as the </a:t>
            </a:r>
            <a:r>
              <a:rPr lang="en-US" dirty="0" err="1">
                <a:latin typeface="Times New Roman" panose="02020603050405020304" pitchFamily="18" charset="0"/>
                <a:ea typeface="Calibri" panose="020F0502020204030204" pitchFamily="34" charset="0"/>
                <a:cs typeface="Times New Roman" panose="02020603050405020304" pitchFamily="18" charset="0"/>
              </a:rPr>
              <a:t>6T</a:t>
            </a:r>
            <a:r>
              <a:rPr lang="en-US" dirty="0">
                <a:latin typeface="Times New Roman" panose="02020603050405020304" pitchFamily="18" charset="0"/>
                <a:ea typeface="Calibri" panose="020F0502020204030204" pitchFamily="34" charset="0"/>
                <a:cs typeface="Times New Roman" panose="02020603050405020304" pitchFamily="18" charset="0"/>
              </a:rPr>
              <a:t> due to having nearly no difference in Write operation equivalent circuit.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1375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03BE00-2236-D2F0-A473-93620BA266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FA2F51-E30B-AFDA-9C92-0E67D8ED15C4}"/>
              </a:ext>
            </a:extLst>
          </p:cNvPr>
          <p:cNvSpPr>
            <a:spLocks noGrp="1"/>
          </p:cNvSpPr>
          <p:nvPr>
            <p:ph type="title"/>
          </p:nvPr>
        </p:nvSpPr>
        <p:spPr>
          <a:xfrm>
            <a:off x="207293" y="161364"/>
            <a:ext cx="5257793" cy="615367"/>
          </a:xfrm>
        </p:spPr>
        <p:txBody>
          <a:bodyPr/>
          <a:lstStyle/>
          <a:p>
            <a:r>
              <a:rPr lang="en-US" sz="3200" b="1" dirty="0">
                <a:latin typeface="Be Vietnam Pro"/>
              </a:rPr>
              <a:t>2. </a:t>
            </a:r>
            <a:r>
              <a:rPr lang="en-US" sz="3200" b="1" dirty="0">
                <a:latin typeface="Be Vietnam Pro"/>
              </a:rPr>
              <a:t>THEORETICAL BASIS</a:t>
            </a:r>
            <a:endParaRPr lang="en-US" sz="3200" b="1" dirty="0">
              <a:latin typeface="Be Vietnam Pro"/>
            </a:endParaRPr>
          </a:p>
        </p:txBody>
      </p:sp>
      <p:sp>
        <p:nvSpPr>
          <p:cNvPr id="4" name="TextBox 3">
            <a:extLst>
              <a:ext uri="{FF2B5EF4-FFF2-40B4-BE49-F238E27FC236}">
                <a16:creationId xmlns:a16="http://schemas.microsoft.com/office/drawing/2014/main" id="{45533C2F-76E5-5703-3F9F-2F2A466F91C7}"/>
              </a:ext>
            </a:extLst>
          </p:cNvPr>
          <p:cNvSpPr txBox="1"/>
          <p:nvPr/>
        </p:nvSpPr>
        <p:spPr>
          <a:xfrm>
            <a:off x="207293" y="776731"/>
            <a:ext cx="2570447" cy="646331"/>
          </a:xfrm>
          <a:prstGeom prst="rect">
            <a:avLst/>
          </a:prstGeom>
          <a:noFill/>
        </p:spPr>
        <p:txBody>
          <a:bodyPr wrap="none" lIns="91440" tIns="45720" rIns="91440" bIns="45720" rtlCol="0" anchor="t">
            <a:spAutoFit/>
          </a:bodyPr>
          <a:lstStyle/>
          <a:p>
            <a:r>
              <a:rPr lang="en-US" b="1" dirty="0" err="1"/>
              <a:t>e.Power</a:t>
            </a:r>
            <a:r>
              <a:rPr lang="en-US" b="1" dirty="0"/>
              <a:t> gating for SRAM</a:t>
            </a:r>
            <a:endParaRPr lang="en-US" b="1" dirty="0">
              <a:cs typeface="Calibri"/>
            </a:endParaRPr>
          </a:p>
          <a:p>
            <a:endParaRPr lang="en-US" b="1" dirty="0">
              <a:cs typeface="Calibri"/>
            </a:endParaRPr>
          </a:p>
        </p:txBody>
      </p:sp>
      <p:sp>
        <p:nvSpPr>
          <p:cNvPr id="7" name="TextBox 6">
            <a:extLst>
              <a:ext uri="{FF2B5EF4-FFF2-40B4-BE49-F238E27FC236}">
                <a16:creationId xmlns:a16="http://schemas.microsoft.com/office/drawing/2014/main" id="{8D0C90EF-2779-FCC9-FC20-45F1F2892DD2}"/>
              </a:ext>
            </a:extLst>
          </p:cNvPr>
          <p:cNvSpPr txBox="1"/>
          <p:nvPr/>
        </p:nvSpPr>
        <p:spPr>
          <a:xfrm>
            <a:off x="5818199" y="1650941"/>
            <a:ext cx="6012872" cy="5632311"/>
          </a:xfrm>
          <a:prstGeom prst="rect">
            <a:avLst/>
          </a:prstGeom>
          <a:noFill/>
        </p:spPr>
        <p:txBody>
          <a:bodyPr wrap="square" lIns="91440" tIns="45720" rIns="91440" bIns="45720" rtlCol="0" anchor="t">
            <a:spAutoFit/>
          </a:bodyPr>
          <a:lstStyle/>
          <a:p>
            <a:pPr marL="342900" indent="-342900" algn="just">
              <a:buFont typeface="Arial"/>
              <a:buChar char="•"/>
            </a:pPr>
            <a:r>
              <a:rPr lang="en-US" sz="2000" dirty="0">
                <a:latin typeface="Calibri"/>
                <a:cs typeface="Times New Roman"/>
              </a:rPr>
              <a:t>Power Gating is the easiest way to reduce static current. This method essentially puts the circuits into “sleep mode”, cutting off the power supply to said blocks when they are not operating, cutting down static power [2]. The Power Gating method can be illustrated by the figure .</a:t>
            </a:r>
          </a:p>
          <a:p>
            <a:pPr marL="342900" indent="-342900" algn="just">
              <a:buFont typeface="Arial"/>
              <a:buChar char="•"/>
            </a:pPr>
            <a:endParaRPr lang="en-US" sz="2000" dirty="0">
              <a:latin typeface="Calibri"/>
              <a:cs typeface="Times New Roman"/>
            </a:endParaRPr>
          </a:p>
          <a:p>
            <a:pPr marL="342900" indent="-342900" algn="just">
              <a:buFont typeface="Arial"/>
              <a:buChar char="•"/>
            </a:pPr>
            <a:r>
              <a:rPr lang="en-US" sz="2000" dirty="0">
                <a:latin typeface="Calibri"/>
                <a:cs typeface="Times New Roman"/>
              </a:rPr>
              <a:t>The logic block gets its input power from a gated VDD rail, VDDV. When the block is turned ON, the header switch transistors are turned ON and connects VDDV to VDD. When the block is not operating, it will go to sleep by having the header switch transistors turned OFF, disconnecting VDDV from VDD and VDDV will be pulled to GND over time.</a:t>
            </a:r>
          </a:p>
          <a:p>
            <a:pPr marL="342900" indent="-342900" algn="just">
              <a:buFont typeface="Arial"/>
              <a:buChar char="•"/>
            </a:pPr>
            <a:endParaRPr lang="en-US" sz="2000" dirty="0">
              <a:latin typeface="Calibri"/>
              <a:cs typeface="Times New Roman"/>
            </a:endParaRPr>
          </a:p>
          <a:p>
            <a:pPr algn="just">
              <a:buFont typeface="Arial"/>
              <a:buChar char="•"/>
            </a:pPr>
            <a:endParaRPr lang="en-US" sz="2000" dirty="0">
              <a:latin typeface="Calibri"/>
              <a:cs typeface="Calibri"/>
            </a:endParaRPr>
          </a:p>
          <a:p>
            <a:pPr algn="just">
              <a:buFont typeface="Arial"/>
              <a:buChar char="•"/>
            </a:pPr>
            <a:endParaRPr lang="en-US" sz="2000" dirty="0">
              <a:latin typeface="Calibri"/>
              <a:cs typeface="Calibri"/>
            </a:endParaRPr>
          </a:p>
          <a:p>
            <a:pPr marL="285750" indent="-285750" algn="just">
              <a:buFont typeface="Arial"/>
              <a:buChar char="•"/>
            </a:pPr>
            <a:endParaRPr lang="en-US" sz="2000" dirty="0">
              <a:latin typeface="Calibri"/>
              <a:cs typeface="Calibri"/>
            </a:endParaRPr>
          </a:p>
        </p:txBody>
      </p:sp>
      <p:pic>
        <p:nvPicPr>
          <p:cNvPr id="3" name="Picture 2" descr="A diagram of a device&#10;&#10;Description automatically generated">
            <a:extLst>
              <a:ext uri="{FF2B5EF4-FFF2-40B4-BE49-F238E27FC236}">
                <a16:creationId xmlns:a16="http://schemas.microsoft.com/office/drawing/2014/main" id="{54882145-3254-1F77-36A1-B946E133126A}"/>
              </a:ext>
            </a:extLst>
          </p:cNvPr>
          <p:cNvPicPr>
            <a:picLocks noChangeAspect="1"/>
          </p:cNvPicPr>
          <p:nvPr/>
        </p:nvPicPr>
        <p:blipFill>
          <a:blip r:embed="rId2"/>
          <a:stretch>
            <a:fillRect/>
          </a:stretch>
        </p:blipFill>
        <p:spPr>
          <a:xfrm>
            <a:off x="210771" y="1143000"/>
            <a:ext cx="5019920" cy="4572000"/>
          </a:xfrm>
          <a:prstGeom prst="rect">
            <a:avLst/>
          </a:prstGeom>
        </p:spPr>
      </p:pic>
      <p:sp>
        <p:nvSpPr>
          <p:cNvPr id="6" name="TextBox 5"/>
          <p:cNvSpPr txBox="1"/>
          <p:nvPr/>
        </p:nvSpPr>
        <p:spPr>
          <a:xfrm>
            <a:off x="351383" y="6279776"/>
            <a:ext cx="4907497" cy="369332"/>
          </a:xfrm>
          <a:prstGeom prst="rect">
            <a:avLst/>
          </a:prstGeom>
          <a:noFill/>
        </p:spPr>
        <p:txBody>
          <a:bodyPr wrap="none" rtlCol="0">
            <a:spAutoFit/>
          </a:bodyPr>
          <a:lstStyle/>
          <a:p>
            <a:r>
              <a:rPr lang="en-US" dirty="0" smtClean="0"/>
              <a:t>DESIGN AND EVALUATION OF LOW POWER SRAM</a:t>
            </a:r>
            <a:endParaRPr lang="en-US" dirty="0"/>
          </a:p>
        </p:txBody>
      </p:sp>
    </p:spTree>
    <p:extLst>
      <p:ext uri="{BB962C8B-B14F-4D97-AF65-F5344CB8AC3E}">
        <p14:creationId xmlns:p14="http://schemas.microsoft.com/office/powerpoint/2010/main" val="3974316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518691-BD3A-14C1-4A67-44FA20DD76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492BA9-8A1B-14E4-9322-481B51151588}"/>
              </a:ext>
            </a:extLst>
          </p:cNvPr>
          <p:cNvSpPr>
            <a:spLocks noGrp="1"/>
          </p:cNvSpPr>
          <p:nvPr>
            <p:ph type="title"/>
          </p:nvPr>
        </p:nvSpPr>
        <p:spPr>
          <a:xfrm>
            <a:off x="207293" y="161364"/>
            <a:ext cx="5257793" cy="615367"/>
          </a:xfrm>
        </p:spPr>
        <p:txBody>
          <a:bodyPr/>
          <a:lstStyle/>
          <a:p>
            <a:r>
              <a:rPr lang="en-US" sz="3200" b="1" dirty="0">
                <a:latin typeface="Be Vietnam Pro"/>
              </a:rPr>
              <a:t>2. </a:t>
            </a:r>
            <a:r>
              <a:rPr lang="en-US" sz="3200" b="1" dirty="0">
                <a:latin typeface="Be Vietnam Pro"/>
              </a:rPr>
              <a:t>THEORETICAL BASIS</a:t>
            </a:r>
            <a:endParaRPr lang="en-US" sz="3200" b="1" dirty="0">
              <a:latin typeface="Be Vietnam Pro"/>
            </a:endParaRPr>
          </a:p>
        </p:txBody>
      </p:sp>
      <p:sp>
        <p:nvSpPr>
          <p:cNvPr id="4" name="TextBox 3">
            <a:extLst>
              <a:ext uri="{FF2B5EF4-FFF2-40B4-BE49-F238E27FC236}">
                <a16:creationId xmlns:a16="http://schemas.microsoft.com/office/drawing/2014/main" id="{86C1D269-AF91-A29C-64E5-F7F69D6CABBA}"/>
              </a:ext>
            </a:extLst>
          </p:cNvPr>
          <p:cNvSpPr txBox="1"/>
          <p:nvPr/>
        </p:nvSpPr>
        <p:spPr>
          <a:xfrm>
            <a:off x="207293" y="776731"/>
            <a:ext cx="3948453" cy="646331"/>
          </a:xfrm>
          <a:prstGeom prst="rect">
            <a:avLst/>
          </a:prstGeom>
          <a:noFill/>
        </p:spPr>
        <p:txBody>
          <a:bodyPr wrap="none" lIns="91440" tIns="45720" rIns="91440" bIns="45720" rtlCol="0" anchor="t">
            <a:spAutoFit/>
          </a:bodyPr>
          <a:lstStyle/>
          <a:p>
            <a:r>
              <a:rPr lang="en-US" b="1" dirty="0" err="1"/>
              <a:t>e.</a:t>
            </a:r>
            <a:r>
              <a:rPr lang="en-US" b="1" dirty="0" err="1">
                <a:latin typeface="Calibri"/>
                <a:cs typeface="Calibri"/>
              </a:rPr>
              <a:t>Proposed</a:t>
            </a:r>
            <a:r>
              <a:rPr lang="en-US" b="1" dirty="0">
                <a:latin typeface="Calibri"/>
                <a:cs typeface="Calibri"/>
              </a:rPr>
              <a:t> Power-gated SRAM Designs</a:t>
            </a:r>
            <a:endParaRPr lang="en-US" b="1" dirty="0">
              <a:cs typeface="Calibri"/>
            </a:endParaRPr>
          </a:p>
          <a:p>
            <a:endParaRPr lang="en-US" b="1" dirty="0">
              <a:cs typeface="Calibri"/>
            </a:endParaRPr>
          </a:p>
        </p:txBody>
      </p:sp>
      <p:sp>
        <p:nvSpPr>
          <p:cNvPr id="7" name="TextBox 6">
            <a:extLst>
              <a:ext uri="{FF2B5EF4-FFF2-40B4-BE49-F238E27FC236}">
                <a16:creationId xmlns:a16="http://schemas.microsoft.com/office/drawing/2014/main" id="{6558DB9D-9AA9-A008-AFD1-1264F723CE18}"/>
              </a:ext>
            </a:extLst>
          </p:cNvPr>
          <p:cNvSpPr txBox="1"/>
          <p:nvPr/>
        </p:nvSpPr>
        <p:spPr>
          <a:xfrm>
            <a:off x="5818199" y="1650941"/>
            <a:ext cx="6374333" cy="4093428"/>
          </a:xfrm>
          <a:prstGeom prst="rect">
            <a:avLst/>
          </a:prstGeom>
          <a:noFill/>
        </p:spPr>
        <p:txBody>
          <a:bodyPr wrap="square" lIns="91440" tIns="45720" rIns="91440" bIns="45720" rtlCol="0" anchor="t">
            <a:spAutoFit/>
          </a:bodyPr>
          <a:lstStyle/>
          <a:p>
            <a:pPr algn="just">
              <a:buFont typeface="Arial"/>
              <a:buChar char="•"/>
            </a:pPr>
            <a:r>
              <a:rPr lang="en-US" sz="2000" dirty="0">
                <a:latin typeface="Calibri"/>
                <a:cs typeface="Times New Roman"/>
              </a:rPr>
              <a:t>VDDV and VSSV are virtual power supply for the power gated designs. The power supplied to the gated cell will be from the voltage VDDV – VSSV applied to the cell.</a:t>
            </a:r>
          </a:p>
          <a:p>
            <a:pPr algn="just">
              <a:buFont typeface="Arial"/>
              <a:buChar char="•"/>
            </a:pPr>
            <a:r>
              <a:rPr lang="en-US" sz="2000">
                <a:latin typeface="Calibri"/>
                <a:cs typeface="Times New Roman"/>
              </a:rPr>
              <a:t>VDDV is provided by two Power gating transistor switches G1 and G2. VDD1 = 1V and VDD2 = 0.5V.</a:t>
            </a:r>
            <a:endParaRPr lang="en-US" sz="2000">
              <a:latin typeface="Calibri"/>
              <a:cs typeface="Calibri"/>
            </a:endParaRPr>
          </a:p>
          <a:p>
            <a:pPr algn="just">
              <a:buFont typeface="Arial"/>
              <a:buChar char="•"/>
            </a:pPr>
            <a:r>
              <a:rPr lang="en-US" sz="2000" dirty="0">
                <a:latin typeface="Calibri"/>
                <a:cs typeface="Times New Roman"/>
              </a:rPr>
              <a:t>VSSV is provided by two Power gating transistor switches G3 and G4. VSS1 = 0V and VSS2 = 0.3V.</a:t>
            </a:r>
            <a:endParaRPr lang="en-US" sz="2000">
              <a:latin typeface="Calibri"/>
              <a:cs typeface="Calibri"/>
            </a:endParaRPr>
          </a:p>
          <a:p>
            <a:pPr algn="just">
              <a:buFont typeface="Arial"/>
              <a:buChar char="•"/>
            </a:pPr>
            <a:r>
              <a:rPr lang="en-US" sz="2000" dirty="0">
                <a:latin typeface="Calibri"/>
                <a:cs typeface="Times New Roman"/>
              </a:rPr>
              <a:t>When the cell is selected for write or read operation, the voltage applied to the cell will be VDD1 – VSS1 = 1V. When the cell is not selected, the voltage applied to the cell will be VDD2 – VSS2 = 0.2V. The reason for the low voltage instead of 0V at hold state is to limit power leakage.</a:t>
            </a:r>
            <a:endParaRPr lang="en-US" sz="2000">
              <a:latin typeface="Calibri"/>
              <a:cs typeface="Calibri"/>
            </a:endParaRPr>
          </a:p>
          <a:p>
            <a:pPr marL="342900" indent="-342900" algn="just">
              <a:buFont typeface="Arial"/>
              <a:buChar char="•"/>
            </a:pPr>
            <a:endParaRPr lang="en-US" sz="2000" dirty="0">
              <a:latin typeface="Calibri"/>
              <a:cs typeface="Times New Roman"/>
            </a:endParaRPr>
          </a:p>
        </p:txBody>
      </p:sp>
      <p:sp>
        <p:nvSpPr>
          <p:cNvPr id="8" name="TextBox 7"/>
          <p:cNvSpPr txBox="1"/>
          <p:nvPr/>
        </p:nvSpPr>
        <p:spPr>
          <a:xfrm>
            <a:off x="351383" y="6279776"/>
            <a:ext cx="4907497" cy="369332"/>
          </a:xfrm>
          <a:prstGeom prst="rect">
            <a:avLst/>
          </a:prstGeom>
          <a:noFill/>
        </p:spPr>
        <p:txBody>
          <a:bodyPr wrap="none" rtlCol="0">
            <a:spAutoFit/>
          </a:bodyPr>
          <a:lstStyle/>
          <a:p>
            <a:r>
              <a:rPr lang="en-US" dirty="0" smtClean="0"/>
              <a:t>DESIGN AND EVALUATION OF LOW POWER SRAM</a:t>
            </a:r>
            <a:endParaRPr lang="en-US" dirty="0"/>
          </a:p>
        </p:txBody>
      </p:sp>
      <p:pic>
        <p:nvPicPr>
          <p:cNvPr id="10" name="Picture 9"/>
          <p:cNvPicPr/>
          <p:nvPr/>
        </p:nvPicPr>
        <p:blipFill rotWithShape="1">
          <a:blip r:embed="rId2" cstate="print">
            <a:extLst>
              <a:ext uri="{28A0092B-C50C-407E-A947-70E740481C1C}">
                <a14:useLocalDpi xmlns:a14="http://schemas.microsoft.com/office/drawing/2010/main" val="0"/>
              </a:ext>
            </a:extLst>
          </a:blip>
          <a:srcRect l="20833" t="7087" r="36218" b="13734"/>
          <a:stretch/>
        </p:blipFill>
        <p:spPr bwMode="auto">
          <a:xfrm>
            <a:off x="252431" y="1392098"/>
            <a:ext cx="2552700" cy="3489342"/>
          </a:xfrm>
          <a:prstGeom prst="rect">
            <a:avLst/>
          </a:prstGeom>
          <a:ln>
            <a:noFill/>
          </a:ln>
          <a:extLst>
            <a:ext uri="{53640926-AAD7-44D8-BBD7-CCE9431645EC}">
              <a14:shadowObscured xmlns:a14="http://schemas.microsoft.com/office/drawing/2010/main"/>
            </a:ext>
          </a:extLst>
        </p:spPr>
      </p:pic>
      <p:pic>
        <p:nvPicPr>
          <p:cNvPr id="11" name="Picture 10"/>
          <p:cNvPicPr/>
          <p:nvPr/>
        </p:nvPicPr>
        <p:blipFill rotWithShape="1">
          <a:blip r:embed="rId3" cstate="print">
            <a:extLst>
              <a:ext uri="{28A0092B-C50C-407E-A947-70E740481C1C}">
                <a14:useLocalDpi xmlns:a14="http://schemas.microsoft.com/office/drawing/2010/main" val="0"/>
              </a:ext>
            </a:extLst>
          </a:blip>
          <a:srcRect l="21635" t="7332" r="36378" b="13490"/>
          <a:stretch/>
        </p:blipFill>
        <p:spPr bwMode="auto">
          <a:xfrm>
            <a:off x="2907971" y="1423062"/>
            <a:ext cx="2495550" cy="345837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72020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93" y="161364"/>
            <a:ext cx="5257793" cy="615367"/>
          </a:xfrm>
        </p:spPr>
        <p:txBody>
          <a:bodyPr/>
          <a:lstStyle/>
          <a:p>
            <a:r>
              <a:rPr lang="en-US" sz="3200" b="1" dirty="0" smtClean="0">
                <a:latin typeface="Be Vietnam Pro"/>
              </a:rPr>
              <a:t>3. SIMULATION</a:t>
            </a:r>
            <a:endParaRPr lang="en-US" sz="3200" b="1" dirty="0">
              <a:latin typeface="Be Vietnam Pro"/>
            </a:endParaRPr>
          </a:p>
        </p:txBody>
      </p:sp>
      <p:sp>
        <p:nvSpPr>
          <p:cNvPr id="3" name="TextBox 2"/>
          <p:cNvSpPr txBox="1"/>
          <p:nvPr/>
        </p:nvSpPr>
        <p:spPr>
          <a:xfrm>
            <a:off x="351383" y="6279776"/>
            <a:ext cx="4907497" cy="369332"/>
          </a:xfrm>
          <a:prstGeom prst="rect">
            <a:avLst/>
          </a:prstGeom>
          <a:noFill/>
        </p:spPr>
        <p:txBody>
          <a:bodyPr wrap="none" rtlCol="0">
            <a:spAutoFit/>
          </a:bodyPr>
          <a:lstStyle/>
          <a:p>
            <a:r>
              <a:rPr lang="en-US" dirty="0" smtClean="0"/>
              <a:t>DESIGN AND EVALUATION OF LOW POWER SRAM</a:t>
            </a:r>
            <a:endParaRPr lang="en-US" dirty="0"/>
          </a:p>
        </p:txBody>
      </p:sp>
      <p:sp>
        <p:nvSpPr>
          <p:cNvPr id="5" name="TextBox 4"/>
          <p:cNvSpPr txBox="1"/>
          <p:nvPr/>
        </p:nvSpPr>
        <p:spPr>
          <a:xfrm>
            <a:off x="207293" y="1021977"/>
            <a:ext cx="2545697" cy="369332"/>
          </a:xfrm>
          <a:prstGeom prst="rect">
            <a:avLst/>
          </a:prstGeom>
          <a:noFill/>
        </p:spPr>
        <p:txBody>
          <a:bodyPr wrap="none" rtlCol="0">
            <a:spAutoFit/>
          </a:bodyPr>
          <a:lstStyle/>
          <a:p>
            <a:r>
              <a:rPr lang="en-US" dirty="0" smtClean="0"/>
              <a:t>1. Conventional </a:t>
            </a:r>
            <a:r>
              <a:rPr lang="en-US" dirty="0" err="1" smtClean="0"/>
              <a:t>6T</a:t>
            </a:r>
            <a:r>
              <a:rPr lang="en-US" dirty="0" smtClean="0"/>
              <a:t> SRAM</a:t>
            </a:r>
            <a:endParaRPr lang="en-US" dirty="0"/>
          </a:p>
        </p:txBody>
      </p:sp>
      <p:pic>
        <p:nvPicPr>
          <p:cNvPr id="6" name="Picture 5"/>
          <p:cNvPicPr>
            <a:picLocks noChangeAspect="1"/>
          </p:cNvPicPr>
          <p:nvPr/>
        </p:nvPicPr>
        <p:blipFill>
          <a:blip r:embed="rId2"/>
          <a:stretch>
            <a:fillRect/>
          </a:stretch>
        </p:blipFill>
        <p:spPr>
          <a:xfrm>
            <a:off x="1000670" y="1391309"/>
            <a:ext cx="4875695" cy="4501381"/>
          </a:xfrm>
          <a:prstGeom prst="rect">
            <a:avLst/>
          </a:prstGeom>
        </p:spPr>
      </p:pic>
      <p:pic>
        <p:nvPicPr>
          <p:cNvPr id="8" name="Picture 7"/>
          <p:cNvPicPr>
            <a:picLocks noChangeAspect="1"/>
          </p:cNvPicPr>
          <p:nvPr/>
        </p:nvPicPr>
        <p:blipFill>
          <a:blip r:embed="rId3"/>
          <a:stretch>
            <a:fillRect/>
          </a:stretch>
        </p:blipFill>
        <p:spPr>
          <a:xfrm>
            <a:off x="6069305" y="1391309"/>
            <a:ext cx="5163271" cy="4458322"/>
          </a:xfrm>
          <a:prstGeom prst="rect">
            <a:avLst/>
          </a:prstGeom>
        </p:spPr>
      </p:pic>
    </p:spTree>
    <p:extLst>
      <p:ext uri="{BB962C8B-B14F-4D97-AF65-F5344CB8AC3E}">
        <p14:creationId xmlns:p14="http://schemas.microsoft.com/office/powerpoint/2010/main" val="11293078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93" y="161364"/>
            <a:ext cx="5257793" cy="615367"/>
          </a:xfrm>
        </p:spPr>
        <p:txBody>
          <a:bodyPr/>
          <a:lstStyle/>
          <a:p>
            <a:r>
              <a:rPr lang="en-US" sz="3200" b="1" dirty="0" smtClean="0">
                <a:latin typeface="Be Vietnam Pro"/>
              </a:rPr>
              <a:t>3. SIMULATION</a:t>
            </a:r>
            <a:endParaRPr lang="en-US" sz="3200" b="1" dirty="0">
              <a:latin typeface="Be Vietnam Pro"/>
            </a:endParaRPr>
          </a:p>
        </p:txBody>
      </p:sp>
      <p:sp>
        <p:nvSpPr>
          <p:cNvPr id="3" name="TextBox 2"/>
          <p:cNvSpPr txBox="1"/>
          <p:nvPr/>
        </p:nvSpPr>
        <p:spPr>
          <a:xfrm>
            <a:off x="351383" y="6279776"/>
            <a:ext cx="4907497" cy="369332"/>
          </a:xfrm>
          <a:prstGeom prst="rect">
            <a:avLst/>
          </a:prstGeom>
          <a:noFill/>
        </p:spPr>
        <p:txBody>
          <a:bodyPr wrap="none" rtlCol="0">
            <a:spAutoFit/>
          </a:bodyPr>
          <a:lstStyle/>
          <a:p>
            <a:r>
              <a:rPr lang="en-US" dirty="0" smtClean="0"/>
              <a:t>DESIGN AND EVALUATION OF LOW POWER SRAM</a:t>
            </a:r>
            <a:endParaRPr lang="en-US" dirty="0"/>
          </a:p>
        </p:txBody>
      </p:sp>
      <p:sp>
        <p:nvSpPr>
          <p:cNvPr id="5" name="TextBox 4"/>
          <p:cNvSpPr txBox="1"/>
          <p:nvPr/>
        </p:nvSpPr>
        <p:spPr>
          <a:xfrm>
            <a:off x="207293" y="1021977"/>
            <a:ext cx="2545697" cy="369332"/>
          </a:xfrm>
          <a:prstGeom prst="rect">
            <a:avLst/>
          </a:prstGeom>
          <a:noFill/>
        </p:spPr>
        <p:txBody>
          <a:bodyPr wrap="none" rtlCol="0">
            <a:spAutoFit/>
          </a:bodyPr>
          <a:lstStyle/>
          <a:p>
            <a:r>
              <a:rPr lang="en-US" dirty="0" smtClean="0"/>
              <a:t>1. Conventional </a:t>
            </a:r>
            <a:r>
              <a:rPr lang="en-US" dirty="0" err="1" smtClean="0"/>
              <a:t>6T</a:t>
            </a:r>
            <a:r>
              <a:rPr lang="en-US" dirty="0" smtClean="0"/>
              <a:t> SRAM</a:t>
            </a:r>
            <a:endParaRPr lang="en-US" dirty="0"/>
          </a:p>
        </p:txBody>
      </p:sp>
      <p:pic>
        <p:nvPicPr>
          <p:cNvPr id="4" name="Picture 3"/>
          <p:cNvPicPr>
            <a:picLocks noChangeAspect="1"/>
          </p:cNvPicPr>
          <p:nvPr/>
        </p:nvPicPr>
        <p:blipFill>
          <a:blip r:embed="rId2"/>
          <a:stretch>
            <a:fillRect/>
          </a:stretch>
        </p:blipFill>
        <p:spPr>
          <a:xfrm>
            <a:off x="661690" y="1391309"/>
            <a:ext cx="11092957" cy="4664085"/>
          </a:xfrm>
          <a:prstGeom prst="rect">
            <a:avLst/>
          </a:prstGeom>
        </p:spPr>
      </p:pic>
    </p:spTree>
    <p:extLst>
      <p:ext uri="{BB962C8B-B14F-4D97-AF65-F5344CB8AC3E}">
        <p14:creationId xmlns:p14="http://schemas.microsoft.com/office/powerpoint/2010/main" val="25635428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93" y="161364"/>
            <a:ext cx="5257793" cy="615367"/>
          </a:xfrm>
        </p:spPr>
        <p:txBody>
          <a:bodyPr/>
          <a:lstStyle/>
          <a:p>
            <a:r>
              <a:rPr lang="en-US" sz="3200" b="1" dirty="0" smtClean="0">
                <a:latin typeface="Be Vietnam Pro"/>
              </a:rPr>
              <a:t>3. SIMULATION</a:t>
            </a:r>
            <a:endParaRPr lang="en-US" sz="3200" b="1" dirty="0">
              <a:latin typeface="Be Vietnam Pro"/>
            </a:endParaRPr>
          </a:p>
        </p:txBody>
      </p:sp>
      <p:sp>
        <p:nvSpPr>
          <p:cNvPr id="3" name="TextBox 2"/>
          <p:cNvSpPr txBox="1"/>
          <p:nvPr/>
        </p:nvSpPr>
        <p:spPr>
          <a:xfrm>
            <a:off x="351383" y="6279776"/>
            <a:ext cx="4907497" cy="369332"/>
          </a:xfrm>
          <a:prstGeom prst="rect">
            <a:avLst/>
          </a:prstGeom>
          <a:noFill/>
        </p:spPr>
        <p:txBody>
          <a:bodyPr wrap="none" rtlCol="0">
            <a:spAutoFit/>
          </a:bodyPr>
          <a:lstStyle/>
          <a:p>
            <a:r>
              <a:rPr lang="en-US" dirty="0" smtClean="0"/>
              <a:t>DESIGN AND EVALUATION OF LOW POWER SRAM</a:t>
            </a:r>
            <a:endParaRPr lang="en-US" dirty="0"/>
          </a:p>
        </p:txBody>
      </p:sp>
      <p:sp>
        <p:nvSpPr>
          <p:cNvPr id="5" name="TextBox 4"/>
          <p:cNvSpPr txBox="1"/>
          <p:nvPr/>
        </p:nvSpPr>
        <p:spPr>
          <a:xfrm>
            <a:off x="207293" y="1021977"/>
            <a:ext cx="2545697" cy="369332"/>
          </a:xfrm>
          <a:prstGeom prst="rect">
            <a:avLst/>
          </a:prstGeom>
          <a:noFill/>
        </p:spPr>
        <p:txBody>
          <a:bodyPr wrap="none" rtlCol="0">
            <a:spAutoFit/>
          </a:bodyPr>
          <a:lstStyle/>
          <a:p>
            <a:r>
              <a:rPr lang="en-US" dirty="0"/>
              <a:t>2</a:t>
            </a:r>
            <a:r>
              <a:rPr lang="en-US" dirty="0" smtClean="0"/>
              <a:t>. Conventional </a:t>
            </a:r>
            <a:r>
              <a:rPr lang="en-US" dirty="0" err="1" smtClean="0"/>
              <a:t>8T</a:t>
            </a:r>
            <a:r>
              <a:rPr lang="en-US" dirty="0" smtClean="0"/>
              <a:t> SRAM</a:t>
            </a:r>
            <a:endParaRPr lang="en-US" dirty="0"/>
          </a:p>
        </p:txBody>
      </p:sp>
      <p:pic>
        <p:nvPicPr>
          <p:cNvPr id="6" name="Picture 5"/>
          <p:cNvPicPr>
            <a:picLocks noChangeAspect="1"/>
          </p:cNvPicPr>
          <p:nvPr/>
        </p:nvPicPr>
        <p:blipFill>
          <a:blip r:embed="rId2"/>
          <a:stretch>
            <a:fillRect/>
          </a:stretch>
        </p:blipFill>
        <p:spPr>
          <a:xfrm>
            <a:off x="619530" y="1507948"/>
            <a:ext cx="5447642" cy="4477375"/>
          </a:xfrm>
          <a:prstGeom prst="rect">
            <a:avLst/>
          </a:prstGeom>
        </p:spPr>
      </p:pic>
      <p:pic>
        <p:nvPicPr>
          <p:cNvPr id="7" name="Picture 6"/>
          <p:cNvPicPr>
            <a:picLocks noChangeAspect="1"/>
          </p:cNvPicPr>
          <p:nvPr/>
        </p:nvPicPr>
        <p:blipFill>
          <a:blip r:embed="rId3"/>
          <a:stretch>
            <a:fillRect/>
          </a:stretch>
        </p:blipFill>
        <p:spPr>
          <a:xfrm>
            <a:off x="6223749" y="1507949"/>
            <a:ext cx="5115639" cy="4477375"/>
          </a:xfrm>
          <a:prstGeom prst="rect">
            <a:avLst/>
          </a:prstGeom>
        </p:spPr>
      </p:pic>
    </p:spTree>
    <p:extLst>
      <p:ext uri="{BB962C8B-B14F-4D97-AF65-F5344CB8AC3E}">
        <p14:creationId xmlns:p14="http://schemas.microsoft.com/office/powerpoint/2010/main" val="19296486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6128" y="386726"/>
            <a:ext cx="5257793" cy="2057441"/>
          </a:xfrm>
        </p:spPr>
        <p:txBody>
          <a:bodyPr/>
          <a:lstStyle/>
          <a:p>
            <a:r>
              <a:rPr lang="en-US" sz="3200" b="1" dirty="0" smtClean="0">
                <a:latin typeface="Be Vietnam Pro"/>
              </a:rPr>
              <a:t>Contents</a:t>
            </a:r>
            <a:endParaRPr lang="en-US" sz="3200" b="1" dirty="0">
              <a:latin typeface="Be Vietnam Pro"/>
            </a:endParaRPr>
          </a:p>
        </p:txBody>
      </p:sp>
      <p:sp>
        <p:nvSpPr>
          <p:cNvPr id="3" name="TextBox 2"/>
          <p:cNvSpPr txBox="1"/>
          <p:nvPr/>
        </p:nvSpPr>
        <p:spPr>
          <a:xfrm>
            <a:off x="351383" y="6279776"/>
            <a:ext cx="4803046" cy="369332"/>
          </a:xfrm>
          <a:prstGeom prst="rect">
            <a:avLst/>
          </a:prstGeom>
          <a:noFill/>
        </p:spPr>
        <p:txBody>
          <a:bodyPr wrap="none" rtlCol="0">
            <a:spAutoFit/>
          </a:bodyPr>
          <a:lstStyle/>
          <a:p>
            <a:r>
              <a:rPr lang="en-US" dirty="0"/>
              <a:t>DESIGN AND EVALUATION OF LOW POWER SRAM</a:t>
            </a:r>
          </a:p>
        </p:txBody>
      </p:sp>
      <p:sp>
        <p:nvSpPr>
          <p:cNvPr id="4" name="TextBox 3"/>
          <p:cNvSpPr txBox="1"/>
          <p:nvPr/>
        </p:nvSpPr>
        <p:spPr>
          <a:xfrm>
            <a:off x="1646128" y="2444167"/>
            <a:ext cx="5440472" cy="1785104"/>
          </a:xfrm>
          <a:prstGeom prst="rect">
            <a:avLst/>
          </a:prstGeom>
          <a:noFill/>
        </p:spPr>
        <p:txBody>
          <a:bodyPr wrap="square" rtlCol="0">
            <a:spAutoFit/>
          </a:bodyPr>
          <a:lstStyle/>
          <a:p>
            <a:pPr marL="342900" indent="-342900">
              <a:buAutoNum type="arabicPeriod"/>
            </a:pPr>
            <a:r>
              <a:rPr lang="en-US" sz="2200" dirty="0" smtClean="0">
                <a:latin typeface="Be Vietnam Pro"/>
              </a:rPr>
              <a:t>OVERVIEW</a:t>
            </a:r>
          </a:p>
          <a:p>
            <a:pPr marL="342900" indent="-342900">
              <a:buAutoNum type="arabicPeriod"/>
            </a:pPr>
            <a:r>
              <a:rPr lang="en-US" sz="2200" dirty="0" smtClean="0">
                <a:latin typeface="Be Vietnam Pro"/>
              </a:rPr>
              <a:t>THEORETICAL BASIS</a:t>
            </a:r>
          </a:p>
          <a:p>
            <a:pPr marL="342900" indent="-342900">
              <a:buAutoNum type="arabicPeriod"/>
            </a:pPr>
            <a:r>
              <a:rPr lang="en-US" sz="2200" dirty="0" smtClean="0">
                <a:latin typeface="Be Vietnam Pro"/>
              </a:rPr>
              <a:t>SIMULATION</a:t>
            </a:r>
          </a:p>
          <a:p>
            <a:pPr marL="342900" indent="-342900">
              <a:buAutoNum type="arabicPeriod"/>
            </a:pPr>
            <a:r>
              <a:rPr lang="en-US" sz="2200" dirty="0" smtClean="0">
                <a:latin typeface="Be Vietnam Pro"/>
              </a:rPr>
              <a:t>EVALUATION</a:t>
            </a:r>
          </a:p>
          <a:p>
            <a:pPr marL="342900" indent="-342900">
              <a:buAutoNum type="arabicPeriod"/>
            </a:pPr>
            <a:r>
              <a:rPr lang="en-US" sz="2200" dirty="0" smtClean="0">
                <a:latin typeface="Be Vietnam Pro"/>
              </a:rPr>
              <a:t>CONCLUSION</a:t>
            </a:r>
            <a:endParaRPr lang="en-US" sz="2200" dirty="0">
              <a:latin typeface="Be Vietnam Pro"/>
            </a:endParaRPr>
          </a:p>
        </p:txBody>
      </p:sp>
    </p:spTree>
    <p:extLst>
      <p:ext uri="{BB962C8B-B14F-4D97-AF65-F5344CB8AC3E}">
        <p14:creationId xmlns:p14="http://schemas.microsoft.com/office/powerpoint/2010/main" val="35328818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93" y="161364"/>
            <a:ext cx="5257793" cy="615367"/>
          </a:xfrm>
        </p:spPr>
        <p:txBody>
          <a:bodyPr/>
          <a:lstStyle/>
          <a:p>
            <a:r>
              <a:rPr lang="en-US" sz="3200" b="1" dirty="0" smtClean="0">
                <a:latin typeface="Be Vietnam Pro"/>
              </a:rPr>
              <a:t>3. SIMULATION</a:t>
            </a:r>
            <a:endParaRPr lang="en-US" sz="3200" b="1" dirty="0">
              <a:latin typeface="Be Vietnam Pro"/>
            </a:endParaRPr>
          </a:p>
        </p:txBody>
      </p:sp>
      <p:sp>
        <p:nvSpPr>
          <p:cNvPr id="3" name="TextBox 2"/>
          <p:cNvSpPr txBox="1"/>
          <p:nvPr/>
        </p:nvSpPr>
        <p:spPr>
          <a:xfrm>
            <a:off x="351383" y="6279776"/>
            <a:ext cx="4907497" cy="369332"/>
          </a:xfrm>
          <a:prstGeom prst="rect">
            <a:avLst/>
          </a:prstGeom>
          <a:noFill/>
        </p:spPr>
        <p:txBody>
          <a:bodyPr wrap="none" rtlCol="0">
            <a:spAutoFit/>
          </a:bodyPr>
          <a:lstStyle/>
          <a:p>
            <a:r>
              <a:rPr lang="en-US" dirty="0" smtClean="0"/>
              <a:t>DESIGN AND EVALUATION OF LOW POWER SRAM</a:t>
            </a:r>
            <a:endParaRPr lang="en-US" dirty="0"/>
          </a:p>
        </p:txBody>
      </p:sp>
      <p:sp>
        <p:nvSpPr>
          <p:cNvPr id="5" name="TextBox 4"/>
          <p:cNvSpPr txBox="1"/>
          <p:nvPr/>
        </p:nvSpPr>
        <p:spPr>
          <a:xfrm>
            <a:off x="207293" y="1021977"/>
            <a:ext cx="2545697" cy="369332"/>
          </a:xfrm>
          <a:prstGeom prst="rect">
            <a:avLst/>
          </a:prstGeom>
          <a:noFill/>
        </p:spPr>
        <p:txBody>
          <a:bodyPr wrap="none" rtlCol="0">
            <a:spAutoFit/>
          </a:bodyPr>
          <a:lstStyle/>
          <a:p>
            <a:r>
              <a:rPr lang="en-US" dirty="0"/>
              <a:t>2</a:t>
            </a:r>
            <a:r>
              <a:rPr lang="en-US" dirty="0" smtClean="0"/>
              <a:t>. Conventional </a:t>
            </a:r>
            <a:r>
              <a:rPr lang="en-US" dirty="0" err="1" smtClean="0"/>
              <a:t>8T</a:t>
            </a:r>
            <a:r>
              <a:rPr lang="en-US" dirty="0" smtClean="0"/>
              <a:t> SRAM</a:t>
            </a:r>
            <a:endParaRPr lang="en-US" dirty="0"/>
          </a:p>
        </p:txBody>
      </p:sp>
      <p:pic>
        <p:nvPicPr>
          <p:cNvPr id="4" name="Picture 3"/>
          <p:cNvPicPr>
            <a:picLocks noChangeAspect="1"/>
          </p:cNvPicPr>
          <p:nvPr/>
        </p:nvPicPr>
        <p:blipFill>
          <a:blip r:embed="rId2"/>
          <a:stretch>
            <a:fillRect/>
          </a:stretch>
        </p:blipFill>
        <p:spPr>
          <a:xfrm>
            <a:off x="678332" y="1391309"/>
            <a:ext cx="11083141" cy="4770362"/>
          </a:xfrm>
          <a:prstGeom prst="rect">
            <a:avLst/>
          </a:prstGeom>
        </p:spPr>
      </p:pic>
    </p:spTree>
    <p:extLst>
      <p:ext uri="{BB962C8B-B14F-4D97-AF65-F5344CB8AC3E}">
        <p14:creationId xmlns:p14="http://schemas.microsoft.com/office/powerpoint/2010/main" val="39327051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93" y="161364"/>
            <a:ext cx="5257793" cy="615367"/>
          </a:xfrm>
        </p:spPr>
        <p:txBody>
          <a:bodyPr/>
          <a:lstStyle/>
          <a:p>
            <a:r>
              <a:rPr lang="en-US" sz="3200" b="1" dirty="0" smtClean="0">
                <a:latin typeface="Be Vietnam Pro"/>
              </a:rPr>
              <a:t>3. SIMULATION</a:t>
            </a:r>
            <a:endParaRPr lang="en-US" sz="3200" b="1" dirty="0">
              <a:latin typeface="Be Vietnam Pro"/>
            </a:endParaRPr>
          </a:p>
        </p:txBody>
      </p:sp>
      <p:sp>
        <p:nvSpPr>
          <p:cNvPr id="3" name="TextBox 2"/>
          <p:cNvSpPr txBox="1"/>
          <p:nvPr/>
        </p:nvSpPr>
        <p:spPr>
          <a:xfrm>
            <a:off x="351383" y="6279776"/>
            <a:ext cx="4907497" cy="369332"/>
          </a:xfrm>
          <a:prstGeom prst="rect">
            <a:avLst/>
          </a:prstGeom>
          <a:noFill/>
        </p:spPr>
        <p:txBody>
          <a:bodyPr wrap="none" rtlCol="0">
            <a:spAutoFit/>
          </a:bodyPr>
          <a:lstStyle/>
          <a:p>
            <a:r>
              <a:rPr lang="en-US" dirty="0" smtClean="0"/>
              <a:t>DESIGN AND EVALUATION OF LOW POWER SRAM</a:t>
            </a:r>
            <a:endParaRPr lang="en-US" dirty="0"/>
          </a:p>
        </p:txBody>
      </p:sp>
      <p:sp>
        <p:nvSpPr>
          <p:cNvPr id="5" name="TextBox 4"/>
          <p:cNvSpPr txBox="1"/>
          <p:nvPr/>
        </p:nvSpPr>
        <p:spPr>
          <a:xfrm>
            <a:off x="207293" y="1021977"/>
            <a:ext cx="1760803" cy="369332"/>
          </a:xfrm>
          <a:prstGeom prst="rect">
            <a:avLst/>
          </a:prstGeom>
          <a:noFill/>
        </p:spPr>
        <p:txBody>
          <a:bodyPr wrap="none" rtlCol="0">
            <a:spAutoFit/>
          </a:bodyPr>
          <a:lstStyle/>
          <a:p>
            <a:r>
              <a:rPr lang="en-US" dirty="0" smtClean="0"/>
              <a:t>3. Control Circuit</a:t>
            </a:r>
            <a:endParaRPr lang="en-US" dirty="0"/>
          </a:p>
        </p:txBody>
      </p:sp>
      <p:pic>
        <p:nvPicPr>
          <p:cNvPr id="4" name="Picture 3"/>
          <p:cNvPicPr>
            <a:picLocks noChangeAspect="1"/>
          </p:cNvPicPr>
          <p:nvPr/>
        </p:nvPicPr>
        <p:blipFill>
          <a:blip r:embed="rId2"/>
          <a:stretch>
            <a:fillRect/>
          </a:stretch>
        </p:blipFill>
        <p:spPr>
          <a:xfrm>
            <a:off x="987222" y="1437805"/>
            <a:ext cx="10437417" cy="4180897"/>
          </a:xfrm>
          <a:prstGeom prst="rect">
            <a:avLst/>
          </a:prstGeom>
        </p:spPr>
      </p:pic>
    </p:spTree>
    <p:extLst>
      <p:ext uri="{BB962C8B-B14F-4D97-AF65-F5344CB8AC3E}">
        <p14:creationId xmlns:p14="http://schemas.microsoft.com/office/powerpoint/2010/main" val="18937943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93" y="161364"/>
            <a:ext cx="5257793" cy="615367"/>
          </a:xfrm>
        </p:spPr>
        <p:txBody>
          <a:bodyPr/>
          <a:lstStyle/>
          <a:p>
            <a:r>
              <a:rPr lang="en-US" sz="3200" b="1" dirty="0" smtClean="0">
                <a:latin typeface="Be Vietnam Pro"/>
              </a:rPr>
              <a:t>3. SIMULATION</a:t>
            </a:r>
            <a:endParaRPr lang="en-US" sz="3200" b="1" dirty="0">
              <a:latin typeface="Be Vietnam Pro"/>
            </a:endParaRPr>
          </a:p>
        </p:txBody>
      </p:sp>
      <p:sp>
        <p:nvSpPr>
          <p:cNvPr id="3" name="TextBox 2"/>
          <p:cNvSpPr txBox="1"/>
          <p:nvPr/>
        </p:nvSpPr>
        <p:spPr>
          <a:xfrm>
            <a:off x="351383" y="6279776"/>
            <a:ext cx="4907497" cy="369332"/>
          </a:xfrm>
          <a:prstGeom prst="rect">
            <a:avLst/>
          </a:prstGeom>
          <a:noFill/>
        </p:spPr>
        <p:txBody>
          <a:bodyPr wrap="none" rtlCol="0">
            <a:spAutoFit/>
          </a:bodyPr>
          <a:lstStyle/>
          <a:p>
            <a:r>
              <a:rPr lang="en-US" dirty="0" smtClean="0"/>
              <a:t>DESIGN AND EVALUATION OF LOW POWER SRAM</a:t>
            </a:r>
            <a:endParaRPr lang="en-US" dirty="0"/>
          </a:p>
        </p:txBody>
      </p:sp>
      <p:sp>
        <p:nvSpPr>
          <p:cNvPr id="5" name="TextBox 4"/>
          <p:cNvSpPr txBox="1"/>
          <p:nvPr/>
        </p:nvSpPr>
        <p:spPr>
          <a:xfrm>
            <a:off x="207293" y="1021977"/>
            <a:ext cx="1760803" cy="369332"/>
          </a:xfrm>
          <a:prstGeom prst="rect">
            <a:avLst/>
          </a:prstGeom>
          <a:noFill/>
        </p:spPr>
        <p:txBody>
          <a:bodyPr wrap="none" rtlCol="0">
            <a:spAutoFit/>
          </a:bodyPr>
          <a:lstStyle/>
          <a:p>
            <a:r>
              <a:rPr lang="en-US" dirty="0" smtClean="0"/>
              <a:t>3. Control Circuit</a:t>
            </a:r>
            <a:endParaRPr lang="en-US" dirty="0"/>
          </a:p>
        </p:txBody>
      </p:sp>
      <p:pic>
        <p:nvPicPr>
          <p:cNvPr id="6" name="Picture 5"/>
          <p:cNvPicPr>
            <a:picLocks noChangeAspect="1"/>
          </p:cNvPicPr>
          <p:nvPr/>
        </p:nvPicPr>
        <p:blipFill>
          <a:blip r:embed="rId2"/>
          <a:stretch>
            <a:fillRect/>
          </a:stretch>
        </p:blipFill>
        <p:spPr>
          <a:xfrm>
            <a:off x="3049417" y="1711835"/>
            <a:ext cx="6362373" cy="1824741"/>
          </a:xfrm>
          <a:prstGeom prst="rect">
            <a:avLst/>
          </a:prstGeom>
        </p:spPr>
      </p:pic>
      <p:sp>
        <p:nvSpPr>
          <p:cNvPr id="7" name="Rectangle 6"/>
          <p:cNvSpPr/>
          <p:nvPr/>
        </p:nvSpPr>
        <p:spPr>
          <a:xfrm>
            <a:off x="1274603" y="3832787"/>
            <a:ext cx="9912000" cy="1277786"/>
          </a:xfrm>
          <a:prstGeom prst="rect">
            <a:avLst/>
          </a:prstGeom>
        </p:spPr>
        <p:txBody>
          <a:bodyPr wrap="square">
            <a:spAutoFit/>
          </a:bodyPr>
          <a:lstStyle/>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As presented in “Power Gating”, when the control circuit receives a sleep signal, it will isolate the SRAM Cell from the </a:t>
            </a:r>
            <a:r>
              <a:rPr lang="en-US" dirty="0" err="1">
                <a:latin typeface="Times New Roman" panose="02020603050405020304" pitchFamily="18" charset="0"/>
                <a:ea typeface="Calibri" panose="020F0502020204030204" pitchFamily="34" charset="0"/>
                <a:cs typeface="Times New Roman" panose="02020603050405020304" pitchFamily="18" charset="0"/>
              </a:rPr>
              <a:t>VDD</a:t>
            </a:r>
            <a:r>
              <a:rPr lang="en-US" dirty="0">
                <a:latin typeface="Times New Roman" panose="02020603050405020304" pitchFamily="18" charset="0"/>
                <a:ea typeface="Calibri" panose="020F0502020204030204" pitchFamily="34" charset="0"/>
                <a:cs typeface="Times New Roman" panose="02020603050405020304" pitchFamily="18" charset="0"/>
              </a:rPr>
              <a:t> = </a:t>
            </a:r>
            <a:r>
              <a:rPr lang="en-US" dirty="0" err="1">
                <a:latin typeface="Times New Roman" panose="02020603050405020304" pitchFamily="18" charset="0"/>
                <a:ea typeface="Calibri" panose="020F0502020204030204" pitchFamily="34" charset="0"/>
                <a:cs typeface="Times New Roman" panose="02020603050405020304" pitchFamily="18" charset="0"/>
              </a:rPr>
              <a:t>1V</a:t>
            </a:r>
            <a:r>
              <a:rPr lang="en-US" dirty="0">
                <a:latin typeface="Times New Roman" panose="02020603050405020304" pitchFamily="18" charset="0"/>
                <a:ea typeface="Calibri" panose="020F0502020204030204" pitchFamily="34" charset="0"/>
                <a:cs typeface="Times New Roman" panose="02020603050405020304" pitchFamily="18" charset="0"/>
              </a:rPr>
              <a:t> and </a:t>
            </a:r>
            <a:r>
              <a:rPr lang="en-US" dirty="0" err="1">
                <a:latin typeface="Times New Roman" panose="02020603050405020304" pitchFamily="18" charset="0"/>
                <a:ea typeface="Calibri" panose="020F0502020204030204" pitchFamily="34" charset="0"/>
                <a:cs typeface="Times New Roman" panose="02020603050405020304" pitchFamily="18" charset="0"/>
              </a:rPr>
              <a:t>VSS</a:t>
            </a:r>
            <a:r>
              <a:rPr lang="en-US" dirty="0">
                <a:latin typeface="Times New Roman" panose="02020603050405020304" pitchFamily="18" charset="0"/>
                <a:ea typeface="Calibri" panose="020F0502020204030204" pitchFamily="34" charset="0"/>
                <a:cs typeface="Times New Roman" panose="02020603050405020304" pitchFamily="18" charset="0"/>
              </a:rPr>
              <a:t> = </a:t>
            </a:r>
            <a:r>
              <a:rPr lang="en-US" dirty="0" err="1">
                <a:latin typeface="Times New Roman" panose="02020603050405020304" pitchFamily="18" charset="0"/>
                <a:ea typeface="Calibri" panose="020F0502020204030204" pitchFamily="34" charset="0"/>
                <a:cs typeface="Times New Roman" panose="02020603050405020304" pitchFamily="18" charset="0"/>
              </a:rPr>
              <a:t>0V</a:t>
            </a:r>
            <a:r>
              <a:rPr lang="en-US" dirty="0">
                <a:latin typeface="Times New Roman" panose="02020603050405020304" pitchFamily="18" charset="0"/>
                <a:ea typeface="Calibri" panose="020F0502020204030204" pitchFamily="34" charset="0"/>
                <a:cs typeface="Times New Roman" panose="02020603050405020304" pitchFamily="18" charset="0"/>
              </a:rPr>
              <a:t> power source and is instead connected to </a:t>
            </a:r>
            <a:r>
              <a:rPr lang="en-US" dirty="0" err="1">
                <a:latin typeface="Times New Roman" panose="02020603050405020304" pitchFamily="18" charset="0"/>
                <a:ea typeface="Calibri" panose="020F0502020204030204" pitchFamily="34" charset="0"/>
                <a:cs typeface="Times New Roman" panose="02020603050405020304" pitchFamily="18" charset="0"/>
              </a:rPr>
              <a:t>VDD2</a:t>
            </a:r>
            <a:r>
              <a:rPr lang="en-US" dirty="0">
                <a:latin typeface="Times New Roman" panose="02020603050405020304" pitchFamily="18" charset="0"/>
                <a:ea typeface="Calibri" panose="020F0502020204030204" pitchFamily="34" charset="0"/>
                <a:cs typeface="Times New Roman" panose="02020603050405020304" pitchFamily="18" charset="0"/>
              </a:rPr>
              <a:t> = </a:t>
            </a:r>
            <a:r>
              <a:rPr lang="en-US" dirty="0" err="1">
                <a:latin typeface="Times New Roman" panose="02020603050405020304" pitchFamily="18" charset="0"/>
                <a:ea typeface="Calibri" panose="020F0502020204030204" pitchFamily="34" charset="0"/>
                <a:cs typeface="Times New Roman" panose="02020603050405020304" pitchFamily="18" charset="0"/>
              </a:rPr>
              <a:t>0.5V</a:t>
            </a:r>
            <a:r>
              <a:rPr lang="en-US" dirty="0">
                <a:latin typeface="Times New Roman" panose="02020603050405020304" pitchFamily="18" charset="0"/>
                <a:ea typeface="Calibri" panose="020F0502020204030204" pitchFamily="34" charset="0"/>
                <a:cs typeface="Times New Roman" panose="02020603050405020304" pitchFamily="18" charset="0"/>
              </a:rPr>
              <a:t> and </a:t>
            </a:r>
            <a:r>
              <a:rPr lang="en-US" dirty="0" err="1">
                <a:latin typeface="Times New Roman" panose="02020603050405020304" pitchFamily="18" charset="0"/>
                <a:ea typeface="Calibri" panose="020F0502020204030204" pitchFamily="34" charset="0"/>
                <a:cs typeface="Times New Roman" panose="02020603050405020304" pitchFamily="18" charset="0"/>
              </a:rPr>
              <a:t>VSS2</a:t>
            </a:r>
            <a:r>
              <a:rPr lang="en-US" dirty="0">
                <a:latin typeface="Times New Roman" panose="02020603050405020304" pitchFamily="18" charset="0"/>
                <a:ea typeface="Calibri" panose="020F0502020204030204" pitchFamily="34" charset="0"/>
                <a:cs typeface="Times New Roman" panose="02020603050405020304" pitchFamily="18" charset="0"/>
              </a:rPr>
              <a:t> = </a:t>
            </a:r>
            <a:r>
              <a:rPr lang="en-US" dirty="0" err="1">
                <a:latin typeface="Times New Roman" panose="02020603050405020304" pitchFamily="18" charset="0"/>
                <a:ea typeface="Calibri" panose="020F0502020204030204" pitchFamily="34" charset="0"/>
                <a:cs typeface="Times New Roman" panose="02020603050405020304" pitchFamily="18" charset="0"/>
              </a:rPr>
              <a:t>0.3V</a:t>
            </a:r>
            <a:r>
              <a:rPr lang="en-US" dirty="0">
                <a:latin typeface="Times New Roman" panose="02020603050405020304" pitchFamily="18" charset="0"/>
                <a:ea typeface="Calibri" panose="020F0502020204030204" pitchFamily="34" charset="0"/>
                <a:cs typeface="Times New Roman" panose="02020603050405020304" pitchFamily="18" charset="0"/>
              </a:rPr>
              <a:t> to limit power dissipation. When there is no sleep signal, the SRAM is connected to </a:t>
            </a:r>
            <a:r>
              <a:rPr lang="en-US" dirty="0" err="1">
                <a:latin typeface="Times New Roman" panose="02020603050405020304" pitchFamily="18" charset="0"/>
                <a:ea typeface="Calibri" panose="020F0502020204030204" pitchFamily="34" charset="0"/>
                <a:cs typeface="Times New Roman" panose="02020603050405020304" pitchFamily="18" charset="0"/>
              </a:rPr>
              <a:t>VDD1</a:t>
            </a:r>
            <a:r>
              <a:rPr lang="en-US" dirty="0">
                <a:latin typeface="Times New Roman" panose="02020603050405020304" pitchFamily="18" charset="0"/>
                <a:ea typeface="Calibri" panose="020F0502020204030204" pitchFamily="34" charset="0"/>
                <a:cs typeface="Times New Roman" panose="02020603050405020304" pitchFamily="18" charset="0"/>
              </a:rPr>
              <a:t> = </a:t>
            </a:r>
            <a:r>
              <a:rPr lang="en-US" dirty="0" err="1">
                <a:latin typeface="Times New Roman" panose="02020603050405020304" pitchFamily="18" charset="0"/>
                <a:ea typeface="Calibri" panose="020F0502020204030204" pitchFamily="34" charset="0"/>
                <a:cs typeface="Times New Roman" panose="02020603050405020304" pitchFamily="18" charset="0"/>
              </a:rPr>
              <a:t>1V</a:t>
            </a:r>
            <a:r>
              <a:rPr lang="en-US" dirty="0">
                <a:latin typeface="Times New Roman" panose="02020603050405020304" pitchFamily="18" charset="0"/>
                <a:ea typeface="Calibri" panose="020F0502020204030204" pitchFamily="34" charset="0"/>
                <a:cs typeface="Times New Roman" panose="02020603050405020304" pitchFamily="18" charset="0"/>
              </a:rPr>
              <a:t> and </a:t>
            </a:r>
            <a:r>
              <a:rPr lang="en-US" dirty="0" err="1">
                <a:latin typeface="Times New Roman" panose="02020603050405020304" pitchFamily="18" charset="0"/>
                <a:ea typeface="Calibri" panose="020F0502020204030204" pitchFamily="34" charset="0"/>
                <a:cs typeface="Times New Roman" panose="02020603050405020304" pitchFamily="18" charset="0"/>
              </a:rPr>
              <a:t>VSS1</a:t>
            </a:r>
            <a:r>
              <a:rPr lang="en-US" dirty="0">
                <a:latin typeface="Times New Roman" panose="02020603050405020304" pitchFamily="18" charset="0"/>
                <a:ea typeface="Calibri" panose="020F0502020204030204" pitchFamily="34" charset="0"/>
                <a:cs typeface="Times New Roman" panose="02020603050405020304" pitchFamily="18" charset="0"/>
              </a:rPr>
              <a:t> = </a:t>
            </a:r>
            <a:r>
              <a:rPr lang="en-US" dirty="0" err="1">
                <a:latin typeface="Times New Roman" panose="02020603050405020304" pitchFamily="18" charset="0"/>
                <a:ea typeface="Calibri" panose="020F0502020204030204" pitchFamily="34" charset="0"/>
                <a:cs typeface="Times New Roman" panose="02020603050405020304" pitchFamily="18" charset="0"/>
              </a:rPr>
              <a:t>0V</a:t>
            </a:r>
            <a:r>
              <a:rPr lang="en-US" dirty="0">
                <a:latin typeface="Times New Roman" panose="02020603050405020304" pitchFamily="18" charset="0"/>
                <a:ea typeface="Calibri" panose="020F0502020204030204" pitchFamily="34" charset="0"/>
                <a:cs typeface="Times New Roman" panose="02020603050405020304" pitchFamily="18" charset="0"/>
              </a:rPr>
              <a:t> as usual.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290224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93" y="161364"/>
            <a:ext cx="5257793" cy="615367"/>
          </a:xfrm>
        </p:spPr>
        <p:txBody>
          <a:bodyPr/>
          <a:lstStyle/>
          <a:p>
            <a:r>
              <a:rPr lang="en-US" sz="3200" b="1" dirty="0" smtClean="0">
                <a:latin typeface="Be Vietnam Pro"/>
              </a:rPr>
              <a:t>3. SIMULATION</a:t>
            </a:r>
            <a:endParaRPr lang="en-US" sz="3200" b="1" dirty="0">
              <a:latin typeface="Be Vietnam Pro"/>
            </a:endParaRPr>
          </a:p>
        </p:txBody>
      </p:sp>
      <p:sp>
        <p:nvSpPr>
          <p:cNvPr id="3" name="TextBox 2"/>
          <p:cNvSpPr txBox="1"/>
          <p:nvPr/>
        </p:nvSpPr>
        <p:spPr>
          <a:xfrm>
            <a:off x="351383" y="6279776"/>
            <a:ext cx="4907497" cy="369332"/>
          </a:xfrm>
          <a:prstGeom prst="rect">
            <a:avLst/>
          </a:prstGeom>
          <a:noFill/>
        </p:spPr>
        <p:txBody>
          <a:bodyPr wrap="none" rtlCol="0">
            <a:spAutoFit/>
          </a:bodyPr>
          <a:lstStyle/>
          <a:p>
            <a:r>
              <a:rPr lang="en-US" dirty="0" smtClean="0"/>
              <a:t>DESIGN AND EVALUATION OF LOW POWER SRAM</a:t>
            </a:r>
            <a:endParaRPr lang="en-US" dirty="0"/>
          </a:p>
        </p:txBody>
      </p:sp>
      <p:sp>
        <p:nvSpPr>
          <p:cNvPr id="5" name="TextBox 4"/>
          <p:cNvSpPr txBox="1"/>
          <p:nvPr/>
        </p:nvSpPr>
        <p:spPr>
          <a:xfrm>
            <a:off x="207293" y="1021977"/>
            <a:ext cx="2338654" cy="369332"/>
          </a:xfrm>
          <a:prstGeom prst="rect">
            <a:avLst/>
          </a:prstGeom>
          <a:noFill/>
        </p:spPr>
        <p:txBody>
          <a:bodyPr wrap="none" rtlCol="0">
            <a:spAutoFit/>
          </a:bodyPr>
          <a:lstStyle/>
          <a:p>
            <a:r>
              <a:rPr lang="en-US" dirty="0" smtClean="0"/>
              <a:t>4. Low Power </a:t>
            </a:r>
            <a:r>
              <a:rPr lang="en-US" dirty="0" err="1" smtClean="0"/>
              <a:t>6T</a:t>
            </a:r>
            <a:r>
              <a:rPr lang="en-US" dirty="0" smtClean="0"/>
              <a:t> SRAM</a:t>
            </a:r>
            <a:endParaRPr lang="en-US" dirty="0"/>
          </a:p>
        </p:txBody>
      </p:sp>
      <p:pic>
        <p:nvPicPr>
          <p:cNvPr id="4" name="Picture 3"/>
          <p:cNvPicPr>
            <a:picLocks noChangeAspect="1"/>
          </p:cNvPicPr>
          <p:nvPr/>
        </p:nvPicPr>
        <p:blipFill>
          <a:blip r:embed="rId2"/>
          <a:stretch>
            <a:fillRect/>
          </a:stretch>
        </p:blipFill>
        <p:spPr>
          <a:xfrm>
            <a:off x="3247335" y="1021977"/>
            <a:ext cx="6434547" cy="5346427"/>
          </a:xfrm>
          <a:prstGeom prst="rect">
            <a:avLst/>
          </a:prstGeom>
        </p:spPr>
      </p:pic>
    </p:spTree>
    <p:extLst>
      <p:ext uri="{BB962C8B-B14F-4D97-AF65-F5344CB8AC3E}">
        <p14:creationId xmlns:p14="http://schemas.microsoft.com/office/powerpoint/2010/main" val="33961606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93" y="161364"/>
            <a:ext cx="5257793" cy="615367"/>
          </a:xfrm>
        </p:spPr>
        <p:txBody>
          <a:bodyPr/>
          <a:lstStyle/>
          <a:p>
            <a:r>
              <a:rPr lang="en-US" sz="3200" b="1" dirty="0" smtClean="0">
                <a:latin typeface="Be Vietnam Pro"/>
              </a:rPr>
              <a:t>3. SIMULATION</a:t>
            </a:r>
            <a:endParaRPr lang="en-US" sz="3200" b="1" dirty="0">
              <a:latin typeface="Be Vietnam Pro"/>
            </a:endParaRPr>
          </a:p>
        </p:txBody>
      </p:sp>
      <p:sp>
        <p:nvSpPr>
          <p:cNvPr id="3" name="TextBox 2"/>
          <p:cNvSpPr txBox="1"/>
          <p:nvPr/>
        </p:nvSpPr>
        <p:spPr>
          <a:xfrm>
            <a:off x="351383" y="6279776"/>
            <a:ext cx="4907497" cy="369332"/>
          </a:xfrm>
          <a:prstGeom prst="rect">
            <a:avLst/>
          </a:prstGeom>
          <a:noFill/>
        </p:spPr>
        <p:txBody>
          <a:bodyPr wrap="none" rtlCol="0">
            <a:spAutoFit/>
          </a:bodyPr>
          <a:lstStyle/>
          <a:p>
            <a:r>
              <a:rPr lang="en-US" dirty="0" smtClean="0"/>
              <a:t>DESIGN AND EVALUATION OF LOW POWER SRAM</a:t>
            </a:r>
            <a:endParaRPr lang="en-US" dirty="0"/>
          </a:p>
        </p:txBody>
      </p:sp>
      <p:sp>
        <p:nvSpPr>
          <p:cNvPr id="5" name="TextBox 4"/>
          <p:cNvSpPr txBox="1"/>
          <p:nvPr/>
        </p:nvSpPr>
        <p:spPr>
          <a:xfrm>
            <a:off x="207293" y="1021977"/>
            <a:ext cx="2338654" cy="369332"/>
          </a:xfrm>
          <a:prstGeom prst="rect">
            <a:avLst/>
          </a:prstGeom>
          <a:noFill/>
        </p:spPr>
        <p:txBody>
          <a:bodyPr wrap="none" rtlCol="0">
            <a:spAutoFit/>
          </a:bodyPr>
          <a:lstStyle/>
          <a:p>
            <a:r>
              <a:rPr lang="en-US" dirty="0" smtClean="0"/>
              <a:t>4. Low Power </a:t>
            </a:r>
            <a:r>
              <a:rPr lang="en-US" dirty="0" err="1" smtClean="0"/>
              <a:t>6T</a:t>
            </a:r>
            <a:r>
              <a:rPr lang="en-US" dirty="0" smtClean="0"/>
              <a:t> SRAM</a:t>
            </a:r>
            <a:endParaRPr lang="en-US" dirty="0"/>
          </a:p>
        </p:txBody>
      </p:sp>
      <p:pic>
        <p:nvPicPr>
          <p:cNvPr id="6" name="Picture 5"/>
          <p:cNvPicPr>
            <a:picLocks noChangeAspect="1"/>
          </p:cNvPicPr>
          <p:nvPr/>
        </p:nvPicPr>
        <p:blipFill>
          <a:blip r:embed="rId2"/>
          <a:stretch>
            <a:fillRect/>
          </a:stretch>
        </p:blipFill>
        <p:spPr>
          <a:xfrm>
            <a:off x="625608" y="1523198"/>
            <a:ext cx="11006098" cy="4756578"/>
          </a:xfrm>
          <a:prstGeom prst="rect">
            <a:avLst/>
          </a:prstGeom>
        </p:spPr>
      </p:pic>
    </p:spTree>
    <p:extLst>
      <p:ext uri="{BB962C8B-B14F-4D97-AF65-F5344CB8AC3E}">
        <p14:creationId xmlns:p14="http://schemas.microsoft.com/office/powerpoint/2010/main" val="42261147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93" y="161364"/>
            <a:ext cx="5257793" cy="615367"/>
          </a:xfrm>
        </p:spPr>
        <p:txBody>
          <a:bodyPr/>
          <a:lstStyle/>
          <a:p>
            <a:r>
              <a:rPr lang="en-US" sz="3200" b="1" dirty="0" smtClean="0">
                <a:latin typeface="Be Vietnam Pro"/>
              </a:rPr>
              <a:t>3. SIMULATION</a:t>
            </a:r>
            <a:endParaRPr lang="en-US" sz="3200" b="1" dirty="0">
              <a:latin typeface="Be Vietnam Pro"/>
            </a:endParaRPr>
          </a:p>
        </p:txBody>
      </p:sp>
      <p:sp>
        <p:nvSpPr>
          <p:cNvPr id="3" name="TextBox 2"/>
          <p:cNvSpPr txBox="1"/>
          <p:nvPr/>
        </p:nvSpPr>
        <p:spPr>
          <a:xfrm>
            <a:off x="351383" y="6279776"/>
            <a:ext cx="4907497" cy="369332"/>
          </a:xfrm>
          <a:prstGeom prst="rect">
            <a:avLst/>
          </a:prstGeom>
          <a:noFill/>
        </p:spPr>
        <p:txBody>
          <a:bodyPr wrap="none" rtlCol="0">
            <a:spAutoFit/>
          </a:bodyPr>
          <a:lstStyle/>
          <a:p>
            <a:r>
              <a:rPr lang="en-US" dirty="0" smtClean="0"/>
              <a:t>DESIGN AND EVALUATION OF LOW POWER SRAM</a:t>
            </a:r>
            <a:endParaRPr lang="en-US" dirty="0"/>
          </a:p>
        </p:txBody>
      </p:sp>
      <p:sp>
        <p:nvSpPr>
          <p:cNvPr id="5" name="TextBox 4"/>
          <p:cNvSpPr txBox="1"/>
          <p:nvPr/>
        </p:nvSpPr>
        <p:spPr>
          <a:xfrm>
            <a:off x="207293" y="1021977"/>
            <a:ext cx="2338654" cy="369332"/>
          </a:xfrm>
          <a:prstGeom prst="rect">
            <a:avLst/>
          </a:prstGeom>
          <a:noFill/>
        </p:spPr>
        <p:txBody>
          <a:bodyPr wrap="none" rtlCol="0">
            <a:spAutoFit/>
          </a:bodyPr>
          <a:lstStyle/>
          <a:p>
            <a:r>
              <a:rPr lang="en-US" dirty="0" smtClean="0"/>
              <a:t>5. Low Power </a:t>
            </a:r>
            <a:r>
              <a:rPr lang="en-US" dirty="0" err="1" smtClean="0"/>
              <a:t>8T</a:t>
            </a:r>
            <a:r>
              <a:rPr lang="en-US" dirty="0" smtClean="0"/>
              <a:t> SRAM</a:t>
            </a:r>
            <a:endParaRPr lang="en-US" dirty="0"/>
          </a:p>
        </p:txBody>
      </p:sp>
      <p:pic>
        <p:nvPicPr>
          <p:cNvPr id="4" name="Picture 3"/>
          <p:cNvPicPr>
            <a:picLocks noChangeAspect="1"/>
          </p:cNvPicPr>
          <p:nvPr/>
        </p:nvPicPr>
        <p:blipFill>
          <a:blip r:embed="rId2"/>
          <a:stretch>
            <a:fillRect/>
          </a:stretch>
        </p:blipFill>
        <p:spPr>
          <a:xfrm>
            <a:off x="3303684" y="1277936"/>
            <a:ext cx="5652058" cy="5115213"/>
          </a:xfrm>
          <a:prstGeom prst="rect">
            <a:avLst/>
          </a:prstGeom>
        </p:spPr>
      </p:pic>
    </p:spTree>
    <p:extLst>
      <p:ext uri="{BB962C8B-B14F-4D97-AF65-F5344CB8AC3E}">
        <p14:creationId xmlns:p14="http://schemas.microsoft.com/office/powerpoint/2010/main" val="26954111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93" y="161364"/>
            <a:ext cx="5257793" cy="615367"/>
          </a:xfrm>
        </p:spPr>
        <p:txBody>
          <a:bodyPr/>
          <a:lstStyle/>
          <a:p>
            <a:r>
              <a:rPr lang="en-US" sz="3200" b="1" dirty="0" smtClean="0">
                <a:latin typeface="Be Vietnam Pro"/>
              </a:rPr>
              <a:t>3. SIMULATION</a:t>
            </a:r>
            <a:endParaRPr lang="en-US" sz="3200" b="1" dirty="0">
              <a:latin typeface="Be Vietnam Pro"/>
            </a:endParaRPr>
          </a:p>
        </p:txBody>
      </p:sp>
      <p:sp>
        <p:nvSpPr>
          <p:cNvPr id="3" name="TextBox 2"/>
          <p:cNvSpPr txBox="1"/>
          <p:nvPr/>
        </p:nvSpPr>
        <p:spPr>
          <a:xfrm>
            <a:off x="351383" y="6279776"/>
            <a:ext cx="4907497" cy="369332"/>
          </a:xfrm>
          <a:prstGeom prst="rect">
            <a:avLst/>
          </a:prstGeom>
          <a:noFill/>
        </p:spPr>
        <p:txBody>
          <a:bodyPr wrap="none" rtlCol="0">
            <a:spAutoFit/>
          </a:bodyPr>
          <a:lstStyle/>
          <a:p>
            <a:r>
              <a:rPr lang="en-US" dirty="0" smtClean="0"/>
              <a:t>DESIGN AND EVALUATION OF LOW POWER SRAM</a:t>
            </a:r>
            <a:endParaRPr lang="en-US" dirty="0"/>
          </a:p>
        </p:txBody>
      </p:sp>
      <p:sp>
        <p:nvSpPr>
          <p:cNvPr id="5" name="TextBox 4"/>
          <p:cNvSpPr txBox="1"/>
          <p:nvPr/>
        </p:nvSpPr>
        <p:spPr>
          <a:xfrm>
            <a:off x="207293" y="1021977"/>
            <a:ext cx="2338654" cy="369332"/>
          </a:xfrm>
          <a:prstGeom prst="rect">
            <a:avLst/>
          </a:prstGeom>
          <a:noFill/>
        </p:spPr>
        <p:txBody>
          <a:bodyPr wrap="none" rtlCol="0">
            <a:spAutoFit/>
          </a:bodyPr>
          <a:lstStyle/>
          <a:p>
            <a:r>
              <a:rPr lang="en-US" dirty="0" smtClean="0"/>
              <a:t>5. Low Power </a:t>
            </a:r>
            <a:r>
              <a:rPr lang="en-US" dirty="0" err="1" smtClean="0"/>
              <a:t>8T</a:t>
            </a:r>
            <a:r>
              <a:rPr lang="en-US" dirty="0" smtClean="0"/>
              <a:t> SRAM</a:t>
            </a:r>
            <a:endParaRPr lang="en-US" dirty="0"/>
          </a:p>
        </p:txBody>
      </p:sp>
      <p:pic>
        <p:nvPicPr>
          <p:cNvPr id="6" name="Picture 5"/>
          <p:cNvPicPr>
            <a:picLocks noChangeAspect="1"/>
          </p:cNvPicPr>
          <p:nvPr/>
        </p:nvPicPr>
        <p:blipFill>
          <a:blip r:embed="rId2"/>
          <a:stretch>
            <a:fillRect/>
          </a:stretch>
        </p:blipFill>
        <p:spPr>
          <a:xfrm>
            <a:off x="523966" y="1434849"/>
            <a:ext cx="11484272" cy="4844927"/>
          </a:xfrm>
          <a:prstGeom prst="rect">
            <a:avLst/>
          </a:prstGeom>
        </p:spPr>
      </p:pic>
    </p:spTree>
    <p:extLst>
      <p:ext uri="{BB962C8B-B14F-4D97-AF65-F5344CB8AC3E}">
        <p14:creationId xmlns:p14="http://schemas.microsoft.com/office/powerpoint/2010/main" val="18008110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93" y="161364"/>
            <a:ext cx="5257793" cy="615367"/>
          </a:xfrm>
        </p:spPr>
        <p:txBody>
          <a:bodyPr/>
          <a:lstStyle/>
          <a:p>
            <a:r>
              <a:rPr lang="en-US" sz="3200" b="1" dirty="0" smtClean="0">
                <a:latin typeface="Be Vietnam Pro"/>
              </a:rPr>
              <a:t>4. EVALUATION</a:t>
            </a:r>
            <a:endParaRPr lang="en-US" sz="3200" b="1" dirty="0">
              <a:latin typeface="Be Vietnam Pro"/>
            </a:endParaRPr>
          </a:p>
        </p:txBody>
      </p:sp>
      <p:sp>
        <p:nvSpPr>
          <p:cNvPr id="3" name="TextBox 2"/>
          <p:cNvSpPr txBox="1"/>
          <p:nvPr/>
        </p:nvSpPr>
        <p:spPr>
          <a:xfrm>
            <a:off x="351383" y="6279776"/>
            <a:ext cx="4907497" cy="369332"/>
          </a:xfrm>
          <a:prstGeom prst="rect">
            <a:avLst/>
          </a:prstGeom>
          <a:noFill/>
        </p:spPr>
        <p:txBody>
          <a:bodyPr wrap="none" rtlCol="0">
            <a:spAutoFit/>
          </a:bodyPr>
          <a:lstStyle/>
          <a:p>
            <a:r>
              <a:rPr lang="en-US" dirty="0" smtClean="0"/>
              <a:t>DESIGN AND EVALUATION OF LOW POWER SRAM</a:t>
            </a:r>
            <a:endParaRPr lang="en-US" dirty="0"/>
          </a:p>
        </p:txBody>
      </p:sp>
      <p:sp>
        <p:nvSpPr>
          <p:cNvPr id="5" name="TextBox 4"/>
          <p:cNvSpPr txBox="1"/>
          <p:nvPr/>
        </p:nvSpPr>
        <p:spPr>
          <a:xfrm>
            <a:off x="207293" y="1021977"/>
            <a:ext cx="2288512" cy="369332"/>
          </a:xfrm>
          <a:prstGeom prst="rect">
            <a:avLst/>
          </a:prstGeom>
          <a:noFill/>
        </p:spPr>
        <p:txBody>
          <a:bodyPr wrap="none" rtlCol="0">
            <a:spAutoFit/>
          </a:bodyPr>
          <a:lstStyle/>
          <a:p>
            <a:r>
              <a:rPr lang="en-US" dirty="0" smtClean="0"/>
              <a:t>1. Power consumption</a:t>
            </a:r>
            <a:endParaRPr lang="en-US" dirty="0"/>
          </a:p>
        </p:txBody>
      </p:sp>
      <p:graphicFrame>
        <p:nvGraphicFramePr>
          <p:cNvPr id="7" name="Chart 6"/>
          <p:cNvGraphicFramePr/>
          <p:nvPr>
            <p:extLst>
              <p:ext uri="{D42A27DB-BD31-4B8C-83A1-F6EECF244321}">
                <p14:modId xmlns:p14="http://schemas.microsoft.com/office/powerpoint/2010/main" val="1326841776"/>
              </p:ext>
            </p:extLst>
          </p:nvPr>
        </p:nvGraphicFramePr>
        <p:xfrm>
          <a:off x="5837354" y="1021977"/>
          <a:ext cx="2854960" cy="254444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p:nvPr>
            <p:extLst>
              <p:ext uri="{D42A27DB-BD31-4B8C-83A1-F6EECF244321}">
                <p14:modId xmlns:p14="http://schemas.microsoft.com/office/powerpoint/2010/main" val="1358636836"/>
              </p:ext>
            </p:extLst>
          </p:nvPr>
        </p:nvGraphicFramePr>
        <p:xfrm>
          <a:off x="8692314" y="1021977"/>
          <a:ext cx="2794635" cy="25438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p:nvPr>
            <p:extLst>
              <p:ext uri="{D42A27DB-BD31-4B8C-83A1-F6EECF244321}">
                <p14:modId xmlns:p14="http://schemas.microsoft.com/office/powerpoint/2010/main" val="1428801053"/>
              </p:ext>
            </p:extLst>
          </p:nvPr>
        </p:nvGraphicFramePr>
        <p:xfrm>
          <a:off x="5837354" y="3675821"/>
          <a:ext cx="2854960" cy="2207260"/>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p:cNvSpPr txBox="1"/>
          <p:nvPr/>
        </p:nvSpPr>
        <p:spPr>
          <a:xfrm>
            <a:off x="281017" y="3483740"/>
            <a:ext cx="5048227" cy="2031325"/>
          </a:xfrm>
          <a:prstGeom prst="rect">
            <a:avLst/>
          </a:prstGeom>
          <a:noFill/>
        </p:spPr>
        <p:txBody>
          <a:bodyPr wrap="square" rtlCol="0">
            <a:spAutoFit/>
          </a:bodyPr>
          <a:lstStyle/>
          <a:p>
            <a:pPr algn="just"/>
            <a:r>
              <a:rPr lang="en-US" dirty="0"/>
              <a:t>Low Power designs of both the </a:t>
            </a:r>
            <a:r>
              <a:rPr lang="en-US" dirty="0" err="1"/>
              <a:t>6T</a:t>
            </a:r>
            <a:r>
              <a:rPr lang="en-US" dirty="0"/>
              <a:t> and </a:t>
            </a:r>
            <a:r>
              <a:rPr lang="en-US" dirty="0" err="1"/>
              <a:t>8T</a:t>
            </a:r>
            <a:r>
              <a:rPr lang="en-US" dirty="0"/>
              <a:t> SRAM proved to be very effective, nearly halving their total power</a:t>
            </a:r>
            <a:r>
              <a:rPr lang="en-US" dirty="0" smtClean="0"/>
              <a:t>. Especially Static </a:t>
            </a:r>
            <a:r>
              <a:rPr lang="en-US" dirty="0"/>
              <a:t>power is lowered by a whole order of magnitude (E-05 of Conventional design to E-06 of Low Power design</a:t>
            </a:r>
            <a:r>
              <a:rPr lang="en-US" dirty="0" smtClean="0"/>
              <a:t>).</a:t>
            </a:r>
          </a:p>
          <a:p>
            <a:pPr algn="just"/>
            <a:endParaRPr lang="en-US" dirty="0" smtClean="0"/>
          </a:p>
          <a:p>
            <a:pPr algn="just"/>
            <a:r>
              <a:rPr lang="en-US" dirty="0"/>
              <a:t>V</a:t>
            </a:r>
            <a:r>
              <a:rPr lang="en-US" dirty="0" smtClean="0"/>
              <a:t>ery </a:t>
            </a:r>
            <a:r>
              <a:rPr lang="en-US" dirty="0"/>
              <a:t>viable for implementation in real life work</a:t>
            </a:r>
            <a:r>
              <a:rPr lang="en-US" dirty="0" smtClean="0"/>
              <a:t>.</a:t>
            </a:r>
            <a:endParaRPr lang="en-US" dirty="0"/>
          </a:p>
        </p:txBody>
      </p:sp>
      <p:pic>
        <p:nvPicPr>
          <p:cNvPr id="11" name="Picture 10"/>
          <p:cNvPicPr>
            <a:picLocks noChangeAspect="1"/>
          </p:cNvPicPr>
          <p:nvPr/>
        </p:nvPicPr>
        <p:blipFill>
          <a:blip r:embed="rId5"/>
          <a:stretch>
            <a:fillRect/>
          </a:stretch>
        </p:blipFill>
        <p:spPr>
          <a:xfrm>
            <a:off x="207293" y="1507552"/>
            <a:ext cx="5630061" cy="1667108"/>
          </a:xfrm>
          <a:prstGeom prst="rect">
            <a:avLst/>
          </a:prstGeom>
        </p:spPr>
      </p:pic>
    </p:spTree>
    <p:extLst>
      <p:ext uri="{BB962C8B-B14F-4D97-AF65-F5344CB8AC3E}">
        <p14:creationId xmlns:p14="http://schemas.microsoft.com/office/powerpoint/2010/main" val="12166541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93" y="161364"/>
            <a:ext cx="5257793" cy="615367"/>
          </a:xfrm>
        </p:spPr>
        <p:txBody>
          <a:bodyPr/>
          <a:lstStyle/>
          <a:p>
            <a:r>
              <a:rPr lang="en-US" sz="3200" b="1" dirty="0" smtClean="0">
                <a:latin typeface="Be Vietnam Pro"/>
              </a:rPr>
              <a:t>4. EVALUATION</a:t>
            </a:r>
            <a:endParaRPr lang="en-US" sz="3200" b="1" dirty="0">
              <a:latin typeface="Be Vietnam Pro"/>
            </a:endParaRPr>
          </a:p>
        </p:txBody>
      </p:sp>
      <p:sp>
        <p:nvSpPr>
          <p:cNvPr id="3" name="TextBox 2"/>
          <p:cNvSpPr txBox="1"/>
          <p:nvPr/>
        </p:nvSpPr>
        <p:spPr>
          <a:xfrm>
            <a:off x="351383" y="6279776"/>
            <a:ext cx="4907497" cy="369332"/>
          </a:xfrm>
          <a:prstGeom prst="rect">
            <a:avLst/>
          </a:prstGeom>
          <a:noFill/>
        </p:spPr>
        <p:txBody>
          <a:bodyPr wrap="none" rtlCol="0">
            <a:spAutoFit/>
          </a:bodyPr>
          <a:lstStyle/>
          <a:p>
            <a:r>
              <a:rPr lang="en-US" dirty="0" smtClean="0"/>
              <a:t>DESIGN AND EVALUATION OF LOW POWER SRAM</a:t>
            </a:r>
            <a:endParaRPr lang="en-US" dirty="0"/>
          </a:p>
        </p:txBody>
      </p:sp>
      <p:sp>
        <p:nvSpPr>
          <p:cNvPr id="5" name="TextBox 4"/>
          <p:cNvSpPr txBox="1"/>
          <p:nvPr/>
        </p:nvSpPr>
        <p:spPr>
          <a:xfrm>
            <a:off x="207293" y="1021977"/>
            <a:ext cx="933782" cy="369332"/>
          </a:xfrm>
          <a:prstGeom prst="rect">
            <a:avLst/>
          </a:prstGeom>
          <a:noFill/>
        </p:spPr>
        <p:txBody>
          <a:bodyPr wrap="none" rtlCol="0">
            <a:spAutoFit/>
          </a:bodyPr>
          <a:lstStyle/>
          <a:p>
            <a:r>
              <a:rPr lang="en-US" dirty="0" smtClean="0"/>
              <a:t>2. Delay</a:t>
            </a:r>
            <a:endParaRPr lang="en-US" dirty="0"/>
          </a:p>
        </p:txBody>
      </p:sp>
      <p:pic>
        <p:nvPicPr>
          <p:cNvPr id="6" name="Picture 5"/>
          <p:cNvPicPr>
            <a:picLocks noChangeAspect="1"/>
          </p:cNvPicPr>
          <p:nvPr/>
        </p:nvPicPr>
        <p:blipFill>
          <a:blip r:embed="rId2"/>
          <a:stretch>
            <a:fillRect/>
          </a:stretch>
        </p:blipFill>
        <p:spPr>
          <a:xfrm>
            <a:off x="820432" y="1533780"/>
            <a:ext cx="5563376" cy="2152950"/>
          </a:xfrm>
          <a:prstGeom prst="rect">
            <a:avLst/>
          </a:prstGeom>
        </p:spPr>
      </p:pic>
      <p:graphicFrame>
        <p:nvGraphicFramePr>
          <p:cNvPr id="12" name="Chart 11"/>
          <p:cNvGraphicFramePr/>
          <p:nvPr>
            <p:extLst>
              <p:ext uri="{D42A27DB-BD31-4B8C-83A1-F6EECF244321}">
                <p14:modId xmlns:p14="http://schemas.microsoft.com/office/powerpoint/2010/main" val="1679299382"/>
              </p:ext>
            </p:extLst>
          </p:nvPr>
        </p:nvGraphicFramePr>
        <p:xfrm>
          <a:off x="7279342" y="469047"/>
          <a:ext cx="4572000" cy="5607050"/>
        </p:xfrm>
        <a:graphic>
          <a:graphicData uri="http://schemas.openxmlformats.org/drawingml/2006/chart">
            <c:chart xmlns:c="http://schemas.openxmlformats.org/drawingml/2006/chart" xmlns:r="http://schemas.openxmlformats.org/officeDocument/2006/relationships" r:id="rId3"/>
          </a:graphicData>
        </a:graphic>
      </p:graphicFrame>
      <p:sp>
        <p:nvSpPr>
          <p:cNvPr id="13" name="Rectangle 12"/>
          <p:cNvSpPr/>
          <p:nvPr/>
        </p:nvSpPr>
        <p:spPr>
          <a:xfrm>
            <a:off x="820432" y="3829201"/>
            <a:ext cx="5563376" cy="1482970"/>
          </a:xfrm>
          <a:prstGeom prst="rect">
            <a:avLst/>
          </a:prstGeom>
        </p:spPr>
        <p:txBody>
          <a:bodyPr wrap="square">
            <a:spAutoFit/>
          </a:bodyPr>
          <a:lstStyle/>
          <a:p>
            <a:pPr algn="just">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Write delay:</a:t>
            </a: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Tx/>
              <a:buChar char="-"/>
            </a:pPr>
            <a:r>
              <a:rPr lang="en-US" dirty="0" smtClean="0">
                <a:latin typeface="Times New Roman" panose="02020603050405020304" pitchFamily="18" charset="0"/>
                <a:ea typeface="Calibri" panose="020F0502020204030204" pitchFamily="34" charset="0"/>
                <a:cs typeface="Times New Roman" panose="02020603050405020304" pitchFamily="18" charset="0"/>
              </a:rPr>
              <a:t>Conventional </a:t>
            </a:r>
            <a:r>
              <a:rPr lang="en-US" dirty="0" err="1">
                <a:latin typeface="Times New Roman" panose="02020603050405020304" pitchFamily="18" charset="0"/>
                <a:ea typeface="Calibri" panose="020F0502020204030204" pitchFamily="34" charset="0"/>
                <a:cs typeface="Times New Roman" panose="02020603050405020304" pitchFamily="18" charset="0"/>
              </a:rPr>
              <a:t>6T</a:t>
            </a:r>
            <a:r>
              <a:rPr lang="en-US" dirty="0">
                <a:latin typeface="Times New Roman" panose="02020603050405020304" pitchFamily="18" charset="0"/>
                <a:ea typeface="Calibri" panose="020F0502020204030204" pitchFamily="34" charset="0"/>
                <a:cs typeface="Times New Roman" panose="02020603050405020304" pitchFamily="18" charset="0"/>
              </a:rPr>
              <a:t> and </a:t>
            </a:r>
            <a:r>
              <a:rPr lang="en-US" dirty="0" err="1">
                <a:latin typeface="Times New Roman" panose="02020603050405020304" pitchFamily="18" charset="0"/>
                <a:ea typeface="Calibri" panose="020F0502020204030204" pitchFamily="34" charset="0"/>
                <a:cs typeface="Times New Roman" panose="02020603050405020304" pitchFamily="18" charset="0"/>
              </a:rPr>
              <a:t>8T</a:t>
            </a:r>
            <a:r>
              <a:rPr lang="en-US" dirty="0">
                <a:latin typeface="Times New Roman" panose="02020603050405020304" pitchFamily="18" charset="0"/>
                <a:ea typeface="Calibri" panose="020F0502020204030204" pitchFamily="34" charset="0"/>
                <a:cs typeface="Times New Roman" panose="02020603050405020304" pitchFamily="18" charset="0"/>
              </a:rPr>
              <a:t> has the highest write </a:t>
            </a:r>
            <a:r>
              <a:rPr lang="en-US" dirty="0" smtClean="0">
                <a:latin typeface="Times New Roman" panose="02020603050405020304" pitchFamily="18" charset="0"/>
                <a:ea typeface="Calibri" panose="020F0502020204030204" pitchFamily="34" charset="0"/>
                <a:cs typeface="Times New Roman" panose="02020603050405020304" pitchFamily="18" charset="0"/>
              </a:rPr>
              <a:t>delays. </a:t>
            </a:r>
          </a:p>
          <a:p>
            <a:pPr marL="285750" indent="-285750" algn="just">
              <a:lnSpc>
                <a:spcPct val="107000"/>
              </a:lnSpc>
              <a:spcAft>
                <a:spcPts val="800"/>
              </a:spcAft>
              <a:buFontTx/>
              <a:buChar char="-"/>
            </a:pPr>
            <a:r>
              <a:rPr lang="en-US" dirty="0" smtClean="0">
                <a:latin typeface="Times New Roman" panose="02020603050405020304" pitchFamily="18" charset="0"/>
                <a:ea typeface="Calibri" panose="020F0502020204030204" pitchFamily="34" charset="0"/>
                <a:cs typeface="Times New Roman" panose="02020603050405020304" pitchFamily="18" charset="0"/>
              </a:rPr>
              <a:t>Low power designs have significantly lower delay, a very big advantage.</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84215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93" y="161364"/>
            <a:ext cx="5257793" cy="615367"/>
          </a:xfrm>
        </p:spPr>
        <p:txBody>
          <a:bodyPr/>
          <a:lstStyle/>
          <a:p>
            <a:r>
              <a:rPr lang="en-US" sz="3200" b="1" dirty="0" smtClean="0">
                <a:latin typeface="Be Vietnam Pro"/>
              </a:rPr>
              <a:t>4. EVALUATION</a:t>
            </a:r>
            <a:endParaRPr lang="en-US" sz="3200" b="1" dirty="0">
              <a:latin typeface="Be Vietnam Pro"/>
            </a:endParaRPr>
          </a:p>
        </p:txBody>
      </p:sp>
      <p:sp>
        <p:nvSpPr>
          <p:cNvPr id="3" name="TextBox 2"/>
          <p:cNvSpPr txBox="1"/>
          <p:nvPr/>
        </p:nvSpPr>
        <p:spPr>
          <a:xfrm>
            <a:off x="351383" y="6279776"/>
            <a:ext cx="4907497" cy="369332"/>
          </a:xfrm>
          <a:prstGeom prst="rect">
            <a:avLst/>
          </a:prstGeom>
          <a:noFill/>
        </p:spPr>
        <p:txBody>
          <a:bodyPr wrap="none" rtlCol="0">
            <a:spAutoFit/>
          </a:bodyPr>
          <a:lstStyle/>
          <a:p>
            <a:r>
              <a:rPr lang="en-US" dirty="0" smtClean="0"/>
              <a:t>DESIGN AND EVALUATION OF LOW POWER SRAM</a:t>
            </a:r>
            <a:endParaRPr lang="en-US" dirty="0"/>
          </a:p>
        </p:txBody>
      </p:sp>
      <p:sp>
        <p:nvSpPr>
          <p:cNvPr id="5" name="TextBox 4"/>
          <p:cNvSpPr txBox="1"/>
          <p:nvPr/>
        </p:nvSpPr>
        <p:spPr>
          <a:xfrm>
            <a:off x="207293" y="1021977"/>
            <a:ext cx="933782" cy="369332"/>
          </a:xfrm>
          <a:prstGeom prst="rect">
            <a:avLst/>
          </a:prstGeom>
          <a:noFill/>
        </p:spPr>
        <p:txBody>
          <a:bodyPr wrap="none" rtlCol="0">
            <a:spAutoFit/>
          </a:bodyPr>
          <a:lstStyle/>
          <a:p>
            <a:r>
              <a:rPr lang="en-US" dirty="0" smtClean="0"/>
              <a:t>2. Delay</a:t>
            </a:r>
            <a:endParaRPr lang="en-US" dirty="0"/>
          </a:p>
        </p:txBody>
      </p:sp>
      <p:pic>
        <p:nvPicPr>
          <p:cNvPr id="4" name="Picture 3"/>
          <p:cNvPicPr>
            <a:picLocks noChangeAspect="1"/>
          </p:cNvPicPr>
          <p:nvPr/>
        </p:nvPicPr>
        <p:blipFill>
          <a:blip r:embed="rId2"/>
          <a:stretch>
            <a:fillRect/>
          </a:stretch>
        </p:blipFill>
        <p:spPr>
          <a:xfrm>
            <a:off x="901682" y="1889269"/>
            <a:ext cx="5601482" cy="1771897"/>
          </a:xfrm>
          <a:prstGeom prst="rect">
            <a:avLst/>
          </a:prstGeom>
        </p:spPr>
      </p:pic>
      <p:graphicFrame>
        <p:nvGraphicFramePr>
          <p:cNvPr id="8" name="Chart 7"/>
          <p:cNvGraphicFramePr/>
          <p:nvPr>
            <p:extLst>
              <p:ext uri="{D42A27DB-BD31-4B8C-83A1-F6EECF244321}">
                <p14:modId xmlns:p14="http://schemas.microsoft.com/office/powerpoint/2010/main" val="1741553646"/>
              </p:ext>
            </p:extLst>
          </p:nvPr>
        </p:nvGraphicFramePr>
        <p:xfrm>
          <a:off x="6996953" y="1569714"/>
          <a:ext cx="4572000" cy="3661192"/>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8"/>
          <p:cNvSpPr/>
          <p:nvPr/>
        </p:nvSpPr>
        <p:spPr>
          <a:xfrm>
            <a:off x="901682" y="3850528"/>
            <a:ext cx="5601482" cy="1084015"/>
          </a:xfrm>
          <a:prstGeom prst="rect">
            <a:avLst/>
          </a:prstGeom>
        </p:spPr>
        <p:txBody>
          <a:bodyPr wrap="square">
            <a:spAutoFit/>
          </a:bodyPr>
          <a:lstStyle/>
          <a:p>
            <a:pPr algn="just">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Read delay:</a:t>
            </a: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 Low </a:t>
            </a:r>
            <a:r>
              <a:rPr lang="en-US" dirty="0">
                <a:latin typeface="Times New Roman" panose="02020603050405020304" pitchFamily="18" charset="0"/>
                <a:ea typeface="Calibri" panose="020F0502020204030204" pitchFamily="34" charset="0"/>
                <a:cs typeface="Times New Roman" panose="02020603050405020304" pitchFamily="18" charset="0"/>
              </a:rPr>
              <a:t>Power SRAM designs have much lower Write </a:t>
            </a:r>
            <a:r>
              <a:rPr lang="en-US" dirty="0" smtClean="0">
                <a:latin typeface="Times New Roman" panose="02020603050405020304" pitchFamily="18" charset="0"/>
                <a:ea typeface="Calibri" panose="020F0502020204030204" pitchFamily="34" charset="0"/>
                <a:cs typeface="Times New Roman" panose="02020603050405020304" pitchFamily="18" charset="0"/>
              </a:rPr>
              <a:t>delay but slightly </a:t>
            </a:r>
            <a:r>
              <a:rPr lang="en-US" dirty="0">
                <a:latin typeface="Times New Roman" panose="02020603050405020304" pitchFamily="18" charset="0"/>
                <a:ea typeface="Calibri" panose="020F0502020204030204" pitchFamily="34" charset="0"/>
                <a:cs typeface="Times New Roman" panose="02020603050405020304" pitchFamily="18" charset="0"/>
              </a:rPr>
              <a:t>higher values in Read </a:t>
            </a:r>
            <a:r>
              <a:rPr lang="en-US" dirty="0" smtClean="0">
                <a:latin typeface="Times New Roman" panose="02020603050405020304" pitchFamily="18" charset="0"/>
                <a:ea typeface="Calibri" panose="020F0502020204030204" pitchFamily="34" charset="0"/>
                <a:cs typeface="Times New Roman" panose="02020603050405020304" pitchFamily="18" charset="0"/>
              </a:rPr>
              <a:t>delay.</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569478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93" y="161364"/>
            <a:ext cx="5257793" cy="615367"/>
          </a:xfrm>
        </p:spPr>
        <p:txBody>
          <a:bodyPr/>
          <a:lstStyle/>
          <a:p>
            <a:r>
              <a:rPr lang="en-US" sz="3200" b="1" dirty="0" smtClean="0">
                <a:latin typeface="Be Vietnam Pro"/>
              </a:rPr>
              <a:t>1. OVERVIEW</a:t>
            </a:r>
            <a:endParaRPr lang="en-US" sz="3200" b="1" dirty="0">
              <a:latin typeface="Be Vietnam Pro"/>
            </a:endParaRPr>
          </a:p>
        </p:txBody>
      </p:sp>
      <p:sp>
        <p:nvSpPr>
          <p:cNvPr id="3" name="TextBox 2"/>
          <p:cNvSpPr txBox="1"/>
          <p:nvPr/>
        </p:nvSpPr>
        <p:spPr>
          <a:xfrm>
            <a:off x="351383" y="6279776"/>
            <a:ext cx="4907497" cy="369332"/>
          </a:xfrm>
          <a:prstGeom prst="rect">
            <a:avLst/>
          </a:prstGeom>
          <a:noFill/>
        </p:spPr>
        <p:txBody>
          <a:bodyPr wrap="none" rtlCol="0">
            <a:spAutoFit/>
          </a:bodyPr>
          <a:lstStyle/>
          <a:p>
            <a:r>
              <a:rPr lang="en-US" dirty="0" smtClean="0"/>
              <a:t>DESIGN AND EVALUATION OF LOW POWER SRAM</a:t>
            </a:r>
            <a:endParaRPr lang="en-US" dirty="0"/>
          </a:p>
        </p:txBody>
      </p:sp>
      <p:sp>
        <p:nvSpPr>
          <p:cNvPr id="4" name="TextBox 3"/>
          <p:cNvSpPr txBox="1"/>
          <p:nvPr/>
        </p:nvSpPr>
        <p:spPr>
          <a:xfrm>
            <a:off x="207293" y="941294"/>
            <a:ext cx="1414746" cy="369332"/>
          </a:xfrm>
          <a:prstGeom prst="rect">
            <a:avLst/>
          </a:prstGeom>
          <a:noFill/>
        </p:spPr>
        <p:txBody>
          <a:bodyPr wrap="none" rtlCol="0">
            <a:spAutoFit/>
          </a:bodyPr>
          <a:lstStyle/>
          <a:p>
            <a:r>
              <a:rPr lang="en-US" dirty="0" smtClean="0"/>
              <a:t>Introduction:</a:t>
            </a:r>
            <a:endParaRPr lang="en-US" dirty="0"/>
          </a:p>
        </p:txBody>
      </p:sp>
      <p:sp>
        <p:nvSpPr>
          <p:cNvPr id="13" name="Rectangle 12"/>
          <p:cNvSpPr/>
          <p:nvPr/>
        </p:nvSpPr>
        <p:spPr>
          <a:xfrm>
            <a:off x="207292" y="1475188"/>
            <a:ext cx="11693355" cy="1477328"/>
          </a:xfrm>
          <a:prstGeom prst="rect">
            <a:avLst/>
          </a:prstGeom>
        </p:spPr>
        <p:txBody>
          <a:bodyPr wrap="square">
            <a:spAutoFit/>
          </a:bodyPr>
          <a:lstStyle/>
          <a:p>
            <a:r>
              <a:rPr lang="en-US" dirty="0">
                <a:latin typeface="Times New Roman" panose="02020603050405020304" pitchFamily="18" charset="0"/>
                <a:ea typeface="Calibri" panose="020F0502020204030204" pitchFamily="34" charset="0"/>
              </a:rPr>
              <a:t>Digital designs have taken the world by </a:t>
            </a:r>
            <a:r>
              <a:rPr lang="en-US" dirty="0" smtClean="0">
                <a:latin typeface="Times New Roman" panose="02020603050405020304" pitchFamily="18" charset="0"/>
                <a:ea typeface="Calibri" panose="020F0502020204030204" pitchFamily="34" charset="0"/>
              </a:rPr>
              <a:t>storm </a:t>
            </a:r>
            <a:r>
              <a:rPr lang="en-US" dirty="0"/>
              <a:t>over the past decades and computer systems continue to develop every </a:t>
            </a:r>
            <a:r>
              <a:rPr lang="en-US" dirty="0" smtClean="0"/>
              <a:t>day. Faster </a:t>
            </a:r>
            <a:r>
              <a:rPr lang="en-US" dirty="0"/>
              <a:t>and more complicated computers also result in higher power </a:t>
            </a:r>
            <a:r>
              <a:rPr lang="en-US" dirty="0" smtClean="0"/>
              <a:t>consumption.</a:t>
            </a:r>
          </a:p>
          <a:p>
            <a:endParaRPr lang="en-US" dirty="0"/>
          </a:p>
          <a:p>
            <a:r>
              <a:rPr lang="en-US" dirty="0"/>
              <a:t>One of the most commonly used computer architecture is the Von-Neumann architecture. The Von-Neumann architecture can have </a:t>
            </a:r>
            <a:r>
              <a:rPr lang="en-US" dirty="0" smtClean="0"/>
              <a:t>bottlenecks </a:t>
            </a:r>
            <a:r>
              <a:rPr lang="en-US" dirty="0"/>
              <a:t>from too much </a:t>
            </a:r>
            <a:r>
              <a:rPr lang="en-US" dirty="0" smtClean="0"/>
              <a:t>data that </a:t>
            </a:r>
            <a:r>
              <a:rPr lang="en-US" dirty="0"/>
              <a:t>couldn’t be processed in </a:t>
            </a:r>
            <a:r>
              <a:rPr lang="en-US" dirty="0" smtClean="0"/>
              <a:t>time.</a:t>
            </a:r>
            <a:endParaRPr lang="en-US" dirty="0"/>
          </a:p>
        </p:txBody>
      </p:sp>
    </p:spTree>
    <p:extLst>
      <p:ext uri="{BB962C8B-B14F-4D97-AF65-F5344CB8AC3E}">
        <p14:creationId xmlns:p14="http://schemas.microsoft.com/office/powerpoint/2010/main" val="18541059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93" y="161364"/>
            <a:ext cx="5257793" cy="615367"/>
          </a:xfrm>
        </p:spPr>
        <p:txBody>
          <a:bodyPr/>
          <a:lstStyle/>
          <a:p>
            <a:r>
              <a:rPr lang="en-US" sz="3200" b="1" dirty="0" smtClean="0">
                <a:latin typeface="Be Vietnam Pro"/>
              </a:rPr>
              <a:t>4. EVALUATION</a:t>
            </a:r>
            <a:endParaRPr lang="en-US" sz="3200" b="1" dirty="0">
              <a:latin typeface="Be Vietnam Pro"/>
            </a:endParaRPr>
          </a:p>
        </p:txBody>
      </p:sp>
      <p:sp>
        <p:nvSpPr>
          <p:cNvPr id="3" name="TextBox 2"/>
          <p:cNvSpPr txBox="1"/>
          <p:nvPr/>
        </p:nvSpPr>
        <p:spPr>
          <a:xfrm>
            <a:off x="351383" y="6279776"/>
            <a:ext cx="4907497" cy="369332"/>
          </a:xfrm>
          <a:prstGeom prst="rect">
            <a:avLst/>
          </a:prstGeom>
          <a:noFill/>
        </p:spPr>
        <p:txBody>
          <a:bodyPr wrap="none" rtlCol="0">
            <a:spAutoFit/>
          </a:bodyPr>
          <a:lstStyle/>
          <a:p>
            <a:r>
              <a:rPr lang="en-US" dirty="0" smtClean="0"/>
              <a:t>DESIGN AND EVALUATION OF LOW POWER SRAM</a:t>
            </a:r>
            <a:endParaRPr lang="en-US" dirty="0"/>
          </a:p>
        </p:txBody>
      </p:sp>
      <p:sp>
        <p:nvSpPr>
          <p:cNvPr id="5" name="TextBox 4"/>
          <p:cNvSpPr txBox="1"/>
          <p:nvPr/>
        </p:nvSpPr>
        <p:spPr>
          <a:xfrm>
            <a:off x="207293" y="1021977"/>
            <a:ext cx="3242170" cy="369332"/>
          </a:xfrm>
          <a:prstGeom prst="rect">
            <a:avLst/>
          </a:prstGeom>
          <a:noFill/>
        </p:spPr>
        <p:txBody>
          <a:bodyPr wrap="none" rtlCol="0">
            <a:spAutoFit/>
          </a:bodyPr>
          <a:lstStyle/>
          <a:p>
            <a:r>
              <a:rPr lang="en-US" dirty="0" smtClean="0"/>
              <a:t>3. </a:t>
            </a:r>
            <a:r>
              <a:rPr lang="en-US" dirty="0" err="1" smtClean="0"/>
              <a:t>Comparision</a:t>
            </a:r>
            <a:r>
              <a:rPr lang="en-US" dirty="0" smtClean="0"/>
              <a:t> with other works</a:t>
            </a:r>
            <a:endParaRPr lang="en-US" dirty="0"/>
          </a:p>
        </p:txBody>
      </p:sp>
      <p:pic>
        <p:nvPicPr>
          <p:cNvPr id="6" name="Picture 5"/>
          <p:cNvPicPr>
            <a:picLocks noChangeAspect="1"/>
          </p:cNvPicPr>
          <p:nvPr/>
        </p:nvPicPr>
        <p:blipFill>
          <a:blip r:embed="rId2"/>
          <a:stretch>
            <a:fillRect/>
          </a:stretch>
        </p:blipFill>
        <p:spPr>
          <a:xfrm>
            <a:off x="577083" y="2371806"/>
            <a:ext cx="6294364" cy="1698316"/>
          </a:xfrm>
          <a:prstGeom prst="rect">
            <a:avLst/>
          </a:prstGeom>
        </p:spPr>
      </p:pic>
      <p:sp>
        <p:nvSpPr>
          <p:cNvPr id="7" name="TextBox 6"/>
          <p:cNvSpPr txBox="1"/>
          <p:nvPr/>
        </p:nvSpPr>
        <p:spPr>
          <a:xfrm>
            <a:off x="7194177" y="2039967"/>
            <a:ext cx="4491318" cy="2862322"/>
          </a:xfrm>
          <a:prstGeom prst="rect">
            <a:avLst/>
          </a:prstGeom>
          <a:noFill/>
        </p:spPr>
        <p:txBody>
          <a:bodyPr wrap="square" rtlCol="0">
            <a:spAutoFit/>
          </a:bodyPr>
          <a:lstStyle/>
          <a:p>
            <a:pPr algn="just"/>
            <a:r>
              <a:rPr lang="en-US" dirty="0" smtClean="0"/>
              <a:t>The </a:t>
            </a:r>
            <a:r>
              <a:rPr lang="en-US" dirty="0"/>
              <a:t>conventional </a:t>
            </a:r>
            <a:r>
              <a:rPr lang="en-US" dirty="0" err="1"/>
              <a:t>8T</a:t>
            </a:r>
            <a:r>
              <a:rPr lang="en-US" dirty="0"/>
              <a:t> SRAM design of this project yielded both higher </a:t>
            </a:r>
            <a:r>
              <a:rPr lang="en-US" dirty="0" err="1" smtClean="0"/>
              <a:t>RSNM</a:t>
            </a:r>
            <a:r>
              <a:rPr lang="en-US" dirty="0" smtClean="0"/>
              <a:t> and lower Read delay time </a:t>
            </a:r>
            <a:r>
              <a:rPr lang="en-US" dirty="0" smtClean="0"/>
              <a:t>(</a:t>
            </a:r>
            <a:r>
              <a:rPr lang="en-US" dirty="0" err="1" smtClean="0"/>
              <a:t>3x</a:t>
            </a:r>
            <a:r>
              <a:rPr lang="en-US" dirty="0" smtClean="0"/>
              <a:t> </a:t>
            </a:r>
            <a:r>
              <a:rPr lang="en-US" dirty="0"/>
              <a:t>lower than [8] and more than </a:t>
            </a:r>
            <a:r>
              <a:rPr lang="en-US" dirty="0" err="1"/>
              <a:t>15x</a:t>
            </a:r>
            <a:r>
              <a:rPr lang="en-US" dirty="0"/>
              <a:t> lower than [9] and [10</a:t>
            </a:r>
            <a:r>
              <a:rPr lang="en-US" dirty="0" smtClean="0"/>
              <a:t>]).</a:t>
            </a:r>
          </a:p>
          <a:p>
            <a:pPr algn="just"/>
            <a:endParaRPr lang="en-US" dirty="0"/>
          </a:p>
          <a:p>
            <a:pPr algn="just"/>
            <a:r>
              <a:rPr lang="en-US" dirty="0"/>
              <a:t>This can be a very big advantage for computers that are utilized in applications such as image and video processing and decoding.</a:t>
            </a:r>
          </a:p>
          <a:p>
            <a:endParaRPr lang="en-US" dirty="0"/>
          </a:p>
        </p:txBody>
      </p:sp>
    </p:spTree>
    <p:extLst>
      <p:ext uri="{BB962C8B-B14F-4D97-AF65-F5344CB8AC3E}">
        <p14:creationId xmlns:p14="http://schemas.microsoft.com/office/powerpoint/2010/main" val="2560014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93" y="161364"/>
            <a:ext cx="5257793" cy="615367"/>
          </a:xfrm>
        </p:spPr>
        <p:txBody>
          <a:bodyPr/>
          <a:lstStyle/>
          <a:p>
            <a:r>
              <a:rPr lang="en-US" sz="3200" b="1" dirty="0" smtClean="0">
                <a:latin typeface="Be Vietnam Pro"/>
              </a:rPr>
              <a:t>5. CONCLUSION</a:t>
            </a:r>
            <a:endParaRPr lang="en-US" sz="3200" b="1" dirty="0">
              <a:latin typeface="Be Vietnam Pro"/>
            </a:endParaRPr>
          </a:p>
        </p:txBody>
      </p:sp>
      <p:sp>
        <p:nvSpPr>
          <p:cNvPr id="3" name="TextBox 2"/>
          <p:cNvSpPr txBox="1"/>
          <p:nvPr/>
        </p:nvSpPr>
        <p:spPr>
          <a:xfrm>
            <a:off x="351383" y="6279776"/>
            <a:ext cx="4907497" cy="369332"/>
          </a:xfrm>
          <a:prstGeom prst="rect">
            <a:avLst/>
          </a:prstGeom>
          <a:noFill/>
        </p:spPr>
        <p:txBody>
          <a:bodyPr wrap="none" rtlCol="0">
            <a:spAutoFit/>
          </a:bodyPr>
          <a:lstStyle/>
          <a:p>
            <a:r>
              <a:rPr lang="en-US" dirty="0" smtClean="0"/>
              <a:t>DESIGN AND EVALUATION OF LOW POWER SRAM</a:t>
            </a:r>
            <a:endParaRPr lang="en-US" dirty="0"/>
          </a:p>
        </p:txBody>
      </p:sp>
      <p:sp>
        <p:nvSpPr>
          <p:cNvPr id="5" name="TextBox 4"/>
          <p:cNvSpPr txBox="1"/>
          <p:nvPr/>
        </p:nvSpPr>
        <p:spPr>
          <a:xfrm>
            <a:off x="207293" y="1021977"/>
            <a:ext cx="2920736" cy="369332"/>
          </a:xfrm>
          <a:prstGeom prst="rect">
            <a:avLst/>
          </a:prstGeom>
          <a:noFill/>
        </p:spPr>
        <p:txBody>
          <a:bodyPr wrap="none" rtlCol="0">
            <a:spAutoFit/>
          </a:bodyPr>
          <a:lstStyle/>
          <a:p>
            <a:r>
              <a:rPr lang="en-US" b="1" dirty="0" smtClean="0"/>
              <a:t>1. Conclusion and Evaluation</a:t>
            </a:r>
            <a:endParaRPr lang="en-US" b="1" dirty="0"/>
          </a:p>
        </p:txBody>
      </p:sp>
      <p:sp>
        <p:nvSpPr>
          <p:cNvPr id="4" name="TextBox 3"/>
          <p:cNvSpPr txBox="1"/>
          <p:nvPr/>
        </p:nvSpPr>
        <p:spPr>
          <a:xfrm>
            <a:off x="207293" y="1629370"/>
            <a:ext cx="9088452" cy="3416320"/>
          </a:xfrm>
          <a:prstGeom prst="rect">
            <a:avLst/>
          </a:prstGeom>
          <a:noFill/>
        </p:spPr>
        <p:txBody>
          <a:bodyPr wrap="square" rtlCol="0">
            <a:spAutoFit/>
          </a:bodyPr>
          <a:lstStyle/>
          <a:p>
            <a:pPr marL="285750" indent="-285750">
              <a:buFontTx/>
              <a:buChar char="-"/>
            </a:pPr>
            <a:r>
              <a:rPr lang="en-US" dirty="0" smtClean="0"/>
              <a:t>This </a:t>
            </a:r>
            <a:r>
              <a:rPr lang="en-US" dirty="0"/>
              <a:t>project has presented designs of the </a:t>
            </a:r>
            <a:r>
              <a:rPr lang="en-US" dirty="0" err="1"/>
              <a:t>6T</a:t>
            </a:r>
            <a:r>
              <a:rPr lang="en-US" dirty="0"/>
              <a:t> and </a:t>
            </a:r>
            <a:r>
              <a:rPr lang="en-US" dirty="0" err="1"/>
              <a:t>8T</a:t>
            </a:r>
            <a:r>
              <a:rPr lang="en-US" dirty="0"/>
              <a:t> SRAM and their Low Power </a:t>
            </a:r>
            <a:r>
              <a:rPr lang="en-US" dirty="0" smtClean="0"/>
              <a:t>counterparts.</a:t>
            </a:r>
          </a:p>
          <a:p>
            <a:pPr marL="285750" indent="-285750">
              <a:buFontTx/>
              <a:buChar char="-"/>
            </a:pPr>
            <a:r>
              <a:rPr lang="en-US" dirty="0" smtClean="0"/>
              <a:t>Read </a:t>
            </a:r>
            <a:r>
              <a:rPr lang="en-US" dirty="0"/>
              <a:t>and Write operations simulated using the Cadence Virtuoso Design Suite on the </a:t>
            </a:r>
            <a:r>
              <a:rPr lang="en-US" dirty="0" err="1"/>
              <a:t>90nm</a:t>
            </a:r>
            <a:r>
              <a:rPr lang="en-US" dirty="0"/>
              <a:t> </a:t>
            </a:r>
            <a:r>
              <a:rPr lang="en-US" dirty="0" err="1"/>
              <a:t>TSMC</a:t>
            </a:r>
            <a:r>
              <a:rPr lang="en-US" dirty="0"/>
              <a:t> process node</a:t>
            </a:r>
            <a:r>
              <a:rPr lang="en-US" dirty="0" smtClean="0"/>
              <a:t>.</a:t>
            </a:r>
          </a:p>
          <a:p>
            <a:pPr marL="285750" indent="-285750">
              <a:buFontTx/>
              <a:buChar char="-"/>
            </a:pPr>
            <a:r>
              <a:rPr lang="en-US" dirty="0" smtClean="0"/>
              <a:t>Performance of the </a:t>
            </a:r>
            <a:r>
              <a:rPr lang="en-US" dirty="0"/>
              <a:t>designs, which includes Power consumption and Delay, are evaluated under different temperatures</a:t>
            </a:r>
            <a:r>
              <a:rPr lang="en-US" dirty="0" smtClean="0"/>
              <a:t>.</a:t>
            </a:r>
          </a:p>
          <a:p>
            <a:endParaRPr lang="en-US" dirty="0" smtClean="0"/>
          </a:p>
          <a:p>
            <a:r>
              <a:rPr lang="en-US" b="1" i="1" dirty="0"/>
              <a:t>T</a:t>
            </a:r>
            <a:r>
              <a:rPr lang="en-US" b="1" i="1" dirty="0" smtClean="0"/>
              <a:t>his </a:t>
            </a:r>
            <a:r>
              <a:rPr lang="en-US" b="1" i="1" dirty="0"/>
              <a:t>project concludes that the Low Power designs proved to be successful in:</a:t>
            </a:r>
          </a:p>
          <a:p>
            <a:pPr marL="285750" lvl="0" indent="-285750">
              <a:buFontTx/>
              <a:buChar char="-"/>
            </a:pPr>
            <a:r>
              <a:rPr lang="en-US" dirty="0" smtClean="0"/>
              <a:t>Conserving </a:t>
            </a:r>
            <a:r>
              <a:rPr lang="en-US" dirty="0"/>
              <a:t>power, cutting power dissipation by more than </a:t>
            </a:r>
            <a:r>
              <a:rPr lang="en-US" dirty="0" err="1"/>
              <a:t>2x</a:t>
            </a:r>
            <a:r>
              <a:rPr lang="en-US" dirty="0" smtClean="0"/>
              <a:t>.</a:t>
            </a:r>
            <a:endParaRPr lang="en-US" dirty="0"/>
          </a:p>
          <a:p>
            <a:pPr marL="285750" lvl="0" indent="-285750">
              <a:buFontTx/>
              <a:buChar char="-"/>
            </a:pPr>
            <a:r>
              <a:rPr lang="en-US" dirty="0" smtClean="0"/>
              <a:t>Reducing </a:t>
            </a:r>
            <a:r>
              <a:rPr lang="en-US" dirty="0"/>
              <a:t>Write and Read delay time</a:t>
            </a:r>
            <a:r>
              <a:rPr lang="en-US" dirty="0" smtClean="0"/>
              <a:t>.</a:t>
            </a:r>
            <a:endParaRPr lang="en-US" dirty="0"/>
          </a:p>
          <a:p>
            <a:pPr marL="285750" lvl="0" indent="-285750">
              <a:buFontTx/>
              <a:buChar char="-"/>
            </a:pPr>
            <a:r>
              <a:rPr lang="en-US" dirty="0" smtClean="0"/>
              <a:t>Lower </a:t>
            </a:r>
            <a:r>
              <a:rPr lang="en-US" dirty="0"/>
              <a:t>Read </a:t>
            </a:r>
            <a:r>
              <a:rPr lang="en-US" dirty="0" err="1"/>
              <a:t>SNM</a:t>
            </a:r>
            <a:r>
              <a:rPr lang="en-US" dirty="0"/>
              <a:t> and Read delay time compared to various other researches and papers</a:t>
            </a:r>
            <a:r>
              <a:rPr lang="en-US" dirty="0" smtClean="0"/>
              <a:t>.</a:t>
            </a:r>
            <a:endParaRPr lang="en-US" dirty="0"/>
          </a:p>
          <a:p>
            <a:pPr marL="285750" indent="-285750">
              <a:buFontTx/>
              <a:buChar char="-"/>
            </a:pPr>
            <a:endParaRPr lang="en-US" dirty="0" smtClean="0"/>
          </a:p>
        </p:txBody>
      </p:sp>
    </p:spTree>
    <p:extLst>
      <p:ext uri="{BB962C8B-B14F-4D97-AF65-F5344CB8AC3E}">
        <p14:creationId xmlns:p14="http://schemas.microsoft.com/office/powerpoint/2010/main" val="20790892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93" y="161364"/>
            <a:ext cx="5257793" cy="615367"/>
          </a:xfrm>
        </p:spPr>
        <p:txBody>
          <a:bodyPr/>
          <a:lstStyle/>
          <a:p>
            <a:r>
              <a:rPr lang="en-US" sz="3200" b="1" dirty="0" smtClean="0">
                <a:latin typeface="Be Vietnam Pro"/>
              </a:rPr>
              <a:t>5. CONCLUSION</a:t>
            </a:r>
            <a:endParaRPr lang="en-US" sz="3200" b="1" dirty="0">
              <a:latin typeface="Be Vietnam Pro"/>
            </a:endParaRPr>
          </a:p>
        </p:txBody>
      </p:sp>
      <p:sp>
        <p:nvSpPr>
          <p:cNvPr id="3" name="TextBox 2"/>
          <p:cNvSpPr txBox="1"/>
          <p:nvPr/>
        </p:nvSpPr>
        <p:spPr>
          <a:xfrm>
            <a:off x="351383" y="6279776"/>
            <a:ext cx="4907497" cy="369332"/>
          </a:xfrm>
          <a:prstGeom prst="rect">
            <a:avLst/>
          </a:prstGeom>
          <a:noFill/>
        </p:spPr>
        <p:txBody>
          <a:bodyPr wrap="none" rtlCol="0">
            <a:spAutoFit/>
          </a:bodyPr>
          <a:lstStyle/>
          <a:p>
            <a:r>
              <a:rPr lang="en-US" dirty="0" smtClean="0"/>
              <a:t>DESIGN AND EVALUATION OF LOW POWER SRAM</a:t>
            </a:r>
            <a:endParaRPr lang="en-US" dirty="0"/>
          </a:p>
        </p:txBody>
      </p:sp>
      <p:sp>
        <p:nvSpPr>
          <p:cNvPr id="5" name="TextBox 4"/>
          <p:cNvSpPr txBox="1"/>
          <p:nvPr/>
        </p:nvSpPr>
        <p:spPr>
          <a:xfrm>
            <a:off x="207293" y="1021977"/>
            <a:ext cx="2363211" cy="369332"/>
          </a:xfrm>
          <a:prstGeom prst="rect">
            <a:avLst/>
          </a:prstGeom>
          <a:noFill/>
        </p:spPr>
        <p:txBody>
          <a:bodyPr wrap="none" rtlCol="0">
            <a:spAutoFit/>
          </a:bodyPr>
          <a:lstStyle/>
          <a:p>
            <a:r>
              <a:rPr lang="en-US" b="1" dirty="0" smtClean="0"/>
              <a:t>2. Future development</a:t>
            </a:r>
            <a:endParaRPr lang="en-US" b="1" dirty="0"/>
          </a:p>
        </p:txBody>
      </p:sp>
      <p:sp>
        <p:nvSpPr>
          <p:cNvPr id="4" name="TextBox 3"/>
          <p:cNvSpPr txBox="1"/>
          <p:nvPr/>
        </p:nvSpPr>
        <p:spPr>
          <a:xfrm>
            <a:off x="207293" y="1629370"/>
            <a:ext cx="9088452" cy="2308324"/>
          </a:xfrm>
          <a:prstGeom prst="rect">
            <a:avLst/>
          </a:prstGeom>
          <a:noFill/>
        </p:spPr>
        <p:txBody>
          <a:bodyPr wrap="square" rtlCol="0">
            <a:spAutoFit/>
          </a:bodyPr>
          <a:lstStyle/>
          <a:p>
            <a:pPr marL="285750" lvl="0" indent="-285750">
              <a:buFont typeface="Wingdings" panose="05000000000000000000" pitchFamily="2" charset="2"/>
              <a:buChar char="§"/>
            </a:pPr>
            <a:r>
              <a:rPr lang="en-US" dirty="0"/>
              <a:t>Research and implement more SRAM cell variants like </a:t>
            </a:r>
            <a:r>
              <a:rPr lang="en-US" dirty="0" err="1"/>
              <a:t>4T</a:t>
            </a:r>
            <a:r>
              <a:rPr lang="en-US" dirty="0"/>
              <a:t>, </a:t>
            </a:r>
            <a:r>
              <a:rPr lang="en-US" dirty="0" err="1"/>
              <a:t>7T</a:t>
            </a:r>
            <a:r>
              <a:rPr lang="en-US" dirty="0"/>
              <a:t>, </a:t>
            </a:r>
            <a:r>
              <a:rPr lang="en-US" dirty="0" err="1"/>
              <a:t>9T</a:t>
            </a:r>
            <a:r>
              <a:rPr lang="en-US" dirty="0"/>
              <a:t>, </a:t>
            </a:r>
            <a:r>
              <a:rPr lang="en-US" dirty="0" err="1"/>
              <a:t>10T</a:t>
            </a:r>
            <a:r>
              <a:rPr lang="en-US" dirty="0"/>
              <a:t>, etc…</a:t>
            </a:r>
          </a:p>
          <a:p>
            <a:pPr marL="285750" lvl="0" indent="-285750">
              <a:buFont typeface="Wingdings" panose="05000000000000000000" pitchFamily="2" charset="2"/>
              <a:buChar char="§"/>
            </a:pPr>
            <a:r>
              <a:rPr lang="en-US" dirty="0"/>
              <a:t>Develop entire memory array to be further implemented in other works such as CPU, </a:t>
            </a:r>
            <a:r>
              <a:rPr lang="en-US" dirty="0" err="1"/>
              <a:t>DPU</a:t>
            </a:r>
            <a:r>
              <a:rPr lang="en-US" dirty="0"/>
              <a:t> and other processes that utilize Cache memory.</a:t>
            </a:r>
          </a:p>
          <a:p>
            <a:pPr marL="285750" lvl="0" indent="-285750">
              <a:buFont typeface="Wingdings" panose="05000000000000000000" pitchFamily="2" charset="2"/>
              <a:buChar char="§"/>
            </a:pPr>
            <a:r>
              <a:rPr lang="en-US" dirty="0"/>
              <a:t>Research on SRAM cell layout and area to properly assess area usage by different types of SRAM.</a:t>
            </a:r>
          </a:p>
          <a:p>
            <a:pPr marL="285750" lvl="0" indent="-285750">
              <a:buFont typeface="Wingdings" panose="05000000000000000000" pitchFamily="2" charset="2"/>
              <a:buChar char="§"/>
            </a:pPr>
            <a:r>
              <a:rPr lang="en-US" dirty="0"/>
              <a:t>Utilize more power-saving techniques like Clock-gating, Dynamic Voltage Scaling, etc…</a:t>
            </a:r>
          </a:p>
          <a:p>
            <a:pPr marL="285750" lvl="0" indent="-285750">
              <a:buFont typeface="Wingdings" panose="05000000000000000000" pitchFamily="2" charset="2"/>
              <a:buChar char="§"/>
            </a:pPr>
            <a:r>
              <a:rPr lang="en-US" dirty="0"/>
              <a:t>Implement designs on smaller technology nodes like </a:t>
            </a:r>
            <a:r>
              <a:rPr lang="en-US" dirty="0" err="1"/>
              <a:t>45nm</a:t>
            </a:r>
            <a:r>
              <a:rPr lang="en-US" dirty="0"/>
              <a:t>, </a:t>
            </a:r>
            <a:r>
              <a:rPr lang="en-US" dirty="0" err="1"/>
              <a:t>22nm</a:t>
            </a:r>
            <a:r>
              <a:rPr lang="en-US" dirty="0"/>
              <a:t>, </a:t>
            </a:r>
            <a:r>
              <a:rPr lang="en-US" dirty="0" err="1"/>
              <a:t>14nm</a:t>
            </a:r>
            <a:r>
              <a:rPr lang="en-US" dirty="0"/>
              <a:t>, etc</a:t>
            </a:r>
            <a:r>
              <a:rPr lang="en-US" dirty="0" smtClean="0"/>
              <a:t>…</a:t>
            </a:r>
            <a:endParaRPr lang="en-US" dirty="0"/>
          </a:p>
          <a:p>
            <a:pPr marL="285750" indent="-285750">
              <a:buFontTx/>
              <a:buChar char="-"/>
            </a:pPr>
            <a:endParaRPr lang="en-US" dirty="0" smtClean="0"/>
          </a:p>
        </p:txBody>
      </p:sp>
    </p:spTree>
    <p:extLst>
      <p:ext uri="{BB962C8B-B14F-4D97-AF65-F5344CB8AC3E}">
        <p14:creationId xmlns:p14="http://schemas.microsoft.com/office/powerpoint/2010/main" val="10371474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93" y="161364"/>
            <a:ext cx="5257793" cy="615367"/>
          </a:xfrm>
        </p:spPr>
        <p:txBody>
          <a:bodyPr/>
          <a:lstStyle/>
          <a:p>
            <a:r>
              <a:rPr lang="en-US" sz="3200" b="1" dirty="0" smtClean="0">
                <a:latin typeface="Be Vietnam Pro"/>
              </a:rPr>
              <a:t>REFERENCES</a:t>
            </a:r>
            <a:endParaRPr lang="en-US" sz="3200" b="1" dirty="0">
              <a:latin typeface="Be Vietnam Pro"/>
            </a:endParaRPr>
          </a:p>
        </p:txBody>
      </p:sp>
      <p:sp>
        <p:nvSpPr>
          <p:cNvPr id="3" name="TextBox 2"/>
          <p:cNvSpPr txBox="1"/>
          <p:nvPr/>
        </p:nvSpPr>
        <p:spPr>
          <a:xfrm>
            <a:off x="351383" y="6279776"/>
            <a:ext cx="4907497" cy="369332"/>
          </a:xfrm>
          <a:prstGeom prst="rect">
            <a:avLst/>
          </a:prstGeom>
          <a:noFill/>
        </p:spPr>
        <p:txBody>
          <a:bodyPr wrap="none" rtlCol="0">
            <a:spAutoFit/>
          </a:bodyPr>
          <a:lstStyle/>
          <a:p>
            <a:r>
              <a:rPr lang="en-US" dirty="0" smtClean="0"/>
              <a:t>DESIGN AND EVALUATION OF LOW POWER SRAM</a:t>
            </a:r>
            <a:endParaRPr lang="en-US" dirty="0"/>
          </a:p>
        </p:txBody>
      </p:sp>
      <p:sp>
        <p:nvSpPr>
          <p:cNvPr id="7" name="Rectangle 6"/>
          <p:cNvSpPr/>
          <p:nvPr/>
        </p:nvSpPr>
        <p:spPr>
          <a:xfrm>
            <a:off x="848925" y="1191335"/>
            <a:ext cx="4907497" cy="4241546"/>
          </a:xfrm>
          <a:prstGeom prst="rect">
            <a:avLst/>
          </a:prstGeom>
        </p:spPr>
        <p:txBody>
          <a:bodyPr wrap="square">
            <a:spAutoFit/>
          </a:bodyPr>
          <a:lstStyle/>
          <a:p>
            <a:pPr marL="342900" marR="0" lvl="0" indent="-342900">
              <a:lnSpc>
                <a:spcPct val="107000"/>
              </a:lnSpc>
              <a:spcBef>
                <a:spcPts val="0"/>
              </a:spcBef>
              <a:spcAft>
                <a:spcPts val="0"/>
              </a:spcAft>
              <a:buFont typeface="+mj-lt"/>
              <a:buAutoNum type="arabicPeriod"/>
            </a:pPr>
            <a:r>
              <a:rPr lang="en-US" sz="1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William Stallings, </a:t>
            </a:r>
            <a:r>
              <a:rPr lang="en-US" sz="1400" i="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“Computer Organization and Architecture – 11</a:t>
            </a:r>
            <a:r>
              <a:rPr lang="en-US" sz="1400" i="1" baseline="300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a:t>
            </a:r>
            <a:r>
              <a:rPr lang="en-US" sz="1400" i="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Edition”-</a:t>
            </a:r>
            <a:r>
              <a:rPr lang="en-US" sz="1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page 182,</a:t>
            </a:r>
            <a:r>
              <a:rPr lang="en-US" sz="1400" i="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Pearson, 2022.</a:t>
            </a:r>
            <a:endParaRPr lang="en-US" sz="1400" dirty="0" smtClean="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Neil H. E. </a:t>
            </a:r>
            <a:r>
              <a:rPr lang="en-US" sz="1400"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Weste</a:t>
            </a:r>
            <a:r>
              <a:rPr lang="en-US" sz="1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David Money Harris, </a:t>
            </a:r>
            <a:r>
              <a:rPr lang="en-US" sz="1400" i="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“CMOS VLSI Design, A Circuits and Systems Perspective – 4</a:t>
            </a:r>
            <a:r>
              <a:rPr lang="en-US" sz="1400" i="1" baseline="300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a:t>
            </a:r>
            <a:r>
              <a:rPr lang="en-US" sz="1400" i="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Edition”, </a:t>
            </a:r>
            <a:r>
              <a:rPr lang="en-US" sz="1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Pearson, 2010.</a:t>
            </a:r>
            <a:endParaRPr lang="en-US" sz="1400" dirty="0" smtClean="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Sharma, V., Gopal, M., Singh, P., &amp; </a:t>
            </a:r>
            <a:r>
              <a:rPr lang="en-US" sz="1400"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Vishvakarma</a:t>
            </a:r>
            <a:r>
              <a:rPr lang="en-US" sz="1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S. K. (2018). A 220 mV robust read-decoupled partial feedback cutting based low-leakage </a:t>
            </a:r>
            <a:r>
              <a:rPr lang="en-US" sz="1400"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9T</a:t>
            </a:r>
            <a:r>
              <a:rPr lang="en-US" sz="1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SRAM for Internet of Things (</a:t>
            </a:r>
            <a:r>
              <a:rPr lang="en-US" sz="1400"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IoT</a:t>
            </a:r>
            <a:r>
              <a:rPr lang="en-US" sz="1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applications. </a:t>
            </a:r>
            <a:r>
              <a:rPr lang="en-US" sz="1400" i="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AEU-International Journal of Electronics and Communications</a:t>
            </a:r>
            <a:r>
              <a:rPr lang="en-US" sz="1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400" i="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87</a:t>
            </a:r>
            <a:r>
              <a:rPr lang="en-US" sz="1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144-157.</a:t>
            </a:r>
            <a:endParaRPr lang="en-US" sz="1400" dirty="0" smtClean="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Fujiwara, H., </a:t>
            </a:r>
            <a:r>
              <a:rPr lang="en-US" sz="1400"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Nii</a:t>
            </a:r>
            <a:r>
              <a:rPr lang="en-US" sz="1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K., Noguchi, H., Miyakoshi, J., </a:t>
            </a:r>
            <a:r>
              <a:rPr lang="en-US" sz="1400"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Murachi</a:t>
            </a:r>
            <a:r>
              <a:rPr lang="en-US" sz="1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Y., Morita, Y., ... &amp; Yoshimoto, M. (2008). Novel video memory reduces 45% of </a:t>
            </a:r>
            <a:r>
              <a:rPr lang="en-US" sz="1400"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bitline</a:t>
            </a:r>
            <a:r>
              <a:rPr lang="en-US" sz="1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power using majority logic and data-bit reordering. </a:t>
            </a:r>
            <a:r>
              <a:rPr lang="en-US" sz="1400" i="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IEEE transactions on very large scale integration (VLSI) systems</a:t>
            </a:r>
            <a:r>
              <a:rPr lang="en-US" sz="1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400" i="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16</a:t>
            </a:r>
            <a:r>
              <a:rPr lang="en-US" sz="1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(6), 620-627.</a:t>
            </a:r>
            <a:endParaRPr lang="en-US" sz="1400" dirty="0" smtClean="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rabicPeriod"/>
            </a:pPr>
            <a:r>
              <a:rPr lang="en-US" sz="1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Singh, </a:t>
            </a:r>
            <a:r>
              <a:rPr lang="en-US" sz="1400"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Jawar</a:t>
            </a:r>
            <a:r>
              <a:rPr lang="en-US" sz="1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et al. "A single ended </a:t>
            </a:r>
            <a:r>
              <a:rPr lang="en-US" sz="1400"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6T</a:t>
            </a:r>
            <a:r>
              <a:rPr lang="en-US" sz="1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SRAM cell design for ultra-low-voltage applications." </a:t>
            </a:r>
            <a:r>
              <a:rPr lang="en-US" sz="1400" i="1"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IEICE</a:t>
            </a:r>
            <a:r>
              <a:rPr lang="en-US" sz="1400" i="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Electronics Express</a:t>
            </a:r>
            <a:r>
              <a:rPr lang="en-US" sz="1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5.18 (2008): 750-755.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6096000" y="1191335"/>
            <a:ext cx="5159188" cy="4472058"/>
          </a:xfrm>
          <a:prstGeom prst="rect">
            <a:avLst/>
          </a:prstGeom>
        </p:spPr>
        <p:txBody>
          <a:bodyPr wrap="square">
            <a:spAutoFit/>
          </a:bodyPr>
          <a:lstStyle/>
          <a:p>
            <a:pPr marL="342900" marR="0" lvl="0" indent="-342900" algn="just">
              <a:lnSpc>
                <a:spcPct val="107000"/>
              </a:lnSpc>
              <a:spcBef>
                <a:spcPts val="0"/>
              </a:spcBef>
              <a:spcAft>
                <a:spcPts val="0"/>
              </a:spcAft>
              <a:buFont typeface="+mj-lt"/>
              <a:buAutoNum type="arabicPeriod" startAt="5"/>
            </a:pPr>
            <a:r>
              <a:rPr lang="en-US"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Qazi</a:t>
            </a: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Masood, </a:t>
            </a:r>
            <a:r>
              <a:rPr lang="en-US"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Mahmut</a:t>
            </a: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Sinangil</a:t>
            </a: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and </a:t>
            </a:r>
            <a:r>
              <a:rPr lang="en-US"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Anantha</a:t>
            </a: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Chandrakasan</a:t>
            </a: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"Challenges and directions for low-voltage SRAM." </a:t>
            </a:r>
            <a:r>
              <a:rPr lang="en-US" sz="14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IEEE design &amp; test of computers</a:t>
            </a: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28.1 (2010): 32-43.</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startAt="5"/>
            </a:pP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Singh, Vijay, Sanjay Kumar Singh, and Raman Kapoor. "Static noise margin analysis of </a:t>
            </a:r>
            <a:r>
              <a:rPr lang="en-US"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6T</a:t>
            </a: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SRAM." </a:t>
            </a:r>
            <a:r>
              <a:rPr lang="en-US" sz="14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2020 IEEE International Conference for Innovation in Technology (</a:t>
            </a:r>
            <a:r>
              <a:rPr lang="en-US" sz="1400" i="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INOCON</a:t>
            </a:r>
            <a:r>
              <a:rPr lang="en-US" sz="14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IEEE, 2020.</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startAt="5"/>
            </a:pPr>
            <a:r>
              <a:rPr lang="en-US"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Khoa</a:t>
            </a: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P. V., &amp; </a:t>
            </a:r>
            <a:r>
              <a:rPr lang="en-US"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Thông</a:t>
            </a: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N. D. (2022) "</a:t>
            </a:r>
            <a:r>
              <a:rPr lang="en-US"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Phân</a:t>
            </a: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tích</a:t>
            </a: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hiệu</a:t>
            </a: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năng</a:t>
            </a: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của</a:t>
            </a: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các</a:t>
            </a: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thiết</a:t>
            </a: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kế</a:t>
            </a: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SRAM </a:t>
            </a:r>
            <a:r>
              <a:rPr lang="en-US"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trên</a:t>
            </a: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công</a:t>
            </a: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nghệ</a:t>
            </a: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TSMC</a:t>
            </a: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90nm</a:t>
            </a: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CMOS." </a:t>
            </a:r>
            <a:r>
              <a:rPr lang="en-US" sz="1400" i="1" dirty="0" err="1">
                <a:latin typeface="Calibri" panose="020F0502020204030204" pitchFamily="34" charset="0"/>
                <a:ea typeface="Calibri" panose="020F0502020204030204" pitchFamily="34" charset="0"/>
                <a:cs typeface="Times New Roman" panose="02020603050405020304" pitchFamily="18" charset="0"/>
              </a:rPr>
              <a:t>Tạp</a:t>
            </a:r>
            <a:r>
              <a:rPr lang="en-US" sz="1400" i="1" dirty="0">
                <a:latin typeface="Calibri" panose="020F0502020204030204" pitchFamily="34" charset="0"/>
                <a:ea typeface="Calibri" panose="020F0502020204030204" pitchFamily="34" charset="0"/>
                <a:cs typeface="Times New Roman" panose="02020603050405020304" pitchFamily="18" charset="0"/>
              </a:rPr>
              <a:t> </a:t>
            </a:r>
            <a:r>
              <a:rPr lang="en-US" sz="1400" i="1" dirty="0" err="1">
                <a:latin typeface="Calibri" panose="020F0502020204030204" pitchFamily="34" charset="0"/>
                <a:ea typeface="Calibri" panose="020F0502020204030204" pitchFamily="34" charset="0"/>
                <a:cs typeface="Times New Roman" panose="02020603050405020304" pitchFamily="18" charset="0"/>
              </a:rPr>
              <a:t>chí</a:t>
            </a:r>
            <a:r>
              <a:rPr lang="en-US" sz="1400" i="1" dirty="0">
                <a:latin typeface="Calibri" panose="020F0502020204030204" pitchFamily="34" charset="0"/>
                <a:ea typeface="Calibri" panose="020F0502020204030204" pitchFamily="34" charset="0"/>
                <a:cs typeface="Times New Roman" panose="02020603050405020304" pitchFamily="18" charset="0"/>
              </a:rPr>
              <a:t> </a:t>
            </a:r>
            <a:r>
              <a:rPr lang="en-US" sz="1400" i="1" dirty="0" err="1">
                <a:latin typeface="Calibri" panose="020F0502020204030204" pitchFamily="34" charset="0"/>
                <a:ea typeface="Calibri" panose="020F0502020204030204" pitchFamily="34" charset="0"/>
                <a:cs typeface="Times New Roman" panose="02020603050405020304" pitchFamily="18" charset="0"/>
              </a:rPr>
              <a:t>Khoa</a:t>
            </a:r>
            <a:r>
              <a:rPr lang="en-US" sz="1400" i="1" dirty="0">
                <a:latin typeface="Calibri" panose="020F0502020204030204" pitchFamily="34" charset="0"/>
                <a:ea typeface="Calibri" panose="020F0502020204030204" pitchFamily="34" charset="0"/>
                <a:cs typeface="Times New Roman" panose="02020603050405020304" pitchFamily="18" charset="0"/>
              </a:rPr>
              <a:t> </a:t>
            </a:r>
            <a:r>
              <a:rPr lang="en-US" sz="1400" i="1" dirty="0" err="1">
                <a:latin typeface="Calibri" panose="020F0502020204030204" pitchFamily="34" charset="0"/>
                <a:ea typeface="Calibri" panose="020F0502020204030204" pitchFamily="34" charset="0"/>
                <a:cs typeface="Times New Roman" panose="02020603050405020304" pitchFamily="18" charset="0"/>
              </a:rPr>
              <a:t>học</a:t>
            </a:r>
            <a:r>
              <a:rPr lang="en-US" sz="1400" i="1" dirty="0">
                <a:latin typeface="Calibri" panose="020F0502020204030204" pitchFamily="34" charset="0"/>
                <a:ea typeface="Calibri" panose="020F0502020204030204" pitchFamily="34" charset="0"/>
                <a:cs typeface="Times New Roman" panose="02020603050405020304" pitchFamily="18" charset="0"/>
              </a:rPr>
              <a:t> </a:t>
            </a:r>
            <a:r>
              <a:rPr lang="en-US" sz="1400" i="1" dirty="0" err="1">
                <a:latin typeface="Calibri" panose="020F0502020204030204" pitchFamily="34" charset="0"/>
                <a:ea typeface="Calibri" panose="020F0502020204030204" pitchFamily="34" charset="0"/>
                <a:cs typeface="Times New Roman" panose="02020603050405020304" pitchFamily="18" charset="0"/>
              </a:rPr>
              <a:t>và</a:t>
            </a:r>
            <a:r>
              <a:rPr lang="en-US" sz="1400" i="1" dirty="0">
                <a:latin typeface="Calibri" panose="020F0502020204030204" pitchFamily="34" charset="0"/>
                <a:ea typeface="Calibri" panose="020F0502020204030204" pitchFamily="34" charset="0"/>
                <a:cs typeface="Times New Roman" panose="02020603050405020304" pitchFamily="18" charset="0"/>
              </a:rPr>
              <a:t> </a:t>
            </a:r>
            <a:r>
              <a:rPr lang="en-US" sz="1400" i="1" dirty="0" err="1">
                <a:latin typeface="Calibri" panose="020F0502020204030204" pitchFamily="34" charset="0"/>
                <a:ea typeface="Calibri" panose="020F0502020204030204" pitchFamily="34" charset="0"/>
                <a:cs typeface="Times New Roman" panose="02020603050405020304" pitchFamily="18" charset="0"/>
              </a:rPr>
              <a:t>Công</a:t>
            </a:r>
            <a:r>
              <a:rPr lang="en-US" sz="1400" i="1" dirty="0">
                <a:latin typeface="Calibri" panose="020F0502020204030204" pitchFamily="34" charset="0"/>
                <a:ea typeface="Calibri" panose="020F0502020204030204" pitchFamily="34" charset="0"/>
                <a:cs typeface="Times New Roman" panose="02020603050405020304" pitchFamily="18" charset="0"/>
              </a:rPr>
              <a:t> </a:t>
            </a:r>
            <a:r>
              <a:rPr lang="en-US" sz="1400" i="1" dirty="0" err="1">
                <a:latin typeface="Calibri" panose="020F0502020204030204" pitchFamily="34" charset="0"/>
                <a:ea typeface="Calibri" panose="020F0502020204030204" pitchFamily="34" charset="0"/>
                <a:cs typeface="Times New Roman" panose="02020603050405020304" pitchFamily="18" charset="0"/>
              </a:rPr>
              <a:t>nghệ-Đại</a:t>
            </a:r>
            <a:r>
              <a:rPr lang="en-US" sz="1400" i="1" dirty="0">
                <a:latin typeface="Calibri" panose="020F0502020204030204" pitchFamily="34" charset="0"/>
                <a:ea typeface="Calibri" panose="020F0502020204030204" pitchFamily="34" charset="0"/>
                <a:cs typeface="Times New Roman" panose="02020603050405020304" pitchFamily="18" charset="0"/>
              </a:rPr>
              <a:t> </a:t>
            </a:r>
            <a:r>
              <a:rPr lang="en-US" sz="1400" i="1" dirty="0" err="1">
                <a:latin typeface="Calibri" panose="020F0502020204030204" pitchFamily="34" charset="0"/>
                <a:ea typeface="Calibri" panose="020F0502020204030204" pitchFamily="34" charset="0"/>
                <a:cs typeface="Times New Roman" panose="02020603050405020304" pitchFamily="18" charset="0"/>
              </a:rPr>
              <a:t>học</a:t>
            </a:r>
            <a:r>
              <a:rPr lang="en-US" sz="1400" i="1" dirty="0">
                <a:latin typeface="Calibri" panose="020F0502020204030204" pitchFamily="34" charset="0"/>
                <a:ea typeface="Calibri" panose="020F0502020204030204" pitchFamily="34" charset="0"/>
                <a:cs typeface="Times New Roman" panose="02020603050405020304" pitchFamily="18" charset="0"/>
              </a:rPr>
              <a:t> </a:t>
            </a:r>
            <a:r>
              <a:rPr lang="en-US" sz="1400" i="1" dirty="0" err="1">
                <a:latin typeface="Calibri" panose="020F0502020204030204" pitchFamily="34" charset="0"/>
                <a:ea typeface="Calibri" panose="020F0502020204030204" pitchFamily="34" charset="0"/>
                <a:cs typeface="Times New Roman" panose="02020603050405020304" pitchFamily="18" charset="0"/>
              </a:rPr>
              <a:t>Đà</a:t>
            </a:r>
            <a:r>
              <a:rPr lang="en-US" sz="1400" i="1" dirty="0">
                <a:latin typeface="Calibri" panose="020F0502020204030204" pitchFamily="34" charset="0"/>
                <a:ea typeface="Calibri" panose="020F0502020204030204" pitchFamily="34" charset="0"/>
                <a:cs typeface="Times New Roman" panose="02020603050405020304" pitchFamily="18" charset="0"/>
              </a:rPr>
              <a:t> </a:t>
            </a:r>
            <a:r>
              <a:rPr lang="en-US" sz="1400" i="1" dirty="0" err="1">
                <a:latin typeface="Calibri" panose="020F0502020204030204" pitchFamily="34" charset="0"/>
                <a:ea typeface="Calibri" panose="020F0502020204030204" pitchFamily="34" charset="0"/>
                <a:cs typeface="Times New Roman" panose="02020603050405020304" pitchFamily="18" charset="0"/>
              </a:rPr>
              <a:t>Nẵng</a:t>
            </a:r>
            <a:r>
              <a:rPr lang="en-US" sz="1400" dirty="0">
                <a:latin typeface="Calibri" panose="020F0502020204030204" pitchFamily="34" charset="0"/>
                <a:ea typeface="Calibri" panose="020F0502020204030204" pitchFamily="34" charset="0"/>
                <a:cs typeface="Times New Roman" panose="02020603050405020304" pitchFamily="18" charset="0"/>
              </a:rPr>
              <a:t> (2022): 26-31.</a:t>
            </a:r>
          </a:p>
          <a:p>
            <a:pPr marL="342900" marR="0" lvl="0" indent="-342900" algn="just">
              <a:lnSpc>
                <a:spcPct val="107000"/>
              </a:lnSpc>
              <a:spcBef>
                <a:spcPts val="0"/>
              </a:spcBef>
              <a:spcAft>
                <a:spcPts val="0"/>
              </a:spcAft>
              <a:buFont typeface="+mj-lt"/>
              <a:buAutoNum type="arabicPeriod" startAt="5"/>
            </a:pP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Mittal, Deepak, and V. K. </a:t>
            </a:r>
            <a:r>
              <a:rPr lang="en-US"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Tomar</a:t>
            </a: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"Performance Evaluation of </a:t>
            </a:r>
            <a:r>
              <a:rPr lang="en-US"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6T</a:t>
            </a: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7T</a:t>
            </a: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8T</a:t>
            </a: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and </a:t>
            </a:r>
            <a:r>
              <a:rPr lang="en-US"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9T</a:t>
            </a: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SRAM cell Topologies at 90 nm Technology Node." </a:t>
            </a:r>
            <a:r>
              <a:rPr lang="en-US" sz="1400" i="1" dirty="0">
                <a:latin typeface="Calibri" panose="020F0502020204030204" pitchFamily="34" charset="0"/>
                <a:ea typeface="Calibri" panose="020F0502020204030204" pitchFamily="34" charset="0"/>
                <a:cs typeface="Times New Roman" panose="02020603050405020304" pitchFamily="18" charset="0"/>
              </a:rPr>
              <a:t>2020 11th International Conference on Computing, Communication and Networking Technologies (</a:t>
            </a:r>
            <a:r>
              <a:rPr lang="en-US" sz="1400" i="1" dirty="0" err="1">
                <a:latin typeface="Calibri" panose="020F0502020204030204" pitchFamily="34" charset="0"/>
                <a:ea typeface="Calibri" panose="020F0502020204030204" pitchFamily="34" charset="0"/>
                <a:cs typeface="Times New Roman" panose="02020603050405020304" pitchFamily="18" charset="0"/>
              </a:rPr>
              <a:t>ICCCNT</a:t>
            </a:r>
            <a:r>
              <a:rPr lang="en-US" sz="1400" i="1" dirty="0">
                <a:latin typeface="Calibri" panose="020F0502020204030204" pitchFamily="34" charset="0"/>
                <a:ea typeface="Calibri" panose="020F0502020204030204" pitchFamily="34" charset="0"/>
                <a:cs typeface="Times New Roman" panose="02020603050405020304" pitchFamily="18" charset="0"/>
              </a:rPr>
              <a:t>)</a:t>
            </a:r>
            <a:r>
              <a:rPr lang="en-US" sz="1400" dirty="0">
                <a:latin typeface="Calibri" panose="020F0502020204030204" pitchFamily="34" charset="0"/>
                <a:ea typeface="Calibri" panose="020F0502020204030204" pitchFamily="34" charset="0"/>
                <a:cs typeface="Times New Roman" panose="02020603050405020304" pitchFamily="18" charset="0"/>
              </a:rPr>
              <a:t>. IEEE, 2020.</a:t>
            </a:r>
          </a:p>
          <a:p>
            <a:pPr marL="342900" marR="0" lvl="0" indent="-342900" algn="just">
              <a:lnSpc>
                <a:spcPct val="107000"/>
              </a:lnSpc>
              <a:spcBef>
                <a:spcPts val="0"/>
              </a:spcBef>
              <a:spcAft>
                <a:spcPts val="800"/>
              </a:spcAft>
              <a:buFont typeface="+mj-lt"/>
              <a:buAutoNum type="arabicPeriod" startAt="5"/>
            </a:pPr>
            <a:r>
              <a:rPr lang="en-US"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Sil</a:t>
            </a: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Abhijit</a:t>
            </a: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Soumik</a:t>
            </a: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Ghosh, and </a:t>
            </a:r>
            <a:r>
              <a:rPr lang="en-US"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Magdy</a:t>
            </a: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Bayoumi</a:t>
            </a: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 novel </a:t>
            </a:r>
            <a:r>
              <a:rPr lang="en-US"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90nm</a:t>
            </a: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8T</a:t>
            </a: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SRAM cell with enhanced stability." </a:t>
            </a:r>
            <a:r>
              <a:rPr lang="en-US" sz="1400" i="1" dirty="0">
                <a:latin typeface="Calibri" panose="020F0502020204030204" pitchFamily="34" charset="0"/>
                <a:ea typeface="Calibri" panose="020F0502020204030204" pitchFamily="34" charset="0"/>
                <a:cs typeface="Times New Roman" panose="02020603050405020304" pitchFamily="18" charset="0"/>
              </a:rPr>
              <a:t>2007 IEEE International Conference on Integrated Circuit Design and Technology</a:t>
            </a:r>
            <a:r>
              <a:rPr lang="en-US" sz="1400" dirty="0">
                <a:latin typeface="Calibri" panose="020F0502020204030204" pitchFamily="34" charset="0"/>
                <a:ea typeface="Calibri" panose="020F0502020204030204" pitchFamily="34" charset="0"/>
                <a:cs typeface="Times New Roman" panose="02020603050405020304" pitchFamily="18" charset="0"/>
              </a:rPr>
              <a:t>. IEEE, 2007.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950206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8447" y="2148289"/>
            <a:ext cx="6852413" cy="2057441"/>
          </a:xfrm>
        </p:spPr>
        <p:txBody>
          <a:bodyPr/>
          <a:lstStyle/>
          <a:p>
            <a:pPr algn="ctr"/>
            <a:r>
              <a:rPr lang="en-US" b="1" dirty="0" smtClean="0">
                <a:latin typeface="Be Vietnam Pro"/>
              </a:rPr>
              <a:t>END OF PRESENTATION</a:t>
            </a:r>
            <a:endParaRPr lang="en-US" b="1" dirty="0">
              <a:latin typeface="Be Vietnam Pro"/>
            </a:endParaRPr>
          </a:p>
        </p:txBody>
      </p:sp>
    </p:spTree>
    <p:extLst>
      <p:ext uri="{BB962C8B-B14F-4D97-AF65-F5344CB8AC3E}">
        <p14:creationId xmlns:p14="http://schemas.microsoft.com/office/powerpoint/2010/main" val="17403696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93" y="161364"/>
            <a:ext cx="5257793" cy="615367"/>
          </a:xfrm>
        </p:spPr>
        <p:txBody>
          <a:bodyPr/>
          <a:lstStyle/>
          <a:p>
            <a:r>
              <a:rPr lang="en-US" sz="3200" b="1" dirty="0">
                <a:latin typeface="Be Vietnam Pro"/>
              </a:rPr>
              <a:t>2. </a:t>
            </a:r>
            <a:r>
              <a:rPr lang="en-US" sz="3200" b="1" dirty="0" smtClean="0">
                <a:latin typeface="Be Vietnam Pro"/>
              </a:rPr>
              <a:t>THEORETICAL BASIS</a:t>
            </a:r>
            <a:endParaRPr lang="en-US" sz="3200" b="1" dirty="0">
              <a:latin typeface="Be Vietnam Pro"/>
            </a:endParaRPr>
          </a:p>
        </p:txBody>
      </p:sp>
      <p:sp>
        <p:nvSpPr>
          <p:cNvPr id="4" name="TextBox 3"/>
          <p:cNvSpPr txBox="1"/>
          <p:nvPr/>
        </p:nvSpPr>
        <p:spPr>
          <a:xfrm>
            <a:off x="207293" y="776731"/>
            <a:ext cx="2588273" cy="646331"/>
          </a:xfrm>
          <a:prstGeom prst="rect">
            <a:avLst/>
          </a:prstGeom>
          <a:noFill/>
        </p:spPr>
        <p:txBody>
          <a:bodyPr wrap="none" lIns="91440" tIns="45720" rIns="91440" bIns="45720" rtlCol="0" anchor="t">
            <a:spAutoFit/>
          </a:bodyPr>
          <a:lstStyle/>
          <a:p>
            <a:r>
              <a:rPr lang="en-US" b="1" dirty="0"/>
              <a:t>a.</a:t>
            </a:r>
            <a:r>
              <a:rPr lang="en-US" sz="700" dirty="0">
                <a:latin typeface="Times New Roman"/>
                <a:cs typeface="Times New Roman"/>
              </a:rPr>
              <a:t>  </a:t>
            </a:r>
            <a:r>
              <a:rPr lang="en-US" b="1" dirty="0"/>
              <a:t>6-Transistor (6T) SRAM</a:t>
            </a:r>
          </a:p>
          <a:p>
            <a:endParaRPr lang="en-US" b="1" dirty="0">
              <a:cs typeface="Calibri"/>
            </a:endParaRPr>
          </a:p>
        </p:txBody>
      </p:sp>
      <p:sp>
        <p:nvSpPr>
          <p:cNvPr id="7" name="TextBox 6"/>
          <p:cNvSpPr txBox="1"/>
          <p:nvPr/>
        </p:nvSpPr>
        <p:spPr>
          <a:xfrm>
            <a:off x="5818199" y="2119864"/>
            <a:ext cx="6012872" cy="2523768"/>
          </a:xfrm>
          <a:prstGeom prst="rect">
            <a:avLst/>
          </a:prstGeom>
          <a:noFill/>
        </p:spPr>
        <p:txBody>
          <a:bodyPr wrap="square" lIns="91440" tIns="45720" rIns="91440" bIns="45720" rtlCol="0" anchor="t">
            <a:spAutoFit/>
          </a:bodyPr>
          <a:lstStyle/>
          <a:p>
            <a:pPr algn="just"/>
            <a:r>
              <a:rPr lang="en-US" sz="2000" dirty="0">
                <a:latin typeface="Calibri"/>
                <a:cs typeface="Times New Roman"/>
              </a:rPr>
              <a:t>The 6-Transistor SRAM Cell essentially comprises of 2 Inverters (P1 + D1 and P2 + D2), each with their output connected to the other’s input, and 2 </a:t>
            </a:r>
            <a:r>
              <a:rPr lang="en-US" sz="2000" dirty="0" err="1">
                <a:latin typeface="Calibri"/>
                <a:cs typeface="Times New Roman"/>
              </a:rPr>
              <a:t>nMOS</a:t>
            </a:r>
            <a:r>
              <a:rPr lang="en-US" sz="2000" dirty="0">
                <a:latin typeface="Calibri"/>
                <a:cs typeface="Times New Roman"/>
              </a:rPr>
              <a:t> acting as Access ports for the SRAM Cell. The </a:t>
            </a:r>
            <a:r>
              <a:rPr lang="en-US" sz="2000" dirty="0" err="1">
                <a:latin typeface="Calibri"/>
                <a:cs typeface="Times New Roman"/>
              </a:rPr>
              <a:t>Bitlines</a:t>
            </a:r>
            <a:r>
              <a:rPr lang="en-US" sz="2000" dirty="0">
                <a:latin typeface="Calibri"/>
                <a:cs typeface="Times New Roman"/>
              </a:rPr>
              <a:t> bit and </a:t>
            </a:r>
            <a:r>
              <a:rPr lang="en-US" sz="2000" dirty="0" err="1">
                <a:latin typeface="Calibri"/>
                <a:cs typeface="Times New Roman"/>
              </a:rPr>
              <a:t>bit_b</a:t>
            </a:r>
            <a:r>
              <a:rPr lang="en-US" sz="2000" dirty="0">
                <a:latin typeface="Calibri"/>
                <a:cs typeface="Times New Roman"/>
              </a:rPr>
              <a:t> are the data to be written (by a Data Write Circuit) into the SRAM Cell, which is allowed to do so by having the </a:t>
            </a:r>
            <a:r>
              <a:rPr lang="en-US" sz="2000" dirty="0" err="1">
                <a:latin typeface="Calibri"/>
                <a:cs typeface="Times New Roman"/>
              </a:rPr>
              <a:t>Wordline</a:t>
            </a:r>
            <a:r>
              <a:rPr lang="en-US" sz="2000" dirty="0">
                <a:latin typeface="Calibri"/>
                <a:cs typeface="Times New Roman"/>
              </a:rPr>
              <a:t> word activated.</a:t>
            </a:r>
            <a:endParaRPr lang="en-US" sz="2000" dirty="0">
              <a:latin typeface="Calibri"/>
            </a:endParaRPr>
          </a:p>
          <a:p>
            <a:endParaRPr lang="en-US" dirty="0">
              <a:cs typeface="Calibri"/>
            </a:endParaRPr>
          </a:p>
        </p:txBody>
      </p:sp>
      <p:pic>
        <p:nvPicPr>
          <p:cNvPr id="6" name="Picture 5" descr="A diagram of a circuit&#10;&#10;Description automatically generated">
            <a:extLst>
              <a:ext uri="{FF2B5EF4-FFF2-40B4-BE49-F238E27FC236}">
                <a16:creationId xmlns:a16="http://schemas.microsoft.com/office/drawing/2014/main" id="{E95BAAC1-1FA7-8EC1-E649-3FDF3EADCD94}"/>
              </a:ext>
            </a:extLst>
          </p:cNvPr>
          <p:cNvPicPr>
            <a:picLocks noChangeAspect="1"/>
          </p:cNvPicPr>
          <p:nvPr/>
        </p:nvPicPr>
        <p:blipFill>
          <a:blip r:embed="rId2"/>
          <a:stretch>
            <a:fillRect/>
          </a:stretch>
        </p:blipFill>
        <p:spPr>
          <a:xfrm>
            <a:off x="60325" y="1205035"/>
            <a:ext cx="5750658" cy="4076700"/>
          </a:xfrm>
          <a:prstGeom prst="rect">
            <a:avLst/>
          </a:prstGeom>
        </p:spPr>
      </p:pic>
      <p:sp>
        <p:nvSpPr>
          <p:cNvPr id="8" name="TextBox 7"/>
          <p:cNvSpPr txBox="1"/>
          <p:nvPr/>
        </p:nvSpPr>
        <p:spPr>
          <a:xfrm>
            <a:off x="351383" y="6279776"/>
            <a:ext cx="4907497" cy="369332"/>
          </a:xfrm>
          <a:prstGeom prst="rect">
            <a:avLst/>
          </a:prstGeom>
          <a:noFill/>
        </p:spPr>
        <p:txBody>
          <a:bodyPr wrap="none" rtlCol="0">
            <a:spAutoFit/>
          </a:bodyPr>
          <a:lstStyle/>
          <a:p>
            <a:r>
              <a:rPr lang="en-US" dirty="0" smtClean="0"/>
              <a:t>DESIGN AND EVALUATION OF LOW POWER SRAM</a:t>
            </a:r>
            <a:endParaRPr lang="en-US" dirty="0"/>
          </a:p>
        </p:txBody>
      </p:sp>
    </p:spTree>
    <p:extLst>
      <p:ext uri="{BB962C8B-B14F-4D97-AF65-F5344CB8AC3E}">
        <p14:creationId xmlns:p14="http://schemas.microsoft.com/office/powerpoint/2010/main" val="2761203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75A11-3C78-F721-5C76-447086E63E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6EE94A-BA71-E4B2-0FF6-8D3C6F02C061}"/>
              </a:ext>
            </a:extLst>
          </p:cNvPr>
          <p:cNvSpPr>
            <a:spLocks noGrp="1"/>
          </p:cNvSpPr>
          <p:nvPr>
            <p:ph type="title"/>
          </p:nvPr>
        </p:nvSpPr>
        <p:spPr>
          <a:xfrm>
            <a:off x="207293" y="161364"/>
            <a:ext cx="5257793" cy="615367"/>
          </a:xfrm>
        </p:spPr>
        <p:txBody>
          <a:bodyPr/>
          <a:lstStyle/>
          <a:p>
            <a:r>
              <a:rPr lang="en-US" sz="3200" b="1" dirty="0">
                <a:latin typeface="Be Vietnam Pro"/>
              </a:rPr>
              <a:t>2. </a:t>
            </a:r>
            <a:r>
              <a:rPr lang="en-US" sz="3200" b="1" dirty="0">
                <a:latin typeface="Be Vietnam Pro"/>
              </a:rPr>
              <a:t>THEORETICAL BASIS</a:t>
            </a:r>
            <a:endParaRPr lang="en-US" sz="3200" b="1" dirty="0">
              <a:latin typeface="Be Vietnam Pro"/>
            </a:endParaRPr>
          </a:p>
        </p:txBody>
      </p:sp>
      <p:sp>
        <p:nvSpPr>
          <p:cNvPr id="4" name="TextBox 3">
            <a:extLst>
              <a:ext uri="{FF2B5EF4-FFF2-40B4-BE49-F238E27FC236}">
                <a16:creationId xmlns:a16="http://schemas.microsoft.com/office/drawing/2014/main" id="{78765CE4-05DC-B174-EEFC-FC440FBE3857}"/>
              </a:ext>
            </a:extLst>
          </p:cNvPr>
          <p:cNvSpPr txBox="1"/>
          <p:nvPr/>
        </p:nvSpPr>
        <p:spPr>
          <a:xfrm>
            <a:off x="207293" y="776731"/>
            <a:ext cx="2658805" cy="646331"/>
          </a:xfrm>
          <a:prstGeom prst="rect">
            <a:avLst/>
          </a:prstGeom>
          <a:noFill/>
        </p:spPr>
        <p:txBody>
          <a:bodyPr wrap="none" lIns="91440" tIns="45720" rIns="91440" bIns="45720" rtlCol="0" anchor="t">
            <a:spAutoFit/>
          </a:bodyPr>
          <a:lstStyle/>
          <a:p>
            <a:r>
              <a:rPr lang="en-US" b="1" dirty="0"/>
              <a:t>b.</a:t>
            </a:r>
            <a:r>
              <a:rPr lang="en-US" b="1" dirty="0">
                <a:latin typeface="Calibri"/>
                <a:cs typeface="Times New Roman"/>
              </a:rPr>
              <a:t>  8</a:t>
            </a:r>
            <a:r>
              <a:rPr lang="en-US" b="1" dirty="0">
                <a:latin typeface="Calibri"/>
                <a:cs typeface="Calibri"/>
              </a:rPr>
              <a:t>-Transistor</a:t>
            </a:r>
            <a:r>
              <a:rPr lang="en-US" b="1" dirty="0"/>
              <a:t> (8T) SRAM</a:t>
            </a:r>
            <a:endParaRPr lang="en-US" b="1" dirty="0">
              <a:cs typeface="Calibri"/>
            </a:endParaRPr>
          </a:p>
          <a:p>
            <a:endParaRPr lang="en-US" b="1" dirty="0">
              <a:cs typeface="Calibri"/>
            </a:endParaRPr>
          </a:p>
        </p:txBody>
      </p:sp>
      <p:sp>
        <p:nvSpPr>
          <p:cNvPr id="7" name="TextBox 6">
            <a:extLst>
              <a:ext uri="{FF2B5EF4-FFF2-40B4-BE49-F238E27FC236}">
                <a16:creationId xmlns:a16="http://schemas.microsoft.com/office/drawing/2014/main" id="{A9D110DC-A573-2A11-5E5C-E34F56BF0CBF}"/>
              </a:ext>
            </a:extLst>
          </p:cNvPr>
          <p:cNvSpPr txBox="1"/>
          <p:nvPr/>
        </p:nvSpPr>
        <p:spPr>
          <a:xfrm>
            <a:off x="5818199" y="2119864"/>
            <a:ext cx="6012872" cy="1631216"/>
          </a:xfrm>
          <a:prstGeom prst="rect">
            <a:avLst/>
          </a:prstGeom>
          <a:noFill/>
        </p:spPr>
        <p:txBody>
          <a:bodyPr wrap="square" lIns="91440" tIns="45720" rIns="91440" bIns="45720" rtlCol="0" anchor="t">
            <a:spAutoFit/>
          </a:bodyPr>
          <a:lstStyle/>
          <a:p>
            <a:pPr algn="just"/>
            <a:r>
              <a:rPr lang="en-US" sz="2000" dirty="0">
                <a:latin typeface="Calibri"/>
                <a:cs typeface="Times New Roman"/>
              </a:rPr>
              <a:t>The 8T SRAM design is similar to that of the 6T SRAM, but with additional independent Read and Write ports </a:t>
            </a:r>
            <a:r>
              <a:rPr lang="en-US" sz="2000" dirty="0" smtClean="0">
                <a:latin typeface="Calibri"/>
                <a:cs typeface="Times New Roman"/>
              </a:rPr>
              <a:t>which </a:t>
            </a:r>
            <a:r>
              <a:rPr lang="en-US" sz="2000" dirty="0">
                <a:latin typeface="Calibri"/>
                <a:cs typeface="Times New Roman"/>
              </a:rPr>
              <a:t>results in the operation of the 8T SRAM is also mostly similar to 6T SRAM, with a few differences</a:t>
            </a:r>
            <a:endParaRPr lang="en-US" sz="2000" dirty="0">
              <a:latin typeface="Calibri"/>
              <a:cs typeface="Calibri"/>
            </a:endParaRPr>
          </a:p>
          <a:p>
            <a:pPr algn="just"/>
            <a:endParaRPr lang="en-US" sz="2000" dirty="0">
              <a:cs typeface="Times New Roman"/>
            </a:endParaRPr>
          </a:p>
        </p:txBody>
      </p:sp>
      <p:pic>
        <p:nvPicPr>
          <p:cNvPr id="3" name="Picture 2" descr="A diagram of a machine&#10;&#10;Description automatically generated">
            <a:extLst>
              <a:ext uri="{FF2B5EF4-FFF2-40B4-BE49-F238E27FC236}">
                <a16:creationId xmlns:a16="http://schemas.microsoft.com/office/drawing/2014/main" id="{270F8E5B-DE1C-6237-2C7D-E213B57E1109}"/>
              </a:ext>
            </a:extLst>
          </p:cNvPr>
          <p:cNvPicPr>
            <a:picLocks noChangeAspect="1"/>
          </p:cNvPicPr>
          <p:nvPr/>
        </p:nvPicPr>
        <p:blipFill>
          <a:blip r:embed="rId2"/>
          <a:stretch>
            <a:fillRect/>
          </a:stretch>
        </p:blipFill>
        <p:spPr>
          <a:xfrm>
            <a:off x="3542" y="1564665"/>
            <a:ext cx="5805610" cy="4178057"/>
          </a:xfrm>
          <a:prstGeom prst="rect">
            <a:avLst/>
          </a:prstGeom>
        </p:spPr>
      </p:pic>
      <p:sp>
        <p:nvSpPr>
          <p:cNvPr id="6" name="TextBox 5"/>
          <p:cNvSpPr txBox="1"/>
          <p:nvPr/>
        </p:nvSpPr>
        <p:spPr>
          <a:xfrm>
            <a:off x="351383" y="6279776"/>
            <a:ext cx="4907497" cy="369332"/>
          </a:xfrm>
          <a:prstGeom prst="rect">
            <a:avLst/>
          </a:prstGeom>
          <a:noFill/>
        </p:spPr>
        <p:txBody>
          <a:bodyPr wrap="none" rtlCol="0">
            <a:spAutoFit/>
          </a:bodyPr>
          <a:lstStyle/>
          <a:p>
            <a:r>
              <a:rPr lang="en-US" dirty="0" smtClean="0"/>
              <a:t>DESIGN AND EVALUATION OF LOW POWER SRAM</a:t>
            </a:r>
            <a:endParaRPr lang="en-US" dirty="0"/>
          </a:p>
        </p:txBody>
      </p:sp>
    </p:spTree>
    <p:extLst>
      <p:ext uri="{BB962C8B-B14F-4D97-AF65-F5344CB8AC3E}">
        <p14:creationId xmlns:p14="http://schemas.microsoft.com/office/powerpoint/2010/main" val="1954124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333A4-2CCD-7C7E-A610-EBCC2DABB9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144C08-6CEA-C562-B0E4-8F356298C65D}"/>
              </a:ext>
            </a:extLst>
          </p:cNvPr>
          <p:cNvSpPr>
            <a:spLocks noGrp="1"/>
          </p:cNvSpPr>
          <p:nvPr>
            <p:ph type="title"/>
          </p:nvPr>
        </p:nvSpPr>
        <p:spPr>
          <a:xfrm>
            <a:off x="207293" y="161364"/>
            <a:ext cx="5257793" cy="615367"/>
          </a:xfrm>
        </p:spPr>
        <p:txBody>
          <a:bodyPr/>
          <a:lstStyle/>
          <a:p>
            <a:r>
              <a:rPr lang="en-US" sz="3200" b="1" dirty="0">
                <a:latin typeface="Be Vietnam Pro"/>
              </a:rPr>
              <a:t>2. </a:t>
            </a:r>
            <a:r>
              <a:rPr lang="en-US" sz="3200" b="1" dirty="0">
                <a:latin typeface="Be Vietnam Pro"/>
              </a:rPr>
              <a:t>THEORETICAL BASIS</a:t>
            </a:r>
            <a:endParaRPr lang="en-US" sz="3200" b="1" dirty="0">
              <a:latin typeface="Be Vietnam Pro"/>
            </a:endParaRPr>
          </a:p>
        </p:txBody>
      </p:sp>
      <p:sp>
        <p:nvSpPr>
          <p:cNvPr id="4" name="TextBox 3">
            <a:extLst>
              <a:ext uri="{FF2B5EF4-FFF2-40B4-BE49-F238E27FC236}">
                <a16:creationId xmlns:a16="http://schemas.microsoft.com/office/drawing/2014/main" id="{C0885A88-CE7F-FBA8-7548-5081CD33CED5}"/>
              </a:ext>
            </a:extLst>
          </p:cNvPr>
          <p:cNvSpPr txBox="1"/>
          <p:nvPr/>
        </p:nvSpPr>
        <p:spPr>
          <a:xfrm>
            <a:off x="207293" y="776731"/>
            <a:ext cx="3018519" cy="646331"/>
          </a:xfrm>
          <a:prstGeom prst="rect">
            <a:avLst/>
          </a:prstGeom>
          <a:noFill/>
        </p:spPr>
        <p:txBody>
          <a:bodyPr wrap="none" lIns="91440" tIns="45720" rIns="91440" bIns="45720" rtlCol="0" anchor="t">
            <a:spAutoFit/>
          </a:bodyPr>
          <a:lstStyle/>
          <a:p>
            <a:r>
              <a:rPr lang="en-US" b="1" dirty="0" err="1"/>
              <a:t>c.Block</a:t>
            </a:r>
            <a:r>
              <a:rPr lang="en-US" b="1" dirty="0"/>
              <a:t> </a:t>
            </a:r>
            <a:r>
              <a:rPr lang="en-US" b="1" dirty="0" err="1"/>
              <a:t>diadram</a:t>
            </a:r>
            <a:r>
              <a:rPr lang="en-US" b="1" dirty="0"/>
              <a:t> of SRAM cell </a:t>
            </a:r>
            <a:endParaRPr lang="en-US" b="1" dirty="0">
              <a:cs typeface="Calibri"/>
            </a:endParaRPr>
          </a:p>
          <a:p>
            <a:endParaRPr lang="en-US" b="1" dirty="0">
              <a:cs typeface="Calibri"/>
            </a:endParaRPr>
          </a:p>
        </p:txBody>
      </p:sp>
      <p:sp>
        <p:nvSpPr>
          <p:cNvPr id="7" name="TextBox 6">
            <a:extLst>
              <a:ext uri="{FF2B5EF4-FFF2-40B4-BE49-F238E27FC236}">
                <a16:creationId xmlns:a16="http://schemas.microsoft.com/office/drawing/2014/main" id="{839B724F-F1E3-E76F-E6F2-2BF265DF89D7}"/>
              </a:ext>
            </a:extLst>
          </p:cNvPr>
          <p:cNvSpPr txBox="1"/>
          <p:nvPr/>
        </p:nvSpPr>
        <p:spPr>
          <a:xfrm>
            <a:off x="6648427" y="2119864"/>
            <a:ext cx="4848808" cy="2246769"/>
          </a:xfrm>
          <a:prstGeom prst="rect">
            <a:avLst/>
          </a:prstGeom>
          <a:noFill/>
        </p:spPr>
        <p:txBody>
          <a:bodyPr wrap="square" lIns="91440" tIns="45720" rIns="91440" bIns="45720" rtlCol="0" anchor="t">
            <a:spAutoFit/>
          </a:bodyPr>
          <a:lstStyle/>
          <a:p>
            <a:pPr algn="just"/>
            <a:r>
              <a:rPr lang="en-US" sz="2000" dirty="0">
                <a:latin typeface="Calibri"/>
                <a:cs typeface="Times New Roman"/>
              </a:rPr>
              <a:t>The typical SRAM design consists of 4 blocks: </a:t>
            </a:r>
            <a:r>
              <a:rPr lang="en-US" sz="2000" dirty="0" err="1">
                <a:latin typeface="Calibri"/>
                <a:cs typeface="Times New Roman"/>
              </a:rPr>
              <a:t>Precharger</a:t>
            </a:r>
            <a:r>
              <a:rPr lang="en-US" sz="2000" dirty="0">
                <a:latin typeface="Calibri"/>
                <a:cs typeface="Times New Roman"/>
              </a:rPr>
              <a:t> to </a:t>
            </a:r>
            <a:r>
              <a:rPr lang="en-US" sz="2000" dirty="0" err="1">
                <a:latin typeface="Calibri"/>
                <a:cs typeface="Times New Roman"/>
              </a:rPr>
              <a:t>precharge</a:t>
            </a:r>
            <a:r>
              <a:rPr lang="en-US" sz="2000" dirty="0">
                <a:latin typeface="Calibri"/>
                <a:cs typeface="Times New Roman"/>
              </a:rPr>
              <a:t> the circuit, Sense Amplifier to sense and amplify signals on </a:t>
            </a:r>
            <a:r>
              <a:rPr lang="en-US" sz="2000" dirty="0" err="1">
                <a:latin typeface="Calibri"/>
                <a:cs typeface="Times New Roman"/>
              </a:rPr>
              <a:t>bitlines</a:t>
            </a:r>
            <a:r>
              <a:rPr lang="en-US" sz="2000" dirty="0">
                <a:latin typeface="Calibri"/>
                <a:cs typeface="Times New Roman"/>
              </a:rPr>
              <a:t> to read out data, Write Driver to write data onto the memory cell, and the SRAM Cell itself. </a:t>
            </a:r>
            <a:endParaRPr lang="en-US" sz="2000" dirty="0">
              <a:cs typeface="Calibri"/>
            </a:endParaRPr>
          </a:p>
          <a:p>
            <a:pPr algn="just"/>
            <a:endParaRPr lang="en-US" sz="2000" dirty="0">
              <a:cs typeface="Times New Roman"/>
            </a:endParaRPr>
          </a:p>
        </p:txBody>
      </p:sp>
      <p:pic>
        <p:nvPicPr>
          <p:cNvPr id="5" name="Picture 4" descr="A diagram of a computer component&#10;&#10;Description automatically generated">
            <a:extLst>
              <a:ext uri="{FF2B5EF4-FFF2-40B4-BE49-F238E27FC236}">
                <a16:creationId xmlns:a16="http://schemas.microsoft.com/office/drawing/2014/main" id="{94EA831D-EFE4-A02E-D199-92CD5DD6C049}"/>
              </a:ext>
            </a:extLst>
          </p:cNvPr>
          <p:cNvPicPr>
            <a:picLocks noChangeAspect="1"/>
          </p:cNvPicPr>
          <p:nvPr/>
        </p:nvPicPr>
        <p:blipFill>
          <a:blip r:embed="rId2"/>
          <a:stretch>
            <a:fillRect/>
          </a:stretch>
        </p:blipFill>
        <p:spPr>
          <a:xfrm>
            <a:off x="1447611" y="1392098"/>
            <a:ext cx="4832166" cy="4887678"/>
          </a:xfrm>
          <a:prstGeom prst="rect">
            <a:avLst/>
          </a:prstGeom>
        </p:spPr>
      </p:pic>
      <p:sp>
        <p:nvSpPr>
          <p:cNvPr id="6" name="TextBox 5"/>
          <p:cNvSpPr txBox="1"/>
          <p:nvPr/>
        </p:nvSpPr>
        <p:spPr>
          <a:xfrm>
            <a:off x="351383" y="6279776"/>
            <a:ext cx="4907497" cy="369332"/>
          </a:xfrm>
          <a:prstGeom prst="rect">
            <a:avLst/>
          </a:prstGeom>
          <a:noFill/>
        </p:spPr>
        <p:txBody>
          <a:bodyPr wrap="none" rtlCol="0">
            <a:spAutoFit/>
          </a:bodyPr>
          <a:lstStyle/>
          <a:p>
            <a:r>
              <a:rPr lang="en-US" dirty="0" smtClean="0"/>
              <a:t>DESIGN AND EVALUATION OF LOW POWER SRAM</a:t>
            </a:r>
            <a:endParaRPr lang="en-US" dirty="0"/>
          </a:p>
        </p:txBody>
      </p:sp>
    </p:spTree>
    <p:extLst>
      <p:ext uri="{BB962C8B-B14F-4D97-AF65-F5344CB8AC3E}">
        <p14:creationId xmlns:p14="http://schemas.microsoft.com/office/powerpoint/2010/main" val="15125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A5D532-7490-25F2-144A-446D7BC0B5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2C6D2D-9CE0-F1E1-A06A-E6802A570120}"/>
              </a:ext>
            </a:extLst>
          </p:cNvPr>
          <p:cNvSpPr>
            <a:spLocks noGrp="1"/>
          </p:cNvSpPr>
          <p:nvPr>
            <p:ph type="title"/>
          </p:nvPr>
        </p:nvSpPr>
        <p:spPr>
          <a:xfrm>
            <a:off x="207293" y="161364"/>
            <a:ext cx="5257793" cy="615367"/>
          </a:xfrm>
        </p:spPr>
        <p:txBody>
          <a:bodyPr/>
          <a:lstStyle/>
          <a:p>
            <a:r>
              <a:rPr lang="en-US" sz="3200" b="1" dirty="0">
                <a:latin typeface="Be Vietnam Pro"/>
              </a:rPr>
              <a:t>2. </a:t>
            </a:r>
            <a:r>
              <a:rPr lang="en-US" sz="3200" b="1" dirty="0">
                <a:latin typeface="Be Vietnam Pro"/>
              </a:rPr>
              <a:t>THEORETICAL BASIS</a:t>
            </a:r>
            <a:endParaRPr lang="en-US" sz="3200" b="1" dirty="0">
              <a:latin typeface="Be Vietnam Pro"/>
            </a:endParaRPr>
          </a:p>
        </p:txBody>
      </p:sp>
      <p:sp>
        <p:nvSpPr>
          <p:cNvPr id="4" name="TextBox 3">
            <a:extLst>
              <a:ext uri="{FF2B5EF4-FFF2-40B4-BE49-F238E27FC236}">
                <a16:creationId xmlns:a16="http://schemas.microsoft.com/office/drawing/2014/main" id="{91B240F3-354D-706F-6333-67AD7846CE49}"/>
              </a:ext>
            </a:extLst>
          </p:cNvPr>
          <p:cNvSpPr txBox="1"/>
          <p:nvPr/>
        </p:nvSpPr>
        <p:spPr>
          <a:xfrm>
            <a:off x="207293" y="776731"/>
            <a:ext cx="2751715" cy="1200329"/>
          </a:xfrm>
          <a:prstGeom prst="rect">
            <a:avLst/>
          </a:prstGeom>
          <a:noFill/>
        </p:spPr>
        <p:txBody>
          <a:bodyPr wrap="none" lIns="91440" tIns="45720" rIns="91440" bIns="45720" rtlCol="0" anchor="t">
            <a:spAutoFit/>
          </a:bodyPr>
          <a:lstStyle/>
          <a:p>
            <a:r>
              <a:rPr lang="en-US" b="1" dirty="0" err="1"/>
              <a:t>d.Read</a:t>
            </a:r>
            <a:r>
              <a:rPr lang="en-US" b="1" dirty="0"/>
              <a:t> operation 6T SRAM</a:t>
            </a:r>
            <a:endParaRPr lang="en-US" dirty="0"/>
          </a:p>
          <a:p>
            <a:endParaRPr lang="en-US" dirty="0"/>
          </a:p>
          <a:p>
            <a:endParaRPr lang="en-US" b="1" dirty="0">
              <a:cs typeface="Calibri"/>
            </a:endParaRPr>
          </a:p>
          <a:p>
            <a:endParaRPr lang="en-US" b="1" dirty="0">
              <a:cs typeface="Calibri"/>
            </a:endParaRPr>
          </a:p>
        </p:txBody>
      </p:sp>
      <p:sp>
        <p:nvSpPr>
          <p:cNvPr id="7" name="TextBox 6">
            <a:extLst>
              <a:ext uri="{FF2B5EF4-FFF2-40B4-BE49-F238E27FC236}">
                <a16:creationId xmlns:a16="http://schemas.microsoft.com/office/drawing/2014/main" id="{8D2FF805-02A0-1A87-A79F-75FE3266810F}"/>
              </a:ext>
            </a:extLst>
          </p:cNvPr>
          <p:cNvSpPr txBox="1"/>
          <p:nvPr/>
        </p:nvSpPr>
        <p:spPr>
          <a:xfrm>
            <a:off x="5818199" y="2119864"/>
            <a:ext cx="6012872" cy="3785652"/>
          </a:xfrm>
          <a:prstGeom prst="rect">
            <a:avLst/>
          </a:prstGeom>
          <a:noFill/>
        </p:spPr>
        <p:txBody>
          <a:bodyPr wrap="square" lIns="91440" tIns="45720" rIns="91440" bIns="45720" rtlCol="0" anchor="t">
            <a:spAutoFit/>
          </a:bodyPr>
          <a:lstStyle/>
          <a:p>
            <a:pPr marL="285750" indent="-285750" algn="just">
              <a:buFont typeface="Arial"/>
              <a:buChar char="•"/>
            </a:pPr>
            <a:r>
              <a:rPr lang="en-US" sz="2000" dirty="0">
                <a:ea typeface="+mn-lt"/>
                <a:cs typeface="+mn-lt"/>
              </a:rPr>
              <a:t>Initially, the </a:t>
            </a:r>
            <a:r>
              <a:rPr lang="en-US" sz="2000" dirty="0" err="1">
                <a:ea typeface="+mn-lt"/>
                <a:cs typeface="+mn-lt"/>
              </a:rPr>
              <a:t>Bitlines</a:t>
            </a:r>
            <a:r>
              <a:rPr lang="en-US" sz="2000" dirty="0">
                <a:ea typeface="+mn-lt"/>
                <a:cs typeface="+mn-lt"/>
              </a:rPr>
              <a:t> bit and </a:t>
            </a:r>
            <a:r>
              <a:rPr lang="en-US" sz="2000" dirty="0" err="1">
                <a:ea typeface="+mn-lt"/>
                <a:cs typeface="+mn-lt"/>
              </a:rPr>
              <a:t>bit_b</a:t>
            </a:r>
            <a:r>
              <a:rPr lang="en-US" sz="2000" dirty="0">
                <a:ea typeface="+mn-lt"/>
                <a:cs typeface="+mn-lt"/>
              </a:rPr>
              <a:t> will be floating high, then </a:t>
            </a:r>
            <a:r>
              <a:rPr lang="en-US" sz="2000" dirty="0" err="1">
                <a:ea typeface="+mn-lt"/>
                <a:cs typeface="+mn-lt"/>
              </a:rPr>
              <a:t>Wordline</a:t>
            </a:r>
            <a:r>
              <a:rPr lang="en-US" sz="2000" dirty="0">
                <a:ea typeface="+mn-lt"/>
                <a:cs typeface="+mn-lt"/>
              </a:rPr>
              <a:t> word is raised, activating the two Access transistors.</a:t>
            </a:r>
            <a:endParaRPr lang="en-US" sz="2000">
              <a:cs typeface="Calibri"/>
            </a:endParaRPr>
          </a:p>
          <a:p>
            <a:pPr marL="285750" indent="-285750" algn="just">
              <a:buFont typeface="Arial"/>
              <a:buChar char="•"/>
            </a:pPr>
            <a:r>
              <a:rPr lang="en-US" sz="2000" dirty="0">
                <a:ea typeface="+mn-lt"/>
                <a:cs typeface="+mn-lt"/>
              </a:rPr>
              <a:t>Assume Q is initially 0 (and </a:t>
            </a:r>
            <a:r>
              <a:rPr lang="en-US" sz="2000" dirty="0" err="1">
                <a:ea typeface="+mn-lt"/>
                <a:cs typeface="+mn-lt"/>
              </a:rPr>
              <a:t>Q_b</a:t>
            </a:r>
            <a:r>
              <a:rPr lang="en-US" sz="2000" dirty="0">
                <a:ea typeface="+mn-lt"/>
                <a:cs typeface="+mn-lt"/>
              </a:rPr>
              <a:t> is initially 1). Both </a:t>
            </a:r>
            <a:r>
              <a:rPr lang="en-US" sz="2000" dirty="0" err="1">
                <a:ea typeface="+mn-lt"/>
                <a:cs typeface="+mn-lt"/>
              </a:rPr>
              <a:t>bitlines</a:t>
            </a:r>
            <a:r>
              <a:rPr lang="en-US" sz="2000" dirty="0">
                <a:ea typeface="+mn-lt"/>
                <a:cs typeface="+mn-lt"/>
              </a:rPr>
              <a:t> are floating at high, and with Q = 0, the voltage at Q will be raised due to bit being pulled to GND with the current flowing through Q.</a:t>
            </a:r>
            <a:endParaRPr lang="en-US" sz="2000">
              <a:cs typeface="Calibri"/>
            </a:endParaRPr>
          </a:p>
          <a:p>
            <a:pPr algn="just"/>
            <a:r>
              <a:rPr lang="en-US" sz="2000" dirty="0">
                <a:cs typeface="Calibri"/>
              </a:rPr>
              <a:t>However, if Q, which is the input to the right Inverter, is raised above the threshold voltage of the </a:t>
            </a:r>
            <a:r>
              <a:rPr lang="en-US" sz="2000" dirty="0" err="1">
                <a:cs typeface="Calibri"/>
              </a:rPr>
              <a:t>nMOS</a:t>
            </a:r>
            <a:r>
              <a:rPr lang="en-US" sz="2000" dirty="0">
                <a:cs typeface="Calibri"/>
              </a:rPr>
              <a:t>, the Inverter will output logic 0 at </a:t>
            </a:r>
            <a:r>
              <a:rPr lang="en-US" sz="2000" dirty="0" err="1">
                <a:cs typeface="Calibri"/>
              </a:rPr>
              <a:t>Q_b</a:t>
            </a:r>
            <a:r>
              <a:rPr lang="en-US" sz="2000" dirty="0">
                <a:cs typeface="Calibri"/>
              </a:rPr>
              <a:t> and </a:t>
            </a:r>
            <a:r>
              <a:rPr lang="en-US" sz="2000" dirty="0" err="1">
                <a:cs typeface="Calibri"/>
              </a:rPr>
              <a:t>bit_b</a:t>
            </a:r>
            <a:r>
              <a:rPr lang="en-US" sz="2000" dirty="0">
                <a:cs typeface="Calibri"/>
              </a:rPr>
              <a:t> will be pulled to GND, causing an error in the Read operation</a:t>
            </a:r>
            <a:endParaRPr lang="en-US" sz="2000" dirty="0"/>
          </a:p>
          <a:p>
            <a:pPr algn="just"/>
            <a:endParaRPr lang="en-US" sz="2000" dirty="0">
              <a:cs typeface="Times New Roman"/>
            </a:endParaRPr>
          </a:p>
        </p:txBody>
      </p:sp>
      <p:pic>
        <p:nvPicPr>
          <p:cNvPr id="8" name="Picture 7" descr="A diagram of a circuit&#10;&#10;Description automatically generated">
            <a:extLst>
              <a:ext uri="{FF2B5EF4-FFF2-40B4-BE49-F238E27FC236}">
                <a16:creationId xmlns:a16="http://schemas.microsoft.com/office/drawing/2014/main" id="{6C9A6816-15DB-C8FC-CE41-6B42E924848A}"/>
              </a:ext>
            </a:extLst>
          </p:cNvPr>
          <p:cNvPicPr>
            <a:picLocks noChangeAspect="1"/>
          </p:cNvPicPr>
          <p:nvPr/>
        </p:nvPicPr>
        <p:blipFill>
          <a:blip r:embed="rId2"/>
          <a:stretch>
            <a:fillRect/>
          </a:stretch>
        </p:blipFill>
        <p:spPr>
          <a:xfrm>
            <a:off x="1709" y="1234343"/>
            <a:ext cx="5750658" cy="4076700"/>
          </a:xfrm>
          <a:prstGeom prst="rect">
            <a:avLst/>
          </a:prstGeom>
        </p:spPr>
      </p:pic>
      <p:pic>
        <p:nvPicPr>
          <p:cNvPr id="10" name="Picture 9" descr="A diagram of a circuit&#10;&#10;Description automatically generated">
            <a:extLst>
              <a:ext uri="{FF2B5EF4-FFF2-40B4-BE49-F238E27FC236}">
                <a16:creationId xmlns:a16="http://schemas.microsoft.com/office/drawing/2014/main" id="{EC78B347-A9E2-19D1-337C-88772F95F069}"/>
              </a:ext>
            </a:extLst>
          </p:cNvPr>
          <p:cNvPicPr>
            <a:picLocks noChangeAspect="1"/>
          </p:cNvPicPr>
          <p:nvPr/>
        </p:nvPicPr>
        <p:blipFill>
          <a:blip r:embed="rId2"/>
          <a:stretch>
            <a:fillRect/>
          </a:stretch>
        </p:blipFill>
        <p:spPr>
          <a:xfrm>
            <a:off x="60325" y="1205035"/>
            <a:ext cx="5750658" cy="4076700"/>
          </a:xfrm>
          <a:prstGeom prst="rect">
            <a:avLst/>
          </a:prstGeom>
        </p:spPr>
      </p:pic>
      <p:sp>
        <p:nvSpPr>
          <p:cNvPr id="9" name="TextBox 8"/>
          <p:cNvSpPr txBox="1"/>
          <p:nvPr/>
        </p:nvSpPr>
        <p:spPr>
          <a:xfrm>
            <a:off x="351383" y="6279776"/>
            <a:ext cx="4907497" cy="369332"/>
          </a:xfrm>
          <a:prstGeom prst="rect">
            <a:avLst/>
          </a:prstGeom>
          <a:noFill/>
        </p:spPr>
        <p:txBody>
          <a:bodyPr wrap="none" rtlCol="0">
            <a:spAutoFit/>
          </a:bodyPr>
          <a:lstStyle/>
          <a:p>
            <a:r>
              <a:rPr lang="en-US" dirty="0" smtClean="0"/>
              <a:t>DESIGN AND EVALUATION OF LOW POWER SRAM</a:t>
            </a:r>
            <a:endParaRPr lang="en-US" dirty="0"/>
          </a:p>
        </p:txBody>
      </p:sp>
    </p:spTree>
    <p:extLst>
      <p:ext uri="{BB962C8B-B14F-4D97-AF65-F5344CB8AC3E}">
        <p14:creationId xmlns:p14="http://schemas.microsoft.com/office/powerpoint/2010/main" val="3273603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41D1D8-D365-8CB5-BAFC-A7D56A6BB3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629790-AF24-C490-3196-0BC683D0B96E}"/>
              </a:ext>
            </a:extLst>
          </p:cNvPr>
          <p:cNvSpPr>
            <a:spLocks noGrp="1"/>
          </p:cNvSpPr>
          <p:nvPr>
            <p:ph type="title"/>
          </p:nvPr>
        </p:nvSpPr>
        <p:spPr>
          <a:xfrm>
            <a:off x="207293" y="161364"/>
            <a:ext cx="5257793" cy="615367"/>
          </a:xfrm>
        </p:spPr>
        <p:txBody>
          <a:bodyPr/>
          <a:lstStyle/>
          <a:p>
            <a:r>
              <a:rPr lang="en-US" sz="3200" b="1" dirty="0">
                <a:latin typeface="Be Vietnam Pro"/>
              </a:rPr>
              <a:t>2. </a:t>
            </a:r>
            <a:r>
              <a:rPr lang="en-US" sz="3200" b="1" dirty="0">
                <a:latin typeface="Be Vietnam Pro"/>
              </a:rPr>
              <a:t>THEORETICAL BASIS</a:t>
            </a:r>
            <a:endParaRPr lang="en-US" sz="3200" b="1" dirty="0">
              <a:latin typeface="Be Vietnam Pro"/>
            </a:endParaRPr>
          </a:p>
        </p:txBody>
      </p:sp>
      <p:sp>
        <p:nvSpPr>
          <p:cNvPr id="4" name="TextBox 3">
            <a:extLst>
              <a:ext uri="{FF2B5EF4-FFF2-40B4-BE49-F238E27FC236}">
                <a16:creationId xmlns:a16="http://schemas.microsoft.com/office/drawing/2014/main" id="{5FC53D4D-65E7-D880-4E06-F400649E7981}"/>
              </a:ext>
            </a:extLst>
          </p:cNvPr>
          <p:cNvSpPr txBox="1"/>
          <p:nvPr/>
        </p:nvSpPr>
        <p:spPr>
          <a:xfrm>
            <a:off x="207293" y="776731"/>
            <a:ext cx="2751715" cy="1200329"/>
          </a:xfrm>
          <a:prstGeom prst="rect">
            <a:avLst/>
          </a:prstGeom>
          <a:noFill/>
        </p:spPr>
        <p:txBody>
          <a:bodyPr wrap="none" lIns="91440" tIns="45720" rIns="91440" bIns="45720" rtlCol="0" anchor="t">
            <a:spAutoFit/>
          </a:bodyPr>
          <a:lstStyle/>
          <a:p>
            <a:r>
              <a:rPr lang="en-US" b="1" dirty="0" err="1"/>
              <a:t>d.Read</a:t>
            </a:r>
            <a:r>
              <a:rPr lang="en-US" b="1" dirty="0"/>
              <a:t> operation 6T SRAM</a:t>
            </a:r>
            <a:endParaRPr lang="en-US" dirty="0"/>
          </a:p>
          <a:p>
            <a:endParaRPr lang="en-US" dirty="0"/>
          </a:p>
          <a:p>
            <a:endParaRPr lang="en-US" b="1" dirty="0">
              <a:cs typeface="Calibri"/>
            </a:endParaRPr>
          </a:p>
          <a:p>
            <a:endParaRPr lang="en-US" b="1" dirty="0">
              <a:cs typeface="Calibri"/>
            </a:endParaRPr>
          </a:p>
        </p:txBody>
      </p:sp>
      <p:sp>
        <p:nvSpPr>
          <p:cNvPr id="7" name="TextBox 6">
            <a:extLst>
              <a:ext uri="{FF2B5EF4-FFF2-40B4-BE49-F238E27FC236}">
                <a16:creationId xmlns:a16="http://schemas.microsoft.com/office/drawing/2014/main" id="{992CB81D-EDF2-759C-1921-AB70A0621827}"/>
              </a:ext>
            </a:extLst>
          </p:cNvPr>
          <p:cNvSpPr txBox="1"/>
          <p:nvPr/>
        </p:nvSpPr>
        <p:spPr>
          <a:xfrm>
            <a:off x="5818199" y="1650941"/>
            <a:ext cx="6012872" cy="4093428"/>
          </a:xfrm>
          <a:prstGeom prst="rect">
            <a:avLst/>
          </a:prstGeom>
          <a:noFill/>
        </p:spPr>
        <p:txBody>
          <a:bodyPr wrap="square" lIns="91440" tIns="45720" rIns="91440" bIns="45720" rtlCol="0" anchor="t">
            <a:spAutoFit/>
          </a:bodyPr>
          <a:lstStyle/>
          <a:p>
            <a:pPr algn="just">
              <a:buFont typeface="Arial"/>
              <a:buChar char="•"/>
            </a:pPr>
            <a:r>
              <a:rPr lang="en-US" sz="2000" dirty="0">
                <a:ea typeface="+mn-lt"/>
                <a:cs typeface="+mn-lt"/>
              </a:rPr>
              <a:t>To counter this, the transistors D1 and D2 must be stronger (that is to say it can allow the current to pass through it more easily) than their respective Access transistors in order to have bit or </a:t>
            </a:r>
            <a:r>
              <a:rPr lang="en-US" sz="2000" dirty="0" err="1">
                <a:ea typeface="+mn-lt"/>
                <a:cs typeface="+mn-lt"/>
              </a:rPr>
              <a:t>bit_b</a:t>
            </a:r>
            <a:r>
              <a:rPr lang="en-US" sz="2000" dirty="0">
                <a:ea typeface="+mn-lt"/>
                <a:cs typeface="+mn-lt"/>
              </a:rPr>
              <a:t> being pulled to GND immediately without raising Q or </a:t>
            </a:r>
            <a:r>
              <a:rPr lang="en-US" sz="2000" dirty="0" err="1">
                <a:ea typeface="+mn-lt"/>
                <a:cs typeface="+mn-lt"/>
              </a:rPr>
              <a:t>Q_b</a:t>
            </a:r>
            <a:r>
              <a:rPr lang="en-US" sz="2000" dirty="0">
                <a:ea typeface="+mn-lt"/>
                <a:cs typeface="+mn-lt"/>
              </a:rPr>
              <a:t> which might cause bit-</a:t>
            </a:r>
            <a:r>
              <a:rPr lang="en-US" sz="2000" dirty="0" err="1">
                <a:ea typeface="+mn-lt"/>
                <a:cs typeface="+mn-lt"/>
              </a:rPr>
              <a:t>flippings</a:t>
            </a:r>
            <a:r>
              <a:rPr lang="en-US" sz="2000" dirty="0">
                <a:ea typeface="+mn-lt"/>
                <a:cs typeface="+mn-lt"/>
              </a:rPr>
              <a:t> that can lead to Read errors. This is called Read stability.</a:t>
            </a:r>
            <a:endParaRPr lang="en-US" sz="2000" dirty="0">
              <a:cs typeface="Calibri"/>
            </a:endParaRPr>
          </a:p>
          <a:p>
            <a:pPr algn="just">
              <a:buFont typeface="Arial"/>
              <a:buChar char="•"/>
            </a:pPr>
            <a:r>
              <a:rPr lang="en-US" sz="2000" dirty="0">
                <a:ea typeface="+mn-lt"/>
                <a:cs typeface="+mn-lt"/>
              </a:rPr>
              <a:t>Finally, when one of the two </a:t>
            </a:r>
            <a:r>
              <a:rPr lang="en-US" sz="2000" dirty="0" err="1">
                <a:ea typeface="+mn-lt"/>
                <a:cs typeface="+mn-lt"/>
              </a:rPr>
              <a:t>bitlines</a:t>
            </a:r>
            <a:r>
              <a:rPr lang="en-US" sz="2000" dirty="0">
                <a:ea typeface="+mn-lt"/>
                <a:cs typeface="+mn-lt"/>
              </a:rPr>
              <a:t> have a voltage drop (means there are a difference in voltage between them), the </a:t>
            </a:r>
            <a:r>
              <a:rPr lang="en-US" sz="2000" dirty="0" err="1">
                <a:ea typeface="+mn-lt"/>
                <a:cs typeface="+mn-lt"/>
              </a:rPr>
              <a:t>bitlines</a:t>
            </a:r>
            <a:r>
              <a:rPr lang="en-US" sz="2000" dirty="0">
                <a:ea typeface="+mn-lt"/>
                <a:cs typeface="+mn-lt"/>
              </a:rPr>
              <a:t> will go through a Sense Amplifier which will sense the voltage difference and essentially “reads” the data stored inside individual SRAM Cells.</a:t>
            </a:r>
            <a:endParaRPr lang="en-US" sz="2000">
              <a:cs typeface="Calibri"/>
            </a:endParaRPr>
          </a:p>
          <a:p>
            <a:pPr marL="285750" indent="-285750" algn="just">
              <a:buFont typeface="Arial"/>
              <a:buChar char="•"/>
            </a:pPr>
            <a:endParaRPr lang="en-US" sz="2000" dirty="0">
              <a:cs typeface="Calibri"/>
            </a:endParaRPr>
          </a:p>
        </p:txBody>
      </p:sp>
      <p:pic>
        <p:nvPicPr>
          <p:cNvPr id="3" name="Picture 2" descr="A diagram of a graph&#10;&#10;Description automatically generated">
            <a:extLst>
              <a:ext uri="{FF2B5EF4-FFF2-40B4-BE49-F238E27FC236}">
                <a16:creationId xmlns:a16="http://schemas.microsoft.com/office/drawing/2014/main" id="{3067B5B8-4651-6C21-70B8-95D7677B2EAE}"/>
              </a:ext>
            </a:extLst>
          </p:cNvPr>
          <p:cNvPicPr>
            <a:picLocks noChangeAspect="1"/>
          </p:cNvPicPr>
          <p:nvPr/>
        </p:nvPicPr>
        <p:blipFill>
          <a:blip r:embed="rId2"/>
          <a:stretch>
            <a:fillRect/>
          </a:stretch>
        </p:blipFill>
        <p:spPr>
          <a:xfrm>
            <a:off x="-4763" y="1349986"/>
            <a:ext cx="5636602" cy="3464414"/>
          </a:xfrm>
          <a:prstGeom prst="rect">
            <a:avLst/>
          </a:prstGeom>
        </p:spPr>
      </p:pic>
      <p:sp>
        <p:nvSpPr>
          <p:cNvPr id="6" name="TextBox 5"/>
          <p:cNvSpPr txBox="1"/>
          <p:nvPr/>
        </p:nvSpPr>
        <p:spPr>
          <a:xfrm>
            <a:off x="351383" y="6279776"/>
            <a:ext cx="4907497" cy="369332"/>
          </a:xfrm>
          <a:prstGeom prst="rect">
            <a:avLst/>
          </a:prstGeom>
          <a:noFill/>
        </p:spPr>
        <p:txBody>
          <a:bodyPr wrap="none" rtlCol="0">
            <a:spAutoFit/>
          </a:bodyPr>
          <a:lstStyle/>
          <a:p>
            <a:r>
              <a:rPr lang="en-US" dirty="0" smtClean="0"/>
              <a:t>DESIGN AND EVALUATION OF LOW POWER SRAM</a:t>
            </a:r>
            <a:endParaRPr lang="en-US" dirty="0"/>
          </a:p>
        </p:txBody>
      </p:sp>
    </p:spTree>
    <p:extLst>
      <p:ext uri="{BB962C8B-B14F-4D97-AF65-F5344CB8AC3E}">
        <p14:creationId xmlns:p14="http://schemas.microsoft.com/office/powerpoint/2010/main" val="1230655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F9696-FD9A-9379-E4CC-ADC9AAAE3C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7A2076-F760-D033-E262-54D26FF255A8}"/>
              </a:ext>
            </a:extLst>
          </p:cNvPr>
          <p:cNvSpPr>
            <a:spLocks noGrp="1"/>
          </p:cNvSpPr>
          <p:nvPr>
            <p:ph type="title"/>
          </p:nvPr>
        </p:nvSpPr>
        <p:spPr>
          <a:xfrm>
            <a:off x="207293" y="161364"/>
            <a:ext cx="5257793" cy="615367"/>
          </a:xfrm>
        </p:spPr>
        <p:txBody>
          <a:bodyPr/>
          <a:lstStyle/>
          <a:p>
            <a:r>
              <a:rPr lang="en-US" sz="3200" b="1" dirty="0">
                <a:latin typeface="Be Vietnam Pro"/>
              </a:rPr>
              <a:t>2. </a:t>
            </a:r>
            <a:r>
              <a:rPr lang="en-US" sz="3200" b="1" dirty="0">
                <a:latin typeface="Be Vietnam Pro"/>
              </a:rPr>
              <a:t>THEORETICAL BASIS</a:t>
            </a:r>
            <a:endParaRPr lang="en-US" sz="3200" b="1" dirty="0">
              <a:latin typeface="Be Vietnam Pro"/>
            </a:endParaRPr>
          </a:p>
        </p:txBody>
      </p:sp>
      <p:sp>
        <p:nvSpPr>
          <p:cNvPr id="4" name="TextBox 3">
            <a:extLst>
              <a:ext uri="{FF2B5EF4-FFF2-40B4-BE49-F238E27FC236}">
                <a16:creationId xmlns:a16="http://schemas.microsoft.com/office/drawing/2014/main" id="{F7ADCC5E-0C13-E838-6624-3756817EC0E2}"/>
              </a:ext>
            </a:extLst>
          </p:cNvPr>
          <p:cNvSpPr txBox="1"/>
          <p:nvPr/>
        </p:nvSpPr>
        <p:spPr>
          <a:xfrm>
            <a:off x="207293" y="776731"/>
            <a:ext cx="2796086" cy="646331"/>
          </a:xfrm>
          <a:prstGeom prst="rect">
            <a:avLst/>
          </a:prstGeom>
          <a:noFill/>
        </p:spPr>
        <p:txBody>
          <a:bodyPr wrap="none" lIns="91440" tIns="45720" rIns="91440" bIns="45720" rtlCol="0" anchor="t">
            <a:spAutoFit/>
          </a:bodyPr>
          <a:lstStyle/>
          <a:p>
            <a:r>
              <a:rPr lang="en-US" b="1" dirty="0" err="1"/>
              <a:t>d.Write</a:t>
            </a:r>
            <a:r>
              <a:rPr lang="en-US" b="1" dirty="0"/>
              <a:t> operation 6T SRAM</a:t>
            </a:r>
            <a:endParaRPr lang="en-US" b="1" dirty="0">
              <a:cs typeface="Calibri"/>
            </a:endParaRPr>
          </a:p>
          <a:p>
            <a:endParaRPr lang="en-US" b="1" dirty="0">
              <a:cs typeface="Calibri"/>
            </a:endParaRPr>
          </a:p>
        </p:txBody>
      </p:sp>
      <p:sp>
        <p:nvSpPr>
          <p:cNvPr id="7" name="TextBox 6">
            <a:extLst>
              <a:ext uri="{FF2B5EF4-FFF2-40B4-BE49-F238E27FC236}">
                <a16:creationId xmlns:a16="http://schemas.microsoft.com/office/drawing/2014/main" id="{4530EF88-B59E-6311-1981-496717A7338D}"/>
              </a:ext>
            </a:extLst>
          </p:cNvPr>
          <p:cNvSpPr txBox="1"/>
          <p:nvPr/>
        </p:nvSpPr>
        <p:spPr>
          <a:xfrm>
            <a:off x="5818199" y="1650941"/>
            <a:ext cx="6012872" cy="2139047"/>
          </a:xfrm>
          <a:prstGeom prst="rect">
            <a:avLst/>
          </a:prstGeom>
          <a:noFill/>
        </p:spPr>
        <p:txBody>
          <a:bodyPr wrap="square" lIns="91440" tIns="45720" rIns="91440" bIns="45720" rtlCol="0" anchor="t">
            <a:spAutoFit/>
          </a:bodyPr>
          <a:lstStyle/>
          <a:p>
            <a:pPr algn="just">
              <a:buFont typeface="Arial"/>
              <a:buChar char="•"/>
            </a:pPr>
            <a:r>
              <a:rPr lang="en-US" sz="2000" dirty="0">
                <a:cs typeface="Calibri"/>
              </a:rPr>
              <a:t>Assume that Q is initially 0 and a logic 1 is needed to be written into Q, meaning </a:t>
            </a:r>
            <a:r>
              <a:rPr lang="en-US" sz="2000" dirty="0" err="1">
                <a:cs typeface="Calibri"/>
              </a:rPr>
              <a:t>Q_b</a:t>
            </a:r>
            <a:r>
              <a:rPr lang="en-US" sz="2000" dirty="0">
                <a:cs typeface="Calibri"/>
              </a:rPr>
              <a:t> is at logic 1 and is needed to be pulled down to 0. </a:t>
            </a:r>
            <a:r>
              <a:rPr lang="en-US" sz="2000" dirty="0" err="1">
                <a:cs typeface="Calibri"/>
              </a:rPr>
              <a:t>Bitlines</a:t>
            </a:r>
            <a:r>
              <a:rPr lang="en-US" sz="2000" dirty="0">
                <a:cs typeface="Calibri"/>
              </a:rPr>
              <a:t> are not at floating high. Instead, the </a:t>
            </a:r>
            <a:r>
              <a:rPr lang="en-US" sz="2000" dirty="0" err="1">
                <a:cs typeface="Calibri"/>
              </a:rPr>
              <a:t>bitlines</a:t>
            </a:r>
            <a:r>
              <a:rPr lang="en-US" sz="2000" dirty="0">
                <a:cs typeface="Calibri"/>
              </a:rPr>
              <a:t> are charged by a Write Driver. </a:t>
            </a:r>
            <a:r>
              <a:rPr lang="en-US" sz="2000" dirty="0" err="1">
                <a:cs typeface="Calibri"/>
              </a:rPr>
              <a:t>Wordline</a:t>
            </a:r>
            <a:r>
              <a:rPr lang="en-US" sz="2000" dirty="0">
                <a:cs typeface="Calibri"/>
              </a:rPr>
              <a:t> is also raised</a:t>
            </a:r>
          </a:p>
          <a:p>
            <a:pPr algn="just">
              <a:buFont typeface="Arial"/>
              <a:buChar char="•"/>
            </a:pPr>
            <a:endParaRPr lang="en-US" sz="1300" dirty="0">
              <a:cs typeface="Calibri"/>
            </a:endParaRPr>
          </a:p>
          <a:p>
            <a:pPr marL="285750" indent="-285750" algn="just">
              <a:buFont typeface="Arial"/>
              <a:buChar char="•"/>
            </a:pPr>
            <a:endParaRPr lang="en-US" sz="2000" dirty="0">
              <a:cs typeface="Calibri"/>
            </a:endParaRPr>
          </a:p>
        </p:txBody>
      </p:sp>
      <p:pic>
        <p:nvPicPr>
          <p:cNvPr id="5" name="Picture 4" descr="A diagram of a graph&#10;&#10;Description automatically generated">
            <a:extLst>
              <a:ext uri="{FF2B5EF4-FFF2-40B4-BE49-F238E27FC236}">
                <a16:creationId xmlns:a16="http://schemas.microsoft.com/office/drawing/2014/main" id="{0535D1AD-10AE-943C-228C-C75DE86DD266}"/>
              </a:ext>
            </a:extLst>
          </p:cNvPr>
          <p:cNvPicPr>
            <a:picLocks noChangeAspect="1"/>
          </p:cNvPicPr>
          <p:nvPr/>
        </p:nvPicPr>
        <p:blipFill>
          <a:blip r:embed="rId2"/>
          <a:stretch>
            <a:fillRect/>
          </a:stretch>
        </p:blipFill>
        <p:spPr>
          <a:xfrm>
            <a:off x="-366" y="1185496"/>
            <a:ext cx="5666886" cy="3812930"/>
          </a:xfrm>
          <a:prstGeom prst="rect">
            <a:avLst/>
          </a:prstGeom>
        </p:spPr>
      </p:pic>
      <p:sp>
        <p:nvSpPr>
          <p:cNvPr id="14" name="TextBox 13">
            <a:extLst>
              <a:ext uri="{FF2B5EF4-FFF2-40B4-BE49-F238E27FC236}">
                <a16:creationId xmlns:a16="http://schemas.microsoft.com/office/drawing/2014/main" id="{E3704D32-7F9A-30AD-B6A0-03DBCD02A1C2}"/>
              </a:ext>
            </a:extLst>
          </p:cNvPr>
          <p:cNvSpPr txBox="1"/>
          <p:nvPr/>
        </p:nvSpPr>
        <p:spPr>
          <a:xfrm>
            <a:off x="5779477" y="3395784"/>
            <a:ext cx="6084276"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t>However, we know that </a:t>
            </a:r>
            <a:r>
              <a:rPr lang="en-US" sz="2000" dirty="0" err="1"/>
              <a:t>Q_b</a:t>
            </a:r>
            <a:r>
              <a:rPr lang="en-US" sz="2000" dirty="0"/>
              <a:t> cannot be pulled to 0 through D2 (established in Read operation). Instead, </a:t>
            </a:r>
            <a:r>
              <a:rPr lang="en-US" sz="2000" dirty="0" err="1"/>
              <a:t>Q_b</a:t>
            </a:r>
            <a:r>
              <a:rPr lang="en-US" sz="2000" dirty="0"/>
              <a:t> will be pulled down to 0 through A2 to </a:t>
            </a:r>
            <a:r>
              <a:rPr lang="en-US" sz="2000" dirty="0" err="1"/>
              <a:t>bit_b</a:t>
            </a:r>
            <a:r>
              <a:rPr lang="en-US" sz="2000" dirty="0"/>
              <a:t>.</a:t>
            </a:r>
            <a:endParaRPr lang="en-US" sz="2000" dirty="0">
              <a:cs typeface="Calibri"/>
            </a:endParaRPr>
          </a:p>
          <a:p>
            <a:pPr algn="just"/>
            <a:r>
              <a:rPr lang="en-US" sz="2000" dirty="0"/>
              <a:t>When </a:t>
            </a:r>
            <a:r>
              <a:rPr lang="en-US" sz="2000" dirty="0" err="1"/>
              <a:t>Q_b</a:t>
            </a:r>
            <a:r>
              <a:rPr lang="en-US" sz="2000" dirty="0"/>
              <a:t> is pulled down to 0, it will turn on P1, which will raise Q to 1. In order for </a:t>
            </a:r>
            <a:r>
              <a:rPr lang="en-US" sz="2000" dirty="0" err="1"/>
              <a:t>Q_b</a:t>
            </a:r>
            <a:r>
              <a:rPr lang="en-US" sz="2000" dirty="0"/>
              <a:t> to be pulled down without causing errors, P2 will need to be much weaker than A2 (same to P1 and A1). This is called Write stability.</a:t>
            </a:r>
            <a:endParaRPr lang="en-US" sz="2000" dirty="0">
              <a:cs typeface="Calibri"/>
            </a:endParaRPr>
          </a:p>
        </p:txBody>
      </p:sp>
      <p:sp>
        <p:nvSpPr>
          <p:cNvPr id="8" name="TextBox 7"/>
          <p:cNvSpPr txBox="1"/>
          <p:nvPr/>
        </p:nvSpPr>
        <p:spPr>
          <a:xfrm>
            <a:off x="351383" y="6279776"/>
            <a:ext cx="4907497" cy="369332"/>
          </a:xfrm>
          <a:prstGeom prst="rect">
            <a:avLst/>
          </a:prstGeom>
          <a:noFill/>
        </p:spPr>
        <p:txBody>
          <a:bodyPr wrap="none" rtlCol="0">
            <a:spAutoFit/>
          </a:bodyPr>
          <a:lstStyle/>
          <a:p>
            <a:r>
              <a:rPr lang="en-US" dirty="0" smtClean="0"/>
              <a:t>DESIGN AND EVALUATION OF LOW POWER SRAM</a:t>
            </a:r>
            <a:endParaRPr lang="en-US" dirty="0"/>
          </a:p>
        </p:txBody>
      </p:sp>
    </p:spTree>
    <p:extLst>
      <p:ext uri="{BB962C8B-B14F-4D97-AF65-F5344CB8AC3E}">
        <p14:creationId xmlns:p14="http://schemas.microsoft.com/office/powerpoint/2010/main" val="473839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TotalTime>
  <Words>2178</Words>
  <Application>Microsoft Office PowerPoint</Application>
  <PresentationFormat>Widescreen</PresentationFormat>
  <Paragraphs>189</Paragraphs>
  <Slides>34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Be Vietnam Pro</vt:lpstr>
      <vt:lpstr>Calibri</vt:lpstr>
      <vt:lpstr>Calibri Light</vt:lpstr>
      <vt:lpstr>等线</vt:lpstr>
      <vt:lpstr>Times New Roman</vt:lpstr>
      <vt:lpstr>Wingdings</vt:lpstr>
      <vt:lpstr>Office Theme</vt:lpstr>
      <vt:lpstr>DESIGN AND EVALUATION OF LOW POWER SRAM</vt:lpstr>
      <vt:lpstr>Contents</vt:lpstr>
      <vt:lpstr>1. OVERVIEW</vt:lpstr>
      <vt:lpstr>2. THEORETICAL BASIS</vt:lpstr>
      <vt:lpstr>2. THEORETICAL BASIS</vt:lpstr>
      <vt:lpstr>2. THEORETICAL BASIS</vt:lpstr>
      <vt:lpstr>2. THEORETICAL BASIS</vt:lpstr>
      <vt:lpstr>2. THEORETICAL BASIS</vt:lpstr>
      <vt:lpstr>2. THEORETICAL BASIS</vt:lpstr>
      <vt:lpstr>2. THEORETICAL BASIS</vt:lpstr>
      <vt:lpstr>2. THEORETICAL BASIS</vt:lpstr>
      <vt:lpstr>2. THEORETICAL BASIS</vt:lpstr>
      <vt:lpstr>2. THEORETICAL BASIS</vt:lpstr>
      <vt:lpstr>2. THEORETICAL BASIS</vt:lpstr>
      <vt:lpstr>2. THEORETICAL BASIS</vt:lpstr>
      <vt:lpstr>2. THEORETICAL BASIS</vt:lpstr>
      <vt:lpstr>3. SIMULATION</vt:lpstr>
      <vt:lpstr>3. SIMULATION</vt:lpstr>
      <vt:lpstr>3. SIMULATION</vt:lpstr>
      <vt:lpstr>3. SIMULATION</vt:lpstr>
      <vt:lpstr>3. SIMULATION</vt:lpstr>
      <vt:lpstr>3. SIMULATION</vt:lpstr>
      <vt:lpstr>3. SIMULATION</vt:lpstr>
      <vt:lpstr>3. SIMULATION</vt:lpstr>
      <vt:lpstr>3. SIMULATION</vt:lpstr>
      <vt:lpstr>3. SIMULATION</vt:lpstr>
      <vt:lpstr>4. EVALUATION</vt:lpstr>
      <vt:lpstr>4. EVALUATION</vt:lpstr>
      <vt:lpstr>4. EVALUATION</vt:lpstr>
      <vt:lpstr>4. EVALUATION</vt:lpstr>
      <vt:lpstr>5. CONCLUSION</vt:lpstr>
      <vt:lpstr>5. CONCLUSION</vt:lpstr>
      <vt:lpstr>REFERENCES</vt:lpstr>
      <vt:lpstr>END OF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MOTORCYCLE SAFETY SYSTEM</dc:title>
  <dc:creator>Duy Loc Ngo</dc:creator>
  <cp:lastModifiedBy>Duy Loc Ngo</cp:lastModifiedBy>
  <cp:revision>59</cp:revision>
  <dcterms:created xsi:type="dcterms:W3CDTF">2024-01-05T02:53:13Z</dcterms:created>
  <dcterms:modified xsi:type="dcterms:W3CDTF">2024-01-27T08:00:15Z</dcterms:modified>
</cp:coreProperties>
</file>