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68"/>
  </p:handoutMasterIdLst>
  <p:sldIdLst>
    <p:sldId id="264" r:id="rId3"/>
    <p:sldId id="276" r:id="rId4"/>
    <p:sldId id="277" r:id="rId5"/>
    <p:sldId id="281" r:id="rId6"/>
    <p:sldId id="282" r:id="rId7"/>
    <p:sldId id="283" r:id="rId8"/>
    <p:sldId id="284" r:id="rId9"/>
    <p:sldId id="293" r:id="rId10"/>
    <p:sldId id="278" r:id="rId11"/>
    <p:sldId id="303" r:id="rId12"/>
    <p:sldId id="294" r:id="rId13"/>
    <p:sldId id="304" r:id="rId14"/>
    <p:sldId id="335" r:id="rId15"/>
    <p:sldId id="313" r:id="rId16"/>
    <p:sldId id="319" r:id="rId17"/>
    <p:sldId id="315" r:id="rId19"/>
    <p:sldId id="316" r:id="rId20"/>
    <p:sldId id="317" r:id="rId21"/>
    <p:sldId id="279" r:id="rId22"/>
    <p:sldId id="266" r:id="rId23"/>
    <p:sldId id="321" r:id="rId24"/>
    <p:sldId id="332" r:id="rId25"/>
    <p:sldId id="333" r:id="rId26"/>
    <p:sldId id="334" r:id="rId27"/>
    <p:sldId id="402" r:id="rId28"/>
    <p:sldId id="320" r:id="rId29"/>
    <p:sldId id="268" r:id="rId30"/>
    <p:sldId id="269" r:id="rId31"/>
    <p:sldId id="336" r:id="rId32"/>
    <p:sldId id="337" r:id="rId33"/>
    <p:sldId id="339" r:id="rId34"/>
    <p:sldId id="338" r:id="rId35"/>
    <p:sldId id="357" r:id="rId36"/>
    <p:sldId id="361" r:id="rId37"/>
    <p:sldId id="362" r:id="rId38"/>
    <p:sldId id="373" r:id="rId39"/>
    <p:sldId id="374" r:id="rId40"/>
    <p:sldId id="364" r:id="rId41"/>
    <p:sldId id="375" r:id="rId42"/>
    <p:sldId id="376" r:id="rId43"/>
    <p:sldId id="377" r:id="rId44"/>
    <p:sldId id="378" r:id="rId45"/>
    <p:sldId id="365" r:id="rId46"/>
    <p:sldId id="379" r:id="rId47"/>
    <p:sldId id="404" r:id="rId48"/>
    <p:sldId id="406" r:id="rId49"/>
    <p:sldId id="407" r:id="rId50"/>
    <p:sldId id="408" r:id="rId51"/>
    <p:sldId id="410" r:id="rId52"/>
    <p:sldId id="412" r:id="rId53"/>
    <p:sldId id="409" r:id="rId54"/>
    <p:sldId id="411" r:id="rId55"/>
    <p:sldId id="413" r:id="rId56"/>
    <p:sldId id="383" r:id="rId57"/>
    <p:sldId id="366" r:id="rId58"/>
    <p:sldId id="367" r:id="rId59"/>
    <p:sldId id="396" r:id="rId60"/>
    <p:sldId id="397" r:id="rId61"/>
    <p:sldId id="368" r:id="rId62"/>
    <p:sldId id="416" r:id="rId63"/>
    <p:sldId id="415" r:id="rId64"/>
    <p:sldId id="400" r:id="rId65"/>
    <p:sldId id="414" r:id="rId66"/>
    <p:sldId id="363" r:id="rId67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-68" y="-236"/>
      </p:cViewPr>
      <p:guideLst>
        <p:guide orient="horz" pos="2139"/>
        <p:guide orient="horz" pos="890"/>
        <p:guide orient="horz" pos="3888"/>
        <p:guide orient="horz" pos="178"/>
        <p:guide orient="horz" pos="1089"/>
        <p:guide pos="3840"/>
        <p:guide pos="641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en-US" altLang="zh-CN">
                <a:solidFill>
                  <a:schemeClr val="tx2"/>
                </a:solidFill>
              </a:rPr>
            </a:fld>
            <a:endParaRPr lang="zh-CN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600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600" indent="0" latinLnBrk="0">
              <a:buNone/>
              <a:defRPr lang="zh-CN" sz="2700" b="1"/>
            </a:lvl2pPr>
            <a:lvl3pPr marL="1219200" indent="0" latinLnBrk="0">
              <a:buNone/>
              <a:defRPr lang="zh-CN" sz="2400" b="1"/>
            </a:lvl3pPr>
            <a:lvl4pPr marL="1828165" indent="0" latinLnBrk="0">
              <a:buNone/>
              <a:defRPr lang="zh-CN" sz="2100" b="1"/>
            </a:lvl4pPr>
            <a:lvl5pPr marL="2437765" indent="0" latinLnBrk="0">
              <a:buNone/>
              <a:defRPr lang="zh-CN" sz="2100" b="1"/>
            </a:lvl5pPr>
            <a:lvl6pPr marL="3047365" indent="0" latinLnBrk="0">
              <a:buNone/>
              <a:defRPr lang="zh-CN" sz="2100" b="1"/>
            </a:lvl6pPr>
            <a:lvl7pPr marL="3656965" indent="0" latinLnBrk="0">
              <a:buNone/>
              <a:defRPr lang="zh-CN" sz="2100" b="1"/>
            </a:lvl7pPr>
            <a:lvl8pPr marL="4266565" indent="0" latinLnBrk="0">
              <a:buNone/>
              <a:defRPr lang="zh-CN" sz="2100" b="1"/>
            </a:lvl8pPr>
            <a:lvl9pPr marL="4876165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600" indent="0" latinLnBrk="0">
              <a:buNone/>
              <a:defRPr lang="zh-CN" sz="2700" b="1"/>
            </a:lvl2pPr>
            <a:lvl3pPr marL="1219200" indent="0" latinLnBrk="0">
              <a:buNone/>
              <a:defRPr lang="zh-CN" sz="2400" b="1"/>
            </a:lvl3pPr>
            <a:lvl4pPr marL="1828165" indent="0" latinLnBrk="0">
              <a:buNone/>
              <a:defRPr lang="zh-CN" sz="2100" b="1"/>
            </a:lvl4pPr>
            <a:lvl5pPr marL="2437765" indent="0" latinLnBrk="0">
              <a:buNone/>
              <a:defRPr lang="zh-CN" sz="2100" b="1"/>
            </a:lvl5pPr>
            <a:lvl6pPr marL="3047365" indent="0" latinLnBrk="0">
              <a:buNone/>
              <a:defRPr lang="zh-CN" sz="2100" b="1"/>
            </a:lvl6pPr>
            <a:lvl7pPr marL="3656965" indent="0" latinLnBrk="0">
              <a:buNone/>
              <a:defRPr lang="zh-CN" sz="2100" b="1"/>
            </a:lvl7pPr>
            <a:lvl8pPr marL="4266565" indent="0" latinLnBrk="0">
              <a:buNone/>
              <a:defRPr lang="zh-CN" sz="2100" b="1"/>
            </a:lvl8pPr>
            <a:lvl9pPr marL="4876165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045" latinLnBrk="0">
              <a:defRPr lang="zh-CN" sz="1800"/>
            </a:lvl5pPr>
            <a:lvl6pPr marL="2011045" latinLnBrk="0">
              <a:defRPr lang="zh-CN" sz="1800"/>
            </a:lvl6pPr>
            <a:lvl7pPr marL="2011045" latinLnBrk="0">
              <a:defRPr lang="zh-CN" sz="1800"/>
            </a:lvl7pPr>
            <a:lvl8pPr marL="2011045" latinLnBrk="0">
              <a:defRPr lang="zh-CN" sz="1800"/>
            </a:lvl8pPr>
            <a:lvl9pPr marL="2011045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600" indent="0" latinLnBrk="0">
              <a:buNone/>
              <a:defRPr lang="zh-CN" sz="1600"/>
            </a:lvl2pPr>
            <a:lvl3pPr marL="1219200" indent="0" latinLnBrk="0">
              <a:buNone/>
              <a:defRPr lang="zh-CN" sz="1300"/>
            </a:lvl3pPr>
            <a:lvl4pPr marL="1828165" indent="0" latinLnBrk="0">
              <a:buNone/>
              <a:defRPr lang="zh-CN" sz="1200"/>
            </a:lvl4pPr>
            <a:lvl5pPr marL="2437765" indent="0" latinLnBrk="0">
              <a:buNone/>
              <a:defRPr lang="zh-CN" sz="1200"/>
            </a:lvl5pPr>
            <a:lvl6pPr marL="3047365" indent="0" latinLnBrk="0">
              <a:buNone/>
              <a:defRPr lang="zh-CN" sz="1200"/>
            </a:lvl6pPr>
            <a:lvl7pPr marL="3656965" indent="0" latinLnBrk="0">
              <a:buNone/>
              <a:defRPr lang="zh-CN" sz="1200"/>
            </a:lvl7pPr>
            <a:lvl8pPr marL="4266565" indent="0" latinLnBrk="0">
              <a:buNone/>
              <a:defRPr lang="zh-CN" sz="1200"/>
            </a:lvl8pPr>
            <a:lvl9pPr marL="4876165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600" indent="0" latinLnBrk="0">
              <a:buNone/>
              <a:defRPr lang="zh-CN" sz="3700"/>
            </a:lvl2pPr>
            <a:lvl3pPr marL="1219200" indent="0" latinLnBrk="0">
              <a:buNone/>
              <a:defRPr lang="zh-CN" sz="3200"/>
            </a:lvl3pPr>
            <a:lvl4pPr marL="1828165" indent="0" latinLnBrk="0">
              <a:buNone/>
              <a:defRPr lang="zh-CN" sz="2700"/>
            </a:lvl4pPr>
            <a:lvl5pPr marL="2437765" indent="0" latinLnBrk="0">
              <a:buNone/>
              <a:defRPr lang="zh-CN" sz="2700"/>
            </a:lvl5pPr>
            <a:lvl6pPr marL="3047365" indent="0" latinLnBrk="0">
              <a:buNone/>
              <a:defRPr lang="zh-CN" sz="2700"/>
            </a:lvl6pPr>
            <a:lvl7pPr marL="3656965" indent="0" latinLnBrk="0">
              <a:buNone/>
              <a:defRPr lang="zh-CN" sz="2700"/>
            </a:lvl7pPr>
            <a:lvl8pPr marL="4266565" indent="0" latinLnBrk="0">
              <a:buNone/>
              <a:defRPr lang="zh-CN" sz="2700"/>
            </a:lvl8pPr>
            <a:lvl9pPr marL="4876165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600" indent="0" latinLnBrk="0">
              <a:buNone/>
              <a:defRPr lang="zh-CN" sz="1600"/>
            </a:lvl2pPr>
            <a:lvl3pPr marL="1219200" indent="0" latinLnBrk="0">
              <a:buNone/>
              <a:defRPr lang="zh-CN" sz="1300"/>
            </a:lvl3pPr>
            <a:lvl4pPr marL="1828165" indent="0" latinLnBrk="0">
              <a:buNone/>
              <a:defRPr lang="zh-CN" sz="1200"/>
            </a:lvl4pPr>
            <a:lvl5pPr marL="2437765" indent="0" latinLnBrk="0">
              <a:buNone/>
              <a:defRPr lang="zh-CN" sz="1200"/>
            </a:lvl5pPr>
            <a:lvl6pPr marL="3047365" indent="0" latinLnBrk="0">
              <a:buNone/>
              <a:defRPr lang="zh-CN" sz="1200"/>
            </a:lvl6pPr>
            <a:lvl7pPr marL="3656965" indent="0" latinLnBrk="0">
              <a:buNone/>
              <a:defRPr lang="zh-CN" sz="1200"/>
            </a:lvl7pPr>
            <a:lvl8pPr marL="4266565" indent="0" latinLnBrk="0">
              <a:buNone/>
              <a:defRPr lang="zh-CN" sz="1200"/>
            </a:lvl8pPr>
            <a:lvl9pPr marL="4876165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565" rtl="0" eaLnBrk="1" latinLnBrk="0" hangingPunct="1">
        <a:lnSpc>
          <a:spcPct val="85000"/>
        </a:lnSpc>
        <a:spcBef>
          <a:spcPct val="0"/>
        </a:spcBef>
        <a:buNone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5000"/>
        </a:lnSpc>
        <a:spcBef>
          <a:spcPts val="1865"/>
        </a:spcBef>
        <a:buSzPct val="100000"/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52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24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960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045" indent="-304800" algn="l" defTabSz="1218565" rtl="0" eaLnBrk="1" latinLnBrk="0" hangingPunct="1">
        <a:lnSpc>
          <a:spcPct val="95000"/>
        </a:lnSpc>
        <a:spcBef>
          <a:spcPts val="1065"/>
        </a:spcBef>
        <a:buSzPct val="10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76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4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0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85" indent="-304800" algn="l" defTabSz="1218565" rtl="0" eaLnBrk="1" latinLnBrk="0" hangingPunct="1">
        <a:lnSpc>
          <a:spcPct val="95000"/>
        </a:lnSpc>
        <a:spcBef>
          <a:spcPts val="1065"/>
        </a:spcBef>
        <a:buSzPct val="90000"/>
        <a:buFont typeface="Century Gothic" panose="020B0502020202020204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ike.baidu.com/subview/143347/12514144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://blog.csdn.net/a948433271/article/details/47073971" TargetMode="External"/><Relationship Id="rId1" Type="http://schemas.openxmlformats.org/officeDocument/2006/relationships/hyperlink" Target="http://bailian.openjudge.cn/practice/4105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GI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2058" y="657226"/>
            <a:ext cx="7008574" cy="3298825"/>
          </a:xfrm>
        </p:spPr>
        <p:txBody>
          <a:bodyPr/>
          <a:lstStyle/>
          <a:p>
            <a:r>
              <a:rPr lang="zh-CN" altLang="en-US" dirty="0" smtClean="0"/>
              <a:t>浅谈图论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清华大学贵系 黄天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(00)</a:t>
            </a:r>
            <a:r>
              <a:rPr altLang="en-US" dirty="0"/>
              <a:t>邻接矩阵</a:t>
            </a:r>
            <a:endParaRPr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7105" y="1644650"/>
            <a:ext cx="10693400" cy="3234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b="1" dirty="0"/>
              <a:t>void Build()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{ 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	for (int i=0; i&lt;M; i++)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	{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		int u,v,w;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		</a:t>
            </a:r>
            <a:r>
              <a:rPr lang="zh-CN" altLang="en-US" b="1" dirty="0"/>
              <a:t>scanf("%d%d%d",&amp;u,&amp;v,&amp;w);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		G[u][v]=w; </a:t>
            </a:r>
            <a:r>
              <a:rPr lang="en-US" altLang="zh-CN" b="1" dirty="0"/>
              <a:t>//</a:t>
            </a:r>
            <a:r>
              <a:rPr lang="zh-CN" altLang="en-US" b="1" dirty="0"/>
              <a:t>如果是无向图，则是</a:t>
            </a:r>
            <a:r>
              <a:rPr lang="en-US" altLang="zh-CN" b="1" dirty="0"/>
              <a:t>G[u][v]=G[v][u]=w;</a:t>
            </a:r>
            <a:endParaRPr lang="en-US" altLang="zh-CN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	}</a:t>
            </a:r>
            <a:endParaRPr lang="zh-CN" altLang="en-US" b="1" dirty="0"/>
          </a:p>
          <a:p>
            <a:pPr>
              <a:lnSpc>
                <a:spcPct val="95000"/>
              </a:lnSpc>
            </a:pPr>
            <a:r>
              <a:rPr lang="zh-CN" altLang="en-US" b="1" dirty="0"/>
              <a:t>}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64205" y="4764405"/>
            <a:ext cx="3085465" cy="455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b="1"/>
              <a:t>空间复杂度：</a:t>
            </a:r>
            <a:r>
              <a:rPr lang="en-US" altLang="zh-CN" b="1"/>
              <a:t>O(N^2)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(01)</a:t>
            </a:r>
            <a:r>
              <a:rPr altLang="en-US" dirty="0"/>
              <a:t>邻接链表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altLang="en-US" sz="2000" dirty="0" smtClean="0"/>
              <a:t>原理：用链表把边存起来，直观上我们要用指针来写，但是我们可以用数组模拟指针。</a:t>
            </a:r>
            <a:endParaRPr altLang="en-US" sz="2000" dirty="0" smtClean="0"/>
          </a:p>
        </p:txBody>
      </p:sp>
      <p:pic>
        <p:nvPicPr>
          <p:cNvPr id="2" name="图片 1" descr="6a8c77b8g967a45d7c334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2646045"/>
            <a:ext cx="3065780" cy="220599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976495" y="3299460"/>
            <a:ext cx="187261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6a8c77b8g968b1b6e08f2&amp;6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85" y="2272665"/>
            <a:ext cx="2503170" cy="3489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3950" y="5357826"/>
            <a:ext cx="164307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/>
              <a:t>Vector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(01)</a:t>
            </a:r>
            <a:r>
              <a:rPr altLang="en-US" dirty="0"/>
              <a:t>邻接链表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37033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void Insert(int u,int v,int w)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{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cnt++;  //</a:t>
            </a:r>
            <a:r>
              <a:rPr altLang="en-US" sz="1600" b="1" dirty="0" smtClean="0"/>
              <a:t>注意：在多组数据的时候，</a:t>
            </a:r>
            <a:r>
              <a:rPr lang="en-US" altLang="zh-CN" sz="1600" b="1" dirty="0" smtClean="0"/>
              <a:t>cnt</a:t>
            </a:r>
            <a:r>
              <a:rPr altLang="en-US" sz="1600" b="1" dirty="0" smtClean="0"/>
              <a:t>和</a:t>
            </a:r>
            <a:r>
              <a:rPr lang="en-US" altLang="zh-CN" sz="1600" b="1" dirty="0" smtClean="0"/>
              <a:t>Root</a:t>
            </a:r>
            <a:r>
              <a:rPr altLang="en-US" sz="1600" b="1" dirty="0" smtClean="0"/>
              <a:t>一定要初始化，不然很容易错。</a:t>
            </a:r>
            <a:endParaRPr altLang="en-US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Node[cnt]=v;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Cost[cnt]=w;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Next[cnt]=Root[u];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Root[u]=cnt;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void Build()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{ 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for (int i=0; i&lt;M; i++)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{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	int u,v,w;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	scanf("%d%d%d",&amp;u,&amp;v,&amp;w);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	Insert(u,v,w); //</a:t>
            </a:r>
            <a:r>
              <a:rPr altLang="en-US" sz="1600" b="1" dirty="0" smtClean="0"/>
              <a:t>如果是无向图，再加一句</a:t>
            </a:r>
            <a:r>
              <a:rPr lang="en-US" altLang="zh-CN" sz="1600" b="1" dirty="0" smtClean="0"/>
              <a:t>Insert(v,u,w)</a:t>
            </a:r>
            <a:r>
              <a:rPr altLang="en-US" sz="1600" b="1" dirty="0" smtClean="0"/>
              <a:t>，记得数组翻倍！！！</a:t>
            </a:r>
            <a:endParaRPr altLang="en-US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	}</a:t>
            </a:r>
            <a:endParaRPr lang="en-US" altLang="zh-CN" sz="1600" b="1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673975" y="3645535"/>
            <a:ext cx="2474595" cy="455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b="1"/>
              <a:t>空间复杂度</a:t>
            </a:r>
            <a:r>
              <a:rPr lang="en-US" altLang="zh-CN" b="1"/>
              <a:t>O(M)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(01)</a:t>
            </a:r>
            <a:r>
              <a:rPr altLang="en-US" dirty="0"/>
              <a:t>邻接链表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6219" y="212090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altLang="en-US" dirty="0" smtClean="0"/>
              <a:t>搜索边的时候，对于当前点</a:t>
            </a:r>
            <a:r>
              <a:rPr lang="en-US" altLang="zh-CN" dirty="0" smtClean="0"/>
              <a:t>Now</a:t>
            </a:r>
            <a:r>
              <a:rPr altLang="en-US" dirty="0" smtClean="0"/>
              <a:t>，只需要这样写：</a:t>
            </a:r>
            <a:endParaRPr altLang="en-US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for (int x=Root[Now]; x!=0; x=Next[x])</a:t>
            </a:r>
            <a:endParaRPr lang="en-US" altLang="zh-CN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 Node[x]</a:t>
            </a:r>
            <a:r>
              <a:rPr altLang="en-US" dirty="0" smtClean="0"/>
              <a:t>就是</a:t>
            </a:r>
            <a:r>
              <a:rPr lang="en-US" altLang="zh-CN" dirty="0" smtClean="0"/>
              <a:t>Now</a:t>
            </a:r>
            <a:r>
              <a:rPr altLang="en-US" dirty="0" smtClean="0"/>
              <a:t>连出去的点。</a:t>
            </a:r>
            <a:endParaRPr altLang="en-US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altLang="en-US" dirty="0" smtClean="0"/>
              <a:t>这样就能扫描完所有与</a:t>
            </a:r>
            <a:r>
              <a:rPr lang="en-US" altLang="zh-CN" dirty="0" smtClean="0"/>
              <a:t>Now</a:t>
            </a:r>
            <a:r>
              <a:rPr altLang="en-US" dirty="0" smtClean="0"/>
              <a:t>相关的边。</a:t>
            </a:r>
            <a:endParaRPr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(10)</a:t>
            </a:r>
            <a:r>
              <a:rPr altLang="en-US" dirty="0"/>
              <a:t>边集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72554" y="230886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这个其实不算是什么特别的存储方法，只是单纯的把每条边的起点、终点、边权记录下来，有时会有特殊的作用。比如，在最小生成树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算法、最短路径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Bellman-Ford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算法中的应用。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(11)</a:t>
            </a:r>
            <a:r>
              <a:rPr altLang="en-US" dirty="0"/>
              <a:t>树的特殊存储方法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5801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a)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记录父亲节点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这个就不用讲了吧，每个节点都记录其父亲节点，常用于比较简单的树的遍历。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(11)</a:t>
            </a:r>
            <a:r>
              <a:rPr altLang="en-US" dirty="0"/>
              <a:t>树的特殊存储方法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5801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b)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左儿子右兄弟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把一棵多叉树转化为一棵二叉树，便于处理。转化的方式是：左子树为孩子节点，右子树为兄弟结点。也就是说：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6a8c77b8g96ba4a4c0912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0" y="3331210"/>
            <a:ext cx="7164705" cy="295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(11)</a:t>
            </a:r>
            <a:r>
              <a:rPr altLang="en-US" dirty="0"/>
              <a:t>树的特殊存储方法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5801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b)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左儿子右兄弟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具体实现：</a:t>
            </a:r>
            <a:endParaRPr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要开三个数组：节点数组v（也可不开，用下标代替），左节点数组left，右节点数组right。每次读入一组父亲节点和孩子节点，如果把它放在后面，那么当多个的时候就还要在前面再扫描一次，时间复杂度就是O(n^2)。但是可以直接把当前的这一个孩子节点插在最前面，时间复杂度会降低到O(n)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(11)</a:t>
            </a:r>
            <a:r>
              <a:rPr altLang="en-US" dirty="0"/>
              <a:t>树的特殊存储方法</a:t>
            </a:r>
            <a:endParaRPr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858010"/>
            <a:ext cx="10157354" cy="447040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b)</a:t>
            </a:r>
            <a:r>
              <a:rPr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左儿子右兄弟</a:t>
            </a: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具体实现：</a:t>
            </a:r>
            <a:endParaRPr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scanf("%d%d",&amp;father,&amp;son);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if (left[father]!=0)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{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right[son]=left[father];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left[father]=son;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else left[father]=son;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buNone/>
            </a:pPr>
            <a:endParaRPr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9615" y="2742565"/>
            <a:ext cx="480631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不过其实就我个人来讲，我觉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得这种方法并没有特别方便的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地方，一般可以用邻接链表来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代替。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图论中的常见算法</a:t>
            </a:r>
            <a:endParaRPr lang="zh-CN"/>
          </a:p>
        </p:txBody>
      </p:sp>
      <p:sp>
        <p:nvSpPr>
          <p:cNvPr id="11" name="圆角矩形 10"/>
          <p:cNvSpPr/>
          <p:nvPr/>
        </p:nvSpPr>
        <p:spPr>
          <a:xfrm>
            <a:off x="2612390" y="2409825"/>
            <a:ext cx="2952750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最短路径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043680" y="3464560"/>
            <a:ext cx="2952750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861050" y="4531360"/>
            <a:ext cx="2952750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强连通分量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776845" y="5629910"/>
            <a:ext cx="2952750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树的一些处理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209040" y="1359535"/>
            <a:ext cx="2952750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图的遍历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图论的前世今生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图论</a:t>
            </a:r>
            <a:r>
              <a:rPr lang="en-US" altLang="zh-CN" dirty="0"/>
              <a:t>〔Graph Theory〕</a:t>
            </a:r>
            <a:r>
              <a:rPr lang="zh-CN" altLang="en-US" dirty="0"/>
              <a:t>是数学的一个</a:t>
            </a:r>
            <a:r>
              <a:rPr lang="zh-CN" altLang="en-US" dirty="0" smtClean="0"/>
              <a:t>分支，是应用数学的一部分。</a:t>
            </a:r>
            <a:r>
              <a:rPr lang="zh-CN" altLang="en-US" dirty="0"/>
              <a:t>它以</a:t>
            </a:r>
            <a:r>
              <a:rPr lang="zh-CN" altLang="en-US" dirty="0">
                <a:hlinkClick r:id="rId1"/>
              </a:rPr>
              <a:t>图</a:t>
            </a:r>
            <a:r>
              <a:rPr lang="zh-CN" altLang="en-US" dirty="0"/>
              <a:t>为研究</a:t>
            </a:r>
            <a:r>
              <a:rPr lang="zh-CN" altLang="en-US" dirty="0" smtClean="0"/>
              <a:t>对象，研究</a:t>
            </a:r>
            <a:r>
              <a:rPr lang="zh-CN" altLang="en-US" dirty="0"/>
              <a:t>顶点和边组成的图形的数学理论和</a:t>
            </a:r>
            <a:r>
              <a:rPr lang="zh-CN" altLang="en-US" dirty="0" smtClean="0"/>
              <a:t>方法 。提出者为欧拉</a:t>
            </a:r>
            <a:r>
              <a:rPr lang="zh-CN" altLang="en-US" dirty="0"/>
              <a:t>（</a:t>
            </a:r>
            <a:r>
              <a:rPr lang="en-US" altLang="zh-CN" dirty="0" smtClean="0"/>
              <a:t>Euler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图论</a:t>
            </a:r>
            <a:r>
              <a:rPr lang="zh-CN" altLang="en-US" dirty="0"/>
              <a:t>起源于一个非常经典的问题</a:t>
            </a:r>
            <a:r>
              <a:rPr lang="en-US" altLang="zh-CN" dirty="0"/>
              <a:t>——</a:t>
            </a:r>
            <a:r>
              <a:rPr lang="zh-CN" altLang="en-US" dirty="0"/>
              <a:t>柯尼斯堡（</a:t>
            </a:r>
            <a:r>
              <a:rPr lang="en-US" altLang="zh-CN" dirty="0" err="1" smtClean="0"/>
              <a:t>Konigsber</a:t>
            </a:r>
            <a:r>
              <a:rPr lang="zh-CN" altLang="en-US" dirty="0" smtClean="0"/>
              <a:t>）问题，也就是我们熟知的七桥问题。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后来此问题被远古大神欧拉解决，从此图论迅速发展起来。在图论的历史中，还出现了许多经典问题，比如四色定理、</a:t>
            </a:r>
            <a:r>
              <a:rPr lang="zh-CN" altLang="en-US" dirty="0"/>
              <a:t>汉密尔顿</a:t>
            </a:r>
            <a:r>
              <a:rPr lang="zh-CN" altLang="en-US" dirty="0" smtClean="0"/>
              <a:t>回路。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图论发展到我们现在，已经拥有一个很庞大的体系。图论成为了信息学的一大专题，也成为不少</a:t>
            </a:r>
            <a:r>
              <a:rPr lang="en-US" altLang="zh-CN" dirty="0" err="1" smtClean="0"/>
              <a:t>Oier</a:t>
            </a:r>
            <a:r>
              <a:rPr lang="zh-CN" altLang="en-US" dirty="0" smtClean="0"/>
              <a:t>头疼的难题，当然！也是大神们虐场的必备题（其实，大神们写个</a:t>
            </a:r>
            <a:r>
              <a:rPr lang="en-US" altLang="zh-CN" dirty="0" smtClean="0"/>
              <a:t>A+B</a:t>
            </a:r>
            <a:r>
              <a:rPr lang="zh-CN" altLang="en-US" dirty="0" smtClean="0"/>
              <a:t>也可以虐你</a:t>
            </a:r>
            <a:r>
              <a:rPr lang="en-US" altLang="zh-CN" dirty="0" smtClean="0"/>
              <a:t>&gt;_&lt;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944" y="478155"/>
            <a:ext cx="7008574" cy="1930400"/>
          </a:xfrm>
        </p:spPr>
        <p:txBody>
          <a:bodyPr/>
          <a:lstStyle/>
          <a:p>
            <a:r>
              <a:rPr lang="zh-CN"/>
              <a:t>图的遍历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831215" y="1569720"/>
            <a:ext cx="3576320" cy="246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广度遍历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深度遍历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c)DAG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的拓扑排序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altLang="en-US" dirty="0"/>
              <a:t>的拓扑排序</a:t>
            </a:r>
            <a:endParaRPr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63295" y="1915795"/>
            <a:ext cx="499935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b="1"/>
              <a:t>       </a:t>
            </a:r>
            <a:r>
              <a:rPr b="1"/>
              <a:t>对一个有向无环图(DAG)G进行拓扑排序，是将G中所有顶点排成一个线性序列，使得图中任意一对顶点u和v，若边(u,v)∈E(G)，则u在线性序列中出现在v之前。</a:t>
            </a:r>
            <a:endParaRPr b="1"/>
          </a:p>
        </p:txBody>
      </p:sp>
      <p:pic>
        <p:nvPicPr>
          <p:cNvPr id="3" name="图片 2" descr="cefc1e178a82b9010d8c4f1b708da9773912ef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665" y="532130"/>
            <a:ext cx="4678045" cy="5979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altLang="en-US" dirty="0"/>
              <a:t>的拓扑排序</a:t>
            </a:r>
            <a:endParaRPr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5520" y="1297940"/>
            <a:ext cx="499935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b="1"/>
              <a:t>具体的实现：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en-US" altLang="zh-CN" b="1"/>
              <a:t>1</a:t>
            </a:r>
            <a:r>
              <a:rPr lang="zh-CN" altLang="en-US" b="1"/>
              <a:t>、每次找到入度为</a:t>
            </a:r>
            <a:r>
              <a:rPr lang="en-US" altLang="zh-CN" b="1"/>
              <a:t>0</a:t>
            </a:r>
            <a:r>
              <a:rPr lang="zh-CN" altLang="en-US" b="1"/>
              <a:t>的点，将其加入已排好序的队列队尾。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en-US" altLang="zh-CN" b="1"/>
              <a:t>2</a:t>
            </a:r>
            <a:r>
              <a:rPr lang="zh-CN" altLang="en-US" b="1"/>
              <a:t>、将当前入度为</a:t>
            </a:r>
            <a:r>
              <a:rPr lang="en-US" altLang="zh-CN" b="1"/>
              <a:t>0</a:t>
            </a:r>
            <a:r>
              <a:rPr lang="zh-CN" altLang="en-US" b="1"/>
              <a:t>的点以及它所连出去的边都在图中删掉。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en-US" altLang="zh-CN" b="1"/>
              <a:t>3</a:t>
            </a:r>
            <a:r>
              <a:rPr lang="zh-CN" altLang="en-US" b="1"/>
              <a:t>、重复</a:t>
            </a:r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2</a:t>
            </a:r>
            <a:r>
              <a:rPr lang="zh-CN" altLang="en-US" b="1"/>
              <a:t>步直至图为空。</a:t>
            </a:r>
            <a:endParaRPr lang="zh-CN" altLang="en-US" b="1"/>
          </a:p>
          <a:p>
            <a:pPr algn="l">
              <a:lnSpc>
                <a:spcPct val="95000"/>
              </a:lnSpc>
            </a:pPr>
            <a:endParaRPr lang="zh-CN" altLang="en-US" b="1"/>
          </a:p>
          <a:p>
            <a:pPr algn="l">
              <a:lnSpc>
                <a:spcPct val="95000"/>
              </a:lnSpc>
            </a:pPr>
            <a:endParaRPr lang="zh-CN" altLang="en-US" b="1"/>
          </a:p>
          <a:p>
            <a:pPr algn="l">
              <a:lnSpc>
                <a:spcPct val="95000"/>
              </a:lnSpc>
            </a:pPr>
            <a:endParaRPr lang="zh-CN" altLang="en-US" b="1"/>
          </a:p>
          <a:p>
            <a:pPr algn="l">
              <a:lnSpc>
                <a:spcPct val="95000"/>
              </a:lnSpc>
            </a:pPr>
            <a:endParaRPr lang="zh-CN" altLang="en-US" b="1"/>
          </a:p>
          <a:p>
            <a:pPr algn="l">
              <a:lnSpc>
                <a:spcPct val="95000"/>
              </a:lnSpc>
            </a:pP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那是不是每次都要将所有点扫描一遍看看哪些是入度为</a:t>
            </a:r>
            <a:r>
              <a:rPr lang="en-US" altLang="zh-CN" b="1"/>
              <a:t>0</a:t>
            </a:r>
            <a:r>
              <a:rPr lang="zh-CN" altLang="en-US" b="1"/>
              <a:t>的点呢？这样一来时间复杂度可是平方级别的呀！</a:t>
            </a:r>
            <a:endParaRPr lang="zh-CN" altLang="en-US" b="1"/>
          </a:p>
        </p:txBody>
      </p:sp>
      <p:pic>
        <p:nvPicPr>
          <p:cNvPr id="3" name="图片 2" descr="cefc1e178a82b9010d8c4f1b708da9773912ef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665" y="532130"/>
            <a:ext cx="4678045" cy="5979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altLang="en-US" dirty="0"/>
              <a:t>的拓扑排序</a:t>
            </a:r>
            <a:endParaRPr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3140" y="1643380"/>
            <a:ext cx="4999355" cy="321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b="1"/>
              <a:t>当然不用！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用一个数组记录每个点初始状态下的入度。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在初始的时候将入度为</a:t>
            </a:r>
            <a:r>
              <a:rPr lang="en-US" altLang="zh-CN" b="1"/>
              <a:t>0</a:t>
            </a:r>
            <a:r>
              <a:rPr lang="zh-CN" altLang="en-US" b="1"/>
              <a:t>的点加入宽度搜索的队列中。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在宽搜的时候，对于当前点，将其出边对应的所有点的入度都减一，然后顺便判断一下入度是否变成了</a:t>
            </a:r>
            <a:r>
              <a:rPr lang="en-US" altLang="zh-CN" b="1"/>
              <a:t>0</a:t>
            </a:r>
            <a:r>
              <a:rPr lang="zh-CN" altLang="en-US" b="1"/>
              <a:t>，如果是，就将该点加入队尾。</a:t>
            </a:r>
            <a:endParaRPr lang="zh-CN" altLang="en-US" b="1"/>
          </a:p>
        </p:txBody>
      </p:sp>
      <p:pic>
        <p:nvPicPr>
          <p:cNvPr id="3" name="图片 2" descr="cefc1e178a82b9010d8c4f1b708da9773912ef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665" y="532130"/>
            <a:ext cx="4678045" cy="5979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569" y="-415290"/>
            <a:ext cx="10157354" cy="1397000"/>
          </a:xfrm>
        </p:spPr>
        <p:txBody>
          <a:bodyPr/>
          <a:lstStyle/>
          <a:p>
            <a:r>
              <a:rPr lang="en-US" altLang="zh-CN" dirty="0"/>
              <a:t>DAG</a:t>
            </a:r>
            <a:r>
              <a:rPr altLang="en-US" dirty="0"/>
              <a:t>的拓扑排序</a:t>
            </a:r>
            <a:endParaRPr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9490" y="856615"/>
            <a:ext cx="8414385" cy="601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b="1"/>
              <a:t>int tail=0;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for (int i=1; i&lt;=N; i++) 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if (ru[i]==0)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{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	tail++;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	que[tail]=i;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}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for (int head=1; head&lt;=tail; head++)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 for (int x=Root[que[head]]; x!=0; x=Next[x])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 {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 	ru[Node[x]]--;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 	if (ru[Node[x]]==0)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	{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		tail++;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		que[tail]=Node[x];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	}</a:t>
            </a:r>
            <a:endParaRPr lang="zh-CN" altLang="en-US" b="1"/>
          </a:p>
          <a:p>
            <a:pPr algn="l">
              <a:lnSpc>
                <a:spcPct val="95000"/>
              </a:lnSpc>
            </a:pPr>
            <a:r>
              <a:rPr lang="zh-CN" altLang="en-US" b="1"/>
              <a:t>	 }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569" y="-415290"/>
            <a:ext cx="10157354" cy="1397000"/>
          </a:xfrm>
        </p:spPr>
        <p:txBody>
          <a:bodyPr/>
          <a:lstStyle/>
          <a:p>
            <a:r>
              <a:rPr lang="en-US" altLang="zh-CN" dirty="0"/>
              <a:t>poj2367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81710" y="1390650"/>
            <a:ext cx="10300335" cy="80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b="1"/>
              <a:t>       </a:t>
            </a:r>
            <a:r>
              <a:rPr lang="zh-CN" altLang="en-US" b="1"/>
              <a:t>给出一个数n， 然后n行，编号1到n, 每行输入几个数，该行的编号排在这几个数前面，输出一种符合要求的编号名次排序。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442085" y="2318385"/>
            <a:ext cx="2540000" cy="2189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5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0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4 5 1 0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1 0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5 3 0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3 0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182235" y="2733040"/>
            <a:ext cx="504190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4618355" y="3629025"/>
            <a:ext cx="504190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583680" y="2987040"/>
            <a:ext cx="504190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879465" y="3858260"/>
            <a:ext cx="504190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879465" y="3161030"/>
            <a:ext cx="504190" cy="504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6" idx="0"/>
            <a:endCxn id="4" idx="3"/>
          </p:cNvCxnSpPr>
          <p:nvPr/>
        </p:nvCxnSpPr>
        <p:spPr>
          <a:xfrm flipV="1">
            <a:off x="4870450" y="3163570"/>
            <a:ext cx="385445" cy="465455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2"/>
          </p:cNvCxnSpPr>
          <p:nvPr/>
        </p:nvCxnSpPr>
        <p:spPr>
          <a:xfrm>
            <a:off x="5067935" y="3957955"/>
            <a:ext cx="811530" cy="15240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111115" y="3453765"/>
            <a:ext cx="749300" cy="32258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1"/>
            <a:endCxn id="4" idx="6"/>
          </p:cNvCxnSpPr>
          <p:nvPr/>
        </p:nvCxnSpPr>
        <p:spPr>
          <a:xfrm flipH="1" flipV="1">
            <a:off x="5686425" y="2985135"/>
            <a:ext cx="970915" cy="75565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10" idx="4"/>
          </p:cNvCxnSpPr>
          <p:nvPr/>
        </p:nvCxnSpPr>
        <p:spPr>
          <a:xfrm flipV="1">
            <a:off x="6131560" y="3665220"/>
            <a:ext cx="0" cy="19304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6"/>
          </p:cNvCxnSpPr>
          <p:nvPr/>
        </p:nvCxnSpPr>
        <p:spPr>
          <a:xfrm flipV="1">
            <a:off x="6383655" y="3429000"/>
            <a:ext cx="358775" cy="681355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</p:cNvCxnSpPr>
          <p:nvPr/>
        </p:nvCxnSpPr>
        <p:spPr>
          <a:xfrm flipV="1">
            <a:off x="6383655" y="3356610"/>
            <a:ext cx="215265" cy="56515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最短路径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最短路径</a:t>
            </a:r>
            <a:endParaRPr 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117600" y="1473200"/>
            <a:ext cx="3459480" cy="472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 dirty="0" smtClean="0">
                <a:latin typeface="Algerian" panose="04020705040A02060702" charset="0"/>
                <a:cs typeface="Times New Roman" panose="02020603050405020304" pitchFamily="18" charset="0"/>
                <a:sym typeface="+mn-ea"/>
              </a:rPr>
              <a:t>BFS</a:t>
            </a: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latin typeface="Algerian" panose="04020705040A02060702" charset="0"/>
                <a:cs typeface="Times New Roman" panose="02020603050405020304" pitchFamily="18" charset="0"/>
                <a:sym typeface="+mn-ea"/>
              </a:rPr>
              <a:t>Bellman-ford</a:t>
            </a: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latin typeface="Algerian" panose="04020705040A02060702" charset="0"/>
                <a:cs typeface="Times New Roman" panose="02020603050405020304" pitchFamily="18" charset="0"/>
                <a:sym typeface="+mn-ea"/>
              </a:rPr>
              <a:t>SPFA</a:t>
            </a: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err="1" smtClean="0">
                <a:latin typeface="Algerian" panose="04020705040A02060702" charset="0"/>
                <a:cs typeface="Times New Roman" panose="02020603050405020304" pitchFamily="18" charset="0"/>
                <a:sym typeface="+mn-ea"/>
              </a:rPr>
              <a:t>Dijkstra</a:t>
            </a:r>
            <a:endParaRPr lang="en-US" altLang="zh-CN" sz="3200" dirty="0" err="1" smtClean="0">
              <a:latin typeface="Algerian" panose="04020705040A02060702" charset="0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latin typeface="Algerian" panose="04020705040A02060702" charset="0"/>
                <a:cs typeface="Times New Roman" panose="02020603050405020304" pitchFamily="18" charset="0"/>
                <a:sym typeface="+mn-ea"/>
              </a:rPr>
              <a:t>Floyd</a:t>
            </a:r>
            <a:endParaRPr lang="en-US" altLang="zh-CN" sz="3200" dirty="0" smtClean="0">
              <a:latin typeface="Algerian" panose="04020705040A02060702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105785" y="5690235"/>
            <a:ext cx="8402320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还有</a:t>
            </a:r>
            <a:r>
              <a:rPr lang="en-US" altLang="zh-CN"/>
              <a:t>Johnson</a:t>
            </a:r>
            <a:r>
              <a:rPr lang="zh-CN" altLang="en-US"/>
              <a:t>、</a:t>
            </a:r>
            <a:r>
              <a:rPr lang="en-US" altLang="zh-CN"/>
              <a:t>A*</a:t>
            </a:r>
            <a:r>
              <a:rPr lang="zh-CN" altLang="en-US"/>
              <a:t>算法，但是这些不那么常用，而且时间有限，这里不多讲。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altLang="en-US" dirty="0"/>
              <a:t>灌水法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955" y="1577340"/>
            <a:ext cx="10494010" cy="407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dirty="0" err="1" smtClean="0">
                <a:sym typeface="+mn-ea"/>
              </a:rPr>
              <a:t>usaco</a:t>
            </a:r>
            <a:r>
              <a:rPr lang="zh-CN" altLang="en-US" dirty="0">
                <a:sym typeface="+mn-ea"/>
              </a:rPr>
              <a:t>火情</a:t>
            </a:r>
            <a:r>
              <a:rPr lang="zh-CN" altLang="en-US" dirty="0" smtClean="0">
                <a:sym typeface="+mn-ea"/>
              </a:rPr>
              <a:t>蔓延</a:t>
            </a:r>
            <a:endParaRPr lang="en-US" altLang="zh-CN" dirty="0" smtClean="0"/>
          </a:p>
          <a:p>
            <a:pPr lvl="1" algn="l"/>
            <a:r>
              <a:rPr lang="zh-CN" altLang="en-US" dirty="0">
                <a:sym typeface="+mn-ea"/>
              </a:rPr>
              <a:t>一</a:t>
            </a:r>
            <a:r>
              <a:rPr lang="zh-CN" altLang="en-US" dirty="0" smtClean="0">
                <a:sym typeface="+mn-ea"/>
              </a:rPr>
              <a:t>个</a:t>
            </a:r>
            <a:r>
              <a:rPr lang="en-US" altLang="zh-CN" dirty="0" smtClean="0">
                <a:sym typeface="+mn-ea"/>
              </a:rPr>
              <a:t>R</a:t>
            </a:r>
            <a:r>
              <a:rPr lang="zh-CN" altLang="en-US" dirty="0" smtClean="0">
                <a:sym typeface="+mn-ea"/>
              </a:rPr>
              <a:t>*</a:t>
            </a:r>
            <a:r>
              <a:rPr lang="en-US" altLang="zh-CN" dirty="0" smtClean="0">
                <a:sym typeface="+mn-ea"/>
              </a:rPr>
              <a:t>C</a:t>
            </a:r>
            <a:r>
              <a:rPr lang="zh-CN" altLang="en-US" dirty="0" smtClean="0">
                <a:sym typeface="+mn-ea"/>
              </a:rPr>
              <a:t>的方格图，时刻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时某些方格自燃，每秒钟向四个方向蔓延，问需要多少时间才使得整个方格图都在燃烧。</a:t>
            </a:r>
            <a:endParaRPr lang="en-US" altLang="zh-CN" dirty="0" smtClean="0"/>
          </a:p>
          <a:p>
            <a:pPr algn="l">
              <a:lnSpc>
                <a:spcPct val="95000"/>
              </a:lnSpc>
            </a:pPr>
            <a:endParaRPr lang="zh-CN" altLang="en-US" dirty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zh-CN" altLang="en-US" dirty="0">
                <a:sym typeface="+mn-ea"/>
              </a:rPr>
              <a:t>拯救公主</a:t>
            </a:r>
            <a:endParaRPr lang="en-US" altLang="zh-CN" dirty="0" smtClean="0"/>
          </a:p>
          <a:p>
            <a:pPr lvl="1" algn="l"/>
            <a:r>
              <a:rPr lang="en-US" altLang="zh-CN" dirty="0">
                <a:sym typeface="+mn-ea"/>
                <a:hlinkClick r:id="rId1"/>
              </a:rPr>
              <a:t>http://bailian.openjudge.cn/practice/4105</a:t>
            </a:r>
            <a:r>
              <a:rPr lang="en-US" altLang="zh-CN" dirty="0" smtClean="0">
                <a:sym typeface="+mn-ea"/>
                <a:hlinkClick r:id="rId1"/>
              </a:rPr>
              <a:t>/</a:t>
            </a:r>
            <a:endParaRPr lang="en-US" altLang="zh-CN" dirty="0" smtClean="0"/>
          </a:p>
          <a:p>
            <a:pPr lvl="1" algn="l"/>
            <a:r>
              <a:rPr lang="en-US" altLang="zh-CN" dirty="0">
                <a:sym typeface="+mn-ea"/>
                <a:hlinkClick r:id="rId2"/>
              </a:rPr>
              <a:t>http://</a:t>
            </a:r>
            <a:r>
              <a:rPr lang="en-US" altLang="zh-CN" dirty="0" smtClean="0">
                <a:sym typeface="+mn-ea"/>
                <a:hlinkClick r:id="rId2"/>
              </a:rPr>
              <a:t>blog.csdn.net/a948433271/article/details/47073971</a:t>
            </a:r>
            <a:endParaRPr lang="en-US" altLang="zh-CN" dirty="0" smtClean="0">
              <a:sym typeface="+mn-ea"/>
            </a:endParaRPr>
          </a:p>
          <a:p>
            <a:pPr lvl="1" algn="l"/>
            <a:endParaRPr lang="en-US" altLang="zh-CN" dirty="0" smtClean="0"/>
          </a:p>
          <a:p>
            <a:pPr lvl="1" algn="l"/>
            <a:endParaRPr lang="en-US" altLang="zh-CN" dirty="0" smtClean="0"/>
          </a:p>
          <a:p>
            <a:pPr lvl="1" algn="l"/>
            <a:endParaRPr lang="en-US" altLang="zh-CN" dirty="0" smtClean="0"/>
          </a:p>
          <a:p>
            <a:pPr lvl="1" algn="l"/>
            <a:r>
              <a:rPr lang="zh-CN" altLang="en-US" dirty="0" smtClean="0"/>
              <a:t>使用条件：边权为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74443" y="4238270"/>
          <a:ext cx="18565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02"/>
                <a:gridCol w="371302"/>
                <a:gridCol w="371302"/>
                <a:gridCol w="371302"/>
                <a:gridCol w="371302"/>
              </a:tblGrid>
              <a:tr h="45148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altLang="en-US" dirty="0"/>
              <a:t>灌水法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955" y="1577340"/>
            <a:ext cx="10494010" cy="53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int BFS(int s,int t)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{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memset(vis,false,sizeof(vis));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memset(dis,0,sizeof(dis));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int tail=1;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que[tail]=s;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vis[s]=true;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for (int head=1; head&lt;=tail; head++)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for (int x=Root[que[head]]; x!=0; x=Next[x])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if (!vis[Node[x]])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{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	tail++;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	que[tail]=Node[x];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	dis[Node[x]]=dis[que[head]]+1;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	vis[Node[x]]=true;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		}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	return dis[t];</a:t>
            </a:r>
            <a:endParaRPr lang="zh-CN" altLang="en-US" sz="2000" b="1" dirty="0" smtClean="0"/>
          </a:p>
          <a:p>
            <a:pPr algn="l">
              <a:lnSpc>
                <a:spcPct val="95000"/>
              </a:lnSpc>
            </a:pPr>
            <a:r>
              <a:rPr lang="zh-CN" altLang="en-US" sz="2000" b="1" dirty="0" smtClean="0"/>
              <a:t>}</a:t>
            </a:r>
            <a:endParaRPr lang="zh-CN" altLang="en-US" sz="20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74113" y="888645"/>
          <a:ext cx="18565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02"/>
                <a:gridCol w="371302"/>
                <a:gridCol w="371302"/>
                <a:gridCol w="371302"/>
                <a:gridCol w="371302"/>
              </a:tblGrid>
              <a:tr h="45148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图论在竞赛中的应用</a:t>
            </a:r>
            <a:endParaRPr 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29916" y="1844824"/>
          <a:ext cx="8125884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4314"/>
                <a:gridCol w="1354314"/>
                <a:gridCol w="1354314"/>
                <a:gridCol w="1354314"/>
                <a:gridCol w="1354314"/>
                <a:gridCol w="1354314"/>
              </a:tblGrid>
              <a:tr h="12483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题数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3972" y="4437112"/>
            <a:ext cx="8064896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于是，精通找规律的我们发现今年会出</a:t>
            </a:r>
            <a:r>
              <a:rPr lang="en-US" altLang="zh-CN" dirty="0" smtClean="0"/>
              <a:t>2~3</a:t>
            </a:r>
            <a:r>
              <a:rPr lang="zh-CN" altLang="en-US" dirty="0" smtClean="0"/>
              <a:t>题！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                                         </a:t>
            </a:r>
            <a:r>
              <a:rPr lang="en-US" altLang="zh-CN" sz="1800" dirty="0" smtClean="0"/>
              <a:t>PS</a:t>
            </a:r>
            <a:r>
              <a:rPr lang="zh-CN" altLang="en-US" sz="1800" dirty="0" smtClean="0"/>
              <a:t>：如果不是，不要打我</a:t>
            </a:r>
            <a:r>
              <a:rPr lang="en-US" altLang="zh-CN" sz="1800" dirty="0" smtClean="0"/>
              <a:t>&gt;_&lt;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2133972" y="3068960"/>
            <a:ext cx="655272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哈哈，图论出现的概率竟然与大模拟是相当的！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 Ford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00125" y="1570355"/>
            <a:ext cx="9066530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3200" dirty="0" smtClean="0">
                <a:sym typeface="+mn-ea"/>
              </a:rPr>
              <a:t>基本思路：</a:t>
            </a: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sym typeface="+mn-ea"/>
              </a:rPr>
              <a:t>      1</a:t>
            </a:r>
            <a:r>
              <a:rPr lang="zh-CN" altLang="en-US" sz="3200" dirty="0" smtClean="0">
                <a:sym typeface="+mn-ea"/>
              </a:rPr>
              <a:t>、对于没一条边都松弛一遍。</a:t>
            </a: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sym typeface="+mn-ea"/>
              </a:rPr>
              <a:t>      2</a:t>
            </a:r>
            <a:r>
              <a:rPr lang="zh-CN" altLang="en-US" sz="3200" dirty="0" smtClean="0">
                <a:sym typeface="+mn-ea"/>
              </a:rPr>
              <a:t>、重复以上操作</a:t>
            </a:r>
            <a:r>
              <a:rPr lang="en-US" altLang="zh-CN" sz="3200" dirty="0" smtClean="0">
                <a:sym typeface="+mn-ea"/>
              </a:rPr>
              <a:t>N-1</a:t>
            </a:r>
            <a:r>
              <a:rPr lang="zh-CN" altLang="en-US" sz="3200" dirty="0" smtClean="0">
                <a:sym typeface="+mn-ea"/>
              </a:rPr>
              <a:t>（点的个数）遍。</a:t>
            </a: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zh-CN" altLang="en-US" sz="3200" dirty="0" smtClean="0">
                <a:sym typeface="+mn-ea"/>
              </a:rPr>
              <a:t>      若在n-1次松弛后还能更新，则说明图中有负环，因此无法得出结果，否则就完成。</a:t>
            </a: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zh-CN" altLang="en-US" sz="3200" dirty="0" smtClean="0">
              <a:sym typeface="+mn-ea"/>
            </a:endParaRPr>
          </a:p>
          <a:p>
            <a:pPr>
              <a:lnSpc>
                <a:spcPct val="95000"/>
              </a:lnSpc>
            </a:pP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 Ford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00125" y="1379855"/>
            <a:ext cx="11351895" cy="42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3200"/>
              <a:t>int BellmanFord(int s,int t)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{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	for (int i=1; i&lt;=N; i++) dis[i]=oo;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	dis[s]=0;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	for (int i=1; i&lt;N; i++)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		for (int j=1; j&lt;=M; j++)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			if (dis[From[j]]+Cost[j]&lt;dis[Endv[j]])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				dis[Endv[j]]=dis[From[j]]+Cost[j];</a:t>
            </a:r>
            <a:endParaRPr lang="zh-CN" altLang="en-US" sz="3200"/>
          </a:p>
          <a:p>
            <a:pPr>
              <a:lnSpc>
                <a:spcPct val="95000"/>
              </a:lnSpc>
            </a:pPr>
            <a:r>
              <a:rPr lang="zh-CN" altLang="en-US" sz="3200"/>
              <a:t>} 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00125" y="1570355"/>
            <a:ext cx="4765040" cy="42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3200" dirty="0" smtClean="0">
                <a:sym typeface="+mn-ea"/>
              </a:rPr>
              <a:t>改进自</a:t>
            </a:r>
            <a:r>
              <a:rPr lang="en-US" altLang="zh-CN" sz="3200" dirty="0" smtClean="0">
                <a:sym typeface="+mn-ea"/>
              </a:rPr>
              <a:t>Bellman Ford</a:t>
            </a:r>
            <a:endParaRPr lang="en-US" altLang="zh-CN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zh-CN" altLang="en-US" sz="3200" dirty="0" smtClean="0">
                <a:sym typeface="+mn-ea"/>
              </a:rPr>
              <a:t>用队列来进行优化</a:t>
            </a: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/>
          </a:p>
          <a:p>
            <a:pPr algn="l">
              <a:lnSpc>
                <a:spcPct val="95000"/>
              </a:lnSpc>
            </a:pPr>
            <a:r>
              <a:rPr lang="zh-CN" altLang="en-US" sz="3200" dirty="0" smtClean="0">
                <a:sym typeface="+mn-ea"/>
              </a:rPr>
              <a:t>多次入队，多次松弛</a:t>
            </a:r>
            <a:endParaRPr lang="zh-CN" altLang="en-US" sz="32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en-US" altLang="zh-CN" sz="3200" dirty="0" smtClean="0"/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sym typeface="+mn-ea"/>
              </a:rPr>
              <a:t>O(km)</a:t>
            </a:r>
            <a:r>
              <a:rPr lang="zh-CN" altLang="en-US" sz="3200" dirty="0" smtClean="0">
                <a:sym typeface="+mn-ea"/>
              </a:rPr>
              <a:t>？</a:t>
            </a:r>
            <a:endParaRPr lang="zh-CN" altLang="en-US" sz="3200" dirty="0" smtClean="0">
              <a:sym typeface="+mn-ea"/>
            </a:endParaRPr>
          </a:p>
          <a:p>
            <a:pPr>
              <a:lnSpc>
                <a:spcPct val="95000"/>
              </a:lnSpc>
            </a:pPr>
            <a:endParaRPr lang="zh-CN" altLang="en-US" sz="3200"/>
          </a:p>
          <a:p>
            <a:pPr>
              <a:lnSpc>
                <a:spcPct val="95000"/>
              </a:lnSpc>
            </a:pP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034" y="-535940"/>
            <a:ext cx="10157354" cy="1397000"/>
          </a:xfrm>
        </p:spPr>
        <p:txBody>
          <a:bodyPr/>
          <a:lstStyle/>
          <a:p>
            <a:r>
              <a:rPr lang="en-US" altLang="zh-CN" dirty="0"/>
              <a:t>SPFA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58240" y="608965"/>
            <a:ext cx="9119870" cy="635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1800" b="1"/>
              <a:t>int SPFA(int s,int t)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memset(inq,false,sizeof(inq));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for (int i=1; i&lt;=N; i++) dis[i]=oo;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inq[s]=true;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int tail=1;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que[tail]=s;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dis[s]=0; 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for (int head=1; head&lt;=tail; head++)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for (int x=Root[que[head]]; x!=0; x=Next[x])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if (dis[que[head]]+Cost[x]&lt;dis[Node[x]])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dis[Node[x]]=dis[que[head]]+Cost[x];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if (!inq[Node[x]])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	que[</a:t>
            </a:r>
            <a:r>
              <a:rPr lang="en-US" altLang="zh-CN" sz="1800" b="1"/>
              <a:t>++</a:t>
            </a:r>
            <a:r>
              <a:rPr lang="zh-CN" altLang="en-US" sz="1800" b="1"/>
              <a:t>tail]=Node[x];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	inq[Node[x]]=true;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}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} 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inq[que[head]]=false;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}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return dis[t];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}</a:t>
            </a:r>
            <a:endParaRPr lang="zh-CN" altLang="en-US" sz="1800" b="1"/>
          </a:p>
        </p:txBody>
      </p:sp>
      <p:sp>
        <p:nvSpPr>
          <p:cNvPr id="4" name="文本框 3"/>
          <p:cNvSpPr txBox="1"/>
          <p:nvPr/>
        </p:nvSpPr>
        <p:spPr>
          <a:xfrm>
            <a:off x="6823710" y="470535"/>
            <a:ext cx="5223510" cy="2522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两个优化策略：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en-US" altLang="zh-CN"/>
              <a:t>a)</a:t>
            </a:r>
            <a:r>
              <a:rPr lang="zh-CN" altLang="en-US"/>
              <a:t>如果</a:t>
            </a:r>
            <a:r>
              <a:rPr lang="en-US" altLang="zh-CN"/>
              <a:t>dis[tail_N]&lt;dis[head_N],</a:t>
            </a:r>
            <a:endParaRPr lang="en-US" altLang="zh-CN"/>
          </a:p>
          <a:p>
            <a:pPr>
              <a:lnSpc>
                <a:spcPct val="95000"/>
              </a:lnSpc>
            </a:pPr>
            <a:r>
              <a:rPr lang="zh-CN" altLang="en-US"/>
              <a:t>插到队首。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en-US" altLang="zh-CN"/>
              <a:t>b)</a:t>
            </a:r>
            <a:r>
              <a:rPr lang="zh-CN" altLang="en-US"/>
              <a:t>设当前</a:t>
            </a:r>
            <a:r>
              <a:rPr lang="en-US" altLang="zh-CN"/>
              <a:t>dis</a:t>
            </a:r>
            <a:r>
              <a:rPr lang="zh-CN" altLang="en-US"/>
              <a:t>的平均值为</a:t>
            </a:r>
            <a:r>
              <a:rPr lang="en-US" altLang="zh-CN"/>
              <a:t>x</a:t>
            </a:r>
            <a:r>
              <a:rPr lang="zh-CN" altLang="en-US"/>
              <a:t>，若当前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en-US" altLang="zh-CN"/>
              <a:t>dis[head_N]</a:t>
            </a:r>
            <a:r>
              <a:rPr lang="zh-CN" altLang="en-US"/>
              <a:t>大于</a:t>
            </a:r>
            <a:r>
              <a:rPr lang="en-US" altLang="zh-CN"/>
              <a:t>x</a:t>
            </a:r>
            <a:r>
              <a:rPr lang="zh-CN" altLang="en-US"/>
              <a:t>，将其弄到队尾，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继续看新的</a:t>
            </a:r>
            <a:r>
              <a:rPr lang="en-US" altLang="zh-CN"/>
              <a:t>dis[head_N]</a:t>
            </a:r>
            <a:r>
              <a:rPr lang="zh-CN" altLang="en-US"/>
              <a:t>，直至找到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一个</a:t>
            </a:r>
            <a:r>
              <a:rPr lang="en-US" altLang="zh-CN"/>
              <a:t>dis[head_N]&lt;=x</a:t>
            </a:r>
            <a:r>
              <a:rPr lang="zh-CN" altLang="en-US"/>
              <a:t>，才开始松弛。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Djikstra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17270" y="1412240"/>
            <a:ext cx="9879965" cy="211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/>
              <a:t>具体实现：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        </a:t>
            </a:r>
            <a:r>
              <a:rPr lang="zh-CN" altLang="en-US" sz="2800" dirty="0" smtClean="0">
                <a:sym typeface="+mn-ea"/>
              </a:rPr>
              <a:t>每次选队列中距离最小的顶点进行松弛。</a:t>
            </a:r>
            <a:endParaRPr lang="zh-CN" altLang="en-US" sz="28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zh-CN" altLang="en-US" sz="2800" dirty="0" smtClean="0">
                <a:sym typeface="+mn-ea"/>
              </a:rPr>
              <a:t>        正确性？</a:t>
            </a:r>
            <a:endParaRPr lang="zh-CN" altLang="en-US" sz="28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使用条件：边权为正（？）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1990090" y="4149090"/>
            <a:ext cx="288290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360170" y="5345430"/>
            <a:ext cx="288290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639695" y="5345430"/>
            <a:ext cx="288290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9" name="直接连接符 8"/>
          <p:cNvCxnSpPr>
            <a:stCxn id="4" idx="3"/>
            <a:endCxn id="5" idx="7"/>
          </p:cNvCxnSpPr>
          <p:nvPr/>
        </p:nvCxnSpPr>
        <p:spPr>
          <a:xfrm flipH="1">
            <a:off x="1606550" y="4394835"/>
            <a:ext cx="425450" cy="99250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>
          <a:xfrm>
            <a:off x="1648460" y="5489575"/>
            <a:ext cx="991235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0"/>
          </p:cNvCxnSpPr>
          <p:nvPr/>
        </p:nvCxnSpPr>
        <p:spPr>
          <a:xfrm>
            <a:off x="2166620" y="4352925"/>
            <a:ext cx="617220" cy="99250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77645" y="4664710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432050" y="4622800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962150" y="5601970"/>
            <a:ext cx="452755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690745" y="4290695"/>
            <a:ext cx="7304405" cy="800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时间复杂度</a:t>
            </a:r>
            <a:r>
              <a:rPr lang="en-US" altLang="zh-CN"/>
              <a:t>O(N^2)</a:t>
            </a:r>
            <a:r>
              <a:rPr lang="zh-CN" altLang="en-US"/>
              <a:t>，优化之后可以达到</a:t>
            </a:r>
            <a:r>
              <a:rPr lang="en-US" altLang="zh-CN"/>
              <a:t>O(MlogN)</a:t>
            </a:r>
            <a:r>
              <a:rPr lang="zh-CN" altLang="en-US"/>
              <a:t>，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写得弱会达到</a:t>
            </a:r>
            <a:r>
              <a:rPr lang="en-US" altLang="zh-CN"/>
              <a:t>O(MlogM)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0799" y="-370205"/>
            <a:ext cx="10157354" cy="1397000"/>
          </a:xfrm>
        </p:spPr>
        <p:txBody>
          <a:bodyPr/>
          <a:lstStyle/>
          <a:p>
            <a:r>
              <a:rPr lang="en-US" altLang="zh-CN" dirty="0"/>
              <a:t>Djikstra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02335" y="973455"/>
            <a:ext cx="9140825" cy="583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1800" b="1"/>
              <a:t>int Dijkstra(int s,int t)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for (int i=1; i&lt;=N; i++) dis[i]=oo;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dis[s]=0;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memset(vis,false,sizeof(vis));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for (int i=1; i&lt;=N; i++)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int Min=oo, k=0;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for (int j=1; j&lt;=N; j++)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if ((dis[j]&lt;Min) &amp;&amp; (!vis[j]))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{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Min=dis[j];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k=j; 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} 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if (Min==oo) break;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vis[k]=true;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for (int x=Root[k]; x!=0; x=Next[x])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if ((Min+Cost[x]&lt;dis[Node[x]]) &amp;&amp; (!vis[Node[x]]))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			dis[Node[x]]=Min+Cost[x];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}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	return dis[t];</a:t>
            </a:r>
            <a:endParaRPr lang="zh-CN" altLang="en-US" sz="1800" b="1"/>
          </a:p>
          <a:p>
            <a:pPr algn="l">
              <a:lnSpc>
                <a:spcPct val="95000"/>
              </a:lnSpc>
            </a:pPr>
            <a:r>
              <a:rPr lang="zh-CN" altLang="en-US" sz="1800" b="1"/>
              <a:t>}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76705"/>
            <a:ext cx="5373370" cy="5045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动态规划思想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以路径中除两端点外编号最大的顶点作为阶段来划分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f[k][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优化空间后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f[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][j]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O(N^3)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6575" y="2987040"/>
            <a:ext cx="657606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= 1; k &lt;=n; ++k)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++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= 1; j &lt;= n; ++j)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((k!=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(k!=j) &amp;&amp;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!=j))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= min(F[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][j], F[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][k]+F[k][j])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习题</a:t>
            </a:r>
            <a:endParaRPr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76705"/>
            <a:ext cx="10490835" cy="5045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http://poj.org/problem?id=1860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http://poj.org/problem?id=3259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http://poj.org/problem?id=1062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http://poj.org/problem?id=2253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http://poj.org/problem?id=1125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最小生成树（</a:t>
            </a:r>
            <a:r>
              <a:rPr lang="en-US" altLang="zh-CN"/>
              <a:t>MST</a:t>
            </a:r>
            <a:r>
              <a:rPr altLang="en-US"/>
              <a:t>）</a:t>
            </a:r>
            <a:endParaRPr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65820" y="188640"/>
            <a:ext cx="10157354" cy="1397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重要性质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148" y="4569745"/>
            <a:ext cx="1097280" cy="43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/>
              <a:t>证明？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812" y="2060848"/>
            <a:ext cx="10758896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G=(V,E)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的一个真子集，若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中所有的一个端点在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u∈U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里、另一个端点不在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v∈V-U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里的边中，具有最小权值的一条边，则一定存在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的一棵最小生成树包括此边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50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竞赛</a:t>
            </a:r>
            <a:r>
              <a:rPr lang="zh-CN" altLang="en-US" dirty="0" smtClean="0"/>
              <a:t>中图论问题的难度</a:t>
            </a:r>
            <a:endParaRPr 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73932" y="1844824"/>
          <a:ext cx="8125884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出现的位置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Day2</a:t>
                      </a:r>
                      <a:r>
                        <a:rPr lang="en-US" altLang="zh-CN" baseline="0" dirty="0" smtClean="0"/>
                        <a:t> T3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Day1 T3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Day2 T3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Day1</a:t>
                      </a:r>
                      <a:r>
                        <a:rPr lang="en-US" altLang="zh-CN" baseline="0" dirty="0" smtClean="0"/>
                        <a:t> T2</a:t>
                      </a:r>
                      <a:r>
                        <a:rPr lang="zh-CN" altLang="en-US" baseline="0" dirty="0" smtClean="0"/>
                        <a:t>、</a:t>
                      </a:r>
                      <a:r>
                        <a:rPr lang="en-US" altLang="zh-CN" baseline="0" dirty="0" smtClean="0"/>
                        <a:t>Day2 T2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Day1 T2</a:t>
                      </a:r>
                      <a:r>
                        <a:rPr altLang="en-US" dirty="0" smtClean="0"/>
                        <a:t>、</a:t>
                      </a:r>
                      <a:r>
                        <a:rPr lang="en-US" altLang="zh-CN" dirty="0" smtClean="0"/>
                        <a:t>Day2 T3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3812" y="5157192"/>
            <a:ext cx="1044116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        所以说，图论经常会是压轴题的存在。一道图论题会直接导致省一和省二的区别。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        虽然大神可能会说打不打</a:t>
            </a:r>
            <a:r>
              <a:rPr lang="en-US" altLang="zh-CN" dirty="0" smtClean="0"/>
              <a:t>return 0</a:t>
            </a:r>
            <a:r>
              <a:rPr lang="zh-CN" altLang="en-US" dirty="0" smtClean="0"/>
              <a:t>才是我能否</a:t>
            </a:r>
            <a:r>
              <a:rPr lang="en-US" altLang="zh-CN" dirty="0" smtClean="0"/>
              <a:t>AK</a:t>
            </a:r>
            <a:r>
              <a:rPr lang="zh-CN" altLang="en-US" dirty="0" smtClean="0"/>
              <a:t>的关键。。。。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17270" y="1412240"/>
            <a:ext cx="9879965" cy="211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/>
              <a:t>具体实现：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        </a:t>
            </a:r>
            <a:r>
              <a:rPr lang="zh-CN" altLang="en-US" sz="2800" dirty="0" smtClean="0">
                <a:sym typeface="+mn-ea"/>
              </a:rPr>
              <a:t>每次选队列中当前边边权最小的顶点进行松弛。时间复杂度</a:t>
            </a:r>
            <a:r>
              <a:rPr lang="en-US" altLang="zh-CN" sz="2800" dirty="0" smtClean="0">
                <a:sym typeface="+mn-ea"/>
              </a:rPr>
              <a:t>O(n^2)</a:t>
            </a:r>
            <a:r>
              <a:rPr lang="zh-CN" altLang="en-US" sz="2800" dirty="0" smtClean="0">
                <a:sym typeface="+mn-ea"/>
              </a:rPr>
              <a:t>，优化后</a:t>
            </a:r>
            <a:r>
              <a:rPr lang="en-US" altLang="zh-CN" sz="2800" dirty="0" smtClean="0">
                <a:sym typeface="+mn-ea"/>
              </a:rPr>
              <a:t>O(</a:t>
            </a:r>
            <a:r>
              <a:rPr lang="en-US" altLang="zh-CN" sz="2800" dirty="0" err="1" smtClean="0">
                <a:sym typeface="+mn-ea"/>
              </a:rPr>
              <a:t>mlogn</a:t>
            </a:r>
            <a:r>
              <a:rPr lang="en-US" altLang="zh-CN" sz="2800" dirty="0" smtClean="0">
                <a:sym typeface="+mn-ea"/>
              </a:rPr>
              <a:t>)</a:t>
            </a:r>
            <a:endParaRPr lang="en-US" altLang="zh-CN" sz="28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使用条件：边权为正</a:t>
            </a:r>
            <a:endParaRPr lang="zh-CN" altLang="en-US" sz="2800"/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4647565" y="313499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1024" descr="image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7565" y="3134995"/>
                        <a:ext cx="971550" cy="952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17270" y="1412240"/>
            <a:ext cx="10144125" cy="171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dirty="0" smtClean="0">
                <a:sym typeface="+mn-ea"/>
              </a:rPr>
              <a:t>具体实现：</a:t>
            </a:r>
            <a:endParaRPr lang="zh-CN" altLang="en-US" sz="28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zh-CN" altLang="en-US" sz="2800" dirty="0" smtClean="0">
                <a:sym typeface="+mn-ea"/>
              </a:rPr>
              <a:t>按边权从小到大枚举边</a:t>
            </a:r>
            <a:r>
              <a:rPr lang="en-US" altLang="zh-CN" sz="2800" dirty="0" smtClean="0">
                <a:sym typeface="+mn-ea"/>
              </a:rPr>
              <a:t>e=(</a:t>
            </a:r>
            <a:r>
              <a:rPr lang="en-US" altLang="zh-CN" sz="2800" dirty="0" err="1" smtClean="0">
                <a:sym typeface="+mn-ea"/>
              </a:rPr>
              <a:t>u,v</a:t>
            </a:r>
            <a:r>
              <a:rPr lang="en-US" altLang="zh-CN" sz="2800" dirty="0" smtClean="0">
                <a:sym typeface="+mn-ea"/>
              </a:rPr>
              <a:t>)</a:t>
            </a:r>
            <a:endParaRPr lang="en-US" altLang="zh-CN" sz="2800" dirty="0" smtClean="0"/>
          </a:p>
          <a:p>
            <a:pPr algn="l">
              <a:lnSpc>
                <a:spcPct val="95000"/>
              </a:lnSpc>
            </a:pPr>
            <a:r>
              <a:rPr lang="zh-CN" altLang="en-US" sz="2800" dirty="0" smtClean="0">
                <a:sym typeface="+mn-ea"/>
              </a:rPr>
              <a:t>若</a:t>
            </a:r>
            <a:r>
              <a:rPr lang="en-US" altLang="zh-CN" sz="2800" dirty="0" smtClean="0">
                <a:sym typeface="+mn-ea"/>
              </a:rPr>
              <a:t>u</a:t>
            </a:r>
            <a:r>
              <a:rPr lang="zh-CN" altLang="en-US" sz="2800" dirty="0" smtClean="0">
                <a:sym typeface="+mn-ea"/>
              </a:rPr>
              <a:t>和</a:t>
            </a:r>
            <a:r>
              <a:rPr lang="en-US" altLang="zh-CN" sz="2800" dirty="0" smtClean="0">
                <a:sym typeface="+mn-ea"/>
              </a:rPr>
              <a:t>v</a:t>
            </a:r>
            <a:r>
              <a:rPr lang="zh-CN" altLang="en-US" sz="2800" dirty="0" smtClean="0">
                <a:sym typeface="+mn-ea"/>
              </a:rPr>
              <a:t>尚未连通，添加当前边。</a:t>
            </a:r>
            <a:endParaRPr lang="zh-CN" altLang="en-US" sz="2800" dirty="0" smtClean="0">
              <a:sym typeface="+mn-ea"/>
            </a:endParaRPr>
          </a:p>
          <a:p>
            <a:pPr algn="l">
              <a:lnSpc>
                <a:spcPct val="95000"/>
              </a:lnSpc>
            </a:pPr>
            <a:r>
              <a:rPr lang="zh-CN" altLang="en-US" sz="2800" dirty="0" smtClean="0">
                <a:sym typeface="+mn-ea"/>
              </a:rPr>
              <a:t>直到形成一棵树。</a:t>
            </a:r>
            <a:endParaRPr lang="zh-CN" altLang="en-US" sz="2800"/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1782445" y="373126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2048" descr="image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2445" y="3731260"/>
                        <a:ext cx="971550" cy="952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习题</a:t>
            </a:r>
            <a:endParaRPr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76705"/>
            <a:ext cx="10490835" cy="5045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http://poj.org/problem?id=1789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http://poj.org/problem?id=2485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http://poj.org/problem?id=1258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http://poj.org/problem?id=3026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Tarjan</a:t>
            </a:r>
            <a:r>
              <a:rPr altLang="en-US"/>
              <a:t>算法</a:t>
            </a:r>
            <a:endParaRPr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一些应用</a:t>
            </a:r>
            <a:endParaRPr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在一个连通图G中，有些点一旦被去除就会导致图不连通，同样的，有些边一旦被去除也会导致图G失去连通性，那么如何求出这些点和边就是一个需要被解决的问题。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一般的有向图都不是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DAG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但可以找出所有强连通分量，缩点后的图为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DAG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一些概念</a:t>
            </a:r>
            <a:endParaRPr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/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无向图中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桥（割边）、割点（顶）、双连通分量（点、边）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有向图中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（极大）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强连通分量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树边、非树边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Tarjan</a:t>
            </a:r>
            <a:r>
              <a:rPr altLang="en-US" dirty="0"/>
              <a:t>算法</a:t>
            </a:r>
            <a:endParaRPr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/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定义dfn、low两个一维数组。用dfn[i]记录编号为i的点的遍历序号，即第几个被遍历到的，用low[i]记录编号为i的点在接下来的遍历中可以访问到的最小序号。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桥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2185" y="1508760"/>
            <a:ext cx="10676890" cy="194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由分析得知，对于通过树边e遍历出的点u，如果在接下来的遍历中u无法访问到序号比u更小的点，即dfn[u]等于low[u]，那么e就为桥。而根据low值的定义又可以知道u的low值可以由与u有边相连的点的low值计算出来。</a:t>
            </a:r>
            <a:endParaRPr lang="zh-CN" altLang="en-US" sz="3200"/>
          </a:p>
        </p:txBody>
      </p:sp>
      <p:graphicFrame>
        <p:nvGraphicFramePr>
          <p:cNvPr id="4" name="对象 3">
            <a:hlinkClick r:id="" action="ppaction://ole?verb=0"/>
          </p:cNvPr>
          <p:cNvGraphicFramePr/>
          <p:nvPr/>
        </p:nvGraphicFramePr>
        <p:xfrm>
          <a:off x="1877695" y="391985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1024" descr="image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7695" y="3919855"/>
                        <a:ext cx="971550" cy="952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割点</a:t>
            </a:r>
            <a:endParaRPr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869" y="1628800"/>
            <a:ext cx="10225136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割点的求法其实与桥的类似。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如果点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是割点，那么一定存在一个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的儿子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low[v]</a:t>
            </a:r>
            <a:r>
              <a:rPr lang="zh-CN" altLang="en-US" dirty="0" smtClean="0"/>
              <a:t>是不小于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[u]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endParaRPr lang="en-US" altLang="zh-CN" dirty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不过割点有比较多细节处理：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00</a:t>
            </a:r>
            <a:r>
              <a:rPr lang="zh-CN" altLang="en-US" dirty="0" smtClean="0"/>
              <a:t>、</a:t>
            </a:r>
            <a:r>
              <a:rPr lang="zh-CN" altLang="en-US" dirty="0"/>
              <a:t>如果</a:t>
            </a:r>
            <a:r>
              <a:rPr lang="en-US" altLang="zh-CN" dirty="0"/>
              <a:t>u</a:t>
            </a:r>
            <a:r>
              <a:rPr lang="zh-CN" altLang="en-US" dirty="0"/>
              <a:t>为深度优先遍历的根节点，那么只有当它有至少</a:t>
            </a:r>
            <a:r>
              <a:rPr lang="en-US" altLang="zh-CN" dirty="0"/>
              <a:t>2</a:t>
            </a:r>
            <a:r>
              <a:rPr lang="zh-CN" altLang="en-US" dirty="0"/>
              <a:t>个儿子</a:t>
            </a: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同时满足它们的</a:t>
            </a:r>
            <a:r>
              <a:rPr lang="en-US" altLang="zh-CN" dirty="0"/>
              <a:t>low</a:t>
            </a:r>
            <a:r>
              <a:rPr lang="zh-CN" altLang="en-US" dirty="0"/>
              <a:t>值不小于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值时结论才成立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01</a:t>
            </a:r>
            <a:r>
              <a:rPr lang="zh-CN" altLang="en-US" dirty="0" smtClean="0"/>
              <a:t>、</a:t>
            </a:r>
            <a:r>
              <a:rPr lang="zh-CN" altLang="en-US" dirty="0"/>
              <a:t>在</a:t>
            </a:r>
            <a:r>
              <a:rPr lang="zh-CN" altLang="en-US" dirty="0" smtClean="0"/>
              <a:t>第</a:t>
            </a:r>
            <a:r>
              <a:rPr lang="en-US" altLang="zh-CN" dirty="0" smtClean="0"/>
              <a:t>00</a:t>
            </a:r>
            <a:r>
              <a:rPr lang="zh-CN" altLang="en-US" dirty="0" smtClean="0"/>
              <a:t>点中，</a:t>
            </a:r>
            <a:r>
              <a:rPr lang="en-US" altLang="zh-CN" dirty="0" smtClean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必须是</a:t>
            </a:r>
            <a:r>
              <a:rPr lang="en-US" altLang="zh-CN" dirty="0"/>
              <a:t>u</a:t>
            </a:r>
            <a:r>
              <a:rPr lang="zh-CN" altLang="en-US" dirty="0"/>
              <a:t>的儿子，即必须是由</a:t>
            </a:r>
            <a:r>
              <a:rPr lang="en-US" altLang="zh-CN" dirty="0"/>
              <a:t>u</a:t>
            </a:r>
            <a:r>
              <a:rPr lang="zh-CN" altLang="en-US" dirty="0"/>
              <a:t>通过树边遍历出的点。如右图，若</a:t>
            </a:r>
            <a:r>
              <a:rPr lang="en-US" altLang="zh-CN" dirty="0"/>
              <a:t>v2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有边相连但不是</a:t>
            </a:r>
            <a:r>
              <a:rPr lang="en-US" altLang="zh-CN" dirty="0"/>
              <a:t>u</a:t>
            </a:r>
            <a:r>
              <a:rPr lang="zh-CN" altLang="en-US" dirty="0"/>
              <a:t>的儿子，则</a:t>
            </a:r>
            <a:r>
              <a:rPr lang="en-US" altLang="zh-CN" dirty="0"/>
              <a:t>v2</a:t>
            </a:r>
            <a:r>
              <a:rPr lang="zh-CN" altLang="en-US" dirty="0"/>
              <a:t>必然在以</a:t>
            </a:r>
            <a:r>
              <a:rPr lang="en-US" altLang="zh-CN" dirty="0"/>
              <a:t>v1</a:t>
            </a:r>
            <a:r>
              <a:rPr lang="zh-CN" altLang="en-US" dirty="0"/>
              <a:t>为根的子树中，此时</a:t>
            </a:r>
            <a:r>
              <a:rPr lang="en-US" altLang="zh-CN" dirty="0"/>
              <a:t>u</a:t>
            </a:r>
            <a:r>
              <a:rPr lang="zh-CN" altLang="en-US" dirty="0"/>
              <a:t>只是图“边缘”上的一个点，删除</a:t>
            </a:r>
            <a:r>
              <a:rPr lang="en-US" altLang="zh-CN" dirty="0"/>
              <a:t>u</a:t>
            </a:r>
            <a:r>
              <a:rPr lang="zh-CN" altLang="en-US" dirty="0"/>
              <a:t>后</a:t>
            </a: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仍然连通，在图的连通性方面</a:t>
            </a: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也是等价的，所以应不对</a:t>
            </a:r>
            <a:r>
              <a:rPr lang="en-US" altLang="zh-CN" dirty="0"/>
              <a:t>v2</a:t>
            </a:r>
            <a:r>
              <a:rPr lang="zh-CN" altLang="en-US" dirty="0"/>
              <a:t>进行考虑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low[v]==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[u]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665784" y="5429264"/>
          <a:ext cx="91358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包装程序外壳对象" r:id="rId1" imgW="990600" imgH="771525" progId="Package">
                  <p:embed/>
                </p:oleObj>
              </mc:Choice>
              <mc:Fallback>
                <p:oleObj name="包装程序外壳对象" r:id="rId1" imgW="990600" imgH="771525" progId="Package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5784" y="5429264"/>
                        <a:ext cx="913582" cy="714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强连通分量</a:t>
            </a:r>
            <a:endParaRPr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7869" y="1916832"/>
            <a:ext cx="101531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       在</a:t>
            </a:r>
            <a:r>
              <a:rPr lang="zh-CN" altLang="en-US" dirty="0"/>
              <a:t>深度优先遍历的过程中，每次新遍历到一个点，就将该点压入栈中。当以某点</a:t>
            </a:r>
            <a:r>
              <a:rPr lang="en-US" altLang="zh-CN" dirty="0"/>
              <a:t>u</a:t>
            </a:r>
            <a:r>
              <a:rPr lang="zh-CN" altLang="en-US" dirty="0"/>
              <a:t>为根的子树遍历完之后，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值仍等于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值，则说明找到了一个新的强连通分量，此时因为强连通分量中的点均在以</a:t>
            </a:r>
            <a:r>
              <a:rPr lang="en-US" altLang="zh-CN" dirty="0"/>
              <a:t>u</a:t>
            </a:r>
            <a:r>
              <a:rPr lang="zh-CN" altLang="en-US" dirty="0"/>
              <a:t>为根的子树中，即应当在栈之中，所以从栈尾点一直到</a:t>
            </a:r>
            <a:r>
              <a:rPr lang="en-US" altLang="zh-CN" dirty="0"/>
              <a:t>u</a:t>
            </a:r>
            <a:r>
              <a:rPr lang="zh-CN" altLang="en-US" dirty="0"/>
              <a:t>这一段点就是组成当前强连通分量的点集。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好的，我们现在步入正题。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学习图论的预备知识（大神们可以无视我开始刷题了）：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00</a:t>
            </a:r>
            <a:r>
              <a:rPr lang="zh-CN" altLang="en-US" sz="3200" dirty="0" smtClean="0"/>
              <a:t>、认识图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01</a:t>
            </a:r>
            <a:r>
              <a:rPr lang="zh-CN" altLang="en-US" sz="3200" dirty="0" smtClean="0"/>
              <a:t>、能画图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、能记图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endParaRPr lang="en-US" altLang="zh-CN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强连通分量</a:t>
            </a:r>
            <a:endParaRPr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836" y="3501008"/>
            <a:ext cx="10369152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/>
              <a:t>显然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234</a:t>
            </a:r>
            <a:r>
              <a:rPr lang="zh-CN" altLang="en-US" dirty="0"/>
              <a:t>、</a:t>
            </a:r>
            <a:r>
              <a:rPr lang="en-US" altLang="zh-CN" dirty="0"/>
              <a:t>567</a:t>
            </a:r>
            <a:r>
              <a:rPr lang="zh-CN" altLang="en-US" dirty="0"/>
              <a:t>分别成为了三个强连通分量。但是深度优先遍历按照</a:t>
            </a:r>
            <a:r>
              <a:rPr lang="en-US" altLang="zh-CN" dirty="0"/>
              <a:t>1234567</a:t>
            </a:r>
            <a:r>
              <a:rPr lang="zh-CN" altLang="en-US" dirty="0"/>
              <a:t>的顺序遍历时，</a:t>
            </a:r>
            <a:r>
              <a:rPr lang="en-US" altLang="zh-CN" dirty="0"/>
              <a:t>5</a:t>
            </a:r>
            <a:r>
              <a:rPr lang="zh-CN" altLang="en-US" dirty="0"/>
              <a:t>会因为有边指向</a:t>
            </a:r>
            <a:r>
              <a:rPr lang="en-US" altLang="zh-CN" dirty="0"/>
              <a:t>6</a:t>
            </a:r>
            <a:r>
              <a:rPr lang="zh-CN" altLang="en-US" dirty="0"/>
              <a:t>并接着访问到了</a:t>
            </a:r>
            <a:r>
              <a:rPr lang="en-US" altLang="zh-CN" dirty="0"/>
              <a:t>4</a:t>
            </a:r>
            <a:r>
              <a:rPr lang="zh-CN" altLang="en-US" dirty="0"/>
              <a:t>导致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值等于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值，而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值是显然比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值小的，因此这样便无法在遍历完以</a:t>
            </a:r>
            <a:r>
              <a:rPr lang="en-US" altLang="zh-CN" dirty="0"/>
              <a:t>5</a:t>
            </a:r>
            <a:r>
              <a:rPr lang="zh-CN" altLang="en-US" dirty="0"/>
              <a:t>为根的子树后判断出</a:t>
            </a:r>
            <a:r>
              <a:rPr lang="en-US" altLang="zh-CN" dirty="0"/>
              <a:t>567</a:t>
            </a:r>
            <a:r>
              <a:rPr lang="zh-CN" altLang="en-US" dirty="0"/>
              <a:t>这个强连通分量，相反的会把</a:t>
            </a:r>
            <a:r>
              <a:rPr lang="en-US" altLang="zh-CN" dirty="0"/>
              <a:t>1567</a:t>
            </a:r>
            <a:r>
              <a:rPr lang="zh-CN" altLang="en-US" dirty="0"/>
              <a:t>判定为一个强连通分量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567</a:t>
            </a:r>
            <a:r>
              <a:rPr lang="zh-CN" altLang="en-US" dirty="0"/>
              <a:t>进行遍历时其实</a:t>
            </a:r>
            <a:r>
              <a:rPr lang="en-US" altLang="zh-CN" dirty="0"/>
              <a:t>234</a:t>
            </a:r>
            <a:r>
              <a:rPr lang="zh-CN" altLang="en-US" dirty="0"/>
              <a:t>已经被作为一个强连通分量剔除了，不再将对图的其他部分进行影响，所以在更新</a:t>
            </a:r>
            <a:r>
              <a:rPr lang="en-US" altLang="zh-CN" dirty="0"/>
              <a:t>low</a:t>
            </a:r>
            <a:r>
              <a:rPr lang="zh-CN" altLang="en-US" dirty="0"/>
              <a:t>值的时候不应该考虑已经被划分到某强连通分量中的点，即只考虑仍在栈中的点。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85405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22004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74629" y="27781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3"/>
            <a:endCxn id="5" idx="0"/>
          </p:cNvCxnSpPr>
          <p:nvPr/>
        </p:nvCxnSpPr>
        <p:spPr>
          <a:xfrm flipH="1">
            <a:off x="2566020" y="2378707"/>
            <a:ext cx="330213" cy="402221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 flipV="1">
            <a:off x="2710036" y="2922130"/>
            <a:ext cx="464593" cy="2814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3" idx="5"/>
          </p:cNvCxnSpPr>
          <p:nvPr/>
        </p:nvCxnSpPr>
        <p:spPr>
          <a:xfrm flipH="1" flipV="1">
            <a:off x="3099903" y="2378707"/>
            <a:ext cx="218742" cy="399407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540063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108015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860640" y="277811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3"/>
            <a:endCxn id="14" idx="0"/>
          </p:cNvCxnSpPr>
          <p:nvPr/>
        </p:nvCxnSpPr>
        <p:spPr>
          <a:xfrm flipH="1">
            <a:off x="4252031" y="2378707"/>
            <a:ext cx="330213" cy="402221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6"/>
            <a:endCxn id="15" idx="2"/>
          </p:cNvCxnSpPr>
          <p:nvPr/>
        </p:nvCxnSpPr>
        <p:spPr>
          <a:xfrm flipV="1">
            <a:off x="4396047" y="2922130"/>
            <a:ext cx="464593" cy="2814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0"/>
            <a:endCxn id="13" idx="5"/>
          </p:cNvCxnSpPr>
          <p:nvPr/>
        </p:nvCxnSpPr>
        <p:spPr>
          <a:xfrm flipH="1" flipV="1">
            <a:off x="4785914" y="2378707"/>
            <a:ext cx="218742" cy="399407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718148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3"/>
            <a:endCxn id="3" idx="7"/>
          </p:cNvCxnSpPr>
          <p:nvPr/>
        </p:nvCxnSpPr>
        <p:spPr>
          <a:xfrm flipH="1">
            <a:off x="3099903" y="1946659"/>
            <a:ext cx="660426" cy="228378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2"/>
            <a:endCxn id="6" idx="6"/>
          </p:cNvCxnSpPr>
          <p:nvPr/>
        </p:nvCxnSpPr>
        <p:spPr>
          <a:xfrm flipH="1" flipV="1">
            <a:off x="3462661" y="2922130"/>
            <a:ext cx="645354" cy="2814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451602" y="2214554"/>
          <a:ext cx="1979557" cy="95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包装程序外壳对象" r:id="rId1" imgW="1619250" imgH="771525" progId="Package">
                  <p:embed/>
                </p:oleObj>
              </mc:Choice>
              <mc:Fallback>
                <p:oleObj name="包装程序外壳对象" r:id="rId1" imgW="1619250" imgH="771525" progId="Package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1602" y="2214554"/>
                        <a:ext cx="1979557" cy="9509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双连通分量</a:t>
            </a:r>
            <a:endParaRPr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5860" y="5545197"/>
            <a:ext cx="957706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/>
              <a:t>一般</a:t>
            </a:r>
            <a:r>
              <a:rPr lang="zh-CN" altLang="en-US" dirty="0" smtClean="0"/>
              <a:t>无向图把所有双连通分量缩成一个点之后变成了什么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1844" y="1844824"/>
            <a:ext cx="11126764" cy="325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/>
              <a:t>双</a:t>
            </a:r>
            <a:r>
              <a:rPr lang="zh-CN" altLang="en-US" dirty="0" smtClean="0"/>
              <a:t>连通分量其实与强连通分量没有多大的不同。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一、边双</a:t>
            </a:r>
            <a:r>
              <a:rPr lang="zh-CN" altLang="en-US" dirty="0"/>
              <a:t>连通分量</a:t>
            </a:r>
            <a:r>
              <a:rPr lang="zh-CN" altLang="en-US" dirty="0" smtClean="0"/>
              <a:t>：</a:t>
            </a:r>
            <a:br>
              <a:rPr lang="zh-CN" altLang="en-US" dirty="0"/>
            </a:br>
            <a:r>
              <a:rPr lang="zh-CN" altLang="en-US" dirty="0"/>
              <a:t>不存在割边的双连通分量，将原图删去割边得到多个边双连通</a:t>
            </a:r>
            <a:r>
              <a:rPr lang="zh-CN" altLang="en-US" dirty="0" smtClean="0"/>
              <a:t>分量</a:t>
            </a:r>
            <a:br>
              <a:rPr lang="zh-CN" altLang="en-US" dirty="0"/>
            </a:br>
            <a:r>
              <a:rPr lang="zh-CN" altLang="en-US" dirty="0"/>
              <a:t>算法是</a:t>
            </a:r>
            <a:r>
              <a:rPr lang="en-US" altLang="zh-CN" dirty="0" err="1"/>
              <a:t>Tarjan</a:t>
            </a:r>
            <a:r>
              <a:rPr lang="zh-CN" altLang="en-US" dirty="0"/>
              <a:t>中点入栈的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lnSpc>
                <a:spcPct val="95000"/>
              </a:lnSpc>
            </a:pPr>
            <a:endParaRPr lang="en-US" altLang="zh-CN" dirty="0" smtClean="0"/>
          </a:p>
          <a:p>
            <a:pPr>
              <a:lnSpc>
                <a:spcPct val="95000"/>
              </a:lnSpc>
            </a:pPr>
            <a:r>
              <a:rPr lang="zh-CN" altLang="en-US" dirty="0" smtClean="0"/>
              <a:t>二、</a:t>
            </a:r>
            <a:r>
              <a:rPr lang="zh-CN" altLang="en-US" dirty="0"/>
              <a:t>点双连通分量</a:t>
            </a:r>
            <a:r>
              <a:rPr lang="zh-CN" altLang="en-US" dirty="0" smtClean="0"/>
              <a:t>：</a:t>
            </a:r>
            <a:br>
              <a:rPr lang="zh-CN" altLang="en-US" dirty="0"/>
            </a:br>
            <a:r>
              <a:rPr lang="zh-CN" altLang="en-US" dirty="0"/>
              <a:t>每个点双连通分量没有关节点</a:t>
            </a:r>
            <a:r>
              <a:rPr lang="en-US" altLang="zh-CN" dirty="0"/>
              <a:t>, </a:t>
            </a:r>
            <a:r>
              <a:rPr lang="zh-CN" altLang="en-US" dirty="0"/>
              <a:t>同时原图的关节点可以存在于多个点双连通分量</a:t>
            </a:r>
            <a:r>
              <a:rPr lang="zh-CN" altLang="en-US" dirty="0" smtClean="0"/>
              <a:t>中</a:t>
            </a:r>
            <a:br>
              <a:rPr lang="zh-CN" altLang="en-US" dirty="0"/>
            </a:br>
            <a:r>
              <a:rPr lang="zh-CN" altLang="en-US" dirty="0"/>
              <a:t>算法是</a:t>
            </a:r>
            <a:r>
              <a:rPr lang="en-US" altLang="zh-CN" dirty="0" err="1"/>
              <a:t>Tarjan</a:t>
            </a:r>
            <a:r>
              <a:rPr lang="zh-CN" altLang="en-US" dirty="0"/>
              <a:t>中边入栈的算法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altLang="en-US" dirty="0"/>
          </a:p>
        </p:txBody>
      </p:sp>
      <p:sp>
        <p:nvSpPr>
          <p:cNvPr id="3" name="内容占位符 3"/>
          <p:cNvSpPr txBox="1"/>
          <p:nvPr/>
        </p:nvSpPr>
        <p:spPr>
          <a:xfrm>
            <a:off x="838200" y="1576705"/>
            <a:ext cx="10490835" cy="5045710"/>
          </a:xfrm>
        </p:spPr>
        <p:txBody>
          <a:bodyPr>
            <a:normAutofit/>
          </a:bodyPr>
          <a:lstStyle>
            <a:lvl1pPr marL="304800" indent="-304800" algn="l" defTabSz="1218565" rtl="0" eaLnBrk="1" latinLnBrk="0" hangingPunct="1">
              <a:lnSpc>
                <a:spcPct val="95000"/>
              </a:lnSpc>
              <a:spcBef>
                <a:spcPts val="1865"/>
              </a:spcBef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520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240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960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04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poj2186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/>
              <a:t>N(N&lt;=10000)</a:t>
            </a:r>
            <a:r>
              <a:rPr lang="zh-CN" altLang="en-US" dirty="0"/>
              <a:t>头牛，每头牛都想成为</a:t>
            </a:r>
            <a:r>
              <a:rPr lang="en-US" altLang="zh-CN" dirty="0"/>
              <a:t>most </a:t>
            </a:r>
            <a:r>
              <a:rPr lang="en-US" altLang="zh-CN" dirty="0" smtClean="0"/>
              <a:t>popular</a:t>
            </a:r>
            <a:r>
              <a:rPr lang="zh-CN" altLang="en-US" dirty="0" smtClean="0"/>
              <a:t>的</a:t>
            </a:r>
            <a:r>
              <a:rPr lang="zh-CN" altLang="en-US" dirty="0"/>
              <a:t>牛，给出</a:t>
            </a:r>
            <a:r>
              <a:rPr lang="en-US" altLang="zh-CN" dirty="0"/>
              <a:t>M(M&lt;=50000)</a:t>
            </a:r>
            <a:r>
              <a:rPr lang="zh-CN" altLang="en-US" dirty="0"/>
              <a:t>个关系，如</a:t>
            </a:r>
            <a:r>
              <a:rPr lang="en-US" altLang="zh-CN" dirty="0"/>
              <a:t>(1,2)</a:t>
            </a:r>
            <a:r>
              <a:rPr lang="zh-CN" altLang="en-US" dirty="0"/>
              <a:t>代表</a:t>
            </a:r>
            <a:r>
              <a:rPr lang="en-US" altLang="zh-CN" dirty="0"/>
              <a:t>1</a:t>
            </a:r>
            <a:r>
              <a:rPr lang="zh-CN" altLang="en-US" dirty="0"/>
              <a:t>欢迎</a:t>
            </a:r>
            <a:r>
              <a:rPr lang="en-US" altLang="zh-CN" dirty="0"/>
              <a:t>2</a:t>
            </a:r>
            <a:r>
              <a:rPr lang="zh-CN" altLang="en-US" dirty="0"/>
              <a:t>，关系可以传递，但是不可以相互，即</a:t>
            </a:r>
            <a:r>
              <a:rPr lang="en-US" altLang="zh-CN" dirty="0"/>
              <a:t>1</a:t>
            </a:r>
            <a:r>
              <a:rPr lang="zh-CN" altLang="en-US" dirty="0"/>
              <a:t>欢迎</a:t>
            </a:r>
            <a:r>
              <a:rPr lang="en-US" altLang="zh-CN" dirty="0"/>
              <a:t>2</a:t>
            </a:r>
            <a:r>
              <a:rPr lang="zh-CN" altLang="en-US" dirty="0"/>
              <a:t>不代表</a:t>
            </a:r>
            <a:r>
              <a:rPr lang="en-US" altLang="zh-CN" dirty="0"/>
              <a:t>2</a:t>
            </a:r>
            <a:r>
              <a:rPr lang="zh-CN" altLang="en-US" dirty="0"/>
              <a:t>欢迎</a:t>
            </a:r>
            <a:r>
              <a:rPr lang="en-US" altLang="zh-CN" dirty="0"/>
              <a:t>1</a:t>
            </a:r>
            <a:r>
              <a:rPr lang="zh-CN" altLang="en-US" dirty="0"/>
              <a:t>，但是如果</a:t>
            </a:r>
            <a:r>
              <a:rPr lang="en-US" altLang="zh-CN" dirty="0"/>
              <a:t>2</a:t>
            </a:r>
            <a:r>
              <a:rPr lang="zh-CN" altLang="en-US" dirty="0"/>
              <a:t>也欢迎</a:t>
            </a:r>
            <a:r>
              <a:rPr lang="en-US" altLang="zh-CN" dirty="0"/>
              <a:t>3</a:t>
            </a:r>
            <a:r>
              <a:rPr lang="zh-CN" altLang="en-US" dirty="0"/>
              <a:t>那么</a:t>
            </a:r>
            <a:r>
              <a:rPr lang="en-US" altLang="zh-CN" dirty="0"/>
              <a:t>1</a:t>
            </a:r>
            <a:r>
              <a:rPr lang="zh-CN" altLang="en-US" dirty="0"/>
              <a:t>也欢迎</a:t>
            </a:r>
            <a:r>
              <a:rPr lang="en-US" altLang="zh-CN" dirty="0"/>
              <a:t>3.</a:t>
            </a:r>
            <a:endParaRPr lang="en-US" altLang="zh-CN" dirty="0"/>
          </a:p>
          <a:p>
            <a:r>
              <a:rPr lang="zh-CN" altLang="en-US" dirty="0"/>
              <a:t>给出</a:t>
            </a:r>
            <a:r>
              <a:rPr lang="en-US" altLang="zh-CN" dirty="0"/>
              <a:t>N,M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个欢迎关系，求被所有牛都欢迎的牛的数量。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Tips</a:t>
            </a:r>
            <a:endParaRPr altLang="en-US" dirty="0"/>
          </a:p>
        </p:txBody>
      </p:sp>
      <p:sp>
        <p:nvSpPr>
          <p:cNvPr id="3" name="内容占位符 3"/>
          <p:cNvSpPr txBox="1"/>
          <p:nvPr/>
        </p:nvSpPr>
        <p:spPr>
          <a:xfrm>
            <a:off x="838200" y="1576705"/>
            <a:ext cx="10490835" cy="5045710"/>
          </a:xfrm>
        </p:spPr>
        <p:txBody>
          <a:bodyPr>
            <a:normAutofit/>
          </a:bodyPr>
          <a:lstStyle>
            <a:lvl1pPr marL="304800" indent="-304800" algn="l" defTabSz="1218565" rtl="0" eaLnBrk="1" latinLnBrk="0" hangingPunct="1">
              <a:lnSpc>
                <a:spcPct val="95000"/>
              </a:lnSpc>
              <a:spcBef>
                <a:spcPts val="1865"/>
              </a:spcBef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520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240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960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04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10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算法的时间复杂度非常可观，所以经常数据范围会比较大，直接写递归会爆栈，所以要写非！递！归！</a:t>
            </a:r>
            <a:r>
              <a:rPr lang="zh-CN" altLang="en-US" dirty="0"/>
              <a:t>╮</a:t>
            </a:r>
            <a:r>
              <a:rPr lang="en-US" altLang="zh-CN" dirty="0"/>
              <a:t>(╯▽╰)</a:t>
            </a:r>
            <a:r>
              <a:rPr lang="en-US" altLang="zh-CN" dirty="0" smtClean="0"/>
              <a:t>╭</a:t>
            </a:r>
            <a:r>
              <a:rPr lang="zh-CN" altLang="en-US" dirty="0" smtClean="0"/>
              <a:t>（所以说为什么标程都是用递归写的</a:t>
            </a:r>
            <a:r>
              <a:rPr lang="en-US" altLang="zh-CN" dirty="0"/>
              <a:t>(→_→)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无向图的重边情况</a:t>
            </a:r>
            <a:endParaRPr lang="en-US" altLang="zh-CN" dirty="0" smtClean="0"/>
          </a:p>
          <a:p>
            <a:r>
              <a:rPr lang="zh-CN" altLang="en-US" dirty="0"/>
              <a:t>考虑原图的连通性</a:t>
            </a:r>
            <a:r>
              <a:rPr lang="zh-CN" altLang="en-US" dirty="0" smtClean="0"/>
              <a:t>。</a:t>
            </a:r>
            <a:r>
              <a:rPr lang="zh-CN" altLang="en-US" dirty="0"/>
              <a:t>原图很可能本身就是不连通的，</a:t>
            </a:r>
            <a:r>
              <a:rPr lang="zh-CN" altLang="en-US" dirty="0" smtClean="0"/>
              <a:t>这时候任何</a:t>
            </a:r>
            <a:r>
              <a:rPr lang="zh-CN" altLang="en-US" dirty="0"/>
              <a:t>一个点都将成为割顶，任何一条边都会成为桥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在求无向图的割顶时，对于</a:t>
            </a:r>
            <a:r>
              <a:rPr lang="en-US" altLang="zh-CN" dirty="0"/>
              <a:t>u</a:t>
            </a:r>
            <a:r>
              <a:rPr lang="zh-CN" altLang="en-US" dirty="0"/>
              <a:t>由非树边访问到的已经遍历过的点</a:t>
            </a:r>
            <a:r>
              <a:rPr lang="en-US" altLang="zh-CN" dirty="0"/>
              <a:t>v</a:t>
            </a:r>
            <a:r>
              <a:rPr lang="zh-CN" altLang="en-US" dirty="0"/>
              <a:t>，不能错用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值更新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值，因为可能</a:t>
            </a:r>
            <a:r>
              <a:rPr lang="en-US" altLang="zh-CN" dirty="0"/>
              <a:t>v</a:t>
            </a:r>
            <a:r>
              <a:rPr lang="zh-CN" altLang="en-US" dirty="0"/>
              <a:t>就是割顶，一旦</a:t>
            </a:r>
            <a:r>
              <a:rPr lang="en-US" altLang="zh-CN" dirty="0"/>
              <a:t>v</a:t>
            </a:r>
            <a:r>
              <a:rPr lang="zh-CN" altLang="en-US" dirty="0"/>
              <a:t>被删除</a:t>
            </a:r>
            <a:r>
              <a:rPr lang="en-US" altLang="zh-CN" dirty="0"/>
              <a:t>u</a:t>
            </a:r>
            <a:r>
              <a:rPr lang="zh-CN" altLang="en-US" dirty="0"/>
              <a:t>就无法通过</a:t>
            </a:r>
            <a:r>
              <a:rPr lang="en-US" altLang="zh-CN" dirty="0"/>
              <a:t>v</a:t>
            </a:r>
            <a:r>
              <a:rPr lang="zh-CN" altLang="en-US" dirty="0"/>
              <a:t>访问到</a:t>
            </a:r>
            <a:r>
              <a:rPr lang="en-US" altLang="zh-CN" dirty="0"/>
              <a:t>low</a:t>
            </a:r>
            <a:r>
              <a:rPr lang="zh-CN" altLang="en-US" dirty="0"/>
              <a:t>值比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值更低的点，所以只能用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 err="1"/>
              <a:t>dfn</a:t>
            </a:r>
            <a:r>
              <a:rPr lang="zh-CN" altLang="en-US" dirty="0"/>
              <a:t>值来更新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习题</a:t>
            </a:r>
            <a:endParaRPr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76705"/>
            <a:ext cx="10490835" cy="5045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http://poj.org/problem?id=2186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http://poj.org/problem?id=3352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树上的一些操作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倍增算法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2670" y="1412240"/>
            <a:ext cx="10722610" cy="537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/>
              <a:t>具体应用：求树上任意两点的</a:t>
            </a:r>
            <a:r>
              <a:rPr lang="en-US" altLang="zh-CN" sz="2800"/>
              <a:t>lca</a:t>
            </a:r>
            <a:r>
              <a:rPr lang="zh-CN" altLang="en-US" sz="2800"/>
              <a:t>（这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个问题其实还有很多解法）。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en-US" altLang="zh-CN" sz="2800"/>
              <a:t>lca</a:t>
            </a:r>
            <a:r>
              <a:rPr lang="zh-CN" altLang="en-US" sz="2800"/>
              <a:t>：最近公共祖先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具体实现：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       先对于树的每个节点按照</a:t>
            </a:r>
            <a:r>
              <a:rPr lang="en-US" altLang="zh-CN" sz="2800"/>
              <a:t>DFS</a:t>
            </a:r>
            <a:r>
              <a:rPr lang="zh-CN" altLang="en-US" sz="2800"/>
              <a:t>序进行编号，然后用</a:t>
            </a:r>
            <a:r>
              <a:rPr lang="en-US" altLang="zh-CN" sz="2800"/>
              <a:t>RMQ</a:t>
            </a:r>
            <a:r>
              <a:rPr lang="zh-CN" altLang="en-US" sz="2800"/>
              <a:t>的方法，做好树上的</a:t>
            </a:r>
            <a:r>
              <a:rPr lang="en-US" altLang="zh-CN" sz="2800"/>
              <a:t>st</a:t>
            </a:r>
            <a:r>
              <a:rPr lang="zh-CN" altLang="en-US" sz="2800"/>
              <a:t>表，每次询问的时候就可以将时间复杂度控制在</a:t>
            </a:r>
            <a:r>
              <a:rPr lang="en-US" altLang="zh-CN" sz="2800"/>
              <a:t>O(logN)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4" name="图片 3" descr="133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340" y="702310"/>
            <a:ext cx="4143375" cy="3776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</a:t>
            </a:r>
            <a:r>
              <a:rPr altLang="en-US" dirty="0"/>
              <a:t>表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5025" y="2345690"/>
            <a:ext cx="10722610" cy="213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/>
              <a:t>for (int i=1; i&lt;=N; i++) F[i][0]=Fa[i];</a:t>
            </a:r>
            <a:endParaRPr lang="en-US" altLang="zh-CN" sz="2800"/>
          </a:p>
          <a:p>
            <a:pPr algn="l">
              <a:lnSpc>
                <a:spcPct val="95000"/>
              </a:lnSpc>
            </a:pPr>
            <a:r>
              <a:rPr lang="en-US" altLang="zh-CN" sz="2800"/>
              <a:t>for (int i=1; i&lt;=P; i++) //P</a:t>
            </a:r>
            <a:r>
              <a:rPr lang="zh-CN" altLang="en-US" sz="2800"/>
              <a:t>为令</a:t>
            </a:r>
            <a:r>
              <a:rPr lang="en-US" altLang="zh-CN" sz="2800"/>
              <a:t>2^P</a:t>
            </a:r>
            <a:r>
              <a:rPr lang="zh-CN" altLang="en-US" sz="2800"/>
              <a:t>大于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zh-CN" altLang="en-US" sz="2800"/>
              <a:t>                                       </a:t>
            </a:r>
            <a:r>
              <a:rPr lang="en-US" altLang="zh-CN" sz="2800"/>
              <a:t>N</a:t>
            </a:r>
            <a:r>
              <a:rPr lang="zh-CN" altLang="en-US" sz="2800"/>
              <a:t>的最小整数</a:t>
            </a:r>
            <a:endParaRPr lang="zh-CN" altLang="en-US" sz="2800"/>
          </a:p>
          <a:p>
            <a:pPr algn="l">
              <a:lnSpc>
                <a:spcPct val="95000"/>
              </a:lnSpc>
            </a:pPr>
            <a:r>
              <a:rPr lang="en-US" altLang="zh-CN" sz="2800"/>
              <a:t>	for (int j=1; j&lt;=N; j++)</a:t>
            </a:r>
            <a:endParaRPr lang="en-US" altLang="zh-CN" sz="2800"/>
          </a:p>
          <a:p>
            <a:pPr algn="l">
              <a:lnSpc>
                <a:spcPct val="95000"/>
              </a:lnSpc>
            </a:pPr>
            <a:r>
              <a:rPr lang="en-US" altLang="zh-CN" sz="2800"/>
              <a:t>		F[j][i]=F[F[j][i-1]][i-1];</a:t>
            </a:r>
            <a:endParaRPr lang="en-US" altLang="zh-CN" sz="2800"/>
          </a:p>
        </p:txBody>
      </p:sp>
      <p:pic>
        <p:nvPicPr>
          <p:cNvPr id="4" name="图片 3" descr="133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340" y="702310"/>
            <a:ext cx="4143375" cy="3776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询问</a:t>
            </a:r>
            <a:endParaRPr altLang="en-US" dirty="0"/>
          </a:p>
        </p:txBody>
      </p:sp>
      <p:pic>
        <p:nvPicPr>
          <p:cNvPr id="4" name="图片 3" descr="133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7285" y="676910"/>
            <a:ext cx="4143375" cy="3776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060" y="2160905"/>
            <a:ext cx="6471285" cy="2536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/>
              <a:t>int Query(int x,int y)</a:t>
            </a:r>
            <a:endParaRPr lang="en-US" altLang="zh-CN"/>
          </a:p>
          <a:p>
            <a:pPr algn="l">
              <a:lnSpc>
                <a:spcPct val="95000"/>
              </a:lnSpc>
            </a:pPr>
            <a:r>
              <a:rPr lang="en-US" altLang="zh-CN"/>
              <a:t>{</a:t>
            </a:r>
            <a:endParaRPr lang="en-US" altLang="zh-CN"/>
          </a:p>
          <a:p>
            <a:pPr algn="l">
              <a:lnSpc>
                <a:spcPct val="95000"/>
              </a:lnSpc>
            </a:pPr>
            <a:r>
              <a:rPr lang="en-US" altLang="zh-CN"/>
              <a:t>	if (id[x]&lt;id[y]) swap(x,y);</a:t>
            </a:r>
            <a:endParaRPr lang="en-US" altLang="zh-CN"/>
          </a:p>
          <a:p>
            <a:pPr algn="l">
              <a:lnSpc>
                <a:spcPct val="95000"/>
              </a:lnSpc>
            </a:pPr>
            <a:r>
              <a:rPr lang="en-US" altLang="zh-CN"/>
              <a:t>	for (int i=P; i&gt;=0; i--)</a:t>
            </a:r>
            <a:endParaRPr lang="en-US" altLang="zh-CN"/>
          </a:p>
          <a:p>
            <a:pPr algn="l">
              <a:lnSpc>
                <a:spcPct val="95000"/>
              </a:lnSpc>
            </a:pPr>
            <a:r>
              <a:rPr lang="en-US" altLang="zh-CN"/>
              <a:t>		if (id[F[x][i]]&gt;id[y]) x=F[x][i];</a:t>
            </a:r>
            <a:endParaRPr lang="en-US" altLang="zh-CN"/>
          </a:p>
          <a:p>
            <a:pPr algn="l">
              <a:lnSpc>
                <a:spcPct val="95000"/>
              </a:lnSpc>
            </a:pPr>
            <a:r>
              <a:rPr lang="en-US" altLang="zh-CN"/>
              <a:t>	return F[x][0];</a:t>
            </a:r>
            <a:endParaRPr lang="en-US" altLang="zh-CN"/>
          </a:p>
          <a:p>
            <a:pPr algn="l">
              <a:lnSpc>
                <a:spcPct val="95000"/>
              </a:lnSpc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2670" y="1412240"/>
            <a:ext cx="5662930" cy="51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/>
              <a:t>http://poj.org/problem?id=1330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00</a:t>
            </a:r>
            <a:r>
              <a:rPr lang="zh-CN" altLang="en-US" dirty="0" smtClean="0"/>
              <a:t>、认识图</a:t>
            </a:r>
            <a:endParaRPr 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什么是图？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图由点和边组成。根据边是否有方向，可分为有向图、无向图。树是特殊的无向图。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图可以用二元组</a:t>
            </a:r>
            <a:r>
              <a:rPr lang="en-US" altLang="zh-CN" dirty="0" smtClean="0"/>
              <a:t>(</a:t>
            </a:r>
            <a:r>
              <a:rPr lang="en-US" altLang="zh-CN" dirty="0"/>
              <a:t>V,E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表示点的集合，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表示边的集合。每条边可以有一个边权。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36" y="1787717"/>
            <a:ext cx="255270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916832"/>
            <a:ext cx="3752029" cy="2276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302067"/>
            <a:ext cx="2552700" cy="203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Other Problems: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0876" y="1857364"/>
            <a:ext cx="9909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a)</a:t>
            </a:r>
            <a:r>
              <a:rPr lang="zh-CN" altLang="en-US" sz="2800" dirty="0" smtClean="0"/>
              <a:t>求树的直径</a:t>
            </a:r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很多种方法。</a:t>
            </a:r>
            <a:endParaRPr lang="en-US" altLang="zh-CN" sz="2800" dirty="0" smtClean="0"/>
          </a:p>
          <a:p>
            <a:r>
              <a:rPr lang="en-US" altLang="zh-CN" sz="2800" dirty="0" smtClean="0"/>
              <a:t>b)</a:t>
            </a:r>
            <a:r>
              <a:rPr lang="zh-CN" altLang="en-US" sz="2800" dirty="0" smtClean="0"/>
              <a:t>树的最小表示法</a:t>
            </a:r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树同构？</a:t>
            </a:r>
            <a:endParaRPr lang="en-US" altLang="zh-CN" sz="2800" dirty="0" smtClean="0"/>
          </a:p>
          <a:p>
            <a:r>
              <a:rPr lang="en-US" altLang="zh-CN" sz="2800" dirty="0" smtClean="0"/>
              <a:t>c)</a:t>
            </a:r>
            <a:r>
              <a:rPr lang="zh-CN" altLang="en-US" sz="2800" dirty="0" smtClean="0"/>
              <a:t>*树链剖分</a:t>
            </a:r>
            <a:endParaRPr lang="en-US" altLang="zh-CN" sz="2800" dirty="0" smtClean="0"/>
          </a:p>
          <a:p>
            <a:r>
              <a:rPr lang="en-US" altLang="zh-CN" sz="2800" dirty="0" smtClean="0"/>
              <a:t>d)</a:t>
            </a:r>
            <a:r>
              <a:rPr lang="zh-CN" altLang="en-US" sz="2800" dirty="0" smtClean="0"/>
              <a:t>差分约束系统</a:t>
            </a:r>
            <a:endParaRPr lang="en-US" altLang="zh-CN" sz="2800" dirty="0" smtClean="0"/>
          </a:p>
          <a:p>
            <a:r>
              <a:rPr lang="en-US" altLang="zh-CN" sz="2800" dirty="0" smtClean="0"/>
              <a:t>e)</a:t>
            </a:r>
            <a:r>
              <a:rPr lang="zh-CN" altLang="en-US" sz="2800" dirty="0" smtClean="0"/>
              <a:t>二分图匹配</a:t>
            </a:r>
            <a:endParaRPr lang="en-US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一些习题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2670" y="1412240"/>
            <a:ext cx="3629025" cy="51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/>
              <a:t>NOIP2013 Day1 T3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96315" y="2247900"/>
            <a:ext cx="10710545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dirty="0"/>
              <a:t>        </a:t>
            </a:r>
            <a:r>
              <a:rPr lang="zh-CN" altLang="en-US" sz="3200" dirty="0"/>
              <a:t>A 国有 n 座城市，编号从 1 到 n，城市之间有 m 条双向道路。每一条道路对车辆都有 重量限制，简称限重。现在有 q 辆货车在运输货物，司机们想知道每辆车在不超过车辆限重的情况下，最多能运多重的货物。</a:t>
            </a:r>
            <a:endParaRPr lang="zh-CN" altLang="en-US" sz="3200" dirty="0"/>
          </a:p>
          <a:p>
            <a:pPr algn="l">
              <a:lnSpc>
                <a:spcPct val="95000"/>
              </a:lnSpc>
            </a:pPr>
            <a:r>
              <a:rPr lang="zh-CN" altLang="en-US" sz="3200" dirty="0"/>
              <a:t>      0 &lt; </a:t>
            </a:r>
            <a:r>
              <a:rPr lang="en-US" altLang="zh-CN" sz="3200" dirty="0"/>
              <a:t>n &lt;</a:t>
            </a:r>
            <a:r>
              <a:rPr lang="zh-CN" altLang="en-US" sz="3200" dirty="0"/>
              <a:t>10,000，0 &lt; </a:t>
            </a:r>
            <a:r>
              <a:rPr lang="en-US" altLang="zh-CN" sz="3200" dirty="0"/>
              <a:t>m </a:t>
            </a:r>
            <a:r>
              <a:rPr lang="zh-CN" altLang="en-US" sz="3200" dirty="0"/>
              <a:t>&lt; 50,000 </a:t>
            </a:r>
            <a:endParaRPr lang="en-US" altLang="zh-CN" sz="3200" dirty="0" smtClean="0"/>
          </a:p>
          <a:p>
            <a:pPr algn="l">
              <a:lnSpc>
                <a:spcPct val="95000"/>
              </a:lnSpc>
            </a:pPr>
            <a:endParaRPr lang="en-US" altLang="zh-CN" sz="3200" dirty="0" smtClean="0"/>
          </a:p>
          <a:p>
            <a:pPr algn="l">
              <a:lnSpc>
                <a:spcPct val="95000"/>
              </a:lnSpc>
            </a:pPr>
            <a:r>
              <a:rPr lang="zh-CN" altLang="en-US" sz="3200" dirty="0" smtClean="0"/>
              <a:t>暴力怎么过？</a:t>
            </a:r>
            <a:r>
              <a:rPr lang="en-US" altLang="zh-CN" sz="3200" dirty="0" smtClean="0"/>
              <a:t>MST</a:t>
            </a:r>
            <a:r>
              <a:rPr lang="zh-CN" altLang="en-US" sz="3200" dirty="0" smtClean="0"/>
              <a:t>？倍增？ 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一些习题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2670" y="1412240"/>
            <a:ext cx="3666388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/>
              <a:t>NOIP2012 Day2 </a:t>
            </a:r>
            <a:r>
              <a:rPr lang="en-US" altLang="zh-CN" sz="2800" dirty="0"/>
              <a:t>T3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96315" y="2247900"/>
            <a:ext cx="107105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    H</a:t>
            </a:r>
            <a:r>
              <a:rPr lang="zh-CN" altLang="en-US" sz="2000" dirty="0" smtClean="0">
                <a:latin typeface="+mj-ea"/>
                <a:ea typeface="+mj-ea"/>
              </a:rPr>
              <a:t>国有</a:t>
            </a:r>
            <a:r>
              <a:rPr lang="en-US" altLang="zh-CN" sz="2000" dirty="0" smtClean="0">
                <a:latin typeface="+mj-ea"/>
                <a:ea typeface="+mj-ea"/>
              </a:rPr>
              <a:t>n</a:t>
            </a:r>
            <a:r>
              <a:rPr lang="zh-CN" altLang="en-US" sz="2000" dirty="0" smtClean="0">
                <a:latin typeface="+mj-ea"/>
                <a:ea typeface="+mj-ea"/>
              </a:rPr>
              <a:t>个</a:t>
            </a:r>
            <a:r>
              <a:rPr lang="zh-CN" altLang="en-US" sz="2000" dirty="0">
                <a:latin typeface="+mj-ea"/>
                <a:ea typeface="+mj-ea"/>
              </a:rPr>
              <a:t>城市</a:t>
            </a:r>
            <a:r>
              <a:rPr lang="zh-CN" altLang="en-US" sz="2000" dirty="0" smtClean="0">
                <a:latin typeface="+mj-ea"/>
                <a:ea typeface="+mj-ea"/>
              </a:rPr>
              <a:t>，这</a:t>
            </a:r>
            <a:r>
              <a:rPr lang="en-US" altLang="zh-CN" sz="2000" dirty="0" smtClean="0">
                <a:latin typeface="+mj-ea"/>
                <a:ea typeface="+mj-ea"/>
              </a:rPr>
              <a:t>n</a:t>
            </a:r>
            <a:r>
              <a:rPr lang="zh-CN" altLang="en-US" sz="2000" dirty="0" smtClean="0">
                <a:latin typeface="+mj-ea"/>
                <a:ea typeface="+mj-ea"/>
              </a:rPr>
              <a:t>个</a:t>
            </a:r>
            <a:r>
              <a:rPr lang="zh-CN" altLang="en-US" sz="2000" dirty="0">
                <a:latin typeface="+mj-ea"/>
                <a:ea typeface="+mj-ea"/>
              </a:rPr>
              <a:t>城市</a:t>
            </a:r>
            <a:r>
              <a:rPr lang="zh-CN" altLang="en-US" sz="2000" dirty="0" smtClean="0">
                <a:latin typeface="+mj-ea"/>
                <a:ea typeface="+mj-ea"/>
              </a:rPr>
              <a:t>用</a:t>
            </a:r>
            <a:r>
              <a:rPr lang="en-US" altLang="zh-CN" sz="2000" dirty="0" smtClean="0">
                <a:latin typeface="+mj-ea"/>
                <a:ea typeface="+mj-ea"/>
              </a:rPr>
              <a:t>n-1</a:t>
            </a:r>
            <a:r>
              <a:rPr lang="zh-CN" altLang="en-US" sz="2000" dirty="0" smtClean="0">
                <a:latin typeface="+mj-ea"/>
                <a:ea typeface="+mj-ea"/>
              </a:rPr>
              <a:t>条</a:t>
            </a:r>
            <a:r>
              <a:rPr lang="zh-CN" altLang="en-US" sz="2000" b="1" dirty="0" smtClean="0">
                <a:latin typeface="+mj-ea"/>
                <a:ea typeface="+mj-ea"/>
              </a:rPr>
              <a:t>双向道路</a:t>
            </a:r>
            <a:r>
              <a:rPr lang="zh-CN" altLang="en-US" sz="2000" dirty="0" smtClean="0">
                <a:latin typeface="+mj-ea"/>
                <a:ea typeface="+mj-ea"/>
              </a:rPr>
              <a:t>相互</a:t>
            </a:r>
            <a:r>
              <a:rPr lang="zh-CN" altLang="en-US" sz="2000" dirty="0">
                <a:latin typeface="+mj-ea"/>
                <a:ea typeface="+mj-ea"/>
              </a:rPr>
              <a:t>连通构成一棵树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r>
              <a:rPr lang="en-US" altLang="zh-CN" sz="2000" dirty="0" smtClean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号</a:t>
            </a:r>
            <a:r>
              <a:rPr lang="zh-CN" altLang="en-US" sz="2000" dirty="0">
                <a:latin typeface="+mj-ea"/>
                <a:ea typeface="+mj-ea"/>
              </a:rPr>
              <a:t>城市是首都</a:t>
            </a:r>
            <a:r>
              <a:rPr lang="zh-CN" altLang="en-US" sz="2000" dirty="0" smtClean="0">
                <a:latin typeface="+mj-ea"/>
                <a:ea typeface="+mj-ea"/>
              </a:rPr>
              <a:t>，也</a:t>
            </a:r>
            <a:r>
              <a:rPr lang="zh-CN" altLang="en-US" sz="2000" dirty="0">
                <a:latin typeface="+mj-ea"/>
                <a:ea typeface="+mj-ea"/>
              </a:rPr>
              <a:t>是树中的根节点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r>
              <a:rPr lang="en-US" altLang="zh-CN" sz="2000" dirty="0" smtClean="0">
                <a:latin typeface="+mj-ea"/>
                <a:ea typeface="+mj-ea"/>
              </a:rPr>
              <a:t>H</a:t>
            </a:r>
            <a:r>
              <a:rPr lang="zh-CN" altLang="en-US" sz="2000" dirty="0" smtClean="0">
                <a:latin typeface="+mj-ea"/>
                <a:ea typeface="+mj-ea"/>
              </a:rPr>
              <a:t>国</a:t>
            </a:r>
            <a:r>
              <a:rPr lang="zh-CN" altLang="en-US" sz="2000" dirty="0">
                <a:latin typeface="+mj-ea"/>
                <a:ea typeface="+mj-ea"/>
              </a:rPr>
              <a:t>的首都爆发了一种危害性极高的传染病</a:t>
            </a:r>
            <a:r>
              <a:rPr lang="zh-CN" altLang="en-US" sz="2000" dirty="0" smtClean="0">
                <a:latin typeface="+mj-ea"/>
                <a:ea typeface="+mj-ea"/>
              </a:rPr>
              <a:t>。当局</a:t>
            </a:r>
            <a:r>
              <a:rPr lang="zh-CN" altLang="en-US" sz="2000" dirty="0">
                <a:latin typeface="+mj-ea"/>
                <a:ea typeface="+mj-ea"/>
              </a:rPr>
              <a:t>为了控制疫情</a:t>
            </a:r>
            <a:r>
              <a:rPr lang="zh-CN" altLang="en-US" sz="2000" dirty="0" smtClean="0">
                <a:latin typeface="+mj-ea"/>
                <a:ea typeface="+mj-ea"/>
              </a:rPr>
              <a:t>，不</a:t>
            </a:r>
            <a:r>
              <a:rPr lang="zh-CN" altLang="en-US" sz="2000" dirty="0">
                <a:latin typeface="+mj-ea"/>
                <a:ea typeface="+mj-ea"/>
              </a:rPr>
              <a:t>让疫情扩散到</a:t>
            </a:r>
            <a:r>
              <a:rPr lang="zh-CN" altLang="en-US" sz="2000" dirty="0" smtClean="0">
                <a:latin typeface="+mj-ea"/>
                <a:ea typeface="+mj-ea"/>
              </a:rPr>
              <a:t>边境城市</a:t>
            </a:r>
            <a:r>
              <a:rPr lang="zh-CN" altLang="en-US" sz="2000" dirty="0">
                <a:latin typeface="+mj-ea"/>
                <a:ea typeface="+mj-ea"/>
              </a:rPr>
              <a:t>（叶子节点所表示的城市</a:t>
            </a:r>
            <a:r>
              <a:rPr lang="zh-CN" altLang="en-US" sz="2000" dirty="0" smtClean="0">
                <a:latin typeface="+mj-ea"/>
                <a:ea typeface="+mj-ea"/>
              </a:rPr>
              <a:t>），</a:t>
            </a:r>
            <a:r>
              <a:rPr lang="zh-CN" altLang="en-US" sz="2000" dirty="0">
                <a:latin typeface="+mj-ea"/>
                <a:ea typeface="+mj-ea"/>
              </a:rPr>
              <a:t>决定动用军队在一些城市建立检查点，使得从首都到</a:t>
            </a:r>
            <a:r>
              <a:rPr lang="zh-CN" altLang="en-US" sz="2000" dirty="0" smtClean="0">
                <a:latin typeface="+mj-ea"/>
                <a:ea typeface="+mj-ea"/>
              </a:rPr>
              <a:t>边境城市</a:t>
            </a:r>
            <a:r>
              <a:rPr lang="zh-CN" altLang="en-US" sz="2000" dirty="0">
                <a:latin typeface="+mj-ea"/>
                <a:ea typeface="+mj-ea"/>
              </a:rPr>
              <a:t>的每一条路径上都至少有一个检查点</a:t>
            </a:r>
            <a:r>
              <a:rPr lang="zh-CN" altLang="en-US" sz="2000" dirty="0" smtClean="0">
                <a:latin typeface="+mj-ea"/>
                <a:ea typeface="+mj-ea"/>
              </a:rPr>
              <a:t>，边境</a:t>
            </a:r>
            <a:r>
              <a:rPr lang="zh-CN" altLang="en-US" sz="2000" dirty="0">
                <a:latin typeface="+mj-ea"/>
                <a:ea typeface="+mj-ea"/>
              </a:rPr>
              <a:t>城市也可以建立检查点</a:t>
            </a:r>
            <a:r>
              <a:rPr lang="zh-CN" altLang="en-US" sz="2000" dirty="0" smtClean="0">
                <a:latin typeface="+mj-ea"/>
                <a:ea typeface="+mj-ea"/>
              </a:rPr>
              <a:t>。但</a:t>
            </a:r>
            <a:r>
              <a:rPr lang="zh-CN" altLang="en-US" sz="2000" dirty="0">
                <a:latin typeface="+mj-ea"/>
                <a:ea typeface="+mj-ea"/>
              </a:rPr>
              <a:t>特别要注意的是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r>
              <a:rPr lang="zh-CN" altLang="en-US" sz="2000" b="1" dirty="0" smtClean="0">
                <a:latin typeface="+mj-ea"/>
                <a:ea typeface="+mj-ea"/>
              </a:rPr>
              <a:t>首都</a:t>
            </a:r>
            <a:r>
              <a:rPr lang="zh-CN" altLang="en-US" sz="2000" b="1" dirty="0">
                <a:latin typeface="+mj-ea"/>
                <a:ea typeface="+mj-ea"/>
              </a:rPr>
              <a:t>是不能建立检查点的。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 </a:t>
            </a:r>
            <a:r>
              <a:rPr lang="zh-CN" altLang="en-US" sz="2000" dirty="0" smtClean="0">
                <a:latin typeface="+mj-ea"/>
                <a:ea typeface="+mj-ea"/>
              </a:rPr>
              <a:t>   现在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zh-CN" altLang="en-US" sz="2000" dirty="0" smtClean="0">
                <a:latin typeface="+mj-ea"/>
                <a:ea typeface="+mj-ea"/>
              </a:rPr>
              <a:t>在</a:t>
            </a:r>
            <a:r>
              <a:rPr lang="en-US" altLang="zh-CN" sz="2000" dirty="0" smtClean="0">
                <a:latin typeface="+mj-ea"/>
                <a:ea typeface="+mj-ea"/>
              </a:rPr>
              <a:t>H</a:t>
            </a:r>
            <a:r>
              <a:rPr lang="zh-CN" altLang="en-US" sz="2000" dirty="0" smtClean="0">
                <a:latin typeface="+mj-ea"/>
                <a:ea typeface="+mj-ea"/>
              </a:rPr>
              <a:t>国</a:t>
            </a:r>
            <a:r>
              <a:rPr lang="zh-CN" altLang="en-US" sz="2000" dirty="0">
                <a:latin typeface="+mj-ea"/>
                <a:ea typeface="+mj-ea"/>
              </a:rPr>
              <a:t>的一些城市中已经驻扎有军队，且一个城市可以驻扎多个军队。一支</a:t>
            </a:r>
            <a:r>
              <a:rPr lang="zh-CN" altLang="en-US" sz="2000" dirty="0" smtClean="0">
                <a:latin typeface="+mj-ea"/>
                <a:ea typeface="+mj-ea"/>
              </a:rPr>
              <a:t>军队</a:t>
            </a:r>
            <a:r>
              <a:rPr lang="zh-CN" altLang="en-US" sz="2000" dirty="0">
                <a:latin typeface="+mj-ea"/>
                <a:ea typeface="+mj-ea"/>
              </a:rPr>
              <a:t>可以在有道路连接的城市间移动</a:t>
            </a:r>
            <a:r>
              <a:rPr lang="zh-CN" altLang="en-US" sz="2000" dirty="0" smtClean="0">
                <a:latin typeface="+mj-ea"/>
                <a:ea typeface="+mj-ea"/>
              </a:rPr>
              <a:t>，并</a:t>
            </a:r>
            <a:r>
              <a:rPr lang="zh-CN" altLang="en-US" sz="2000" dirty="0">
                <a:latin typeface="+mj-ea"/>
                <a:ea typeface="+mj-ea"/>
              </a:rPr>
              <a:t>在除首都以外的任意一个城市建立检查点</a:t>
            </a:r>
            <a:r>
              <a:rPr lang="zh-CN" altLang="en-US" sz="2000" dirty="0" smtClean="0">
                <a:latin typeface="+mj-ea"/>
                <a:ea typeface="+mj-ea"/>
              </a:rPr>
              <a:t>，且</a:t>
            </a:r>
            <a:r>
              <a:rPr lang="zh-CN" altLang="en-US" sz="2000" dirty="0">
                <a:latin typeface="+mj-ea"/>
                <a:ea typeface="+mj-ea"/>
              </a:rPr>
              <a:t>只能</a:t>
            </a:r>
            <a:r>
              <a:rPr lang="zh-CN" altLang="en-US" sz="2000" dirty="0" smtClean="0">
                <a:latin typeface="+mj-ea"/>
                <a:ea typeface="+mj-ea"/>
              </a:rPr>
              <a:t>在一</a:t>
            </a:r>
            <a:r>
              <a:rPr lang="zh-CN" altLang="en-US" sz="2000" dirty="0">
                <a:latin typeface="+mj-ea"/>
                <a:ea typeface="+mj-ea"/>
              </a:rPr>
              <a:t>个城市建立检查点</a:t>
            </a:r>
            <a:r>
              <a:rPr lang="zh-CN" altLang="en-US" sz="2000" dirty="0" smtClean="0">
                <a:latin typeface="+mj-ea"/>
                <a:ea typeface="+mj-ea"/>
              </a:rPr>
              <a:t>。一</a:t>
            </a:r>
            <a:r>
              <a:rPr lang="zh-CN" altLang="en-US" sz="2000" dirty="0">
                <a:latin typeface="+mj-ea"/>
                <a:ea typeface="+mj-ea"/>
              </a:rPr>
              <a:t>支军队经过一条道路从一个城市移动到另一个城市所需要的时间</a:t>
            </a:r>
            <a:r>
              <a:rPr lang="zh-CN" altLang="en-US" sz="2000" dirty="0" smtClean="0">
                <a:latin typeface="+mj-ea"/>
                <a:ea typeface="+mj-ea"/>
              </a:rPr>
              <a:t>等于</a:t>
            </a:r>
            <a:r>
              <a:rPr lang="zh-CN" altLang="en-US" sz="2000" dirty="0">
                <a:latin typeface="+mj-ea"/>
                <a:ea typeface="+mj-ea"/>
              </a:rPr>
              <a:t>道路的长度（单位：小时</a:t>
            </a:r>
            <a:r>
              <a:rPr lang="zh-CN" altLang="en-US" sz="2000" dirty="0" smtClean="0">
                <a:latin typeface="+mj-ea"/>
                <a:ea typeface="+mj-ea"/>
              </a:rPr>
              <a:t>）。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 </a:t>
            </a:r>
            <a:r>
              <a:rPr lang="zh-CN" altLang="en-US" sz="2000" dirty="0" smtClean="0">
                <a:latin typeface="+mj-ea"/>
                <a:ea typeface="+mj-ea"/>
              </a:rPr>
              <a:t>   请问</a:t>
            </a:r>
            <a:r>
              <a:rPr lang="zh-CN" altLang="en-US" sz="2000" dirty="0">
                <a:latin typeface="+mj-ea"/>
                <a:ea typeface="+mj-ea"/>
              </a:rPr>
              <a:t>最少需要多少个小时才能控制疫情。注意：不同的军队可以同时移动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br>
              <a:rPr lang="en-US" altLang="zh-CN" sz="2000" dirty="0"/>
            </a:br>
            <a:r>
              <a:rPr lang="en-US" altLang="zh-CN" sz="2000" dirty="0" smtClean="0"/>
              <a:t>        2≤</a:t>
            </a:r>
            <a:r>
              <a:rPr lang="en-US" altLang="zh-CN" sz="2000" dirty="0"/>
              <a:t>m</a:t>
            </a:r>
            <a:r>
              <a:rPr lang="en-US" altLang="zh-CN" sz="2000" dirty="0" smtClean="0"/>
              <a:t>≤n≤50,000</a:t>
            </a:r>
            <a:endParaRPr lang="en-US" altLang="zh-CN" sz="2000" dirty="0"/>
          </a:p>
          <a:p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一些习题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2670" y="1412240"/>
            <a:ext cx="3666388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 dirty="0"/>
              <a:t>NOIP2013 </a:t>
            </a:r>
            <a:r>
              <a:rPr lang="en-US" altLang="zh-CN" sz="2800" dirty="0" smtClean="0"/>
              <a:t>Day2 </a:t>
            </a:r>
            <a:r>
              <a:rPr lang="en-US" altLang="zh-CN" sz="2800" dirty="0"/>
              <a:t>T3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17925" y="1932724"/>
            <a:ext cx="107105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小 </a:t>
            </a:r>
            <a:r>
              <a:rPr lang="en-US" altLang="zh-CN" sz="2000" dirty="0"/>
              <a:t>B </a:t>
            </a:r>
            <a:r>
              <a:rPr lang="zh-CN" altLang="en-US" sz="2000" dirty="0"/>
              <a:t>最近迷上了华容道，可是他总是要花很长的时间才能完成一次。于是，他想到用编程来完成华容道：给定一种局面，华容道是否根本就无法完成，如果能完成，最少需要多少时间。</a:t>
            </a:r>
            <a:endParaRPr lang="zh-CN" altLang="en-US" sz="2000" dirty="0"/>
          </a:p>
          <a:p>
            <a:r>
              <a:rPr lang="zh-CN" altLang="en-US" sz="2000" dirty="0" smtClean="0"/>
              <a:t>        小 </a:t>
            </a:r>
            <a:r>
              <a:rPr lang="en-US" altLang="zh-CN" sz="2000" dirty="0"/>
              <a:t>B </a:t>
            </a:r>
            <a:r>
              <a:rPr lang="zh-CN" altLang="en-US" sz="2000" dirty="0"/>
              <a:t>玩的华容道与经典的华容道游戏略有不同，游戏规则是这样的：</a:t>
            </a:r>
            <a:endParaRPr lang="zh-CN" altLang="en-US" sz="2000" dirty="0"/>
          </a:p>
          <a:p>
            <a:r>
              <a:rPr lang="zh-CN" altLang="en-US" sz="2000" dirty="0" smtClean="0"/>
              <a:t>        一、在</a:t>
            </a:r>
            <a:r>
              <a:rPr lang="zh-CN" altLang="en-US" sz="2000" dirty="0"/>
              <a:t>一个 </a:t>
            </a:r>
            <a:r>
              <a:rPr lang="en-US" altLang="zh-CN" sz="2000" dirty="0"/>
              <a:t>n*m </a:t>
            </a:r>
            <a:r>
              <a:rPr lang="zh-CN" altLang="en-US" sz="2000" dirty="0"/>
              <a:t>棋盘上有 </a:t>
            </a:r>
            <a:r>
              <a:rPr lang="en-US" altLang="zh-CN" sz="2000" dirty="0"/>
              <a:t>n*m </a:t>
            </a:r>
            <a:r>
              <a:rPr lang="zh-CN" altLang="en-US" sz="2000" dirty="0"/>
              <a:t>个格子，其中有且只有一个格子是空白的，其余 </a:t>
            </a:r>
            <a:r>
              <a:rPr lang="en-US" altLang="zh-CN" sz="2000" dirty="0"/>
              <a:t>n*m-1</a:t>
            </a:r>
            <a:r>
              <a:rPr lang="zh-CN" altLang="en-US" sz="2000" dirty="0"/>
              <a:t>个格子上每个格子上有一个棋子，每个棋子的大小都是 </a:t>
            </a:r>
            <a:r>
              <a:rPr lang="en-US" altLang="zh-CN" sz="2000" dirty="0"/>
              <a:t>1*1 </a:t>
            </a:r>
            <a:r>
              <a:rPr lang="zh-CN" altLang="en-US" sz="2000" dirty="0"/>
              <a:t>的；</a:t>
            </a:r>
            <a:endParaRPr lang="zh-CN" altLang="en-US" sz="2000" dirty="0"/>
          </a:p>
          <a:p>
            <a:r>
              <a:rPr lang="zh-CN" altLang="en-US" sz="2000" dirty="0" smtClean="0"/>
              <a:t>        二、有些</a:t>
            </a:r>
            <a:r>
              <a:rPr lang="zh-CN" altLang="en-US" sz="2000" dirty="0"/>
              <a:t>棋子是固定的，有些棋子则是可以移动的；</a:t>
            </a:r>
            <a:endParaRPr lang="zh-CN" altLang="en-US" sz="2000" dirty="0"/>
          </a:p>
          <a:p>
            <a:r>
              <a:rPr lang="zh-CN" altLang="en-US" sz="2000" dirty="0" smtClean="0"/>
              <a:t>        三、任何</a:t>
            </a:r>
            <a:r>
              <a:rPr lang="zh-CN" altLang="en-US" sz="2000" dirty="0"/>
              <a:t>与空白的格子相邻（有公共的边）的格子上的棋子都可以移动到空白格子上。 游戏的目的是把某个指定位置可以活动的棋子移动到目标位置。</a:t>
            </a:r>
            <a:endParaRPr lang="zh-CN" altLang="en-US" sz="2000" dirty="0"/>
          </a:p>
          <a:p>
            <a:r>
              <a:rPr lang="zh-CN" altLang="en-US" sz="2000" dirty="0" smtClean="0"/>
              <a:t>        给定</a:t>
            </a:r>
            <a:r>
              <a:rPr lang="zh-CN" altLang="en-US" sz="2000" dirty="0"/>
              <a:t>一个棋盘，游戏可以玩 </a:t>
            </a:r>
            <a:r>
              <a:rPr lang="en-US" altLang="zh-CN" sz="2000" dirty="0"/>
              <a:t>q </a:t>
            </a:r>
            <a:r>
              <a:rPr lang="zh-CN" altLang="en-US" sz="2000" dirty="0"/>
              <a:t>次，当然，每次棋盘上固定的格子是不会变的，但是棋盘上空白的格子的初始位置、指定的可移动的棋子的初始位置和目标位置却可能不同。第 </a:t>
            </a:r>
            <a:r>
              <a:rPr lang="en-US" altLang="zh-CN" sz="2000" dirty="0"/>
              <a:t>i </a:t>
            </a:r>
            <a:r>
              <a:rPr lang="zh-CN" altLang="en-US" sz="2000" dirty="0"/>
              <a:t>次玩的时候，空白的格子在第 </a:t>
            </a:r>
            <a:r>
              <a:rPr lang="en-US" altLang="zh-CN" sz="2000" dirty="0" err="1"/>
              <a:t>EXi</a:t>
            </a:r>
            <a:r>
              <a:rPr lang="zh-CN" altLang="en-US" sz="2000" dirty="0"/>
              <a:t>行第 </a:t>
            </a:r>
            <a:r>
              <a:rPr lang="en-US" altLang="zh-CN" sz="2000" dirty="0" err="1"/>
              <a:t>EYi</a:t>
            </a:r>
            <a:r>
              <a:rPr lang="zh-CN" altLang="en-US" sz="2000" dirty="0"/>
              <a:t> 列，指定的可移动棋子的初始位置为第 </a:t>
            </a:r>
            <a:r>
              <a:rPr lang="en-US" altLang="zh-CN" sz="2000" dirty="0" err="1"/>
              <a:t>SXi</a:t>
            </a:r>
            <a:r>
              <a:rPr lang="zh-CN" altLang="en-US" sz="2000" dirty="0"/>
              <a:t> 行第 </a:t>
            </a:r>
            <a:r>
              <a:rPr lang="en-US" altLang="zh-CN" sz="2000" dirty="0" err="1"/>
              <a:t>SYi</a:t>
            </a:r>
            <a:r>
              <a:rPr lang="zh-CN" altLang="en-US" sz="2000" dirty="0"/>
              <a:t> 列，目标位置为第 </a:t>
            </a:r>
            <a:r>
              <a:rPr lang="en-US" altLang="zh-CN" sz="2000" dirty="0" err="1"/>
              <a:t>TXi</a:t>
            </a:r>
            <a:r>
              <a:rPr lang="zh-CN" altLang="en-US" sz="2000" dirty="0"/>
              <a:t> 行第 </a:t>
            </a:r>
            <a:r>
              <a:rPr lang="en-US" altLang="zh-CN" sz="2000" dirty="0" err="1"/>
              <a:t>TYi</a:t>
            </a:r>
            <a:r>
              <a:rPr lang="zh-CN" altLang="en-US" sz="2000" dirty="0"/>
              <a:t> 列。</a:t>
            </a:r>
            <a:endParaRPr lang="zh-CN" altLang="en-US" sz="2000" dirty="0"/>
          </a:p>
          <a:p>
            <a:r>
              <a:rPr lang="zh-CN" altLang="en-US" sz="2000" dirty="0" smtClean="0"/>
              <a:t>        假设</a:t>
            </a:r>
            <a:r>
              <a:rPr lang="zh-CN" altLang="en-US" sz="2000" dirty="0"/>
              <a:t>小 </a:t>
            </a:r>
            <a:r>
              <a:rPr lang="en-US" altLang="zh-CN" sz="2000" dirty="0"/>
              <a:t>B </a:t>
            </a:r>
            <a:r>
              <a:rPr lang="zh-CN" altLang="en-US" sz="2000" dirty="0"/>
              <a:t>每秒钟能进行一次移动棋子的操作，而其他操作的时间都可以忽略不计。请你告诉小 </a:t>
            </a:r>
            <a:r>
              <a:rPr lang="en-US" altLang="zh-CN" sz="2000" dirty="0"/>
              <a:t>B </a:t>
            </a:r>
            <a:r>
              <a:rPr lang="zh-CN" altLang="en-US" sz="2000" dirty="0"/>
              <a:t>每一次游戏所需要的最少时间，或者告诉他不可能完成游戏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pt-BR" altLang="zh-CN" sz="2000" dirty="0"/>
              <a:t>1 ≤ n, m ≤ 30</a:t>
            </a:r>
            <a:r>
              <a:rPr lang="zh-CN" altLang="pt-BR" sz="2000" dirty="0"/>
              <a:t>，</a:t>
            </a:r>
            <a:r>
              <a:rPr lang="pt-BR" altLang="zh-CN" sz="2000" dirty="0"/>
              <a:t>q ≤ 500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4915" y="716280"/>
            <a:ext cx="6062980" cy="1886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/>
              <a:t>参考文献：</a:t>
            </a:r>
            <a:endParaRPr lang="zh-CN" altLang="en-US"/>
          </a:p>
          <a:p>
            <a:pPr algn="l">
              <a:lnSpc>
                <a:spcPct val="95000"/>
              </a:lnSpc>
            </a:pPr>
            <a:r>
              <a:rPr lang="zh-CN" altLang="en-US" sz="2000"/>
              <a:t>许若辰、屈运华  总结DFN-LOW算法在图论中的应用</a:t>
            </a:r>
            <a:endParaRPr lang="zh-CN" altLang="en-US" sz="2000"/>
          </a:p>
          <a:p>
            <a:pPr algn="l">
              <a:lnSpc>
                <a:spcPct val="95000"/>
              </a:lnSpc>
            </a:pPr>
            <a:r>
              <a:rPr lang="zh-CN" altLang="en-US" sz="2000"/>
              <a:t>胡伯涛                图论知识总结</a:t>
            </a:r>
            <a:endParaRPr lang="zh-CN" altLang="en-US" sz="2000"/>
          </a:p>
          <a:p>
            <a:pPr algn="l">
              <a:lnSpc>
                <a:spcPct val="95000"/>
              </a:lnSpc>
            </a:pPr>
            <a:r>
              <a:rPr lang="zh-CN" altLang="en-US" sz="2000"/>
              <a:t>黎才华                图论专题</a:t>
            </a:r>
            <a:endParaRPr lang="zh-CN" altLang="en-US" sz="2000"/>
          </a:p>
          <a:p>
            <a:pPr algn="l">
              <a:lnSpc>
                <a:spcPct val="95000"/>
              </a:lnSpc>
            </a:pPr>
            <a:r>
              <a:rPr lang="zh-CN" altLang="en-US" sz="2000" dirty="0" smtClean="0">
                <a:sym typeface="+mn-ea"/>
              </a:rPr>
              <a:t>石昊悦</a:t>
            </a:r>
            <a:r>
              <a:rPr lang="zh-CN" altLang="en-US" sz="2000"/>
              <a:t>                常见图论问题模型</a:t>
            </a:r>
            <a:endParaRPr lang="zh-CN" altLang="en-US" sz="2000"/>
          </a:p>
          <a:p>
            <a:pPr algn="l">
              <a:lnSpc>
                <a:spcPct val="95000"/>
              </a:lnSpc>
            </a:pPr>
            <a:r>
              <a:rPr lang="zh-CN" altLang="en-US" sz="2000"/>
              <a:t>百度百科、</a:t>
            </a:r>
            <a:r>
              <a:rPr lang="en-US" altLang="zh-CN" sz="2000"/>
              <a:t>wiki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597660" y="3432175"/>
            <a:ext cx="6782435" cy="1416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8800"/>
              <a:t>Thank you</a:t>
            </a:r>
            <a:r>
              <a:rPr lang="zh-CN" altLang="en-US" sz="8800"/>
              <a:t>！</a:t>
            </a:r>
            <a:endParaRPr lang="zh-CN" altLang="en-US" sz="8800"/>
          </a:p>
        </p:txBody>
      </p:sp>
      <p:sp>
        <p:nvSpPr>
          <p:cNvPr id="3" name="TextBox 2"/>
          <p:cNvSpPr txBox="1"/>
          <p:nvPr/>
        </p:nvSpPr>
        <p:spPr>
          <a:xfrm>
            <a:off x="4510236" y="5373216"/>
            <a:ext cx="3951723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/>
              <a:t>E-mail:any3231@126.com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、能画图</a:t>
            </a:r>
            <a:endParaRPr 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477520" y="1472565"/>
            <a:ext cx="4907280" cy="4128135"/>
            <a:chOff x="752" y="2319"/>
            <a:chExt cx="7728" cy="650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" y="2319"/>
              <a:ext cx="5425" cy="562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52" y="8122"/>
              <a:ext cx="7729" cy="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dirty="0" smtClean="0"/>
                <a:t>来自大触</a:t>
              </a:r>
              <a:r>
                <a:rPr lang="en-US" altLang="zh-CN" dirty="0" err="1" smtClean="0"/>
                <a:t>vfleaking</a:t>
              </a:r>
              <a:r>
                <a:rPr lang="zh-CN" altLang="en-US" dirty="0" smtClean="0"/>
                <a:t>的著名画作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977462" y="1119788"/>
            <a:ext cx="5328592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由于我们这些蒟蒻没有</a:t>
            </a:r>
            <a:r>
              <a:rPr lang="en-US" altLang="zh-CN" dirty="0" err="1" smtClean="0"/>
              <a:t>vfleaking</a:t>
            </a:r>
            <a:r>
              <a:rPr lang="zh-CN" altLang="en-US" dirty="0"/>
              <a:t>的秉异</a:t>
            </a:r>
            <a:r>
              <a:rPr lang="zh-CN" altLang="en-US" dirty="0" smtClean="0"/>
              <a:t>天赋，我们只学习这样的画图：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88840" y="1869440"/>
            <a:ext cx="3790315" cy="7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比如说，给出这样的边：</a:t>
            </a:r>
            <a:endParaRPr lang="zh-CN" altLang="en-US"/>
          </a:p>
          <a:p>
            <a:pPr>
              <a:lnSpc>
                <a:spcPct val="95000"/>
              </a:lnSpc>
            </a:pP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4781550" y="2239645"/>
          <a:ext cx="2830195" cy="4583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43610"/>
                <a:gridCol w="942975"/>
                <a:gridCol w="943610"/>
              </a:tblGrid>
              <a:tr h="657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起点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终点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边权</a:t>
                      </a:r>
                      <a:endParaRPr lang="zh-CN" altLang="en-US"/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53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53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654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7750810" y="4077335"/>
            <a:ext cx="791845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501630" y="276987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 flipH="1">
            <a:off x="10170795" y="3077210"/>
            <a:ext cx="383540" cy="59436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929495" y="367157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289540" y="3218815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5" idx="4"/>
          </p:cNvCxnSpPr>
          <p:nvPr/>
        </p:nvCxnSpPr>
        <p:spPr>
          <a:xfrm flipH="1">
            <a:off x="10026650" y="4031615"/>
            <a:ext cx="83185" cy="64770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9810750" y="4679315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026650" y="4128770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2" name="曲线连接符 21"/>
          <p:cNvCxnSpPr/>
          <p:nvPr/>
        </p:nvCxnSpPr>
        <p:spPr>
          <a:xfrm flipV="1">
            <a:off x="10177780" y="3129915"/>
            <a:ext cx="575945" cy="1692275"/>
          </a:xfrm>
          <a:prstGeom prst="curvedConnector2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54335" y="3983355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9479280" y="3399790"/>
            <a:ext cx="450215" cy="42291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119235" y="319405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528175" y="3578860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7" idx="3"/>
          </p:cNvCxnSpPr>
          <p:nvPr/>
        </p:nvCxnSpPr>
        <p:spPr>
          <a:xfrm flipH="1">
            <a:off x="9046845" y="3501390"/>
            <a:ext cx="125095" cy="647700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856345" y="4128770"/>
            <a:ext cx="360045" cy="36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820150" y="3578860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2"/>
            <a:endCxn id="31" idx="5"/>
          </p:cNvCxnSpPr>
          <p:nvPr/>
        </p:nvCxnSpPr>
        <p:spPr>
          <a:xfrm flipH="1" flipV="1">
            <a:off x="9163685" y="4436110"/>
            <a:ext cx="647065" cy="423545"/>
          </a:xfrm>
          <a:prstGeom prst="straightConnector1">
            <a:avLst/>
          </a:prstGeom>
          <a:ln w="127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216390" y="4581525"/>
            <a:ext cx="351790" cy="452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7" grpId="0" animBg="1"/>
      <p:bldP spid="12" grpId="0" animBg="1"/>
      <p:bldP spid="12" grpId="1" animBg="1"/>
      <p:bldP spid="15" grpId="0" animBg="1"/>
      <p:bldP spid="15" grpId="1" animBg="1"/>
      <p:bldP spid="16" grpId="0"/>
      <p:bldP spid="16" grpId="1"/>
      <p:bldP spid="19" grpId="0" animBg="1"/>
      <p:bldP spid="19" grpId="1" animBg="1"/>
      <p:bldP spid="20" grpId="0"/>
      <p:bldP spid="20" grpId="1"/>
      <p:bldP spid="23" grpId="0"/>
      <p:bldP spid="23" grpId="1"/>
      <p:bldP spid="27" grpId="0" animBg="1"/>
      <p:bldP spid="27" grpId="1" animBg="1"/>
      <p:bldP spid="28" grpId="0"/>
      <p:bldP spid="28" grpId="1"/>
      <p:bldP spid="31" grpId="0" animBg="1"/>
      <p:bldP spid="31" grpId="1" animBg="1"/>
      <p:bldP spid="32" grpId="0"/>
      <p:bldP spid="32" grpId="1"/>
      <p:bldP spid="35" grpId="0"/>
      <p:bldP spid="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altLang="en-US" dirty="0"/>
              <a:t>、</a:t>
            </a:r>
            <a:r>
              <a:rPr lang="zh-CN" dirty="0"/>
              <a:t>能记图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altLang="en-US" sz="3200" dirty="0" smtClean="0"/>
              <a:t>记图的常用方法：</a:t>
            </a:r>
            <a:endParaRPr altLang="en-US" sz="3200" dirty="0" smtClean="0"/>
          </a:p>
          <a:p>
            <a:pPr marL="0" indent="0">
              <a:buNone/>
            </a:pPr>
            <a:r>
              <a:rPr lang="en-US" altLang="zh-CN" sz="3200" dirty="0" smtClean="0"/>
              <a:t>(00)</a:t>
            </a:r>
            <a:r>
              <a:rPr altLang="en-US" sz="3200" dirty="0" smtClean="0"/>
              <a:t>邻接矩阵</a:t>
            </a:r>
            <a:endParaRPr altLang="en-US" sz="3200" dirty="0" smtClean="0"/>
          </a:p>
          <a:p>
            <a:pPr marL="0" indent="0">
              <a:buNone/>
            </a:pPr>
            <a:r>
              <a:rPr lang="en-US" altLang="zh-CN" sz="3200" dirty="0" smtClean="0"/>
              <a:t>(01)</a:t>
            </a:r>
            <a:r>
              <a:rPr altLang="en-US" sz="3200" dirty="0" smtClean="0"/>
              <a:t>邻接链表</a:t>
            </a:r>
            <a:endParaRPr altLang="en-US" sz="3200" dirty="0" smtClean="0"/>
          </a:p>
          <a:p>
            <a:pPr marL="0" indent="0">
              <a:buNone/>
            </a:pPr>
            <a:r>
              <a:rPr lang="en-US" altLang="zh-CN" sz="3200" dirty="0" smtClean="0"/>
              <a:t>(10)</a:t>
            </a:r>
            <a:r>
              <a:rPr altLang="en-US" sz="3200" dirty="0" smtClean="0"/>
              <a:t>边集</a:t>
            </a:r>
            <a:endParaRPr altLang="en-US" sz="3200" dirty="0" smtClean="0"/>
          </a:p>
          <a:p>
            <a:pPr marL="0" indent="0">
              <a:buNone/>
            </a:pPr>
            <a:r>
              <a:rPr lang="en-US" altLang="zh-CN" sz="3200" dirty="0" smtClean="0"/>
              <a:t>(11)</a:t>
            </a:r>
            <a:r>
              <a:rPr altLang="en-US" sz="3200" dirty="0" smtClean="0"/>
              <a:t>对于树来说，还有记录父亲节点、左儿子右兄弟的方法。</a:t>
            </a:r>
            <a:endParaRPr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(00)</a:t>
            </a:r>
            <a:r>
              <a:rPr altLang="en-US" dirty="0"/>
              <a:t>邻接矩阵</a:t>
            </a:r>
            <a:endParaRPr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" y="1701800"/>
            <a:ext cx="4977130" cy="302006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440680" y="285305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</p:nvPr>
        </p:nvGraphicFramePr>
        <p:xfrm>
          <a:off x="6297559" y="1701800"/>
          <a:ext cx="4976495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200"/>
                <a:gridCol w="710565"/>
                <a:gridCol w="711200"/>
                <a:gridCol w="710565"/>
                <a:gridCol w="711200"/>
                <a:gridCol w="710565"/>
                <a:gridCol w="7112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09015" y="1908175"/>
            <a:ext cx="6099810" cy="212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/>
              <a:t>                         3 </a:t>
            </a:r>
            <a:endParaRPr lang="en-US" altLang="zh-CN" sz="2000"/>
          </a:p>
          <a:p>
            <a:pPr>
              <a:lnSpc>
                <a:spcPct val="95000"/>
              </a:lnSpc>
            </a:pPr>
            <a:r>
              <a:rPr lang="en-US" altLang="zh-CN" sz="2000"/>
              <a:t>        1                    2           4</a:t>
            </a:r>
            <a:endParaRPr lang="en-US" altLang="zh-CN" sz="2000"/>
          </a:p>
          <a:p>
            <a:pPr>
              <a:lnSpc>
                <a:spcPct val="95000"/>
              </a:lnSpc>
            </a:pPr>
            <a:r>
              <a:rPr lang="en-US" altLang="zh-CN" sz="2000"/>
              <a:t>                        2 </a:t>
            </a:r>
            <a:endParaRPr lang="en-US" altLang="zh-CN" sz="2000"/>
          </a:p>
          <a:p>
            <a:pPr>
              <a:lnSpc>
                <a:spcPct val="95000"/>
              </a:lnSpc>
            </a:pPr>
            <a:r>
              <a:rPr lang="en-US" altLang="zh-CN" sz="2000"/>
              <a:t>                    3</a:t>
            </a:r>
            <a:endParaRPr lang="en-US" altLang="zh-CN" sz="2000"/>
          </a:p>
          <a:p>
            <a:pPr>
              <a:lnSpc>
                <a:spcPct val="95000"/>
              </a:lnSpc>
            </a:pPr>
            <a:r>
              <a:rPr lang="en-US" altLang="zh-CN" sz="2000"/>
              <a:t>          2        1                 3</a:t>
            </a:r>
            <a:endParaRPr lang="en-US" altLang="zh-CN" sz="2000"/>
          </a:p>
          <a:p>
            <a:pPr>
              <a:lnSpc>
                <a:spcPct val="95000"/>
              </a:lnSpc>
            </a:pPr>
            <a:r>
              <a:rPr lang="en-US" altLang="zh-CN" sz="2000"/>
              <a:t>                        5</a:t>
            </a:r>
            <a:endParaRPr lang="en-US" altLang="zh-CN" sz="2000"/>
          </a:p>
          <a:p>
            <a:pPr>
              <a:lnSpc>
                <a:spcPct val="95000"/>
              </a:lnSpc>
            </a:pPr>
            <a:r>
              <a:rPr lang="en-US" altLang="zh-CN" sz="2000"/>
              <a:t>                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1234440" y="5189220"/>
            <a:ext cx="9821545" cy="1480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/>
              <a:t>其中空着的位置代表该两点之间没有边。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设</a:t>
            </a:r>
            <a:r>
              <a:rPr lang="en-US" altLang="zh-CN"/>
              <a:t>G[][]</a:t>
            </a:r>
            <a:r>
              <a:rPr lang="zh-CN" altLang="en-US"/>
              <a:t>为某一幅图的邻接矩阵，那么对于这样的一条边，点</a:t>
            </a:r>
            <a:r>
              <a:rPr lang="en-US" altLang="zh-CN"/>
              <a:t>i-&gt;</a:t>
            </a:r>
            <a:r>
              <a:rPr lang="zh-CN" altLang="en-US"/>
              <a:t>点</a:t>
            </a:r>
            <a:r>
              <a:rPr lang="en-US" altLang="zh-CN"/>
              <a:t>j</a:t>
            </a:r>
            <a:r>
              <a:rPr lang="zh-CN" altLang="en-US"/>
              <a:t>有一条</a:t>
            </a:r>
            <a:endParaRPr lang="zh-CN" altLang="en-US"/>
          </a:p>
          <a:p>
            <a:pPr>
              <a:lnSpc>
                <a:spcPct val="95000"/>
              </a:lnSpc>
            </a:pPr>
            <a:r>
              <a:rPr lang="zh-CN" altLang="en-US"/>
              <a:t>权值为</a:t>
            </a:r>
            <a:r>
              <a:rPr lang="en-US" altLang="zh-CN"/>
              <a:t>w</a:t>
            </a:r>
            <a:r>
              <a:rPr lang="zh-CN" altLang="en-US"/>
              <a:t>的边，那么就令</a:t>
            </a:r>
            <a:r>
              <a:rPr lang="en-US" altLang="zh-CN"/>
              <a:t>G[i][j]=w</a:t>
            </a:r>
            <a:endParaRPr lang="en-US" altLang="zh-CN"/>
          </a:p>
          <a:p>
            <a:pPr>
              <a:lnSpc>
                <a:spcPct val="95000"/>
              </a:lnSpc>
            </a:pPr>
            <a:r>
              <a:rPr lang="zh-CN" altLang="en-US"/>
              <a:t>对于无向图来说，</a:t>
            </a:r>
            <a:r>
              <a:rPr lang="en-US" altLang="zh-CN"/>
              <a:t>i-j</a:t>
            </a:r>
            <a:r>
              <a:rPr lang="zh-CN" altLang="en-US"/>
              <a:t>这样的一条边就令</a:t>
            </a:r>
            <a:r>
              <a:rPr lang="en-US" altLang="zh-CN"/>
              <a:t>G[i][j]=G[j][i]=w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9718</Words>
  <Application>WPS 演示</Application>
  <PresentationFormat>自定义</PresentationFormat>
  <Paragraphs>851</Paragraphs>
  <Slides>64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Century Gothic</vt:lpstr>
      <vt:lpstr>Algerian</vt:lpstr>
      <vt:lpstr>Times New Roman</vt:lpstr>
      <vt:lpstr>楷体</vt:lpstr>
      <vt:lpstr>幼圆</vt:lpstr>
      <vt:lpstr>Books_16x9</vt:lpstr>
      <vt:lpstr>Package</vt:lpstr>
      <vt:lpstr>Package</vt:lpstr>
      <vt:lpstr>Package</vt:lpstr>
      <vt:lpstr>Package</vt:lpstr>
      <vt:lpstr>Package</vt:lpstr>
      <vt:lpstr>浅谈图论</vt:lpstr>
      <vt:lpstr>图论的前世今生</vt:lpstr>
      <vt:lpstr>图论在竞赛中的应用</vt:lpstr>
      <vt:lpstr>竞赛中图论问题的难度</vt:lpstr>
      <vt:lpstr>好的，我们现在步入正题。</vt:lpstr>
      <vt:lpstr>00、认识图</vt:lpstr>
      <vt:lpstr>01、能画图</vt:lpstr>
      <vt:lpstr>10、能记图</vt:lpstr>
      <vt:lpstr>(00)邻接矩阵</vt:lpstr>
      <vt:lpstr>(00)邻接矩阵</vt:lpstr>
      <vt:lpstr>(01)邻接链表</vt:lpstr>
      <vt:lpstr>(01)邻接链表</vt:lpstr>
      <vt:lpstr>(01)邻接链表</vt:lpstr>
      <vt:lpstr>(10)边集</vt:lpstr>
      <vt:lpstr>(11)树的特殊存储方法</vt:lpstr>
      <vt:lpstr>(11)树的特殊存储方法</vt:lpstr>
      <vt:lpstr>(11)树的特殊存储方法</vt:lpstr>
      <vt:lpstr>(11)树的特殊存储方法</vt:lpstr>
      <vt:lpstr>图论中的常见算法</vt:lpstr>
      <vt:lpstr>图的遍历</vt:lpstr>
      <vt:lpstr>DAG的拓扑排序</vt:lpstr>
      <vt:lpstr>DAG的拓扑排序</vt:lpstr>
      <vt:lpstr>DAG的拓扑排序</vt:lpstr>
      <vt:lpstr>DAG的拓扑排序</vt:lpstr>
      <vt:lpstr>poj2367</vt:lpstr>
      <vt:lpstr>最短路径</vt:lpstr>
      <vt:lpstr>最短路径</vt:lpstr>
      <vt:lpstr>BFS灌水法</vt:lpstr>
      <vt:lpstr>BFS灌水法</vt:lpstr>
      <vt:lpstr>Bellman Ford</vt:lpstr>
      <vt:lpstr>Bellman Ford</vt:lpstr>
      <vt:lpstr>SPFA</vt:lpstr>
      <vt:lpstr>SPFA</vt:lpstr>
      <vt:lpstr>Djikstra</vt:lpstr>
      <vt:lpstr>Djikstra</vt:lpstr>
      <vt:lpstr>Floyed</vt:lpstr>
      <vt:lpstr>习题</vt:lpstr>
      <vt:lpstr>最小生成树（MST）</vt:lpstr>
      <vt:lpstr>MST重要性质</vt:lpstr>
      <vt:lpstr>Prim</vt:lpstr>
      <vt:lpstr>Kruskal</vt:lpstr>
      <vt:lpstr>习题</vt:lpstr>
      <vt:lpstr>Tarjan算法</vt:lpstr>
      <vt:lpstr>一些应用</vt:lpstr>
      <vt:lpstr>一些概念</vt:lpstr>
      <vt:lpstr>Tarjan算法</vt:lpstr>
      <vt:lpstr>桥</vt:lpstr>
      <vt:lpstr>割点</vt:lpstr>
      <vt:lpstr>强连通分量</vt:lpstr>
      <vt:lpstr>强连通分量</vt:lpstr>
      <vt:lpstr>双连通分量</vt:lpstr>
      <vt:lpstr>习题</vt:lpstr>
      <vt:lpstr>Some Tips</vt:lpstr>
      <vt:lpstr>习题</vt:lpstr>
      <vt:lpstr>树上的一些操作</vt:lpstr>
      <vt:lpstr>倍增算法</vt:lpstr>
      <vt:lpstr>跳表</vt:lpstr>
      <vt:lpstr>询问</vt:lpstr>
      <vt:lpstr>习题</vt:lpstr>
      <vt:lpstr>Some Other Problems:</vt:lpstr>
      <vt:lpstr>一些习题</vt:lpstr>
      <vt:lpstr>一些习题</vt:lpstr>
      <vt:lpstr>一些习题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apple</cp:lastModifiedBy>
  <cp:revision>128</cp:revision>
  <dcterms:created xsi:type="dcterms:W3CDTF">2016-09-17T02:33:00Z</dcterms:created>
  <dcterms:modified xsi:type="dcterms:W3CDTF">2016-10-03T13:33:16Z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  <property fmtid="{D5CDD505-2E9C-101B-9397-08002B2CF9AE}" pid="3" name="KSOProductBuildVer">
    <vt:lpwstr>2052-10.1.0.5975</vt:lpwstr>
  </property>
</Properties>
</file>