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2" r:id="rId12"/>
    <p:sldId id="273" r:id="rId13"/>
    <p:sldId id="267" r:id="rId14"/>
    <p:sldId id="268" r:id="rId15"/>
    <p:sldId id="269" r:id="rId16"/>
    <p:sldId id="270" r:id="rId17"/>
    <p:sldId id="274" r:id="rId18"/>
    <p:sldId id="271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-30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941A64-A292-4CEA-85D9-00B014AF3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63D0440-F3FB-465E-92B7-1EDF11C19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4EC552F-92B7-454B-8B91-E3B74D55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AEA9-3B74-45E7-83A3-F463802C4CE6}" type="datetimeFigureOut">
              <a:rPr lang="zh-CN" altLang="en-US" smtClean="0"/>
              <a:pPr/>
              <a:t>2019-7-3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FB21C5A-FB07-4575-9776-906F897A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C2BA1D6-DF09-4F78-BF2B-D83A50D4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8908-5FB2-45E9-AE6A-5C9898C48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814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C25159-EF3C-459C-A6D9-BB65A337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DB42C3C-3FB9-43A9-B75A-D8FC76DE8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C479E1-E449-463D-B392-CF86ED41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AEA9-3B74-45E7-83A3-F463802C4CE6}" type="datetimeFigureOut">
              <a:rPr lang="zh-CN" altLang="en-US" smtClean="0"/>
              <a:pPr/>
              <a:t>2019-7-3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A2F4FBD-C19D-4A39-A95F-56965A43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1E98A01-8F53-4755-9631-7CF62EAB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8908-5FB2-45E9-AE6A-5C9898C48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905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209115C-C5A1-40F6-A3EF-047D9AAEB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C2972C5-4BBB-4A36-A821-61C113F0B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F93C96-34BC-40EB-AAAC-5279D7E3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AEA9-3B74-45E7-83A3-F463802C4CE6}" type="datetimeFigureOut">
              <a:rPr lang="zh-CN" altLang="en-US" smtClean="0"/>
              <a:pPr/>
              <a:t>2019-7-3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5B2496-497E-463F-8425-8B58FE03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C27D0FE-3984-4DE7-83EA-ED475EA0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8908-5FB2-45E9-AE6A-5C9898C48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070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08DF2C7-0340-4D65-AF90-C94949D1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3132BBA-6516-4FFD-8165-261F5557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165F3F-755C-4DC2-BEE0-3EB93F33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AEA9-3B74-45E7-83A3-F463802C4CE6}" type="datetimeFigureOut">
              <a:rPr lang="zh-CN" altLang="en-US" smtClean="0"/>
              <a:pPr/>
              <a:t>2019-7-3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52A753C-2585-467F-9324-CA5FC38C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8851D9B-6358-471D-8A12-03924422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8908-5FB2-45E9-AE6A-5C9898C48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979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0CB330-3938-4D89-8843-7D9509B6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D76E71D-589B-489F-92FF-78589BAD0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F6BE615-6FB3-4005-AFAA-86A6AF5B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AEA9-3B74-45E7-83A3-F463802C4CE6}" type="datetimeFigureOut">
              <a:rPr lang="zh-CN" altLang="en-US" smtClean="0"/>
              <a:pPr/>
              <a:t>2019-7-3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AAD2318-1184-44D2-A514-4C2F6302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CC88EE-616E-4A64-994A-1267E7B9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8908-5FB2-45E9-AE6A-5C9898C48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12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DD3EE4-7D00-451B-AD38-5C519794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C648371-4E68-4415-8547-B352F2B19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923609D-C832-4BB5-873F-79C426FD0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C274167-139A-4AE4-A441-2C334A31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AEA9-3B74-45E7-83A3-F463802C4CE6}" type="datetimeFigureOut">
              <a:rPr lang="zh-CN" altLang="en-US" smtClean="0"/>
              <a:pPr/>
              <a:t>2019-7-3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F98305D-F5F0-495E-AB73-5225599C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17A432A-E650-4449-AA97-7ED5B7E2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8908-5FB2-45E9-AE6A-5C9898C48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052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2DF291-D11B-4D5E-A56A-85D95665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EB6EF62-8041-453A-94F3-2F7BA518F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F67C0CC-927F-43F0-9977-56044348A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AA5EBDD-0BA8-42A0-8645-6F6A39CB0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0B10586-1742-4573-A828-B9164381D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08AABE8-35E6-4C78-8962-AB2CECB5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AEA9-3B74-45E7-83A3-F463802C4CE6}" type="datetimeFigureOut">
              <a:rPr lang="zh-CN" altLang="en-US" smtClean="0"/>
              <a:pPr/>
              <a:t>2019-7-3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B9571010-455B-4AB8-A91D-7D3AF552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FBDA34C-3B9E-48D2-ABEE-767E072C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8908-5FB2-45E9-AE6A-5C9898C48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075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4ABD99-6565-403D-BBB4-00C88942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690C812-EB55-4693-81FC-DE20857D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AEA9-3B74-45E7-83A3-F463802C4CE6}" type="datetimeFigureOut">
              <a:rPr lang="zh-CN" altLang="en-US" smtClean="0"/>
              <a:pPr/>
              <a:t>2019-7-3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D4D393D-F2A5-49DA-B4F5-F9404B84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E2387BC-8AB2-4B30-979C-954ED2F7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8908-5FB2-45E9-AE6A-5C9898C48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495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16CDF35-073E-4420-893F-4BCCA140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AEA9-3B74-45E7-83A3-F463802C4CE6}" type="datetimeFigureOut">
              <a:rPr lang="zh-CN" altLang="en-US" smtClean="0"/>
              <a:pPr/>
              <a:t>2019-7-3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CAA6509-5F2A-4D4A-AA2D-FA7768C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D46DF75-69DF-4E3C-8B23-67FB5500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8908-5FB2-45E9-AE6A-5C9898C48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463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BBC892-E2B5-4732-8FF3-DC28D7E5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2632B53-E9EC-47B1-8F07-895D65F22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8BF1401-B6F3-4EE9-BD9D-1302508B2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5B826B2-0FEC-4787-90EA-3F878621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AEA9-3B74-45E7-83A3-F463802C4CE6}" type="datetimeFigureOut">
              <a:rPr lang="zh-CN" altLang="en-US" smtClean="0"/>
              <a:pPr/>
              <a:t>2019-7-3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7B69894-4DB9-4CA7-A2C8-302F92A1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3FDC293-D302-42C3-B9DC-1D594B2D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8908-5FB2-45E9-AE6A-5C9898C48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657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37E082-C1E8-4241-B1E6-53ED30B3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8AEB8BE-F557-43FD-AD55-97FB41F1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0E6B792-E40B-4B90-802E-0C03E5EA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642D0E3-FFAA-4E7D-B2F7-017A06A0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AEA9-3B74-45E7-83A3-F463802C4CE6}" type="datetimeFigureOut">
              <a:rPr lang="zh-CN" altLang="en-US" smtClean="0"/>
              <a:pPr/>
              <a:t>2019-7-3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BD9C466-8D6A-4558-BAC4-551BA712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4B3633C-C052-41AA-81BE-62E95BFD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8908-5FB2-45E9-AE6A-5C9898C48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456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0015707D-B798-4199-B5B6-8BF2DEF6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4051F84-37B0-454A-B71E-31B3A652C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A293248-CC89-4CC4-8695-F248F93A1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AEA9-3B74-45E7-83A3-F463802C4CE6}" type="datetimeFigureOut">
              <a:rPr lang="zh-CN" altLang="en-US" smtClean="0"/>
              <a:pPr/>
              <a:t>2019-7-3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B38C74B-6E71-4456-8609-DBDF8DDE0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D92C553-D711-4258-8D1E-81BBE9C7C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B8908-5FB2-45E9-AE6A-5C9898C48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82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2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BD2C457-3025-4CBD-83B4-46772F121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搜索与剪枝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F0FF838-2C32-4BCA-8457-50AD1216A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                                                          ——59</a:t>
            </a:r>
            <a:r>
              <a:rPr lang="zh-CN" altLang="en-US" dirty="0"/>
              <a:t>级信息组：马一凌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39011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CECD31-728B-44DF-B269-E0590FAA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FC25BD-F63C-47F5-9597-0D72D75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同样也是宽搜的思想，在队列中储存棋盘的状态，对于一个状态，每走一步就产生一个新状态，再放入队列中，直到搜索到最终状态。注意在搜索中要进行</a:t>
            </a:r>
            <a:r>
              <a:rPr lang="en-US" altLang="zh-CN" dirty="0"/>
              <a:t>hash</a:t>
            </a:r>
            <a:r>
              <a:rPr lang="zh-CN" altLang="en-US" dirty="0"/>
              <a:t>判重，这是解决问题的关键。</a:t>
            </a:r>
            <a:endParaRPr lang="en-US" altLang="zh-CN" dirty="0"/>
          </a:p>
          <a:p>
            <a:r>
              <a:rPr lang="en-US" altLang="zh-CN" dirty="0" err="1"/>
              <a:t>Codevs</a:t>
            </a:r>
            <a:r>
              <a:rPr lang="en-US" altLang="zh-CN" dirty="0"/>
              <a:t> 1225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369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6B953F-8C15-4C2B-B191-96E013DF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B55001-52F0-4EBD-BFD7-39F94C0A4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关于某种密码有如下描述：某种密码的原文</a:t>
            </a:r>
            <a:r>
              <a:rPr lang="en-US" altLang="zh-CN" dirty="0"/>
              <a:t>A</a:t>
            </a:r>
            <a:r>
              <a:rPr lang="zh-CN" altLang="en-US" dirty="0"/>
              <a:t>是由</a:t>
            </a:r>
            <a:r>
              <a:rPr lang="en-US" altLang="zh-CN" dirty="0"/>
              <a:t>N</a:t>
            </a:r>
            <a:r>
              <a:rPr lang="zh-CN" altLang="en-US" dirty="0"/>
              <a:t>个数字组成，而密文</a:t>
            </a:r>
            <a:r>
              <a:rPr lang="en-US" altLang="zh-CN" dirty="0"/>
              <a:t>B</a:t>
            </a:r>
            <a:r>
              <a:rPr lang="zh-CN" altLang="en-US" dirty="0"/>
              <a:t>是一个长度为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01</a:t>
            </a:r>
            <a:r>
              <a:rPr lang="zh-CN" altLang="en-US" dirty="0"/>
              <a:t>数串，原文和密文的关联在于一个钥匙码</a:t>
            </a:r>
            <a:r>
              <a:rPr lang="en-US" altLang="zh-CN" dirty="0"/>
              <a:t>KEY</a:t>
            </a:r>
            <a:r>
              <a:rPr lang="zh-CN" altLang="en-US" dirty="0"/>
              <a:t>。若</a:t>
            </a:r>
            <a:r>
              <a:rPr lang="en-US" altLang="zh-CN" dirty="0"/>
              <a:t>KEY=∑〖Ai*Bi〗</a:t>
            </a:r>
            <a:r>
              <a:rPr lang="zh-CN" altLang="en-US" dirty="0"/>
              <a:t>，则密文就是原文的一组合法密码。现在有原文和钥匙码，请编一个程序来帮助他统计到底有多少个符合条件的密文。</a:t>
            </a:r>
            <a:endParaRPr lang="en-US" altLang="zh-CN" dirty="0"/>
          </a:p>
          <a:p>
            <a:r>
              <a:rPr lang="en-US" altLang="zh-CN" dirty="0"/>
              <a:t>N&lt;=40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87935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DEBE9E-F8E6-4801-93B8-CEA7219C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B1A22DE-5651-4F0D-86BF-CE7C2C7B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这道题的暴力做法很显然，直接枚举每一位是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即可，这样的做法在数据范围是</a:t>
            </a:r>
            <a:r>
              <a:rPr lang="en-US" altLang="zh-CN" dirty="0"/>
              <a:t>40</a:t>
            </a:r>
            <a:r>
              <a:rPr lang="zh-CN" altLang="en-US" dirty="0"/>
              <a:t>的条件下显然不能通过。</a:t>
            </a:r>
            <a:endParaRPr lang="en-US" altLang="zh-CN" dirty="0"/>
          </a:p>
          <a:p>
            <a:r>
              <a:rPr lang="zh-CN" altLang="en-US" dirty="0"/>
              <a:t>可以先用暴力跑</a:t>
            </a:r>
            <a:r>
              <a:rPr lang="en-US" altLang="zh-CN" dirty="0"/>
              <a:t>20</a:t>
            </a:r>
            <a:r>
              <a:rPr lang="zh-CN" altLang="en-US" dirty="0"/>
              <a:t>位，用</a:t>
            </a:r>
            <a:r>
              <a:rPr lang="en-US" altLang="zh-CN" dirty="0"/>
              <a:t>hash</a:t>
            </a:r>
            <a:r>
              <a:rPr lang="zh-CN" altLang="en-US" dirty="0"/>
              <a:t>存储一下，然后跑另外</a:t>
            </a:r>
            <a:r>
              <a:rPr lang="en-US" altLang="zh-CN" dirty="0"/>
              <a:t>20</a:t>
            </a:r>
            <a:r>
              <a:rPr lang="zh-CN" altLang="en-US" dirty="0"/>
              <a:t>位得到答案。</a:t>
            </a:r>
          </a:p>
        </p:txBody>
      </p:sp>
    </p:spTree>
    <p:extLst>
      <p:ext uri="{BB962C8B-B14F-4D97-AF65-F5344CB8AC3E}">
        <p14:creationId xmlns:p14="http://schemas.microsoft.com/office/powerpoint/2010/main" xmlns="" val="81777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66506E-B3C5-4580-ADFB-607AA64E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20A86A-BFA3-4B60-995D-45044F1F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通常的优化方式有：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剪枝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迭代加深搜索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记忆化搜索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双向搜索</a:t>
            </a:r>
          </a:p>
        </p:txBody>
      </p:sp>
    </p:spTree>
    <p:extLst>
      <p:ext uri="{BB962C8B-B14F-4D97-AF65-F5344CB8AC3E}">
        <p14:creationId xmlns:p14="http://schemas.microsoft.com/office/powerpoint/2010/main" xmlns="" val="178602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256FE1-8BB6-4B89-8EAC-ADE4E91F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剪枝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C3F6F29-5D77-4586-812C-103D42375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“剪枝”，顾名思义，就是把枝条剪掉。也就是说在搜索的过程中，会有一些状态对最后的答案是不会产生贡献的，我们就把它扼杀在摇篮里，就会节省一些时间。</a:t>
            </a:r>
          </a:p>
        </p:txBody>
      </p:sp>
    </p:spTree>
    <p:extLst>
      <p:ext uri="{BB962C8B-B14F-4D97-AF65-F5344CB8AC3E}">
        <p14:creationId xmlns:p14="http://schemas.microsoft.com/office/powerpoint/2010/main" xmlns="" val="204504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EE7B1F-9757-4070-86E5-7A87E7B9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3D178D9-4837-4808-B486-0D1C7420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只小猫要坐缆车下山。索道上的缆车最大承重量为</a:t>
            </a:r>
            <a:r>
              <a:rPr lang="en-US" altLang="zh-CN" dirty="0"/>
              <a:t>W</a:t>
            </a:r>
            <a:r>
              <a:rPr lang="zh-CN" altLang="en-US" dirty="0"/>
              <a:t>，而</a:t>
            </a:r>
            <a:r>
              <a:rPr lang="en-US" altLang="zh-CN" dirty="0"/>
              <a:t>N</a:t>
            </a:r>
            <a:r>
              <a:rPr lang="zh-CN" altLang="en-US" dirty="0"/>
              <a:t>只小猫的重量分别是</a:t>
            </a:r>
            <a:r>
              <a:rPr lang="en-US" altLang="zh-CN" dirty="0"/>
              <a:t>C1</a:t>
            </a:r>
            <a:r>
              <a:rPr lang="zh-CN" altLang="en-US" dirty="0"/>
              <a:t>、</a:t>
            </a:r>
            <a:r>
              <a:rPr lang="en-US" altLang="zh-CN" dirty="0"/>
              <a:t>C2……CN</a:t>
            </a:r>
            <a:r>
              <a:rPr lang="zh-CN" altLang="en-US" dirty="0"/>
              <a:t>。当然，每辆缆车上的小猫的重量之和不能超过</a:t>
            </a:r>
            <a:r>
              <a:rPr lang="en-US" altLang="zh-CN" dirty="0"/>
              <a:t>W</a:t>
            </a:r>
            <a:r>
              <a:rPr lang="zh-CN" altLang="en-US" dirty="0"/>
              <a:t>。每租用一辆缆车，</a:t>
            </a:r>
            <a:r>
              <a:rPr lang="en-US" altLang="zh-CN" dirty="0"/>
              <a:t>Freda</a:t>
            </a:r>
            <a:r>
              <a:rPr lang="zh-CN" altLang="en-US" dirty="0"/>
              <a:t>和</a:t>
            </a:r>
            <a:r>
              <a:rPr lang="en-US" altLang="zh-CN" dirty="0"/>
              <a:t>rainbow</a:t>
            </a:r>
            <a:r>
              <a:rPr lang="zh-CN" altLang="en-US" dirty="0"/>
              <a:t>就要付</a:t>
            </a:r>
            <a:r>
              <a:rPr lang="en-US" altLang="zh-CN" dirty="0"/>
              <a:t>1</a:t>
            </a:r>
            <a:r>
              <a:rPr lang="zh-CN" altLang="en-US" dirty="0"/>
              <a:t>美元，所以他们想知道，最少需要付多少美元才能把这</a:t>
            </a:r>
            <a:r>
              <a:rPr lang="en-US" altLang="zh-CN" dirty="0"/>
              <a:t>N</a:t>
            </a:r>
            <a:r>
              <a:rPr lang="zh-CN" altLang="en-US" dirty="0"/>
              <a:t>只小猫都运送下山？</a:t>
            </a:r>
            <a:endParaRPr lang="en-US" altLang="zh-CN" dirty="0"/>
          </a:p>
          <a:p>
            <a:r>
              <a:rPr lang="pl-PL" altLang="zh-CN" dirty="0"/>
              <a:t>1&lt;=N&lt;=18</a:t>
            </a:r>
            <a:r>
              <a:rPr lang="zh-CN" altLang="pl-PL" dirty="0"/>
              <a:t>，</a:t>
            </a:r>
            <a:r>
              <a:rPr lang="pl-PL" altLang="zh-CN" dirty="0"/>
              <a:t>1&lt;=Ci &lt;=W&lt;=10^8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7765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8977AB-11A8-4A80-8CC5-D5D91F86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2BDD2F-BEC5-4F76-A271-DDF75192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对于每只猫，要么用已有的缆车，要么新建一辆车。所以描述一个状态用：已运送多少只猫，已用多少量缆车，每辆已用的车载重多少。</a:t>
            </a:r>
          </a:p>
          <a:p>
            <a:r>
              <a:rPr lang="zh-CN" altLang="en-US" dirty="0"/>
              <a:t>直接搜索是会超时的。一个明显且有效的剪枝方法是当当前状态的已用缆车数大于</a:t>
            </a:r>
            <a:r>
              <a:rPr lang="en-US" altLang="zh-CN" dirty="0" err="1"/>
              <a:t>ans</a:t>
            </a:r>
            <a:r>
              <a:rPr lang="zh-CN" altLang="en-US" dirty="0"/>
              <a:t>，就剪枝。</a:t>
            </a:r>
          </a:p>
          <a:p>
            <a:r>
              <a:rPr lang="en-US" altLang="zh-CN" dirty="0" err="1"/>
              <a:t>Codevs</a:t>
            </a:r>
            <a:r>
              <a:rPr lang="en-US" altLang="zh-CN" dirty="0"/>
              <a:t> 4228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4922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89C424-C447-4103-BADD-12B59940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迭代加深搜索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915F09D-03A2-4BA8-86F3-73901AF7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什么是迭代呢？它是一种优化</a:t>
            </a:r>
            <a:r>
              <a:rPr lang="en-US" altLang="zh-CN" dirty="0" err="1"/>
              <a:t>dfs</a:t>
            </a:r>
            <a:r>
              <a:rPr lang="zh-CN" altLang="en-US" dirty="0"/>
              <a:t>的算法。</a:t>
            </a:r>
            <a:endParaRPr lang="en-US" altLang="zh-CN" dirty="0"/>
          </a:p>
          <a:p>
            <a:r>
              <a:rPr lang="zh-CN" altLang="en-US" dirty="0"/>
              <a:t>众所周知，</a:t>
            </a:r>
            <a:r>
              <a:rPr lang="en-US" altLang="zh-CN" dirty="0" err="1"/>
              <a:t>dfs</a:t>
            </a:r>
            <a:r>
              <a:rPr lang="zh-CN" altLang="en-US" dirty="0"/>
              <a:t>是一种一搜搜到底的算法，但是在搜索的过程中，可能会出现一种情况。比如说，我们要求得一个问题最少几步能完成，而当前状态可能已经超过了这个步数却没有走到最终答案，但是却无法剪枝。</a:t>
            </a:r>
            <a:endParaRPr lang="en-US" altLang="zh-CN" dirty="0"/>
          </a:p>
          <a:p>
            <a:r>
              <a:rPr lang="zh-CN" altLang="en-US" dirty="0"/>
              <a:t>它的具体做法是从</a:t>
            </a:r>
            <a:r>
              <a:rPr lang="en-US" altLang="zh-CN" dirty="0"/>
              <a:t>1</a:t>
            </a:r>
            <a:r>
              <a:rPr lang="zh-CN" altLang="en-US" dirty="0"/>
              <a:t>开始枚举几步能完成，每次都</a:t>
            </a:r>
            <a:r>
              <a:rPr lang="en-US" altLang="zh-CN" dirty="0" err="1"/>
              <a:t>dfs</a:t>
            </a:r>
            <a:r>
              <a:rPr lang="zh-CN" altLang="en-US" dirty="0"/>
              <a:t>，在</a:t>
            </a:r>
            <a:r>
              <a:rPr lang="en-US" altLang="zh-CN" dirty="0" err="1"/>
              <a:t>dfs</a:t>
            </a:r>
            <a:r>
              <a:rPr lang="zh-CN" altLang="en-US" dirty="0"/>
              <a:t>过程中如果当前步数超过了枚举的步数，就剪枝。</a:t>
            </a:r>
            <a:endParaRPr lang="en-US" altLang="zh-CN" dirty="0"/>
          </a:p>
          <a:p>
            <a:r>
              <a:rPr lang="zh-CN" altLang="en-US" dirty="0"/>
              <a:t>它适用于解决最终答案一定很小的题目。</a:t>
            </a:r>
          </a:p>
        </p:txBody>
      </p:sp>
    </p:spTree>
    <p:extLst>
      <p:ext uri="{BB962C8B-B14F-4D97-AF65-F5344CB8AC3E}">
        <p14:creationId xmlns:p14="http://schemas.microsoft.com/office/powerpoint/2010/main" xmlns="" val="88673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DDA410-1BF0-4C54-9013-D0D8ED6F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B6ADF9-D3DE-4372-8AB6-DBBC6D52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 在一个</a:t>
            </a:r>
            <a:r>
              <a:rPr lang="en-US" altLang="zh-CN" dirty="0"/>
              <a:t>5×5</a:t>
            </a:r>
            <a:r>
              <a:rPr lang="zh-CN" altLang="en-US" dirty="0"/>
              <a:t>的棋盘上有</a:t>
            </a:r>
            <a:r>
              <a:rPr lang="en-US" altLang="zh-CN" dirty="0"/>
              <a:t>12</a:t>
            </a:r>
            <a:r>
              <a:rPr lang="zh-CN" altLang="en-US" dirty="0"/>
              <a:t>个白色的骑士和</a:t>
            </a:r>
            <a:r>
              <a:rPr lang="en-US" altLang="zh-CN" dirty="0"/>
              <a:t>12</a:t>
            </a:r>
            <a:r>
              <a:rPr lang="zh-CN" altLang="en-US" dirty="0"/>
              <a:t>个黑色的骑士， 且有一个空位。在任何时候一个骑士都能按照骑士的走法（它可以走到和它横坐标相差为</a:t>
            </a:r>
            <a:r>
              <a:rPr lang="en-US" altLang="zh-CN" dirty="0"/>
              <a:t>1</a:t>
            </a:r>
            <a:r>
              <a:rPr lang="zh-CN" altLang="en-US" dirty="0"/>
              <a:t>，纵坐标相差为</a:t>
            </a:r>
            <a:r>
              <a:rPr lang="en-US" altLang="zh-CN" dirty="0"/>
              <a:t>2</a:t>
            </a:r>
            <a:r>
              <a:rPr lang="zh-CN" altLang="en-US" dirty="0"/>
              <a:t>或者横坐标相差为</a:t>
            </a:r>
            <a:r>
              <a:rPr lang="en-US" altLang="zh-CN" dirty="0"/>
              <a:t>2</a:t>
            </a:r>
            <a:r>
              <a:rPr lang="zh-CN" altLang="en-US" dirty="0"/>
              <a:t>，纵坐标相差为</a:t>
            </a:r>
            <a:r>
              <a:rPr lang="en-US" altLang="zh-CN" dirty="0"/>
              <a:t>1</a:t>
            </a:r>
            <a:r>
              <a:rPr lang="zh-CN" altLang="en-US" dirty="0"/>
              <a:t>的格子）移动到空位上。</a:t>
            </a:r>
          </a:p>
          <a:p>
            <a:r>
              <a:rPr lang="zh-CN" altLang="en-US" dirty="0"/>
              <a:t>给定一个初始的棋盘，怎样才能经过移动变成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如下目标棋盘：                  </a:t>
            </a:r>
          </a:p>
          <a:p>
            <a:r>
              <a:rPr lang="zh-CN" altLang="en-US" dirty="0"/>
              <a:t>为了体现出骑士精神，他们必须以最少的步数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完成任务。如果能在</a:t>
            </a:r>
            <a:r>
              <a:rPr lang="en-US" altLang="zh-CN" dirty="0"/>
              <a:t>15</a:t>
            </a:r>
            <a:r>
              <a:rPr lang="zh-CN" altLang="en-US" dirty="0"/>
              <a:t>步以内（包括</a:t>
            </a:r>
            <a:r>
              <a:rPr lang="en-US" altLang="zh-CN" dirty="0"/>
              <a:t>15</a:t>
            </a:r>
            <a:r>
              <a:rPr lang="zh-CN" altLang="en-US" dirty="0"/>
              <a:t>步）到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达目标状态，则输出步数，否则输出－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8" name="Picture 4" descr="http://www.lydsy.com/JudgeOnline/upload/201303/aa.jpg">
            <a:extLst>
              <a:ext uri="{FF2B5EF4-FFF2-40B4-BE49-F238E27FC236}">
                <a16:creationId xmlns:a16="http://schemas.microsoft.com/office/drawing/2014/main" xmlns="" id="{84F45E4E-6D80-4A00-8F7E-10462BED3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00783" y="3232150"/>
            <a:ext cx="26574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8098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28CE56-7F56-4EE0-84EB-887C22E3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6801FAA-2872-4AEB-91B6-B5C54781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这个题目就很符合迭代加深搜索的定义了。</a:t>
            </a:r>
            <a:endParaRPr lang="en-US" altLang="zh-CN" dirty="0"/>
          </a:p>
          <a:p>
            <a:r>
              <a:rPr lang="zh-CN" altLang="en-US" dirty="0"/>
              <a:t>除此之外，还要加剪枝。我加了以下两个剪枝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	1</a:t>
            </a:r>
            <a:r>
              <a:rPr lang="zh-CN" altLang="en-US" dirty="0"/>
              <a:t>）刚交换完的两匹马不能立即交换回来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）如果当前有</a:t>
            </a:r>
            <a:r>
              <a:rPr lang="en-US" altLang="zh-CN" dirty="0"/>
              <a:t>c</a:t>
            </a:r>
            <a:r>
              <a:rPr lang="zh-CN" altLang="en-US" dirty="0"/>
              <a:t>个点与棋局不同，且已经走了</a:t>
            </a:r>
            <a:r>
              <a:rPr lang="en-US" altLang="zh-CN" dirty="0"/>
              <a:t>t-1</a:t>
            </a:r>
            <a:r>
              <a:rPr lang="zh-CN" altLang="en-US" dirty="0"/>
              <a:t>步，如果  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             c+t-2&gt;</a:t>
            </a:r>
            <a:r>
              <a:rPr lang="en-US" altLang="zh-CN" dirty="0" err="1"/>
              <a:t>limt</a:t>
            </a:r>
            <a:r>
              <a:rPr lang="zh-CN" altLang="en-US" dirty="0"/>
              <a:t>，则方案不可行。</a:t>
            </a:r>
            <a:endParaRPr lang="en-US" altLang="zh-CN" dirty="0"/>
          </a:p>
          <a:p>
            <a:r>
              <a:rPr lang="en-US" altLang="zh-CN" dirty="0" err="1"/>
              <a:t>Codevs</a:t>
            </a:r>
            <a:r>
              <a:rPr lang="en-US" altLang="zh-CN" dirty="0"/>
              <a:t> 2449</a:t>
            </a:r>
          </a:p>
        </p:txBody>
      </p:sp>
    </p:spTree>
    <p:extLst>
      <p:ext uri="{BB962C8B-B14F-4D97-AF65-F5344CB8AC3E}">
        <p14:creationId xmlns:p14="http://schemas.microsoft.com/office/powerpoint/2010/main" xmlns="" val="309980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AF37B9-F2D4-41DF-8E7B-7EB5F1E0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我们要学的东西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F009E48-75A7-4A93-A362-5B2A44CE5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搜索是什么</a:t>
            </a:r>
            <a:endParaRPr lang="en-US" altLang="zh-CN" dirty="0"/>
          </a:p>
          <a:p>
            <a:r>
              <a:rPr lang="zh-CN" altLang="en-US" dirty="0"/>
              <a:t>搜索能解决什么问题</a:t>
            </a:r>
            <a:endParaRPr lang="en-US" altLang="zh-CN" dirty="0"/>
          </a:p>
          <a:p>
            <a:r>
              <a:rPr lang="zh-CN" altLang="en-US" dirty="0"/>
              <a:t>搜索的优化</a:t>
            </a:r>
          </a:p>
        </p:txBody>
      </p:sp>
    </p:spTree>
    <p:extLst>
      <p:ext uri="{BB962C8B-B14F-4D97-AF65-F5344CB8AC3E}">
        <p14:creationId xmlns:p14="http://schemas.microsoft.com/office/powerpoint/2010/main" xmlns="" val="133768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E46913-2C55-4D78-AEAA-AC8BC418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15BD99D-602B-4CDD-99DB-3282B7CA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因为大家都接触过搜索，那就简单来讲，搜索是解决一切问题的最直观也是最耗时的方法。</a:t>
            </a:r>
            <a:endParaRPr lang="en-US" altLang="zh-CN" dirty="0"/>
          </a:p>
          <a:p>
            <a:r>
              <a:rPr lang="zh-CN" altLang="en-US" dirty="0"/>
              <a:t>比如，拿最短路这个问题来说，我们已经学过了好几种算法，但是在学这些算法之前，我们能采用的方法就是把所有的路都走一遍，然后选出其中最短的那一条。</a:t>
            </a:r>
            <a:endParaRPr lang="en-US" altLang="zh-CN" dirty="0"/>
          </a:p>
          <a:p>
            <a:r>
              <a:rPr lang="zh-CN" altLang="en-US" dirty="0"/>
              <a:t>那既然搜索这么耗时，我们为什么还要学呢？首先，当数据规模不大时，搜索最容易实现而且正确性显然。其次，很多问题除了搜索之外，人们还没有发现更简单的方法。</a:t>
            </a:r>
          </a:p>
        </p:txBody>
      </p:sp>
    </p:spTree>
    <p:extLst>
      <p:ext uri="{BB962C8B-B14F-4D97-AF65-F5344CB8AC3E}">
        <p14:creationId xmlns:p14="http://schemas.microsoft.com/office/powerpoint/2010/main" xmlns="" val="243810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DE232C-A327-4E16-A15B-7A3DAFCE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搜索能解决什么问题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3B4BC0E-C23A-4C33-ADAD-1EFB67636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首先说两道最简单最典型的搜索：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数字三角形搜索版 </a:t>
            </a:r>
            <a:r>
              <a:rPr lang="en-US" altLang="zh-CN" dirty="0" err="1"/>
              <a:t>codevs</a:t>
            </a:r>
            <a:r>
              <a:rPr lang="en-US" altLang="zh-CN" dirty="0"/>
              <a:t> 3220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过河卒</a:t>
            </a:r>
            <a:r>
              <a:rPr lang="en-US" altLang="zh-CN" dirty="0" err="1"/>
              <a:t>codevs</a:t>
            </a:r>
            <a:r>
              <a:rPr lang="en-US" altLang="zh-CN" dirty="0"/>
              <a:t> 1010</a:t>
            </a:r>
          </a:p>
          <a:p>
            <a:r>
              <a:rPr lang="zh-CN" altLang="en-US" dirty="0"/>
              <a:t>下面是一些简单题目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23504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1467F4-E6E7-4681-B534-2A4BF74B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DE6BF2A-B235-4E5A-B880-9C011942A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某同学考试，在</a:t>
            </a:r>
            <a:r>
              <a:rPr lang="en-US" altLang="zh-CN" dirty="0"/>
              <a:t>N*M</a:t>
            </a:r>
            <a:r>
              <a:rPr lang="zh-CN" altLang="en-US" dirty="0"/>
              <a:t>的答题卡上写了</a:t>
            </a:r>
            <a:r>
              <a:rPr lang="en-US" altLang="zh-CN" dirty="0"/>
              <a:t>A,B,C,D</a:t>
            </a:r>
            <a:r>
              <a:rPr lang="zh-CN" altLang="en-US" dirty="0"/>
              <a:t>四种答案。他做完了，又不能交，一看表，离打铃还有</a:t>
            </a:r>
            <a:r>
              <a:rPr lang="en-US" altLang="zh-CN" dirty="0"/>
              <a:t>N</a:t>
            </a:r>
            <a:r>
              <a:rPr lang="zh-CN" altLang="en-US" dirty="0"/>
              <a:t>久。他开始玩一个游戏：选一个格子</a:t>
            </a:r>
            <a:r>
              <a:rPr lang="en-US" altLang="zh-CN" dirty="0"/>
              <a:t>X,Y</a:t>
            </a:r>
            <a:r>
              <a:rPr lang="zh-CN" altLang="en-US" dirty="0"/>
              <a:t>，从这个格子出发向</a:t>
            </a:r>
            <a:r>
              <a:rPr lang="en-US" altLang="zh-CN" dirty="0"/>
              <a:t>4</a:t>
            </a:r>
            <a:r>
              <a:rPr lang="zh-CN" altLang="en-US" dirty="0"/>
              <a:t>个方向找相同的选项，找到的再如此。求形成的图形的面积。（一个选项占一个单位面积）</a:t>
            </a:r>
            <a:endParaRPr lang="en-US" altLang="zh-CN" dirty="0"/>
          </a:p>
          <a:p>
            <a:r>
              <a:rPr lang="en-US" altLang="zh-CN" dirty="0"/>
              <a:t>N,M&lt;=15.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6962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EE7696-6A7C-444D-9DFB-60EC5F46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B163A1A-2740-4FD8-AEAE-70781C995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这个题是要求得与（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）相连的一个连通块</a:t>
            </a:r>
            <a:endParaRPr lang="en-US" altLang="zh-CN" dirty="0"/>
          </a:p>
          <a:p>
            <a:r>
              <a:rPr lang="zh-CN" altLang="en-US" dirty="0"/>
              <a:t>每次搜索时，如果（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）周围的四个格子中有和它答案相同的就向四周搜索。</a:t>
            </a:r>
            <a:endParaRPr lang="en-US" altLang="zh-CN" dirty="0"/>
          </a:p>
          <a:p>
            <a:r>
              <a:rPr lang="en-US" altLang="zh-CN" dirty="0" err="1"/>
              <a:t>Codevs</a:t>
            </a:r>
            <a:r>
              <a:rPr lang="en-US" altLang="zh-CN" dirty="0"/>
              <a:t> 2919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26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B5D2F5D-3A94-4A41-8CE4-C2B8F79B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22A32BF-53DE-4BBE-A0B5-91AE02023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给定两个整数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k</a:t>
            </a:r>
            <a:r>
              <a:rPr lang="zh-CN" altLang="en-US" dirty="0"/>
              <a:t>，通过 </a:t>
            </a:r>
            <a:r>
              <a:rPr lang="en-US" altLang="zh-CN" dirty="0"/>
              <a:t>n+1</a:t>
            </a:r>
            <a:r>
              <a:rPr lang="zh-CN" altLang="en-US" dirty="0"/>
              <a:t>或</a:t>
            </a:r>
            <a:r>
              <a:rPr lang="en-US" altLang="zh-CN" dirty="0"/>
              <a:t>n-1 </a:t>
            </a:r>
            <a:r>
              <a:rPr lang="zh-CN" altLang="en-US" dirty="0"/>
              <a:t>或</a:t>
            </a:r>
            <a:r>
              <a:rPr lang="en-US" altLang="zh-CN" dirty="0"/>
              <a:t>n*2 </a:t>
            </a:r>
            <a:r>
              <a:rPr lang="zh-CN" altLang="en-US" dirty="0"/>
              <a:t>这</a:t>
            </a:r>
            <a:r>
              <a:rPr lang="en-US" altLang="zh-CN" dirty="0"/>
              <a:t>3</a:t>
            </a:r>
            <a:r>
              <a:rPr lang="zh-CN" altLang="en-US" dirty="0"/>
              <a:t>种操作，使得</a:t>
            </a:r>
            <a:r>
              <a:rPr lang="en-US" altLang="zh-CN" dirty="0"/>
              <a:t>n=k</a:t>
            </a:r>
            <a:r>
              <a:rPr lang="zh-CN" altLang="en-US" dirty="0"/>
              <a:t>，输出最少的操作次数。</a:t>
            </a:r>
            <a:endParaRPr lang="en-US" altLang="zh-CN" dirty="0"/>
          </a:p>
          <a:p>
            <a:r>
              <a:rPr lang="en-US" altLang="zh-CN" dirty="0"/>
              <a:t>0 ≤ </a:t>
            </a:r>
            <a:r>
              <a:rPr lang="en-US" altLang="zh-CN" i="1" dirty="0"/>
              <a:t>N</a:t>
            </a:r>
            <a:r>
              <a:rPr lang="en-US" altLang="zh-CN" dirty="0"/>
              <a:t> ≤ 100,000</a:t>
            </a:r>
          </a:p>
          <a:p>
            <a:r>
              <a:rPr lang="en-US" altLang="zh-CN" dirty="0"/>
              <a:t>0 ≤ </a:t>
            </a:r>
            <a:r>
              <a:rPr lang="en-US" altLang="zh-CN" i="1" dirty="0"/>
              <a:t>K</a:t>
            </a:r>
            <a:r>
              <a:rPr lang="en-US" altLang="zh-CN" dirty="0"/>
              <a:t> ≤ 100,000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590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77800E-C895-4EEA-8713-84ADCF5D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5F1454B-65F1-4375-9B58-6413662C1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宽搜，对于一个</a:t>
            </a:r>
            <a:r>
              <a:rPr lang="en-US" altLang="zh-CN" dirty="0"/>
              <a:t>n</a:t>
            </a:r>
            <a:r>
              <a:rPr lang="zh-CN" altLang="en-US" dirty="0"/>
              <a:t>，每次将</a:t>
            </a:r>
            <a:r>
              <a:rPr lang="en-US" altLang="zh-CN" dirty="0"/>
              <a:t>n+1</a:t>
            </a:r>
            <a:r>
              <a:rPr lang="zh-CN" altLang="en-US" dirty="0"/>
              <a:t>，</a:t>
            </a:r>
            <a:r>
              <a:rPr lang="en-US" altLang="zh-CN" dirty="0"/>
              <a:t>n-1</a:t>
            </a:r>
            <a:r>
              <a:rPr lang="zh-CN" altLang="en-US" dirty="0"/>
              <a:t>，</a:t>
            </a:r>
            <a:r>
              <a:rPr lang="en-US" altLang="zh-CN" dirty="0"/>
              <a:t>n*3</a:t>
            </a:r>
            <a:r>
              <a:rPr lang="zh-CN" altLang="en-US" dirty="0"/>
              <a:t>放入队列，并用一个</a:t>
            </a:r>
            <a:r>
              <a:rPr lang="en-US" altLang="zh-CN" dirty="0"/>
              <a:t>bool</a:t>
            </a:r>
            <a:r>
              <a:rPr lang="zh-CN" altLang="en-US" dirty="0"/>
              <a:t>数组标记一下，直到搜索到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注意搜索边界。</a:t>
            </a:r>
            <a:endParaRPr lang="en-US" altLang="zh-CN" dirty="0"/>
          </a:p>
          <a:p>
            <a:r>
              <a:rPr lang="en-US" altLang="zh-CN" dirty="0" err="1"/>
              <a:t>Poj</a:t>
            </a:r>
            <a:r>
              <a:rPr lang="en-US" altLang="zh-CN" dirty="0"/>
              <a:t> 3278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5447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681E09-7912-496E-A6C2-F5CFC2BA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C984108-A7E4-443B-9022-94081B87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3×3</a:t>
            </a:r>
            <a:r>
              <a:rPr lang="zh-CN" altLang="en-US" dirty="0"/>
              <a:t>的棋盘上，摆有八个棋子，每个棋子上标有</a:t>
            </a:r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8</a:t>
            </a:r>
            <a:r>
              <a:rPr lang="zh-CN" altLang="en-US" dirty="0"/>
              <a:t>的某一数字。棋盘中留有一个空格，空格用</a:t>
            </a:r>
            <a:r>
              <a:rPr lang="en-US" altLang="zh-CN" dirty="0"/>
              <a:t>0</a:t>
            </a:r>
            <a:r>
              <a:rPr lang="zh-CN" altLang="en-US" dirty="0"/>
              <a:t>来表示。空格周围的棋子可以移到空格中。要求解的问题是：给出一种初始布局（初始状态）和目标布局（为了使题目简单</a:t>
            </a:r>
            <a:r>
              <a:rPr lang="en-US" altLang="zh-CN" dirty="0"/>
              <a:t>,</a:t>
            </a:r>
            <a:r>
              <a:rPr lang="zh-CN" altLang="en-US" dirty="0"/>
              <a:t>设目标状态为</a:t>
            </a:r>
            <a:r>
              <a:rPr lang="en-US" altLang="zh-CN" dirty="0"/>
              <a:t>123804765</a:t>
            </a:r>
            <a:r>
              <a:rPr lang="zh-CN" altLang="en-US" dirty="0"/>
              <a:t>），找到一种最少步骤的移动方法，实现从初始布局到目标布局的转变。</a:t>
            </a:r>
            <a:endParaRPr lang="en-US" altLang="zh-CN" dirty="0"/>
          </a:p>
          <a:p>
            <a:r>
              <a:rPr lang="zh-CN" altLang="en-US" dirty="0"/>
              <a:t>（经典八数码）</a:t>
            </a:r>
          </a:p>
        </p:txBody>
      </p:sp>
    </p:spTree>
    <p:extLst>
      <p:ext uri="{BB962C8B-B14F-4D97-AF65-F5344CB8AC3E}">
        <p14:creationId xmlns:p14="http://schemas.microsoft.com/office/powerpoint/2010/main" xmlns="" val="318020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1065</Words>
  <Application>Microsoft Office PowerPoint</Application>
  <PresentationFormat>自定义</PresentationFormat>
  <Paragraphs>77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搜索与剪枝</vt:lpstr>
      <vt:lpstr>我们要学的东西</vt:lpstr>
      <vt:lpstr>搜索是什么</vt:lpstr>
      <vt:lpstr>搜索能解决什么问题</vt:lpstr>
      <vt:lpstr>例题1</vt:lpstr>
      <vt:lpstr>例题1</vt:lpstr>
      <vt:lpstr>例题2</vt:lpstr>
      <vt:lpstr>例题2</vt:lpstr>
      <vt:lpstr>例题3</vt:lpstr>
      <vt:lpstr>例题3</vt:lpstr>
      <vt:lpstr>例题4</vt:lpstr>
      <vt:lpstr>例题4</vt:lpstr>
      <vt:lpstr>搜索的优化</vt:lpstr>
      <vt:lpstr>剪枝</vt:lpstr>
      <vt:lpstr>例题5</vt:lpstr>
      <vt:lpstr>例题5</vt:lpstr>
      <vt:lpstr>迭代加深搜索</vt:lpstr>
      <vt:lpstr>例题6</vt:lpstr>
      <vt:lpstr>例题6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搜索与剪枝</dc:title>
  <dc:creator>郑 继凯</dc:creator>
  <cp:lastModifiedBy>Lenovo User</cp:lastModifiedBy>
  <cp:revision>35</cp:revision>
  <dcterms:created xsi:type="dcterms:W3CDTF">2019-07-01T13:56:00Z</dcterms:created>
  <dcterms:modified xsi:type="dcterms:W3CDTF">2019-07-03T07:31:15Z</dcterms:modified>
</cp:coreProperties>
</file>