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60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305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87" r:id="rId20"/>
    <p:sldId id="274" r:id="rId21"/>
    <p:sldId id="286" r:id="rId22"/>
    <p:sldId id="295" r:id="rId23"/>
    <p:sldId id="296" r:id="rId24"/>
    <p:sldId id="297" r:id="rId25"/>
    <p:sldId id="298" r:id="rId26"/>
    <p:sldId id="299" r:id="rId27"/>
    <p:sldId id="326" r:id="rId28"/>
    <p:sldId id="327" r:id="rId29"/>
    <p:sldId id="345" r:id="rId30"/>
    <p:sldId id="328" r:id="rId31"/>
    <p:sldId id="329" r:id="rId32"/>
    <p:sldId id="331" r:id="rId33"/>
    <p:sldId id="330" r:id="rId34"/>
    <p:sldId id="335" r:id="rId35"/>
    <p:sldId id="336" r:id="rId36"/>
    <p:sldId id="340" r:id="rId37"/>
    <p:sldId id="341" r:id="rId38"/>
    <p:sldId id="346" r:id="rId39"/>
    <p:sldId id="347" r:id="rId40"/>
    <p:sldId id="277" r:id="rId41"/>
    <p:sldId id="337" r:id="rId42"/>
    <p:sldId id="284" r:id="rId43"/>
    <p:sldId id="350" r:id="rId44"/>
    <p:sldId id="349" r:id="rId45"/>
    <p:sldId id="351" r:id="rId46"/>
    <p:sldId id="285" r:id="rId47"/>
    <p:sldId id="338" r:id="rId48"/>
    <p:sldId id="342" r:id="rId49"/>
    <p:sldId id="343" r:id="rId50"/>
    <p:sldId id="344" r:id="rId51"/>
    <p:sldId id="34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58D61B-9F1D-4704-9DDB-F11B5B3F19EE}">
          <p14:sldIdLst>
            <p14:sldId id="256"/>
            <p14:sldId id="260"/>
            <p14:sldId id="258"/>
            <p14:sldId id="259"/>
            <p14:sldId id="261"/>
            <p14:sldId id="268"/>
            <p14:sldId id="262"/>
            <p14:sldId id="263"/>
            <p14:sldId id="264"/>
            <p14:sldId id="305"/>
            <p14:sldId id="265"/>
            <p14:sldId id="267"/>
            <p14:sldId id="269"/>
            <p14:sldId id="270"/>
            <p14:sldId id="272"/>
            <p14:sldId id="287"/>
            <p14:sldId id="274"/>
            <p14:sldId id="286"/>
            <p14:sldId id="295"/>
            <p14:sldId id="296"/>
            <p14:sldId id="297"/>
            <p14:sldId id="298"/>
            <p14:sldId id="299"/>
            <p14:sldId id="326"/>
            <p14:sldId id="327"/>
            <p14:sldId id="345"/>
            <p14:sldId id="328"/>
            <p14:sldId id="329"/>
            <p14:sldId id="331"/>
            <p14:sldId id="330"/>
            <p14:sldId id="335"/>
            <p14:sldId id="336"/>
            <p14:sldId id="340"/>
            <p14:sldId id="341"/>
            <p14:sldId id="346"/>
            <p14:sldId id="347"/>
            <p14:sldId id="277"/>
            <p14:sldId id="337"/>
            <p14:sldId id="284"/>
            <p14:sldId id="350"/>
            <p14:sldId id="349"/>
            <p14:sldId id="351"/>
            <p14:sldId id="285"/>
            <p14:sldId id="338"/>
            <p14:sldId id="342"/>
            <p14:sldId id="343"/>
            <p14:sldId id="344"/>
            <p14:sldId id="348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1F32F4-548C-44BA-AD52-479BA553A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5E8CF3-608D-4946-A0A2-AE4553541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hyperlink" Target="https://www.cnblogs.com/TheRoadToTheGold/p/6254255.html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slide" Target="slide37.xml"/><Relationship Id="rId7" Type="http://schemas.openxmlformats.org/officeDocument/2006/relationships/slide" Target="slide28.xml"/><Relationship Id="rId6" Type="http://schemas.openxmlformats.org/officeDocument/2006/relationships/slide" Target="slide26.xml"/><Relationship Id="rId5" Type="http://schemas.openxmlformats.org/officeDocument/2006/relationships/slide" Target="slide35.xml"/><Relationship Id="rId4" Type="http://schemas.openxmlformats.org/officeDocument/2006/relationships/slide" Target="slide29.xml"/><Relationship Id="rId3" Type="http://schemas.openxmlformats.org/officeDocument/2006/relationships/slide" Target="slide24.xml"/><Relationship Id="rId2" Type="http://schemas.openxmlformats.org/officeDocument/2006/relationships/slide" Target="slide22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devs.cn/problem/398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hyperlink" Target="https://www.cnblogs.com/TheRoadToTheGold/p/11135488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new/show/P289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hyperlink" Target="https://www.cnblogs.com/TheRoadToTheGold/p/11140884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new/show/P419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hyperlink" Target="https://www.cnblogs.com/TheRoadToTheGold/p/11142050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new/show/P257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" Target="slide19.xml"/><Relationship Id="rId1" Type="http://schemas.openxmlformats.org/officeDocument/2006/relationships/hyperlink" Target="https://www.cnblogs.com/TheRoadToTheGold/p/11142877.html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9.xml"/><Relationship Id="rId2" Type="http://schemas.openxmlformats.org/officeDocument/2006/relationships/hyperlink" Target="https://www.cnblogs.com/TheRoadToTheGold/p/7395213.html" TargetMode="External"/><Relationship Id="rId1" Type="http://schemas.openxmlformats.org/officeDocument/2006/relationships/hyperlink" Target="https://www.luogu.org/problemnew/show/P337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devs.cn/problem/3044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slide" Target="slide45.xml"/><Relationship Id="rId7" Type="http://schemas.openxmlformats.org/officeDocument/2006/relationships/slide" Target="slide41.xml"/><Relationship Id="rId6" Type="http://schemas.openxmlformats.org/officeDocument/2006/relationships/slide" Target="slide39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hyperlink" Target="https://www.cnblogs.com/TheRoadToTheGold/p/11143736.html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://poj.org/problem?id=1177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devs.cn/problem/3342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.xml"/><Relationship Id="rId1" Type="http://schemas.openxmlformats.org/officeDocument/2006/relationships/hyperlink" Target="https://www.luogu.org/problemnew/show/P1083" TargetMode="Externa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slide" Target="slide44.xml"/><Relationship Id="rId1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1" Type="http://schemas.openxmlformats.org/officeDocument/2006/relationships/hyperlink" Target="https://www.cnblogs.com/TheRoadToTheGold/p/8150957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1" Type="http://schemas.openxmlformats.org/officeDocument/2006/relationships/hyperlink" Target="https://www.cnblogs.com/TheRoadToTheGold/p/6361242.html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1.xml"/><Relationship Id="rId2" Type="http://schemas.openxmlformats.org/officeDocument/2006/relationships/hyperlink" Target="https://www.cnblogs.com/TheRoadToTheGold/p/6539965.html" TargetMode="External"/><Relationship Id="rId1" Type="http://schemas.openxmlformats.org/officeDocument/2006/relationships/hyperlink" Target="https://www.cnblogs.com/TheRoadToTheGold/p/8151375.html" TargetMode="Externa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9.xml"/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TheRoadToTheGold/p/6813049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nblogs.com/TheRoadToTheGold/p/6855323.html" TargetMode="External"/><Relationship Id="rId1" Type="http://schemas.openxmlformats.org/officeDocument/2006/relationships/hyperlink" Target="https://www.codechef.com/problems/STREETTA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3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999" y="897887"/>
            <a:ext cx="3935688" cy="2023252"/>
          </a:xfrm>
        </p:spPr>
        <p:txBody>
          <a:bodyPr>
            <a:normAutofit fontScale="90000"/>
          </a:bodyPr>
          <a:lstStyle/>
          <a:p>
            <a:br>
              <a:rPr lang="en-US" altLang="zh-CN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</a:t>
            </a:r>
            <a:br>
              <a:rPr lang="en-US" altLang="zh-CN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8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sz="8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</a:t>
            </a:r>
            <a:r>
              <a:rPr lang="zh-CN" altLang="en-US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前言</a:t>
            </a:r>
            <a:endParaRPr lang="en-US" altLang="zh-CN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、问问题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、随时问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、会追问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重要的话说三遍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、不问的都是大佬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、你不问我我问你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、如果你觉得有必要，可以手动做一下笔记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、本课件为讲课专用，大部分内容为提纲性内容，更详细的解析参考我的博客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1"/>
              </a:rPr>
              <a:t>https://www.cnblogs.com/TheRoadToTheGold/p/6254255.html</a:t>
            </a:r>
            <a:endParaRPr lang="en-US" altLang="zh-CN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sz="half" idx="2"/>
          </p:nvPr>
        </p:nvSpPr>
        <p:spPr>
          <a:xfrm>
            <a:off x="808999" y="5895975"/>
            <a:ext cx="3935689" cy="96202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lonna MT" panose="04020805060202030203" pitchFamily="82" charset="0"/>
              </a:rPr>
              <a:t>From   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Colonna MT" panose="04020805060202030203" pitchFamily="82" charset="0"/>
              </a:rPr>
              <a:t>xxy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7" y="2863988"/>
            <a:ext cx="4248150" cy="2581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1064895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倍空间探讨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781175"/>
            <a:ext cx="10363835" cy="4010025"/>
          </a:xfrm>
        </p:spPr>
        <p:txBody>
          <a:bodyPr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不是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倍  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10</a:t>
            </a: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不是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倍   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36</a:t>
            </a: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个叶节点的线段树层数？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层线段树至多的节点数？</a:t>
            </a: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动作按钮: 后退或前一项 5">
            <a:hlinkClick r:id="rId4" action="ppaction://hlinksldjump"/>
          </p:cNvPr>
          <p:cNvSpPr/>
          <p:nvPr/>
        </p:nvSpPr>
        <p:spPr>
          <a:xfrm>
            <a:off x="10244455" y="5165090"/>
            <a:ext cx="1017905" cy="10509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单点查询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依据：带查询点的位置与线段树上节点所在区间的关系</a:t>
            </a:r>
            <a:endParaRPr lang="zh-CN" altLang="en-US" dirty="0"/>
          </a:p>
        </p:txBody>
      </p:sp>
      <p:sp>
        <p:nvSpPr>
          <p:cNvPr id="5" name="动作按钮: 后退或前一项 4">
            <a:hlinkClick r:id="rId1" action="ppaction://hlinksldjump" highlightClick="1"/>
          </p:cNvPr>
          <p:cNvSpPr/>
          <p:nvPr/>
        </p:nvSpPr>
        <p:spPr>
          <a:xfrm>
            <a:off x="9144000" y="4762500"/>
            <a:ext cx="990600" cy="9048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单点修改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619375"/>
            <a:ext cx="9668501" cy="317182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回溯更新这个点所在的整条链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1" action="ppaction://hlinksldjump" highlightClick="1"/>
          </p:cNvPr>
          <p:cNvSpPr/>
          <p:nvPr/>
        </p:nvSpPr>
        <p:spPr>
          <a:xfrm>
            <a:off x="9420225" y="4933950"/>
            <a:ext cx="904875" cy="85724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0075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区间查询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00250"/>
            <a:ext cx="10363826" cy="3790949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设带查询区间为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4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endParaRPr lang="en-US" altLang="zh-CN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线段树当前所在节点区间为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4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l,r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endParaRPr lang="en-US" altLang="zh-CN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两种区间的关系有几种？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1" action="ppaction://hlinksldjump" highlightClick="1"/>
          </p:cNvPr>
          <p:cNvSpPr/>
          <p:nvPr/>
        </p:nvSpPr>
        <p:spPr>
          <a:xfrm>
            <a:off x="9534525" y="5514975"/>
            <a:ext cx="714375" cy="72450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690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区间修改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04976"/>
            <a:ext cx="10363826" cy="4086224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线段树的精华</a:t>
            </a:r>
            <a:r>
              <a: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懒标记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073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懒标记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52575"/>
            <a:ext cx="10363826" cy="46869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一颗有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个叶子节点的线段树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每个叶节点有一个初始权值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给区间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[1,5]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内所有点加一个数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查询修改后区间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[3,4]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的权值和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、对涉及到的所有节点修改，时间复杂度太高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、有些节点改了用不到，白改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懒标记：顾名思义，“懒”，用到我再动，用不到我睡觉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7215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懒标记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用法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81176"/>
            <a:ext cx="10363826" cy="40100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、标记下传给子节点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、更新子节点信息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、清空父节点标记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1" tooltip="" action="ppaction://hlinksldjump" highlightClick="1"/>
          </p:cNvPr>
          <p:cNvSpPr/>
          <p:nvPr/>
        </p:nvSpPr>
        <p:spPr>
          <a:xfrm>
            <a:off x="8943975" y="4876800"/>
            <a:ext cx="1038225" cy="9144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三、小试牛刀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线段树的实现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95500"/>
            <a:ext cx="10363826" cy="369569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+mn-ea"/>
              </a:rPr>
              <a:t>question</a:t>
            </a:r>
            <a:endParaRPr lang="zh-CN" altLang="en-US" sz="7200" dirty="0">
              <a:latin typeface="+mn-ea"/>
            </a:endParaRPr>
          </a:p>
        </p:txBody>
      </p:sp>
      <p:sp>
        <p:nvSpPr>
          <p:cNvPr id="4" name="动作按钮: 后退或前一项 3">
            <a:hlinkClick r:id="rId1" action="ppaction://hlinksldjump" highlightClick="1"/>
          </p:cNvPr>
          <p:cNvSpPr/>
          <p:nvPr/>
        </p:nvSpPr>
        <p:spPr>
          <a:xfrm>
            <a:off x="9048750" y="4638675"/>
            <a:ext cx="1000125" cy="8572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944245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四、刨根问底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线段树的特征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704340"/>
            <a:ext cx="10363835" cy="4086860"/>
          </a:xfrm>
        </p:spPr>
        <p:txBody>
          <a:bodyPr>
            <a:normAutofit fontScale="50000"/>
          </a:bodyPr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二叉树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单次操作复杂度 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log n</a:t>
            </a:r>
            <a:endParaRPr lang="en-US" altLang="zh-CN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二维结构解决一维问题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牺牲单点操作复杂度换取区间复杂度的高效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解决的问题具有可二分性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重点解决的是区间问题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如何进行区间信息的合并是思考重点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区间的操作对每个节点必须具有共性或规律性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1" action="ppaction://hlinksldjump"/>
          </p:cNvPr>
          <p:cNvSpPr/>
          <p:nvPr/>
        </p:nvSpPr>
        <p:spPr>
          <a:xfrm>
            <a:off x="9568815" y="4956175"/>
            <a:ext cx="951865" cy="88836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265" y="16510"/>
            <a:ext cx="10364470" cy="89916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五、学以致用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线段树的应用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46175" y="752475"/>
            <a:ext cx="4873625" cy="45847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50265" y="1603375"/>
            <a:ext cx="5352415" cy="4630420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、序列问题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①精讲：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1" action="ppaction://hlinksldjump"/>
              </a:rPr>
              <a:t>BSS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（最大子段和）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② 略讲：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2" action="ppaction://hlinksldjump"/>
              </a:rPr>
              <a:t>最长连续空位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（题①变式）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③精讲：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最长上升子序列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、扫描线问题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①精讲：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矩形并的面积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②你讲：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矩形并的周长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（题①变式）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734810" y="710565"/>
            <a:ext cx="4881880" cy="542925"/>
          </a:xfrm>
        </p:spPr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6623050" y="1603375"/>
            <a:ext cx="5105400" cy="4843780"/>
          </a:xfrm>
        </p:spPr>
        <p:txBody>
          <a:bodyPr>
            <a:normAutofit fontScale="90000"/>
          </a:bodyPr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、多标记问题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① 精讲：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6" action="ppaction://hlinksldjump"/>
              </a:rPr>
              <a:t>双覆盖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6" action="ppaction://hlinksldjump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6" action="ppaction://hlinksldjump"/>
              </a:rPr>
              <a:t>取反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② 你讲：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7" tooltip="" action="ppaction://hlinksldjump"/>
              </a:rPr>
              <a:t>双标记，加与乘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、优化问题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① 精讲：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8" tooltip="" action="ppaction://hlinksldjump"/>
              </a:rPr>
              <a:t>优化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  <a:hlinkClick r:id="rId8" tooltip="" action="ppaction://hlinksldjump"/>
              </a:rPr>
              <a:t>DP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② 不讲：优化约瑟夫问题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、数学计算式问题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动作按钮: 后退或前一项 7">
            <a:hlinkClick r:id="rId9" action="ppaction://hlinksldjump"/>
          </p:cNvPr>
          <p:cNvSpPr/>
          <p:nvPr/>
        </p:nvSpPr>
        <p:spPr>
          <a:xfrm>
            <a:off x="11277600" y="5770245"/>
            <a:ext cx="761365" cy="81470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13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引子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EC344E5-7431-4880-BD30-4317BB9932E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76375"/>
                <a:ext cx="10363826" cy="43148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个操作，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每个操作可能有两种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:1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、在某个位置加上一个数；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、询问某个位置的数，并输出。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个询问，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每次询问区间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的和，并输出。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个询问，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每次询问区间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的和，并输出。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个操作，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每个操作可能有两种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:1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、在某个位置加上一个数；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、询问区间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的和，并输出。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个操作，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每个操作可能有两种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:1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、在某个位置加上一个数；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、询问区间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的和，并输出。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、给出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个数，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个操作，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每个操作可能有两种：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、给区间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内所有数增加一个数；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、询问区间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r]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的和，并输出。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76375"/>
                <a:ext cx="10363826" cy="4314825"/>
              </a:xfrm>
              <a:blipFill rotWithShape="1">
                <a:blip r:embed="rId1"/>
                <a:stretch>
                  <a:fillRect l="-529" t="-141" r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动作按钮: 前进或下一项 3">
            <a:hlinkClick r:id="" action="ppaction://hlinkshowjump?jump=lastslideviewed" highlightClick="1"/>
          </p:cNvPr>
          <p:cNvSpPr/>
          <p:nvPr/>
        </p:nvSpPr>
        <p:spPr>
          <a:xfrm>
            <a:off x="9534525" y="5915025"/>
            <a:ext cx="485775" cy="542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71475"/>
            <a:ext cx="10364470" cy="86614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BSS</a:t>
            </a:r>
            <a:r>
              <a:rPr lang="zh-CN" altLang="en-US">
                <a:solidFill>
                  <a:srgbClr val="FF0000"/>
                </a:solidFill>
              </a:rPr>
              <a:t>（最大子段和）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13765" y="1528445"/>
            <a:ext cx="10363835" cy="4262755"/>
          </a:xfrm>
        </p:spPr>
        <p:txBody>
          <a:bodyPr>
            <a:normAutofit/>
          </a:bodyPr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给出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个数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n&lt;=2e5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个询问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m&lt;=2e5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询问区间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[l,r]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的最大子段和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/>
              </a:rPr>
              <a:t>http://codevs.cn/problem/3981/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13765" y="512445"/>
            <a:ext cx="10364470" cy="72961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913765" y="1511300"/>
            <a:ext cx="10363835" cy="5157470"/>
          </a:xfrm>
        </p:spPr>
        <p:txBody>
          <a:bodyPr>
            <a:norm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直接要的信息是什么？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对于线段树上一个节点，它的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BSS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有哪几种情况？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为了得到它要间接维护什么？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如何合并区间信息？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写一下查询部分的代码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我的题解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  <a:hlinkClick r:id="rId1" action="ppaction://hlinkfile"/>
              </a:rPr>
              <a:t>https://www.cnblogs.com/TheRoadToTheGold/p/11135488.html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1" action="ppaction://hlinkfile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密码：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1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/>
          </a:p>
        </p:txBody>
      </p:sp>
      <p:sp>
        <p:nvSpPr>
          <p:cNvPr id="9" name="动作按钮: 后退或前一项 8">
            <a:hlinkClick r:id="rId2" action="ppaction://hlinksldjump"/>
          </p:cNvPr>
          <p:cNvSpPr/>
          <p:nvPr/>
        </p:nvSpPr>
        <p:spPr>
          <a:xfrm>
            <a:off x="11176000" y="6108700"/>
            <a:ext cx="634365" cy="63436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53695"/>
            <a:ext cx="10364470" cy="78232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最长连续空位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268095"/>
            <a:ext cx="10363835" cy="4523105"/>
          </a:xfrm>
        </p:spPr>
        <p:txBody>
          <a:bodyPr>
            <a:normAutofit fontScale="90000" lnSpcReduction="20000"/>
          </a:bodyPr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酒店n个房间，m个操作：入住或退房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如果操作为入住，同一批客人安排的房间号必须连续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操作1：有x个客人要入住，输出满足条件的最小的房间编号，若不满足条件输出0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操作2：房间为[x,y]的客人要退房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https://www.luogu.org/problemnew/show/P2894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80035"/>
            <a:ext cx="10364470" cy="814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416685"/>
            <a:ext cx="10363835" cy="4374515"/>
          </a:xfrm>
        </p:spPr>
        <p:txBody>
          <a:bodyPr>
            <a:normAutofit fontScale="60000"/>
          </a:bodyPr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与上一题的异同？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写一下查询部分的代码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我的题解：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https://www.cnblogs.com/TheRoadToTheGold/p/11140884.html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1" action="ppaction://hlinkfile"/>
            </a:endParaRP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密码：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964545" y="5759450"/>
            <a:ext cx="687705" cy="7086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153035"/>
            <a:ext cx="10364470" cy="56451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最长上升子序列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80695" y="617855"/>
            <a:ext cx="11230610" cy="5621655"/>
          </a:xfrm>
        </p:spPr>
        <p:txBody>
          <a:bodyPr>
            <a:noAutofit/>
          </a:bodyPr>
          <a:p>
            <a:r>
              <a:rPr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小A的楼房外有一大片施工工地，工地上有N栋待建的楼房。每天，这片工地上的房子拆了又建、建了又拆。他经常无聊地看着窗外发呆，数自己能够看到多少栋房子。</a:t>
            </a:r>
            <a:endParaRPr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为了简化问题，我们考虑这些事件发生在一个二维平面上。小A在平面上(0,0)点的位置，第i栋楼房可以用一条连接(i,0)和(i,Hi)的线段表示，其中Hi为第i栋楼房的高度。如果这栋楼房上任何一个高度大于0的点与(0,0)的连线没有与之前的线段相交，那么这栋楼房就被认为是可见的。</a:t>
            </a:r>
            <a:endParaRPr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施工队的建造总共进行了M天。初始时，所有楼房都还没有开始建造，它们的高度均为0。在第i天，建筑队将会将横坐标为Xi的房屋的高度变为Yi(高度可以比原来大—修建，也可以比原来小—拆除，甚至可以保持不变—建筑队这天什么事也没做)。请你帮小A数数每天在建筑队完工之后，他能看到多少栋楼房？</a:t>
            </a:r>
            <a:endParaRPr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1&lt;=Xi&lt;=N，1&lt;=Yi&lt;=10^9     N,M&lt;=100000</a:t>
            </a:r>
            <a:endParaRPr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https://www.luogu.org/problemnew/show/P4198</a:t>
            </a:r>
            <a:endParaRPr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605" y="217170"/>
            <a:ext cx="10364470" cy="88773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035685"/>
            <a:ext cx="10363835" cy="4755515"/>
          </a:xfrm>
        </p:spPr>
        <p:txBody>
          <a:bodyPr/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是一般的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LIS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问题吗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子区间信息合并分几类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需要维护什么信息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我的题解：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https://www.cnblogs.com/TheRoadToTheGold/p/11142050.html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密码：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017125" y="5389245"/>
            <a:ext cx="687705" cy="58547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20675"/>
            <a:ext cx="10364470" cy="79502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双覆盖</a:t>
            </a:r>
            <a:r>
              <a:rPr lang="en-US" altLang="zh-CN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取反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115695"/>
            <a:ext cx="10363835" cy="4675505"/>
          </a:xfrm>
        </p:spPr>
        <p:txBody>
          <a:bodyPr>
            <a:no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一个01序列，序列里面包含了n个数，这些数要么是0，要么是1，现在对于这个序列有五种变换操作和询问操作：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0 a b 把[a, b]区间内的所有数全变成0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 a b 把[a, b]区间内的所有数全变成1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 a b 把[a,b]区间内的所有数全部取反，也就是说把所有的0变成1，把所有的1变成0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 a b 询问[a, b]区间内总共有多少个1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4 a b 询问[a, b]区间内最多有多少个连续的1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对于100%的数据，1&lt;=n, m&lt;=100000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https://www.luogu.org/problemnew/show/P2572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3935730" cy="92456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462780" y="609600"/>
            <a:ext cx="6815455" cy="5581015"/>
          </a:xfrm>
        </p:spPr>
        <p:txBody>
          <a:bodyPr>
            <a:normAutofit fontScale="90000" lnSpcReduction="10000"/>
          </a:bodyPr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多标记问题思考两点：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、打一个标记会对另外的标记产生的影响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、一个节点可能同时拥有几个标记，如果大于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个，标记是否存在下传顺序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覆盖标记会对取反标记有什么影响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取反标记会对覆盖标记有什么影响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有没有可能同一个节点既有覆盖标记又有取反标记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如果有可能，标记下传是否有先后顺序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如果不可能，为什么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65" y="2243455"/>
            <a:ext cx="3094355" cy="3547745"/>
          </a:xfrm>
        </p:spPr>
        <p:txBody>
          <a:bodyPr/>
          <a:p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如果你想练代码能力，不妨试试这道题</a:t>
            </a:r>
            <a:endParaRPr lang="zh-CN" altLang="en-US" sz="1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1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我的题解：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https://www.cnblogs.com/TheRoadToTheGold/p/11142877.html</a:t>
            </a:r>
            <a:endParaRPr lang="zh-CN" altLang="en-US" sz="1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密码：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4</a:t>
            </a:r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动作按钮: 后退或前一项 4">
            <a:hlinkClick r:id="rId2" action="ppaction://hlinksldjump"/>
          </p:cNvPr>
          <p:cNvSpPr/>
          <p:nvPr/>
        </p:nvSpPr>
        <p:spPr>
          <a:xfrm>
            <a:off x="10697845" y="5719445"/>
            <a:ext cx="630555" cy="619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711200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双标记，加与乘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13765" y="1537335"/>
            <a:ext cx="10363835" cy="4253865"/>
          </a:xfrm>
        </p:spPr>
        <p:txBody>
          <a:bodyPr/>
          <a:p>
            <a:r>
              <a:rPr lang="zh-CN" altLang="en-US"/>
              <a:t>1.将某区间每一个数乘上x</a:t>
            </a:r>
            <a:endParaRPr lang="zh-CN" altLang="en-US"/>
          </a:p>
          <a:p>
            <a:r>
              <a:rPr lang="zh-CN" altLang="en-US"/>
              <a:t>2.将某区间每一个数加上x</a:t>
            </a:r>
            <a:endParaRPr lang="zh-CN" altLang="en-US"/>
          </a:p>
          <a:p>
            <a:r>
              <a:rPr lang="zh-CN" altLang="en-US"/>
              <a:t>3.求出某区间每一个数的和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1" action="ppaction://hlinkfile"/>
              </a:rPr>
              <a:t>https://www.luogu.org/problemnew/show/P3373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  <a:p>
            <a:r>
              <a:rPr lang="zh-CN" altLang="en-US">
                <a:hlinkClick r:id="rId2" action="ppaction://hlinkfile"/>
              </a:rPr>
              <a:t>https://www.cnblogs.com/TheRoadToTheGold/p/7395213.html</a:t>
            </a:r>
            <a:endParaRPr lang="zh-CN" altLang="en-US"/>
          </a:p>
        </p:txBody>
      </p:sp>
      <p:sp>
        <p:nvSpPr>
          <p:cNvPr id="7" name="动作按钮: 后退或前一项 6">
            <a:hlinkClick r:id="rId3" tooltip="" action="ppaction://hlinksldjump"/>
          </p:cNvPr>
          <p:cNvSpPr/>
          <p:nvPr/>
        </p:nvSpPr>
        <p:spPr>
          <a:xfrm>
            <a:off x="10211435" y="5397500"/>
            <a:ext cx="984250" cy="86296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79805" y="419735"/>
            <a:ext cx="10364470" cy="78994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矩形并的面积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13765" y="1209675"/>
            <a:ext cx="10363835" cy="4581525"/>
          </a:xfrm>
        </p:spPr>
        <p:txBody>
          <a:bodyPr>
            <a:normAutofit lnSpcReduction="10000"/>
          </a:bodyPr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输入n个矩形，求他们总共占地面积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可能有多组数据，读到n=0为止(不超过15组)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每组数据第一行一个数n，表示矩形个数(n&lt;=100)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接下来n行每行4个实数x1,y1,x2,y1(0 &lt;= x1 &lt; x2 &lt;= 100000;0 &lt;= y1 &lt; y2 &lt;= 100000)，表示矩形的左下角坐标和右上角坐标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/>
              </a:rPr>
              <a:t>http://codevs.cn/problem/3044/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14325"/>
            <a:ext cx="10363200" cy="8382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14475" y="1257300"/>
            <a:ext cx="6076950" cy="4638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一、追根溯源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线段树的产生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二、纸上谈兵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线段树的原理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三、小试牛刀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线段树的实现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四、刨根问底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线段树的特征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五、学以致用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线段树的应用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6" action="ppaction://hlinksldjump"/>
              </a:rPr>
              <a:t>六、集思广益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6" action="ppaction://hlinksldjump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6" action="ppaction://hlinksldjump"/>
              </a:rPr>
              <a:t>线段树的优劣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7" action="ppaction://hlinksldjump"/>
              </a:rPr>
              <a:t>七、触类旁通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7" action="ppaction://hlinksldjump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7" action="ppaction://hlinksldjump"/>
              </a:rPr>
              <a:t>线段树的变形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8" action="ppaction://hlinksldjump"/>
              </a:rPr>
              <a:t>八、点到为止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8" action="ppaction://hlinksldjump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hlinkClick r:id="rId8" action="ppaction://hlinksldjump"/>
              </a:rPr>
              <a:t>线段树的拔高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1111" y="1638300"/>
            <a:ext cx="738664" cy="4381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>
                <a:solidFill>
                  <a:srgbClr val="FFC000"/>
                </a:solidFill>
              </a:rPr>
              <a:t>难度定位</a:t>
            </a:r>
            <a:r>
              <a:rPr lang="en-US" altLang="zh-CN" sz="3600" b="1" dirty="0">
                <a:solidFill>
                  <a:srgbClr val="FFC000"/>
                </a:solidFill>
              </a:rPr>
              <a:t>——</a:t>
            </a:r>
            <a:r>
              <a:rPr lang="zh-CN" altLang="en-US" sz="3600" b="1" dirty="0">
                <a:solidFill>
                  <a:srgbClr val="FFC000"/>
                </a:solidFill>
              </a:rPr>
              <a:t>夯基础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动作按钮: 前进或下一项 3">
            <a:hlinkClick r:id="" action="ppaction://hlinkshowjump?jump=lastslide"/>
          </p:cNvPr>
          <p:cNvSpPr/>
          <p:nvPr/>
        </p:nvSpPr>
        <p:spPr>
          <a:xfrm>
            <a:off x="10587355" y="5607685"/>
            <a:ext cx="951230" cy="8299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31140"/>
            <a:ext cx="10364470" cy="67881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扫描线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09955"/>
            <a:ext cx="10363835" cy="4881245"/>
          </a:xfrm>
        </p:spPr>
        <p:txBody>
          <a:bodyPr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一棵线段树维护的是一个一维结构的信息，这里求二维面积，怎么办？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降维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用无数条线覆盖整个平面，那么矩形并的面积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=Σ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一条线覆盖的矩形长度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这条线的宽度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所以扫描线是一根假想的线，按照一个特定方向扫过一个二维平面，在扫描过程中完成相关信息的计算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3235325"/>
            <a:ext cx="643890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690245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06070" y="618490"/>
            <a:ext cx="5820410" cy="290195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10" y="618490"/>
            <a:ext cx="5708015" cy="2868930"/>
          </a:xfrm>
          <a:prstGeom prst="rect">
            <a:avLst/>
          </a:prstGeom>
        </p:spPr>
      </p:pic>
      <p:pic>
        <p:nvPicPr>
          <p:cNvPr id="5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3720465"/>
            <a:ext cx="5690870" cy="283400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10" y="3720465"/>
            <a:ext cx="5680075" cy="28340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435610"/>
          </a:xfrm>
        </p:spPr>
        <p:txBody>
          <a:bodyPr>
            <a:normAutofit fontScale="90000"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线的宽度？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054100"/>
            <a:ext cx="9755505" cy="70294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557655"/>
            <a:ext cx="9619615" cy="49771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1725" y="219710"/>
            <a:ext cx="10364470" cy="53403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扫描线导学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09955"/>
            <a:ext cx="10363835" cy="5633085"/>
          </a:xfrm>
        </p:spPr>
        <p:txBody>
          <a:bodyPr>
            <a:normAutofit fontScale="90000"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现在假设有一条线，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从下往上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扫过整个图形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用线段树维护现在这条线所覆盖的矩形长度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扫到矩形的下边，就往线段树里压入一条线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扫到矩形的上边，就从线段树里退出一条线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如何实现此过程？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问题一：线段树解决的是一维区间问题，本题二维面积是如何降低维度，从而可以用线段树解决的？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问题二：在同一水平线上的边的排序有影响吗？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问题三：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假设扫描线水平，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线段树的叶节点表示什么？是单位长度为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的扫描线吗？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问题四：如果是，若矩形坐标范围为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1e9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怎么办？矩形坐标为小数怎么办？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问题五：倘若离散化后矩形一条下边对应的区间为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[1.5]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，线段树压入线段的区间是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[1,5]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吗？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675" y="909955"/>
            <a:ext cx="4382135" cy="2205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302895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417955"/>
            <a:ext cx="10363835" cy="4373245"/>
          </a:xfrm>
        </p:spPr>
        <p:txBody>
          <a:bodyPr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我的题解：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https://www.cnblogs.com/TheRoadToTheGold/p/11143736.html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密码：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5</a:t>
            </a: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9525000" y="4777740"/>
            <a:ext cx="907415" cy="85217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42570"/>
            <a:ext cx="10364470" cy="877570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矩形并的周长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228090"/>
            <a:ext cx="10363835" cy="4950460"/>
          </a:xfrm>
        </p:spPr>
        <p:txBody>
          <a:bodyPr>
            <a:normAutofit lnSpcReduction="20000"/>
          </a:bodyPr>
          <a:p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N&lt;=5000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个矩形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坐标范围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[-10000,10000]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，均为整数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求矩形并的周长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/>
              </a:rPr>
              <a:t>http://poj.org/problem?id=1177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3091815"/>
            <a:ext cx="35687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3091815"/>
            <a:ext cx="35306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92138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616075"/>
            <a:ext cx="10363835" cy="4175125"/>
          </a:xfrm>
        </p:spPr>
        <p:txBody>
          <a:bodyPr>
            <a:normAutofit fontScale="60000"/>
          </a:bodyPr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你能想到的暴力法？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与矩形并求面积的不同处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需要离散化吗？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如何累计答案？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我的题解：https://www.cnblogs.com/TheRoadToTheGold/p/11144151.html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密码：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1" action="ppaction://hlinksldjump"/>
          </p:cNvPr>
          <p:cNvSpPr/>
          <p:nvPr/>
        </p:nvSpPr>
        <p:spPr>
          <a:xfrm>
            <a:off x="9945370" y="5618480"/>
            <a:ext cx="686435" cy="7080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89979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线段树优化</a:t>
            </a:r>
            <a:r>
              <a:rPr lang="en-US" altLang="zh-CN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DP</a:t>
            </a:r>
            <a:endParaRPr lang="en-US" altLang="zh-CN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637030"/>
            <a:ext cx="10363835" cy="4154170"/>
          </a:xfrm>
        </p:spPr>
        <p:txBody>
          <a:bodyPr>
            <a:normAutofit lnSpcReduction="10000"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作业剩余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道题，假期剩余时间为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抄完第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道题需要时间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ai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每道题要么抄完要么不抄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老师的发怒程度等于最长连续空题数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最小化老师发怒程度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0&lt;n&lt;=50000，0&lt;a[i]&lt;=3000，0&lt;t&lt;=100000000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/>
              </a:rPr>
              <a:t>http://codevs.cn/problem/3342/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78867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解题指导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559560"/>
            <a:ext cx="10363835" cy="4231640"/>
          </a:xfrm>
        </p:spPr>
        <p:txBody>
          <a:bodyPr/>
          <a:p>
            <a:r>
              <a:rPr lang="zh-CN" altLang="en-US"/>
              <a:t>最小化最大值  </a:t>
            </a:r>
            <a:r>
              <a:rPr lang="en-US" altLang="zh-CN"/>
              <a:t>so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裸的</a:t>
            </a:r>
            <a:r>
              <a:rPr lang="en-US" altLang="zh-CN"/>
              <a:t>DP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我的题解：https://www.cnblogs.com/TheRoadToTheGold/p/11145168.html</a:t>
            </a:r>
            <a:endParaRPr lang="zh-CN" altLang="en-US"/>
          </a:p>
          <a:p>
            <a:r>
              <a:rPr lang="zh-CN" altLang="en-US"/>
              <a:t>密码：</a:t>
            </a:r>
            <a:r>
              <a:rPr lang="en-US" altLang="zh-CN"/>
              <a:t>6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动作按钮: 后退或前一项 3">
            <a:hlinkClick r:id="rId1" action="ppaction://hlinksldjump"/>
          </p:cNvPr>
          <p:cNvSpPr/>
          <p:nvPr/>
        </p:nvSpPr>
        <p:spPr>
          <a:xfrm>
            <a:off x="10012045" y="5153660"/>
            <a:ext cx="796290" cy="7524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358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六、集思广益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线段树的优劣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13774" y="1562100"/>
            <a:ext cx="10363826" cy="4229099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与他们相比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树状数组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splay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treap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fhq treap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红黑树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10363200" cy="9128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一、追根溯源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线段树的产生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50374" y="1838325"/>
            <a:ext cx="10363200" cy="4100359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操作分类    （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回到问题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解决方案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时间复杂度分析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>
          <a:xfrm>
            <a:off x="9324975" y="5086350"/>
            <a:ext cx="742950" cy="70485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8337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真题感受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452245"/>
            <a:ext cx="10363835" cy="4338955"/>
          </a:xfrm>
        </p:spPr>
        <p:txBody>
          <a:bodyPr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https://www.luogu.org/problemnew/show/P1083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1" action="ppaction://hlinkfile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线段树解法？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官方解法：二分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+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前缀和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9503410" y="4999355"/>
            <a:ext cx="785495" cy="72961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866140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七、触类旁通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线段树的变形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836420"/>
            <a:ext cx="10363835" cy="3954780"/>
          </a:xfrm>
        </p:spPr>
        <p:txBody>
          <a:bodyPr>
            <a:normAutofit/>
          </a:bodyPr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、动态开节点线段树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、标记永久化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3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、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  <a:hlinkClick r:id="rId1" action="ppaction://hlinksldjump"/>
              </a:rPr>
              <a:t>二倍空间线段树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、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  <a:hlinkClick r:id="rId2" action="ppaction://hlinksldjump"/>
              </a:rPr>
              <a:t>二维线段树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5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、非递归线段树（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zkw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线段树）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动作按钮: 自定义 3">
            <a:hlinkClick r:id="" action="ppaction://hlinkshowjump?jump=nextslide"/>
          </p:cNvPr>
          <p:cNvSpPr/>
          <p:nvPr/>
        </p:nvSpPr>
        <p:spPr>
          <a:xfrm>
            <a:off x="4170680" y="2741930"/>
            <a:ext cx="763270" cy="24384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/>
          </p:cNvPr>
          <p:cNvSpPr/>
          <p:nvPr/>
        </p:nvSpPr>
        <p:spPr>
          <a:xfrm>
            <a:off x="9503410" y="5020945"/>
            <a:ext cx="1338580" cy="12725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79946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动态开节点</a:t>
            </a:r>
            <a:r>
              <a:rPr lang="en-US" altLang="zh-CN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标记永久化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559560"/>
            <a:ext cx="10363835" cy="4231640"/>
          </a:xfrm>
        </p:spPr>
        <p:txBody>
          <a:bodyPr>
            <a:normAutofit fontScale="90000"/>
          </a:bodyPr>
          <a:p>
            <a:r>
              <a:rPr lang="zh-CN" altLang="en-US">
                <a:hlinkClick r:id="rId1" action="ppaction://hlinkfile"/>
              </a:rPr>
              <a:t>https://www.cnblogs.com/TheRoadToTheGold/p/8150957.html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/>
              <a:t>动态开节点</a:t>
            </a:r>
            <a:r>
              <a:rPr lang="en-US" altLang="zh-CN"/>
              <a:t>+</a:t>
            </a:r>
            <a:r>
              <a:rPr lang="zh-CN" altLang="en-US"/>
              <a:t>标记永久化 写的 线段树维护一次函数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操作1：[l,r] 函数A对ax+b取大</a:t>
            </a:r>
            <a:endParaRPr lang="zh-CN" altLang="en-US"/>
          </a:p>
          <a:p>
            <a:r>
              <a:rPr lang="zh-CN" altLang="en-US"/>
              <a:t>操作2：[l,r] 函数B增加一次函数ax+b</a:t>
            </a:r>
            <a:endParaRPr lang="zh-CN" altLang="en-US"/>
          </a:p>
          <a:p>
            <a:r>
              <a:rPr lang="zh-CN" altLang="en-US"/>
              <a:t>操作3：询问 函数A在x位置的最大值+函数B在x位置的值，没有输出NA</a:t>
            </a:r>
            <a:endParaRPr lang="zh-CN" altLang="en-US"/>
          </a:p>
          <a:p>
            <a:r>
              <a:rPr lang="zh-CN" altLang="en-US"/>
              <a:t>r&lt;=1e9</a:t>
            </a:r>
            <a:endParaRPr lang="zh-CN" altLang="en-US"/>
          </a:p>
          <a:p>
            <a:r>
              <a:rPr lang="zh-CN" altLang="en-US"/>
              <a:t>|a|,|b|&lt;=1e9</a:t>
            </a:r>
            <a:endParaRPr lang="zh-CN" altLang="en-US"/>
          </a:p>
          <a:p>
            <a:r>
              <a:rPr lang="zh-CN" altLang="en-US"/>
              <a:t>操作数&lt;=3e5</a:t>
            </a:r>
            <a:endParaRPr lang="zh-CN" altLang="en-US"/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9403715" y="5386070"/>
            <a:ext cx="730250" cy="66421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91059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二倍空间线段树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https://www.cnblogs.com/TheRoadToTheGold/p/6361242.html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1" action="ppaction://hlinkfile"/>
            </a:endParaRP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二倍空间线段树写的楼房重建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056495" y="5287010"/>
            <a:ext cx="785495" cy="7518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95504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二维线段树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715135"/>
            <a:ext cx="10363835" cy="4076065"/>
          </a:xfrm>
        </p:spPr>
        <p:txBody>
          <a:bodyPr>
            <a:noAutofit/>
          </a:bodyPr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我之前写的讲解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1" action="ppaction://hlinkfile"/>
              </a:rPr>
              <a:t>https://www.cnblogs.com/TheRoadToTheGold/p/8151375.html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1" action="ppaction://hlinkfile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一道裸题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2" action="ppaction://hlinkfile"/>
              </a:rPr>
              <a:t>https://www.cnblogs.com/TheRoadToTheGold/p/6539965.html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hlinkClick r:id="rId2" action="ppaction://hlinkfile"/>
            </a:endParaRPr>
          </a:p>
        </p:txBody>
      </p:sp>
      <p:sp>
        <p:nvSpPr>
          <p:cNvPr id="4" name="动作按钮: 后退或前一项 3">
            <a:hlinkClick r:id="rId3" action="ppaction://hlinksldjump"/>
          </p:cNvPr>
          <p:cNvSpPr/>
          <p:nvPr/>
        </p:nvSpPr>
        <p:spPr>
          <a:xfrm>
            <a:off x="10587355" y="5862320"/>
            <a:ext cx="763270" cy="72961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98488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八、点到为止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线段树的拔高</a:t>
            </a:r>
            <a:b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459865"/>
            <a:ext cx="10363835" cy="4331335"/>
          </a:xfrm>
        </p:spPr>
        <p:txBody>
          <a:bodyPr/>
          <a:p>
            <a:r>
              <a:rPr lang="zh-CN" altLang="en-US" sz="3600"/>
              <a:t>① </a:t>
            </a:r>
            <a:r>
              <a:rPr lang="zh-CN" altLang="en-US" sz="3600">
                <a:hlinkClick r:id="rId1" action="ppaction://hlinksldjump"/>
              </a:rPr>
              <a:t>等差子序列</a:t>
            </a:r>
            <a:r>
              <a:rPr lang="zh-CN" altLang="en-US" sz="3600"/>
              <a:t>（线段树</a:t>
            </a:r>
            <a:r>
              <a:rPr lang="en-US" altLang="zh-CN" sz="3600"/>
              <a:t>+</a:t>
            </a:r>
            <a:r>
              <a:rPr lang="zh-CN" altLang="en-US" sz="3600"/>
              <a:t>哈希 好题）</a:t>
            </a:r>
            <a:endParaRPr lang="zh-CN" altLang="en-US" sz="3600"/>
          </a:p>
          <a:p>
            <a:r>
              <a:rPr lang="zh-CN" altLang="en-US" sz="3600"/>
              <a:t>②</a:t>
            </a:r>
            <a:r>
              <a:rPr lang="zh-CN" altLang="en-US" sz="3600">
                <a:hlinkClick r:id="rId2" action="ppaction://hlinksldjump"/>
              </a:rPr>
              <a:t>The Street</a:t>
            </a:r>
            <a:r>
              <a:rPr lang="zh-CN" altLang="en-US" sz="3600"/>
              <a:t> （练代码能力题）</a:t>
            </a:r>
            <a:endParaRPr lang="zh-CN" altLang="en-US" sz="3600"/>
          </a:p>
          <a:p>
            <a:r>
              <a:rPr lang="zh-CN" altLang="en-US" sz="3600"/>
              <a:t>③ </a:t>
            </a:r>
            <a:r>
              <a:rPr lang="zh-CN" altLang="en-US" sz="3600">
                <a:hlinkClick r:id="rId3" action="ppaction://hlinksldjump"/>
              </a:rPr>
              <a:t>炸弹</a:t>
            </a:r>
            <a:r>
              <a:rPr lang="zh-CN" altLang="en-US" sz="3600"/>
              <a:t>（线段树优化</a:t>
            </a:r>
            <a:r>
              <a:rPr lang="en-US" altLang="zh-CN" sz="3600"/>
              <a:t>tarjan</a:t>
            </a:r>
            <a:r>
              <a:rPr lang="zh-CN" altLang="en-US" sz="3600"/>
              <a:t>）</a:t>
            </a:r>
            <a:endParaRPr lang="zh-CN" altLang="en-US" sz="3600"/>
          </a:p>
          <a:p>
            <a:r>
              <a:rPr lang="zh-CN" altLang="en-US" sz="3600"/>
              <a:t>④ </a:t>
            </a:r>
            <a:r>
              <a:rPr lang="zh-CN" altLang="en-US" sz="3600">
                <a:hlinkClick r:id="rId4" action="ppaction://hlinksldjump"/>
              </a:rPr>
              <a:t>棘手的操作</a:t>
            </a:r>
            <a:r>
              <a:rPr lang="zh-CN" altLang="en-US" sz="3600"/>
              <a:t> （连通块转线形）</a:t>
            </a:r>
            <a:endParaRPr lang="zh-CN" altLang="en-US" sz="3600"/>
          </a:p>
        </p:txBody>
      </p:sp>
      <p:sp>
        <p:nvSpPr>
          <p:cNvPr id="4" name="动作按钮: 后退或前一项 3">
            <a:hlinkClick r:id="rId5" action="ppaction://hlinksldjump"/>
          </p:cNvPr>
          <p:cNvSpPr/>
          <p:nvPr/>
        </p:nvSpPr>
        <p:spPr>
          <a:xfrm>
            <a:off x="10100310" y="5198110"/>
            <a:ext cx="929640" cy="85217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97815"/>
            <a:ext cx="10364470" cy="567055"/>
          </a:xfrm>
        </p:spPr>
        <p:txBody>
          <a:bodyPr>
            <a:normAutofit fontScale="90000"/>
          </a:bodyPr>
          <a:p>
            <a:r>
              <a:rPr lang="zh-CN" altLang="en-US"/>
              <a:t>等差子序列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450340"/>
            <a:ext cx="10363835" cy="4340860"/>
          </a:xfrm>
        </p:spPr>
        <p:txBody>
          <a:bodyPr/>
          <a:p>
            <a:r>
              <a:rPr lang="zh-CN" altLang="en-US"/>
              <a:t>给出一个</a:t>
            </a:r>
            <a:r>
              <a:rPr lang="en-US" altLang="zh-CN"/>
              <a:t>1——n</a:t>
            </a:r>
            <a:r>
              <a:rPr lang="zh-CN" altLang="en-US"/>
              <a:t>的全排列，询问全排列中是否存在一个长度</a:t>
            </a:r>
            <a:r>
              <a:rPr lang="en-US" altLang="zh-CN"/>
              <a:t>&gt;=3</a:t>
            </a:r>
            <a:r>
              <a:rPr lang="zh-CN" altLang="en-US"/>
              <a:t>的等差子序列（可以不连续）  </a:t>
            </a:r>
            <a:r>
              <a:rPr lang="en-US" altLang="zh-CN"/>
              <a:t>n&lt;=10000</a:t>
            </a:r>
            <a:endParaRPr lang="zh-CN" altLang="en-US"/>
          </a:p>
          <a:p>
            <a:r>
              <a:rPr lang="zh-CN" altLang="en-US"/>
              <a:t>http://codevs.cn/problem/1283/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我的题解</a:t>
            </a:r>
            <a:endParaRPr lang="zh-CN" altLang="en-US"/>
          </a:p>
          <a:p>
            <a:r>
              <a:rPr lang="zh-CN" altLang="en-US">
                <a:hlinkClick r:id="rId1" action="ppaction://hlinkfile"/>
              </a:rPr>
              <a:t>https://www.cnblogs.com/TheRoadToTheGold/p/6813049.html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1032510"/>
          </a:xfrm>
        </p:spPr>
        <p:txBody>
          <a:bodyPr/>
          <a:p>
            <a:r>
              <a:rPr lang="zh-CN" altLang="en-US">
                <a:sym typeface="+mn-ea"/>
              </a:rPr>
              <a:t> The Street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651635"/>
            <a:ext cx="10363835" cy="4139565"/>
          </a:xfrm>
        </p:spPr>
        <p:txBody>
          <a:bodyPr>
            <a:normAutofit lnSpcReduction="20000"/>
          </a:bodyPr>
          <a:p>
            <a:r>
              <a:rPr lang="zh-CN" altLang="en-US" sz="1800"/>
              <a:t>初始两个空数组</a:t>
            </a:r>
            <a:endParaRPr lang="zh-CN" altLang="en-US" sz="1800"/>
          </a:p>
          <a:p>
            <a:r>
              <a:rPr lang="zh-CN" altLang="en-US" sz="1800"/>
              <a:t>操作1：a数组的[l,r]对一个等差数列取大</a:t>
            </a:r>
            <a:endParaRPr lang="zh-CN" altLang="en-US" sz="1800"/>
          </a:p>
          <a:p>
            <a:r>
              <a:rPr lang="zh-CN" altLang="en-US" sz="1800"/>
              <a:t>操作2：给b数组的[l,r]加一个等差数列</a:t>
            </a:r>
            <a:endParaRPr lang="zh-CN" altLang="en-US" sz="1800"/>
          </a:p>
          <a:p>
            <a:r>
              <a:rPr lang="zh-CN" altLang="en-US" sz="1800"/>
              <a:t>操作3：询问 ai+bi</a:t>
            </a:r>
            <a:endParaRPr lang="zh-CN" altLang="en-US" sz="1800"/>
          </a:p>
          <a:p>
            <a:r>
              <a:rPr lang="zh-CN" altLang="en-US" sz="1800"/>
              <a:t>数组大小</a:t>
            </a:r>
            <a:r>
              <a:rPr lang="en-US" altLang="zh-CN" sz="1800"/>
              <a:t>:10^9  </a:t>
            </a:r>
            <a:r>
              <a:rPr lang="zh-CN" altLang="en-US" sz="1800"/>
              <a:t>数值大小：</a:t>
            </a:r>
            <a:r>
              <a:rPr lang="en-US" altLang="zh-CN" sz="1800"/>
              <a:t>10^9   </a:t>
            </a:r>
            <a:r>
              <a:rPr lang="zh-CN" altLang="en-US" sz="1800"/>
              <a:t>操作数：</a:t>
            </a:r>
            <a:r>
              <a:rPr lang="en-US" altLang="zh-CN" sz="1800"/>
              <a:t>3*10^5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>
                <a:hlinkClick r:id="rId1" action="ppaction://hlinkfile"/>
              </a:rPr>
              <a:t>https://www.codechef.com/problems/STREETTA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我的题解：</a:t>
            </a:r>
            <a:endParaRPr lang="zh-CN" altLang="en-US" sz="1800"/>
          </a:p>
          <a:p>
            <a:r>
              <a:rPr lang="zh-CN" altLang="en-US" sz="1800">
                <a:hlinkClick r:id="rId2" action="ppaction://hlinkfile"/>
              </a:rPr>
              <a:t>https://www.cnblogs.com/TheRoadToTheGold/p/6855323.html</a:t>
            </a:r>
            <a:endParaRPr lang="zh-CN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20040"/>
            <a:ext cx="10364470" cy="645795"/>
          </a:xfrm>
        </p:spPr>
        <p:txBody>
          <a:bodyPr>
            <a:normAutofit/>
          </a:bodyPr>
          <a:p>
            <a:r>
              <a:rPr lang="zh-CN" altLang="en-US"/>
              <a:t>炸弹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228090"/>
            <a:ext cx="10363835" cy="5126990"/>
          </a:xfrm>
        </p:spPr>
        <p:txBody>
          <a:bodyPr>
            <a:normAutofit fontScale="80000"/>
          </a:bodyPr>
          <a:p>
            <a:r>
              <a:rPr lang="zh-CN" altLang="en-US"/>
              <a:t>在一条直线上有 N 个炸弹，每个炸弹的坐标是 Xi，爆炸半径是 Ri，当一个炸弹爆炸时，如果另一个炸弹所在位置 Xj 满足： </a:t>
            </a:r>
            <a:endParaRPr lang="zh-CN" altLang="en-US"/>
          </a:p>
          <a:p>
            <a:r>
              <a:rPr lang="zh-CN" altLang="en-US"/>
              <a:t>Xi−Ri≤Xj≤Xi+Ri,那么，该炸弹也会被引爆。 </a:t>
            </a:r>
            <a:endParaRPr lang="zh-CN" altLang="en-US"/>
          </a:p>
          <a:p>
            <a:r>
              <a:rPr lang="zh-CN" altLang="en-US"/>
              <a:t>现在，请你帮忙计算一下，先把第 i 个炸弹引爆，将引爆多少个炸弹呢？ </a:t>
            </a:r>
            <a:endParaRPr lang="zh-CN" altLang="en-US"/>
          </a:p>
          <a:p>
            <a:r>
              <a:rPr lang="zh-CN" altLang="en-US"/>
              <a:t>输出一个数字，表示Sigma(i*炸弹i能引爆的炸弹个数),1&lt;=i&lt;=N mod10^9+7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N≤500000    −10^18≤Xi≤10^1</a:t>
            </a:r>
            <a:r>
              <a:rPr lang="en-US" altLang="zh-CN"/>
              <a:t>8    </a:t>
            </a:r>
            <a:r>
              <a:rPr lang="zh-CN" altLang="en-US"/>
              <a:t>0≤Ri≤2×10^18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https://www.lydsy.com/JudgeOnline/problem.php?id=5017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我的题解：</a:t>
            </a:r>
            <a:endParaRPr lang="zh-CN" altLang="en-US"/>
          </a:p>
          <a:p>
            <a:r>
              <a:rPr lang="zh-CN" altLang="en-US"/>
              <a:t>https://www.cnblogs.com/TheRoadToTheGold/p/8964680.html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0955"/>
            <a:ext cx="10364470" cy="412750"/>
          </a:xfrm>
        </p:spPr>
        <p:txBody>
          <a:bodyPr>
            <a:normAutofit fontScale="90000"/>
          </a:bodyPr>
          <a:p>
            <a:r>
              <a:rPr lang="zh-CN" altLang="en-US" sz="2400"/>
              <a:t>棘手的操作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433705"/>
            <a:ext cx="10363835" cy="6287135"/>
          </a:xfrm>
        </p:spPr>
        <p:txBody>
          <a:bodyPr>
            <a:normAutofit fontScale="90000"/>
          </a:bodyPr>
          <a:p>
            <a:r>
              <a:rPr lang="zh-CN" altLang="en-US" sz="1800"/>
              <a:t>有N个节点，标号从1到N，这N个节点一开始相互不连通。第i个节点的初始权值为a[i]，接下来有如下一些操作：</a:t>
            </a:r>
            <a:endParaRPr lang="zh-CN" altLang="en-US" sz="1800"/>
          </a:p>
          <a:p>
            <a:r>
              <a:rPr lang="zh-CN" altLang="en-US" sz="1800"/>
              <a:t>U x y: 加一条边，连接第x个节点和第y个节点</a:t>
            </a:r>
            <a:endParaRPr lang="zh-CN" altLang="en-US" sz="1800"/>
          </a:p>
          <a:p>
            <a:r>
              <a:rPr lang="zh-CN" altLang="en-US" sz="1800"/>
              <a:t>A1 x v: 将第x个节点的权值增加v</a:t>
            </a:r>
            <a:endParaRPr lang="zh-CN" altLang="en-US" sz="1800"/>
          </a:p>
          <a:p>
            <a:r>
              <a:rPr lang="zh-CN" altLang="en-US" sz="1800"/>
              <a:t>A2 x v: 将第x个节点所在的连通块的所有节点的权值都增加v</a:t>
            </a:r>
            <a:endParaRPr lang="zh-CN" altLang="en-US" sz="1800"/>
          </a:p>
          <a:p>
            <a:r>
              <a:rPr lang="zh-CN" altLang="en-US" sz="1800"/>
              <a:t>A3 v: 将所有节点的权值都增加v</a:t>
            </a:r>
            <a:endParaRPr lang="zh-CN" altLang="en-US" sz="1800"/>
          </a:p>
          <a:p>
            <a:r>
              <a:rPr lang="zh-CN" altLang="en-US" sz="1800"/>
              <a:t>F1 x: 输出第x个节点当前的权值</a:t>
            </a:r>
            <a:endParaRPr lang="zh-CN" altLang="en-US" sz="1800"/>
          </a:p>
          <a:p>
            <a:r>
              <a:rPr lang="zh-CN" altLang="en-US" sz="1800"/>
              <a:t>F2 x: 输出第x个节点所在的连通块中，权值最大的节点的权值</a:t>
            </a:r>
            <a:endParaRPr lang="zh-CN" altLang="en-US" sz="1800"/>
          </a:p>
          <a:p>
            <a:r>
              <a:rPr lang="zh-CN" altLang="en-US" sz="1800"/>
              <a:t>F3: 输出所有节点中，权值最大的节点的权值</a:t>
            </a:r>
            <a:endParaRPr lang="zh-CN" altLang="en-US" sz="1800"/>
          </a:p>
          <a:p>
            <a:r>
              <a:rPr lang="en-US" altLang="zh-CN" sz="1800"/>
              <a:t>N 2*10^5   </a:t>
            </a:r>
            <a:r>
              <a:rPr lang="zh-CN" altLang="en-US" sz="1800"/>
              <a:t>操作数：</a:t>
            </a:r>
            <a:r>
              <a:rPr lang="en-US" altLang="zh-CN" sz="1800"/>
              <a:t>3*10^5     -1000&lt;=v, a[1], a[2], …, a[N]&lt;=1000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https://www.lydsy.com/JudgeOnline/problem.php?id=2333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我的题解：</a:t>
            </a:r>
            <a:endParaRPr lang="zh-CN" altLang="en-US" sz="1800"/>
          </a:p>
          <a:p>
            <a:r>
              <a:rPr lang="zh-CN" altLang="en-US" sz="1800"/>
              <a:t>https://www.cnblogs.com/TheRoadToTheGold/p/8387625.html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二、纸上谈兵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线段树的原理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68362" y="1895476"/>
            <a:ext cx="10363200" cy="427209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、中心思想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、基础操作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265430"/>
            <a:ext cx="10364470" cy="61087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rgbClr val="FF0000"/>
                </a:solidFill>
                <a:ea typeface="华文行楷" panose="02010800040101010101" pitchFamily="2" charset="-122"/>
                <a:cs typeface="+mj-lt"/>
              </a:rPr>
              <a:t>n*logn</a:t>
            </a:r>
            <a:r>
              <a:rPr lang="en-US" altLang="zh-CN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大神的进阶</a:t>
            </a:r>
            <a:endParaRPr lang="zh-CN" altLang="en-US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1285875"/>
            <a:ext cx="10363835" cy="4505325"/>
          </a:xfrm>
        </p:spPr>
        <p:txBody>
          <a:bodyPr>
            <a:noAutofit/>
          </a:bodyPr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线段树虽然容易理解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但永远不要小看线段树的强大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关键是如何灵活应用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如何问题转化为一维区间上的问题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用好线段树，你会成为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n*logn 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大神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073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19251"/>
            <a:ext cx="10363826" cy="41719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因为我不知道你们的原理掌握的咋样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所以请认真回答问题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、建树    ①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怎么建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空间问题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、单点查询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如何找到要查的那个点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、单点修改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在单点查询操作的基础上怎么改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、区间查询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原理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6" action="ppaction://hlinksldjump"/>
              </a:rPr>
              <a:t>区间修改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7" action="ppaction://hlinksldjump"/>
              </a:rPr>
              <a:t>为什么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要引入懒标记   ②用到懒标记时分几步，分别是什么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/>
              <a:t>   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动作按钮: 后退或前一项 3">
            <a:hlinkClick r:id="rId8" action="ppaction://hlinksldjump" highlightClick="1"/>
          </p:cNvPr>
          <p:cNvSpPr/>
          <p:nvPr/>
        </p:nvSpPr>
        <p:spPr>
          <a:xfrm>
            <a:off x="9353550" y="5600700"/>
            <a:ext cx="781050" cy="7143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3400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建树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399" y="1495425"/>
            <a:ext cx="10363826" cy="4086225"/>
          </a:xfrm>
        </p:spPr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、建树（以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sldjump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为例）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首先你要弄明白这棵线段树是干什么的，即这棵线段树的节点要存储哪些信息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如果你不知道线段树里要存储哪些信息，回答以下三个问题：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①对于要求的输出，需要维护哪些信息（线段树节点里要存什么）？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②这些信息是否可以直接得到？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③如果不能，需要维护哪些信息来间接获得？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453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基础操作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建树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149" y="1666875"/>
            <a:ext cx="10363826" cy="4048125"/>
          </a:xfrm>
        </p:spPr>
        <p:txBody>
          <a:bodyPr/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两件事：由上而下干什么？ 由下而上干什么？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由上而下的过程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由下而上的过程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合并区间信息</a:t>
            </a:r>
            <a:endParaRPr 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从上往下跑一圈又必须要倒回去的算法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后退或前一项 3">
            <a:hlinkClick r:id="rId1" tooltip="" action="ppaction://hlinksldjump" highlightClick="1"/>
          </p:cNvPr>
          <p:cNvSpPr/>
          <p:nvPr/>
        </p:nvSpPr>
        <p:spPr>
          <a:xfrm>
            <a:off x="9001125" y="5114925"/>
            <a:ext cx="1123950" cy="9334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168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71650"/>
            <a:ext cx="10363826" cy="401954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四倍空间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四倍空间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四倍空间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5255090" y="2305049"/>
            <a:ext cx="46699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Left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>
                <a:solidFill>
                  <a:schemeClr val="accent3"/>
                </a:solidFill>
                <a:effectLst/>
              </a:rPr>
              <a:t>Why?</a:t>
            </a:r>
            <a:endParaRPr lang="zh-CN" altLang="en-US" sz="9600" b="1" cap="none" spc="0" dirty="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5957</Words>
  <Application>WPS 演示</Application>
  <PresentationFormat>宽屏</PresentationFormat>
  <Paragraphs>486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华文行楷</vt:lpstr>
      <vt:lpstr>华文新魏</vt:lpstr>
      <vt:lpstr>Colonna MT</vt:lpstr>
      <vt:lpstr>Tw Cen MT</vt:lpstr>
      <vt:lpstr>微软雅黑</vt:lpstr>
      <vt:lpstr>Arial Unicode MS</vt:lpstr>
      <vt:lpstr>Calibri</vt:lpstr>
      <vt:lpstr>水滴</vt:lpstr>
      <vt:lpstr>Equation.KSEE3</vt:lpstr>
      <vt:lpstr>Equation.KSEE3</vt:lpstr>
      <vt:lpstr>    线段树 入门</vt:lpstr>
      <vt:lpstr>引子</vt:lpstr>
      <vt:lpstr>目录</vt:lpstr>
      <vt:lpstr>一、追根溯源——线段树的产生</vt:lpstr>
      <vt:lpstr>二、纸上谈兵——线段树的原理 </vt:lpstr>
      <vt:lpstr>基础操作</vt:lpstr>
      <vt:lpstr>基础操作——建树</vt:lpstr>
      <vt:lpstr>基础操作——建树</vt:lpstr>
      <vt:lpstr>注意事项</vt:lpstr>
      <vt:lpstr>4倍空间探讨</vt:lpstr>
      <vt:lpstr>基础操作——单点查询</vt:lpstr>
      <vt:lpstr>基础操作——单点修改</vt:lpstr>
      <vt:lpstr>基础操作——区间查询</vt:lpstr>
      <vt:lpstr>基础操作——区间修改</vt:lpstr>
      <vt:lpstr>懒标记——为什么</vt:lpstr>
      <vt:lpstr>懒标记——用法</vt:lpstr>
      <vt:lpstr>三、小试牛刀——线段树的实现</vt:lpstr>
      <vt:lpstr>四、刨根问底——线段树的特征</vt:lpstr>
      <vt:lpstr>五、学以致用——线段树的应用</vt:lpstr>
      <vt:lpstr>BSS（最大子段和）</vt:lpstr>
      <vt:lpstr>解题指导</vt:lpstr>
      <vt:lpstr>最长连续空位</vt:lpstr>
      <vt:lpstr>解题指导</vt:lpstr>
      <vt:lpstr>最长上升子序列</vt:lpstr>
      <vt:lpstr>解题指导</vt:lpstr>
      <vt:lpstr>双覆盖+取反</vt:lpstr>
      <vt:lpstr>解题指导</vt:lpstr>
      <vt:lpstr>双标记，加与乘</vt:lpstr>
      <vt:lpstr>矩形并的面积</vt:lpstr>
      <vt:lpstr>扫描线</vt:lpstr>
      <vt:lpstr>PowerPoint 演示文稿</vt:lpstr>
      <vt:lpstr>线的宽度？</vt:lpstr>
      <vt:lpstr>扫描线导学</vt:lpstr>
      <vt:lpstr>PowerPoint 演示文稿</vt:lpstr>
      <vt:lpstr>矩形并的周长</vt:lpstr>
      <vt:lpstr>解题指导</vt:lpstr>
      <vt:lpstr>线段树优化DP</vt:lpstr>
      <vt:lpstr>解题指导</vt:lpstr>
      <vt:lpstr>六、集思广益——线段树的优劣 </vt:lpstr>
      <vt:lpstr>真题感受</vt:lpstr>
      <vt:lpstr>七、触类旁通——线段树的变形</vt:lpstr>
      <vt:lpstr>动态开节点+标记永久化</vt:lpstr>
      <vt:lpstr>二倍空间线段树</vt:lpstr>
      <vt:lpstr>二维线段树</vt:lpstr>
      <vt:lpstr>八、点到为止——线段树的拔高 </vt:lpstr>
      <vt:lpstr>等差子序列</vt:lpstr>
      <vt:lpstr> The Street</vt:lpstr>
      <vt:lpstr>炸弹</vt:lpstr>
      <vt:lpstr>棘手的操作</vt:lpstr>
      <vt:lpstr>n*logn 大神的进阶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线段树入门</dc:title>
  <dc:creator>dell</dc:creator>
  <cp:lastModifiedBy>dell</cp:lastModifiedBy>
  <cp:revision>40</cp:revision>
  <dcterms:created xsi:type="dcterms:W3CDTF">2019-07-01T14:40:00Z</dcterms:created>
  <dcterms:modified xsi:type="dcterms:W3CDTF">2019-07-07T05:20:55Z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