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Lochana Fernand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09T19:17:46.178">
    <p:pos x="131" y="68"/>
    <p:text>methods</p:text>
  </p:cm>
  <p:cm authorId="0" idx="2" dt="2020-04-09T19:17:46.178">
    <p:pos x="131" y="68"/>
    <p:text>refer the lecture slides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4-09T18:59:29.607">
    <p:pos x="6000" y="0"/>
    <p:text>add another point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27da06b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27da06b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2c3d2ed4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2c3d2ed4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27da06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27da06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another point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27da06b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27da06b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27da06b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27da06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2c3d2ed4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32c3d2ed4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327da06b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327da06b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27da06b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27da06b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27da06b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27da06b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2c3d2ed4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2c3d2ed4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2c3d2ed4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2c3d2ed4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2c3d2ed4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2c3d2ed4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27da06b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27da06b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2c3d2ed4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2c3d2ed4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2c3d2ed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2c3d2ed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32c3d2ed4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32c3d2ed4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27da06b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27da06b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27da06b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27da06b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27da06b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27da06b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327da06b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327da06b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2c3d2ed4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2c3d2ed4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2c3d2ed4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2c3d2ed4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27da06b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27da06b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An Analysis on Suicidal Tendencies Based on Socio-economic Information of Different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Cohorts Gathered From 1985 to 2016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205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Team - 404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573125"/>
            <a:ext cx="47337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Submitted</a:t>
            </a:r>
            <a:r>
              <a:rPr lang="en-GB"/>
              <a:t>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209323</a:t>
            </a:r>
            <a:r>
              <a:rPr lang="en-GB"/>
              <a:t>R Fernando </a:t>
            </a:r>
            <a:r>
              <a:rPr lang="en-GB">
                <a:solidFill>
                  <a:schemeClr val="dk1"/>
                </a:solidFill>
              </a:rPr>
              <a:t>M.L.M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209327H Gunarathna </a:t>
            </a:r>
            <a:r>
              <a:rPr lang="en-GB"/>
              <a:t>T. M. T .A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209324V Galagoda </a:t>
            </a:r>
            <a:r>
              <a:rPr lang="en-GB">
                <a:solidFill>
                  <a:schemeClr val="dk1"/>
                </a:solidFill>
              </a:rPr>
              <a:t>R.R.N.P.A.B.W.M.P.A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6225"/>
            <a:ext cx="5014526" cy="25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5522825" y="3095225"/>
            <a:ext cx="34443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Reflection </a:t>
            </a:r>
            <a:r>
              <a:rPr lang="en-GB" sz="1800"/>
              <a:t>: All the age groups have similar patterns in suicidal rates except for category 35-54 </a:t>
            </a:r>
            <a:endParaRPr sz="18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450" y="168350"/>
            <a:ext cx="4852876" cy="23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220675" y="584800"/>
            <a:ext cx="34443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Reflection </a:t>
            </a:r>
            <a:r>
              <a:rPr lang="en-GB" sz="1800"/>
              <a:t>: During 90 - 95 boomer suicidal rate has been increase significantly  </a:t>
            </a:r>
            <a:endParaRPr sz="1800"/>
          </a:p>
        </p:txBody>
      </p:sp>
      <p:sp>
        <p:nvSpPr>
          <p:cNvPr id="118" name="Google Shape;118;p22"/>
          <p:cNvSpPr/>
          <p:nvPr/>
        </p:nvSpPr>
        <p:spPr>
          <a:xfrm>
            <a:off x="3618650" y="955875"/>
            <a:ext cx="4779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 rot="10800000">
            <a:off x="4961425" y="3543475"/>
            <a:ext cx="477900" cy="34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00" y="655575"/>
            <a:ext cx="7740200" cy="396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91025" y="4574850"/>
            <a:ext cx="9020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Reflection </a:t>
            </a:r>
            <a:r>
              <a:rPr lang="en-GB" sz="1800"/>
              <a:t>: No dramatic change in total number suicides across the world</a:t>
            </a:r>
            <a:endParaRPr sz="1800"/>
          </a:p>
        </p:txBody>
      </p:sp>
      <p:sp>
        <p:nvSpPr>
          <p:cNvPr id="126" name="Google Shape;126;p23"/>
          <p:cNvSpPr txBox="1"/>
          <p:nvPr/>
        </p:nvSpPr>
        <p:spPr>
          <a:xfrm>
            <a:off x="0" y="113775"/>
            <a:ext cx="9144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Number of Suicides vs Year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1426225" y="288300"/>
            <a:ext cx="61296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Suicidal Rates Vs Gender</a:t>
            </a:r>
            <a:endParaRPr b="1" sz="2000"/>
          </a:p>
        </p:txBody>
      </p:sp>
      <p:sp>
        <p:nvSpPr>
          <p:cNvPr id="132" name="Google Shape;132;p24"/>
          <p:cNvSpPr txBox="1"/>
          <p:nvPr/>
        </p:nvSpPr>
        <p:spPr>
          <a:xfrm>
            <a:off x="250700" y="3767075"/>
            <a:ext cx="87465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Reflection </a:t>
            </a:r>
            <a:r>
              <a:rPr lang="en-GB" sz="1800"/>
              <a:t> : </a:t>
            </a:r>
            <a:r>
              <a:rPr lang="en-GB" sz="1800"/>
              <a:t>Suicide is more prevalent among men, whereas nonfatal suicidal behaviors are more prevalent among women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b="0" l="2219" r="0" t="0"/>
          <a:stretch/>
        </p:blipFill>
        <p:spPr>
          <a:xfrm>
            <a:off x="250688" y="1281725"/>
            <a:ext cx="8642625" cy="20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1029"/>
          <a:stretch/>
        </p:blipFill>
        <p:spPr>
          <a:xfrm>
            <a:off x="1987600" y="869500"/>
            <a:ext cx="5547549" cy="35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11050" y="44425"/>
            <a:ext cx="8587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/>
              <a:t>How G</a:t>
            </a:r>
            <a:r>
              <a:rPr b="1" lang="en-GB" sz="1950"/>
              <a:t>ross Domestic Product Effected on Number of Suicides/100K Population</a:t>
            </a:r>
            <a:endParaRPr b="1" sz="1950"/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4384925"/>
            <a:ext cx="9144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Reflection </a:t>
            </a:r>
            <a:r>
              <a:rPr lang="en-GB" sz="1800"/>
              <a:t> : GDP Per Capita and Suicides seems to be correlated ,</a:t>
            </a:r>
            <a:endParaRPr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this will be verified through diagnostic analysis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63" y="610250"/>
            <a:ext cx="8151475" cy="43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390700" y="106200"/>
            <a:ext cx="8362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Heat Map For Country Vs Suicides/100K per population</a:t>
            </a:r>
            <a:endParaRPr b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0" y="1911750"/>
            <a:ext cx="91440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Diagnostic</a:t>
            </a:r>
            <a:r>
              <a:rPr lang="en-GB" sz="4800"/>
              <a:t> Analysis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675"/>
            <a:ext cx="8839200" cy="394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425" y="180625"/>
            <a:ext cx="4120974" cy="43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0" y="4384925"/>
            <a:ext cx="9144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Reflection </a:t>
            </a:r>
            <a:r>
              <a:rPr lang="en-GB" sz="1800"/>
              <a:t> : GDP Per Capita and Suicides seems to be correlated ,</a:t>
            </a:r>
            <a:endParaRPr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this will be verified through diagnostic analysis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525" y="150275"/>
            <a:ext cx="4149000" cy="42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300" y="215675"/>
            <a:ext cx="4046900" cy="41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5226925" y="538625"/>
            <a:ext cx="3292500" cy="3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gdp_per_capita &amp; suicide_no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Pearsons correlation: 0.068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Spearmans correlation: 0.149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gdp_per_capita &amp; suicides100kpop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Pearsons correlation: 0.021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Spearmans correlation: 0.088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population &amp; suicide_no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Pearsons correlation: 0.619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Spearmans correlation: 0.789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0" y="4384925"/>
            <a:ext cx="9144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Reflection </a:t>
            </a:r>
            <a:r>
              <a:rPr lang="en-GB" sz="1800"/>
              <a:t> : GDP Per Capita and Suicides are not correlated as we expected but population and suicides shows a positive correlation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0" y="1911750"/>
            <a:ext cx="91440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Predictive </a:t>
            </a:r>
            <a:r>
              <a:rPr lang="en-GB" sz="4800"/>
              <a:t>Analysis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431750"/>
            <a:ext cx="9144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Objectives</a:t>
            </a:r>
            <a:endParaRPr b="1" sz="2400"/>
          </a:p>
        </p:txBody>
      </p:sp>
      <p:sp>
        <p:nvSpPr>
          <p:cNvPr id="62" name="Google Shape;62;p14"/>
          <p:cNvSpPr txBox="1"/>
          <p:nvPr/>
        </p:nvSpPr>
        <p:spPr>
          <a:xfrm>
            <a:off x="432425" y="1331875"/>
            <a:ext cx="81096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Validating a trend of suicidal tendency by,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● Socio-economic status of different cohorts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● Different age groups and gender of victims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● Population of each country by year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● HDI of each country by year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352550"/>
            <a:ext cx="85206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As the last part of our analysis we predict two sets of countries as Safe Zone countries and Danger Zone countries.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875" y="1393525"/>
            <a:ext cx="6067276" cy="32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182075" y="1934100"/>
            <a:ext cx="2662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safe zone countries are the countries having a decreasing rate of suicides over the last three decades.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850" y="1341725"/>
            <a:ext cx="7094075" cy="362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917950" y="318625"/>
            <a:ext cx="7722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countries with an increasing suicidal rate for three successive decades are grouped as danger zone countries.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89025"/>
            <a:ext cx="85206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To predict the number of suicides in the coming years, we have used a Auto Regressive Integrated Moving Average (ARIMA)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25" y="944400"/>
            <a:ext cx="6213175" cy="41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250225" y="1888975"/>
            <a:ext cx="25491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mean squared error of the predictions was 388684.863.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25" y="118050"/>
            <a:ext cx="9144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Conclusions</a:t>
            </a:r>
            <a:endParaRPr b="1" sz="2000"/>
          </a:p>
        </p:txBody>
      </p:sp>
      <p:sp>
        <p:nvSpPr>
          <p:cNvPr id="201" name="Google Shape;201;p35"/>
          <p:cNvSpPr txBox="1"/>
          <p:nvPr/>
        </p:nvSpPr>
        <p:spPr>
          <a:xfrm>
            <a:off x="25" y="694625"/>
            <a:ext cx="9144000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Suicide is more prevalent among men, whereas nonfatal suicidal behaviors are more prevalent among women.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Most victims are from the age group 35 - 54 years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Most victims are from the Boomers Generation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positive correlation was observed between GDP and the suicides, but observed that the population and the suicides are correlated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HDI  was not used for the analysis due to incompleteness.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Predictions about suicidal rate can be made by using forecate models.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Eg: time series analysis by using ARIMA, with a mean squared error of 388684.863 wrt our example.</a:t>
            </a:r>
            <a:endParaRPr sz="18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0" y="1939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-55125"/>
            <a:ext cx="91440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Challenges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8" name="Google Shape;68;p15"/>
          <p:cNvSpPr txBox="1"/>
          <p:nvPr/>
        </p:nvSpPr>
        <p:spPr>
          <a:xfrm>
            <a:off x="887600" y="1054525"/>
            <a:ext cx="75483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● Identifying inconsistencies in the dataset. (missing data in some countries for a certain period of time).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● Preprocessing and removing duplicate or redundant data in the dataset.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● Managing resources for processing and manipulating the dataset.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● Filling the gaps in missing features of the selected dataset.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-25" y="100"/>
            <a:ext cx="91440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Data Pre Processing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Validity </a:t>
            </a:r>
            <a:r>
              <a:rPr lang="en-GB" sz="1800"/>
              <a:t>-  Adhere to data type constraints - Converting the </a:t>
            </a:r>
            <a:r>
              <a:rPr lang="en-GB" sz="1800"/>
              <a:t>relevant</a:t>
            </a:r>
            <a:r>
              <a:rPr lang="en-GB" sz="1800"/>
              <a:t> columns </a:t>
            </a:r>
            <a:r>
              <a:rPr lang="en-GB" sz="1800"/>
              <a:t>correct</a:t>
            </a:r>
            <a:r>
              <a:rPr lang="en-GB" sz="1800"/>
              <a:t> format.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9280"/>
          <a:stretch/>
        </p:blipFill>
        <p:spPr>
          <a:xfrm>
            <a:off x="2557450" y="1178000"/>
            <a:ext cx="2846650" cy="2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11119" r="0" t="0"/>
          <a:stretch/>
        </p:blipFill>
        <p:spPr>
          <a:xfrm>
            <a:off x="6223449" y="2571738"/>
            <a:ext cx="26837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17375" y="3546675"/>
            <a:ext cx="58821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Data Completeness -  Remove the columns with not enough data and remove countries having records less than the Q3 of the total number of records.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39300" cy="509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850" y="290675"/>
            <a:ext cx="4446800" cy="480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09475" y="109300"/>
            <a:ext cx="88890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This analysis is based on Gartner</a:t>
            </a:r>
            <a:r>
              <a:rPr lang="en-GB" sz="2000"/>
              <a:t>’</a:t>
            </a:r>
            <a:r>
              <a:rPr lang="en-GB" sz="2000"/>
              <a:t>s Maturity model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Descriptive Analysis : Quartiles, Mean and Visualization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Diagnostic </a:t>
            </a:r>
            <a:r>
              <a:rPr lang="en-GB" sz="2000">
                <a:solidFill>
                  <a:schemeClr val="dk1"/>
                </a:solidFill>
              </a:rPr>
              <a:t>Analysis  : Pearson's correlation coefficient and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Spearman's rank correlation coefficient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Predictive </a:t>
            </a:r>
            <a:r>
              <a:rPr lang="en-GB" sz="2000">
                <a:solidFill>
                  <a:schemeClr val="dk1"/>
                </a:solidFill>
              </a:rPr>
              <a:t>Analysis   : Historical value based prediction and ARIMA forecast model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chemeClr val="dk1"/>
                </a:solidFill>
              </a:rPr>
              <a:t>Let Us Look at Each Type of Analysis</a:t>
            </a:r>
            <a:r>
              <a:rPr b="1" i="1" lang="en-GB" sz="3000">
                <a:solidFill>
                  <a:schemeClr val="dk1"/>
                </a:solidFill>
              </a:rPr>
              <a:t>....</a:t>
            </a:r>
            <a:endParaRPr b="1" i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1911750"/>
            <a:ext cx="91440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Descriptive Analysis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75" y="1010350"/>
            <a:ext cx="3819399" cy="32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150" y="1343400"/>
            <a:ext cx="4480475" cy="27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37925" y="181700"/>
            <a:ext cx="9144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 Number of Suicides Vs Age Group </a:t>
            </a:r>
            <a:endParaRPr b="1" sz="2000"/>
          </a:p>
        </p:txBody>
      </p:sp>
      <p:sp>
        <p:nvSpPr>
          <p:cNvPr id="100" name="Google Shape;100;p20"/>
          <p:cNvSpPr txBox="1"/>
          <p:nvPr/>
        </p:nvSpPr>
        <p:spPr>
          <a:xfrm>
            <a:off x="1046925" y="4392450"/>
            <a:ext cx="7548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Reflection </a:t>
            </a:r>
            <a:r>
              <a:rPr lang="en-GB" sz="1800"/>
              <a:t>: Most victims are from the age group </a:t>
            </a:r>
            <a:r>
              <a:rPr lang="en-GB" sz="1800"/>
              <a:t>35 - 54 years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1075850"/>
            <a:ext cx="4779625" cy="354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4886275" y="749700"/>
            <a:ext cx="301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Generations vs Number of Suicides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24700" y="151700"/>
            <a:ext cx="80946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Suicidal Tendencies with</a:t>
            </a:r>
            <a:r>
              <a:rPr b="1" lang="en-GB" sz="2000"/>
              <a:t> Victim’s Generation</a:t>
            </a:r>
            <a:endParaRPr b="1" sz="2000"/>
          </a:p>
        </p:txBody>
      </p:sp>
      <p:sp>
        <p:nvSpPr>
          <p:cNvPr id="108" name="Google Shape;108;p21"/>
          <p:cNvSpPr txBox="1"/>
          <p:nvPr/>
        </p:nvSpPr>
        <p:spPr>
          <a:xfrm>
            <a:off x="273100" y="1174500"/>
            <a:ext cx="399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G.I. Generation  - Born between 1901 and 1927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Silent - Roughly from the mid-1920s to the mid-1940s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Boomers - Born between 1946 and 1964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Generation X -   Early 1960s to late 1970s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Generation Z – Born 1995 to 2010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Millennials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Reaching young adulthood in the early 21st century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751050" y="4498650"/>
            <a:ext cx="7548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Reflection </a:t>
            </a:r>
            <a:r>
              <a:rPr lang="en-GB" sz="1800"/>
              <a:t>: Most victims are from the Boomers Generation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