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CUhdVHfvcMO0WWGpyspVJWR6w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10be29f3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10be29f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10be29f3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10be29f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10be29f3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10be29f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10be630f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10be630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10be29f3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10be29f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 name="Google Shape;17;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1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5" name="Google Shape;25;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1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1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1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3"/>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3"/>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3"/>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7"/>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8"/>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1851537" y="2078966"/>
            <a:ext cx="8222100" cy="1467871"/>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1" i="0" lang="en-US" sz="4200" u="none" cap="none" strike="noStrike">
                <a:solidFill>
                  <a:schemeClr val="dk1"/>
                </a:solidFill>
                <a:latin typeface="Roboto"/>
                <a:ea typeface="Roboto"/>
                <a:cs typeface="Roboto"/>
                <a:sym typeface="Roboto"/>
              </a:rPr>
              <a:t>Mobile Banking App User Survey</a:t>
            </a:r>
            <a:endParaRPr b="1" i="0" sz="4200" u="none" cap="none" strike="noStrike">
              <a:solidFill>
                <a:schemeClr val="dk1"/>
              </a:solidFill>
              <a:latin typeface="Roboto"/>
              <a:ea typeface="Roboto"/>
              <a:cs typeface="Roboto"/>
              <a:sym typeface="Roboto"/>
            </a:endParaRPr>
          </a:p>
        </p:txBody>
      </p:sp>
      <p:sp>
        <p:nvSpPr>
          <p:cNvPr id="102" name="Google Shape;102;p1"/>
          <p:cNvSpPr txBox="1"/>
          <p:nvPr/>
        </p:nvSpPr>
        <p:spPr>
          <a:xfrm>
            <a:off x="8101596" y="5495547"/>
            <a:ext cx="3817500" cy="5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100"/>
              <a:buFont typeface="Roboto"/>
              <a:buNone/>
            </a:pPr>
            <a:r>
              <a:rPr b="0" i="0" lang="en-US" sz="2100" u="none" cap="none" strike="noStrike">
                <a:solidFill>
                  <a:schemeClr val="dk1"/>
                </a:solidFill>
                <a:latin typeface="Roboto"/>
                <a:ea typeface="Roboto"/>
                <a:cs typeface="Roboto"/>
                <a:sym typeface="Roboto"/>
              </a:rPr>
              <a:t>M.L.M Fernando - 209323R   </a:t>
            </a:r>
            <a:endParaRPr/>
          </a:p>
          <a:p>
            <a:pPr indent="0" lvl="0" marL="0" marR="0" rtl="0" algn="l">
              <a:lnSpc>
                <a:spcPct val="100000"/>
              </a:lnSpc>
              <a:spcBef>
                <a:spcPts val="0"/>
              </a:spcBef>
              <a:spcAft>
                <a:spcPts val="0"/>
              </a:spcAft>
              <a:buClr>
                <a:schemeClr val="lt1"/>
              </a:buClr>
              <a:buSzPts val="2100"/>
              <a:buFont typeface="Roboto"/>
              <a:buNone/>
            </a:pPr>
            <a:r>
              <a:t/>
            </a:r>
            <a:endParaRPr b="0" i="0" sz="2100" u="none" cap="none" strike="noStrike">
              <a:solidFill>
                <a:schemeClr val="dk1"/>
              </a:solidFill>
              <a:latin typeface="Roboto"/>
              <a:ea typeface="Roboto"/>
              <a:cs typeface="Roboto"/>
              <a:sym typeface="Roboto"/>
            </a:endParaRPr>
          </a:p>
        </p:txBody>
      </p:sp>
      <p:pic>
        <p:nvPicPr>
          <p:cNvPr id="103" name="Google Shape;103;p1"/>
          <p:cNvPicPr preferRelativeResize="0"/>
          <p:nvPr/>
        </p:nvPicPr>
        <p:blipFill rotWithShape="1">
          <a:blip r:embed="rId3">
            <a:alphaModFix/>
          </a:blip>
          <a:srcRect b="0" l="0" r="0" t="0"/>
          <a:stretch/>
        </p:blipFill>
        <p:spPr>
          <a:xfrm>
            <a:off x="100821" y="4280858"/>
            <a:ext cx="7677150" cy="205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b10be29f3e_0_2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User Comments</a:t>
            </a:r>
            <a:endParaRPr/>
          </a:p>
        </p:txBody>
      </p:sp>
      <p:sp>
        <p:nvSpPr>
          <p:cNvPr id="171" name="Google Shape;171;gb10be29f3e_0_27"/>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42900" lvl="0" marL="457200" rtl="0" algn="l">
              <a:spcBef>
                <a:spcPts val="1200"/>
              </a:spcBef>
              <a:spcAft>
                <a:spcPts val="0"/>
              </a:spcAft>
              <a:buSzPts val="1800"/>
              <a:buAutoNum type="arabicPeriod"/>
            </a:pPr>
            <a:r>
              <a:rPr lang="en-US"/>
              <a:t>UI and customer convenience has to improve drastically in the context of Sri Lankan banking industry </a:t>
            </a:r>
            <a:endParaRPr/>
          </a:p>
          <a:p>
            <a:pPr indent="-342900" lvl="0" marL="457200" rtl="0" algn="l">
              <a:spcBef>
                <a:spcPts val="0"/>
              </a:spcBef>
              <a:spcAft>
                <a:spcPts val="0"/>
              </a:spcAft>
              <a:buSzPts val="1800"/>
              <a:buAutoNum type="arabicPeriod"/>
            </a:pPr>
            <a:r>
              <a:rPr lang="en-US"/>
              <a:t>Has to improve user </a:t>
            </a:r>
            <a:r>
              <a:rPr lang="en-US"/>
              <a:t>friendly</a:t>
            </a:r>
            <a:r>
              <a:rPr lang="en-US"/>
              <a:t> interface and the security </a:t>
            </a:r>
            <a:endParaRPr/>
          </a:p>
          <a:p>
            <a:pPr indent="-342900" lvl="0" marL="457200" rtl="0" algn="l">
              <a:spcBef>
                <a:spcPts val="0"/>
              </a:spcBef>
              <a:spcAft>
                <a:spcPts val="0"/>
              </a:spcAft>
              <a:buSzPts val="1800"/>
              <a:buAutoNum type="arabicPeriod"/>
            </a:pPr>
            <a:r>
              <a:rPr lang="en-US"/>
              <a:t>Mobile banking apps can use biometrics to access the application. It can allow users to personalize their application and have more </a:t>
            </a:r>
            <a:r>
              <a:rPr lang="en-US"/>
              <a:t>shortcuts</a:t>
            </a:r>
            <a:r>
              <a:rPr lang="en-US"/>
              <a:t> to access the main functionalities in the application.</a:t>
            </a:r>
            <a:endParaRPr/>
          </a:p>
          <a:p>
            <a:pPr indent="-342900" lvl="0" marL="457200" rtl="0" algn="l">
              <a:spcBef>
                <a:spcPts val="0"/>
              </a:spcBef>
              <a:spcAft>
                <a:spcPts val="0"/>
              </a:spcAft>
              <a:buSzPts val="1800"/>
              <a:buAutoNum type="arabicPeriod"/>
            </a:pPr>
            <a:r>
              <a:rPr lang="en-US"/>
              <a:t>They Should add all the banks and all the service.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b10be29f3e_0_15"/>
          <p:cNvSpPr txBox="1"/>
          <p:nvPr>
            <p:ph type="title"/>
          </p:nvPr>
        </p:nvSpPr>
        <p:spPr>
          <a:xfrm>
            <a:off x="1066805" y="2192128"/>
            <a:ext cx="10058400" cy="1450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b10be29f3e_0_2"/>
          <p:cNvPicPr preferRelativeResize="0"/>
          <p:nvPr/>
        </p:nvPicPr>
        <p:blipFill>
          <a:blip r:embed="rId3">
            <a:alphaModFix/>
          </a:blip>
          <a:stretch>
            <a:fillRect/>
          </a:stretch>
        </p:blipFill>
        <p:spPr>
          <a:xfrm>
            <a:off x="315900" y="4195925"/>
            <a:ext cx="11410950" cy="1724025"/>
          </a:xfrm>
          <a:prstGeom prst="rect">
            <a:avLst/>
          </a:prstGeom>
          <a:noFill/>
          <a:ln>
            <a:noFill/>
          </a:ln>
        </p:spPr>
      </p:pic>
      <p:pic>
        <p:nvPicPr>
          <p:cNvPr id="109" name="Google Shape;109;gb10be29f3e_0_2"/>
          <p:cNvPicPr preferRelativeResize="0"/>
          <p:nvPr/>
        </p:nvPicPr>
        <p:blipFill>
          <a:blip r:embed="rId4">
            <a:alphaModFix/>
          </a:blip>
          <a:stretch>
            <a:fillRect/>
          </a:stretch>
        </p:blipFill>
        <p:spPr>
          <a:xfrm>
            <a:off x="5438550" y="543650"/>
            <a:ext cx="6056125" cy="3118025"/>
          </a:xfrm>
          <a:prstGeom prst="rect">
            <a:avLst/>
          </a:prstGeom>
          <a:noFill/>
          <a:ln>
            <a:noFill/>
          </a:ln>
        </p:spPr>
      </p:pic>
      <p:sp>
        <p:nvSpPr>
          <p:cNvPr id="110" name="Google Shape;110;gb10be29f3e_0_2"/>
          <p:cNvSpPr txBox="1"/>
          <p:nvPr/>
        </p:nvSpPr>
        <p:spPr>
          <a:xfrm>
            <a:off x="669850" y="1052625"/>
            <a:ext cx="9186600" cy="10719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Calibri"/>
              <a:buChar char="●"/>
            </a:pPr>
            <a:r>
              <a:rPr lang="en-US" sz="2600">
                <a:latin typeface="Calibri"/>
                <a:ea typeface="Calibri"/>
                <a:cs typeface="Calibri"/>
                <a:sym typeface="Calibri"/>
              </a:rPr>
              <a:t>Collecting data from users</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n-US" sz="2600">
                <a:latin typeface="Calibri"/>
                <a:ea typeface="Calibri"/>
                <a:cs typeface="Calibri"/>
                <a:sym typeface="Calibri"/>
              </a:rPr>
              <a:t>98 Responses </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n-US" sz="2600">
                <a:latin typeface="Calibri"/>
                <a:ea typeface="Calibri"/>
                <a:cs typeface="Calibri"/>
                <a:sym typeface="Calibri"/>
              </a:rPr>
              <a:t>Descriptive analysis</a:t>
            </a:r>
            <a:endParaRPr sz="2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646980" y="237783"/>
            <a:ext cx="10058400" cy="1136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Exploratory Data Analysis</a:t>
            </a:r>
            <a:endParaRPr b="1"/>
          </a:p>
        </p:txBody>
      </p:sp>
      <p:pic>
        <p:nvPicPr>
          <p:cNvPr id="116" name="Google Shape;116;p2"/>
          <p:cNvPicPr preferRelativeResize="0"/>
          <p:nvPr/>
        </p:nvPicPr>
        <p:blipFill rotWithShape="1">
          <a:blip r:embed="rId3">
            <a:alphaModFix/>
          </a:blip>
          <a:srcRect b="0" l="0" r="0" t="0"/>
          <a:stretch/>
        </p:blipFill>
        <p:spPr>
          <a:xfrm>
            <a:off x="646980" y="2977067"/>
            <a:ext cx="5745465" cy="3233863"/>
          </a:xfrm>
          <a:prstGeom prst="rect">
            <a:avLst/>
          </a:prstGeom>
          <a:noFill/>
          <a:ln>
            <a:noFill/>
          </a:ln>
        </p:spPr>
      </p:pic>
      <p:pic>
        <p:nvPicPr>
          <p:cNvPr id="117" name="Google Shape;117;p2"/>
          <p:cNvPicPr preferRelativeResize="0"/>
          <p:nvPr/>
        </p:nvPicPr>
        <p:blipFill rotWithShape="1">
          <a:blip r:embed="rId4">
            <a:alphaModFix/>
          </a:blip>
          <a:srcRect b="0" l="0" r="0" t="0"/>
          <a:stretch/>
        </p:blipFill>
        <p:spPr>
          <a:xfrm>
            <a:off x="1525708" y="1788060"/>
            <a:ext cx="3763090" cy="1136027"/>
          </a:xfrm>
          <a:prstGeom prst="rect">
            <a:avLst/>
          </a:prstGeom>
          <a:noFill/>
          <a:ln>
            <a:noFill/>
          </a:ln>
        </p:spPr>
      </p:pic>
      <p:pic>
        <p:nvPicPr>
          <p:cNvPr id="118" name="Google Shape;118;p2"/>
          <p:cNvPicPr preferRelativeResize="0"/>
          <p:nvPr/>
        </p:nvPicPr>
        <p:blipFill rotWithShape="1">
          <a:blip r:embed="rId5">
            <a:alphaModFix/>
          </a:blip>
          <a:srcRect b="0" l="0" r="0" t="0"/>
          <a:stretch/>
        </p:blipFill>
        <p:spPr>
          <a:xfrm>
            <a:off x="6392446" y="2830450"/>
            <a:ext cx="5637112" cy="3439700"/>
          </a:xfrm>
          <a:prstGeom prst="rect">
            <a:avLst/>
          </a:prstGeom>
          <a:noFill/>
          <a:ln>
            <a:noFill/>
          </a:ln>
        </p:spPr>
      </p:pic>
      <p:pic>
        <p:nvPicPr>
          <p:cNvPr id="119" name="Google Shape;119;p2"/>
          <p:cNvPicPr preferRelativeResize="0"/>
          <p:nvPr/>
        </p:nvPicPr>
        <p:blipFill rotWithShape="1">
          <a:blip r:embed="rId6">
            <a:alphaModFix/>
          </a:blip>
          <a:srcRect b="0" l="0" r="0" t="0"/>
          <a:stretch/>
        </p:blipFill>
        <p:spPr>
          <a:xfrm>
            <a:off x="6770567" y="2296307"/>
            <a:ext cx="3895725" cy="39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3"/>
          <p:cNvPicPr preferRelativeResize="0"/>
          <p:nvPr/>
        </p:nvPicPr>
        <p:blipFill rotWithShape="1">
          <a:blip r:embed="rId3">
            <a:alphaModFix/>
          </a:blip>
          <a:srcRect b="0" l="0" r="0" t="0"/>
          <a:stretch/>
        </p:blipFill>
        <p:spPr>
          <a:xfrm>
            <a:off x="75475" y="869175"/>
            <a:ext cx="6874875" cy="4234226"/>
          </a:xfrm>
          <a:prstGeom prst="rect">
            <a:avLst/>
          </a:prstGeom>
          <a:noFill/>
          <a:ln>
            <a:noFill/>
          </a:ln>
        </p:spPr>
      </p:pic>
      <p:pic>
        <p:nvPicPr>
          <p:cNvPr id="125" name="Google Shape;125;p3"/>
          <p:cNvPicPr preferRelativeResize="0"/>
          <p:nvPr/>
        </p:nvPicPr>
        <p:blipFill>
          <a:blip r:embed="rId4">
            <a:alphaModFix/>
          </a:blip>
          <a:stretch>
            <a:fillRect/>
          </a:stretch>
        </p:blipFill>
        <p:spPr>
          <a:xfrm>
            <a:off x="7262999" y="572750"/>
            <a:ext cx="4512500" cy="2707500"/>
          </a:xfrm>
          <a:prstGeom prst="rect">
            <a:avLst/>
          </a:prstGeom>
          <a:noFill/>
          <a:ln>
            <a:noFill/>
          </a:ln>
        </p:spPr>
      </p:pic>
      <p:pic>
        <p:nvPicPr>
          <p:cNvPr id="126" name="Google Shape;126;p3"/>
          <p:cNvPicPr preferRelativeResize="0"/>
          <p:nvPr/>
        </p:nvPicPr>
        <p:blipFill>
          <a:blip r:embed="rId5">
            <a:alphaModFix/>
          </a:blip>
          <a:stretch>
            <a:fillRect/>
          </a:stretch>
        </p:blipFill>
        <p:spPr>
          <a:xfrm>
            <a:off x="7233250" y="3451500"/>
            <a:ext cx="4572000"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b10be630f9_0_1"/>
          <p:cNvPicPr preferRelativeResize="0"/>
          <p:nvPr/>
        </p:nvPicPr>
        <p:blipFill>
          <a:blip r:embed="rId3">
            <a:alphaModFix/>
          </a:blip>
          <a:stretch>
            <a:fillRect/>
          </a:stretch>
        </p:blipFill>
        <p:spPr>
          <a:xfrm>
            <a:off x="-176375" y="1194325"/>
            <a:ext cx="12368375" cy="34600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ctrTitle"/>
          </p:nvPr>
        </p:nvSpPr>
        <p:spPr>
          <a:xfrm>
            <a:off x="862642" y="912098"/>
            <a:ext cx="10029645" cy="16557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33333"/>
              </a:buClr>
              <a:buSzPts val="1620"/>
              <a:buFont typeface="Calibri"/>
              <a:buNone/>
            </a:pPr>
            <a:r>
              <a:rPr lang="en-US" sz="1620">
                <a:solidFill>
                  <a:srgbClr val="333333"/>
                </a:solidFill>
                <a:latin typeface="Calibri"/>
                <a:ea typeface="Calibri"/>
                <a:cs typeface="Calibri"/>
                <a:sym typeface="Calibri"/>
              </a:rPr>
              <a:t>Conducted survey of 98 individuals and found that 80% responded yes to using of mobile bank applications.</a:t>
            </a:r>
            <a:r>
              <a:rPr lang="en-US" sz="1620">
                <a:latin typeface="Calibri"/>
                <a:ea typeface="Calibri"/>
                <a:cs typeface="Calibri"/>
                <a:sym typeface="Calibri"/>
              </a:rPr>
              <a:t> </a:t>
            </a:r>
            <a:r>
              <a:rPr lang="en-US" sz="1620">
                <a:solidFill>
                  <a:srgbClr val="333333"/>
                </a:solidFill>
                <a:latin typeface="Calibri"/>
                <a:ea typeface="Calibri"/>
                <a:cs typeface="Calibri"/>
                <a:sym typeface="Calibri"/>
              </a:rPr>
              <a:t>If we consider 98 individuals as a representative sample of all individuals in Sri Lanka context, is this evidence the using 50% of mobile bank application by individual </a:t>
            </a:r>
            <a:br>
              <a:rPr lang="en-US" sz="1620">
                <a:latin typeface="Calibri"/>
                <a:ea typeface="Calibri"/>
                <a:cs typeface="Calibri"/>
                <a:sym typeface="Calibri"/>
              </a:rPr>
            </a:br>
            <a:endParaRPr sz="7200">
              <a:latin typeface="Calibri"/>
              <a:ea typeface="Calibri"/>
              <a:cs typeface="Calibri"/>
              <a:sym typeface="Calibri"/>
            </a:endParaRPr>
          </a:p>
        </p:txBody>
      </p:sp>
      <p:sp>
        <p:nvSpPr>
          <p:cNvPr id="137" name="Google Shape;137;p4"/>
          <p:cNvSpPr txBox="1"/>
          <p:nvPr>
            <p:ph idx="1" type="subTitle"/>
          </p:nvPr>
        </p:nvSpPr>
        <p:spPr>
          <a:xfrm>
            <a:off x="2015707" y="1834360"/>
            <a:ext cx="1762664" cy="771554"/>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850"/>
              <a:buNone/>
            </a:pPr>
            <a:r>
              <a:rPr lang="en-US" sz="1850"/>
              <a:t>H</a:t>
            </a:r>
            <a:r>
              <a:rPr baseline="-25000" lang="en-US" sz="1850"/>
              <a:t>0</a:t>
            </a:r>
            <a:r>
              <a:rPr lang="en-US" sz="1850"/>
              <a:t> : </a:t>
            </a:r>
            <a:r>
              <a:rPr i="1" lang="en-US" sz="1850"/>
              <a:t>P</a:t>
            </a:r>
            <a:r>
              <a:rPr lang="en-US" sz="1850"/>
              <a:t> = 0.5</a:t>
            </a:r>
            <a:endParaRPr/>
          </a:p>
          <a:p>
            <a:pPr indent="0" lvl="0" marL="0" rtl="0" algn="l">
              <a:lnSpc>
                <a:spcPct val="80000"/>
              </a:lnSpc>
              <a:spcBef>
                <a:spcPts val="1400"/>
              </a:spcBef>
              <a:spcAft>
                <a:spcPts val="0"/>
              </a:spcAft>
              <a:buSzPts val="1850"/>
              <a:buNone/>
            </a:pPr>
            <a:r>
              <a:rPr lang="en-US" sz="1850"/>
              <a:t>H</a:t>
            </a:r>
            <a:r>
              <a:rPr baseline="-25000" lang="en-US" sz="1850"/>
              <a:t>A</a:t>
            </a:r>
            <a:r>
              <a:rPr lang="en-US" sz="1850"/>
              <a:t> : </a:t>
            </a:r>
            <a:r>
              <a:rPr i="1" lang="en-US" sz="1850"/>
              <a:t>P</a:t>
            </a:r>
            <a:r>
              <a:rPr lang="en-US" sz="1850"/>
              <a:t> &gt; 0.5</a:t>
            </a:r>
            <a:endParaRPr/>
          </a:p>
          <a:p>
            <a:pPr indent="0" lvl="0" marL="0" rtl="0" algn="l">
              <a:lnSpc>
                <a:spcPct val="80000"/>
              </a:lnSpc>
              <a:spcBef>
                <a:spcPts val="1400"/>
              </a:spcBef>
              <a:spcAft>
                <a:spcPts val="0"/>
              </a:spcAft>
              <a:buSzPts val="2220"/>
              <a:buNone/>
            </a:pPr>
            <a:r>
              <a:t/>
            </a:r>
            <a:endParaRPr sz="2220"/>
          </a:p>
        </p:txBody>
      </p:sp>
      <p:sp>
        <p:nvSpPr>
          <p:cNvPr id="138" name="Google Shape;138;p4"/>
          <p:cNvSpPr txBox="1"/>
          <p:nvPr/>
        </p:nvSpPr>
        <p:spPr>
          <a:xfrm>
            <a:off x="3487227" y="1834360"/>
            <a:ext cx="6094562" cy="9641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 </a:t>
            </a:r>
            <a:endParaRPr/>
          </a:p>
        </p:txBody>
      </p:sp>
      <p:sp>
        <p:nvSpPr>
          <p:cNvPr id="139" name="Google Shape;139;p4"/>
          <p:cNvSpPr txBox="1"/>
          <p:nvPr/>
        </p:nvSpPr>
        <p:spPr>
          <a:xfrm>
            <a:off x="948906" y="2944299"/>
            <a:ext cx="421831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Quattrocento Sans"/>
                <a:ea typeface="Quattrocento Sans"/>
                <a:cs typeface="Quattrocento Sans"/>
                <a:sym typeface="Quattrocento Sans"/>
              </a:rPr>
              <a:t>Since the P-value (0.00001) is less than the significance level (0.05), we cannot accept the null hypothesis.</a:t>
            </a:r>
            <a:endParaRPr/>
          </a:p>
          <a:p>
            <a:pPr indent="0" lvl="0" marL="0" marR="0" rtl="0" algn="l">
              <a:spcBef>
                <a:spcPts val="0"/>
              </a:spcBef>
              <a:spcAft>
                <a:spcPts val="0"/>
              </a:spcAft>
              <a:buNone/>
            </a:pPr>
            <a:r>
              <a:t/>
            </a:r>
            <a:endParaRPr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Based on this data, there is more than 50% of chance an individual using mobile bank application.</a:t>
            </a:r>
            <a:endParaRPr/>
          </a:p>
        </p:txBody>
      </p:sp>
      <p:pic>
        <p:nvPicPr>
          <p:cNvPr id="140" name="Google Shape;140;p4"/>
          <p:cNvPicPr preferRelativeResize="0"/>
          <p:nvPr/>
        </p:nvPicPr>
        <p:blipFill rotWithShape="1">
          <a:blip r:embed="rId4">
            <a:alphaModFix/>
          </a:blip>
          <a:srcRect b="0" l="0" r="0" t="0"/>
          <a:stretch/>
        </p:blipFill>
        <p:spPr>
          <a:xfrm>
            <a:off x="6668219" y="2987022"/>
            <a:ext cx="4506826" cy="3210292"/>
          </a:xfrm>
          <a:prstGeom prst="rect">
            <a:avLst/>
          </a:prstGeom>
          <a:noFill/>
          <a:ln>
            <a:noFill/>
          </a:ln>
        </p:spPr>
      </p:pic>
      <p:pic>
        <p:nvPicPr>
          <p:cNvPr id="141" name="Google Shape;141;p4"/>
          <p:cNvPicPr preferRelativeResize="0"/>
          <p:nvPr/>
        </p:nvPicPr>
        <p:blipFill rotWithShape="1">
          <a:blip r:embed="rId5">
            <a:alphaModFix/>
          </a:blip>
          <a:srcRect b="0" l="0" r="0" t="0"/>
          <a:stretch/>
        </p:blipFill>
        <p:spPr>
          <a:xfrm>
            <a:off x="2264434" y="4767198"/>
            <a:ext cx="3522453" cy="1430116"/>
          </a:xfrm>
          <a:prstGeom prst="rect">
            <a:avLst/>
          </a:prstGeom>
          <a:noFill/>
          <a:ln>
            <a:noFill/>
          </a:ln>
        </p:spPr>
      </p:pic>
      <p:sp>
        <p:nvSpPr>
          <p:cNvPr id="142" name="Google Shape;142;p4"/>
          <p:cNvSpPr txBox="1"/>
          <p:nvPr/>
        </p:nvSpPr>
        <p:spPr>
          <a:xfrm>
            <a:off x="591772" y="225051"/>
            <a:ext cx="9150901" cy="68704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262626"/>
              </a:buClr>
              <a:buSzPts val="3200"/>
              <a:buFont typeface="Calibri"/>
              <a:buNone/>
            </a:pPr>
            <a:r>
              <a:rPr b="1" lang="en-US" sz="3200" u="none">
                <a:solidFill>
                  <a:srgbClr val="262626"/>
                </a:solidFill>
                <a:latin typeface="Calibri"/>
                <a:ea typeface="Calibri"/>
                <a:cs typeface="Calibri"/>
                <a:sym typeface="Calibri"/>
              </a:rPr>
              <a:t>Test for a single proportion</a:t>
            </a:r>
            <a:endParaRPr b="1" sz="8000" u="none">
              <a:solidFill>
                <a:srgbClr val="26262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nvSpPr>
        <p:spPr>
          <a:xfrm>
            <a:off x="1199073" y="660686"/>
            <a:ext cx="9779478" cy="165576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33333"/>
              </a:buClr>
              <a:buSzPts val="1800"/>
              <a:buFont typeface="Calibri"/>
              <a:buNone/>
            </a:pPr>
            <a:r>
              <a:rPr lang="en-US" sz="1800">
                <a:solidFill>
                  <a:srgbClr val="333333"/>
                </a:solidFill>
                <a:latin typeface="Calibri"/>
                <a:ea typeface="Calibri"/>
                <a:cs typeface="Calibri"/>
                <a:sym typeface="Calibri"/>
              </a:rPr>
              <a:t>Conducted survey of 79 individuals who using mobile bank applications and found that 86% responders are employed.</a:t>
            </a:r>
            <a:r>
              <a:rPr lang="en-US" sz="1800">
                <a:solidFill>
                  <a:schemeClr val="dk1"/>
                </a:solidFill>
                <a:latin typeface="Calibri"/>
                <a:ea typeface="Calibri"/>
                <a:cs typeface="Calibri"/>
                <a:sym typeface="Calibri"/>
              </a:rPr>
              <a:t> </a:t>
            </a:r>
            <a:r>
              <a:rPr lang="en-US" sz="1800">
                <a:solidFill>
                  <a:srgbClr val="333333"/>
                </a:solidFill>
                <a:latin typeface="Calibri"/>
                <a:ea typeface="Calibri"/>
                <a:cs typeface="Calibri"/>
                <a:sym typeface="Calibri"/>
              </a:rPr>
              <a:t>If we consider 79 individuals as a representative sample of all individuals in Sri Lanka context, is this evidence the using 70% of mobile bank application by employed individual </a:t>
            </a:r>
            <a:br>
              <a:rPr lang="en-US" sz="18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p:txBody>
      </p:sp>
      <p:sp>
        <p:nvSpPr>
          <p:cNvPr id="148" name="Google Shape;148;p5"/>
          <p:cNvSpPr txBox="1"/>
          <p:nvPr/>
        </p:nvSpPr>
        <p:spPr>
          <a:xfrm>
            <a:off x="2015707" y="1834360"/>
            <a:ext cx="1762664" cy="77155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a:t>
            </a:r>
            <a:r>
              <a:rPr baseline="-25000" lang="en-US" sz="2000">
                <a:solidFill>
                  <a:schemeClr val="dk1"/>
                </a:solidFill>
                <a:latin typeface="Calibri"/>
                <a:ea typeface="Calibri"/>
                <a:cs typeface="Calibri"/>
                <a:sym typeface="Calibri"/>
              </a:rPr>
              <a:t>0</a:t>
            </a:r>
            <a:r>
              <a:rPr lang="en-US" sz="2000">
                <a:solidFill>
                  <a:schemeClr val="dk1"/>
                </a:solidFill>
                <a:latin typeface="Calibri"/>
                <a:ea typeface="Calibri"/>
                <a:cs typeface="Calibri"/>
                <a:sym typeface="Calibri"/>
              </a:rPr>
              <a:t> : </a:t>
            </a:r>
            <a:r>
              <a:rPr i="1" lang="en-US" sz="2000">
                <a:solidFill>
                  <a:schemeClr val="dk1"/>
                </a:solidFill>
                <a:latin typeface="Calibri"/>
                <a:ea typeface="Calibri"/>
                <a:cs typeface="Calibri"/>
                <a:sym typeface="Calibri"/>
              </a:rPr>
              <a:t>p</a:t>
            </a:r>
            <a:r>
              <a:rPr lang="en-US" sz="2000">
                <a:solidFill>
                  <a:schemeClr val="dk1"/>
                </a:solidFill>
                <a:latin typeface="Calibri"/>
                <a:ea typeface="Calibri"/>
                <a:cs typeface="Calibri"/>
                <a:sym typeface="Calibri"/>
              </a:rPr>
              <a:t> = 0.7</a:t>
            </a:r>
            <a:endParaRPr/>
          </a:p>
          <a:p>
            <a:pPr indent="-228600" lvl="0" marL="228600" marR="0" rtl="0" algn="l">
              <a:lnSpc>
                <a:spcPct val="90000"/>
              </a:lnSpc>
              <a:spcBef>
                <a:spcPts val="10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a:t>
            </a:r>
            <a:r>
              <a:rPr baseline="-25000" lang="en-US" sz="2000">
                <a:solidFill>
                  <a:schemeClr val="dk1"/>
                </a:solidFill>
                <a:latin typeface="Calibri"/>
                <a:ea typeface="Calibri"/>
                <a:cs typeface="Calibri"/>
                <a:sym typeface="Calibri"/>
              </a:rPr>
              <a:t>a</a:t>
            </a:r>
            <a:r>
              <a:rPr lang="en-US" sz="2000">
                <a:solidFill>
                  <a:schemeClr val="dk1"/>
                </a:solidFill>
                <a:latin typeface="Calibri"/>
                <a:ea typeface="Calibri"/>
                <a:cs typeface="Calibri"/>
                <a:sym typeface="Calibri"/>
              </a:rPr>
              <a:t> : </a:t>
            </a:r>
            <a:r>
              <a:rPr i="1" lang="en-US" sz="2000">
                <a:solidFill>
                  <a:schemeClr val="dk1"/>
                </a:solidFill>
                <a:latin typeface="Calibri"/>
                <a:ea typeface="Calibri"/>
                <a:cs typeface="Calibri"/>
                <a:sym typeface="Calibri"/>
              </a:rPr>
              <a:t>p</a:t>
            </a:r>
            <a:r>
              <a:rPr lang="en-US" sz="2000">
                <a:solidFill>
                  <a:schemeClr val="dk1"/>
                </a:solidFill>
                <a:latin typeface="Calibri"/>
                <a:ea typeface="Calibri"/>
                <a:cs typeface="Calibri"/>
                <a:sym typeface="Calibri"/>
              </a:rPr>
              <a:t> &gt; 0.7</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49" name="Google Shape;149;p5"/>
          <p:cNvSpPr txBox="1"/>
          <p:nvPr/>
        </p:nvSpPr>
        <p:spPr>
          <a:xfrm>
            <a:off x="3487227" y="1834360"/>
            <a:ext cx="6094500" cy="9642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50" name="Google Shape;150;p5"/>
          <p:cNvSpPr txBox="1"/>
          <p:nvPr/>
        </p:nvSpPr>
        <p:spPr>
          <a:xfrm>
            <a:off x="1199075" y="2961750"/>
            <a:ext cx="4696800" cy="133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Quattrocento Sans"/>
                <a:ea typeface="Quattrocento Sans"/>
                <a:cs typeface="Quattrocento Sans"/>
                <a:sym typeface="Quattrocento Sans"/>
              </a:rPr>
              <a:t>Since the P-value (0.102042) is greater than the significance level (0.05), we can accept the null hypothesis.</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latin typeface="Quattrocento Sans"/>
                <a:ea typeface="Quattrocento Sans"/>
                <a:cs typeface="Quattrocento Sans"/>
                <a:sym typeface="Quattrocento Sans"/>
              </a:rPr>
              <a:t>Based on this data,  there is 70% of chance a  Sri Lankan using mobile bank application being employed.</a:t>
            </a:r>
            <a:endParaRPr sz="1800">
              <a:latin typeface="Quattrocento Sans"/>
              <a:ea typeface="Quattrocento Sans"/>
              <a:cs typeface="Quattrocento Sans"/>
              <a:sym typeface="Quattrocento Sans"/>
            </a:endParaRPr>
          </a:p>
          <a:p>
            <a:pPr indent="0" lvl="0" marL="0" marR="0" rtl="0" algn="l">
              <a:spcBef>
                <a:spcPts val="0"/>
              </a:spcBef>
              <a:spcAft>
                <a:spcPts val="0"/>
              </a:spcAft>
              <a:buClr>
                <a:srgbClr val="000000"/>
              </a:buClr>
              <a:buFont typeface="Arial"/>
              <a:buNone/>
            </a:pPr>
            <a:r>
              <a:t/>
            </a:r>
            <a:endParaRPr sz="1800">
              <a:latin typeface="Quattrocento Sans"/>
              <a:ea typeface="Quattrocento Sans"/>
              <a:cs typeface="Quattrocento Sans"/>
              <a:sym typeface="Quattrocento Sans"/>
            </a:endParaRPr>
          </a:p>
        </p:txBody>
      </p:sp>
      <p:pic>
        <p:nvPicPr>
          <p:cNvPr id="151" name="Google Shape;151;p5"/>
          <p:cNvPicPr preferRelativeResize="0"/>
          <p:nvPr/>
        </p:nvPicPr>
        <p:blipFill rotWithShape="1">
          <a:blip r:embed="rId4">
            <a:alphaModFix/>
          </a:blip>
          <a:srcRect b="0" l="0" r="0" t="0"/>
          <a:stretch/>
        </p:blipFill>
        <p:spPr>
          <a:xfrm>
            <a:off x="6046504" y="2752093"/>
            <a:ext cx="5104495" cy="3578919"/>
          </a:xfrm>
          <a:prstGeom prst="rect">
            <a:avLst/>
          </a:prstGeom>
          <a:noFill/>
          <a:ln>
            <a:noFill/>
          </a:ln>
        </p:spPr>
      </p:pic>
      <p:pic>
        <p:nvPicPr>
          <p:cNvPr id="152" name="Google Shape;152;p5"/>
          <p:cNvPicPr preferRelativeResize="0"/>
          <p:nvPr/>
        </p:nvPicPr>
        <p:blipFill rotWithShape="1">
          <a:blip r:embed="rId5">
            <a:alphaModFix/>
          </a:blip>
          <a:srcRect b="0" l="0" r="0" t="0"/>
          <a:stretch/>
        </p:blipFill>
        <p:spPr>
          <a:xfrm>
            <a:off x="1199073" y="4943221"/>
            <a:ext cx="3808670" cy="1387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idx="1" type="body"/>
          </p:nvPr>
        </p:nvSpPr>
        <p:spPr>
          <a:xfrm>
            <a:off x="510674" y="1811225"/>
            <a:ext cx="10858800" cy="40233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To test if there is a statistically significant correlation between gender and saving time (likert scale)</a:t>
            </a:r>
            <a:endParaRPr/>
          </a:p>
          <a:p>
            <a:pPr indent="0" lvl="0" marL="0" rtl="0" algn="l">
              <a:lnSpc>
                <a:spcPct val="90000"/>
              </a:lnSpc>
              <a:spcBef>
                <a:spcPts val="1400"/>
              </a:spcBef>
              <a:spcAft>
                <a:spcPts val="0"/>
              </a:spcAft>
              <a:buSzPts val="2000"/>
              <a:buNone/>
            </a:pPr>
            <a:r>
              <a:rPr lang="en-US"/>
              <a:t>  chisq.test(sust_data$gender, sust_data$sustainability_daily_think)</a:t>
            </a:r>
            <a:endParaRPr/>
          </a:p>
          <a:p>
            <a:pPr indent="0" lvl="0" marL="0" rtl="0" algn="l">
              <a:lnSpc>
                <a:spcPct val="90000"/>
              </a:lnSpc>
              <a:spcBef>
                <a:spcPts val="1400"/>
              </a:spcBef>
              <a:spcAft>
                <a:spcPts val="0"/>
              </a:spcAft>
              <a:buSzPts val="2000"/>
              <a:buNone/>
            </a:pPr>
            <a:r>
              <a:rPr lang="en-US"/>
              <a:t>	Pearson's Chi-squared test</a:t>
            </a:r>
            <a:endParaRPr/>
          </a:p>
          <a:p>
            <a:pPr indent="0" lvl="0" marL="0" rtl="0" algn="l">
              <a:lnSpc>
                <a:spcPct val="90000"/>
              </a:lnSpc>
              <a:spcBef>
                <a:spcPts val="1400"/>
              </a:spcBef>
              <a:spcAft>
                <a:spcPts val="0"/>
              </a:spcAft>
              <a:buSzPts val="2000"/>
              <a:buNone/>
            </a:pPr>
            <a:r>
              <a:rPr lang="en-US"/>
              <a:t> data:  sust_data$gender and sust_data$saves_my_time</a:t>
            </a:r>
            <a:endParaRPr/>
          </a:p>
          <a:p>
            <a:pPr indent="0" lvl="0" marL="0" rtl="0" algn="l">
              <a:lnSpc>
                <a:spcPct val="90000"/>
              </a:lnSpc>
              <a:spcBef>
                <a:spcPts val="1400"/>
              </a:spcBef>
              <a:spcAft>
                <a:spcPts val="0"/>
              </a:spcAft>
              <a:buSzPts val="2000"/>
              <a:buNone/>
            </a:pPr>
            <a:r>
              <a:rPr lang="en-US"/>
              <a:t>  X-squared = 6.3416, df = 2, p-value = 0.04197</a:t>
            </a:r>
            <a:endParaRPr/>
          </a:p>
          <a:p>
            <a:pPr indent="0" lvl="0" marL="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The output value can be used to interpret the outcome of the chi-squared test, with a lower p-value indicating a greater probability that the two variables are dependent on each other. In this case, p = 0.04197, which is lower than the conventional threshold of 0.05, meaning we can reject the null hypothesis that gender does not correlate with the frequency at which people think about saving the time.</a:t>
            </a:r>
            <a:endParaRPr/>
          </a:p>
        </p:txBody>
      </p:sp>
      <p:sp>
        <p:nvSpPr>
          <p:cNvPr id="158" name="Google Shape;158;p7"/>
          <p:cNvSpPr txBox="1"/>
          <p:nvPr/>
        </p:nvSpPr>
        <p:spPr>
          <a:xfrm>
            <a:off x="606006" y="1023412"/>
            <a:ext cx="609456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Chi-squared</a:t>
            </a:r>
            <a:endParaRPr/>
          </a:p>
        </p:txBody>
      </p:sp>
      <p:pic>
        <p:nvPicPr>
          <p:cNvPr id="159" name="Google Shape;159;p7"/>
          <p:cNvPicPr preferRelativeResize="0"/>
          <p:nvPr/>
        </p:nvPicPr>
        <p:blipFill>
          <a:blip r:embed="rId3">
            <a:alphaModFix/>
          </a:blip>
          <a:stretch>
            <a:fillRect/>
          </a:stretch>
        </p:blipFill>
        <p:spPr>
          <a:xfrm>
            <a:off x="5501075" y="940188"/>
            <a:ext cx="5191125" cy="523875"/>
          </a:xfrm>
          <a:prstGeom prst="rect">
            <a:avLst/>
          </a:prstGeom>
          <a:noFill/>
          <a:ln>
            <a:noFill/>
          </a:ln>
        </p:spPr>
      </p:pic>
      <p:sp>
        <p:nvSpPr>
          <p:cNvPr id="160" name="Google Shape;160;p7"/>
          <p:cNvSpPr txBox="1"/>
          <p:nvPr>
            <p:ph idx="1" type="body"/>
          </p:nvPr>
        </p:nvSpPr>
        <p:spPr>
          <a:xfrm>
            <a:off x="7155450" y="2726675"/>
            <a:ext cx="4399500" cy="152040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1400"/>
              </a:spcBef>
              <a:spcAft>
                <a:spcPts val="0"/>
              </a:spcAft>
              <a:buSzPts val="2000"/>
              <a:buChar char=" "/>
            </a:pPr>
            <a:r>
              <a:rPr lang="en-US"/>
              <a:t>H0 : saving time using mobile application is not </a:t>
            </a:r>
            <a:r>
              <a:rPr lang="en-US"/>
              <a:t>associated with gender</a:t>
            </a:r>
            <a:endParaRPr/>
          </a:p>
          <a:p>
            <a:pPr indent="-127000" lvl="0" marL="91440" rtl="0" algn="l">
              <a:lnSpc>
                <a:spcPct val="90000"/>
              </a:lnSpc>
              <a:spcBef>
                <a:spcPts val="1400"/>
              </a:spcBef>
              <a:spcAft>
                <a:spcPts val="0"/>
              </a:spcAft>
              <a:buSzPts val="2000"/>
              <a:buChar char=" "/>
            </a:pPr>
            <a:r>
              <a:rPr lang="en-US"/>
              <a:t>Ha : </a:t>
            </a:r>
            <a:r>
              <a:rPr lang="en-US"/>
              <a:t> </a:t>
            </a:r>
            <a:r>
              <a:rPr lang="en-US"/>
              <a:t>saving time using mobile application is associated with gender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b10be29f3e_0_9"/>
          <p:cNvPicPr preferRelativeResize="0"/>
          <p:nvPr/>
        </p:nvPicPr>
        <p:blipFill>
          <a:blip r:embed="rId3">
            <a:alphaModFix/>
          </a:blip>
          <a:stretch>
            <a:fillRect/>
          </a:stretch>
        </p:blipFill>
        <p:spPr>
          <a:xfrm>
            <a:off x="208975" y="378775"/>
            <a:ext cx="11887202" cy="56475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2020-12-11T08:02:03Z</dcterms:created>
  <dc:creator>Lochana Fernando</dc:creator>
</cp:coreProperties>
</file>