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24/08/12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ISP = Internet</a:t>
            </a:r>
            <a:r>
              <a:rPr lang="en-US" baseline="0" dirty="0" smtClean="0"/>
              <a:t> Service Provider.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Internet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smtClean="0"/>
              <a:t> logic.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IXP=Internet Exchange Provider.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trao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Internet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: cost, speed.</a:t>
            </a:r>
          </a:p>
          <a:p>
            <a:pPr>
              <a:buFontTx/>
              <a:buChar char="-"/>
            </a:pPr>
            <a:r>
              <a:rPr lang="en-US" baseline="0" dirty="0" smtClean="0"/>
              <a:t>Cost: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qua IXP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cc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1 ISP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Speed: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IXP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city (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ISP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khi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truyền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thì</a:t>
            </a:r>
            <a:r>
              <a:rPr lang="en-US" baseline="0" dirty="0" smtClean="0">
                <a:sym typeface="Wingdings" pitchFamily="2" charset="2"/>
              </a:rPr>
              <a:t> 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k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truyền</a:t>
            </a:r>
            <a:r>
              <a:rPr lang="en-US" baseline="0" dirty="0" smtClean="0">
                <a:sym typeface="Wingdings" pitchFamily="2" charset="2"/>
              </a:rPr>
              <a:t> qua 1 </a:t>
            </a:r>
            <a:r>
              <a:rPr lang="en-US" baseline="0" dirty="0" err="1" smtClean="0">
                <a:sym typeface="Wingdings" pitchFamily="2" charset="2"/>
              </a:rPr>
              <a:t>vùng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khác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speed.</a:t>
            </a:r>
          </a:p>
          <a:p>
            <a:pPr>
              <a:buFontTx/>
              <a:buChar char="-"/>
            </a:pP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IXP </a:t>
            </a:r>
            <a:r>
              <a:rPr lang="en-US" baseline="0" dirty="0" err="1" smtClean="0">
                <a:sym typeface="Wingdings" pitchFamily="2" charset="2"/>
              </a:rPr>
              <a:t>thường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gồm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SW, </a:t>
            </a:r>
            <a:r>
              <a:rPr lang="en-US" baseline="0" dirty="0" err="1" smtClean="0">
                <a:sym typeface="Wingdings" pitchFamily="2" charset="2"/>
              </a:rPr>
              <a:t>mỗi</a:t>
            </a:r>
            <a:r>
              <a:rPr lang="en-US" baseline="0" dirty="0" smtClean="0">
                <a:sym typeface="Wingdings" pitchFamily="2" charset="2"/>
              </a:rPr>
              <a:t> port </a:t>
            </a:r>
            <a:r>
              <a:rPr lang="en-US" baseline="0" dirty="0" err="1" smtClean="0">
                <a:sym typeface="Wingdings" pitchFamily="2" charset="2"/>
              </a:rPr>
              <a:t>là</a:t>
            </a:r>
            <a:r>
              <a:rPr lang="en-US" baseline="0" dirty="0" smtClean="0">
                <a:sym typeface="Wingdings" pitchFamily="2" charset="2"/>
              </a:rPr>
              <a:t> 1 ISP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baseline="0" dirty="0" smtClean="0"/>
              <a:t> tier-1, tier-2, tier-3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Internet =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MMT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baseline="0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, </a:t>
            </a:r>
            <a:r>
              <a:rPr lang="en-US" dirty="0" err="1" smtClean="0"/>
              <a:t>Ngồi</a:t>
            </a:r>
            <a:r>
              <a:rPr lang="en-US" dirty="0" smtClean="0"/>
              <a:t>, </a:t>
            </a:r>
            <a:r>
              <a:rPr lang="en-US" dirty="0" err="1" smtClean="0"/>
              <a:t>Nằm</a:t>
            </a:r>
            <a:r>
              <a:rPr lang="en-US" dirty="0" smtClean="0"/>
              <a:t>, </a:t>
            </a:r>
            <a:r>
              <a:rPr lang="en-US" dirty="0" err="1" smtClean="0"/>
              <a:t>Ngủ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baseline="0" dirty="0" smtClean="0"/>
          </a:p>
          <a:p>
            <a:pPr lvl="2"/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 </a:t>
            </a:r>
          </a:p>
          <a:p>
            <a:pPr lvl="2"/>
            <a:r>
              <a:rPr lang="en-US" baseline="0" dirty="0" smtClean="0"/>
              <a:t>	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lời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nói</a:t>
            </a:r>
            <a:r>
              <a:rPr lang="en-US" baseline="0" dirty="0" smtClean="0">
                <a:sym typeface="Wingdings" pitchFamily="2" charset="2"/>
              </a:rPr>
              <a:t>            </a:t>
            </a:r>
          </a:p>
          <a:p>
            <a:pPr lvl="2"/>
            <a:r>
              <a:rPr lang="en-US" baseline="0" dirty="0" smtClean="0">
                <a:sym typeface="Wingdings" pitchFamily="2" charset="2"/>
              </a:rPr>
              <a:t>	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hành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động</a:t>
            </a:r>
            <a:endParaRPr lang="en-US" baseline="0" dirty="0" smtClean="0">
              <a:sym typeface="Wingdings" pitchFamily="2" charset="2"/>
            </a:endParaRPr>
          </a:p>
          <a:p>
            <a:pPr lvl="2"/>
            <a:r>
              <a:rPr lang="en-US" baseline="0" dirty="0" err="1" smtClean="0">
                <a:sym typeface="Wingdings" pitchFamily="2" charset="2"/>
              </a:rPr>
              <a:t>Thứ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tự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thực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endParaRPr lang="en-US" baseline="0" dirty="0" smtClean="0">
              <a:sym typeface="Wingdings" pitchFamily="2" charset="2"/>
            </a:endParaRPr>
          </a:p>
          <a:p>
            <a:pPr lvl="2"/>
            <a:r>
              <a:rPr lang="en-US" baseline="0" dirty="0" err="1" smtClean="0">
                <a:sym typeface="Wingdings" pitchFamily="2" charset="2"/>
              </a:rPr>
              <a:t>Cách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thức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xử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thông</a:t>
            </a:r>
            <a:r>
              <a:rPr lang="en-US" baseline="0" dirty="0" smtClean="0">
                <a:sym typeface="Wingdings" pitchFamily="2" charset="2"/>
              </a:rPr>
              <a:t> tin: </a:t>
            </a:r>
            <a:r>
              <a:rPr lang="en-US" baseline="0" dirty="0" err="1" smtClean="0">
                <a:sym typeface="Wingdings" pitchFamily="2" charset="2"/>
              </a:rPr>
              <a:t>lập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trình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sẵn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trong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đầu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nhận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gì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thì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làm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gì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lvl="2"/>
            <a:r>
              <a:rPr lang="en-US" baseline="0" dirty="0" smtClean="0">
                <a:sym typeface="Wingdings" pitchFamily="2" charset="2"/>
              </a:rPr>
              <a:t>	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chơi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="1" baseline="0" dirty="0" smtClean="0">
                <a:sym typeface="Wingdings" pitchFamily="2" charset="2"/>
              </a:rPr>
              <a:t>if (</a:t>
            </a:r>
            <a:r>
              <a:rPr lang="en-US" b="1" baseline="0" dirty="0" err="1" smtClean="0">
                <a:sym typeface="Wingdings" pitchFamily="2" charset="2"/>
              </a:rPr>
              <a:t>lệnh</a:t>
            </a:r>
            <a:r>
              <a:rPr lang="en-US" b="1" baseline="0" dirty="0" smtClean="0">
                <a:sym typeface="Wingdings" pitchFamily="2" charset="2"/>
              </a:rPr>
              <a:t> = X) do X else ….</a:t>
            </a:r>
          </a:p>
          <a:p>
            <a:pPr lvl="2"/>
            <a:r>
              <a:rPr lang="en-US" baseline="0" dirty="0" smtClean="0">
                <a:sym typeface="Wingdings" pitchFamily="2" charset="2"/>
              </a:rPr>
              <a:t>	</a:t>
            </a:r>
            <a:r>
              <a:rPr lang="en-US" baseline="0" dirty="0" err="1" smtClean="0">
                <a:sym typeface="Wingdings" pitchFamily="2" charset="2"/>
              </a:rPr>
              <a:t>Quản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trò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="1" baseline="0" dirty="0" smtClean="0">
                <a:sym typeface="Wingdings" pitchFamily="2" charset="2"/>
              </a:rPr>
              <a:t>if (</a:t>
            </a:r>
            <a:r>
              <a:rPr lang="en-US" b="1" baseline="0" dirty="0" err="1" smtClean="0">
                <a:sym typeface="Wingdings" pitchFamily="2" charset="2"/>
              </a:rPr>
              <a:t>lệnh</a:t>
            </a:r>
            <a:r>
              <a:rPr lang="en-US" b="1" baseline="0" dirty="0" smtClean="0">
                <a:sym typeface="Wingdings" pitchFamily="2" charset="2"/>
              </a:rPr>
              <a:t> = X &amp;&amp; did X) passed else failed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003A5-2CA5-4EFE-8B87-813114166ADE}" type="slidenum">
              <a:rPr lang="en-US"/>
              <a:pPr/>
              <a:t>25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Dtrans</a:t>
            </a:r>
            <a:r>
              <a:rPr lang="en-US" dirty="0" smtClean="0"/>
              <a:t> = 2*8/100 = 0.16 (s)</a:t>
            </a:r>
          </a:p>
          <a:p>
            <a:pPr eaLnBrk="1" hangingPunct="1"/>
            <a:r>
              <a:rPr lang="en-US" dirty="0" err="1" smtClean="0"/>
              <a:t>Dproc</a:t>
            </a:r>
            <a:r>
              <a:rPr lang="en-US" dirty="0" smtClean="0"/>
              <a:t> = 0.01 (s)</a:t>
            </a:r>
          </a:p>
          <a:p>
            <a:pPr eaLnBrk="1" hangingPunct="1"/>
            <a:r>
              <a:rPr lang="en-US" dirty="0" err="1" smtClean="0"/>
              <a:t>Dprop</a:t>
            </a:r>
            <a:r>
              <a:rPr lang="en-US" dirty="0" smtClean="0"/>
              <a:t> = 100*3600/360000 = 1(s)</a:t>
            </a:r>
          </a:p>
          <a:p>
            <a:pPr eaLnBrk="1" hangingPunct="1"/>
            <a:r>
              <a:rPr lang="en-US" dirty="0" smtClean="0"/>
              <a:t>a/ d = 0.01 + 0.16 + 0 + 1 = 1.17 (s)</a:t>
            </a:r>
          </a:p>
          <a:p>
            <a:pPr eaLnBrk="1" hangingPunct="1"/>
            <a:r>
              <a:rPr lang="en-US" dirty="0" smtClean="0"/>
              <a:t>b. D = 5*0.16 + 1 = 1.8(s)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043D0-9153-461B-932E-A6036548CDD8}" type="slidenum">
              <a:rPr lang="en-US"/>
              <a:pPr/>
              <a:t>32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D461B-426D-4A38-B8C8-87933554C0D3}" type="slidenum">
              <a:rPr lang="en-US"/>
              <a:pPr/>
              <a:t>39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Nếu không có terminator ở cuối đường cáp, thì tín hiệu đi hết đường cáp sẽ bị văng ra ngoài và gây error trên đường mạng.</a:t>
            </a:r>
          </a:p>
          <a:p>
            <a:pPr eaLnBrk="1" hangingPunct="1"/>
            <a:r>
              <a:rPr lang="en-US" smtClean="0"/>
              <a:t>Tại 1 thời điểm chỉ cho 1 gói tin truyền đi </a:t>
            </a:r>
            <a:r>
              <a:rPr lang="en-US" smtClean="0">
                <a:sym typeface="Wingdings" pitchFamily="2" charset="2"/>
              </a:rPr>
              <a:t> dễ xảy ra đụng độ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26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763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FACE0-BF72-4862-9B39-9B6174890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tb@fit.hcmus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.C.R._Licklid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eonard_Kleinroc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20.png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1.png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01</a:t>
            </a:r>
            <a:br>
              <a:rPr lang="en-US" dirty="0" smtClean="0"/>
            </a:b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84624" y="5334000"/>
            <a:ext cx="4125976" cy="36512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ttmtrang</a:t>
            </a:r>
            <a:r>
              <a:rPr lang="en-US" dirty="0" smtClean="0">
                <a:hlinkClick r:id="rId2"/>
              </a:rPr>
              <a:t>@fit.hcmus.edu.vn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16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Phân loại mạng – 4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endParaRPr lang="en-US" dirty="0" smtClean="0"/>
          </a:p>
          <a:p>
            <a:pPr lvl="2" eaLnBrk="1" hangingPunct="1"/>
            <a:r>
              <a:rPr lang="en-US" dirty="0" smtClean="0"/>
              <a:t>Infrastructure</a:t>
            </a:r>
          </a:p>
          <a:p>
            <a:pPr lvl="2" eaLnBrk="1" hangingPunct="1"/>
            <a:r>
              <a:rPr lang="en-US" dirty="0" smtClean="0"/>
              <a:t>Ad-hoc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7C78358-E5DB-4C83-AD85-9E74EE1F499C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11674BFB-2415-42D6-AD95-83C333528CDA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Ý tưởng mầm móng đầu tiên là của </a:t>
            </a:r>
            <a:r>
              <a:rPr lang="en-US" sz="2800" smtClean="0">
                <a:hlinkClick r:id="rId2" tooltip="J.C.R. Licklider"/>
              </a:rPr>
              <a:t>J.C.R. Licklider</a:t>
            </a:r>
            <a:r>
              <a:rPr lang="en-US" sz="2800" smtClean="0"/>
              <a:t> (MIT)</a:t>
            </a:r>
          </a:p>
          <a:p>
            <a:pPr eaLnBrk="1" hangingPunct="1">
              <a:buFontTx/>
              <a:buNone/>
            </a:pPr>
            <a:r>
              <a:rPr lang="en-US" sz="2800" i="1" smtClean="0"/>
              <a:t>	"a network of such [computers], connected to one another by wide-band communication lines" which provided "the functions of present-day libraries together with anticipated advances in information storage and retrieval and [other] symbiotic functions.”  - </a:t>
            </a:r>
            <a:r>
              <a:rPr lang="en-US" sz="2800" smtClean="0"/>
              <a:t>J.C.R. Licklider 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E410E51-069D-46BC-AEDB-3DC4A869DDD1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 (tt)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Khởi đầu là mạng ARPANET năm 1969</a:t>
            </a:r>
          </a:p>
          <a:p>
            <a:pPr lvl="1" eaLnBrk="1" hangingPunct="1"/>
            <a:r>
              <a:rPr lang="en-US" smtClean="0"/>
              <a:t>Xuất phát từ việc phát minh ra công nghệ chuyển mạch mạch gói của </a:t>
            </a:r>
            <a:r>
              <a:rPr lang="en-US" smtClean="0">
                <a:hlinkClick r:id="rId2" tooltip="Leonard Kleinrock"/>
              </a:rPr>
              <a:t>Leonard Kleinrock</a:t>
            </a:r>
            <a:r>
              <a:rPr lang="en-US" smtClean="0"/>
              <a:t> (MIT)</a:t>
            </a:r>
          </a:p>
          <a:p>
            <a:pPr lvl="1" eaLnBrk="1" hangingPunct="1"/>
            <a:r>
              <a:rPr lang="en-US" smtClean="0"/>
              <a:t>J.C.R. Licklider và Lawrence Robert </a:t>
            </a:r>
          </a:p>
          <a:p>
            <a:pPr lvl="1" eaLnBrk="1" hangingPunct="1"/>
            <a:r>
              <a:rPr lang="en-US" smtClean="0"/>
              <a:t>21/11/1969, mạng ARPANET đầu tiên đã kết nối 2 nơi:  Trường ĐH California, Los Angeles và Viện nghiên cứu Stanford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8B0AF46-CFF8-4F44-87CE-A57DAF53F215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 (tt)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Từ 1970s đến 1980s: </a:t>
            </a:r>
          </a:p>
          <a:p>
            <a:pPr lvl="1" eaLnBrk="1" hangingPunct="1"/>
            <a:r>
              <a:rPr lang="en-US" smtClean="0"/>
              <a:t>ALOHAnet</a:t>
            </a:r>
          </a:p>
          <a:p>
            <a:pPr lvl="1" eaLnBrk="1" hangingPunct="1"/>
            <a:r>
              <a:rPr lang="en-US" smtClean="0"/>
              <a:t>Telenet</a:t>
            </a:r>
          </a:p>
          <a:p>
            <a:pPr lvl="1" eaLnBrk="1" hangingPunct="1"/>
            <a:r>
              <a:rPr lang="en-US" smtClean="0"/>
              <a:t>CyclaBITNET</a:t>
            </a:r>
          </a:p>
          <a:p>
            <a:pPr lvl="1" eaLnBrk="1" hangingPunct="1"/>
            <a:r>
              <a:rPr lang="en-US" smtClean="0"/>
              <a:t>CSNET</a:t>
            </a:r>
          </a:p>
          <a:p>
            <a:pPr lvl="1" eaLnBrk="1" hangingPunct="1"/>
            <a:r>
              <a:rPr lang="en-US" smtClean="0"/>
              <a:t>NSFNET</a:t>
            </a:r>
          </a:p>
          <a:p>
            <a:pPr lvl="1" eaLnBrk="1" hangingPunct="1"/>
            <a:r>
              <a:rPr lang="en-US" smtClean="0"/>
              <a:t>….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9ADAAD5-14E2-474C-BA05-2FDD262884EB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Lịch sử MMT (tt)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1990s: năm bùng nổ của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1990, ARPANET đóng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1995, NSFNET đóng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Rất nhiều ứng dụng ra đời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Email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Web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Instant message, ICQ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Peer-to-peer file sharing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2000s: P2P, wireless, sensor, grid computing, VoIP, …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E689818-00A6-45EE-AF99-A0E6FC901256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D16EE6F-321E-4B43-A94B-A1B82A615D37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Kiểu truyền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5029200" cy="51816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Unicast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node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Broadcast</a:t>
            </a:r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tất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node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Multicast</a:t>
            </a:r>
          </a:p>
          <a:p>
            <a:pPr lvl="1" eaLnBrk="1" hangingPunct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</a:t>
            </a:r>
            <a:r>
              <a:rPr lang="en-US" sz="2000" dirty="0" err="1" smtClean="0"/>
              <a:t>nhóm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r>
              <a:rPr lang="en-US" sz="2400" dirty="0" err="1" smtClean="0"/>
              <a:t>Anycast</a:t>
            </a:r>
            <a:endParaRPr lang="en-US" sz="2400" dirty="0" smtClean="0"/>
          </a:p>
          <a:p>
            <a:pPr lvl="1"/>
            <a:r>
              <a:rPr lang="en-US" sz="2000" dirty="0" err="1" smtClean="0"/>
              <a:t>Từ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node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endParaRPr lang="en-US" dirty="0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C5CC1DF-27F5-434B-B20C-E59127C59722}" type="slidenum">
              <a:rPr lang="en-US"/>
              <a:pPr/>
              <a:t>17</a:t>
            </a:fld>
            <a:endParaRPr lang="en-US"/>
          </a:p>
        </p:txBody>
      </p:sp>
      <p:pic>
        <p:nvPicPr>
          <p:cNvPr id="67588" name="Picture 4" descr="network-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7712" y="1158875"/>
            <a:ext cx="2438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6132512" y="1311275"/>
            <a:ext cx="5334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970712" y="1844675"/>
            <a:ext cx="38100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7591" name="Picture 7" descr="network-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512" y="2682875"/>
            <a:ext cx="2438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056312" y="2835275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7275512" y="2835275"/>
            <a:ext cx="609600" cy="152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056312" y="2835275"/>
            <a:ext cx="5334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6894512" y="3368675"/>
            <a:ext cx="381000" cy="304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7580312" y="2987675"/>
            <a:ext cx="30480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827712" y="1112838"/>
            <a:ext cx="341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A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7351712" y="1997075"/>
            <a:ext cx="3206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B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715000" y="2682875"/>
            <a:ext cx="341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A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5903912" y="2987675"/>
            <a:ext cx="0" cy="304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6056312" y="3368675"/>
            <a:ext cx="533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7123112" y="2987675"/>
            <a:ext cx="3048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7603" name="Picture 19" descr="network-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512" y="4130675"/>
            <a:ext cx="2438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6056312" y="4283075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7275512" y="4283075"/>
            <a:ext cx="609600" cy="152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6056312" y="4283075"/>
            <a:ext cx="533400" cy="533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715000" y="4130675"/>
            <a:ext cx="341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A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7885112" y="4237038"/>
            <a:ext cx="3206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B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6589712" y="4664075"/>
            <a:ext cx="3175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700" b="1"/>
              <a:t>C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89" grpId="0" animBg="1"/>
      <p:bldP spid="67590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/>
      <p:bldP spid="67598" grpId="0"/>
      <p:bldP spid="67599" grpId="0"/>
      <p:bldP spid="67600" grpId="0" animBg="1"/>
      <p:bldP spid="67601" grpId="0" animBg="1"/>
      <p:bldP spid="67602" grpId="0" animBg="1"/>
      <p:bldP spid="67604" grpId="0" animBg="1"/>
      <p:bldP spid="67605" grpId="0" animBg="1"/>
      <p:bldP spid="67606" grpId="0" animBg="1"/>
      <p:bldP spid="67607" grpId="0"/>
      <p:bldP spid="67608" grpId="0"/>
      <p:bldP spid="67608" grpId="1"/>
      <p:bldP spid="67609" grpId="0"/>
      <p:bldP spid="6760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- 1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Hiểu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thống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nhất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đối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tượng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khi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trao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đổi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thông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 tin</a:t>
            </a:r>
          </a:p>
          <a:p>
            <a:pPr lvl="1"/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r>
              <a:rPr lang="en-US" dirty="0" smtClean="0"/>
              <a:t>, qui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(syntax, semantic)</a:t>
            </a:r>
          </a:p>
          <a:p>
            <a:pPr lvl="2"/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/</a:t>
            </a:r>
            <a:r>
              <a:rPr lang="en-US" dirty="0" err="1" smtClean="0"/>
              <a:t>gởi</a:t>
            </a:r>
            <a:r>
              <a:rPr lang="en-US" dirty="0" smtClean="0"/>
              <a:t> hay 1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 eaLnBrk="1" hangingPunct="1"/>
            <a:r>
              <a:rPr lang="en-US" dirty="0" smtClean="0"/>
              <a:t>VD: HTTP, TCP, IP, PPP, …</a:t>
            </a:r>
          </a:p>
          <a:p>
            <a:pPr eaLnBrk="1" hangingPunct="1"/>
            <a:r>
              <a:rPr lang="en-US" dirty="0" smtClean="0"/>
              <a:t>Do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 IEEE, ANSI, TIA, EIA, ITU-T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84C42043-63F3-4620-9365-55D4394B6A1A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- VD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02261819-A9CE-4F4D-BE2D-8CCB0604D745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675313" y="2405063"/>
            <a:ext cx="355600" cy="933450"/>
            <a:chOff x="4180" y="783"/>
            <a:chExt cx="150" cy="307"/>
          </a:xfrm>
        </p:grpSpPr>
        <p:sp>
          <p:nvSpPr>
            <p:cNvPr id="105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3044825" y="2119313"/>
          <a:ext cx="622300" cy="500062"/>
        </p:xfrm>
        <a:graphic>
          <a:graphicData uri="http://schemas.openxmlformats.org/presentationml/2006/ole">
            <p:oleObj spid="_x0000_s2050" name="Clip" r:id="rId4" imgW="1305000" imgH="1085760" progId="">
              <p:embed/>
            </p:oleObj>
          </a:graphicData>
        </a:graphic>
      </p:graphicFrame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3676650" y="2143125"/>
            <a:ext cx="1974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TCP connection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 req.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8638" name="Line 30"/>
          <p:cNvSpPr>
            <a:spLocks noChangeShapeType="1"/>
          </p:cNvSpPr>
          <p:nvPr/>
        </p:nvSpPr>
        <p:spPr bwMode="auto">
          <a:xfrm flipV="1">
            <a:off x="3444875" y="4135438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>
            <a:off x="3721100" y="2468563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 flipV="1">
            <a:off x="3397250" y="2963863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657600" y="2895600"/>
            <a:ext cx="1974850" cy="701675"/>
            <a:chOff x="3248" y="2147"/>
            <a:chExt cx="1244" cy="442"/>
          </a:xfrm>
        </p:grpSpPr>
        <p:sp>
          <p:nvSpPr>
            <p:cNvPr id="1054" name="Rectangle 34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Text Box 35"/>
            <p:cNvSpPr txBox="1">
              <a:spLocks noChangeArrowheads="1"/>
            </p:cNvSpPr>
            <p:nvPr/>
          </p:nvSpPr>
          <p:spPr bwMode="auto">
            <a:xfrm>
              <a:off x="3248" y="2147"/>
              <a:ext cx="12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TCP connection</a:t>
              </a:r>
            </a:p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reply.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3444875" y="3573463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286250" y="4143375"/>
            <a:ext cx="908050" cy="457200"/>
            <a:chOff x="1046" y="2771"/>
            <a:chExt cx="572" cy="288"/>
          </a:xfrm>
        </p:grpSpPr>
        <p:sp>
          <p:nvSpPr>
            <p:cNvPr id="1052" name="Rectangle 38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Text Box 39"/>
            <p:cNvSpPr txBox="1">
              <a:spLocks noChangeArrowheads="1"/>
            </p:cNvSpPr>
            <p:nvPr/>
          </p:nvSpPr>
          <p:spPr bwMode="auto">
            <a:xfrm>
              <a:off x="1046" y="2771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0000"/>
                  </a:solidFill>
                </a:rPr>
                <a:t>&lt;file&gt;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875088" y="3562350"/>
            <a:ext cx="1265237" cy="701675"/>
            <a:chOff x="1046" y="2801"/>
            <a:chExt cx="797" cy="442"/>
          </a:xfrm>
        </p:grpSpPr>
        <p:sp>
          <p:nvSpPr>
            <p:cNvPr id="1050" name="Rectangle 41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Text Box 42"/>
            <p:cNvSpPr txBox="1">
              <a:spLocks noChangeArrowheads="1"/>
            </p:cNvSpPr>
            <p:nvPr/>
          </p:nvSpPr>
          <p:spPr bwMode="auto">
            <a:xfrm>
              <a:off x="1046" y="2801"/>
              <a:ext cx="797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&lt;request </a:t>
              </a:r>
            </a:p>
            <a:p>
              <a:pPr eaLnBrk="0" hangingPunct="0"/>
              <a:r>
                <a:rPr lang="en-US" sz="2000">
                  <a:solidFill>
                    <a:srgbClr val="FF0000"/>
                  </a:solidFill>
                </a:rPr>
                <a:t>file&gt;</a:t>
              </a:r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524000"/>
            <a:ext cx="3352800" cy="911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Giao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thức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TCP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7" grpId="0"/>
      <p:bldP spid="68638" grpId="0" animBg="1"/>
      <p:bldP spid="68639" grpId="0" animBg="1"/>
      <p:bldP spid="68640" grpId="0" animBg="1"/>
      <p:bldP spid="686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60853DE-B354-4088-BD5E-31F3C25D245B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Băng thông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Băng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(bandwidth):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1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1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tưởng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: bit/s (bps), Mbps, </a:t>
            </a:r>
            <a:r>
              <a:rPr lang="en-US" sz="2400" dirty="0" err="1" smtClean="0"/>
              <a:t>Gbps</a:t>
            </a:r>
            <a:r>
              <a:rPr lang="en-US" sz="2400" dirty="0" smtClean="0"/>
              <a:t>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(throughput):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Băng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so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</a:t>
            </a:r>
            <a:r>
              <a:rPr lang="en-US" sz="2400" dirty="0" err="1" smtClean="0"/>
              <a:t>tố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: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Topology </a:t>
            </a:r>
            <a:r>
              <a:rPr lang="en-US" sz="1800" dirty="0" err="1" smtClean="0"/>
              <a:t>mạng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user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endParaRPr lang="en-US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sz="1800" dirty="0" err="1" smtClean="0"/>
              <a:t>Máy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user, server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…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B2DC6BF-F71C-48D0-BD5F-B348A7ECA53D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- 1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trễ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1 </a:t>
            </a:r>
            <a:r>
              <a:rPr lang="en-US" sz="2800" dirty="0" err="1" smtClean="0"/>
              <a:t>gói</a:t>
            </a:r>
            <a:r>
              <a:rPr lang="en-US" sz="2800" dirty="0" smtClean="0"/>
              <a:t> tin</a:t>
            </a:r>
          </a:p>
          <a:p>
            <a:pPr eaLnBrk="1" hangingPunct="1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gây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trễ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/>
              <a:t>Trễ</a:t>
            </a:r>
            <a:r>
              <a:rPr lang="en-US" sz="2400" dirty="0" smtClean="0"/>
              <a:t> do </a:t>
            </a:r>
            <a:r>
              <a:rPr lang="en-US" sz="2400" dirty="0" err="1" smtClean="0"/>
              <a:t>tốc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(transmission delay)</a:t>
            </a:r>
          </a:p>
          <a:p>
            <a:pPr lvl="1" eaLnBrk="1" hangingPunct="1"/>
            <a:r>
              <a:rPr lang="en-US" sz="2400" dirty="0" err="1" smtClean="0"/>
              <a:t>Trễ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(propagation delay)</a:t>
            </a:r>
          </a:p>
          <a:p>
            <a:pPr lvl="1" eaLnBrk="1" hangingPunct="1"/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lí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r>
              <a:rPr lang="en-US" sz="2400" dirty="0" smtClean="0"/>
              <a:t> (nodal processing)</a:t>
            </a:r>
          </a:p>
          <a:p>
            <a:pPr lvl="1" eaLnBrk="1" hangingPunct="1"/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(queuing delay)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52C6AB9-F262-48DA-85B5-389127C0577C}" type="slidenum">
              <a:rPr lang="en-US"/>
              <a:pPr/>
              <a:t>21</a:t>
            </a:fld>
            <a:endParaRPr lang="en-US"/>
          </a:p>
        </p:txBody>
      </p:sp>
      <p:pic>
        <p:nvPicPr>
          <p:cNvPr id="73732" name="Picture 4" descr="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191000"/>
            <a:ext cx="57531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- 2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Trễ do tốc độ truyền (transmission delay):</a:t>
            </a:r>
          </a:p>
          <a:p>
            <a:pPr lvl="1" eaLnBrk="1" hangingPunct="1"/>
            <a:r>
              <a:rPr lang="en-US" sz="2400" smtClean="0"/>
              <a:t>Là thời gian cần thiết để chuyển mạch hết gói tin lên đường truyền</a:t>
            </a:r>
          </a:p>
          <a:p>
            <a:pPr lvl="1" eaLnBrk="1" hangingPunct="1"/>
            <a:r>
              <a:rPr lang="en-US" sz="2400" smtClean="0"/>
              <a:t>D</a:t>
            </a:r>
            <a:r>
              <a:rPr lang="en-US" sz="2400" baseline="-25000" smtClean="0"/>
              <a:t>trans</a:t>
            </a:r>
            <a:r>
              <a:rPr lang="en-US" sz="2400" smtClean="0"/>
              <a:t> = L/R (s)</a:t>
            </a:r>
          </a:p>
          <a:p>
            <a:pPr lvl="3" eaLnBrk="1" hangingPunct="1"/>
            <a:r>
              <a:rPr lang="en-US" sz="1800" smtClean="0"/>
              <a:t>R = băng thông của đường truyền (bps)</a:t>
            </a:r>
          </a:p>
          <a:p>
            <a:pPr lvl="3" eaLnBrk="1" hangingPunct="1"/>
            <a:r>
              <a:rPr lang="en-US" sz="1800" smtClean="0"/>
              <a:t>L = chiều dài gói tin (bit)</a:t>
            </a:r>
          </a:p>
          <a:p>
            <a:pPr lvl="1" eaLnBrk="1" hangingPunct="1"/>
            <a:r>
              <a:rPr lang="en-US" sz="2400" smtClean="0"/>
              <a:t>Ví dụ: gói tin có chiều dài L = 100bytes. Đường truyền có băng thông R = 10 Mbps 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sym typeface="Wingdings" pitchFamily="2" charset="2"/>
              </a:rPr>
              <a:t> D</a:t>
            </a:r>
            <a:r>
              <a:rPr lang="en-US" sz="2400" baseline="-25000" smtClean="0">
                <a:sym typeface="Wingdings" pitchFamily="2" charset="2"/>
              </a:rPr>
              <a:t>trans</a:t>
            </a:r>
            <a:r>
              <a:rPr lang="en-US" sz="2400" smtClean="0">
                <a:sym typeface="Wingdings" pitchFamily="2" charset="2"/>
              </a:rPr>
              <a:t> = 100    /  10            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1746AD8-96ED-4BA0-847F-978BCC0DDD41}" type="slidenum">
              <a:rPr lang="en-US"/>
              <a:pPr/>
              <a:t>22</a:t>
            </a:fld>
            <a:endParaRPr 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651958" y="4648200"/>
            <a:ext cx="2520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3300"/>
                </a:solidFill>
                <a:sym typeface="Wingdings" pitchFamily="2" charset="2"/>
              </a:rPr>
              <a:t>*8  </a:t>
            </a:r>
            <a:r>
              <a:rPr lang="en-US" sz="2400" dirty="0">
                <a:sym typeface="Wingdings" pitchFamily="2" charset="2"/>
              </a:rPr>
              <a:t>(      </a:t>
            </a:r>
            <a:r>
              <a:rPr lang="en-US" sz="2400" dirty="0">
                <a:solidFill>
                  <a:srgbClr val="CC3300"/>
                </a:solidFill>
                <a:sym typeface="Wingdings" pitchFamily="2" charset="2"/>
              </a:rPr>
              <a:t>*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1000</a:t>
            </a:r>
            <a:r>
              <a:rPr lang="en-US" sz="2400" baseline="30000" dirty="0" smtClean="0">
                <a:solidFill>
                  <a:srgbClr val="CC3300"/>
                </a:solidFill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 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- 3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dirty="0" err="1" smtClean="0"/>
              <a:t>Trễ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(propagation delay)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1 bit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gởi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nơi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endParaRPr lang="en-US" sz="2400" dirty="0" smtClean="0"/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D</a:t>
            </a:r>
            <a:r>
              <a:rPr lang="en-US" sz="2400" baseline="-25000" dirty="0" err="1" smtClean="0"/>
              <a:t>prop</a:t>
            </a:r>
            <a:r>
              <a:rPr lang="en-US" sz="2400" dirty="0" smtClean="0"/>
              <a:t> = d/c</a:t>
            </a:r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sz="1800" dirty="0" smtClean="0"/>
              <a:t>d =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 </a:t>
            </a:r>
            <a:r>
              <a:rPr lang="en-US" sz="1800" dirty="0" err="1" smtClean="0"/>
              <a:t>dài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endParaRPr lang="en-US" sz="1800" dirty="0" smtClean="0"/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sz="1800" dirty="0" smtClean="0"/>
              <a:t>c =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(~ 2x10</a:t>
            </a:r>
            <a:r>
              <a:rPr lang="en-US" sz="1800" baseline="30000" dirty="0" smtClean="0"/>
              <a:t>8</a:t>
            </a:r>
            <a:r>
              <a:rPr lang="en-US" sz="1800" dirty="0" smtClean="0"/>
              <a:t> m/sec - 3x10</a:t>
            </a:r>
            <a:r>
              <a:rPr lang="en-US" sz="1800" baseline="30000" dirty="0" smtClean="0"/>
              <a:t>8</a:t>
            </a:r>
            <a:r>
              <a:rPr lang="en-US" sz="1800" dirty="0" smtClean="0"/>
              <a:t> m/sec)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nút</a:t>
            </a:r>
            <a:r>
              <a:rPr lang="en-US" sz="2800" dirty="0" smtClean="0"/>
              <a:t> (nodal processing):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proc</a:t>
            </a:r>
            <a:endParaRPr lang="en-US" sz="2800" baseline="-25000" dirty="0" smtClean="0"/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header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1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mạch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endParaRPr lang="en-US" sz="2400" dirty="0" smtClean="0"/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bit</a:t>
            </a:r>
          </a:p>
          <a:p>
            <a:pPr marL="1681163" lvl="3" indent="-385763" eaLnBrk="1" hangingPunct="1">
              <a:lnSpc>
                <a:spcPct val="9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.)</a:t>
            </a:r>
          </a:p>
          <a:p>
            <a:pPr marL="982663" lvl="1" indent="-533400" eaLnBrk="1" hangingPunct="1">
              <a:lnSpc>
                <a:spcPct val="90000"/>
              </a:lnSpc>
            </a:pP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1C807B6-1641-4256-8260-7327A0E45FF2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- 4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Hàng đợi: D</a:t>
            </a:r>
            <a:r>
              <a:rPr lang="en-US" baseline="-25000" smtClean="0"/>
              <a:t>queue</a:t>
            </a:r>
          </a:p>
          <a:p>
            <a:pPr lvl="1" eaLnBrk="1" hangingPunct="1"/>
            <a:r>
              <a:rPr lang="en-US" smtClean="0"/>
              <a:t>Là thời gian gói tin chờ trong hàng đợi để được đưa lên đường truyền</a:t>
            </a:r>
          </a:p>
          <a:p>
            <a:pPr lvl="1" eaLnBrk="1" hangingPunct="1"/>
            <a:r>
              <a:rPr lang="en-US" smtClean="0"/>
              <a:t>Phụ thuộc: số lượng gói tin đến trước nó</a:t>
            </a:r>
          </a:p>
          <a:p>
            <a:pPr eaLnBrk="1" hangingPunct="1"/>
            <a:r>
              <a:rPr lang="en-US" smtClean="0">
                <a:solidFill>
                  <a:srgbClr val="CC3300"/>
                </a:solidFill>
              </a:rPr>
              <a:t>Tổng độ trễ khi truyền 1 gói tin:</a:t>
            </a:r>
          </a:p>
          <a:p>
            <a:pPr eaLnBrk="1" hangingPunct="1">
              <a:buFontTx/>
              <a:buNone/>
            </a:pPr>
            <a:r>
              <a:rPr lang="en-US" smtClean="0"/>
              <a:t>			D = D</a:t>
            </a:r>
            <a:r>
              <a:rPr lang="en-US" baseline="-25000" smtClean="0"/>
              <a:t>proc</a:t>
            </a:r>
            <a:r>
              <a:rPr lang="en-US" smtClean="0"/>
              <a:t> + D</a:t>
            </a:r>
            <a:r>
              <a:rPr lang="en-US" baseline="-25000" smtClean="0"/>
              <a:t>queue</a:t>
            </a:r>
            <a:r>
              <a:rPr lang="en-US" smtClean="0"/>
              <a:t> + D</a:t>
            </a:r>
            <a:r>
              <a:rPr lang="en-US" baseline="-25000" smtClean="0"/>
              <a:t>trans</a:t>
            </a:r>
            <a:r>
              <a:rPr lang="en-US" smtClean="0"/>
              <a:t> + D</a:t>
            </a:r>
            <a:r>
              <a:rPr lang="en-US" baseline="-25000" smtClean="0"/>
              <a:t>prop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2EECDF5-7F00-4066-815B-C86D28A23666}" type="slidenum">
              <a:rPr lang="en-US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- 5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1:</a:t>
            </a:r>
          </a:p>
          <a:p>
            <a:pPr lvl="1" eaLnBrk="1" hangingPunct="1"/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A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B: 100km</a:t>
            </a:r>
          </a:p>
          <a:p>
            <a:pPr lvl="1" eaLnBrk="1" hangingPunct="1"/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360.000km/h</a:t>
            </a:r>
          </a:p>
          <a:p>
            <a:pPr lvl="1" eaLnBrk="1" hangingPunct="1"/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 1000 bytes</a:t>
            </a:r>
          </a:p>
          <a:p>
            <a:pPr lvl="1" eaLnBrk="1" hangingPunct="1"/>
            <a:r>
              <a:rPr lang="en-US" sz="2000" dirty="0" err="1" smtClean="0"/>
              <a:t>Băng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: 100Mbps</a:t>
            </a:r>
          </a:p>
          <a:p>
            <a:pPr lvl="1" eaLnBrk="1" hangingPunct="1"/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cần</a:t>
            </a:r>
            <a:r>
              <a:rPr lang="en-US" sz="2000" dirty="0" smtClean="0"/>
              <a:t> 0.01s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Cho </a:t>
            </a:r>
            <a:r>
              <a:rPr lang="en-US" sz="2400" dirty="0" err="1" smtClean="0"/>
              <a:t>biết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gởi</a:t>
            </a:r>
            <a:r>
              <a:rPr lang="en-US" sz="2000" dirty="0" smtClean="0"/>
              <a:t> 1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tin.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,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xét</a:t>
            </a:r>
            <a:r>
              <a:rPr lang="en-US" sz="2000" dirty="0" smtClean="0"/>
              <a:t>,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A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rỗng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t = 0.1s, bit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đang</a:t>
            </a:r>
            <a:r>
              <a:rPr lang="en-US" sz="2000" dirty="0" smtClean="0"/>
              <a:t> ở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?</a:t>
            </a:r>
          </a:p>
          <a:p>
            <a:pPr lvl="1" eaLnBrk="1" hangingPunct="1"/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gởi</a:t>
            </a:r>
            <a:r>
              <a:rPr lang="en-US" sz="2000" dirty="0" smtClean="0"/>
              <a:t> 5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tin,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5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nằm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đợi</a:t>
            </a:r>
            <a:endParaRPr lang="en-US" sz="2000" dirty="0" smtClean="0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3FD806F-6E7A-4705-87D1-F5901BE9942E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Độ trễ  - 6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endParaRPr lang="en-US" dirty="0" smtClean="0"/>
          </a:p>
          <a:p>
            <a:pPr lvl="1" eaLnBrk="1" hangingPunct="1"/>
            <a:r>
              <a:rPr lang="en-US" dirty="0" smtClean="0"/>
              <a:t>Ping</a:t>
            </a:r>
          </a:p>
          <a:p>
            <a:pPr lvl="1" eaLnBrk="1" hangingPunct="1"/>
            <a:r>
              <a:rPr lang="en-US" dirty="0" err="1" smtClean="0"/>
              <a:t>Tracert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Pathping</a:t>
            </a:r>
            <a:endParaRPr lang="en-US" dirty="0" smtClean="0"/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F5D8D15-6DC9-4F88-89C9-1C484547EF7D}" type="slidenum">
              <a:rPr lang="en-US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Độ trễ - 7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F4E922A2-E8E1-4512-AC51-CFB8B3662C13}" type="slidenum">
              <a:rPr lang="en-US"/>
              <a:pPr/>
              <a:t>27</a:t>
            </a:fld>
            <a:endParaRPr lang="en-US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490662"/>
            <a:ext cx="7400925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4267200"/>
            <a:ext cx="7315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Độ trễ - 8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4BA7841F-6E03-4DF9-BCF3-6FDD29B2FBCE}" type="slidenum">
              <a:rPr lang="en-US"/>
              <a:pPr/>
              <a:t>28</a:t>
            </a:fld>
            <a:endParaRPr lang="en-US"/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600200"/>
            <a:ext cx="7781925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Firewall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</a:t>
            </a:r>
            <a:r>
              <a:rPr lang="en-US" dirty="0" err="1" smtClean="0"/>
              <a:t>lửa</a:t>
            </a:r>
            <a:r>
              <a:rPr lang="en-US" dirty="0" smtClean="0"/>
              <a:t> (</a:t>
            </a:r>
            <a:r>
              <a:rPr lang="vi-VN" dirty="0" smtClean="0"/>
              <a:t>Firewall</a:t>
            </a:r>
            <a:r>
              <a:rPr lang="en-US" dirty="0" smtClean="0"/>
              <a:t>)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vi-VN" dirty="0" smtClean="0"/>
          </a:p>
          <a:p>
            <a:pPr lvl="2" eaLnBrk="1" hangingPunct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/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FAFBBED-F1EB-413B-A1D5-69EEE7ACD55C}" type="slidenum">
              <a:rPr lang="en-US"/>
              <a:pPr/>
              <a:t>29</a:t>
            </a:fld>
            <a:endParaRPr lang="en-US"/>
          </a:p>
        </p:txBody>
      </p:sp>
      <p:sp>
        <p:nvSpPr>
          <p:cNvPr id="156" name="Rectangle 368"/>
          <p:cNvSpPr>
            <a:spLocks noChangeArrowheads="1"/>
          </p:cNvSpPr>
          <p:nvPr/>
        </p:nvSpPr>
        <p:spPr bwMode="auto">
          <a:xfrm>
            <a:off x="741258" y="4239205"/>
            <a:ext cx="187646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dirty="0" smtClean="0">
                <a:sym typeface="Wingdings" pitchFamily="2" charset="2"/>
              </a:rPr>
              <a:t>Streaming Media</a:t>
            </a:r>
            <a:r>
              <a:rPr lang="en-US" sz="1600" b="1" dirty="0" smtClean="0"/>
              <a:t> </a:t>
            </a:r>
            <a:r>
              <a:rPr lang="en-US" sz="1600" b="1" dirty="0">
                <a:sym typeface="Wingdings" pitchFamily="2" charset="2"/>
              </a:rPr>
              <a:t/>
            </a:r>
            <a:br>
              <a:rPr lang="en-US" sz="1600" b="1" dirty="0">
                <a:sym typeface="Wingdings" pitchFamily="2" charset="2"/>
              </a:rPr>
            </a:br>
            <a:endParaRPr lang="en-US" sz="1600" b="1" dirty="0" smtClean="0">
              <a:sym typeface="Wingdings" pitchFamily="2" charset="2"/>
            </a:endParaRPr>
          </a:p>
          <a:p>
            <a:pPr algn="r">
              <a:spcBef>
                <a:spcPct val="50000"/>
              </a:spcBef>
            </a:pP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>
                <a:sym typeface="Wingdings" pitchFamily="2" charset="2"/>
              </a:rPr>
              <a:t/>
            </a:r>
            <a:br>
              <a:rPr lang="en-US" sz="1600" b="1" dirty="0">
                <a:sym typeface="Wingdings" pitchFamily="2" charset="2"/>
              </a:rPr>
            </a:br>
            <a:r>
              <a:rPr lang="en-US" sz="1600" b="1" dirty="0"/>
              <a:t>SMTP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sz="3000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r>
              <a:rPr lang="en-US" sz="1600" b="1" dirty="0">
                <a:sym typeface="Wingdings" pitchFamily="2" charset="2"/>
              </a:rPr>
              <a:t>DNS Intrusion</a:t>
            </a:r>
            <a:r>
              <a:rPr lang="en-US" dirty="0">
                <a:sym typeface="Wingdings" pitchFamily="2" charset="2"/>
              </a:rPr>
              <a:t/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</p:txBody>
      </p:sp>
      <p:sp>
        <p:nvSpPr>
          <p:cNvPr id="262" name="Text Box 478"/>
          <p:cNvSpPr txBox="1">
            <a:spLocks noChangeArrowheads="1"/>
          </p:cNvSpPr>
          <p:nvPr/>
        </p:nvSpPr>
        <p:spPr bwMode="auto">
          <a:xfrm>
            <a:off x="3352800" y="5181600"/>
            <a:ext cx="3287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sym typeface="Wingdings 2" pitchFamily="18" charset="2"/>
            </a:endParaRPr>
          </a:p>
          <a:p>
            <a:pPr algn="l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sym typeface="Wingdings 2" pitchFamily="18" charset="2"/>
              </a:rPr>
              <a:t></a:t>
            </a:r>
          </a:p>
        </p:txBody>
      </p:sp>
      <p:sp>
        <p:nvSpPr>
          <p:cNvPr id="263" name="AutoShape 480"/>
          <p:cNvSpPr>
            <a:spLocks noChangeArrowheads="1"/>
          </p:cNvSpPr>
          <p:nvPr/>
        </p:nvSpPr>
        <p:spPr bwMode="auto">
          <a:xfrm>
            <a:off x="6781800" y="2667000"/>
            <a:ext cx="1344612" cy="1701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1" u="sng" dirty="0">
                <a:latin typeface="Arial" charset="0"/>
              </a:rPr>
              <a:t/>
            </a:r>
            <a:br>
              <a:rPr lang="en-US" sz="1200" b="1" u="sng" dirty="0">
                <a:latin typeface="Arial" charset="0"/>
              </a:rPr>
            </a:br>
            <a:r>
              <a:rPr lang="en-US" sz="1200" b="1" u="sng" dirty="0">
                <a:latin typeface="Arial" charset="0"/>
              </a:rPr>
              <a:t/>
            </a:r>
            <a:br>
              <a:rPr lang="en-US" sz="1200" b="1" u="sng" dirty="0">
                <a:latin typeface="Arial" charset="0"/>
              </a:rPr>
            </a:br>
            <a:r>
              <a:rPr lang="en-US" sz="1200" b="1" u="sng" dirty="0">
                <a:latin typeface="Arial" charset="0"/>
              </a:rPr>
              <a:t/>
            </a:r>
            <a:br>
              <a:rPr lang="en-US" sz="1200" b="1" u="sng" dirty="0">
                <a:latin typeface="Arial" charset="0"/>
              </a:rPr>
            </a:br>
            <a:r>
              <a:rPr lang="en-US" sz="1200" b="1" u="sng" dirty="0"/>
              <a:t>Access Policy</a:t>
            </a:r>
            <a:r>
              <a:rPr lang="en-US" sz="1200" b="1" u="sng" dirty="0">
                <a:latin typeface="Arial" charset="0"/>
              </a:rPr>
              <a:t> </a:t>
            </a:r>
          </a:p>
          <a:p>
            <a:r>
              <a:rPr lang="en-US" sz="1100" dirty="0">
                <a:latin typeface="Arial" charset="0"/>
              </a:rPr>
              <a:t/>
            </a:r>
            <a:br>
              <a:rPr lang="en-US" sz="1100" dirty="0">
                <a:latin typeface="Arial" charset="0"/>
              </a:rPr>
            </a:br>
            <a:r>
              <a:rPr lang="en-US" sz="1100" b="1" dirty="0"/>
              <a:t>Allow  </a:t>
            </a:r>
            <a:r>
              <a:rPr lang="en-US" b="1" dirty="0">
                <a:solidFill>
                  <a:srgbClr val="008000"/>
                </a:solidFill>
                <a:sym typeface="Wingdings 2" pitchFamily="18" charset="2"/>
              </a:rPr>
              <a:t>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HTTP</a:t>
            </a:r>
            <a:r>
              <a:rPr lang="en-US" b="1" dirty="0"/>
              <a:t> </a:t>
            </a:r>
            <a:r>
              <a:rPr lang="en-US" b="1" dirty="0">
                <a:solidFill>
                  <a:srgbClr val="008000"/>
                </a:solidFill>
                <a:sym typeface="Wingdings 2" pitchFamily="18" charset="2"/>
              </a:rPr>
              <a:t></a:t>
            </a:r>
            <a:r>
              <a:rPr lang="en-US" b="1" dirty="0">
                <a:sym typeface="Wingdings" pitchFamily="2" charset="2"/>
              </a:rPr>
              <a:t/>
            </a:r>
            <a:br>
              <a:rPr lang="en-US" b="1" dirty="0">
                <a:sym typeface="Wingdings" pitchFamily="2" charset="2"/>
              </a:rPr>
            </a:br>
            <a:r>
              <a:rPr lang="en-US" sz="1100" b="1" dirty="0">
                <a:sym typeface="Wingdings" pitchFamily="2" charset="2"/>
              </a:rPr>
              <a:t>All Destinations</a:t>
            </a:r>
            <a:r>
              <a:rPr lang="en-US" b="1" dirty="0">
                <a:solidFill>
                  <a:srgbClr val="008000"/>
                </a:solidFill>
                <a:latin typeface="Times New Roman" pitchFamily="18" charset="0"/>
                <a:sym typeface="Wingdings 2" pitchFamily="18" charset="2"/>
              </a:rPr>
              <a:t>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/>
            </a:r>
            <a:br>
              <a:rPr lang="en-US" dirty="0">
                <a:latin typeface="Times New Roman" pitchFamily="18" charset="0"/>
                <a:sym typeface="Wingdings" pitchFamily="2" charset="2"/>
              </a:rPr>
            </a:br>
            <a:r>
              <a:rPr lang="en-US" dirty="0">
                <a:latin typeface="Times New Roman" pitchFamily="18" charset="0"/>
                <a:sym typeface="Wingdings" pitchFamily="2" charset="2"/>
              </a:rPr>
              <a:t> </a:t>
            </a:r>
            <a:br>
              <a:rPr lang="en-US" dirty="0">
                <a:latin typeface="Times New Roman" pitchFamily="18" charset="0"/>
                <a:sym typeface="Wingdings" pitchFamily="2" charset="2"/>
              </a:rPr>
            </a:br>
            <a:endParaRPr lang="en-US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4" name="Rectangle 486"/>
          <p:cNvSpPr>
            <a:spLocks noChangeAspect="1" noChangeArrowheads="1"/>
          </p:cNvSpPr>
          <p:nvPr/>
        </p:nvSpPr>
        <p:spPr bwMode="auto">
          <a:xfrm flipH="1">
            <a:off x="228600" y="5562600"/>
            <a:ext cx="2046393" cy="24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85725" tIns="27432" rIns="85725" bIns="27432">
            <a:spAutoFit/>
          </a:bodyPr>
          <a:lstStyle/>
          <a:p>
            <a:pPr algn="l" defTabSz="806450"/>
            <a:r>
              <a:rPr lang="en-US" sz="1200" b="1" dirty="0">
                <a:latin typeface="Arial" charset="0"/>
              </a:rPr>
              <a:t>External Network</a:t>
            </a:r>
          </a:p>
        </p:txBody>
      </p:sp>
      <p:sp>
        <p:nvSpPr>
          <p:cNvPr id="265" name="AutoShape 479"/>
          <p:cNvSpPr>
            <a:spLocks noChangeArrowheads="1"/>
          </p:cNvSpPr>
          <p:nvPr/>
        </p:nvSpPr>
        <p:spPr bwMode="auto">
          <a:xfrm rot="13553826" flipV="1">
            <a:off x="5534579" y="3373462"/>
            <a:ext cx="574949" cy="1855986"/>
          </a:xfrm>
          <a:prstGeom prst="downArrow">
            <a:avLst>
              <a:gd name="adj1" fmla="val 51056"/>
              <a:gd name="adj2" fmla="val 58359"/>
            </a:avLst>
          </a:prstGeom>
          <a:gradFill rotWithShape="0">
            <a:gsLst>
              <a:gs pos="0">
                <a:schemeClr val="accent2">
                  <a:gamma/>
                  <a:tint val="3372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71" name="Oval 544"/>
          <p:cNvSpPr>
            <a:spLocks noChangeArrowheads="1"/>
          </p:cNvSpPr>
          <p:nvPr/>
        </p:nvSpPr>
        <p:spPr bwMode="auto">
          <a:xfrm rot="20305286">
            <a:off x="4943818" y="4816852"/>
            <a:ext cx="4101885" cy="15605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2" name="Text Box 426"/>
          <p:cNvSpPr txBox="1">
            <a:spLocks noChangeArrowheads="1"/>
          </p:cNvSpPr>
          <p:nvPr/>
        </p:nvSpPr>
        <p:spPr bwMode="auto">
          <a:xfrm>
            <a:off x="3733800" y="6214646"/>
            <a:ext cx="1239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Firewall</a:t>
            </a:r>
          </a:p>
        </p:txBody>
      </p:sp>
      <p:grpSp>
        <p:nvGrpSpPr>
          <p:cNvPr id="2" name="Group 370"/>
          <p:cNvGrpSpPr>
            <a:grpSpLocks/>
          </p:cNvGrpSpPr>
          <p:nvPr/>
        </p:nvGrpSpPr>
        <p:grpSpPr bwMode="auto">
          <a:xfrm>
            <a:off x="4843359" y="4208441"/>
            <a:ext cx="1000294" cy="1596038"/>
            <a:chOff x="2604" y="768"/>
            <a:chExt cx="630" cy="996"/>
          </a:xfrm>
        </p:grpSpPr>
        <p:grpSp>
          <p:nvGrpSpPr>
            <p:cNvPr id="3" name="Group 371"/>
            <p:cNvGrpSpPr>
              <a:grpSpLocks/>
            </p:cNvGrpSpPr>
            <p:nvPr/>
          </p:nvGrpSpPr>
          <p:grpSpPr bwMode="auto">
            <a:xfrm>
              <a:off x="2814" y="1574"/>
              <a:ext cx="45" cy="64"/>
              <a:chOff x="3312" y="1728"/>
              <a:chExt cx="208" cy="240"/>
            </a:xfrm>
          </p:grpSpPr>
          <p:sp>
            <p:nvSpPr>
              <p:cNvPr id="207" name="Oval 372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208" cy="240"/>
              </a:xfrm>
              <a:prstGeom prst="ellipse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8" name="AutoShape 373"/>
              <p:cNvSpPr>
                <a:spLocks noChangeArrowheads="1"/>
              </p:cNvSpPr>
              <p:nvPr/>
            </p:nvSpPr>
            <p:spPr bwMode="auto">
              <a:xfrm flipH="1">
                <a:off x="3408" y="1728"/>
                <a:ext cx="112" cy="240"/>
              </a:xfrm>
              <a:prstGeom prst="moon">
                <a:avLst>
                  <a:gd name="adj" fmla="val 66667"/>
                </a:avLst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4" name="Group 374"/>
            <p:cNvGrpSpPr>
              <a:grpSpLocks/>
            </p:cNvGrpSpPr>
            <p:nvPr/>
          </p:nvGrpSpPr>
          <p:grpSpPr bwMode="auto">
            <a:xfrm>
              <a:off x="2874" y="1410"/>
              <a:ext cx="360" cy="225"/>
              <a:chOff x="2736" y="2448"/>
              <a:chExt cx="384" cy="336"/>
            </a:xfrm>
          </p:grpSpPr>
          <p:sp>
            <p:nvSpPr>
              <p:cNvPr id="204" name="Freeform 37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5" name="Freeform 37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6" name="Freeform 37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5" name="Group 378"/>
            <p:cNvGrpSpPr>
              <a:grpSpLocks/>
            </p:cNvGrpSpPr>
            <p:nvPr/>
          </p:nvGrpSpPr>
          <p:grpSpPr bwMode="auto">
            <a:xfrm>
              <a:off x="2604" y="1539"/>
              <a:ext cx="360" cy="225"/>
              <a:chOff x="2736" y="2448"/>
              <a:chExt cx="384" cy="336"/>
            </a:xfrm>
          </p:grpSpPr>
          <p:sp>
            <p:nvSpPr>
              <p:cNvPr id="201" name="Freeform 37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2" name="Freeform 38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3" name="Freeform 38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6" name="Group 382"/>
            <p:cNvGrpSpPr>
              <a:grpSpLocks/>
            </p:cNvGrpSpPr>
            <p:nvPr/>
          </p:nvGrpSpPr>
          <p:grpSpPr bwMode="auto">
            <a:xfrm>
              <a:off x="2874" y="1282"/>
              <a:ext cx="360" cy="225"/>
              <a:chOff x="2736" y="2448"/>
              <a:chExt cx="384" cy="336"/>
            </a:xfrm>
          </p:grpSpPr>
          <p:sp>
            <p:nvSpPr>
              <p:cNvPr id="198" name="Freeform 38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9" name="Freeform 38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0" name="Freeform 38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7" name="Group 386"/>
            <p:cNvGrpSpPr>
              <a:grpSpLocks/>
            </p:cNvGrpSpPr>
            <p:nvPr/>
          </p:nvGrpSpPr>
          <p:grpSpPr bwMode="auto">
            <a:xfrm>
              <a:off x="2604" y="1410"/>
              <a:ext cx="360" cy="225"/>
              <a:chOff x="2736" y="2448"/>
              <a:chExt cx="384" cy="336"/>
            </a:xfrm>
          </p:grpSpPr>
          <p:sp>
            <p:nvSpPr>
              <p:cNvPr id="195" name="Freeform 38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6" name="Freeform 38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7" name="Freeform 38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8" name="Group 390"/>
            <p:cNvGrpSpPr>
              <a:grpSpLocks/>
            </p:cNvGrpSpPr>
            <p:nvPr/>
          </p:nvGrpSpPr>
          <p:grpSpPr bwMode="auto">
            <a:xfrm>
              <a:off x="2874" y="1153"/>
              <a:ext cx="360" cy="225"/>
              <a:chOff x="2736" y="2448"/>
              <a:chExt cx="384" cy="336"/>
            </a:xfrm>
          </p:grpSpPr>
          <p:sp>
            <p:nvSpPr>
              <p:cNvPr id="192" name="Freeform 39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3" name="Freeform 39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4" name="Freeform 39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9" name="Group 394"/>
            <p:cNvGrpSpPr>
              <a:grpSpLocks/>
            </p:cNvGrpSpPr>
            <p:nvPr/>
          </p:nvGrpSpPr>
          <p:grpSpPr bwMode="auto">
            <a:xfrm>
              <a:off x="2604" y="1282"/>
              <a:ext cx="360" cy="225"/>
              <a:chOff x="2736" y="2448"/>
              <a:chExt cx="384" cy="336"/>
            </a:xfrm>
          </p:grpSpPr>
          <p:sp>
            <p:nvSpPr>
              <p:cNvPr id="189" name="Freeform 39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0" name="Freeform 39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1" name="Freeform 39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0" name="Group 398"/>
            <p:cNvGrpSpPr>
              <a:grpSpLocks/>
            </p:cNvGrpSpPr>
            <p:nvPr/>
          </p:nvGrpSpPr>
          <p:grpSpPr bwMode="auto">
            <a:xfrm>
              <a:off x="2874" y="1025"/>
              <a:ext cx="360" cy="225"/>
              <a:chOff x="2736" y="2448"/>
              <a:chExt cx="384" cy="336"/>
            </a:xfrm>
          </p:grpSpPr>
          <p:sp>
            <p:nvSpPr>
              <p:cNvPr id="186" name="Freeform 39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7" name="Freeform 40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8" name="Freeform 40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1" name="Group 402"/>
            <p:cNvGrpSpPr>
              <a:grpSpLocks/>
            </p:cNvGrpSpPr>
            <p:nvPr/>
          </p:nvGrpSpPr>
          <p:grpSpPr bwMode="auto">
            <a:xfrm>
              <a:off x="2604" y="1153"/>
              <a:ext cx="360" cy="225"/>
              <a:chOff x="2736" y="2448"/>
              <a:chExt cx="384" cy="336"/>
            </a:xfrm>
          </p:grpSpPr>
          <p:sp>
            <p:nvSpPr>
              <p:cNvPr id="183" name="Freeform 40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4" name="Freeform 40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5" name="Freeform 40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2" name="Group 406"/>
            <p:cNvGrpSpPr>
              <a:grpSpLocks/>
            </p:cNvGrpSpPr>
            <p:nvPr/>
          </p:nvGrpSpPr>
          <p:grpSpPr bwMode="auto">
            <a:xfrm>
              <a:off x="2874" y="896"/>
              <a:ext cx="360" cy="225"/>
              <a:chOff x="2736" y="2448"/>
              <a:chExt cx="384" cy="336"/>
            </a:xfrm>
          </p:grpSpPr>
          <p:sp>
            <p:nvSpPr>
              <p:cNvPr id="180" name="Freeform 40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1" name="Freeform 40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82" name="Freeform 40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3" name="Group 410"/>
            <p:cNvGrpSpPr>
              <a:grpSpLocks/>
            </p:cNvGrpSpPr>
            <p:nvPr/>
          </p:nvGrpSpPr>
          <p:grpSpPr bwMode="auto">
            <a:xfrm>
              <a:off x="2604" y="1025"/>
              <a:ext cx="360" cy="225"/>
              <a:chOff x="2736" y="2448"/>
              <a:chExt cx="384" cy="336"/>
            </a:xfrm>
          </p:grpSpPr>
          <p:sp>
            <p:nvSpPr>
              <p:cNvPr id="177" name="Freeform 41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8" name="Freeform 41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9" name="Freeform 41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4" name="Group 414"/>
            <p:cNvGrpSpPr>
              <a:grpSpLocks/>
            </p:cNvGrpSpPr>
            <p:nvPr/>
          </p:nvGrpSpPr>
          <p:grpSpPr bwMode="auto">
            <a:xfrm>
              <a:off x="2874" y="768"/>
              <a:ext cx="360" cy="225"/>
              <a:chOff x="2736" y="2448"/>
              <a:chExt cx="384" cy="336"/>
            </a:xfrm>
          </p:grpSpPr>
          <p:sp>
            <p:nvSpPr>
              <p:cNvPr id="174" name="Freeform 41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5" name="Freeform 41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Freeform 41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5" name="Group 418"/>
            <p:cNvGrpSpPr>
              <a:grpSpLocks/>
            </p:cNvGrpSpPr>
            <p:nvPr/>
          </p:nvGrpSpPr>
          <p:grpSpPr bwMode="auto">
            <a:xfrm>
              <a:off x="2604" y="896"/>
              <a:ext cx="360" cy="225"/>
              <a:chOff x="2736" y="2448"/>
              <a:chExt cx="384" cy="336"/>
            </a:xfrm>
          </p:grpSpPr>
          <p:sp>
            <p:nvSpPr>
              <p:cNvPr id="171" name="Freeform 41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2" name="Freeform 42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3" name="Freeform 42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sp>
        <p:nvSpPr>
          <p:cNvPr id="210" name="Line 423"/>
          <p:cNvSpPr>
            <a:spLocks noChangeShapeType="1"/>
          </p:cNvSpPr>
          <p:nvPr/>
        </p:nvSpPr>
        <p:spPr bwMode="auto">
          <a:xfrm flipV="1">
            <a:off x="5410200" y="4518046"/>
            <a:ext cx="1031272" cy="5395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11" name="Line 424"/>
          <p:cNvSpPr>
            <a:spLocks noChangeShapeType="1"/>
          </p:cNvSpPr>
          <p:nvPr/>
        </p:nvSpPr>
        <p:spPr bwMode="auto">
          <a:xfrm flipV="1">
            <a:off x="4876801" y="5422919"/>
            <a:ext cx="1564672" cy="634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grpSp>
        <p:nvGrpSpPr>
          <p:cNvPr id="16" name="Group 429"/>
          <p:cNvGrpSpPr>
            <a:grpSpLocks/>
          </p:cNvGrpSpPr>
          <p:nvPr/>
        </p:nvGrpSpPr>
        <p:grpSpPr bwMode="auto">
          <a:xfrm>
            <a:off x="3843234" y="4684691"/>
            <a:ext cx="1000294" cy="1596038"/>
            <a:chOff x="2064" y="1025"/>
            <a:chExt cx="630" cy="996"/>
          </a:xfrm>
        </p:grpSpPr>
        <p:grpSp>
          <p:nvGrpSpPr>
            <p:cNvPr id="17" name="Group 430"/>
            <p:cNvGrpSpPr>
              <a:grpSpLocks/>
            </p:cNvGrpSpPr>
            <p:nvPr/>
          </p:nvGrpSpPr>
          <p:grpSpPr bwMode="auto">
            <a:xfrm>
              <a:off x="2334" y="1667"/>
              <a:ext cx="360" cy="225"/>
              <a:chOff x="2736" y="2448"/>
              <a:chExt cx="384" cy="336"/>
            </a:xfrm>
          </p:grpSpPr>
          <p:sp>
            <p:nvSpPr>
              <p:cNvPr id="259" name="Freeform 43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0" name="Freeform 43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1" name="Freeform 43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8" name="Group 434"/>
            <p:cNvGrpSpPr>
              <a:grpSpLocks/>
            </p:cNvGrpSpPr>
            <p:nvPr/>
          </p:nvGrpSpPr>
          <p:grpSpPr bwMode="auto">
            <a:xfrm>
              <a:off x="2064" y="1796"/>
              <a:ext cx="360" cy="225"/>
              <a:chOff x="2736" y="2448"/>
              <a:chExt cx="384" cy="336"/>
            </a:xfrm>
          </p:grpSpPr>
          <p:sp>
            <p:nvSpPr>
              <p:cNvPr id="256" name="Freeform 43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7" name="Freeform 43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8" name="Freeform 43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19" name="Group 438"/>
            <p:cNvGrpSpPr>
              <a:grpSpLocks/>
            </p:cNvGrpSpPr>
            <p:nvPr/>
          </p:nvGrpSpPr>
          <p:grpSpPr bwMode="auto">
            <a:xfrm>
              <a:off x="2334" y="1539"/>
              <a:ext cx="360" cy="225"/>
              <a:chOff x="2736" y="2448"/>
              <a:chExt cx="384" cy="336"/>
            </a:xfrm>
          </p:grpSpPr>
          <p:sp>
            <p:nvSpPr>
              <p:cNvPr id="253" name="Freeform 43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4" name="Freeform 44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5" name="Freeform 44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0" name="Group 442"/>
            <p:cNvGrpSpPr>
              <a:grpSpLocks/>
            </p:cNvGrpSpPr>
            <p:nvPr/>
          </p:nvGrpSpPr>
          <p:grpSpPr bwMode="auto">
            <a:xfrm>
              <a:off x="2064" y="1667"/>
              <a:ext cx="360" cy="225"/>
              <a:chOff x="2736" y="2448"/>
              <a:chExt cx="384" cy="336"/>
            </a:xfrm>
          </p:grpSpPr>
          <p:sp>
            <p:nvSpPr>
              <p:cNvPr id="250" name="Freeform 44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1" name="Freeform 44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2" name="Freeform 44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1" name="Group 446"/>
            <p:cNvGrpSpPr>
              <a:grpSpLocks/>
            </p:cNvGrpSpPr>
            <p:nvPr/>
          </p:nvGrpSpPr>
          <p:grpSpPr bwMode="auto">
            <a:xfrm>
              <a:off x="2334" y="1410"/>
              <a:ext cx="360" cy="225"/>
              <a:chOff x="2736" y="2448"/>
              <a:chExt cx="384" cy="336"/>
            </a:xfrm>
          </p:grpSpPr>
          <p:sp>
            <p:nvSpPr>
              <p:cNvPr id="247" name="Freeform 44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8" name="Freeform 44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9" name="Freeform 44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2" name="Group 450"/>
            <p:cNvGrpSpPr>
              <a:grpSpLocks/>
            </p:cNvGrpSpPr>
            <p:nvPr/>
          </p:nvGrpSpPr>
          <p:grpSpPr bwMode="auto">
            <a:xfrm>
              <a:off x="2064" y="1539"/>
              <a:ext cx="360" cy="225"/>
              <a:chOff x="2736" y="2448"/>
              <a:chExt cx="384" cy="336"/>
            </a:xfrm>
          </p:grpSpPr>
          <p:sp>
            <p:nvSpPr>
              <p:cNvPr id="244" name="Freeform 45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5" name="Freeform 45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6" name="Freeform 45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3" name="Group 454"/>
            <p:cNvGrpSpPr>
              <a:grpSpLocks/>
            </p:cNvGrpSpPr>
            <p:nvPr/>
          </p:nvGrpSpPr>
          <p:grpSpPr bwMode="auto">
            <a:xfrm>
              <a:off x="2334" y="1282"/>
              <a:ext cx="360" cy="225"/>
              <a:chOff x="2736" y="2448"/>
              <a:chExt cx="384" cy="336"/>
            </a:xfrm>
          </p:grpSpPr>
          <p:sp>
            <p:nvSpPr>
              <p:cNvPr id="241" name="Freeform 45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2" name="Freeform 45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3" name="Freeform 45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4" name="Group 458"/>
            <p:cNvGrpSpPr>
              <a:grpSpLocks/>
            </p:cNvGrpSpPr>
            <p:nvPr/>
          </p:nvGrpSpPr>
          <p:grpSpPr bwMode="auto">
            <a:xfrm>
              <a:off x="2064" y="1410"/>
              <a:ext cx="360" cy="225"/>
              <a:chOff x="2736" y="2448"/>
              <a:chExt cx="384" cy="336"/>
            </a:xfrm>
          </p:grpSpPr>
          <p:sp>
            <p:nvSpPr>
              <p:cNvPr id="238" name="Freeform 459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9" name="Freeform 460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0" name="Freeform 461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5" name="Group 462"/>
            <p:cNvGrpSpPr>
              <a:grpSpLocks/>
            </p:cNvGrpSpPr>
            <p:nvPr/>
          </p:nvGrpSpPr>
          <p:grpSpPr bwMode="auto">
            <a:xfrm>
              <a:off x="2334" y="1153"/>
              <a:ext cx="360" cy="225"/>
              <a:chOff x="2736" y="2448"/>
              <a:chExt cx="384" cy="336"/>
            </a:xfrm>
          </p:grpSpPr>
          <p:sp>
            <p:nvSpPr>
              <p:cNvPr id="235" name="Freeform 463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6" name="Freeform 464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7" name="Freeform 465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6" name="Group 466"/>
            <p:cNvGrpSpPr>
              <a:grpSpLocks/>
            </p:cNvGrpSpPr>
            <p:nvPr/>
          </p:nvGrpSpPr>
          <p:grpSpPr bwMode="auto">
            <a:xfrm>
              <a:off x="2064" y="1282"/>
              <a:ext cx="360" cy="225"/>
              <a:chOff x="2736" y="2448"/>
              <a:chExt cx="384" cy="336"/>
            </a:xfrm>
          </p:grpSpPr>
          <p:sp>
            <p:nvSpPr>
              <p:cNvPr id="232" name="Freeform 467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3" name="Freeform 468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4" name="Freeform 469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7" name="Group 470"/>
            <p:cNvGrpSpPr>
              <a:grpSpLocks/>
            </p:cNvGrpSpPr>
            <p:nvPr/>
          </p:nvGrpSpPr>
          <p:grpSpPr bwMode="auto">
            <a:xfrm>
              <a:off x="2334" y="1025"/>
              <a:ext cx="360" cy="225"/>
              <a:chOff x="2736" y="2448"/>
              <a:chExt cx="384" cy="336"/>
            </a:xfrm>
          </p:grpSpPr>
          <p:sp>
            <p:nvSpPr>
              <p:cNvPr id="229" name="Freeform 471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0" name="Freeform 472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1" name="Freeform 473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8" name="Group 474"/>
            <p:cNvGrpSpPr>
              <a:grpSpLocks/>
            </p:cNvGrpSpPr>
            <p:nvPr/>
          </p:nvGrpSpPr>
          <p:grpSpPr bwMode="auto">
            <a:xfrm>
              <a:off x="2064" y="1153"/>
              <a:ext cx="360" cy="225"/>
              <a:chOff x="2736" y="2448"/>
              <a:chExt cx="384" cy="336"/>
            </a:xfrm>
          </p:grpSpPr>
          <p:sp>
            <p:nvSpPr>
              <p:cNvPr id="226" name="Freeform 475"/>
              <p:cNvSpPr>
                <a:spLocks/>
              </p:cNvSpPr>
              <p:nvPr/>
            </p:nvSpPr>
            <p:spPr bwMode="auto">
              <a:xfrm>
                <a:off x="2880" y="2496"/>
                <a:ext cx="240" cy="288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288"/>
                  </a:cxn>
                  <a:cxn ang="0">
                    <a:pos x="240" y="144"/>
                  </a:cxn>
                  <a:cxn ang="0">
                    <a:pos x="240" y="0"/>
                  </a:cxn>
                  <a:cxn ang="0">
                    <a:pos x="0" y="144"/>
                  </a:cxn>
                </a:cxnLst>
                <a:rect l="0" t="0" r="r" b="b"/>
                <a:pathLst>
                  <a:path w="240" h="288">
                    <a:moveTo>
                      <a:pt x="0" y="144"/>
                    </a:moveTo>
                    <a:lnTo>
                      <a:pt x="0" y="288"/>
                    </a:lnTo>
                    <a:lnTo>
                      <a:pt x="240" y="144"/>
                    </a:lnTo>
                    <a:lnTo>
                      <a:pt x="240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7" name="Freeform 476"/>
              <p:cNvSpPr>
                <a:spLocks/>
              </p:cNvSpPr>
              <p:nvPr/>
            </p:nvSpPr>
            <p:spPr bwMode="auto">
              <a:xfrm>
                <a:off x="2736" y="2592"/>
                <a:ext cx="144" cy="192"/>
              </a:xfrm>
              <a:custGeom>
                <a:avLst/>
                <a:gdLst/>
                <a:ahLst/>
                <a:cxnLst>
                  <a:cxn ang="0">
                    <a:pos x="144" y="48"/>
                  </a:cxn>
                  <a:cxn ang="0">
                    <a:pos x="144" y="192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144" y="48"/>
                  </a:cxn>
                </a:cxnLst>
                <a:rect l="0" t="0" r="r" b="b"/>
                <a:pathLst>
                  <a:path w="144" h="192">
                    <a:moveTo>
                      <a:pt x="144" y="48"/>
                    </a:moveTo>
                    <a:lnTo>
                      <a:pt x="144" y="192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8" name="Freeform 477"/>
              <p:cNvSpPr>
                <a:spLocks/>
              </p:cNvSpPr>
              <p:nvPr/>
            </p:nvSpPr>
            <p:spPr bwMode="auto">
              <a:xfrm>
                <a:off x="2736" y="2448"/>
                <a:ext cx="384" cy="192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40" y="0"/>
                  </a:cxn>
                  <a:cxn ang="0">
                    <a:pos x="384" y="48"/>
                  </a:cxn>
                  <a:cxn ang="0">
                    <a:pos x="144" y="192"/>
                  </a:cxn>
                  <a:cxn ang="0">
                    <a:pos x="0" y="144"/>
                  </a:cxn>
                </a:cxnLst>
                <a:rect l="0" t="0" r="r" b="b"/>
                <a:pathLst>
                  <a:path w="384" h="192">
                    <a:moveTo>
                      <a:pt x="0" y="144"/>
                    </a:moveTo>
                    <a:lnTo>
                      <a:pt x="240" y="0"/>
                    </a:lnTo>
                    <a:lnTo>
                      <a:pt x="384" y="48"/>
                    </a:lnTo>
                    <a:lnTo>
                      <a:pt x="144" y="19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sp>
        <p:nvSpPr>
          <p:cNvPr id="270" name="Rectangle 486"/>
          <p:cNvSpPr>
            <a:spLocks noChangeAspect="1" noChangeArrowheads="1"/>
          </p:cNvSpPr>
          <p:nvPr/>
        </p:nvSpPr>
        <p:spPr bwMode="auto">
          <a:xfrm flipH="1">
            <a:off x="7010400" y="5791200"/>
            <a:ext cx="1948653" cy="24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lIns="85725" tIns="27432" rIns="85725" bIns="27432">
            <a:spAutoFit/>
          </a:bodyPr>
          <a:lstStyle/>
          <a:p>
            <a:pPr algn="l" defTabSz="806450"/>
            <a:r>
              <a:rPr lang="en-US" sz="1200" b="1" dirty="0" smtClean="0">
                <a:latin typeface="Arial" charset="0"/>
              </a:rPr>
              <a:t>Internal </a:t>
            </a:r>
            <a:r>
              <a:rPr lang="en-US" sz="1200" b="1" dirty="0">
                <a:latin typeface="Arial" charset="0"/>
              </a:rPr>
              <a:t>Network</a:t>
            </a:r>
          </a:p>
        </p:txBody>
      </p:sp>
      <p:sp>
        <p:nvSpPr>
          <p:cNvPr id="266" name="Text Box 481"/>
          <p:cNvSpPr txBox="1">
            <a:spLocks noChangeArrowheads="1"/>
          </p:cNvSpPr>
          <p:nvPr/>
        </p:nvSpPr>
        <p:spPr bwMode="auto">
          <a:xfrm rot="8183095" flipV="1">
            <a:off x="5137524" y="3779354"/>
            <a:ext cx="1805513" cy="672525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 Applied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2601807" y="6144205"/>
            <a:ext cx="1208193" cy="2799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10800000">
            <a:off x="2590800" y="4572000"/>
            <a:ext cx="2286000" cy="1588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10800000">
            <a:off x="2590800" y="5486400"/>
            <a:ext cx="1295400" cy="1588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2601808" y="6144205"/>
            <a:ext cx="903392" cy="2799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rot="10800000">
            <a:off x="2590801" y="4572000"/>
            <a:ext cx="2286000" cy="15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rot="10800000">
            <a:off x="2590801" y="5486400"/>
            <a:ext cx="1295400" cy="15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ooter Placeholder 1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156" grpId="0"/>
      <p:bldP spid="262" grpId="0"/>
      <p:bldP spid="263" grpId="0" animBg="1"/>
      <p:bldP spid="264" grpId="0" animBg="1"/>
      <p:bldP spid="265" grpId="0" animBg="1"/>
      <p:bldP spid="271" grpId="0" animBg="1"/>
      <p:bldP spid="212" grpId="0"/>
      <p:bldP spid="210" grpId="0" animBg="1"/>
      <p:bldP spid="211" grpId="0" animBg="1"/>
      <p:bldP spid="270" grpId="0" animBg="1"/>
      <p:bldP spid="2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Mạng máy tính là gì?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(computer network):</a:t>
            </a:r>
          </a:p>
          <a:p>
            <a:pPr lvl="1" eaLnBrk="1" hangingPunct="1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i="1" dirty="0" err="1" smtClean="0"/>
              <a:t>máy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16209D5-865E-49E5-B6BB-6490B487EA0B}" type="slidenum">
              <a:rPr lang="en-US"/>
              <a:pPr/>
              <a:t>3</a:t>
            </a:fld>
            <a:endParaRPr lang="en-US"/>
          </a:p>
        </p:txBody>
      </p:sp>
      <p:pic>
        <p:nvPicPr>
          <p:cNvPr id="8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25183" y="3724275"/>
            <a:ext cx="522817" cy="619125"/>
          </a:xfrm>
          <a:prstGeom prst="rect">
            <a:avLst/>
          </a:prstGeom>
          <a:noFill/>
        </p:spPr>
      </p:pic>
      <p:pic>
        <p:nvPicPr>
          <p:cNvPr id="9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811183" y="3190875"/>
            <a:ext cx="522817" cy="619125"/>
          </a:xfrm>
          <a:prstGeom prst="rect">
            <a:avLst/>
          </a:prstGeom>
          <a:noFill/>
        </p:spPr>
      </p:pic>
      <p:pic>
        <p:nvPicPr>
          <p:cNvPr id="10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01383" y="5553075"/>
            <a:ext cx="522817" cy="619125"/>
          </a:xfrm>
          <a:prstGeom prst="rect">
            <a:avLst/>
          </a:prstGeom>
          <a:noFill/>
        </p:spPr>
      </p:pic>
      <p:pic>
        <p:nvPicPr>
          <p:cNvPr id="11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355166" y="5705475"/>
            <a:ext cx="522817" cy="619125"/>
          </a:xfrm>
          <a:prstGeom prst="rect">
            <a:avLst/>
          </a:prstGeom>
          <a:noFill/>
        </p:spPr>
      </p:pic>
      <p:pic>
        <p:nvPicPr>
          <p:cNvPr id="13" name="Picture 9" descr="Computer_DesktopComputerSansKeyboar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182783" y="4257675"/>
            <a:ext cx="522817" cy="619125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>
            <a:stCxn id="8" idx="1"/>
            <a:endCxn id="18" idx="1"/>
          </p:cNvCxnSpPr>
          <p:nvPr/>
        </p:nvCxnSpPr>
        <p:spPr>
          <a:xfrm>
            <a:off x="3048000" y="4033838"/>
            <a:ext cx="1077383" cy="724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</p:cNvCxnSpPr>
          <p:nvPr/>
        </p:nvCxnSpPr>
        <p:spPr>
          <a:xfrm flipV="1">
            <a:off x="3124200" y="4943475"/>
            <a:ext cx="1229783" cy="919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383" y="4562475"/>
            <a:ext cx="914400" cy="39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>
            <a:stCxn id="11" idx="3"/>
            <a:endCxn id="18" idx="2"/>
          </p:cNvCxnSpPr>
          <p:nvPr/>
        </p:nvCxnSpPr>
        <p:spPr>
          <a:xfrm rot="10800000">
            <a:off x="4582584" y="4953560"/>
            <a:ext cx="772583" cy="1061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18" idx="3"/>
          </p:cNvCxnSpPr>
          <p:nvPr/>
        </p:nvCxnSpPr>
        <p:spPr>
          <a:xfrm rot="10800000" flipV="1">
            <a:off x="5039783" y="4567238"/>
            <a:ext cx="1143000" cy="1907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2"/>
            <a:endCxn id="18" idx="0"/>
          </p:cNvCxnSpPr>
          <p:nvPr/>
        </p:nvCxnSpPr>
        <p:spPr>
          <a:xfrm rot="5400000">
            <a:off x="4451350" y="3941233"/>
            <a:ext cx="752475" cy="4900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8383" y="5705475"/>
            <a:ext cx="576147" cy="425043"/>
          </a:xfrm>
          <a:prstGeom prst="rect">
            <a:avLst/>
          </a:prstGeom>
          <a:noFill/>
        </p:spPr>
      </p:pic>
      <p:pic>
        <p:nvPicPr>
          <p:cNvPr id="38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1183" y="3267075"/>
            <a:ext cx="576147" cy="425043"/>
          </a:xfrm>
          <a:prstGeom prst="rect">
            <a:avLst/>
          </a:prstGeom>
          <a:noFill/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56152E-6 L -0.08976 -0.14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-7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46994E-6 L -0.08143 0.1688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76 -0.142 L 0.07691 -0.175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1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43 0.16882 L -0.23143 0.0689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Thay</a:t>
            </a:r>
            <a:r>
              <a:rPr lang="en-US" i="1" dirty="0" smtClean="0"/>
              <a:t> </a:t>
            </a:r>
            <a:r>
              <a:rPr lang="en-US" i="1" dirty="0" err="1" smtClean="0"/>
              <a:t>thế</a:t>
            </a:r>
            <a:r>
              <a:rPr lang="en-US" i="1" dirty="0" smtClean="0"/>
              <a:t>”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EFAFBBED-F1EB-413B-A1D5-69EEE7ACD55C}" type="slidenum">
              <a:rPr lang="en-US"/>
              <a:pPr/>
              <a:t>30</a:t>
            </a:fld>
            <a:endParaRPr lang="en-US"/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667000"/>
            <a:ext cx="5638800" cy="35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khái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niệm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cơ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bản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7A2F7BB1-F750-4C9A-B2C0-A7EED33C65BE}" type="slidenum">
              <a:rPr lang="en-US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6C0-5BB3-4C01-895E-DD7527653F8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5250"/>
            <a:ext cx="8382000" cy="819150"/>
          </a:xfrm>
        </p:spPr>
        <p:txBody>
          <a:bodyPr/>
          <a:lstStyle/>
          <a:p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– </a:t>
            </a:r>
            <a:r>
              <a:rPr lang="en-US" sz="3200" dirty="0" err="1" smtClean="0"/>
              <a:t>bên</a:t>
            </a:r>
            <a:r>
              <a:rPr lang="en-US" sz="3200" dirty="0" smtClean="0"/>
              <a:t> </a:t>
            </a:r>
            <a:r>
              <a:rPr lang="en-US" sz="3200" dirty="0" err="1" smtClean="0"/>
              <a:t>ngoài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20800" y="1300163"/>
            <a:ext cx="3779838" cy="1062037"/>
          </a:xfrm>
          <a:ln/>
        </p:spPr>
        <p:txBody>
          <a:bodyPr>
            <a:normAutofit fontScale="92500"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i="1" dirty="0" smtClean="0">
                <a:solidFill>
                  <a:srgbClr val="FF0000"/>
                </a:solidFill>
              </a:rPr>
              <a:t>hosts = end systems </a:t>
            </a:r>
          </a:p>
          <a:p>
            <a:pPr marL="742950" lvl="1" indent="-285750"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chạy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ứng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dụng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mạng</a:t>
            </a:r>
            <a:endParaRPr lang="en-US" sz="1800" dirty="0" smtClean="0">
              <a:latin typeface="Comic Sans MS" pitchFamily="66" charset="0"/>
            </a:endParaRPr>
          </a:p>
        </p:txBody>
      </p:sp>
      <p:grpSp>
        <p:nvGrpSpPr>
          <p:cNvPr id="2" name="Group 262"/>
          <p:cNvGrpSpPr>
            <a:grpSpLocks/>
          </p:cNvGrpSpPr>
          <p:nvPr/>
        </p:nvGrpSpPr>
        <p:grpSpPr bwMode="auto">
          <a:xfrm>
            <a:off x="4989513" y="1319213"/>
            <a:ext cx="3470275" cy="4489450"/>
            <a:chOff x="3177" y="1065"/>
            <a:chExt cx="2186" cy="2828"/>
          </a:xfrm>
        </p:grpSpPr>
        <p:sp>
          <p:nvSpPr>
            <p:cNvPr id="4359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/>
              <a:ahLst/>
              <a:cxnLst>
                <a:cxn ang="0">
                  <a:pos x="382" y="30"/>
                </a:cxn>
                <a:cxn ang="0">
                  <a:pos x="370" y="30"/>
                </a:cxn>
                <a:cxn ang="0">
                  <a:pos x="126" y="32"/>
                </a:cxn>
                <a:cxn ang="0">
                  <a:pos x="6" y="126"/>
                </a:cxn>
                <a:cxn ang="0">
                  <a:pos x="92" y="274"/>
                </a:cxn>
                <a:cxn ang="0">
                  <a:pos x="292" y="384"/>
                </a:cxn>
                <a:cxn ang="0">
                  <a:pos x="540" y="416"/>
                </a:cxn>
                <a:cxn ang="0">
                  <a:pos x="698" y="330"/>
                </a:cxn>
                <a:cxn ang="0">
                  <a:pos x="776" y="170"/>
                </a:cxn>
                <a:cxn ang="0">
                  <a:pos x="792" y="22"/>
                </a:cxn>
                <a:cxn ang="0">
                  <a:pos x="560" y="38"/>
                </a:cxn>
                <a:cxn ang="0">
                  <a:pos x="382" y="30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0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/>
              <a:ahLst/>
              <a:cxnLst>
                <a:cxn ang="0">
                  <a:pos x="424" y="10"/>
                </a:cxn>
                <a:cxn ang="0">
                  <a:pos x="288" y="70"/>
                </a:cxn>
                <a:cxn ang="0">
                  <a:pos x="96" y="100"/>
                </a:cxn>
                <a:cxn ang="0">
                  <a:pos x="14" y="336"/>
                </a:cxn>
                <a:cxn ang="0">
                  <a:pos x="180" y="444"/>
                </a:cxn>
                <a:cxn ang="0">
                  <a:pos x="346" y="426"/>
                </a:cxn>
                <a:cxn ang="0">
                  <a:pos x="584" y="444"/>
                </a:cxn>
                <a:cxn ang="0">
                  <a:pos x="698" y="434"/>
                </a:cxn>
                <a:cxn ang="0">
                  <a:pos x="752" y="372"/>
                </a:cxn>
                <a:cxn ang="0">
                  <a:pos x="750" y="158"/>
                </a:cxn>
                <a:cxn ang="0">
                  <a:pos x="662" y="34"/>
                </a:cxn>
                <a:cxn ang="0">
                  <a:pos x="424" y="10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61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/>
              <a:ahLst/>
              <a:cxnLst>
                <a:cxn ang="0">
                  <a:pos x="648" y="11"/>
                </a:cxn>
                <a:cxn ang="0">
                  <a:pos x="390" y="53"/>
                </a:cxn>
                <a:cxn ang="0">
                  <a:pos x="206" y="129"/>
                </a:cxn>
                <a:cxn ang="0">
                  <a:pos x="152" y="229"/>
                </a:cxn>
                <a:cxn ang="0">
                  <a:pos x="22" y="297"/>
                </a:cxn>
                <a:cxn ang="0">
                  <a:pos x="18" y="459"/>
                </a:cxn>
                <a:cxn ang="0">
                  <a:pos x="132" y="489"/>
                </a:cxn>
                <a:cxn ang="0">
                  <a:pos x="458" y="489"/>
                </a:cxn>
                <a:cxn ang="0">
                  <a:pos x="598" y="555"/>
                </a:cxn>
                <a:cxn ang="0">
                  <a:pos x="752" y="657"/>
                </a:cxn>
                <a:cxn ang="0">
                  <a:pos x="870" y="661"/>
                </a:cxn>
                <a:cxn ang="0">
                  <a:pos x="952" y="603"/>
                </a:cxn>
                <a:cxn ang="0">
                  <a:pos x="992" y="445"/>
                </a:cxn>
                <a:cxn ang="0">
                  <a:pos x="1018" y="291"/>
                </a:cxn>
                <a:cxn ang="0">
                  <a:pos x="1022" y="107"/>
                </a:cxn>
                <a:cxn ang="0">
                  <a:pos x="934" y="17"/>
                </a:cxn>
                <a:cxn ang="0">
                  <a:pos x="776" y="3"/>
                </a:cxn>
                <a:cxn ang="0">
                  <a:pos x="648" y="11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4363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4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grpSp>
          <p:nvGrpSpPr>
            <p:cNvPr id="4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4366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67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68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69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0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1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2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3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4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5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6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7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8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9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80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382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3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4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5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387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8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89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0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392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3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4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95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4397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</p:spPr>
          </p:pic>
          <p:sp>
            <p:nvSpPr>
              <p:cNvPr id="4398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9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400" name="Picture 304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</p:spPr>
        </p:pic>
        <p:grpSp>
          <p:nvGrpSpPr>
            <p:cNvPr id="9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4402" name="Object 3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088" name="Clip" r:id="rId6" imgW="819000" imgH="847800" progId="">
                  <p:embed/>
                </p:oleObj>
              </a:graphicData>
            </a:graphic>
          </p:graphicFrame>
          <p:graphicFrame>
            <p:nvGraphicFramePr>
              <p:cNvPr id="4403" name="Object 3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089" name="Clip" r:id="rId7" imgW="1266840" imgH="1200240" progId="">
                  <p:embed/>
                </p:oleObj>
              </a:graphicData>
            </a:graphic>
          </p:graphicFrame>
        </p:grpSp>
        <p:grpSp>
          <p:nvGrpSpPr>
            <p:cNvPr id="10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4405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09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11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2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15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6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4419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23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25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7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29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1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4433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37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39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0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1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43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4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45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4447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8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9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0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51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53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4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5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57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8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59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4461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2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3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4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65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67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8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69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7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72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73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4475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6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7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8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79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81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2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3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85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6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87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4489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0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1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2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93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95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96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97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99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0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1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4503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4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07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18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09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1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4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13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28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4517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8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0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21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32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23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4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5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8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27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8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9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30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1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2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3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34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2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4536" name="Object 4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086" name="Clip" r:id="rId8" imgW="819000" imgH="847800" progId="">
                  <p:embed/>
                </p:oleObj>
              </a:graphicData>
            </a:graphic>
          </p:graphicFrame>
          <p:graphicFrame>
            <p:nvGraphicFramePr>
              <p:cNvPr id="4537" name="Object 4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087" name="Clip" r:id="rId9" imgW="1266840" imgH="1200240" progId="">
                  <p:embed/>
                </p:oleObj>
              </a:graphicData>
            </a:graphic>
          </p:graphicFrame>
        </p:grpSp>
        <p:grpSp>
          <p:nvGrpSpPr>
            <p:cNvPr id="4446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4539" name="Picture 443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</p:spPr>
          </p:pic>
          <p:sp>
            <p:nvSpPr>
              <p:cNvPr id="4540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55" y="39"/>
                  </a:cxn>
                  <a:cxn ang="0">
                    <a:pos x="42" y="50"/>
                  </a:cxn>
                  <a:cxn ang="0">
                    <a:pos x="30" y="63"/>
                  </a:cxn>
                  <a:cxn ang="0">
                    <a:pos x="20" y="77"/>
                  </a:cxn>
                  <a:cxn ang="0">
                    <a:pos x="12" y="91"/>
                  </a:cxn>
                  <a:cxn ang="0">
                    <a:pos x="6" y="108"/>
                  </a:cxn>
                  <a:cxn ang="0">
                    <a:pos x="2" y="125"/>
                  </a:cxn>
                  <a:cxn ang="0">
                    <a:pos x="0" y="142"/>
                  </a:cxn>
                  <a:cxn ang="0">
                    <a:pos x="2" y="166"/>
                  </a:cxn>
                  <a:cxn ang="0">
                    <a:pos x="12" y="186"/>
                  </a:cxn>
                  <a:cxn ang="0">
                    <a:pos x="26" y="203"/>
                  </a:cxn>
                  <a:cxn ang="0">
                    <a:pos x="45" y="216"/>
                  </a:cxn>
                  <a:cxn ang="0">
                    <a:pos x="66" y="226"/>
                  </a:cxn>
                  <a:cxn ang="0">
                    <a:pos x="88" y="230"/>
                  </a:cxn>
                  <a:cxn ang="0">
                    <a:pos x="111" y="232"/>
                  </a:cxn>
                  <a:cxn ang="0">
                    <a:pos x="134" y="228"/>
                  </a:cxn>
                  <a:cxn ang="0">
                    <a:pos x="138" y="228"/>
                  </a:cxn>
                  <a:cxn ang="0">
                    <a:pos x="143" y="226"/>
                  </a:cxn>
                  <a:cxn ang="0">
                    <a:pos x="147" y="222"/>
                  </a:cxn>
                  <a:cxn ang="0">
                    <a:pos x="148" y="218"/>
                  </a:cxn>
                  <a:cxn ang="0">
                    <a:pos x="145" y="212"/>
                  </a:cxn>
                  <a:cxn ang="0">
                    <a:pos x="141" y="207"/>
                  </a:cxn>
                  <a:cxn ang="0">
                    <a:pos x="135" y="203"/>
                  </a:cxn>
                  <a:cxn ang="0">
                    <a:pos x="129" y="201"/>
                  </a:cxn>
                  <a:cxn ang="0">
                    <a:pos x="117" y="197"/>
                  </a:cxn>
                  <a:cxn ang="0">
                    <a:pos x="105" y="195"/>
                  </a:cxn>
                  <a:cxn ang="0">
                    <a:pos x="94" y="193"/>
                  </a:cxn>
                  <a:cxn ang="0">
                    <a:pos x="83" y="190"/>
                  </a:cxn>
                  <a:cxn ang="0">
                    <a:pos x="73" y="187"/>
                  </a:cxn>
                  <a:cxn ang="0">
                    <a:pos x="62" y="182"/>
                  </a:cxn>
                  <a:cxn ang="0">
                    <a:pos x="53" y="176"/>
                  </a:cxn>
                  <a:cxn ang="0">
                    <a:pos x="43" y="167"/>
                  </a:cxn>
                  <a:cxn ang="0">
                    <a:pos x="40" y="128"/>
                  </a:cxn>
                  <a:cxn ang="0">
                    <a:pos x="49" y="96"/>
                  </a:cxn>
                  <a:cxn ang="0">
                    <a:pos x="68" y="71"/>
                  </a:cxn>
                  <a:cxn ang="0">
                    <a:pos x="94" y="50"/>
                  </a:cxn>
                  <a:cxn ang="0">
                    <a:pos x="122" y="34"/>
                  </a:cxn>
                  <a:cxn ang="0">
                    <a:pos x="151" y="21"/>
                  </a:cxn>
                  <a:cxn ang="0">
                    <a:pos x="178" y="12"/>
                  </a:cxn>
                  <a:cxn ang="0">
                    <a:pos x="199" y="4"/>
                  </a:cxn>
                  <a:cxn ang="0">
                    <a:pos x="186" y="1"/>
                  </a:cxn>
                  <a:cxn ang="0">
                    <a:pos x="172" y="0"/>
                  </a:cxn>
                  <a:cxn ang="0">
                    <a:pos x="156" y="2"/>
                  </a:cxn>
                  <a:cxn ang="0">
                    <a:pos x="138" y="4"/>
                  </a:cxn>
                  <a:cxn ang="0">
                    <a:pos x="121" y="10"/>
                  </a:cxn>
                  <a:cxn ang="0">
                    <a:pos x="103" y="16"/>
                  </a:cxn>
                  <a:cxn ang="0">
                    <a:pos x="86" y="23"/>
                  </a:cxn>
                  <a:cxn ang="0">
                    <a:pos x="70" y="29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1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/>
                <a:ahLst/>
                <a:cxnLst>
                  <a:cxn ang="0">
                    <a:pos x="108" y="59"/>
                  </a:cxn>
                  <a:cxn ang="0">
                    <a:pos x="113" y="77"/>
                  </a:cxn>
                  <a:cxn ang="0">
                    <a:pos x="111" y="94"/>
                  </a:cxn>
                  <a:cxn ang="0">
                    <a:pos x="103" y="108"/>
                  </a:cxn>
                  <a:cxn ang="0">
                    <a:pos x="91" y="121"/>
                  </a:cxn>
                  <a:cxn ang="0">
                    <a:pos x="77" y="132"/>
                  </a:cxn>
                  <a:cxn ang="0">
                    <a:pos x="61" y="144"/>
                  </a:cxn>
                  <a:cxn ang="0">
                    <a:pos x="45" y="154"/>
                  </a:cxn>
                  <a:cxn ang="0">
                    <a:pos x="30" y="164"/>
                  </a:cxn>
                  <a:cxn ang="0">
                    <a:pos x="28" y="168"/>
                  </a:cxn>
                  <a:cxn ang="0">
                    <a:pos x="27" y="170"/>
                  </a:cxn>
                  <a:cxn ang="0">
                    <a:pos x="27" y="174"/>
                  </a:cxn>
                  <a:cxn ang="0">
                    <a:pos x="28" y="177"/>
                  </a:cxn>
                  <a:cxn ang="0">
                    <a:pos x="32" y="179"/>
                  </a:cxn>
                  <a:cxn ang="0">
                    <a:pos x="35" y="180"/>
                  </a:cxn>
                  <a:cxn ang="0">
                    <a:pos x="37" y="180"/>
                  </a:cxn>
                  <a:cxn ang="0">
                    <a:pos x="41" y="179"/>
                  </a:cxn>
                  <a:cxn ang="0">
                    <a:pos x="60" y="169"/>
                  </a:cxn>
                  <a:cxn ang="0">
                    <a:pos x="77" y="158"/>
                  </a:cxn>
                  <a:cxn ang="0">
                    <a:pos x="94" y="145"/>
                  </a:cxn>
                  <a:cxn ang="0">
                    <a:pos x="109" y="130"/>
                  </a:cxn>
                  <a:cxn ang="0">
                    <a:pos x="120" y="114"/>
                  </a:cxn>
                  <a:cxn ang="0">
                    <a:pos x="127" y="95"/>
                  </a:cxn>
                  <a:cxn ang="0">
                    <a:pos x="128" y="76"/>
                  </a:cxn>
                  <a:cxn ang="0">
                    <a:pos x="123" y="55"/>
                  </a:cxn>
                  <a:cxn ang="0">
                    <a:pos x="113" y="39"/>
                  </a:cxn>
                  <a:cxn ang="0">
                    <a:pos x="97" y="25"/>
                  </a:cxn>
                  <a:cxn ang="0">
                    <a:pos x="79" y="15"/>
                  </a:cxn>
                  <a:cxn ang="0">
                    <a:pos x="57" y="7"/>
                  </a:cxn>
                  <a:cxn ang="0">
                    <a:pos x="36" y="2"/>
                  </a:cxn>
                  <a:cxn ang="0">
                    <a:pos x="19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4" y="9"/>
                  </a:cxn>
                  <a:cxn ang="0">
                    <a:pos x="29" y="14"/>
                  </a:cxn>
                  <a:cxn ang="0">
                    <a:pos x="46" y="19"/>
                  </a:cxn>
                  <a:cxn ang="0">
                    <a:pos x="61" y="23"/>
                  </a:cxn>
                  <a:cxn ang="0">
                    <a:pos x="76" y="29"/>
                  </a:cxn>
                  <a:cxn ang="0">
                    <a:pos x="89" y="37"/>
                  </a:cxn>
                  <a:cxn ang="0">
                    <a:pos x="100" y="46"/>
                  </a:cxn>
                  <a:cxn ang="0">
                    <a:pos x="108" y="59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/>
                <a:ahLst/>
                <a:cxnLst>
                  <a:cxn ang="0">
                    <a:pos x="100" y="70"/>
                  </a:cxn>
                  <a:cxn ang="0">
                    <a:pos x="53" y="115"/>
                  </a:cxn>
                  <a:cxn ang="0">
                    <a:pos x="17" y="166"/>
                  </a:cxn>
                  <a:cxn ang="0">
                    <a:pos x="0" y="226"/>
                  </a:cxn>
                  <a:cxn ang="0">
                    <a:pos x="3" y="266"/>
                  </a:cxn>
                  <a:cxn ang="0">
                    <a:pos x="9" y="282"/>
                  </a:cxn>
                  <a:cxn ang="0">
                    <a:pos x="19" y="297"/>
                  </a:cxn>
                  <a:cxn ang="0">
                    <a:pos x="32" y="310"/>
                  </a:cxn>
                  <a:cxn ang="0">
                    <a:pos x="56" y="324"/>
                  </a:cxn>
                  <a:cxn ang="0">
                    <a:pos x="86" y="338"/>
                  </a:cxn>
                  <a:cxn ang="0">
                    <a:pos x="119" y="350"/>
                  </a:cxn>
                  <a:cxn ang="0">
                    <a:pos x="152" y="359"/>
                  </a:cxn>
                  <a:cxn ang="0">
                    <a:pos x="186" y="366"/>
                  </a:cxn>
                  <a:cxn ang="0">
                    <a:pos x="220" y="371"/>
                  </a:cxn>
                  <a:cxn ang="0">
                    <a:pos x="254" y="374"/>
                  </a:cxn>
                  <a:cxn ang="0">
                    <a:pos x="289" y="376"/>
                  </a:cxn>
                  <a:cxn ang="0">
                    <a:pos x="311" y="378"/>
                  </a:cxn>
                  <a:cxn ang="0">
                    <a:pos x="320" y="371"/>
                  </a:cxn>
                  <a:cxn ang="0">
                    <a:pos x="322" y="360"/>
                  </a:cxn>
                  <a:cxn ang="0">
                    <a:pos x="315" y="352"/>
                  </a:cxn>
                  <a:cxn ang="0">
                    <a:pos x="294" y="347"/>
                  </a:cxn>
                  <a:cxn ang="0">
                    <a:pos x="263" y="341"/>
                  </a:cxn>
                  <a:cxn ang="0">
                    <a:pos x="232" y="336"/>
                  </a:cxn>
                  <a:cxn ang="0">
                    <a:pos x="200" y="332"/>
                  </a:cxn>
                  <a:cxn ang="0">
                    <a:pos x="170" y="326"/>
                  </a:cxn>
                  <a:cxn ang="0">
                    <a:pos x="139" y="318"/>
                  </a:cxn>
                  <a:cxn ang="0">
                    <a:pos x="110" y="309"/>
                  </a:cxn>
                  <a:cxn ang="0">
                    <a:pos x="80" y="297"/>
                  </a:cxn>
                  <a:cxn ang="0">
                    <a:pos x="55" y="281"/>
                  </a:cxn>
                  <a:cxn ang="0">
                    <a:pos x="38" y="259"/>
                  </a:cxn>
                  <a:cxn ang="0">
                    <a:pos x="34" y="232"/>
                  </a:cxn>
                  <a:cxn ang="0">
                    <a:pos x="38" y="200"/>
                  </a:cxn>
                  <a:cxn ang="0">
                    <a:pos x="51" y="170"/>
                  </a:cxn>
                  <a:cxn ang="0">
                    <a:pos x="71" y="137"/>
                  </a:cxn>
                  <a:cxn ang="0">
                    <a:pos x="94" y="110"/>
                  </a:cxn>
                  <a:cxn ang="0">
                    <a:pos x="123" y="82"/>
                  </a:cxn>
                  <a:cxn ang="0">
                    <a:pos x="153" y="57"/>
                  </a:cxn>
                  <a:cxn ang="0">
                    <a:pos x="195" y="38"/>
                  </a:cxn>
                  <a:cxn ang="0">
                    <a:pos x="238" y="20"/>
                  </a:cxn>
                  <a:cxn ang="0">
                    <a:pos x="264" y="7"/>
                  </a:cxn>
                  <a:cxn ang="0">
                    <a:pos x="256" y="0"/>
                  </a:cxn>
                  <a:cxn ang="0">
                    <a:pos x="221" y="4"/>
                  </a:cxn>
                  <a:cxn ang="0">
                    <a:pos x="180" y="18"/>
                  </a:cxn>
                  <a:cxn ang="0">
                    <a:pos x="141" y="38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3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/>
                <a:ahLst/>
                <a:cxnLst>
                  <a:cxn ang="0">
                    <a:pos x="235" y="77"/>
                  </a:cxn>
                  <a:cxn ang="0">
                    <a:pos x="248" y="91"/>
                  </a:cxn>
                  <a:cxn ang="0">
                    <a:pos x="256" y="107"/>
                  </a:cxn>
                  <a:cxn ang="0">
                    <a:pos x="259" y="124"/>
                  </a:cxn>
                  <a:cxn ang="0">
                    <a:pos x="259" y="142"/>
                  </a:cxn>
                  <a:cxn ang="0">
                    <a:pos x="257" y="157"/>
                  </a:cxn>
                  <a:cxn ang="0">
                    <a:pos x="252" y="170"/>
                  </a:cxn>
                  <a:cxn ang="0">
                    <a:pos x="244" y="183"/>
                  </a:cxn>
                  <a:cxn ang="0">
                    <a:pos x="236" y="193"/>
                  </a:cxn>
                  <a:cxn ang="0">
                    <a:pos x="225" y="204"/>
                  </a:cxn>
                  <a:cxn ang="0">
                    <a:pos x="215" y="214"/>
                  </a:cxn>
                  <a:cxn ang="0">
                    <a:pos x="204" y="224"/>
                  </a:cxn>
                  <a:cxn ang="0">
                    <a:pos x="194" y="234"/>
                  </a:cxn>
                  <a:cxn ang="0">
                    <a:pos x="191" y="238"/>
                  </a:cxn>
                  <a:cxn ang="0">
                    <a:pos x="191" y="241"/>
                  </a:cxn>
                  <a:cxn ang="0">
                    <a:pos x="191" y="245"/>
                  </a:cxn>
                  <a:cxn ang="0">
                    <a:pos x="194" y="248"/>
                  </a:cxn>
                  <a:cxn ang="0">
                    <a:pos x="197" y="250"/>
                  </a:cxn>
                  <a:cxn ang="0">
                    <a:pos x="202" y="252"/>
                  </a:cxn>
                  <a:cxn ang="0">
                    <a:pos x="205" y="250"/>
                  </a:cxn>
                  <a:cxn ang="0">
                    <a:pos x="209" y="248"/>
                  </a:cxn>
                  <a:cxn ang="0">
                    <a:pos x="232" y="233"/>
                  </a:cxn>
                  <a:cxn ang="0">
                    <a:pos x="252" y="214"/>
                  </a:cxn>
                  <a:cxn ang="0">
                    <a:pos x="268" y="192"/>
                  </a:cxn>
                  <a:cxn ang="0">
                    <a:pos x="278" y="167"/>
                  </a:cxn>
                  <a:cxn ang="0">
                    <a:pos x="283" y="141"/>
                  </a:cxn>
                  <a:cxn ang="0">
                    <a:pos x="280" y="115"/>
                  </a:cxn>
                  <a:cxn ang="0">
                    <a:pos x="271" y="91"/>
                  </a:cxn>
                  <a:cxn ang="0">
                    <a:pos x="252" y="69"/>
                  </a:cxn>
                  <a:cxn ang="0">
                    <a:pos x="238" y="57"/>
                  </a:cxn>
                  <a:cxn ang="0">
                    <a:pos x="222" y="48"/>
                  </a:cxn>
                  <a:cxn ang="0">
                    <a:pos x="204" y="39"/>
                  </a:cxn>
                  <a:cxn ang="0">
                    <a:pos x="184" y="31"/>
                  </a:cxn>
                  <a:cxn ang="0">
                    <a:pos x="164" y="23"/>
                  </a:cxn>
                  <a:cxn ang="0">
                    <a:pos x="144" y="17"/>
                  </a:cxn>
                  <a:cxn ang="0">
                    <a:pos x="123" y="13"/>
                  </a:cxn>
                  <a:cxn ang="0">
                    <a:pos x="103" y="8"/>
                  </a:cxn>
                  <a:cxn ang="0">
                    <a:pos x="83" y="5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12" y="7"/>
                  </a:cxn>
                  <a:cxn ang="0">
                    <a:pos x="24" y="8"/>
                  </a:cxn>
                  <a:cxn ang="0">
                    <a:pos x="38" y="10"/>
                  </a:cxn>
                  <a:cxn ang="0">
                    <a:pos x="52" y="13"/>
                  </a:cxn>
                  <a:cxn ang="0">
                    <a:pos x="66" y="16"/>
                  </a:cxn>
                  <a:cxn ang="0">
                    <a:pos x="82" y="18"/>
                  </a:cxn>
                  <a:cxn ang="0">
                    <a:pos x="98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4"/>
                  </a:cxn>
                  <a:cxn ang="0">
                    <a:pos x="162" y="39"/>
                  </a:cxn>
                  <a:cxn ang="0">
                    <a:pos x="177" y="45"/>
                  </a:cxn>
                  <a:cxn ang="0">
                    <a:pos x="193" y="52"/>
                  </a:cxn>
                  <a:cxn ang="0">
                    <a:pos x="208" y="60"/>
                  </a:cxn>
                  <a:cxn ang="0">
                    <a:pos x="222" y="68"/>
                  </a:cxn>
                  <a:cxn ang="0">
                    <a:pos x="235" y="77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4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149"/>
                  </a:cxn>
                  <a:cxn ang="0">
                    <a:pos x="4" y="168"/>
                  </a:cxn>
                  <a:cxn ang="0">
                    <a:pos x="12" y="185"/>
                  </a:cxn>
                  <a:cxn ang="0">
                    <a:pos x="24" y="200"/>
                  </a:cxn>
                  <a:cxn ang="0">
                    <a:pos x="38" y="213"/>
                  </a:cxn>
                  <a:cxn ang="0">
                    <a:pos x="55" y="224"/>
                  </a:cxn>
                  <a:cxn ang="0">
                    <a:pos x="73" y="232"/>
                  </a:cxn>
                  <a:cxn ang="0">
                    <a:pos x="92" y="237"/>
                  </a:cxn>
                  <a:cxn ang="0">
                    <a:pos x="98" y="238"/>
                  </a:cxn>
                  <a:cxn ang="0">
                    <a:pos x="104" y="235"/>
                  </a:cxn>
                  <a:cxn ang="0">
                    <a:pos x="109" y="232"/>
                  </a:cxn>
                  <a:cxn ang="0">
                    <a:pos x="111" y="227"/>
                  </a:cxn>
                  <a:cxn ang="0">
                    <a:pos x="111" y="222"/>
                  </a:cxn>
                  <a:cxn ang="0">
                    <a:pos x="110" y="216"/>
                  </a:cxn>
                  <a:cxn ang="0">
                    <a:pos x="106" y="211"/>
                  </a:cxn>
                  <a:cxn ang="0">
                    <a:pos x="100" y="209"/>
                  </a:cxn>
                  <a:cxn ang="0">
                    <a:pos x="82" y="202"/>
                  </a:cxn>
                  <a:cxn ang="0">
                    <a:pos x="64" y="193"/>
                  </a:cxn>
                  <a:cxn ang="0">
                    <a:pos x="50" y="180"/>
                  </a:cxn>
                  <a:cxn ang="0">
                    <a:pos x="39" y="167"/>
                  </a:cxn>
                  <a:cxn ang="0">
                    <a:pos x="32" y="149"/>
                  </a:cxn>
                  <a:cxn ang="0">
                    <a:pos x="29" y="131"/>
                  </a:cxn>
                  <a:cxn ang="0">
                    <a:pos x="29" y="111"/>
                  </a:cxn>
                  <a:cxn ang="0">
                    <a:pos x="35" y="91"/>
                  </a:cxn>
                  <a:cxn ang="0">
                    <a:pos x="42" y="76"/>
                  </a:cxn>
                  <a:cxn ang="0">
                    <a:pos x="51" y="62"/>
                  </a:cxn>
                  <a:cxn ang="0">
                    <a:pos x="62" y="49"/>
                  </a:cxn>
                  <a:cxn ang="0">
                    <a:pos x="73" y="38"/>
                  </a:cxn>
                  <a:cxn ang="0">
                    <a:pos x="84" y="28"/>
                  </a:cxn>
                  <a:cxn ang="0">
                    <a:pos x="96" y="18"/>
                  </a:cxn>
                  <a:cxn ang="0">
                    <a:pos x="106" y="9"/>
                  </a:cxn>
                  <a:cxn ang="0">
                    <a:pos x="114" y="1"/>
                  </a:cxn>
                  <a:cxn ang="0">
                    <a:pos x="106" y="0"/>
                  </a:cxn>
                  <a:cxn ang="0">
                    <a:pos x="93" y="6"/>
                  </a:cxn>
                  <a:cxn ang="0">
                    <a:pos x="76" y="18"/>
                  </a:cxn>
                  <a:cxn ang="0">
                    <a:pos x="56" y="36"/>
                  </a:cxn>
                  <a:cxn ang="0">
                    <a:pos x="37" y="57"/>
                  </a:cxn>
                  <a:cxn ang="0">
                    <a:pos x="20" y="80"/>
                  </a:cxn>
                  <a:cxn ang="0">
                    <a:pos x="7" y="106"/>
                  </a:cxn>
                  <a:cxn ang="0">
                    <a:pos x="0" y="130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5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/>
                <a:ahLst/>
                <a:cxnLst>
                  <a:cxn ang="0">
                    <a:pos x="207" y="124"/>
                  </a:cxn>
                  <a:cxn ang="0">
                    <a:pos x="219" y="143"/>
                  </a:cxn>
                  <a:cxn ang="0">
                    <a:pos x="225" y="164"/>
                  </a:cxn>
                  <a:cxn ang="0">
                    <a:pos x="221" y="187"/>
                  </a:cxn>
                  <a:cxn ang="0">
                    <a:pos x="208" y="209"/>
                  </a:cxn>
                  <a:cxn ang="0">
                    <a:pos x="188" y="228"/>
                  </a:cxn>
                  <a:cxn ang="0">
                    <a:pos x="166" y="246"/>
                  </a:cxn>
                  <a:cxn ang="0">
                    <a:pos x="143" y="264"/>
                  </a:cxn>
                  <a:cxn ang="0">
                    <a:pos x="129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1" y="305"/>
                  </a:cxn>
                  <a:cxn ang="0">
                    <a:pos x="130" y="310"/>
                  </a:cxn>
                  <a:cxn ang="0">
                    <a:pos x="139" y="309"/>
                  </a:cxn>
                  <a:cxn ang="0">
                    <a:pos x="154" y="293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1" y="219"/>
                  </a:cxn>
                  <a:cxn ang="0">
                    <a:pos x="245" y="187"/>
                  </a:cxn>
                  <a:cxn ang="0">
                    <a:pos x="242" y="153"/>
                  </a:cxn>
                  <a:cxn ang="0">
                    <a:pos x="227" y="120"/>
                  </a:cxn>
                  <a:cxn ang="0">
                    <a:pos x="201" y="94"/>
                  </a:cxn>
                  <a:cxn ang="0">
                    <a:pos x="177" y="74"/>
                  </a:cxn>
                  <a:cxn ang="0">
                    <a:pos x="152" y="60"/>
                  </a:cxn>
                  <a:cxn ang="0">
                    <a:pos x="126" y="43"/>
                  </a:cxn>
                  <a:cxn ang="0">
                    <a:pos x="98" y="28"/>
                  </a:cxn>
                  <a:cxn ang="0">
                    <a:pos x="72" y="16"/>
                  </a:cxn>
                  <a:cxn ang="0">
                    <a:pos x="46" y="7"/>
                  </a:cxn>
                  <a:cxn ang="0">
                    <a:pos x="24" y="1"/>
                  </a:cxn>
                  <a:cxn ang="0">
                    <a:pos x="7" y="1"/>
                  </a:cxn>
                  <a:cxn ang="0">
                    <a:pos x="8" y="6"/>
                  </a:cxn>
                  <a:cxn ang="0">
                    <a:pos x="28" y="14"/>
                  </a:cxn>
                  <a:cxn ang="0">
                    <a:pos x="51" y="24"/>
                  </a:cxn>
                  <a:cxn ang="0">
                    <a:pos x="78" y="37"/>
                  </a:cxn>
                  <a:cxn ang="0">
                    <a:pos x="106" y="51"/>
                  </a:cxn>
                  <a:cxn ang="0">
                    <a:pos x="134" y="69"/>
                  </a:cxn>
                  <a:cxn ang="0">
                    <a:pos x="163" y="87"/>
                  </a:cxn>
                  <a:cxn ang="0">
                    <a:pos x="187" y="10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6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29" y="8"/>
                  </a:cxn>
                  <a:cxn ang="0">
                    <a:pos x="25" y="3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3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5" y="42"/>
                  </a:cxn>
                  <a:cxn ang="0">
                    <a:pos x="15" y="71"/>
                  </a:cxn>
                  <a:cxn ang="0">
                    <a:pos x="27" y="100"/>
                  </a:cxn>
                  <a:cxn ang="0">
                    <a:pos x="41" y="127"/>
                  </a:cxn>
                  <a:cxn ang="0">
                    <a:pos x="55" y="151"/>
                  </a:cxn>
                  <a:cxn ang="0">
                    <a:pos x="68" y="171"/>
                  </a:cxn>
                  <a:cxn ang="0">
                    <a:pos x="77" y="184"/>
                  </a:cxn>
                  <a:cxn ang="0">
                    <a:pos x="83" y="187"/>
                  </a:cxn>
                  <a:cxn ang="0">
                    <a:pos x="80" y="174"/>
                  </a:cxn>
                  <a:cxn ang="0">
                    <a:pos x="75" y="158"/>
                  </a:cxn>
                  <a:cxn ang="0">
                    <a:pos x="68" y="138"/>
                  </a:cxn>
                  <a:cxn ang="0">
                    <a:pos x="59" y="113"/>
                  </a:cxn>
                  <a:cxn ang="0">
                    <a:pos x="51" y="88"/>
                  </a:cxn>
                  <a:cxn ang="0">
                    <a:pos x="43" y="63"/>
                  </a:cxn>
                  <a:cxn ang="0">
                    <a:pos x="36" y="38"/>
                  </a:cxn>
                  <a:cxn ang="0">
                    <a:pos x="31" y="14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7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21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4" y="38"/>
                  </a:cxn>
                  <a:cxn ang="0">
                    <a:pos x="8" y="52"/>
                  </a:cxn>
                  <a:cxn ang="0">
                    <a:pos x="14" y="65"/>
                  </a:cxn>
                  <a:cxn ang="0">
                    <a:pos x="21" y="78"/>
                  </a:cxn>
                  <a:cxn ang="0">
                    <a:pos x="28" y="87"/>
                  </a:cxn>
                  <a:cxn ang="0">
                    <a:pos x="37" y="93"/>
                  </a:cxn>
                  <a:cxn ang="0">
                    <a:pos x="42" y="94"/>
                  </a:cxn>
                  <a:cxn ang="0">
                    <a:pos x="44" y="76"/>
                  </a:cxn>
                  <a:cxn ang="0">
                    <a:pos x="38" y="54"/>
                  </a:cxn>
                  <a:cxn ang="0">
                    <a:pos x="31" y="32"/>
                  </a:cxn>
                  <a:cxn ang="0">
                    <a:pos x="22" y="10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8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9" y="4"/>
                  </a:cxn>
                  <a:cxn ang="0">
                    <a:pos x="15" y="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7"/>
                  </a:cxn>
                  <a:cxn ang="0">
                    <a:pos x="4" y="24"/>
                  </a:cxn>
                  <a:cxn ang="0">
                    <a:pos x="8" y="32"/>
                  </a:cxn>
                  <a:cxn ang="0">
                    <a:pos x="14" y="39"/>
                  </a:cxn>
                  <a:cxn ang="0">
                    <a:pos x="20" y="46"/>
                  </a:cxn>
                  <a:cxn ang="0">
                    <a:pos x="27" y="50"/>
                  </a:cxn>
                  <a:cxn ang="0">
                    <a:pos x="33" y="54"/>
                  </a:cxn>
                  <a:cxn ang="0">
                    <a:pos x="38" y="54"/>
                  </a:cxn>
                  <a:cxn ang="0">
                    <a:pos x="36" y="42"/>
                  </a:cxn>
                  <a:cxn ang="0">
                    <a:pos x="32" y="29"/>
                  </a:cxn>
                  <a:cxn ang="0">
                    <a:pos x="25" y="16"/>
                  </a:cxn>
                  <a:cxn ang="0">
                    <a:pos x="20" y="7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/>
                <a:ahLst/>
                <a:cxnLst>
                  <a:cxn ang="0">
                    <a:pos x="41" y="27"/>
                  </a:cxn>
                  <a:cxn ang="0">
                    <a:pos x="46" y="24"/>
                  </a:cxn>
                  <a:cxn ang="0">
                    <a:pos x="51" y="21"/>
                  </a:cxn>
                  <a:cxn ang="0">
                    <a:pos x="52" y="16"/>
                  </a:cxn>
                  <a:cxn ang="0">
                    <a:pos x="52" y="12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29" y="1"/>
                  </a:cxn>
                  <a:cxn ang="0">
                    <a:pos x="21" y="4"/>
                  </a:cxn>
                  <a:cxn ang="0">
                    <a:pos x="13" y="8"/>
                  </a:cxn>
                  <a:cxn ang="0">
                    <a:pos x="6" y="15"/>
                  </a:cxn>
                  <a:cxn ang="0">
                    <a:pos x="3" y="2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9" y="36"/>
                  </a:cxn>
                  <a:cxn ang="0">
                    <a:pos x="13" y="36"/>
                  </a:cxn>
                  <a:cxn ang="0">
                    <a:pos x="18" y="36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6" y="30"/>
                  </a:cxn>
                  <a:cxn ang="0">
                    <a:pos x="41" y="27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0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/>
                <a:ahLst/>
                <a:cxnLst>
                  <a:cxn ang="0">
                    <a:pos x="73" y="36"/>
                  </a:cxn>
                  <a:cxn ang="0">
                    <a:pos x="58" y="46"/>
                  </a:cxn>
                  <a:cxn ang="0">
                    <a:pos x="46" y="58"/>
                  </a:cxn>
                  <a:cxn ang="0">
                    <a:pos x="33" y="72"/>
                  </a:cxn>
                  <a:cxn ang="0">
                    <a:pos x="22" y="85"/>
                  </a:cxn>
                  <a:cxn ang="0">
                    <a:pos x="14" y="100"/>
                  </a:cxn>
                  <a:cxn ang="0">
                    <a:pos x="7" y="115"/>
                  </a:cxn>
                  <a:cxn ang="0">
                    <a:pos x="2" y="130"/>
                  </a:cxn>
                  <a:cxn ang="0">
                    <a:pos x="0" y="146"/>
                  </a:cxn>
                  <a:cxn ang="0">
                    <a:pos x="2" y="170"/>
                  </a:cxn>
                  <a:cxn ang="0">
                    <a:pos x="12" y="190"/>
                  </a:cxn>
                  <a:cxn ang="0">
                    <a:pos x="26" y="207"/>
                  </a:cxn>
                  <a:cxn ang="0">
                    <a:pos x="43" y="220"/>
                  </a:cxn>
                  <a:cxn ang="0">
                    <a:pos x="64" y="229"/>
                  </a:cxn>
                  <a:cxn ang="0">
                    <a:pos x="88" y="235"/>
                  </a:cxn>
                  <a:cxn ang="0">
                    <a:pos x="110" y="236"/>
                  </a:cxn>
                  <a:cxn ang="0">
                    <a:pos x="132" y="232"/>
                  </a:cxn>
                  <a:cxn ang="0">
                    <a:pos x="137" y="232"/>
                  </a:cxn>
                  <a:cxn ang="0">
                    <a:pos x="142" y="230"/>
                  </a:cxn>
                  <a:cxn ang="0">
                    <a:pos x="145" y="226"/>
                  </a:cxn>
                  <a:cxn ang="0">
                    <a:pos x="146" y="221"/>
                  </a:cxn>
                  <a:cxn ang="0">
                    <a:pos x="145" y="219"/>
                  </a:cxn>
                  <a:cxn ang="0">
                    <a:pos x="142" y="219"/>
                  </a:cxn>
                  <a:cxn ang="0">
                    <a:pos x="137" y="217"/>
                  </a:cxn>
                  <a:cxn ang="0">
                    <a:pos x="131" y="217"/>
                  </a:cxn>
                  <a:cxn ang="0">
                    <a:pos x="124" y="217"/>
                  </a:cxn>
                  <a:cxn ang="0">
                    <a:pos x="118" y="217"/>
                  </a:cxn>
                  <a:cxn ang="0">
                    <a:pos x="112" y="217"/>
                  </a:cxn>
                  <a:cxn ang="0">
                    <a:pos x="109" y="217"/>
                  </a:cxn>
                  <a:cxn ang="0">
                    <a:pos x="97" y="216"/>
                  </a:cxn>
                  <a:cxn ang="0">
                    <a:pos x="87" y="215"/>
                  </a:cxn>
                  <a:cxn ang="0">
                    <a:pos x="75" y="214"/>
                  </a:cxn>
                  <a:cxn ang="0">
                    <a:pos x="63" y="211"/>
                  </a:cxn>
                  <a:cxn ang="0">
                    <a:pos x="51" y="207"/>
                  </a:cxn>
                  <a:cxn ang="0">
                    <a:pos x="40" y="199"/>
                  </a:cxn>
                  <a:cxn ang="0">
                    <a:pos x="29" y="189"/>
                  </a:cxn>
                  <a:cxn ang="0">
                    <a:pos x="17" y="174"/>
                  </a:cxn>
                  <a:cxn ang="0">
                    <a:pos x="15" y="157"/>
                  </a:cxn>
                  <a:cxn ang="0">
                    <a:pos x="16" y="141"/>
                  </a:cxn>
                  <a:cxn ang="0">
                    <a:pos x="21" y="124"/>
                  </a:cxn>
                  <a:cxn ang="0">
                    <a:pos x="28" y="109"/>
                  </a:cxn>
                  <a:cxn ang="0">
                    <a:pos x="39" y="96"/>
                  </a:cxn>
                  <a:cxn ang="0">
                    <a:pos x="50" y="82"/>
                  </a:cxn>
                  <a:cxn ang="0">
                    <a:pos x="63" y="70"/>
                  </a:cxn>
                  <a:cxn ang="0">
                    <a:pos x="78" y="59"/>
                  </a:cxn>
                  <a:cxn ang="0">
                    <a:pos x="94" y="49"/>
                  </a:cxn>
                  <a:cxn ang="0">
                    <a:pos x="110" y="39"/>
                  </a:cxn>
                  <a:cxn ang="0">
                    <a:pos x="126" y="31"/>
                  </a:cxn>
                  <a:cxn ang="0">
                    <a:pos x="142" y="24"/>
                  </a:cxn>
                  <a:cxn ang="0">
                    <a:pos x="158" y="19"/>
                  </a:cxn>
                  <a:cxn ang="0">
                    <a:pos x="172" y="13"/>
                  </a:cxn>
                  <a:cxn ang="0">
                    <a:pos x="186" y="10"/>
                  </a:cxn>
                  <a:cxn ang="0">
                    <a:pos x="198" y="7"/>
                  </a:cxn>
                  <a:cxn ang="0">
                    <a:pos x="190" y="3"/>
                  </a:cxn>
                  <a:cxn ang="0">
                    <a:pos x="177" y="0"/>
                  </a:cxn>
                  <a:cxn ang="0">
                    <a:pos x="162" y="3"/>
                  </a:cxn>
                  <a:cxn ang="0">
                    <a:pos x="144" y="6"/>
                  </a:cxn>
                  <a:cxn ang="0">
                    <a:pos x="124" y="12"/>
                  </a:cxn>
                  <a:cxn ang="0">
                    <a:pos x="105" y="19"/>
                  </a:cxn>
                  <a:cxn ang="0">
                    <a:pos x="88" y="28"/>
                  </a:cxn>
                  <a:cxn ang="0">
                    <a:pos x="73" y="36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1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/>
                <a:ahLst/>
                <a:cxnLst>
                  <a:cxn ang="0">
                    <a:pos x="108" y="61"/>
                  </a:cxn>
                  <a:cxn ang="0">
                    <a:pos x="111" y="80"/>
                  </a:cxn>
                  <a:cxn ang="0">
                    <a:pos x="109" y="97"/>
                  </a:cxn>
                  <a:cxn ang="0">
                    <a:pos x="101" y="110"/>
                  </a:cxn>
                  <a:cxn ang="0">
                    <a:pos x="89" y="123"/>
                  </a:cxn>
                  <a:cxn ang="0">
                    <a:pos x="75" y="134"/>
                  </a:cxn>
                  <a:cxn ang="0">
                    <a:pos x="60" y="145"/>
                  </a:cxn>
                  <a:cxn ang="0">
                    <a:pos x="43" y="156"/>
                  </a:cxn>
                  <a:cxn ang="0">
                    <a:pos x="29" y="167"/>
                  </a:cxn>
                  <a:cxn ang="0">
                    <a:pos x="27" y="170"/>
                  </a:cxn>
                  <a:cxn ang="0">
                    <a:pos x="26" y="172"/>
                  </a:cxn>
                  <a:cxn ang="0">
                    <a:pos x="26" y="176"/>
                  </a:cxn>
                  <a:cxn ang="0">
                    <a:pos x="28" y="179"/>
                  </a:cxn>
                  <a:cxn ang="0">
                    <a:pos x="30" y="182"/>
                  </a:cxn>
                  <a:cxn ang="0">
                    <a:pos x="34" y="183"/>
                  </a:cxn>
                  <a:cxn ang="0">
                    <a:pos x="37" y="183"/>
                  </a:cxn>
                  <a:cxn ang="0">
                    <a:pos x="41" y="182"/>
                  </a:cxn>
                  <a:cxn ang="0">
                    <a:pos x="58" y="171"/>
                  </a:cxn>
                  <a:cxn ang="0">
                    <a:pos x="76" y="160"/>
                  </a:cxn>
                  <a:cxn ang="0">
                    <a:pos x="92" y="147"/>
                  </a:cxn>
                  <a:cxn ang="0">
                    <a:pos x="108" y="132"/>
                  </a:cxn>
                  <a:cxn ang="0">
                    <a:pos x="118" y="116"/>
                  </a:cxn>
                  <a:cxn ang="0">
                    <a:pos x="125" y="98"/>
                  </a:cxn>
                  <a:cxn ang="0">
                    <a:pos x="128" y="78"/>
                  </a:cxn>
                  <a:cxn ang="0">
                    <a:pos x="123" y="58"/>
                  </a:cxn>
                  <a:cxn ang="0">
                    <a:pos x="112" y="41"/>
                  </a:cxn>
                  <a:cxn ang="0">
                    <a:pos x="98" y="28"/>
                  </a:cxn>
                  <a:cxn ang="0">
                    <a:pos x="80" y="16"/>
                  </a:cxn>
                  <a:cxn ang="0">
                    <a:pos x="61" y="8"/>
                  </a:cxn>
                  <a:cxn ang="0">
                    <a:pos x="41" y="2"/>
                  </a:cxn>
                  <a:cxn ang="0">
                    <a:pos x="23" y="0"/>
                  </a:cxn>
                  <a:cxn ang="0">
                    <a:pos x="9" y="1"/>
                  </a:cxn>
                  <a:cxn ang="0">
                    <a:pos x="0" y="6"/>
                  </a:cxn>
                  <a:cxn ang="0">
                    <a:pos x="16" y="10"/>
                  </a:cxn>
                  <a:cxn ang="0">
                    <a:pos x="33" y="14"/>
                  </a:cxn>
                  <a:cxn ang="0">
                    <a:pos x="48" y="17"/>
                  </a:cxn>
                  <a:cxn ang="0">
                    <a:pos x="63" y="22"/>
                  </a:cxn>
                  <a:cxn ang="0">
                    <a:pos x="77" y="28"/>
                  </a:cxn>
                  <a:cxn ang="0">
                    <a:pos x="90" y="36"/>
                  </a:cxn>
                  <a:cxn ang="0">
                    <a:pos x="101" y="46"/>
                  </a:cxn>
                  <a:cxn ang="0">
                    <a:pos x="108" y="6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2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/>
                <a:ahLst/>
                <a:cxnLst>
                  <a:cxn ang="0">
                    <a:pos x="101" y="70"/>
                  </a:cxn>
                  <a:cxn ang="0">
                    <a:pos x="54" y="115"/>
                  </a:cxn>
                  <a:cxn ang="0">
                    <a:pos x="18" y="167"/>
                  </a:cxn>
                  <a:cxn ang="0">
                    <a:pos x="0" y="227"/>
                  </a:cxn>
                  <a:cxn ang="0">
                    <a:pos x="4" y="267"/>
                  </a:cxn>
                  <a:cxn ang="0">
                    <a:pos x="11" y="283"/>
                  </a:cxn>
                  <a:cxn ang="0">
                    <a:pos x="21" y="298"/>
                  </a:cxn>
                  <a:cxn ang="0">
                    <a:pos x="34" y="311"/>
                  </a:cxn>
                  <a:cxn ang="0">
                    <a:pos x="57" y="325"/>
                  </a:cxn>
                  <a:cxn ang="0">
                    <a:pos x="87" y="340"/>
                  </a:cxn>
                  <a:cxn ang="0">
                    <a:pos x="120" y="351"/>
                  </a:cxn>
                  <a:cxn ang="0">
                    <a:pos x="153" y="360"/>
                  </a:cxn>
                  <a:cxn ang="0">
                    <a:pos x="187" y="367"/>
                  </a:cxn>
                  <a:cxn ang="0">
                    <a:pos x="221" y="372"/>
                  </a:cxn>
                  <a:cxn ang="0">
                    <a:pos x="256" y="375"/>
                  </a:cxn>
                  <a:cxn ang="0">
                    <a:pos x="290" y="378"/>
                  </a:cxn>
                  <a:cxn ang="0">
                    <a:pos x="312" y="379"/>
                  </a:cxn>
                  <a:cxn ang="0">
                    <a:pos x="320" y="372"/>
                  </a:cxn>
                  <a:cxn ang="0">
                    <a:pos x="323" y="360"/>
                  </a:cxn>
                  <a:cxn ang="0">
                    <a:pos x="316" y="352"/>
                  </a:cxn>
                  <a:cxn ang="0">
                    <a:pos x="295" y="351"/>
                  </a:cxn>
                  <a:cxn ang="0">
                    <a:pos x="263" y="350"/>
                  </a:cxn>
                  <a:cxn ang="0">
                    <a:pos x="231" y="348"/>
                  </a:cxn>
                  <a:cxn ang="0">
                    <a:pos x="200" y="343"/>
                  </a:cxn>
                  <a:cxn ang="0">
                    <a:pos x="168" y="337"/>
                  </a:cxn>
                  <a:cxn ang="0">
                    <a:pos x="136" y="329"/>
                  </a:cxn>
                  <a:cxn ang="0">
                    <a:pos x="106" y="320"/>
                  </a:cxn>
                  <a:cxn ang="0">
                    <a:pos x="76" y="306"/>
                  </a:cxn>
                  <a:cxn ang="0">
                    <a:pos x="51" y="291"/>
                  </a:cxn>
                  <a:cxn ang="0">
                    <a:pos x="35" y="269"/>
                  </a:cxn>
                  <a:cxn ang="0">
                    <a:pos x="31" y="239"/>
                  </a:cxn>
                  <a:cxn ang="0">
                    <a:pos x="38" y="197"/>
                  </a:cxn>
                  <a:cxn ang="0">
                    <a:pos x="51" y="165"/>
                  </a:cxn>
                  <a:cxn ang="0">
                    <a:pos x="68" y="136"/>
                  </a:cxn>
                  <a:cxn ang="0">
                    <a:pos x="89" y="111"/>
                  </a:cxn>
                  <a:cxn ang="0">
                    <a:pos x="114" y="88"/>
                  </a:cxn>
                  <a:cxn ang="0">
                    <a:pos x="144" y="64"/>
                  </a:cxn>
                  <a:cxn ang="0">
                    <a:pos x="181" y="41"/>
                  </a:cxn>
                  <a:cxn ang="0">
                    <a:pos x="219" y="22"/>
                  </a:cxn>
                  <a:cxn ang="0">
                    <a:pos x="253" y="7"/>
                  </a:cxn>
                  <a:cxn ang="0">
                    <a:pos x="255" y="0"/>
                  </a:cxn>
                  <a:cxn ang="0">
                    <a:pos x="221" y="5"/>
                  </a:cxn>
                  <a:cxn ang="0">
                    <a:pos x="181" y="19"/>
                  </a:cxn>
                  <a:cxn ang="0">
                    <a:pos x="142" y="39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3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/>
                <a:ahLst/>
                <a:cxnLst>
                  <a:cxn ang="0">
                    <a:pos x="235" y="78"/>
                  </a:cxn>
                  <a:cxn ang="0">
                    <a:pos x="248" y="92"/>
                  </a:cxn>
                  <a:cxn ang="0">
                    <a:pos x="255" y="108"/>
                  </a:cxn>
                  <a:cxn ang="0">
                    <a:pos x="259" y="125"/>
                  </a:cxn>
                  <a:cxn ang="0">
                    <a:pos x="259" y="144"/>
                  </a:cxn>
                  <a:cxn ang="0">
                    <a:pos x="257" y="159"/>
                  </a:cxn>
                  <a:cxn ang="0">
                    <a:pos x="252" y="171"/>
                  </a:cxn>
                  <a:cxn ang="0">
                    <a:pos x="244" y="184"/>
                  </a:cxn>
                  <a:cxn ang="0">
                    <a:pos x="236" y="194"/>
                  </a:cxn>
                  <a:cxn ang="0">
                    <a:pos x="225" y="206"/>
                  </a:cxn>
                  <a:cxn ang="0">
                    <a:pos x="215" y="215"/>
                  </a:cxn>
                  <a:cxn ang="0">
                    <a:pos x="204" y="225"/>
                  </a:cxn>
                  <a:cxn ang="0">
                    <a:pos x="194" y="236"/>
                  </a:cxn>
                  <a:cxn ang="0">
                    <a:pos x="191" y="239"/>
                  </a:cxn>
                  <a:cxn ang="0">
                    <a:pos x="190" y="242"/>
                  </a:cxn>
                  <a:cxn ang="0">
                    <a:pos x="191" y="246"/>
                  </a:cxn>
                  <a:cxn ang="0">
                    <a:pos x="194" y="249"/>
                  </a:cxn>
                  <a:cxn ang="0">
                    <a:pos x="197" y="252"/>
                  </a:cxn>
                  <a:cxn ang="0">
                    <a:pos x="201" y="253"/>
                  </a:cxn>
                  <a:cxn ang="0">
                    <a:pos x="205" y="252"/>
                  </a:cxn>
                  <a:cxn ang="0">
                    <a:pos x="209" y="249"/>
                  </a:cxn>
                  <a:cxn ang="0">
                    <a:pos x="232" y="234"/>
                  </a:cxn>
                  <a:cxn ang="0">
                    <a:pos x="251" y="215"/>
                  </a:cxn>
                  <a:cxn ang="0">
                    <a:pos x="267" y="192"/>
                  </a:cxn>
                  <a:cxn ang="0">
                    <a:pos x="278" y="168"/>
                  </a:cxn>
                  <a:cxn ang="0">
                    <a:pos x="282" y="141"/>
                  </a:cxn>
                  <a:cxn ang="0">
                    <a:pos x="279" y="116"/>
                  </a:cxn>
                  <a:cxn ang="0">
                    <a:pos x="270" y="92"/>
                  </a:cxn>
                  <a:cxn ang="0">
                    <a:pos x="251" y="70"/>
                  </a:cxn>
                  <a:cxn ang="0">
                    <a:pos x="237" y="59"/>
                  </a:cxn>
                  <a:cxn ang="0">
                    <a:pos x="221" y="48"/>
                  </a:cxn>
                  <a:cxn ang="0">
                    <a:pos x="202" y="39"/>
                  </a:cxn>
                  <a:cxn ang="0">
                    <a:pos x="183" y="31"/>
                  </a:cxn>
                  <a:cxn ang="0">
                    <a:pos x="163" y="24"/>
                  </a:cxn>
                  <a:cxn ang="0">
                    <a:pos x="142" y="18"/>
                  </a:cxn>
                  <a:cxn ang="0">
                    <a:pos x="122" y="13"/>
                  </a:cxn>
                  <a:cxn ang="0">
                    <a:pos x="101" y="8"/>
                  </a:cxn>
                  <a:cxn ang="0">
                    <a:pos x="82" y="5"/>
                  </a:cxn>
                  <a:cxn ang="0">
                    <a:pos x="63" y="2"/>
                  </a:cxn>
                  <a:cxn ang="0">
                    <a:pos x="47" y="0"/>
                  </a:cxn>
                  <a:cxn ang="0">
                    <a:pos x="32" y="0"/>
                  </a:cxn>
                  <a:cxn ang="0">
                    <a:pos x="19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12" y="8"/>
                  </a:cxn>
                  <a:cxn ang="0">
                    <a:pos x="25" y="9"/>
                  </a:cxn>
                  <a:cxn ang="0">
                    <a:pos x="38" y="12"/>
                  </a:cxn>
                  <a:cxn ang="0">
                    <a:pos x="52" y="14"/>
                  </a:cxn>
                  <a:cxn ang="0">
                    <a:pos x="67" y="16"/>
                  </a:cxn>
                  <a:cxn ang="0">
                    <a:pos x="82" y="18"/>
                  </a:cxn>
                  <a:cxn ang="0">
                    <a:pos x="97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5"/>
                  </a:cxn>
                  <a:cxn ang="0">
                    <a:pos x="162" y="40"/>
                  </a:cxn>
                  <a:cxn ang="0">
                    <a:pos x="177" y="46"/>
                  </a:cxn>
                  <a:cxn ang="0">
                    <a:pos x="192" y="53"/>
                  </a:cxn>
                  <a:cxn ang="0">
                    <a:pos x="208" y="60"/>
                  </a:cxn>
                  <a:cxn ang="0">
                    <a:pos x="222" y="69"/>
                  </a:cxn>
                  <a:cxn ang="0">
                    <a:pos x="235" y="78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4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0" y="148"/>
                  </a:cxn>
                  <a:cxn ang="0">
                    <a:pos x="5" y="166"/>
                  </a:cxn>
                  <a:cxn ang="0">
                    <a:pos x="13" y="184"/>
                  </a:cxn>
                  <a:cxn ang="0">
                    <a:pos x="24" y="198"/>
                  </a:cxn>
                  <a:cxn ang="0">
                    <a:pos x="39" y="211"/>
                  </a:cxn>
                  <a:cxn ang="0">
                    <a:pos x="55" y="223"/>
                  </a:cxn>
                  <a:cxn ang="0">
                    <a:pos x="74" y="231"/>
                  </a:cxn>
                  <a:cxn ang="0">
                    <a:pos x="92" y="235"/>
                  </a:cxn>
                  <a:cxn ang="0">
                    <a:pos x="98" y="236"/>
                  </a:cxn>
                  <a:cxn ang="0">
                    <a:pos x="104" y="234"/>
                  </a:cxn>
                  <a:cxn ang="0">
                    <a:pos x="109" y="231"/>
                  </a:cxn>
                  <a:cxn ang="0">
                    <a:pos x="111" y="226"/>
                  </a:cxn>
                  <a:cxn ang="0">
                    <a:pos x="111" y="220"/>
                  </a:cxn>
                  <a:cxn ang="0">
                    <a:pos x="110" y="215"/>
                  </a:cxn>
                  <a:cxn ang="0">
                    <a:pos x="107" y="210"/>
                  </a:cxn>
                  <a:cxn ang="0">
                    <a:pos x="101" y="208"/>
                  </a:cxn>
                  <a:cxn ang="0">
                    <a:pos x="82" y="201"/>
                  </a:cxn>
                  <a:cxn ang="0">
                    <a:pos x="64" y="192"/>
                  </a:cxn>
                  <a:cxn ang="0">
                    <a:pos x="50" y="179"/>
                  </a:cxn>
                  <a:cxn ang="0">
                    <a:pos x="40" y="165"/>
                  </a:cxn>
                  <a:cxn ang="0">
                    <a:pos x="33" y="148"/>
                  </a:cxn>
                  <a:cxn ang="0">
                    <a:pos x="29" y="130"/>
                  </a:cxn>
                  <a:cxn ang="0">
                    <a:pos x="29" y="110"/>
                  </a:cxn>
                  <a:cxn ang="0">
                    <a:pos x="35" y="89"/>
                  </a:cxn>
                  <a:cxn ang="0">
                    <a:pos x="43" y="74"/>
                  </a:cxn>
                  <a:cxn ang="0">
                    <a:pos x="56" y="60"/>
                  </a:cxn>
                  <a:cxn ang="0">
                    <a:pos x="70" y="46"/>
                  </a:cxn>
                  <a:cxn ang="0">
                    <a:pos x="85" y="33"/>
                  </a:cxn>
                  <a:cxn ang="0">
                    <a:pos x="98" y="23"/>
                  </a:cxn>
                  <a:cxn ang="0">
                    <a:pos x="109" y="12"/>
                  </a:cxn>
                  <a:cxn ang="0">
                    <a:pos x="115" y="6"/>
                  </a:cxn>
                  <a:cxn ang="0">
                    <a:pos x="115" y="0"/>
                  </a:cxn>
                  <a:cxn ang="0">
                    <a:pos x="102" y="4"/>
                  </a:cxn>
                  <a:cxn ang="0">
                    <a:pos x="85" y="12"/>
                  </a:cxn>
                  <a:cxn ang="0">
                    <a:pos x="68" y="26"/>
                  </a:cxn>
                  <a:cxn ang="0">
                    <a:pos x="49" y="42"/>
                  </a:cxn>
                  <a:cxn ang="0">
                    <a:pos x="32" y="61"/>
                  </a:cxn>
                  <a:cxn ang="0">
                    <a:pos x="17" y="82"/>
                  </a:cxn>
                  <a:cxn ang="0">
                    <a:pos x="6" y="105"/>
                  </a:cxn>
                  <a:cxn ang="0">
                    <a:pos x="0" y="128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/>
                <a:ahLst/>
                <a:cxnLst>
                  <a:cxn ang="0">
                    <a:pos x="208" y="124"/>
                  </a:cxn>
                  <a:cxn ang="0">
                    <a:pos x="220" y="144"/>
                  </a:cxn>
                  <a:cxn ang="0">
                    <a:pos x="226" y="164"/>
                  </a:cxn>
                  <a:cxn ang="0">
                    <a:pos x="222" y="187"/>
                  </a:cxn>
                  <a:cxn ang="0">
                    <a:pos x="208" y="209"/>
                  </a:cxn>
                  <a:cxn ang="0">
                    <a:pos x="188" y="229"/>
                  </a:cxn>
                  <a:cxn ang="0">
                    <a:pos x="166" y="246"/>
                  </a:cxn>
                  <a:cxn ang="0">
                    <a:pos x="142" y="264"/>
                  </a:cxn>
                  <a:cxn ang="0">
                    <a:pos x="128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2" y="306"/>
                  </a:cxn>
                  <a:cxn ang="0">
                    <a:pos x="131" y="310"/>
                  </a:cxn>
                  <a:cxn ang="0">
                    <a:pos x="139" y="309"/>
                  </a:cxn>
                  <a:cxn ang="0">
                    <a:pos x="154" y="292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0" y="219"/>
                  </a:cxn>
                  <a:cxn ang="0">
                    <a:pos x="244" y="186"/>
                  </a:cxn>
                  <a:cxn ang="0">
                    <a:pos x="243" y="152"/>
                  </a:cxn>
                  <a:cxn ang="0">
                    <a:pos x="228" y="119"/>
                  </a:cxn>
                  <a:cxn ang="0">
                    <a:pos x="203" y="93"/>
                  </a:cxn>
                  <a:cxn ang="0">
                    <a:pos x="176" y="76"/>
                  </a:cxn>
                  <a:cxn ang="0">
                    <a:pos x="151" y="61"/>
                  </a:cxn>
                  <a:cxn ang="0">
                    <a:pos x="122" y="46"/>
                  </a:cxn>
                  <a:cxn ang="0">
                    <a:pos x="93" y="31"/>
                  </a:cxn>
                  <a:cxn ang="0">
                    <a:pos x="66" y="18"/>
                  </a:cxn>
                  <a:cxn ang="0">
                    <a:pos x="40" y="8"/>
                  </a:cxn>
                  <a:cxn ang="0">
                    <a:pos x="20" y="1"/>
                  </a:cxn>
                  <a:cxn ang="0">
                    <a:pos x="5" y="0"/>
                  </a:cxn>
                  <a:cxn ang="0">
                    <a:pos x="11" y="8"/>
                  </a:cxn>
                  <a:cxn ang="0">
                    <a:pos x="36" y="20"/>
                  </a:cxn>
                  <a:cxn ang="0">
                    <a:pos x="60" y="31"/>
                  </a:cxn>
                  <a:cxn ang="0">
                    <a:pos x="86" y="44"/>
                  </a:cxn>
                  <a:cxn ang="0">
                    <a:pos x="113" y="57"/>
                  </a:cxn>
                  <a:cxn ang="0">
                    <a:pos x="139" y="71"/>
                  </a:cxn>
                  <a:cxn ang="0">
                    <a:pos x="165" y="88"/>
                  </a:cxn>
                  <a:cxn ang="0">
                    <a:pos x="188" y="106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4556" name="Object 460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p:oleObj spid="_x0000_s3077" name="Clip" r:id="rId11" imgW="1305000" imgH="1085760" progId="">
                <p:embed/>
              </p:oleObj>
            </a:graphicData>
          </a:graphic>
        </p:graphicFrame>
        <p:sp>
          <p:nvSpPr>
            <p:cNvPr id="4557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58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59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/>
              <a:ahLst/>
              <a:cxnLst>
                <a:cxn ang="0">
                  <a:pos x="889" y="23"/>
                </a:cxn>
                <a:cxn ang="0">
                  <a:pos x="692" y="109"/>
                </a:cxn>
                <a:cxn ang="0">
                  <a:pos x="415" y="91"/>
                </a:cxn>
                <a:cxn ang="0">
                  <a:pos x="112" y="170"/>
                </a:cxn>
                <a:cxn ang="0">
                  <a:pos x="50" y="353"/>
                </a:cxn>
                <a:cxn ang="0">
                  <a:pos x="14" y="528"/>
                </a:cxn>
                <a:cxn ang="0">
                  <a:pos x="139" y="650"/>
                </a:cxn>
                <a:cxn ang="0">
                  <a:pos x="505" y="781"/>
                </a:cxn>
                <a:cxn ang="0">
                  <a:pos x="933" y="886"/>
                </a:cxn>
                <a:cxn ang="0">
                  <a:pos x="1370" y="901"/>
                </a:cxn>
                <a:cxn ang="0">
                  <a:pos x="1676" y="793"/>
                </a:cxn>
                <a:cxn ang="0">
                  <a:pos x="1860" y="624"/>
                </a:cxn>
                <a:cxn ang="0">
                  <a:pos x="1776" y="219"/>
                </a:cxn>
                <a:cxn ang="0">
                  <a:pos x="1503" y="100"/>
                </a:cxn>
                <a:cxn ang="0">
                  <a:pos x="1200" y="13"/>
                </a:cxn>
                <a:cxn ang="0">
                  <a:pos x="889" y="23"/>
                </a:cxn>
              </a:cxnLst>
              <a:rect l="0" t="0" r="r" b="b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60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52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4562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3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4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5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6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9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70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1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56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4573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4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5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6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77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60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79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0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1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66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83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4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85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70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4587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8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9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0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91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7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93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4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5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80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97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8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99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84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4601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2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3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4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05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88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07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9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94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11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14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5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6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7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8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9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0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1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2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23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624" name="Object 528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p:oleObj spid="_x0000_s3078" name="Clip" r:id="rId12" imgW="1305000" imgH="1085760" progId="">
                <p:embed/>
              </p:oleObj>
            </a:graphicData>
          </a:graphic>
        </p:graphicFrame>
        <p:graphicFrame>
          <p:nvGraphicFramePr>
            <p:cNvPr id="4625" name="Object 529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p:oleObj spid="_x0000_s3079" name="Clip" r:id="rId13" imgW="1305000" imgH="1085760" progId="">
                <p:embed/>
              </p:oleObj>
            </a:graphicData>
          </a:graphic>
        </p:graphicFrame>
        <p:graphicFrame>
          <p:nvGraphicFramePr>
            <p:cNvPr id="4626" name="Object 530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p:oleObj spid="_x0000_s3080" name="Clip" r:id="rId14" imgW="1305000" imgH="1085760" progId="">
                <p:embed/>
              </p:oleObj>
            </a:graphicData>
          </a:graphic>
        </p:graphicFrame>
        <p:graphicFrame>
          <p:nvGraphicFramePr>
            <p:cNvPr id="4627" name="Object 531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p:oleObj spid="_x0000_s3081" name="Clip" r:id="rId15" imgW="1305000" imgH="1085760" progId="">
                <p:embed/>
              </p:oleObj>
            </a:graphicData>
          </a:graphic>
        </p:graphicFrame>
        <p:grpSp>
          <p:nvGrpSpPr>
            <p:cNvPr id="4498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4629" name="Object 53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084" name="Clip" r:id="rId16" imgW="819000" imgH="847800" progId="">
                  <p:embed/>
                </p:oleObj>
              </a:graphicData>
            </a:graphic>
          </p:graphicFrame>
          <p:graphicFrame>
            <p:nvGraphicFramePr>
              <p:cNvPr id="4630" name="Object 53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085" name="Clip" r:id="rId17" imgW="1266840" imgH="1200240" progId="">
                  <p:embed/>
                </p:oleObj>
              </a:graphicData>
            </a:graphic>
          </p:graphicFrame>
        </p:grpSp>
        <p:grpSp>
          <p:nvGrpSpPr>
            <p:cNvPr id="4502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4632" name="Object 5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082" name="Clip" r:id="rId18" imgW="819000" imgH="847800" progId="">
                  <p:embed/>
                </p:oleObj>
              </a:graphicData>
            </a:graphic>
          </p:graphicFrame>
          <p:graphicFrame>
            <p:nvGraphicFramePr>
              <p:cNvPr id="4633" name="Object 5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083" name="Clip" r:id="rId19" imgW="1266840" imgH="1200240" progId="">
                  <p:embed/>
                </p:oleObj>
              </a:graphicData>
            </a:graphic>
          </p:graphicFrame>
        </p:grpSp>
        <p:grpSp>
          <p:nvGrpSpPr>
            <p:cNvPr id="4508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463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</p:spPr>
          </p:pic>
          <p:sp>
            <p:nvSpPr>
              <p:cNvPr id="463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55" y="39"/>
                  </a:cxn>
                  <a:cxn ang="0">
                    <a:pos x="42" y="50"/>
                  </a:cxn>
                  <a:cxn ang="0">
                    <a:pos x="30" y="63"/>
                  </a:cxn>
                  <a:cxn ang="0">
                    <a:pos x="20" y="77"/>
                  </a:cxn>
                  <a:cxn ang="0">
                    <a:pos x="12" y="91"/>
                  </a:cxn>
                  <a:cxn ang="0">
                    <a:pos x="6" y="108"/>
                  </a:cxn>
                  <a:cxn ang="0">
                    <a:pos x="2" y="125"/>
                  </a:cxn>
                  <a:cxn ang="0">
                    <a:pos x="0" y="142"/>
                  </a:cxn>
                  <a:cxn ang="0">
                    <a:pos x="2" y="166"/>
                  </a:cxn>
                  <a:cxn ang="0">
                    <a:pos x="12" y="186"/>
                  </a:cxn>
                  <a:cxn ang="0">
                    <a:pos x="26" y="203"/>
                  </a:cxn>
                  <a:cxn ang="0">
                    <a:pos x="45" y="216"/>
                  </a:cxn>
                  <a:cxn ang="0">
                    <a:pos x="66" y="226"/>
                  </a:cxn>
                  <a:cxn ang="0">
                    <a:pos x="88" y="230"/>
                  </a:cxn>
                  <a:cxn ang="0">
                    <a:pos x="111" y="232"/>
                  </a:cxn>
                  <a:cxn ang="0">
                    <a:pos x="134" y="228"/>
                  </a:cxn>
                  <a:cxn ang="0">
                    <a:pos x="138" y="228"/>
                  </a:cxn>
                  <a:cxn ang="0">
                    <a:pos x="143" y="226"/>
                  </a:cxn>
                  <a:cxn ang="0">
                    <a:pos x="147" y="222"/>
                  </a:cxn>
                  <a:cxn ang="0">
                    <a:pos x="148" y="218"/>
                  </a:cxn>
                  <a:cxn ang="0">
                    <a:pos x="145" y="212"/>
                  </a:cxn>
                  <a:cxn ang="0">
                    <a:pos x="141" y="207"/>
                  </a:cxn>
                  <a:cxn ang="0">
                    <a:pos x="135" y="203"/>
                  </a:cxn>
                  <a:cxn ang="0">
                    <a:pos x="129" y="201"/>
                  </a:cxn>
                  <a:cxn ang="0">
                    <a:pos x="117" y="197"/>
                  </a:cxn>
                  <a:cxn ang="0">
                    <a:pos x="105" y="195"/>
                  </a:cxn>
                  <a:cxn ang="0">
                    <a:pos x="94" y="193"/>
                  </a:cxn>
                  <a:cxn ang="0">
                    <a:pos x="83" y="190"/>
                  </a:cxn>
                  <a:cxn ang="0">
                    <a:pos x="73" y="187"/>
                  </a:cxn>
                  <a:cxn ang="0">
                    <a:pos x="62" y="182"/>
                  </a:cxn>
                  <a:cxn ang="0">
                    <a:pos x="53" y="176"/>
                  </a:cxn>
                  <a:cxn ang="0">
                    <a:pos x="43" y="167"/>
                  </a:cxn>
                  <a:cxn ang="0">
                    <a:pos x="40" y="128"/>
                  </a:cxn>
                  <a:cxn ang="0">
                    <a:pos x="49" y="96"/>
                  </a:cxn>
                  <a:cxn ang="0">
                    <a:pos x="68" y="71"/>
                  </a:cxn>
                  <a:cxn ang="0">
                    <a:pos x="94" y="50"/>
                  </a:cxn>
                  <a:cxn ang="0">
                    <a:pos x="122" y="34"/>
                  </a:cxn>
                  <a:cxn ang="0">
                    <a:pos x="151" y="21"/>
                  </a:cxn>
                  <a:cxn ang="0">
                    <a:pos x="178" y="12"/>
                  </a:cxn>
                  <a:cxn ang="0">
                    <a:pos x="199" y="4"/>
                  </a:cxn>
                  <a:cxn ang="0">
                    <a:pos x="186" y="1"/>
                  </a:cxn>
                  <a:cxn ang="0">
                    <a:pos x="172" y="0"/>
                  </a:cxn>
                  <a:cxn ang="0">
                    <a:pos x="156" y="2"/>
                  </a:cxn>
                  <a:cxn ang="0">
                    <a:pos x="138" y="4"/>
                  </a:cxn>
                  <a:cxn ang="0">
                    <a:pos x="121" y="10"/>
                  </a:cxn>
                  <a:cxn ang="0">
                    <a:pos x="103" y="16"/>
                  </a:cxn>
                  <a:cxn ang="0">
                    <a:pos x="86" y="23"/>
                  </a:cxn>
                  <a:cxn ang="0">
                    <a:pos x="70" y="29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/>
                <a:ahLst/>
                <a:cxnLst>
                  <a:cxn ang="0">
                    <a:pos x="108" y="59"/>
                  </a:cxn>
                  <a:cxn ang="0">
                    <a:pos x="113" y="77"/>
                  </a:cxn>
                  <a:cxn ang="0">
                    <a:pos x="111" y="94"/>
                  </a:cxn>
                  <a:cxn ang="0">
                    <a:pos x="103" y="108"/>
                  </a:cxn>
                  <a:cxn ang="0">
                    <a:pos x="91" y="121"/>
                  </a:cxn>
                  <a:cxn ang="0">
                    <a:pos x="77" y="132"/>
                  </a:cxn>
                  <a:cxn ang="0">
                    <a:pos x="61" y="144"/>
                  </a:cxn>
                  <a:cxn ang="0">
                    <a:pos x="45" y="154"/>
                  </a:cxn>
                  <a:cxn ang="0">
                    <a:pos x="30" y="164"/>
                  </a:cxn>
                  <a:cxn ang="0">
                    <a:pos x="28" y="168"/>
                  </a:cxn>
                  <a:cxn ang="0">
                    <a:pos x="27" y="170"/>
                  </a:cxn>
                  <a:cxn ang="0">
                    <a:pos x="27" y="174"/>
                  </a:cxn>
                  <a:cxn ang="0">
                    <a:pos x="28" y="177"/>
                  </a:cxn>
                  <a:cxn ang="0">
                    <a:pos x="32" y="179"/>
                  </a:cxn>
                  <a:cxn ang="0">
                    <a:pos x="35" y="180"/>
                  </a:cxn>
                  <a:cxn ang="0">
                    <a:pos x="37" y="180"/>
                  </a:cxn>
                  <a:cxn ang="0">
                    <a:pos x="41" y="179"/>
                  </a:cxn>
                  <a:cxn ang="0">
                    <a:pos x="60" y="169"/>
                  </a:cxn>
                  <a:cxn ang="0">
                    <a:pos x="77" y="158"/>
                  </a:cxn>
                  <a:cxn ang="0">
                    <a:pos x="94" y="145"/>
                  </a:cxn>
                  <a:cxn ang="0">
                    <a:pos x="109" y="130"/>
                  </a:cxn>
                  <a:cxn ang="0">
                    <a:pos x="120" y="114"/>
                  </a:cxn>
                  <a:cxn ang="0">
                    <a:pos x="127" y="95"/>
                  </a:cxn>
                  <a:cxn ang="0">
                    <a:pos x="128" y="76"/>
                  </a:cxn>
                  <a:cxn ang="0">
                    <a:pos x="123" y="55"/>
                  </a:cxn>
                  <a:cxn ang="0">
                    <a:pos x="113" y="39"/>
                  </a:cxn>
                  <a:cxn ang="0">
                    <a:pos x="97" y="25"/>
                  </a:cxn>
                  <a:cxn ang="0">
                    <a:pos x="79" y="15"/>
                  </a:cxn>
                  <a:cxn ang="0">
                    <a:pos x="57" y="7"/>
                  </a:cxn>
                  <a:cxn ang="0">
                    <a:pos x="36" y="2"/>
                  </a:cxn>
                  <a:cxn ang="0">
                    <a:pos x="19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4" y="9"/>
                  </a:cxn>
                  <a:cxn ang="0">
                    <a:pos x="29" y="14"/>
                  </a:cxn>
                  <a:cxn ang="0">
                    <a:pos x="46" y="19"/>
                  </a:cxn>
                  <a:cxn ang="0">
                    <a:pos x="61" y="23"/>
                  </a:cxn>
                  <a:cxn ang="0">
                    <a:pos x="76" y="29"/>
                  </a:cxn>
                  <a:cxn ang="0">
                    <a:pos x="89" y="37"/>
                  </a:cxn>
                  <a:cxn ang="0">
                    <a:pos x="100" y="46"/>
                  </a:cxn>
                  <a:cxn ang="0">
                    <a:pos x="108" y="59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/>
                <a:ahLst/>
                <a:cxnLst>
                  <a:cxn ang="0">
                    <a:pos x="100" y="70"/>
                  </a:cxn>
                  <a:cxn ang="0">
                    <a:pos x="53" y="115"/>
                  </a:cxn>
                  <a:cxn ang="0">
                    <a:pos x="17" y="166"/>
                  </a:cxn>
                  <a:cxn ang="0">
                    <a:pos x="0" y="226"/>
                  </a:cxn>
                  <a:cxn ang="0">
                    <a:pos x="3" y="266"/>
                  </a:cxn>
                  <a:cxn ang="0">
                    <a:pos x="9" y="282"/>
                  </a:cxn>
                  <a:cxn ang="0">
                    <a:pos x="19" y="297"/>
                  </a:cxn>
                  <a:cxn ang="0">
                    <a:pos x="32" y="310"/>
                  </a:cxn>
                  <a:cxn ang="0">
                    <a:pos x="56" y="324"/>
                  </a:cxn>
                  <a:cxn ang="0">
                    <a:pos x="86" y="338"/>
                  </a:cxn>
                  <a:cxn ang="0">
                    <a:pos x="119" y="350"/>
                  </a:cxn>
                  <a:cxn ang="0">
                    <a:pos x="152" y="359"/>
                  </a:cxn>
                  <a:cxn ang="0">
                    <a:pos x="186" y="366"/>
                  </a:cxn>
                  <a:cxn ang="0">
                    <a:pos x="220" y="371"/>
                  </a:cxn>
                  <a:cxn ang="0">
                    <a:pos x="254" y="374"/>
                  </a:cxn>
                  <a:cxn ang="0">
                    <a:pos x="289" y="376"/>
                  </a:cxn>
                  <a:cxn ang="0">
                    <a:pos x="311" y="378"/>
                  </a:cxn>
                  <a:cxn ang="0">
                    <a:pos x="320" y="371"/>
                  </a:cxn>
                  <a:cxn ang="0">
                    <a:pos x="322" y="360"/>
                  </a:cxn>
                  <a:cxn ang="0">
                    <a:pos x="315" y="352"/>
                  </a:cxn>
                  <a:cxn ang="0">
                    <a:pos x="294" y="347"/>
                  </a:cxn>
                  <a:cxn ang="0">
                    <a:pos x="263" y="341"/>
                  </a:cxn>
                  <a:cxn ang="0">
                    <a:pos x="232" y="336"/>
                  </a:cxn>
                  <a:cxn ang="0">
                    <a:pos x="200" y="332"/>
                  </a:cxn>
                  <a:cxn ang="0">
                    <a:pos x="170" y="326"/>
                  </a:cxn>
                  <a:cxn ang="0">
                    <a:pos x="139" y="318"/>
                  </a:cxn>
                  <a:cxn ang="0">
                    <a:pos x="110" y="309"/>
                  </a:cxn>
                  <a:cxn ang="0">
                    <a:pos x="80" y="297"/>
                  </a:cxn>
                  <a:cxn ang="0">
                    <a:pos x="55" y="281"/>
                  </a:cxn>
                  <a:cxn ang="0">
                    <a:pos x="38" y="259"/>
                  </a:cxn>
                  <a:cxn ang="0">
                    <a:pos x="34" y="232"/>
                  </a:cxn>
                  <a:cxn ang="0">
                    <a:pos x="38" y="200"/>
                  </a:cxn>
                  <a:cxn ang="0">
                    <a:pos x="51" y="170"/>
                  </a:cxn>
                  <a:cxn ang="0">
                    <a:pos x="71" y="137"/>
                  </a:cxn>
                  <a:cxn ang="0">
                    <a:pos x="94" y="110"/>
                  </a:cxn>
                  <a:cxn ang="0">
                    <a:pos x="123" y="82"/>
                  </a:cxn>
                  <a:cxn ang="0">
                    <a:pos x="153" y="57"/>
                  </a:cxn>
                  <a:cxn ang="0">
                    <a:pos x="195" y="38"/>
                  </a:cxn>
                  <a:cxn ang="0">
                    <a:pos x="238" y="20"/>
                  </a:cxn>
                  <a:cxn ang="0">
                    <a:pos x="264" y="7"/>
                  </a:cxn>
                  <a:cxn ang="0">
                    <a:pos x="256" y="0"/>
                  </a:cxn>
                  <a:cxn ang="0">
                    <a:pos x="221" y="4"/>
                  </a:cxn>
                  <a:cxn ang="0">
                    <a:pos x="180" y="18"/>
                  </a:cxn>
                  <a:cxn ang="0">
                    <a:pos x="141" y="38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/>
                <a:ahLst/>
                <a:cxnLst>
                  <a:cxn ang="0">
                    <a:pos x="235" y="77"/>
                  </a:cxn>
                  <a:cxn ang="0">
                    <a:pos x="248" y="91"/>
                  </a:cxn>
                  <a:cxn ang="0">
                    <a:pos x="256" y="107"/>
                  </a:cxn>
                  <a:cxn ang="0">
                    <a:pos x="259" y="124"/>
                  </a:cxn>
                  <a:cxn ang="0">
                    <a:pos x="259" y="142"/>
                  </a:cxn>
                  <a:cxn ang="0">
                    <a:pos x="257" y="157"/>
                  </a:cxn>
                  <a:cxn ang="0">
                    <a:pos x="252" y="170"/>
                  </a:cxn>
                  <a:cxn ang="0">
                    <a:pos x="244" y="183"/>
                  </a:cxn>
                  <a:cxn ang="0">
                    <a:pos x="236" y="193"/>
                  </a:cxn>
                  <a:cxn ang="0">
                    <a:pos x="225" y="204"/>
                  </a:cxn>
                  <a:cxn ang="0">
                    <a:pos x="215" y="214"/>
                  </a:cxn>
                  <a:cxn ang="0">
                    <a:pos x="204" y="224"/>
                  </a:cxn>
                  <a:cxn ang="0">
                    <a:pos x="194" y="234"/>
                  </a:cxn>
                  <a:cxn ang="0">
                    <a:pos x="191" y="238"/>
                  </a:cxn>
                  <a:cxn ang="0">
                    <a:pos x="191" y="241"/>
                  </a:cxn>
                  <a:cxn ang="0">
                    <a:pos x="191" y="245"/>
                  </a:cxn>
                  <a:cxn ang="0">
                    <a:pos x="194" y="248"/>
                  </a:cxn>
                  <a:cxn ang="0">
                    <a:pos x="197" y="250"/>
                  </a:cxn>
                  <a:cxn ang="0">
                    <a:pos x="202" y="252"/>
                  </a:cxn>
                  <a:cxn ang="0">
                    <a:pos x="205" y="250"/>
                  </a:cxn>
                  <a:cxn ang="0">
                    <a:pos x="209" y="248"/>
                  </a:cxn>
                  <a:cxn ang="0">
                    <a:pos x="232" y="233"/>
                  </a:cxn>
                  <a:cxn ang="0">
                    <a:pos x="252" y="214"/>
                  </a:cxn>
                  <a:cxn ang="0">
                    <a:pos x="268" y="192"/>
                  </a:cxn>
                  <a:cxn ang="0">
                    <a:pos x="278" y="167"/>
                  </a:cxn>
                  <a:cxn ang="0">
                    <a:pos x="283" y="141"/>
                  </a:cxn>
                  <a:cxn ang="0">
                    <a:pos x="280" y="115"/>
                  </a:cxn>
                  <a:cxn ang="0">
                    <a:pos x="271" y="91"/>
                  </a:cxn>
                  <a:cxn ang="0">
                    <a:pos x="252" y="69"/>
                  </a:cxn>
                  <a:cxn ang="0">
                    <a:pos x="238" y="57"/>
                  </a:cxn>
                  <a:cxn ang="0">
                    <a:pos x="222" y="48"/>
                  </a:cxn>
                  <a:cxn ang="0">
                    <a:pos x="204" y="39"/>
                  </a:cxn>
                  <a:cxn ang="0">
                    <a:pos x="184" y="31"/>
                  </a:cxn>
                  <a:cxn ang="0">
                    <a:pos x="164" y="23"/>
                  </a:cxn>
                  <a:cxn ang="0">
                    <a:pos x="144" y="17"/>
                  </a:cxn>
                  <a:cxn ang="0">
                    <a:pos x="123" y="13"/>
                  </a:cxn>
                  <a:cxn ang="0">
                    <a:pos x="103" y="8"/>
                  </a:cxn>
                  <a:cxn ang="0">
                    <a:pos x="83" y="5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12" y="7"/>
                  </a:cxn>
                  <a:cxn ang="0">
                    <a:pos x="24" y="8"/>
                  </a:cxn>
                  <a:cxn ang="0">
                    <a:pos x="38" y="10"/>
                  </a:cxn>
                  <a:cxn ang="0">
                    <a:pos x="52" y="13"/>
                  </a:cxn>
                  <a:cxn ang="0">
                    <a:pos x="66" y="16"/>
                  </a:cxn>
                  <a:cxn ang="0">
                    <a:pos x="82" y="18"/>
                  </a:cxn>
                  <a:cxn ang="0">
                    <a:pos x="98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4"/>
                  </a:cxn>
                  <a:cxn ang="0">
                    <a:pos x="162" y="39"/>
                  </a:cxn>
                  <a:cxn ang="0">
                    <a:pos x="177" y="45"/>
                  </a:cxn>
                  <a:cxn ang="0">
                    <a:pos x="193" y="52"/>
                  </a:cxn>
                  <a:cxn ang="0">
                    <a:pos x="208" y="60"/>
                  </a:cxn>
                  <a:cxn ang="0">
                    <a:pos x="222" y="68"/>
                  </a:cxn>
                  <a:cxn ang="0">
                    <a:pos x="235" y="77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149"/>
                  </a:cxn>
                  <a:cxn ang="0">
                    <a:pos x="4" y="168"/>
                  </a:cxn>
                  <a:cxn ang="0">
                    <a:pos x="12" y="185"/>
                  </a:cxn>
                  <a:cxn ang="0">
                    <a:pos x="24" y="200"/>
                  </a:cxn>
                  <a:cxn ang="0">
                    <a:pos x="38" y="213"/>
                  </a:cxn>
                  <a:cxn ang="0">
                    <a:pos x="55" y="224"/>
                  </a:cxn>
                  <a:cxn ang="0">
                    <a:pos x="73" y="232"/>
                  </a:cxn>
                  <a:cxn ang="0">
                    <a:pos x="92" y="237"/>
                  </a:cxn>
                  <a:cxn ang="0">
                    <a:pos x="98" y="238"/>
                  </a:cxn>
                  <a:cxn ang="0">
                    <a:pos x="104" y="235"/>
                  </a:cxn>
                  <a:cxn ang="0">
                    <a:pos x="109" y="232"/>
                  </a:cxn>
                  <a:cxn ang="0">
                    <a:pos x="111" y="227"/>
                  </a:cxn>
                  <a:cxn ang="0">
                    <a:pos x="111" y="222"/>
                  </a:cxn>
                  <a:cxn ang="0">
                    <a:pos x="110" y="216"/>
                  </a:cxn>
                  <a:cxn ang="0">
                    <a:pos x="106" y="211"/>
                  </a:cxn>
                  <a:cxn ang="0">
                    <a:pos x="100" y="209"/>
                  </a:cxn>
                  <a:cxn ang="0">
                    <a:pos x="82" y="202"/>
                  </a:cxn>
                  <a:cxn ang="0">
                    <a:pos x="64" y="193"/>
                  </a:cxn>
                  <a:cxn ang="0">
                    <a:pos x="50" y="180"/>
                  </a:cxn>
                  <a:cxn ang="0">
                    <a:pos x="39" y="167"/>
                  </a:cxn>
                  <a:cxn ang="0">
                    <a:pos x="32" y="149"/>
                  </a:cxn>
                  <a:cxn ang="0">
                    <a:pos x="29" y="131"/>
                  </a:cxn>
                  <a:cxn ang="0">
                    <a:pos x="29" y="111"/>
                  </a:cxn>
                  <a:cxn ang="0">
                    <a:pos x="35" y="91"/>
                  </a:cxn>
                  <a:cxn ang="0">
                    <a:pos x="42" y="76"/>
                  </a:cxn>
                  <a:cxn ang="0">
                    <a:pos x="51" y="62"/>
                  </a:cxn>
                  <a:cxn ang="0">
                    <a:pos x="62" y="49"/>
                  </a:cxn>
                  <a:cxn ang="0">
                    <a:pos x="73" y="38"/>
                  </a:cxn>
                  <a:cxn ang="0">
                    <a:pos x="84" y="28"/>
                  </a:cxn>
                  <a:cxn ang="0">
                    <a:pos x="96" y="18"/>
                  </a:cxn>
                  <a:cxn ang="0">
                    <a:pos x="106" y="9"/>
                  </a:cxn>
                  <a:cxn ang="0">
                    <a:pos x="114" y="1"/>
                  </a:cxn>
                  <a:cxn ang="0">
                    <a:pos x="106" y="0"/>
                  </a:cxn>
                  <a:cxn ang="0">
                    <a:pos x="93" y="6"/>
                  </a:cxn>
                  <a:cxn ang="0">
                    <a:pos x="76" y="18"/>
                  </a:cxn>
                  <a:cxn ang="0">
                    <a:pos x="56" y="36"/>
                  </a:cxn>
                  <a:cxn ang="0">
                    <a:pos x="37" y="57"/>
                  </a:cxn>
                  <a:cxn ang="0">
                    <a:pos x="20" y="80"/>
                  </a:cxn>
                  <a:cxn ang="0">
                    <a:pos x="7" y="106"/>
                  </a:cxn>
                  <a:cxn ang="0">
                    <a:pos x="0" y="130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/>
                <a:ahLst/>
                <a:cxnLst>
                  <a:cxn ang="0">
                    <a:pos x="207" y="124"/>
                  </a:cxn>
                  <a:cxn ang="0">
                    <a:pos x="219" y="143"/>
                  </a:cxn>
                  <a:cxn ang="0">
                    <a:pos x="225" y="164"/>
                  </a:cxn>
                  <a:cxn ang="0">
                    <a:pos x="221" y="187"/>
                  </a:cxn>
                  <a:cxn ang="0">
                    <a:pos x="208" y="209"/>
                  </a:cxn>
                  <a:cxn ang="0">
                    <a:pos x="188" y="228"/>
                  </a:cxn>
                  <a:cxn ang="0">
                    <a:pos x="166" y="246"/>
                  </a:cxn>
                  <a:cxn ang="0">
                    <a:pos x="143" y="264"/>
                  </a:cxn>
                  <a:cxn ang="0">
                    <a:pos x="129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1" y="305"/>
                  </a:cxn>
                  <a:cxn ang="0">
                    <a:pos x="130" y="310"/>
                  </a:cxn>
                  <a:cxn ang="0">
                    <a:pos x="139" y="309"/>
                  </a:cxn>
                  <a:cxn ang="0">
                    <a:pos x="154" y="293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1" y="219"/>
                  </a:cxn>
                  <a:cxn ang="0">
                    <a:pos x="245" y="187"/>
                  </a:cxn>
                  <a:cxn ang="0">
                    <a:pos x="242" y="153"/>
                  </a:cxn>
                  <a:cxn ang="0">
                    <a:pos x="227" y="120"/>
                  </a:cxn>
                  <a:cxn ang="0">
                    <a:pos x="201" y="94"/>
                  </a:cxn>
                  <a:cxn ang="0">
                    <a:pos x="177" y="74"/>
                  </a:cxn>
                  <a:cxn ang="0">
                    <a:pos x="152" y="60"/>
                  </a:cxn>
                  <a:cxn ang="0">
                    <a:pos x="126" y="43"/>
                  </a:cxn>
                  <a:cxn ang="0">
                    <a:pos x="98" y="28"/>
                  </a:cxn>
                  <a:cxn ang="0">
                    <a:pos x="72" y="16"/>
                  </a:cxn>
                  <a:cxn ang="0">
                    <a:pos x="46" y="7"/>
                  </a:cxn>
                  <a:cxn ang="0">
                    <a:pos x="24" y="1"/>
                  </a:cxn>
                  <a:cxn ang="0">
                    <a:pos x="7" y="1"/>
                  </a:cxn>
                  <a:cxn ang="0">
                    <a:pos x="8" y="6"/>
                  </a:cxn>
                  <a:cxn ang="0">
                    <a:pos x="28" y="14"/>
                  </a:cxn>
                  <a:cxn ang="0">
                    <a:pos x="51" y="24"/>
                  </a:cxn>
                  <a:cxn ang="0">
                    <a:pos x="78" y="37"/>
                  </a:cxn>
                  <a:cxn ang="0">
                    <a:pos x="106" y="51"/>
                  </a:cxn>
                  <a:cxn ang="0">
                    <a:pos x="134" y="69"/>
                  </a:cxn>
                  <a:cxn ang="0">
                    <a:pos x="163" y="87"/>
                  </a:cxn>
                  <a:cxn ang="0">
                    <a:pos x="187" y="10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29" y="8"/>
                  </a:cxn>
                  <a:cxn ang="0">
                    <a:pos x="25" y="3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3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5" y="42"/>
                  </a:cxn>
                  <a:cxn ang="0">
                    <a:pos x="15" y="71"/>
                  </a:cxn>
                  <a:cxn ang="0">
                    <a:pos x="27" y="100"/>
                  </a:cxn>
                  <a:cxn ang="0">
                    <a:pos x="41" y="127"/>
                  </a:cxn>
                  <a:cxn ang="0">
                    <a:pos x="55" y="151"/>
                  </a:cxn>
                  <a:cxn ang="0">
                    <a:pos x="68" y="171"/>
                  </a:cxn>
                  <a:cxn ang="0">
                    <a:pos x="77" y="184"/>
                  </a:cxn>
                  <a:cxn ang="0">
                    <a:pos x="83" y="187"/>
                  </a:cxn>
                  <a:cxn ang="0">
                    <a:pos x="80" y="174"/>
                  </a:cxn>
                  <a:cxn ang="0">
                    <a:pos x="75" y="158"/>
                  </a:cxn>
                  <a:cxn ang="0">
                    <a:pos x="68" y="138"/>
                  </a:cxn>
                  <a:cxn ang="0">
                    <a:pos x="59" y="113"/>
                  </a:cxn>
                  <a:cxn ang="0">
                    <a:pos x="51" y="88"/>
                  </a:cxn>
                  <a:cxn ang="0">
                    <a:pos x="43" y="63"/>
                  </a:cxn>
                  <a:cxn ang="0">
                    <a:pos x="36" y="38"/>
                  </a:cxn>
                  <a:cxn ang="0">
                    <a:pos x="31" y="14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21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4" y="38"/>
                  </a:cxn>
                  <a:cxn ang="0">
                    <a:pos x="8" y="52"/>
                  </a:cxn>
                  <a:cxn ang="0">
                    <a:pos x="14" y="65"/>
                  </a:cxn>
                  <a:cxn ang="0">
                    <a:pos x="21" y="78"/>
                  </a:cxn>
                  <a:cxn ang="0">
                    <a:pos x="28" y="87"/>
                  </a:cxn>
                  <a:cxn ang="0">
                    <a:pos x="37" y="93"/>
                  </a:cxn>
                  <a:cxn ang="0">
                    <a:pos x="42" y="94"/>
                  </a:cxn>
                  <a:cxn ang="0">
                    <a:pos x="44" y="76"/>
                  </a:cxn>
                  <a:cxn ang="0">
                    <a:pos x="38" y="54"/>
                  </a:cxn>
                  <a:cxn ang="0">
                    <a:pos x="31" y="32"/>
                  </a:cxn>
                  <a:cxn ang="0">
                    <a:pos x="22" y="10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9" y="4"/>
                  </a:cxn>
                  <a:cxn ang="0">
                    <a:pos x="15" y="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7"/>
                  </a:cxn>
                  <a:cxn ang="0">
                    <a:pos x="4" y="24"/>
                  </a:cxn>
                  <a:cxn ang="0">
                    <a:pos x="8" y="32"/>
                  </a:cxn>
                  <a:cxn ang="0">
                    <a:pos x="14" y="39"/>
                  </a:cxn>
                  <a:cxn ang="0">
                    <a:pos x="20" y="46"/>
                  </a:cxn>
                  <a:cxn ang="0">
                    <a:pos x="27" y="50"/>
                  </a:cxn>
                  <a:cxn ang="0">
                    <a:pos x="33" y="54"/>
                  </a:cxn>
                  <a:cxn ang="0">
                    <a:pos x="38" y="54"/>
                  </a:cxn>
                  <a:cxn ang="0">
                    <a:pos x="36" y="42"/>
                  </a:cxn>
                  <a:cxn ang="0">
                    <a:pos x="32" y="29"/>
                  </a:cxn>
                  <a:cxn ang="0">
                    <a:pos x="25" y="16"/>
                  </a:cxn>
                  <a:cxn ang="0">
                    <a:pos x="20" y="7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/>
                <a:ahLst/>
                <a:cxnLst>
                  <a:cxn ang="0">
                    <a:pos x="41" y="27"/>
                  </a:cxn>
                  <a:cxn ang="0">
                    <a:pos x="46" y="24"/>
                  </a:cxn>
                  <a:cxn ang="0">
                    <a:pos x="51" y="21"/>
                  </a:cxn>
                  <a:cxn ang="0">
                    <a:pos x="52" y="16"/>
                  </a:cxn>
                  <a:cxn ang="0">
                    <a:pos x="52" y="12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29" y="1"/>
                  </a:cxn>
                  <a:cxn ang="0">
                    <a:pos x="21" y="4"/>
                  </a:cxn>
                  <a:cxn ang="0">
                    <a:pos x="13" y="8"/>
                  </a:cxn>
                  <a:cxn ang="0">
                    <a:pos x="6" y="15"/>
                  </a:cxn>
                  <a:cxn ang="0">
                    <a:pos x="3" y="2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9" y="36"/>
                  </a:cxn>
                  <a:cxn ang="0">
                    <a:pos x="13" y="36"/>
                  </a:cxn>
                  <a:cxn ang="0">
                    <a:pos x="18" y="36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6" y="30"/>
                  </a:cxn>
                  <a:cxn ang="0">
                    <a:pos x="41" y="27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/>
                <a:ahLst/>
                <a:cxnLst>
                  <a:cxn ang="0">
                    <a:pos x="73" y="36"/>
                  </a:cxn>
                  <a:cxn ang="0">
                    <a:pos x="58" y="46"/>
                  </a:cxn>
                  <a:cxn ang="0">
                    <a:pos x="46" y="58"/>
                  </a:cxn>
                  <a:cxn ang="0">
                    <a:pos x="33" y="72"/>
                  </a:cxn>
                  <a:cxn ang="0">
                    <a:pos x="22" y="85"/>
                  </a:cxn>
                  <a:cxn ang="0">
                    <a:pos x="14" y="100"/>
                  </a:cxn>
                  <a:cxn ang="0">
                    <a:pos x="7" y="115"/>
                  </a:cxn>
                  <a:cxn ang="0">
                    <a:pos x="2" y="130"/>
                  </a:cxn>
                  <a:cxn ang="0">
                    <a:pos x="0" y="146"/>
                  </a:cxn>
                  <a:cxn ang="0">
                    <a:pos x="2" y="170"/>
                  </a:cxn>
                  <a:cxn ang="0">
                    <a:pos x="12" y="190"/>
                  </a:cxn>
                  <a:cxn ang="0">
                    <a:pos x="26" y="207"/>
                  </a:cxn>
                  <a:cxn ang="0">
                    <a:pos x="43" y="220"/>
                  </a:cxn>
                  <a:cxn ang="0">
                    <a:pos x="64" y="229"/>
                  </a:cxn>
                  <a:cxn ang="0">
                    <a:pos x="88" y="235"/>
                  </a:cxn>
                  <a:cxn ang="0">
                    <a:pos x="110" y="236"/>
                  </a:cxn>
                  <a:cxn ang="0">
                    <a:pos x="132" y="232"/>
                  </a:cxn>
                  <a:cxn ang="0">
                    <a:pos x="137" y="232"/>
                  </a:cxn>
                  <a:cxn ang="0">
                    <a:pos x="142" y="230"/>
                  </a:cxn>
                  <a:cxn ang="0">
                    <a:pos x="145" y="226"/>
                  </a:cxn>
                  <a:cxn ang="0">
                    <a:pos x="146" y="221"/>
                  </a:cxn>
                  <a:cxn ang="0">
                    <a:pos x="145" y="219"/>
                  </a:cxn>
                  <a:cxn ang="0">
                    <a:pos x="142" y="219"/>
                  </a:cxn>
                  <a:cxn ang="0">
                    <a:pos x="137" y="217"/>
                  </a:cxn>
                  <a:cxn ang="0">
                    <a:pos x="131" y="217"/>
                  </a:cxn>
                  <a:cxn ang="0">
                    <a:pos x="124" y="217"/>
                  </a:cxn>
                  <a:cxn ang="0">
                    <a:pos x="118" y="217"/>
                  </a:cxn>
                  <a:cxn ang="0">
                    <a:pos x="112" y="217"/>
                  </a:cxn>
                  <a:cxn ang="0">
                    <a:pos x="109" y="217"/>
                  </a:cxn>
                  <a:cxn ang="0">
                    <a:pos x="97" y="216"/>
                  </a:cxn>
                  <a:cxn ang="0">
                    <a:pos x="87" y="215"/>
                  </a:cxn>
                  <a:cxn ang="0">
                    <a:pos x="75" y="214"/>
                  </a:cxn>
                  <a:cxn ang="0">
                    <a:pos x="63" y="211"/>
                  </a:cxn>
                  <a:cxn ang="0">
                    <a:pos x="51" y="207"/>
                  </a:cxn>
                  <a:cxn ang="0">
                    <a:pos x="40" y="199"/>
                  </a:cxn>
                  <a:cxn ang="0">
                    <a:pos x="29" y="189"/>
                  </a:cxn>
                  <a:cxn ang="0">
                    <a:pos x="17" y="174"/>
                  </a:cxn>
                  <a:cxn ang="0">
                    <a:pos x="15" y="157"/>
                  </a:cxn>
                  <a:cxn ang="0">
                    <a:pos x="16" y="141"/>
                  </a:cxn>
                  <a:cxn ang="0">
                    <a:pos x="21" y="124"/>
                  </a:cxn>
                  <a:cxn ang="0">
                    <a:pos x="28" y="109"/>
                  </a:cxn>
                  <a:cxn ang="0">
                    <a:pos x="39" y="96"/>
                  </a:cxn>
                  <a:cxn ang="0">
                    <a:pos x="50" y="82"/>
                  </a:cxn>
                  <a:cxn ang="0">
                    <a:pos x="63" y="70"/>
                  </a:cxn>
                  <a:cxn ang="0">
                    <a:pos x="78" y="59"/>
                  </a:cxn>
                  <a:cxn ang="0">
                    <a:pos x="94" y="49"/>
                  </a:cxn>
                  <a:cxn ang="0">
                    <a:pos x="110" y="39"/>
                  </a:cxn>
                  <a:cxn ang="0">
                    <a:pos x="126" y="31"/>
                  </a:cxn>
                  <a:cxn ang="0">
                    <a:pos x="142" y="24"/>
                  </a:cxn>
                  <a:cxn ang="0">
                    <a:pos x="158" y="19"/>
                  </a:cxn>
                  <a:cxn ang="0">
                    <a:pos x="172" y="13"/>
                  </a:cxn>
                  <a:cxn ang="0">
                    <a:pos x="186" y="10"/>
                  </a:cxn>
                  <a:cxn ang="0">
                    <a:pos x="198" y="7"/>
                  </a:cxn>
                  <a:cxn ang="0">
                    <a:pos x="190" y="3"/>
                  </a:cxn>
                  <a:cxn ang="0">
                    <a:pos x="177" y="0"/>
                  </a:cxn>
                  <a:cxn ang="0">
                    <a:pos x="162" y="3"/>
                  </a:cxn>
                  <a:cxn ang="0">
                    <a:pos x="144" y="6"/>
                  </a:cxn>
                  <a:cxn ang="0">
                    <a:pos x="124" y="12"/>
                  </a:cxn>
                  <a:cxn ang="0">
                    <a:pos x="105" y="19"/>
                  </a:cxn>
                  <a:cxn ang="0">
                    <a:pos x="88" y="28"/>
                  </a:cxn>
                  <a:cxn ang="0">
                    <a:pos x="73" y="36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/>
                <a:ahLst/>
                <a:cxnLst>
                  <a:cxn ang="0">
                    <a:pos x="108" y="61"/>
                  </a:cxn>
                  <a:cxn ang="0">
                    <a:pos x="111" y="80"/>
                  </a:cxn>
                  <a:cxn ang="0">
                    <a:pos x="109" y="97"/>
                  </a:cxn>
                  <a:cxn ang="0">
                    <a:pos x="101" y="110"/>
                  </a:cxn>
                  <a:cxn ang="0">
                    <a:pos x="89" y="123"/>
                  </a:cxn>
                  <a:cxn ang="0">
                    <a:pos x="75" y="134"/>
                  </a:cxn>
                  <a:cxn ang="0">
                    <a:pos x="60" y="145"/>
                  </a:cxn>
                  <a:cxn ang="0">
                    <a:pos x="43" y="156"/>
                  </a:cxn>
                  <a:cxn ang="0">
                    <a:pos x="29" y="167"/>
                  </a:cxn>
                  <a:cxn ang="0">
                    <a:pos x="27" y="170"/>
                  </a:cxn>
                  <a:cxn ang="0">
                    <a:pos x="26" y="172"/>
                  </a:cxn>
                  <a:cxn ang="0">
                    <a:pos x="26" y="176"/>
                  </a:cxn>
                  <a:cxn ang="0">
                    <a:pos x="28" y="179"/>
                  </a:cxn>
                  <a:cxn ang="0">
                    <a:pos x="30" y="182"/>
                  </a:cxn>
                  <a:cxn ang="0">
                    <a:pos x="34" y="183"/>
                  </a:cxn>
                  <a:cxn ang="0">
                    <a:pos x="37" y="183"/>
                  </a:cxn>
                  <a:cxn ang="0">
                    <a:pos x="41" y="182"/>
                  </a:cxn>
                  <a:cxn ang="0">
                    <a:pos x="58" y="171"/>
                  </a:cxn>
                  <a:cxn ang="0">
                    <a:pos x="76" y="160"/>
                  </a:cxn>
                  <a:cxn ang="0">
                    <a:pos x="92" y="147"/>
                  </a:cxn>
                  <a:cxn ang="0">
                    <a:pos x="108" y="132"/>
                  </a:cxn>
                  <a:cxn ang="0">
                    <a:pos x="118" y="116"/>
                  </a:cxn>
                  <a:cxn ang="0">
                    <a:pos x="125" y="98"/>
                  </a:cxn>
                  <a:cxn ang="0">
                    <a:pos x="128" y="78"/>
                  </a:cxn>
                  <a:cxn ang="0">
                    <a:pos x="123" y="58"/>
                  </a:cxn>
                  <a:cxn ang="0">
                    <a:pos x="112" y="41"/>
                  </a:cxn>
                  <a:cxn ang="0">
                    <a:pos x="98" y="28"/>
                  </a:cxn>
                  <a:cxn ang="0">
                    <a:pos x="80" y="16"/>
                  </a:cxn>
                  <a:cxn ang="0">
                    <a:pos x="61" y="8"/>
                  </a:cxn>
                  <a:cxn ang="0">
                    <a:pos x="41" y="2"/>
                  </a:cxn>
                  <a:cxn ang="0">
                    <a:pos x="23" y="0"/>
                  </a:cxn>
                  <a:cxn ang="0">
                    <a:pos x="9" y="1"/>
                  </a:cxn>
                  <a:cxn ang="0">
                    <a:pos x="0" y="6"/>
                  </a:cxn>
                  <a:cxn ang="0">
                    <a:pos x="16" y="10"/>
                  </a:cxn>
                  <a:cxn ang="0">
                    <a:pos x="33" y="14"/>
                  </a:cxn>
                  <a:cxn ang="0">
                    <a:pos x="48" y="17"/>
                  </a:cxn>
                  <a:cxn ang="0">
                    <a:pos x="63" y="22"/>
                  </a:cxn>
                  <a:cxn ang="0">
                    <a:pos x="77" y="28"/>
                  </a:cxn>
                  <a:cxn ang="0">
                    <a:pos x="90" y="36"/>
                  </a:cxn>
                  <a:cxn ang="0">
                    <a:pos x="101" y="46"/>
                  </a:cxn>
                  <a:cxn ang="0">
                    <a:pos x="108" y="6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/>
                <a:ahLst/>
                <a:cxnLst>
                  <a:cxn ang="0">
                    <a:pos x="101" y="70"/>
                  </a:cxn>
                  <a:cxn ang="0">
                    <a:pos x="54" y="115"/>
                  </a:cxn>
                  <a:cxn ang="0">
                    <a:pos x="18" y="167"/>
                  </a:cxn>
                  <a:cxn ang="0">
                    <a:pos x="0" y="227"/>
                  </a:cxn>
                  <a:cxn ang="0">
                    <a:pos x="4" y="267"/>
                  </a:cxn>
                  <a:cxn ang="0">
                    <a:pos x="11" y="283"/>
                  </a:cxn>
                  <a:cxn ang="0">
                    <a:pos x="21" y="298"/>
                  </a:cxn>
                  <a:cxn ang="0">
                    <a:pos x="34" y="311"/>
                  </a:cxn>
                  <a:cxn ang="0">
                    <a:pos x="57" y="325"/>
                  </a:cxn>
                  <a:cxn ang="0">
                    <a:pos x="87" y="340"/>
                  </a:cxn>
                  <a:cxn ang="0">
                    <a:pos x="120" y="351"/>
                  </a:cxn>
                  <a:cxn ang="0">
                    <a:pos x="153" y="360"/>
                  </a:cxn>
                  <a:cxn ang="0">
                    <a:pos x="187" y="367"/>
                  </a:cxn>
                  <a:cxn ang="0">
                    <a:pos x="221" y="372"/>
                  </a:cxn>
                  <a:cxn ang="0">
                    <a:pos x="256" y="375"/>
                  </a:cxn>
                  <a:cxn ang="0">
                    <a:pos x="290" y="378"/>
                  </a:cxn>
                  <a:cxn ang="0">
                    <a:pos x="312" y="379"/>
                  </a:cxn>
                  <a:cxn ang="0">
                    <a:pos x="320" y="372"/>
                  </a:cxn>
                  <a:cxn ang="0">
                    <a:pos x="323" y="360"/>
                  </a:cxn>
                  <a:cxn ang="0">
                    <a:pos x="316" y="352"/>
                  </a:cxn>
                  <a:cxn ang="0">
                    <a:pos x="295" y="351"/>
                  </a:cxn>
                  <a:cxn ang="0">
                    <a:pos x="263" y="350"/>
                  </a:cxn>
                  <a:cxn ang="0">
                    <a:pos x="231" y="348"/>
                  </a:cxn>
                  <a:cxn ang="0">
                    <a:pos x="200" y="343"/>
                  </a:cxn>
                  <a:cxn ang="0">
                    <a:pos x="168" y="337"/>
                  </a:cxn>
                  <a:cxn ang="0">
                    <a:pos x="136" y="329"/>
                  </a:cxn>
                  <a:cxn ang="0">
                    <a:pos x="106" y="320"/>
                  </a:cxn>
                  <a:cxn ang="0">
                    <a:pos x="76" y="306"/>
                  </a:cxn>
                  <a:cxn ang="0">
                    <a:pos x="51" y="291"/>
                  </a:cxn>
                  <a:cxn ang="0">
                    <a:pos x="35" y="269"/>
                  </a:cxn>
                  <a:cxn ang="0">
                    <a:pos x="31" y="239"/>
                  </a:cxn>
                  <a:cxn ang="0">
                    <a:pos x="38" y="197"/>
                  </a:cxn>
                  <a:cxn ang="0">
                    <a:pos x="51" y="165"/>
                  </a:cxn>
                  <a:cxn ang="0">
                    <a:pos x="68" y="136"/>
                  </a:cxn>
                  <a:cxn ang="0">
                    <a:pos x="89" y="111"/>
                  </a:cxn>
                  <a:cxn ang="0">
                    <a:pos x="114" y="88"/>
                  </a:cxn>
                  <a:cxn ang="0">
                    <a:pos x="144" y="64"/>
                  </a:cxn>
                  <a:cxn ang="0">
                    <a:pos x="181" y="41"/>
                  </a:cxn>
                  <a:cxn ang="0">
                    <a:pos x="219" y="22"/>
                  </a:cxn>
                  <a:cxn ang="0">
                    <a:pos x="253" y="7"/>
                  </a:cxn>
                  <a:cxn ang="0">
                    <a:pos x="255" y="0"/>
                  </a:cxn>
                  <a:cxn ang="0">
                    <a:pos x="221" y="5"/>
                  </a:cxn>
                  <a:cxn ang="0">
                    <a:pos x="181" y="19"/>
                  </a:cxn>
                  <a:cxn ang="0">
                    <a:pos x="142" y="39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/>
                <a:ahLst/>
                <a:cxnLst>
                  <a:cxn ang="0">
                    <a:pos x="235" y="78"/>
                  </a:cxn>
                  <a:cxn ang="0">
                    <a:pos x="248" y="92"/>
                  </a:cxn>
                  <a:cxn ang="0">
                    <a:pos x="255" y="108"/>
                  </a:cxn>
                  <a:cxn ang="0">
                    <a:pos x="259" y="125"/>
                  </a:cxn>
                  <a:cxn ang="0">
                    <a:pos x="259" y="144"/>
                  </a:cxn>
                  <a:cxn ang="0">
                    <a:pos x="257" y="159"/>
                  </a:cxn>
                  <a:cxn ang="0">
                    <a:pos x="252" y="171"/>
                  </a:cxn>
                  <a:cxn ang="0">
                    <a:pos x="244" y="184"/>
                  </a:cxn>
                  <a:cxn ang="0">
                    <a:pos x="236" y="194"/>
                  </a:cxn>
                  <a:cxn ang="0">
                    <a:pos x="225" y="206"/>
                  </a:cxn>
                  <a:cxn ang="0">
                    <a:pos x="215" y="215"/>
                  </a:cxn>
                  <a:cxn ang="0">
                    <a:pos x="204" y="225"/>
                  </a:cxn>
                  <a:cxn ang="0">
                    <a:pos x="194" y="236"/>
                  </a:cxn>
                  <a:cxn ang="0">
                    <a:pos x="191" y="239"/>
                  </a:cxn>
                  <a:cxn ang="0">
                    <a:pos x="190" y="242"/>
                  </a:cxn>
                  <a:cxn ang="0">
                    <a:pos x="191" y="246"/>
                  </a:cxn>
                  <a:cxn ang="0">
                    <a:pos x="194" y="249"/>
                  </a:cxn>
                  <a:cxn ang="0">
                    <a:pos x="197" y="252"/>
                  </a:cxn>
                  <a:cxn ang="0">
                    <a:pos x="201" y="253"/>
                  </a:cxn>
                  <a:cxn ang="0">
                    <a:pos x="205" y="252"/>
                  </a:cxn>
                  <a:cxn ang="0">
                    <a:pos x="209" y="249"/>
                  </a:cxn>
                  <a:cxn ang="0">
                    <a:pos x="232" y="234"/>
                  </a:cxn>
                  <a:cxn ang="0">
                    <a:pos x="251" y="215"/>
                  </a:cxn>
                  <a:cxn ang="0">
                    <a:pos x="267" y="192"/>
                  </a:cxn>
                  <a:cxn ang="0">
                    <a:pos x="278" y="168"/>
                  </a:cxn>
                  <a:cxn ang="0">
                    <a:pos x="282" y="141"/>
                  </a:cxn>
                  <a:cxn ang="0">
                    <a:pos x="279" y="116"/>
                  </a:cxn>
                  <a:cxn ang="0">
                    <a:pos x="270" y="92"/>
                  </a:cxn>
                  <a:cxn ang="0">
                    <a:pos x="251" y="70"/>
                  </a:cxn>
                  <a:cxn ang="0">
                    <a:pos x="237" y="59"/>
                  </a:cxn>
                  <a:cxn ang="0">
                    <a:pos x="221" y="48"/>
                  </a:cxn>
                  <a:cxn ang="0">
                    <a:pos x="202" y="39"/>
                  </a:cxn>
                  <a:cxn ang="0">
                    <a:pos x="183" y="31"/>
                  </a:cxn>
                  <a:cxn ang="0">
                    <a:pos x="163" y="24"/>
                  </a:cxn>
                  <a:cxn ang="0">
                    <a:pos x="142" y="18"/>
                  </a:cxn>
                  <a:cxn ang="0">
                    <a:pos x="122" y="13"/>
                  </a:cxn>
                  <a:cxn ang="0">
                    <a:pos x="101" y="8"/>
                  </a:cxn>
                  <a:cxn ang="0">
                    <a:pos x="82" y="5"/>
                  </a:cxn>
                  <a:cxn ang="0">
                    <a:pos x="63" y="2"/>
                  </a:cxn>
                  <a:cxn ang="0">
                    <a:pos x="47" y="0"/>
                  </a:cxn>
                  <a:cxn ang="0">
                    <a:pos x="32" y="0"/>
                  </a:cxn>
                  <a:cxn ang="0">
                    <a:pos x="19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12" y="8"/>
                  </a:cxn>
                  <a:cxn ang="0">
                    <a:pos x="25" y="9"/>
                  </a:cxn>
                  <a:cxn ang="0">
                    <a:pos x="38" y="12"/>
                  </a:cxn>
                  <a:cxn ang="0">
                    <a:pos x="52" y="14"/>
                  </a:cxn>
                  <a:cxn ang="0">
                    <a:pos x="67" y="16"/>
                  </a:cxn>
                  <a:cxn ang="0">
                    <a:pos x="82" y="18"/>
                  </a:cxn>
                  <a:cxn ang="0">
                    <a:pos x="97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5"/>
                  </a:cxn>
                  <a:cxn ang="0">
                    <a:pos x="162" y="40"/>
                  </a:cxn>
                  <a:cxn ang="0">
                    <a:pos x="177" y="46"/>
                  </a:cxn>
                  <a:cxn ang="0">
                    <a:pos x="192" y="53"/>
                  </a:cxn>
                  <a:cxn ang="0">
                    <a:pos x="208" y="60"/>
                  </a:cxn>
                  <a:cxn ang="0">
                    <a:pos x="222" y="69"/>
                  </a:cxn>
                  <a:cxn ang="0">
                    <a:pos x="235" y="78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0" y="148"/>
                  </a:cxn>
                  <a:cxn ang="0">
                    <a:pos x="5" y="166"/>
                  </a:cxn>
                  <a:cxn ang="0">
                    <a:pos x="13" y="184"/>
                  </a:cxn>
                  <a:cxn ang="0">
                    <a:pos x="24" y="198"/>
                  </a:cxn>
                  <a:cxn ang="0">
                    <a:pos x="39" y="211"/>
                  </a:cxn>
                  <a:cxn ang="0">
                    <a:pos x="55" y="223"/>
                  </a:cxn>
                  <a:cxn ang="0">
                    <a:pos x="74" y="231"/>
                  </a:cxn>
                  <a:cxn ang="0">
                    <a:pos x="92" y="235"/>
                  </a:cxn>
                  <a:cxn ang="0">
                    <a:pos x="98" y="236"/>
                  </a:cxn>
                  <a:cxn ang="0">
                    <a:pos x="104" y="234"/>
                  </a:cxn>
                  <a:cxn ang="0">
                    <a:pos x="109" y="231"/>
                  </a:cxn>
                  <a:cxn ang="0">
                    <a:pos x="111" y="226"/>
                  </a:cxn>
                  <a:cxn ang="0">
                    <a:pos x="111" y="220"/>
                  </a:cxn>
                  <a:cxn ang="0">
                    <a:pos x="110" y="215"/>
                  </a:cxn>
                  <a:cxn ang="0">
                    <a:pos x="107" y="210"/>
                  </a:cxn>
                  <a:cxn ang="0">
                    <a:pos x="101" y="208"/>
                  </a:cxn>
                  <a:cxn ang="0">
                    <a:pos x="82" y="201"/>
                  </a:cxn>
                  <a:cxn ang="0">
                    <a:pos x="64" y="192"/>
                  </a:cxn>
                  <a:cxn ang="0">
                    <a:pos x="50" y="179"/>
                  </a:cxn>
                  <a:cxn ang="0">
                    <a:pos x="40" y="165"/>
                  </a:cxn>
                  <a:cxn ang="0">
                    <a:pos x="33" y="148"/>
                  </a:cxn>
                  <a:cxn ang="0">
                    <a:pos x="29" y="130"/>
                  </a:cxn>
                  <a:cxn ang="0">
                    <a:pos x="29" y="110"/>
                  </a:cxn>
                  <a:cxn ang="0">
                    <a:pos x="35" y="89"/>
                  </a:cxn>
                  <a:cxn ang="0">
                    <a:pos x="43" y="74"/>
                  </a:cxn>
                  <a:cxn ang="0">
                    <a:pos x="56" y="60"/>
                  </a:cxn>
                  <a:cxn ang="0">
                    <a:pos x="70" y="46"/>
                  </a:cxn>
                  <a:cxn ang="0">
                    <a:pos x="85" y="33"/>
                  </a:cxn>
                  <a:cxn ang="0">
                    <a:pos x="98" y="23"/>
                  </a:cxn>
                  <a:cxn ang="0">
                    <a:pos x="109" y="12"/>
                  </a:cxn>
                  <a:cxn ang="0">
                    <a:pos x="115" y="6"/>
                  </a:cxn>
                  <a:cxn ang="0">
                    <a:pos x="115" y="0"/>
                  </a:cxn>
                  <a:cxn ang="0">
                    <a:pos x="102" y="4"/>
                  </a:cxn>
                  <a:cxn ang="0">
                    <a:pos x="85" y="12"/>
                  </a:cxn>
                  <a:cxn ang="0">
                    <a:pos x="68" y="26"/>
                  </a:cxn>
                  <a:cxn ang="0">
                    <a:pos x="49" y="42"/>
                  </a:cxn>
                  <a:cxn ang="0">
                    <a:pos x="32" y="61"/>
                  </a:cxn>
                  <a:cxn ang="0">
                    <a:pos x="17" y="82"/>
                  </a:cxn>
                  <a:cxn ang="0">
                    <a:pos x="6" y="105"/>
                  </a:cxn>
                  <a:cxn ang="0">
                    <a:pos x="0" y="128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/>
                <a:ahLst/>
                <a:cxnLst>
                  <a:cxn ang="0">
                    <a:pos x="208" y="124"/>
                  </a:cxn>
                  <a:cxn ang="0">
                    <a:pos x="220" y="144"/>
                  </a:cxn>
                  <a:cxn ang="0">
                    <a:pos x="226" y="164"/>
                  </a:cxn>
                  <a:cxn ang="0">
                    <a:pos x="222" y="187"/>
                  </a:cxn>
                  <a:cxn ang="0">
                    <a:pos x="208" y="209"/>
                  </a:cxn>
                  <a:cxn ang="0">
                    <a:pos x="188" y="229"/>
                  </a:cxn>
                  <a:cxn ang="0">
                    <a:pos x="166" y="246"/>
                  </a:cxn>
                  <a:cxn ang="0">
                    <a:pos x="142" y="264"/>
                  </a:cxn>
                  <a:cxn ang="0">
                    <a:pos x="128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2" y="306"/>
                  </a:cxn>
                  <a:cxn ang="0">
                    <a:pos x="131" y="310"/>
                  </a:cxn>
                  <a:cxn ang="0">
                    <a:pos x="139" y="309"/>
                  </a:cxn>
                  <a:cxn ang="0">
                    <a:pos x="154" y="292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0" y="219"/>
                  </a:cxn>
                  <a:cxn ang="0">
                    <a:pos x="244" y="186"/>
                  </a:cxn>
                  <a:cxn ang="0">
                    <a:pos x="243" y="152"/>
                  </a:cxn>
                  <a:cxn ang="0">
                    <a:pos x="228" y="119"/>
                  </a:cxn>
                  <a:cxn ang="0">
                    <a:pos x="203" y="93"/>
                  </a:cxn>
                  <a:cxn ang="0">
                    <a:pos x="176" y="76"/>
                  </a:cxn>
                  <a:cxn ang="0">
                    <a:pos x="151" y="61"/>
                  </a:cxn>
                  <a:cxn ang="0">
                    <a:pos x="122" y="46"/>
                  </a:cxn>
                  <a:cxn ang="0">
                    <a:pos x="93" y="31"/>
                  </a:cxn>
                  <a:cxn ang="0">
                    <a:pos x="66" y="18"/>
                  </a:cxn>
                  <a:cxn ang="0">
                    <a:pos x="40" y="8"/>
                  </a:cxn>
                  <a:cxn ang="0">
                    <a:pos x="20" y="1"/>
                  </a:cxn>
                  <a:cxn ang="0">
                    <a:pos x="5" y="0"/>
                  </a:cxn>
                  <a:cxn ang="0">
                    <a:pos x="11" y="8"/>
                  </a:cxn>
                  <a:cxn ang="0">
                    <a:pos x="36" y="20"/>
                  </a:cxn>
                  <a:cxn ang="0">
                    <a:pos x="60" y="31"/>
                  </a:cxn>
                  <a:cxn ang="0">
                    <a:pos x="86" y="44"/>
                  </a:cxn>
                  <a:cxn ang="0">
                    <a:pos x="113" y="57"/>
                  </a:cxn>
                  <a:cxn ang="0">
                    <a:pos x="139" y="71"/>
                  </a:cxn>
                  <a:cxn ang="0">
                    <a:pos x="165" y="88"/>
                  </a:cxn>
                  <a:cxn ang="0">
                    <a:pos x="188" y="106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52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53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2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4655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6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7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8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9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0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1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2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63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4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5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6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7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8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69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0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1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2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3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74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0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Home network</a:t>
              </a:r>
            </a:p>
          </p:txBody>
        </p:sp>
        <p:sp>
          <p:nvSpPr>
            <p:cNvPr id="4675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Institutional network</a:t>
              </a:r>
            </a:p>
          </p:txBody>
        </p:sp>
        <p:sp>
          <p:nvSpPr>
            <p:cNvPr id="4676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mic Sans MS" pitchFamily="66" charset="0"/>
                </a:rPr>
                <a:t>Mobile network</a:t>
              </a:r>
            </a:p>
          </p:txBody>
        </p:sp>
        <p:sp>
          <p:nvSpPr>
            <p:cNvPr id="4677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Global ISP</a:t>
              </a:r>
            </a:p>
          </p:txBody>
        </p:sp>
        <p:sp>
          <p:nvSpPr>
            <p:cNvPr id="4678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9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Regional ISP</a:t>
              </a:r>
            </a:p>
          </p:txBody>
        </p:sp>
      </p:grpSp>
      <p:grpSp>
        <p:nvGrpSpPr>
          <p:cNvPr id="4516" name="Group 674"/>
          <p:cNvGrpSpPr>
            <a:grpSpLocks/>
          </p:cNvGrpSpPr>
          <p:nvPr/>
        </p:nvGrpSpPr>
        <p:grpSpPr bwMode="auto">
          <a:xfrm>
            <a:off x="465138" y="5360987"/>
            <a:ext cx="800100" cy="506413"/>
            <a:chOff x="293" y="3442"/>
            <a:chExt cx="504" cy="319"/>
          </a:xfrm>
        </p:grpSpPr>
        <p:grpSp>
          <p:nvGrpSpPr>
            <p:cNvPr id="4522" name="Group 585"/>
            <p:cNvGrpSpPr>
              <a:grpSpLocks/>
            </p:cNvGrpSpPr>
            <p:nvPr/>
          </p:nvGrpSpPr>
          <p:grpSpPr bwMode="auto">
            <a:xfrm>
              <a:off x="383" y="3442"/>
              <a:ext cx="228" cy="108"/>
              <a:chOff x="3600" y="219"/>
              <a:chExt cx="360" cy="175"/>
            </a:xfrm>
          </p:grpSpPr>
          <p:sp>
            <p:nvSpPr>
              <p:cNvPr id="4682" name="Oval 58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3" name="Line 58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4" name="Line 58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5" name="Rectangle 58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86" name="Oval 59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26" name="Group 59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88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89" name="Line 59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" name="Line 59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35" name="Group 59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92" name="Line 5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3" name="Line 5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4" name="Line 5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758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router</a:t>
              </a:r>
            </a:p>
          </p:txBody>
        </p:sp>
      </p:grpSp>
      <p:grpSp>
        <p:nvGrpSpPr>
          <p:cNvPr id="4538" name="Group 672"/>
          <p:cNvGrpSpPr>
            <a:grpSpLocks/>
          </p:cNvGrpSpPr>
          <p:nvPr/>
        </p:nvGrpSpPr>
        <p:grpSpPr bwMode="auto">
          <a:xfrm>
            <a:off x="146050" y="1325563"/>
            <a:ext cx="1458913" cy="1893887"/>
            <a:chOff x="92" y="835"/>
            <a:chExt cx="919" cy="1193"/>
          </a:xfrm>
        </p:grpSpPr>
        <p:grpSp>
          <p:nvGrpSpPr>
            <p:cNvPr id="4561" name="Group 599"/>
            <p:cNvGrpSpPr>
              <a:grpSpLocks/>
            </p:cNvGrpSpPr>
            <p:nvPr/>
          </p:nvGrpSpPr>
          <p:grpSpPr bwMode="auto">
            <a:xfrm>
              <a:off x="92" y="1416"/>
              <a:ext cx="220" cy="245"/>
              <a:chOff x="2870" y="1518"/>
              <a:chExt cx="292" cy="320"/>
            </a:xfrm>
          </p:grpSpPr>
          <p:graphicFrame>
            <p:nvGraphicFramePr>
              <p:cNvPr id="4696" name="Object 60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3075" name="Clip" r:id="rId20" imgW="819000" imgH="847800" progId="">
                  <p:embed/>
                </p:oleObj>
              </a:graphicData>
            </a:graphic>
          </p:graphicFrame>
          <p:graphicFrame>
            <p:nvGraphicFramePr>
              <p:cNvPr id="4697" name="Object 60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3076" name="Clip" r:id="rId21" imgW="1266840" imgH="1200240" progId="">
                  <p:embed/>
                </p:oleObj>
              </a:graphicData>
            </a:graphic>
          </p:graphicFrame>
        </p:grpSp>
        <p:graphicFrame>
          <p:nvGraphicFramePr>
            <p:cNvPr id="4698" name="Object 602"/>
            <p:cNvGraphicFramePr>
              <a:graphicFrameLocks noChangeAspect="1"/>
            </p:cNvGraphicFramePr>
            <p:nvPr/>
          </p:nvGraphicFramePr>
          <p:xfrm>
            <a:off x="131" y="843"/>
            <a:ext cx="207" cy="173"/>
          </p:xfrm>
          <a:graphic>
            <a:graphicData uri="http://schemas.openxmlformats.org/presentationml/2006/ole">
              <p:oleObj spid="_x0000_s3074" name="Clip" r:id="rId22" imgW="1305000" imgH="1085760" progId="">
                <p:embed/>
              </p:oleObj>
            </a:graphicData>
          </a:graphic>
        </p:graphicFrame>
        <p:grpSp>
          <p:nvGrpSpPr>
            <p:cNvPr id="4572" name="Group 603"/>
            <p:cNvGrpSpPr>
              <a:grpSpLocks/>
            </p:cNvGrpSpPr>
            <p:nvPr/>
          </p:nvGrpSpPr>
          <p:grpSpPr bwMode="auto">
            <a:xfrm>
              <a:off x="171" y="1105"/>
              <a:ext cx="148" cy="241"/>
              <a:chOff x="4180" y="783"/>
              <a:chExt cx="150" cy="307"/>
            </a:xfrm>
          </p:grpSpPr>
          <p:sp>
            <p:nvSpPr>
              <p:cNvPr id="4700" name="AutoShape 60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1" name="Rectangle 60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2" name="Rectangle 60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3" name="AutoShape 60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4" name="Line 60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5" name="Line 60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6" name="Rectangle 61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7" name="Rectangle 61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4757" name="Picture 661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2" y="1763"/>
              <a:ext cx="232" cy="168"/>
            </a:xfrm>
            <a:prstGeom prst="rect">
              <a:avLst/>
            </a:prstGeom>
            <a:noFill/>
          </p:spPr>
        </p:pic>
        <p:sp>
          <p:nvSpPr>
            <p:cNvPr id="4759" name="Text Box 663"/>
            <p:cNvSpPr txBox="1">
              <a:spLocks noChangeArrowheads="1"/>
            </p:cNvSpPr>
            <p:nvPr/>
          </p:nvSpPr>
          <p:spPr bwMode="auto">
            <a:xfrm>
              <a:off x="348" y="835"/>
              <a:ext cx="2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PC</a:t>
              </a:r>
            </a:p>
          </p:txBody>
        </p:sp>
        <p:sp>
          <p:nvSpPr>
            <p:cNvPr id="4760" name="Text Box 664"/>
            <p:cNvSpPr txBox="1">
              <a:spLocks noChangeArrowheads="1"/>
            </p:cNvSpPr>
            <p:nvPr/>
          </p:nvSpPr>
          <p:spPr bwMode="auto">
            <a:xfrm>
              <a:off x="334" y="1107"/>
              <a:ext cx="5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mic Sans MS" pitchFamily="66" charset="0"/>
                </a:rPr>
                <a:t>server</a:t>
              </a:r>
            </a:p>
          </p:txBody>
        </p:sp>
        <p:sp>
          <p:nvSpPr>
            <p:cNvPr id="4761" name="Text Box 665"/>
            <p:cNvSpPr txBox="1">
              <a:spLocks noChangeArrowheads="1"/>
            </p:cNvSpPr>
            <p:nvPr/>
          </p:nvSpPr>
          <p:spPr bwMode="auto">
            <a:xfrm>
              <a:off x="345" y="1437"/>
              <a:ext cx="601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laptop</a:t>
              </a:r>
            </a:p>
          </p:txBody>
        </p:sp>
        <p:sp>
          <p:nvSpPr>
            <p:cNvPr id="4763" name="Text Box 667"/>
            <p:cNvSpPr txBox="1">
              <a:spLocks noChangeArrowheads="1"/>
            </p:cNvSpPr>
            <p:nvPr/>
          </p:nvSpPr>
          <p:spPr bwMode="auto">
            <a:xfrm>
              <a:off x="359" y="1738"/>
              <a:ext cx="65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cellular 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handheld</a:t>
              </a:r>
            </a:p>
          </p:txBody>
        </p:sp>
      </p:grpSp>
      <p:grpSp>
        <p:nvGrpSpPr>
          <p:cNvPr id="4578" name="Group 673"/>
          <p:cNvGrpSpPr>
            <a:grpSpLocks/>
          </p:cNvGrpSpPr>
          <p:nvPr/>
        </p:nvGrpSpPr>
        <p:grpSpPr bwMode="auto">
          <a:xfrm>
            <a:off x="152400" y="3581400"/>
            <a:ext cx="1527176" cy="992187"/>
            <a:chOff x="213" y="2435"/>
            <a:chExt cx="962" cy="625"/>
          </a:xfrm>
        </p:grpSpPr>
        <p:grpSp>
          <p:nvGrpSpPr>
            <p:cNvPr id="4582" name="Group 612"/>
            <p:cNvGrpSpPr>
              <a:grpSpLocks/>
            </p:cNvGrpSpPr>
            <p:nvPr/>
          </p:nvGrpSpPr>
          <p:grpSpPr bwMode="auto">
            <a:xfrm>
              <a:off x="213" y="2446"/>
              <a:ext cx="149" cy="213"/>
              <a:chOff x="2556" y="2689"/>
              <a:chExt cx="183" cy="255"/>
            </a:xfrm>
          </p:grpSpPr>
          <p:pic>
            <p:nvPicPr>
              <p:cNvPr id="4709" name="Picture 613" descr="31u_bnrz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</p:spPr>
          </p:pic>
          <p:sp>
            <p:nvSpPr>
              <p:cNvPr id="4710" name="Freeform 61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55" y="39"/>
                  </a:cxn>
                  <a:cxn ang="0">
                    <a:pos x="42" y="50"/>
                  </a:cxn>
                  <a:cxn ang="0">
                    <a:pos x="30" y="63"/>
                  </a:cxn>
                  <a:cxn ang="0">
                    <a:pos x="20" y="77"/>
                  </a:cxn>
                  <a:cxn ang="0">
                    <a:pos x="12" y="91"/>
                  </a:cxn>
                  <a:cxn ang="0">
                    <a:pos x="6" y="108"/>
                  </a:cxn>
                  <a:cxn ang="0">
                    <a:pos x="2" y="125"/>
                  </a:cxn>
                  <a:cxn ang="0">
                    <a:pos x="0" y="142"/>
                  </a:cxn>
                  <a:cxn ang="0">
                    <a:pos x="2" y="166"/>
                  </a:cxn>
                  <a:cxn ang="0">
                    <a:pos x="12" y="186"/>
                  </a:cxn>
                  <a:cxn ang="0">
                    <a:pos x="26" y="203"/>
                  </a:cxn>
                  <a:cxn ang="0">
                    <a:pos x="45" y="216"/>
                  </a:cxn>
                  <a:cxn ang="0">
                    <a:pos x="66" y="226"/>
                  </a:cxn>
                  <a:cxn ang="0">
                    <a:pos x="88" y="230"/>
                  </a:cxn>
                  <a:cxn ang="0">
                    <a:pos x="111" y="232"/>
                  </a:cxn>
                  <a:cxn ang="0">
                    <a:pos x="134" y="228"/>
                  </a:cxn>
                  <a:cxn ang="0">
                    <a:pos x="138" y="228"/>
                  </a:cxn>
                  <a:cxn ang="0">
                    <a:pos x="143" y="226"/>
                  </a:cxn>
                  <a:cxn ang="0">
                    <a:pos x="147" y="222"/>
                  </a:cxn>
                  <a:cxn ang="0">
                    <a:pos x="148" y="218"/>
                  </a:cxn>
                  <a:cxn ang="0">
                    <a:pos x="145" y="212"/>
                  </a:cxn>
                  <a:cxn ang="0">
                    <a:pos x="141" y="207"/>
                  </a:cxn>
                  <a:cxn ang="0">
                    <a:pos x="135" y="203"/>
                  </a:cxn>
                  <a:cxn ang="0">
                    <a:pos x="129" y="201"/>
                  </a:cxn>
                  <a:cxn ang="0">
                    <a:pos x="117" y="197"/>
                  </a:cxn>
                  <a:cxn ang="0">
                    <a:pos x="105" y="195"/>
                  </a:cxn>
                  <a:cxn ang="0">
                    <a:pos x="94" y="193"/>
                  </a:cxn>
                  <a:cxn ang="0">
                    <a:pos x="83" y="190"/>
                  </a:cxn>
                  <a:cxn ang="0">
                    <a:pos x="73" y="187"/>
                  </a:cxn>
                  <a:cxn ang="0">
                    <a:pos x="62" y="182"/>
                  </a:cxn>
                  <a:cxn ang="0">
                    <a:pos x="53" y="176"/>
                  </a:cxn>
                  <a:cxn ang="0">
                    <a:pos x="43" y="167"/>
                  </a:cxn>
                  <a:cxn ang="0">
                    <a:pos x="40" y="128"/>
                  </a:cxn>
                  <a:cxn ang="0">
                    <a:pos x="49" y="96"/>
                  </a:cxn>
                  <a:cxn ang="0">
                    <a:pos x="68" y="71"/>
                  </a:cxn>
                  <a:cxn ang="0">
                    <a:pos x="94" y="50"/>
                  </a:cxn>
                  <a:cxn ang="0">
                    <a:pos x="122" y="34"/>
                  </a:cxn>
                  <a:cxn ang="0">
                    <a:pos x="151" y="21"/>
                  </a:cxn>
                  <a:cxn ang="0">
                    <a:pos x="178" y="12"/>
                  </a:cxn>
                  <a:cxn ang="0">
                    <a:pos x="199" y="4"/>
                  </a:cxn>
                  <a:cxn ang="0">
                    <a:pos x="186" y="1"/>
                  </a:cxn>
                  <a:cxn ang="0">
                    <a:pos x="172" y="0"/>
                  </a:cxn>
                  <a:cxn ang="0">
                    <a:pos x="156" y="2"/>
                  </a:cxn>
                  <a:cxn ang="0">
                    <a:pos x="138" y="4"/>
                  </a:cxn>
                  <a:cxn ang="0">
                    <a:pos x="121" y="10"/>
                  </a:cxn>
                  <a:cxn ang="0">
                    <a:pos x="103" y="16"/>
                  </a:cxn>
                  <a:cxn ang="0">
                    <a:pos x="86" y="23"/>
                  </a:cxn>
                  <a:cxn ang="0">
                    <a:pos x="70" y="29"/>
                  </a:cxn>
                </a:cxnLst>
                <a:rect l="0" t="0" r="r" b="b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" name="Freeform 61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/>
                <a:ahLst/>
                <a:cxnLst>
                  <a:cxn ang="0">
                    <a:pos x="108" y="59"/>
                  </a:cxn>
                  <a:cxn ang="0">
                    <a:pos x="113" y="77"/>
                  </a:cxn>
                  <a:cxn ang="0">
                    <a:pos x="111" y="94"/>
                  </a:cxn>
                  <a:cxn ang="0">
                    <a:pos x="103" y="108"/>
                  </a:cxn>
                  <a:cxn ang="0">
                    <a:pos x="91" y="121"/>
                  </a:cxn>
                  <a:cxn ang="0">
                    <a:pos x="77" y="132"/>
                  </a:cxn>
                  <a:cxn ang="0">
                    <a:pos x="61" y="144"/>
                  </a:cxn>
                  <a:cxn ang="0">
                    <a:pos x="45" y="154"/>
                  </a:cxn>
                  <a:cxn ang="0">
                    <a:pos x="30" y="164"/>
                  </a:cxn>
                  <a:cxn ang="0">
                    <a:pos x="28" y="168"/>
                  </a:cxn>
                  <a:cxn ang="0">
                    <a:pos x="27" y="170"/>
                  </a:cxn>
                  <a:cxn ang="0">
                    <a:pos x="27" y="174"/>
                  </a:cxn>
                  <a:cxn ang="0">
                    <a:pos x="28" y="177"/>
                  </a:cxn>
                  <a:cxn ang="0">
                    <a:pos x="32" y="179"/>
                  </a:cxn>
                  <a:cxn ang="0">
                    <a:pos x="35" y="180"/>
                  </a:cxn>
                  <a:cxn ang="0">
                    <a:pos x="37" y="180"/>
                  </a:cxn>
                  <a:cxn ang="0">
                    <a:pos x="41" y="179"/>
                  </a:cxn>
                  <a:cxn ang="0">
                    <a:pos x="60" y="169"/>
                  </a:cxn>
                  <a:cxn ang="0">
                    <a:pos x="77" y="158"/>
                  </a:cxn>
                  <a:cxn ang="0">
                    <a:pos x="94" y="145"/>
                  </a:cxn>
                  <a:cxn ang="0">
                    <a:pos x="109" y="130"/>
                  </a:cxn>
                  <a:cxn ang="0">
                    <a:pos x="120" y="114"/>
                  </a:cxn>
                  <a:cxn ang="0">
                    <a:pos x="127" y="95"/>
                  </a:cxn>
                  <a:cxn ang="0">
                    <a:pos x="128" y="76"/>
                  </a:cxn>
                  <a:cxn ang="0">
                    <a:pos x="123" y="55"/>
                  </a:cxn>
                  <a:cxn ang="0">
                    <a:pos x="113" y="39"/>
                  </a:cxn>
                  <a:cxn ang="0">
                    <a:pos x="97" y="25"/>
                  </a:cxn>
                  <a:cxn ang="0">
                    <a:pos x="79" y="15"/>
                  </a:cxn>
                  <a:cxn ang="0">
                    <a:pos x="57" y="7"/>
                  </a:cxn>
                  <a:cxn ang="0">
                    <a:pos x="36" y="2"/>
                  </a:cxn>
                  <a:cxn ang="0">
                    <a:pos x="19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4" y="9"/>
                  </a:cxn>
                  <a:cxn ang="0">
                    <a:pos x="29" y="14"/>
                  </a:cxn>
                  <a:cxn ang="0">
                    <a:pos x="46" y="19"/>
                  </a:cxn>
                  <a:cxn ang="0">
                    <a:pos x="61" y="23"/>
                  </a:cxn>
                  <a:cxn ang="0">
                    <a:pos x="76" y="29"/>
                  </a:cxn>
                  <a:cxn ang="0">
                    <a:pos x="89" y="37"/>
                  </a:cxn>
                  <a:cxn ang="0">
                    <a:pos x="100" y="46"/>
                  </a:cxn>
                  <a:cxn ang="0">
                    <a:pos x="108" y="59"/>
                  </a:cxn>
                </a:cxnLst>
                <a:rect l="0" t="0" r="r" b="b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" name="Freeform 61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/>
                <a:ahLst/>
                <a:cxnLst>
                  <a:cxn ang="0">
                    <a:pos x="100" y="70"/>
                  </a:cxn>
                  <a:cxn ang="0">
                    <a:pos x="53" y="115"/>
                  </a:cxn>
                  <a:cxn ang="0">
                    <a:pos x="17" y="166"/>
                  </a:cxn>
                  <a:cxn ang="0">
                    <a:pos x="0" y="226"/>
                  </a:cxn>
                  <a:cxn ang="0">
                    <a:pos x="3" y="266"/>
                  </a:cxn>
                  <a:cxn ang="0">
                    <a:pos x="9" y="282"/>
                  </a:cxn>
                  <a:cxn ang="0">
                    <a:pos x="19" y="297"/>
                  </a:cxn>
                  <a:cxn ang="0">
                    <a:pos x="32" y="310"/>
                  </a:cxn>
                  <a:cxn ang="0">
                    <a:pos x="56" y="324"/>
                  </a:cxn>
                  <a:cxn ang="0">
                    <a:pos x="86" y="338"/>
                  </a:cxn>
                  <a:cxn ang="0">
                    <a:pos x="119" y="350"/>
                  </a:cxn>
                  <a:cxn ang="0">
                    <a:pos x="152" y="359"/>
                  </a:cxn>
                  <a:cxn ang="0">
                    <a:pos x="186" y="366"/>
                  </a:cxn>
                  <a:cxn ang="0">
                    <a:pos x="220" y="371"/>
                  </a:cxn>
                  <a:cxn ang="0">
                    <a:pos x="254" y="374"/>
                  </a:cxn>
                  <a:cxn ang="0">
                    <a:pos x="289" y="376"/>
                  </a:cxn>
                  <a:cxn ang="0">
                    <a:pos x="311" y="378"/>
                  </a:cxn>
                  <a:cxn ang="0">
                    <a:pos x="320" y="371"/>
                  </a:cxn>
                  <a:cxn ang="0">
                    <a:pos x="322" y="360"/>
                  </a:cxn>
                  <a:cxn ang="0">
                    <a:pos x="315" y="352"/>
                  </a:cxn>
                  <a:cxn ang="0">
                    <a:pos x="294" y="347"/>
                  </a:cxn>
                  <a:cxn ang="0">
                    <a:pos x="263" y="341"/>
                  </a:cxn>
                  <a:cxn ang="0">
                    <a:pos x="232" y="336"/>
                  </a:cxn>
                  <a:cxn ang="0">
                    <a:pos x="200" y="332"/>
                  </a:cxn>
                  <a:cxn ang="0">
                    <a:pos x="170" y="326"/>
                  </a:cxn>
                  <a:cxn ang="0">
                    <a:pos x="139" y="318"/>
                  </a:cxn>
                  <a:cxn ang="0">
                    <a:pos x="110" y="309"/>
                  </a:cxn>
                  <a:cxn ang="0">
                    <a:pos x="80" y="297"/>
                  </a:cxn>
                  <a:cxn ang="0">
                    <a:pos x="55" y="281"/>
                  </a:cxn>
                  <a:cxn ang="0">
                    <a:pos x="38" y="259"/>
                  </a:cxn>
                  <a:cxn ang="0">
                    <a:pos x="34" y="232"/>
                  </a:cxn>
                  <a:cxn ang="0">
                    <a:pos x="38" y="200"/>
                  </a:cxn>
                  <a:cxn ang="0">
                    <a:pos x="51" y="170"/>
                  </a:cxn>
                  <a:cxn ang="0">
                    <a:pos x="71" y="137"/>
                  </a:cxn>
                  <a:cxn ang="0">
                    <a:pos x="94" y="110"/>
                  </a:cxn>
                  <a:cxn ang="0">
                    <a:pos x="123" y="82"/>
                  </a:cxn>
                  <a:cxn ang="0">
                    <a:pos x="153" y="57"/>
                  </a:cxn>
                  <a:cxn ang="0">
                    <a:pos x="195" y="38"/>
                  </a:cxn>
                  <a:cxn ang="0">
                    <a:pos x="238" y="20"/>
                  </a:cxn>
                  <a:cxn ang="0">
                    <a:pos x="264" y="7"/>
                  </a:cxn>
                  <a:cxn ang="0">
                    <a:pos x="256" y="0"/>
                  </a:cxn>
                  <a:cxn ang="0">
                    <a:pos x="221" y="4"/>
                  </a:cxn>
                  <a:cxn ang="0">
                    <a:pos x="180" y="18"/>
                  </a:cxn>
                  <a:cxn ang="0">
                    <a:pos x="141" y="38"/>
                  </a:cxn>
                </a:cxnLst>
                <a:rect l="0" t="0" r="r" b="b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" name="Freeform 61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/>
                <a:ahLst/>
                <a:cxnLst>
                  <a:cxn ang="0">
                    <a:pos x="235" y="77"/>
                  </a:cxn>
                  <a:cxn ang="0">
                    <a:pos x="248" y="91"/>
                  </a:cxn>
                  <a:cxn ang="0">
                    <a:pos x="256" y="107"/>
                  </a:cxn>
                  <a:cxn ang="0">
                    <a:pos x="259" y="124"/>
                  </a:cxn>
                  <a:cxn ang="0">
                    <a:pos x="259" y="142"/>
                  </a:cxn>
                  <a:cxn ang="0">
                    <a:pos x="257" y="157"/>
                  </a:cxn>
                  <a:cxn ang="0">
                    <a:pos x="252" y="170"/>
                  </a:cxn>
                  <a:cxn ang="0">
                    <a:pos x="244" y="183"/>
                  </a:cxn>
                  <a:cxn ang="0">
                    <a:pos x="236" y="193"/>
                  </a:cxn>
                  <a:cxn ang="0">
                    <a:pos x="225" y="204"/>
                  </a:cxn>
                  <a:cxn ang="0">
                    <a:pos x="215" y="214"/>
                  </a:cxn>
                  <a:cxn ang="0">
                    <a:pos x="204" y="224"/>
                  </a:cxn>
                  <a:cxn ang="0">
                    <a:pos x="194" y="234"/>
                  </a:cxn>
                  <a:cxn ang="0">
                    <a:pos x="191" y="238"/>
                  </a:cxn>
                  <a:cxn ang="0">
                    <a:pos x="191" y="241"/>
                  </a:cxn>
                  <a:cxn ang="0">
                    <a:pos x="191" y="245"/>
                  </a:cxn>
                  <a:cxn ang="0">
                    <a:pos x="194" y="248"/>
                  </a:cxn>
                  <a:cxn ang="0">
                    <a:pos x="197" y="250"/>
                  </a:cxn>
                  <a:cxn ang="0">
                    <a:pos x="202" y="252"/>
                  </a:cxn>
                  <a:cxn ang="0">
                    <a:pos x="205" y="250"/>
                  </a:cxn>
                  <a:cxn ang="0">
                    <a:pos x="209" y="248"/>
                  </a:cxn>
                  <a:cxn ang="0">
                    <a:pos x="232" y="233"/>
                  </a:cxn>
                  <a:cxn ang="0">
                    <a:pos x="252" y="214"/>
                  </a:cxn>
                  <a:cxn ang="0">
                    <a:pos x="268" y="192"/>
                  </a:cxn>
                  <a:cxn ang="0">
                    <a:pos x="278" y="167"/>
                  </a:cxn>
                  <a:cxn ang="0">
                    <a:pos x="283" y="141"/>
                  </a:cxn>
                  <a:cxn ang="0">
                    <a:pos x="280" y="115"/>
                  </a:cxn>
                  <a:cxn ang="0">
                    <a:pos x="271" y="91"/>
                  </a:cxn>
                  <a:cxn ang="0">
                    <a:pos x="252" y="69"/>
                  </a:cxn>
                  <a:cxn ang="0">
                    <a:pos x="238" y="57"/>
                  </a:cxn>
                  <a:cxn ang="0">
                    <a:pos x="222" y="48"/>
                  </a:cxn>
                  <a:cxn ang="0">
                    <a:pos x="204" y="39"/>
                  </a:cxn>
                  <a:cxn ang="0">
                    <a:pos x="184" y="31"/>
                  </a:cxn>
                  <a:cxn ang="0">
                    <a:pos x="164" y="23"/>
                  </a:cxn>
                  <a:cxn ang="0">
                    <a:pos x="144" y="17"/>
                  </a:cxn>
                  <a:cxn ang="0">
                    <a:pos x="123" y="13"/>
                  </a:cxn>
                  <a:cxn ang="0">
                    <a:pos x="103" y="8"/>
                  </a:cxn>
                  <a:cxn ang="0">
                    <a:pos x="83" y="5"/>
                  </a:cxn>
                  <a:cxn ang="0">
                    <a:pos x="66" y="2"/>
                  </a:cxn>
                  <a:cxn ang="0">
                    <a:pos x="48" y="0"/>
                  </a:cxn>
                  <a:cxn ang="0">
                    <a:pos x="34" y="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12" y="7"/>
                  </a:cxn>
                  <a:cxn ang="0">
                    <a:pos x="24" y="8"/>
                  </a:cxn>
                  <a:cxn ang="0">
                    <a:pos x="38" y="10"/>
                  </a:cxn>
                  <a:cxn ang="0">
                    <a:pos x="52" y="13"/>
                  </a:cxn>
                  <a:cxn ang="0">
                    <a:pos x="66" y="16"/>
                  </a:cxn>
                  <a:cxn ang="0">
                    <a:pos x="82" y="18"/>
                  </a:cxn>
                  <a:cxn ang="0">
                    <a:pos x="98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4"/>
                  </a:cxn>
                  <a:cxn ang="0">
                    <a:pos x="162" y="39"/>
                  </a:cxn>
                  <a:cxn ang="0">
                    <a:pos x="177" y="45"/>
                  </a:cxn>
                  <a:cxn ang="0">
                    <a:pos x="193" y="52"/>
                  </a:cxn>
                  <a:cxn ang="0">
                    <a:pos x="208" y="60"/>
                  </a:cxn>
                  <a:cxn ang="0">
                    <a:pos x="222" y="68"/>
                  </a:cxn>
                  <a:cxn ang="0">
                    <a:pos x="235" y="77"/>
                  </a:cxn>
                </a:cxnLst>
                <a:rect l="0" t="0" r="r" b="b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" name="Freeform 61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0" y="149"/>
                  </a:cxn>
                  <a:cxn ang="0">
                    <a:pos x="4" y="168"/>
                  </a:cxn>
                  <a:cxn ang="0">
                    <a:pos x="12" y="185"/>
                  </a:cxn>
                  <a:cxn ang="0">
                    <a:pos x="24" y="200"/>
                  </a:cxn>
                  <a:cxn ang="0">
                    <a:pos x="38" y="213"/>
                  </a:cxn>
                  <a:cxn ang="0">
                    <a:pos x="55" y="224"/>
                  </a:cxn>
                  <a:cxn ang="0">
                    <a:pos x="73" y="232"/>
                  </a:cxn>
                  <a:cxn ang="0">
                    <a:pos x="92" y="237"/>
                  </a:cxn>
                  <a:cxn ang="0">
                    <a:pos x="98" y="238"/>
                  </a:cxn>
                  <a:cxn ang="0">
                    <a:pos x="104" y="235"/>
                  </a:cxn>
                  <a:cxn ang="0">
                    <a:pos x="109" y="232"/>
                  </a:cxn>
                  <a:cxn ang="0">
                    <a:pos x="111" y="227"/>
                  </a:cxn>
                  <a:cxn ang="0">
                    <a:pos x="111" y="222"/>
                  </a:cxn>
                  <a:cxn ang="0">
                    <a:pos x="110" y="216"/>
                  </a:cxn>
                  <a:cxn ang="0">
                    <a:pos x="106" y="211"/>
                  </a:cxn>
                  <a:cxn ang="0">
                    <a:pos x="100" y="209"/>
                  </a:cxn>
                  <a:cxn ang="0">
                    <a:pos x="82" y="202"/>
                  </a:cxn>
                  <a:cxn ang="0">
                    <a:pos x="64" y="193"/>
                  </a:cxn>
                  <a:cxn ang="0">
                    <a:pos x="50" y="180"/>
                  </a:cxn>
                  <a:cxn ang="0">
                    <a:pos x="39" y="167"/>
                  </a:cxn>
                  <a:cxn ang="0">
                    <a:pos x="32" y="149"/>
                  </a:cxn>
                  <a:cxn ang="0">
                    <a:pos x="29" y="131"/>
                  </a:cxn>
                  <a:cxn ang="0">
                    <a:pos x="29" y="111"/>
                  </a:cxn>
                  <a:cxn ang="0">
                    <a:pos x="35" y="91"/>
                  </a:cxn>
                  <a:cxn ang="0">
                    <a:pos x="42" y="76"/>
                  </a:cxn>
                  <a:cxn ang="0">
                    <a:pos x="51" y="62"/>
                  </a:cxn>
                  <a:cxn ang="0">
                    <a:pos x="62" y="49"/>
                  </a:cxn>
                  <a:cxn ang="0">
                    <a:pos x="73" y="38"/>
                  </a:cxn>
                  <a:cxn ang="0">
                    <a:pos x="84" y="28"/>
                  </a:cxn>
                  <a:cxn ang="0">
                    <a:pos x="96" y="18"/>
                  </a:cxn>
                  <a:cxn ang="0">
                    <a:pos x="106" y="9"/>
                  </a:cxn>
                  <a:cxn ang="0">
                    <a:pos x="114" y="1"/>
                  </a:cxn>
                  <a:cxn ang="0">
                    <a:pos x="106" y="0"/>
                  </a:cxn>
                  <a:cxn ang="0">
                    <a:pos x="93" y="6"/>
                  </a:cxn>
                  <a:cxn ang="0">
                    <a:pos x="76" y="18"/>
                  </a:cxn>
                  <a:cxn ang="0">
                    <a:pos x="56" y="36"/>
                  </a:cxn>
                  <a:cxn ang="0">
                    <a:pos x="37" y="57"/>
                  </a:cxn>
                  <a:cxn ang="0">
                    <a:pos x="20" y="80"/>
                  </a:cxn>
                  <a:cxn ang="0">
                    <a:pos x="7" y="106"/>
                  </a:cxn>
                  <a:cxn ang="0">
                    <a:pos x="0" y="130"/>
                  </a:cxn>
                </a:cxnLst>
                <a:rect l="0" t="0" r="r" b="b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" name="Freeform 61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/>
                <a:ahLst/>
                <a:cxnLst>
                  <a:cxn ang="0">
                    <a:pos x="207" y="124"/>
                  </a:cxn>
                  <a:cxn ang="0">
                    <a:pos x="219" y="143"/>
                  </a:cxn>
                  <a:cxn ang="0">
                    <a:pos x="225" y="164"/>
                  </a:cxn>
                  <a:cxn ang="0">
                    <a:pos x="221" y="187"/>
                  </a:cxn>
                  <a:cxn ang="0">
                    <a:pos x="208" y="209"/>
                  </a:cxn>
                  <a:cxn ang="0">
                    <a:pos x="188" y="228"/>
                  </a:cxn>
                  <a:cxn ang="0">
                    <a:pos x="166" y="246"/>
                  </a:cxn>
                  <a:cxn ang="0">
                    <a:pos x="143" y="264"/>
                  </a:cxn>
                  <a:cxn ang="0">
                    <a:pos x="129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1" y="305"/>
                  </a:cxn>
                  <a:cxn ang="0">
                    <a:pos x="130" y="310"/>
                  </a:cxn>
                  <a:cxn ang="0">
                    <a:pos x="139" y="309"/>
                  </a:cxn>
                  <a:cxn ang="0">
                    <a:pos x="154" y="293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1" y="219"/>
                  </a:cxn>
                  <a:cxn ang="0">
                    <a:pos x="245" y="187"/>
                  </a:cxn>
                  <a:cxn ang="0">
                    <a:pos x="242" y="153"/>
                  </a:cxn>
                  <a:cxn ang="0">
                    <a:pos x="227" y="120"/>
                  </a:cxn>
                  <a:cxn ang="0">
                    <a:pos x="201" y="94"/>
                  </a:cxn>
                  <a:cxn ang="0">
                    <a:pos x="177" y="74"/>
                  </a:cxn>
                  <a:cxn ang="0">
                    <a:pos x="152" y="60"/>
                  </a:cxn>
                  <a:cxn ang="0">
                    <a:pos x="126" y="43"/>
                  </a:cxn>
                  <a:cxn ang="0">
                    <a:pos x="98" y="28"/>
                  </a:cxn>
                  <a:cxn ang="0">
                    <a:pos x="72" y="16"/>
                  </a:cxn>
                  <a:cxn ang="0">
                    <a:pos x="46" y="7"/>
                  </a:cxn>
                  <a:cxn ang="0">
                    <a:pos x="24" y="1"/>
                  </a:cxn>
                  <a:cxn ang="0">
                    <a:pos x="7" y="1"/>
                  </a:cxn>
                  <a:cxn ang="0">
                    <a:pos x="8" y="6"/>
                  </a:cxn>
                  <a:cxn ang="0">
                    <a:pos x="28" y="14"/>
                  </a:cxn>
                  <a:cxn ang="0">
                    <a:pos x="51" y="24"/>
                  </a:cxn>
                  <a:cxn ang="0">
                    <a:pos x="78" y="37"/>
                  </a:cxn>
                  <a:cxn ang="0">
                    <a:pos x="106" y="51"/>
                  </a:cxn>
                  <a:cxn ang="0">
                    <a:pos x="134" y="69"/>
                  </a:cxn>
                  <a:cxn ang="0">
                    <a:pos x="163" y="87"/>
                  </a:cxn>
                  <a:cxn ang="0">
                    <a:pos x="187" y="105"/>
                  </a:cxn>
                </a:cxnLst>
                <a:rect l="0" t="0" r="r" b="b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" name="Freeform 62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29" y="8"/>
                  </a:cxn>
                  <a:cxn ang="0">
                    <a:pos x="25" y="3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3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5" y="42"/>
                  </a:cxn>
                  <a:cxn ang="0">
                    <a:pos x="15" y="71"/>
                  </a:cxn>
                  <a:cxn ang="0">
                    <a:pos x="27" y="100"/>
                  </a:cxn>
                  <a:cxn ang="0">
                    <a:pos x="41" y="127"/>
                  </a:cxn>
                  <a:cxn ang="0">
                    <a:pos x="55" y="151"/>
                  </a:cxn>
                  <a:cxn ang="0">
                    <a:pos x="68" y="171"/>
                  </a:cxn>
                  <a:cxn ang="0">
                    <a:pos x="77" y="184"/>
                  </a:cxn>
                  <a:cxn ang="0">
                    <a:pos x="83" y="187"/>
                  </a:cxn>
                  <a:cxn ang="0">
                    <a:pos x="80" y="174"/>
                  </a:cxn>
                  <a:cxn ang="0">
                    <a:pos x="75" y="158"/>
                  </a:cxn>
                  <a:cxn ang="0">
                    <a:pos x="68" y="138"/>
                  </a:cxn>
                  <a:cxn ang="0">
                    <a:pos x="59" y="113"/>
                  </a:cxn>
                  <a:cxn ang="0">
                    <a:pos x="51" y="88"/>
                  </a:cxn>
                  <a:cxn ang="0">
                    <a:pos x="43" y="63"/>
                  </a:cxn>
                  <a:cxn ang="0">
                    <a:pos x="36" y="38"/>
                  </a:cxn>
                  <a:cxn ang="0">
                    <a:pos x="31" y="14"/>
                  </a:cxn>
                </a:cxnLst>
                <a:rect l="0" t="0" r="r" b="b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" name="Freeform 62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/>
                <a:ahLst/>
                <a:cxnLst>
                  <a:cxn ang="0">
                    <a:pos x="22" y="10"/>
                  </a:cxn>
                  <a:cxn ang="0">
                    <a:pos x="21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4" y="38"/>
                  </a:cxn>
                  <a:cxn ang="0">
                    <a:pos x="8" y="52"/>
                  </a:cxn>
                  <a:cxn ang="0">
                    <a:pos x="14" y="65"/>
                  </a:cxn>
                  <a:cxn ang="0">
                    <a:pos x="21" y="78"/>
                  </a:cxn>
                  <a:cxn ang="0">
                    <a:pos x="28" y="87"/>
                  </a:cxn>
                  <a:cxn ang="0">
                    <a:pos x="37" y="93"/>
                  </a:cxn>
                  <a:cxn ang="0">
                    <a:pos x="42" y="94"/>
                  </a:cxn>
                  <a:cxn ang="0">
                    <a:pos x="44" y="76"/>
                  </a:cxn>
                  <a:cxn ang="0">
                    <a:pos x="38" y="54"/>
                  </a:cxn>
                  <a:cxn ang="0">
                    <a:pos x="31" y="32"/>
                  </a:cxn>
                  <a:cxn ang="0">
                    <a:pos x="22" y="10"/>
                  </a:cxn>
                </a:cxnLst>
                <a:rect l="0" t="0" r="r" b="b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" name="Freeform 62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/>
                <a:ahLst/>
                <a:cxnLst>
                  <a:cxn ang="0">
                    <a:pos x="20" y="7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9" y="4"/>
                  </a:cxn>
                  <a:cxn ang="0">
                    <a:pos x="15" y="1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7"/>
                  </a:cxn>
                  <a:cxn ang="0">
                    <a:pos x="4" y="24"/>
                  </a:cxn>
                  <a:cxn ang="0">
                    <a:pos x="8" y="32"/>
                  </a:cxn>
                  <a:cxn ang="0">
                    <a:pos x="14" y="39"/>
                  </a:cxn>
                  <a:cxn ang="0">
                    <a:pos x="20" y="46"/>
                  </a:cxn>
                  <a:cxn ang="0">
                    <a:pos x="27" y="50"/>
                  </a:cxn>
                  <a:cxn ang="0">
                    <a:pos x="33" y="54"/>
                  </a:cxn>
                  <a:cxn ang="0">
                    <a:pos x="38" y="54"/>
                  </a:cxn>
                  <a:cxn ang="0">
                    <a:pos x="36" y="42"/>
                  </a:cxn>
                  <a:cxn ang="0">
                    <a:pos x="32" y="29"/>
                  </a:cxn>
                  <a:cxn ang="0">
                    <a:pos x="25" y="16"/>
                  </a:cxn>
                  <a:cxn ang="0">
                    <a:pos x="20" y="7"/>
                  </a:cxn>
                </a:cxnLst>
                <a:rect l="0" t="0" r="r" b="b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" name="Freeform 62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/>
                <a:ahLst/>
                <a:cxnLst>
                  <a:cxn ang="0">
                    <a:pos x="41" y="27"/>
                  </a:cxn>
                  <a:cxn ang="0">
                    <a:pos x="46" y="24"/>
                  </a:cxn>
                  <a:cxn ang="0">
                    <a:pos x="51" y="21"/>
                  </a:cxn>
                  <a:cxn ang="0">
                    <a:pos x="52" y="16"/>
                  </a:cxn>
                  <a:cxn ang="0">
                    <a:pos x="52" y="12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0"/>
                  </a:cxn>
                  <a:cxn ang="0">
                    <a:pos x="29" y="1"/>
                  </a:cxn>
                  <a:cxn ang="0">
                    <a:pos x="21" y="4"/>
                  </a:cxn>
                  <a:cxn ang="0">
                    <a:pos x="13" y="8"/>
                  </a:cxn>
                  <a:cxn ang="0">
                    <a:pos x="6" y="15"/>
                  </a:cxn>
                  <a:cxn ang="0">
                    <a:pos x="3" y="22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9" y="36"/>
                  </a:cxn>
                  <a:cxn ang="0">
                    <a:pos x="13" y="36"/>
                  </a:cxn>
                  <a:cxn ang="0">
                    <a:pos x="18" y="36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6" y="30"/>
                  </a:cxn>
                  <a:cxn ang="0">
                    <a:pos x="41" y="27"/>
                  </a:cxn>
                </a:cxnLst>
                <a:rect l="0" t="0" r="r" b="b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" name="Freeform 62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/>
                <a:ahLst/>
                <a:cxnLst>
                  <a:cxn ang="0">
                    <a:pos x="73" y="36"/>
                  </a:cxn>
                  <a:cxn ang="0">
                    <a:pos x="58" y="46"/>
                  </a:cxn>
                  <a:cxn ang="0">
                    <a:pos x="46" y="58"/>
                  </a:cxn>
                  <a:cxn ang="0">
                    <a:pos x="33" y="72"/>
                  </a:cxn>
                  <a:cxn ang="0">
                    <a:pos x="22" y="85"/>
                  </a:cxn>
                  <a:cxn ang="0">
                    <a:pos x="14" y="100"/>
                  </a:cxn>
                  <a:cxn ang="0">
                    <a:pos x="7" y="115"/>
                  </a:cxn>
                  <a:cxn ang="0">
                    <a:pos x="2" y="130"/>
                  </a:cxn>
                  <a:cxn ang="0">
                    <a:pos x="0" y="146"/>
                  </a:cxn>
                  <a:cxn ang="0">
                    <a:pos x="2" y="170"/>
                  </a:cxn>
                  <a:cxn ang="0">
                    <a:pos x="12" y="190"/>
                  </a:cxn>
                  <a:cxn ang="0">
                    <a:pos x="26" y="207"/>
                  </a:cxn>
                  <a:cxn ang="0">
                    <a:pos x="43" y="220"/>
                  </a:cxn>
                  <a:cxn ang="0">
                    <a:pos x="64" y="229"/>
                  </a:cxn>
                  <a:cxn ang="0">
                    <a:pos x="88" y="235"/>
                  </a:cxn>
                  <a:cxn ang="0">
                    <a:pos x="110" y="236"/>
                  </a:cxn>
                  <a:cxn ang="0">
                    <a:pos x="132" y="232"/>
                  </a:cxn>
                  <a:cxn ang="0">
                    <a:pos x="137" y="232"/>
                  </a:cxn>
                  <a:cxn ang="0">
                    <a:pos x="142" y="230"/>
                  </a:cxn>
                  <a:cxn ang="0">
                    <a:pos x="145" y="226"/>
                  </a:cxn>
                  <a:cxn ang="0">
                    <a:pos x="146" y="221"/>
                  </a:cxn>
                  <a:cxn ang="0">
                    <a:pos x="145" y="219"/>
                  </a:cxn>
                  <a:cxn ang="0">
                    <a:pos x="142" y="219"/>
                  </a:cxn>
                  <a:cxn ang="0">
                    <a:pos x="137" y="217"/>
                  </a:cxn>
                  <a:cxn ang="0">
                    <a:pos x="131" y="217"/>
                  </a:cxn>
                  <a:cxn ang="0">
                    <a:pos x="124" y="217"/>
                  </a:cxn>
                  <a:cxn ang="0">
                    <a:pos x="118" y="217"/>
                  </a:cxn>
                  <a:cxn ang="0">
                    <a:pos x="112" y="217"/>
                  </a:cxn>
                  <a:cxn ang="0">
                    <a:pos x="109" y="217"/>
                  </a:cxn>
                  <a:cxn ang="0">
                    <a:pos x="97" y="216"/>
                  </a:cxn>
                  <a:cxn ang="0">
                    <a:pos x="87" y="215"/>
                  </a:cxn>
                  <a:cxn ang="0">
                    <a:pos x="75" y="214"/>
                  </a:cxn>
                  <a:cxn ang="0">
                    <a:pos x="63" y="211"/>
                  </a:cxn>
                  <a:cxn ang="0">
                    <a:pos x="51" y="207"/>
                  </a:cxn>
                  <a:cxn ang="0">
                    <a:pos x="40" y="199"/>
                  </a:cxn>
                  <a:cxn ang="0">
                    <a:pos x="29" y="189"/>
                  </a:cxn>
                  <a:cxn ang="0">
                    <a:pos x="17" y="174"/>
                  </a:cxn>
                  <a:cxn ang="0">
                    <a:pos x="15" y="157"/>
                  </a:cxn>
                  <a:cxn ang="0">
                    <a:pos x="16" y="141"/>
                  </a:cxn>
                  <a:cxn ang="0">
                    <a:pos x="21" y="124"/>
                  </a:cxn>
                  <a:cxn ang="0">
                    <a:pos x="28" y="109"/>
                  </a:cxn>
                  <a:cxn ang="0">
                    <a:pos x="39" y="96"/>
                  </a:cxn>
                  <a:cxn ang="0">
                    <a:pos x="50" y="82"/>
                  </a:cxn>
                  <a:cxn ang="0">
                    <a:pos x="63" y="70"/>
                  </a:cxn>
                  <a:cxn ang="0">
                    <a:pos x="78" y="59"/>
                  </a:cxn>
                  <a:cxn ang="0">
                    <a:pos x="94" y="49"/>
                  </a:cxn>
                  <a:cxn ang="0">
                    <a:pos x="110" y="39"/>
                  </a:cxn>
                  <a:cxn ang="0">
                    <a:pos x="126" y="31"/>
                  </a:cxn>
                  <a:cxn ang="0">
                    <a:pos x="142" y="24"/>
                  </a:cxn>
                  <a:cxn ang="0">
                    <a:pos x="158" y="19"/>
                  </a:cxn>
                  <a:cxn ang="0">
                    <a:pos x="172" y="13"/>
                  </a:cxn>
                  <a:cxn ang="0">
                    <a:pos x="186" y="10"/>
                  </a:cxn>
                  <a:cxn ang="0">
                    <a:pos x="198" y="7"/>
                  </a:cxn>
                  <a:cxn ang="0">
                    <a:pos x="190" y="3"/>
                  </a:cxn>
                  <a:cxn ang="0">
                    <a:pos x="177" y="0"/>
                  </a:cxn>
                  <a:cxn ang="0">
                    <a:pos x="162" y="3"/>
                  </a:cxn>
                  <a:cxn ang="0">
                    <a:pos x="144" y="6"/>
                  </a:cxn>
                  <a:cxn ang="0">
                    <a:pos x="124" y="12"/>
                  </a:cxn>
                  <a:cxn ang="0">
                    <a:pos x="105" y="19"/>
                  </a:cxn>
                  <a:cxn ang="0">
                    <a:pos x="88" y="28"/>
                  </a:cxn>
                  <a:cxn ang="0">
                    <a:pos x="73" y="36"/>
                  </a:cxn>
                </a:cxnLst>
                <a:rect l="0" t="0" r="r" b="b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" name="Freeform 62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/>
                <a:ahLst/>
                <a:cxnLst>
                  <a:cxn ang="0">
                    <a:pos x="108" y="61"/>
                  </a:cxn>
                  <a:cxn ang="0">
                    <a:pos x="111" y="80"/>
                  </a:cxn>
                  <a:cxn ang="0">
                    <a:pos x="109" y="97"/>
                  </a:cxn>
                  <a:cxn ang="0">
                    <a:pos x="101" y="110"/>
                  </a:cxn>
                  <a:cxn ang="0">
                    <a:pos x="89" y="123"/>
                  </a:cxn>
                  <a:cxn ang="0">
                    <a:pos x="75" y="134"/>
                  </a:cxn>
                  <a:cxn ang="0">
                    <a:pos x="60" y="145"/>
                  </a:cxn>
                  <a:cxn ang="0">
                    <a:pos x="43" y="156"/>
                  </a:cxn>
                  <a:cxn ang="0">
                    <a:pos x="29" y="167"/>
                  </a:cxn>
                  <a:cxn ang="0">
                    <a:pos x="27" y="170"/>
                  </a:cxn>
                  <a:cxn ang="0">
                    <a:pos x="26" y="172"/>
                  </a:cxn>
                  <a:cxn ang="0">
                    <a:pos x="26" y="176"/>
                  </a:cxn>
                  <a:cxn ang="0">
                    <a:pos x="28" y="179"/>
                  </a:cxn>
                  <a:cxn ang="0">
                    <a:pos x="30" y="182"/>
                  </a:cxn>
                  <a:cxn ang="0">
                    <a:pos x="34" y="183"/>
                  </a:cxn>
                  <a:cxn ang="0">
                    <a:pos x="37" y="183"/>
                  </a:cxn>
                  <a:cxn ang="0">
                    <a:pos x="41" y="182"/>
                  </a:cxn>
                  <a:cxn ang="0">
                    <a:pos x="58" y="171"/>
                  </a:cxn>
                  <a:cxn ang="0">
                    <a:pos x="76" y="160"/>
                  </a:cxn>
                  <a:cxn ang="0">
                    <a:pos x="92" y="147"/>
                  </a:cxn>
                  <a:cxn ang="0">
                    <a:pos x="108" y="132"/>
                  </a:cxn>
                  <a:cxn ang="0">
                    <a:pos x="118" y="116"/>
                  </a:cxn>
                  <a:cxn ang="0">
                    <a:pos x="125" y="98"/>
                  </a:cxn>
                  <a:cxn ang="0">
                    <a:pos x="128" y="78"/>
                  </a:cxn>
                  <a:cxn ang="0">
                    <a:pos x="123" y="58"/>
                  </a:cxn>
                  <a:cxn ang="0">
                    <a:pos x="112" y="41"/>
                  </a:cxn>
                  <a:cxn ang="0">
                    <a:pos x="98" y="28"/>
                  </a:cxn>
                  <a:cxn ang="0">
                    <a:pos x="80" y="16"/>
                  </a:cxn>
                  <a:cxn ang="0">
                    <a:pos x="61" y="8"/>
                  </a:cxn>
                  <a:cxn ang="0">
                    <a:pos x="41" y="2"/>
                  </a:cxn>
                  <a:cxn ang="0">
                    <a:pos x="23" y="0"/>
                  </a:cxn>
                  <a:cxn ang="0">
                    <a:pos x="9" y="1"/>
                  </a:cxn>
                  <a:cxn ang="0">
                    <a:pos x="0" y="6"/>
                  </a:cxn>
                  <a:cxn ang="0">
                    <a:pos x="16" y="10"/>
                  </a:cxn>
                  <a:cxn ang="0">
                    <a:pos x="33" y="14"/>
                  </a:cxn>
                  <a:cxn ang="0">
                    <a:pos x="48" y="17"/>
                  </a:cxn>
                  <a:cxn ang="0">
                    <a:pos x="63" y="22"/>
                  </a:cxn>
                  <a:cxn ang="0">
                    <a:pos x="77" y="28"/>
                  </a:cxn>
                  <a:cxn ang="0">
                    <a:pos x="90" y="36"/>
                  </a:cxn>
                  <a:cxn ang="0">
                    <a:pos x="101" y="46"/>
                  </a:cxn>
                  <a:cxn ang="0">
                    <a:pos x="108" y="61"/>
                  </a:cxn>
                </a:cxnLst>
                <a:rect l="0" t="0" r="r" b="b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" name="Freeform 62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/>
                <a:ahLst/>
                <a:cxnLst>
                  <a:cxn ang="0">
                    <a:pos x="101" y="70"/>
                  </a:cxn>
                  <a:cxn ang="0">
                    <a:pos x="54" y="115"/>
                  </a:cxn>
                  <a:cxn ang="0">
                    <a:pos x="18" y="167"/>
                  </a:cxn>
                  <a:cxn ang="0">
                    <a:pos x="0" y="227"/>
                  </a:cxn>
                  <a:cxn ang="0">
                    <a:pos x="4" y="267"/>
                  </a:cxn>
                  <a:cxn ang="0">
                    <a:pos x="11" y="283"/>
                  </a:cxn>
                  <a:cxn ang="0">
                    <a:pos x="21" y="298"/>
                  </a:cxn>
                  <a:cxn ang="0">
                    <a:pos x="34" y="311"/>
                  </a:cxn>
                  <a:cxn ang="0">
                    <a:pos x="57" y="325"/>
                  </a:cxn>
                  <a:cxn ang="0">
                    <a:pos x="87" y="340"/>
                  </a:cxn>
                  <a:cxn ang="0">
                    <a:pos x="120" y="351"/>
                  </a:cxn>
                  <a:cxn ang="0">
                    <a:pos x="153" y="360"/>
                  </a:cxn>
                  <a:cxn ang="0">
                    <a:pos x="187" y="367"/>
                  </a:cxn>
                  <a:cxn ang="0">
                    <a:pos x="221" y="372"/>
                  </a:cxn>
                  <a:cxn ang="0">
                    <a:pos x="256" y="375"/>
                  </a:cxn>
                  <a:cxn ang="0">
                    <a:pos x="290" y="378"/>
                  </a:cxn>
                  <a:cxn ang="0">
                    <a:pos x="312" y="379"/>
                  </a:cxn>
                  <a:cxn ang="0">
                    <a:pos x="320" y="372"/>
                  </a:cxn>
                  <a:cxn ang="0">
                    <a:pos x="323" y="360"/>
                  </a:cxn>
                  <a:cxn ang="0">
                    <a:pos x="316" y="352"/>
                  </a:cxn>
                  <a:cxn ang="0">
                    <a:pos x="295" y="351"/>
                  </a:cxn>
                  <a:cxn ang="0">
                    <a:pos x="263" y="350"/>
                  </a:cxn>
                  <a:cxn ang="0">
                    <a:pos x="231" y="348"/>
                  </a:cxn>
                  <a:cxn ang="0">
                    <a:pos x="200" y="343"/>
                  </a:cxn>
                  <a:cxn ang="0">
                    <a:pos x="168" y="337"/>
                  </a:cxn>
                  <a:cxn ang="0">
                    <a:pos x="136" y="329"/>
                  </a:cxn>
                  <a:cxn ang="0">
                    <a:pos x="106" y="320"/>
                  </a:cxn>
                  <a:cxn ang="0">
                    <a:pos x="76" y="306"/>
                  </a:cxn>
                  <a:cxn ang="0">
                    <a:pos x="51" y="291"/>
                  </a:cxn>
                  <a:cxn ang="0">
                    <a:pos x="35" y="269"/>
                  </a:cxn>
                  <a:cxn ang="0">
                    <a:pos x="31" y="239"/>
                  </a:cxn>
                  <a:cxn ang="0">
                    <a:pos x="38" y="197"/>
                  </a:cxn>
                  <a:cxn ang="0">
                    <a:pos x="51" y="165"/>
                  </a:cxn>
                  <a:cxn ang="0">
                    <a:pos x="68" y="136"/>
                  </a:cxn>
                  <a:cxn ang="0">
                    <a:pos x="89" y="111"/>
                  </a:cxn>
                  <a:cxn ang="0">
                    <a:pos x="114" y="88"/>
                  </a:cxn>
                  <a:cxn ang="0">
                    <a:pos x="144" y="64"/>
                  </a:cxn>
                  <a:cxn ang="0">
                    <a:pos x="181" y="41"/>
                  </a:cxn>
                  <a:cxn ang="0">
                    <a:pos x="219" y="22"/>
                  </a:cxn>
                  <a:cxn ang="0">
                    <a:pos x="253" y="7"/>
                  </a:cxn>
                  <a:cxn ang="0">
                    <a:pos x="255" y="0"/>
                  </a:cxn>
                  <a:cxn ang="0">
                    <a:pos x="221" y="5"/>
                  </a:cxn>
                  <a:cxn ang="0">
                    <a:pos x="181" y="19"/>
                  </a:cxn>
                  <a:cxn ang="0">
                    <a:pos x="142" y="39"/>
                  </a:cxn>
                </a:cxnLst>
                <a:rect l="0" t="0" r="r" b="b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3" name="Freeform 62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/>
                <a:ahLst/>
                <a:cxnLst>
                  <a:cxn ang="0">
                    <a:pos x="235" y="78"/>
                  </a:cxn>
                  <a:cxn ang="0">
                    <a:pos x="248" y="92"/>
                  </a:cxn>
                  <a:cxn ang="0">
                    <a:pos x="255" y="108"/>
                  </a:cxn>
                  <a:cxn ang="0">
                    <a:pos x="259" y="125"/>
                  </a:cxn>
                  <a:cxn ang="0">
                    <a:pos x="259" y="144"/>
                  </a:cxn>
                  <a:cxn ang="0">
                    <a:pos x="257" y="159"/>
                  </a:cxn>
                  <a:cxn ang="0">
                    <a:pos x="252" y="171"/>
                  </a:cxn>
                  <a:cxn ang="0">
                    <a:pos x="244" y="184"/>
                  </a:cxn>
                  <a:cxn ang="0">
                    <a:pos x="236" y="194"/>
                  </a:cxn>
                  <a:cxn ang="0">
                    <a:pos x="225" y="206"/>
                  </a:cxn>
                  <a:cxn ang="0">
                    <a:pos x="215" y="215"/>
                  </a:cxn>
                  <a:cxn ang="0">
                    <a:pos x="204" y="225"/>
                  </a:cxn>
                  <a:cxn ang="0">
                    <a:pos x="194" y="236"/>
                  </a:cxn>
                  <a:cxn ang="0">
                    <a:pos x="191" y="239"/>
                  </a:cxn>
                  <a:cxn ang="0">
                    <a:pos x="190" y="242"/>
                  </a:cxn>
                  <a:cxn ang="0">
                    <a:pos x="191" y="246"/>
                  </a:cxn>
                  <a:cxn ang="0">
                    <a:pos x="194" y="249"/>
                  </a:cxn>
                  <a:cxn ang="0">
                    <a:pos x="197" y="252"/>
                  </a:cxn>
                  <a:cxn ang="0">
                    <a:pos x="201" y="253"/>
                  </a:cxn>
                  <a:cxn ang="0">
                    <a:pos x="205" y="252"/>
                  </a:cxn>
                  <a:cxn ang="0">
                    <a:pos x="209" y="249"/>
                  </a:cxn>
                  <a:cxn ang="0">
                    <a:pos x="232" y="234"/>
                  </a:cxn>
                  <a:cxn ang="0">
                    <a:pos x="251" y="215"/>
                  </a:cxn>
                  <a:cxn ang="0">
                    <a:pos x="267" y="192"/>
                  </a:cxn>
                  <a:cxn ang="0">
                    <a:pos x="278" y="168"/>
                  </a:cxn>
                  <a:cxn ang="0">
                    <a:pos x="282" y="141"/>
                  </a:cxn>
                  <a:cxn ang="0">
                    <a:pos x="279" y="116"/>
                  </a:cxn>
                  <a:cxn ang="0">
                    <a:pos x="270" y="92"/>
                  </a:cxn>
                  <a:cxn ang="0">
                    <a:pos x="251" y="70"/>
                  </a:cxn>
                  <a:cxn ang="0">
                    <a:pos x="237" y="59"/>
                  </a:cxn>
                  <a:cxn ang="0">
                    <a:pos x="221" y="48"/>
                  </a:cxn>
                  <a:cxn ang="0">
                    <a:pos x="202" y="39"/>
                  </a:cxn>
                  <a:cxn ang="0">
                    <a:pos x="183" y="31"/>
                  </a:cxn>
                  <a:cxn ang="0">
                    <a:pos x="163" y="24"/>
                  </a:cxn>
                  <a:cxn ang="0">
                    <a:pos x="142" y="18"/>
                  </a:cxn>
                  <a:cxn ang="0">
                    <a:pos x="122" y="13"/>
                  </a:cxn>
                  <a:cxn ang="0">
                    <a:pos x="101" y="8"/>
                  </a:cxn>
                  <a:cxn ang="0">
                    <a:pos x="82" y="5"/>
                  </a:cxn>
                  <a:cxn ang="0">
                    <a:pos x="63" y="2"/>
                  </a:cxn>
                  <a:cxn ang="0">
                    <a:pos x="47" y="0"/>
                  </a:cxn>
                  <a:cxn ang="0">
                    <a:pos x="32" y="0"/>
                  </a:cxn>
                  <a:cxn ang="0">
                    <a:pos x="19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12" y="8"/>
                  </a:cxn>
                  <a:cxn ang="0">
                    <a:pos x="25" y="9"/>
                  </a:cxn>
                  <a:cxn ang="0">
                    <a:pos x="38" y="12"/>
                  </a:cxn>
                  <a:cxn ang="0">
                    <a:pos x="52" y="14"/>
                  </a:cxn>
                  <a:cxn ang="0">
                    <a:pos x="67" y="16"/>
                  </a:cxn>
                  <a:cxn ang="0">
                    <a:pos x="82" y="18"/>
                  </a:cxn>
                  <a:cxn ang="0">
                    <a:pos x="97" y="22"/>
                  </a:cxn>
                  <a:cxn ang="0">
                    <a:pos x="114" y="25"/>
                  </a:cxn>
                  <a:cxn ang="0">
                    <a:pos x="129" y="30"/>
                  </a:cxn>
                  <a:cxn ang="0">
                    <a:pos x="146" y="35"/>
                  </a:cxn>
                  <a:cxn ang="0">
                    <a:pos x="162" y="40"/>
                  </a:cxn>
                  <a:cxn ang="0">
                    <a:pos x="177" y="46"/>
                  </a:cxn>
                  <a:cxn ang="0">
                    <a:pos x="192" y="53"/>
                  </a:cxn>
                  <a:cxn ang="0">
                    <a:pos x="208" y="60"/>
                  </a:cxn>
                  <a:cxn ang="0">
                    <a:pos x="222" y="69"/>
                  </a:cxn>
                  <a:cxn ang="0">
                    <a:pos x="235" y="78"/>
                  </a:cxn>
                </a:cxnLst>
                <a:rect l="0" t="0" r="r" b="b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" name="Freeform 62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0" y="148"/>
                  </a:cxn>
                  <a:cxn ang="0">
                    <a:pos x="5" y="166"/>
                  </a:cxn>
                  <a:cxn ang="0">
                    <a:pos x="13" y="184"/>
                  </a:cxn>
                  <a:cxn ang="0">
                    <a:pos x="24" y="198"/>
                  </a:cxn>
                  <a:cxn ang="0">
                    <a:pos x="39" y="211"/>
                  </a:cxn>
                  <a:cxn ang="0">
                    <a:pos x="55" y="223"/>
                  </a:cxn>
                  <a:cxn ang="0">
                    <a:pos x="74" y="231"/>
                  </a:cxn>
                  <a:cxn ang="0">
                    <a:pos x="92" y="235"/>
                  </a:cxn>
                  <a:cxn ang="0">
                    <a:pos x="98" y="236"/>
                  </a:cxn>
                  <a:cxn ang="0">
                    <a:pos x="104" y="234"/>
                  </a:cxn>
                  <a:cxn ang="0">
                    <a:pos x="109" y="231"/>
                  </a:cxn>
                  <a:cxn ang="0">
                    <a:pos x="111" y="226"/>
                  </a:cxn>
                  <a:cxn ang="0">
                    <a:pos x="111" y="220"/>
                  </a:cxn>
                  <a:cxn ang="0">
                    <a:pos x="110" y="215"/>
                  </a:cxn>
                  <a:cxn ang="0">
                    <a:pos x="107" y="210"/>
                  </a:cxn>
                  <a:cxn ang="0">
                    <a:pos x="101" y="208"/>
                  </a:cxn>
                  <a:cxn ang="0">
                    <a:pos x="82" y="201"/>
                  </a:cxn>
                  <a:cxn ang="0">
                    <a:pos x="64" y="192"/>
                  </a:cxn>
                  <a:cxn ang="0">
                    <a:pos x="50" y="179"/>
                  </a:cxn>
                  <a:cxn ang="0">
                    <a:pos x="40" y="165"/>
                  </a:cxn>
                  <a:cxn ang="0">
                    <a:pos x="33" y="148"/>
                  </a:cxn>
                  <a:cxn ang="0">
                    <a:pos x="29" y="130"/>
                  </a:cxn>
                  <a:cxn ang="0">
                    <a:pos x="29" y="110"/>
                  </a:cxn>
                  <a:cxn ang="0">
                    <a:pos x="35" y="89"/>
                  </a:cxn>
                  <a:cxn ang="0">
                    <a:pos x="43" y="74"/>
                  </a:cxn>
                  <a:cxn ang="0">
                    <a:pos x="56" y="60"/>
                  </a:cxn>
                  <a:cxn ang="0">
                    <a:pos x="70" y="46"/>
                  </a:cxn>
                  <a:cxn ang="0">
                    <a:pos x="85" y="33"/>
                  </a:cxn>
                  <a:cxn ang="0">
                    <a:pos x="98" y="23"/>
                  </a:cxn>
                  <a:cxn ang="0">
                    <a:pos x="109" y="12"/>
                  </a:cxn>
                  <a:cxn ang="0">
                    <a:pos x="115" y="6"/>
                  </a:cxn>
                  <a:cxn ang="0">
                    <a:pos x="115" y="0"/>
                  </a:cxn>
                  <a:cxn ang="0">
                    <a:pos x="102" y="4"/>
                  </a:cxn>
                  <a:cxn ang="0">
                    <a:pos x="85" y="12"/>
                  </a:cxn>
                  <a:cxn ang="0">
                    <a:pos x="68" y="26"/>
                  </a:cxn>
                  <a:cxn ang="0">
                    <a:pos x="49" y="42"/>
                  </a:cxn>
                  <a:cxn ang="0">
                    <a:pos x="32" y="61"/>
                  </a:cxn>
                  <a:cxn ang="0">
                    <a:pos x="17" y="82"/>
                  </a:cxn>
                  <a:cxn ang="0">
                    <a:pos x="6" y="105"/>
                  </a:cxn>
                  <a:cxn ang="0">
                    <a:pos x="0" y="128"/>
                  </a:cxn>
                </a:cxnLst>
                <a:rect l="0" t="0" r="r" b="b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" name="Freeform 62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/>
                <a:ahLst/>
                <a:cxnLst>
                  <a:cxn ang="0">
                    <a:pos x="208" y="124"/>
                  </a:cxn>
                  <a:cxn ang="0">
                    <a:pos x="220" y="144"/>
                  </a:cxn>
                  <a:cxn ang="0">
                    <a:pos x="226" y="164"/>
                  </a:cxn>
                  <a:cxn ang="0">
                    <a:pos x="222" y="187"/>
                  </a:cxn>
                  <a:cxn ang="0">
                    <a:pos x="208" y="209"/>
                  </a:cxn>
                  <a:cxn ang="0">
                    <a:pos x="188" y="229"/>
                  </a:cxn>
                  <a:cxn ang="0">
                    <a:pos x="166" y="246"/>
                  </a:cxn>
                  <a:cxn ang="0">
                    <a:pos x="142" y="264"/>
                  </a:cxn>
                  <a:cxn ang="0">
                    <a:pos x="128" y="278"/>
                  </a:cxn>
                  <a:cxn ang="0">
                    <a:pos x="124" y="287"/>
                  </a:cxn>
                  <a:cxn ang="0">
                    <a:pos x="120" y="296"/>
                  </a:cxn>
                  <a:cxn ang="0">
                    <a:pos x="122" y="306"/>
                  </a:cxn>
                  <a:cxn ang="0">
                    <a:pos x="131" y="310"/>
                  </a:cxn>
                  <a:cxn ang="0">
                    <a:pos x="139" y="309"/>
                  </a:cxn>
                  <a:cxn ang="0">
                    <a:pos x="154" y="292"/>
                  </a:cxn>
                  <a:cxn ang="0">
                    <a:pos x="180" y="269"/>
                  </a:cxn>
                  <a:cxn ang="0">
                    <a:pos x="207" y="246"/>
                  </a:cxn>
                  <a:cxn ang="0">
                    <a:pos x="230" y="219"/>
                  </a:cxn>
                  <a:cxn ang="0">
                    <a:pos x="244" y="186"/>
                  </a:cxn>
                  <a:cxn ang="0">
                    <a:pos x="243" y="152"/>
                  </a:cxn>
                  <a:cxn ang="0">
                    <a:pos x="228" y="119"/>
                  </a:cxn>
                  <a:cxn ang="0">
                    <a:pos x="203" y="93"/>
                  </a:cxn>
                  <a:cxn ang="0">
                    <a:pos x="176" y="76"/>
                  </a:cxn>
                  <a:cxn ang="0">
                    <a:pos x="151" y="61"/>
                  </a:cxn>
                  <a:cxn ang="0">
                    <a:pos x="122" y="46"/>
                  </a:cxn>
                  <a:cxn ang="0">
                    <a:pos x="93" y="31"/>
                  </a:cxn>
                  <a:cxn ang="0">
                    <a:pos x="66" y="18"/>
                  </a:cxn>
                  <a:cxn ang="0">
                    <a:pos x="40" y="8"/>
                  </a:cxn>
                  <a:cxn ang="0">
                    <a:pos x="20" y="1"/>
                  </a:cxn>
                  <a:cxn ang="0">
                    <a:pos x="5" y="0"/>
                  </a:cxn>
                  <a:cxn ang="0">
                    <a:pos x="11" y="8"/>
                  </a:cxn>
                  <a:cxn ang="0">
                    <a:pos x="36" y="20"/>
                  </a:cxn>
                  <a:cxn ang="0">
                    <a:pos x="60" y="31"/>
                  </a:cxn>
                  <a:cxn ang="0">
                    <a:pos x="86" y="44"/>
                  </a:cxn>
                  <a:cxn ang="0">
                    <a:pos x="113" y="57"/>
                  </a:cxn>
                  <a:cxn ang="0">
                    <a:pos x="139" y="71"/>
                  </a:cxn>
                  <a:cxn ang="0">
                    <a:pos x="165" y="88"/>
                  </a:cxn>
                  <a:cxn ang="0">
                    <a:pos x="188" y="106"/>
                  </a:cxn>
                </a:cxnLst>
                <a:rect l="0" t="0" r="r" b="b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86" name="Group 630"/>
            <p:cNvGrpSpPr>
              <a:grpSpLocks/>
            </p:cNvGrpSpPr>
            <p:nvPr/>
          </p:nvGrpSpPr>
          <p:grpSpPr bwMode="auto">
            <a:xfrm>
              <a:off x="382" y="2435"/>
              <a:ext cx="139" cy="238"/>
              <a:chOff x="3796" y="1043"/>
              <a:chExt cx="865" cy="1237"/>
            </a:xfrm>
          </p:grpSpPr>
          <p:sp>
            <p:nvSpPr>
              <p:cNvPr id="4727" name="Line 631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28" name="Line 632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29" name="Line 633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0" name="Line 634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1" name="Line 635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2" name="Line 636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3" name="Line 637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4" name="Line 638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5" name="Line 639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6" name="Line 640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7" name="Line 641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8" name="Line 642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39" name="Line 643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40" name="Line 644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41" name="Line 645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92" name="Group 64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743" name="Line 64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4" name="Line 6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5" name="Line 64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6" name="Line 6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96" name="Group 65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748" name="Line 65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4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0" name="Line 65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1" name="Line 6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00" name="Group 65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753" name="Line 65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4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5" name="Line 65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56" name="Line 6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762" name="Text Box 666"/>
            <p:cNvSpPr txBox="1">
              <a:spLocks noChangeArrowheads="1"/>
            </p:cNvSpPr>
            <p:nvPr/>
          </p:nvSpPr>
          <p:spPr bwMode="auto">
            <a:xfrm>
              <a:off x="564" y="2770"/>
              <a:ext cx="44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600">
                  <a:latin typeface="Comic Sans MS" pitchFamily="66" charset="0"/>
                </a:rPr>
                <a:t>links</a:t>
              </a:r>
            </a:p>
          </p:txBody>
        </p:sp>
        <p:sp>
          <p:nvSpPr>
            <p:cNvPr id="4764" name="Line 668"/>
            <p:cNvSpPr>
              <a:spLocks noChangeShapeType="1"/>
            </p:cNvSpPr>
            <p:nvPr/>
          </p:nvSpPr>
          <p:spPr bwMode="auto">
            <a:xfrm>
              <a:off x="243" y="2838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65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60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600" dirty="0" smtClean="0">
                  <a:latin typeface="Comic Sans MS" pitchFamily="66" charset="0"/>
                </a:rPr>
                <a:t>wireless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381125" y="3200400"/>
            <a:ext cx="3800475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400" i="1" dirty="0" err="1" smtClean="0">
                <a:solidFill>
                  <a:srgbClr val="FF0000"/>
                </a:solidFill>
              </a:rPr>
              <a:t>Phương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tiện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kết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nối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cáp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sóng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vô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tuyến</a:t>
            </a:r>
            <a:endParaRPr lang="en-US" dirty="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Tốc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độ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truyền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bandwidth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439863" y="5029200"/>
            <a:ext cx="3779837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sz="2400" i="1" dirty="0" err="1" smtClean="0">
                <a:solidFill>
                  <a:srgbClr val="FF0000"/>
                </a:solidFill>
              </a:rPr>
              <a:t>Thiết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bị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liên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mạng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Routers, switch,..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Chuyển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tiếp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dữ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liệu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417" name="Footer Placeholder 4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766" grpId="0"/>
      <p:bldP spid="47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– </a:t>
            </a:r>
            <a:r>
              <a:rPr lang="en-US" sz="2800" dirty="0" err="1" smtClean="0"/>
              <a:t>bên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endParaRPr 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smtClean="0"/>
              <a:t>Web, Mail, FTP,…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smtClean="0"/>
              <a:t>HTTP, FTP, TCP, IP, PPP,…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(circuit-switching): </a:t>
            </a:r>
          </a:p>
          <a:p>
            <a:pPr lvl="3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 </a:t>
            </a:r>
          </a:p>
          <a:p>
            <a:pPr lvl="3"/>
            <a:r>
              <a:rPr lang="en-US" dirty="0" smtClean="0"/>
              <a:t>VD: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PSTN</a:t>
            </a:r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(packet-switching)</a:t>
            </a:r>
          </a:p>
          <a:p>
            <a:pPr lvl="3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(packet)</a:t>
            </a:r>
          </a:p>
          <a:p>
            <a:pPr lvl="3"/>
            <a:r>
              <a:rPr lang="en-US" dirty="0" smtClean="0"/>
              <a:t>VD: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F295051E-9D2E-4D21-887B-97B64F96E9F6}" type="slidenum">
              <a:rPr lang="en-US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Chuyển mạch mạch - 1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4495800" cy="4800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err="1" smtClean="0"/>
              <a:t>Mỗi</a:t>
            </a:r>
            <a:r>
              <a:rPr lang="en-US" sz="2000" dirty="0" smtClean="0"/>
              <a:t> “</a:t>
            </a:r>
            <a:r>
              <a:rPr lang="en-US" sz="2000" dirty="0" err="1" smtClean="0"/>
              <a:t>cuộc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”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1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endParaRPr lang="en-US" sz="2000" dirty="0" smtClean="0"/>
          </a:p>
          <a:p>
            <a:pPr lvl="1" eaLnBrk="1" hangingPunct="1"/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Chiếm</a:t>
            </a:r>
            <a:r>
              <a:rPr lang="en-US" sz="1800" dirty="0" smtClean="0"/>
              <a:t> </a:t>
            </a:r>
            <a:r>
              <a:rPr lang="en-US" sz="1800" dirty="0" err="1" smtClean="0"/>
              <a:t>giữ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  <a:r>
              <a:rPr lang="en-US" sz="1800" dirty="0" err="1" smtClean="0"/>
              <a:t>nguyên</a:t>
            </a:r>
            <a:r>
              <a:rPr lang="en-US" sz="1800" dirty="0" smtClean="0"/>
              <a:t> </a:t>
            </a:r>
            <a:r>
              <a:rPr lang="en-US" sz="1800" dirty="0" err="1" smtClean="0"/>
              <a:t>suốt</a:t>
            </a:r>
            <a:r>
              <a:rPr lang="en-US" sz="1800" dirty="0" smtClean="0"/>
              <a:t> “</a:t>
            </a:r>
            <a:r>
              <a:rPr lang="en-US" sz="1800" dirty="0" err="1" smtClean="0"/>
              <a:t>cuộc</a:t>
            </a:r>
            <a:r>
              <a:rPr lang="en-US" sz="1800" dirty="0" smtClean="0"/>
              <a:t> </a:t>
            </a:r>
            <a:r>
              <a:rPr lang="en-US" sz="1800" dirty="0" err="1" smtClean="0"/>
              <a:t>gọi</a:t>
            </a:r>
            <a:r>
              <a:rPr lang="en-US" sz="1800" dirty="0" smtClean="0"/>
              <a:t>”</a:t>
            </a:r>
          </a:p>
          <a:p>
            <a:r>
              <a:rPr lang="en-US" sz="2000" dirty="0" err="1" smtClean="0"/>
              <a:t>Đảm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nghẽn</a:t>
            </a:r>
            <a:r>
              <a:rPr lang="en-US" sz="2000" dirty="0" smtClean="0"/>
              <a:t> </a:t>
            </a:r>
            <a:r>
              <a:rPr lang="en-US" sz="2000" dirty="0" err="1" smtClean="0"/>
              <a:t>mạch</a:t>
            </a:r>
            <a:endParaRPr lang="en-US" sz="2000" dirty="0" smtClean="0"/>
          </a:p>
          <a:p>
            <a:pPr eaLnBrk="1" hangingPunct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băng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rời</a:t>
            </a:r>
            <a:r>
              <a:rPr lang="en-US" sz="2000" dirty="0" smtClean="0"/>
              <a:t> </a:t>
            </a:r>
            <a:r>
              <a:rPr lang="en-US" sz="2000" dirty="0" err="1" smtClean="0"/>
              <a:t>rạc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dày</a:t>
            </a:r>
            <a:r>
              <a:rPr lang="en-US" sz="2000" dirty="0" smtClean="0"/>
              <a:t>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bit rate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)</a:t>
            </a:r>
          </a:p>
          <a:p>
            <a:pPr eaLnBrk="1" hangingPunct="1"/>
            <a:r>
              <a:rPr lang="en-US" sz="2000" dirty="0" err="1" smtClean="0"/>
              <a:t>Khắc</a:t>
            </a:r>
            <a:r>
              <a:rPr lang="en-US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:</a:t>
            </a:r>
          </a:p>
          <a:p>
            <a:pPr lvl="1"/>
            <a:r>
              <a:rPr lang="en-US" sz="1700" dirty="0" err="1" smtClean="0"/>
              <a:t>Nhập</a:t>
            </a:r>
            <a:r>
              <a:rPr lang="en-US" sz="1700" dirty="0" smtClean="0"/>
              <a:t> </a:t>
            </a:r>
            <a:r>
              <a:rPr lang="en-US" sz="1700" dirty="0" err="1" smtClean="0"/>
              <a:t>nhiều</a:t>
            </a:r>
            <a:r>
              <a:rPr lang="en-US" sz="1700" dirty="0" smtClean="0"/>
              <a:t> “</a:t>
            </a:r>
            <a:r>
              <a:rPr lang="en-US" sz="1700" dirty="0" err="1" smtClean="0"/>
              <a:t>cuộc</a:t>
            </a:r>
            <a:r>
              <a:rPr lang="en-US" sz="1700" dirty="0" smtClean="0"/>
              <a:t> </a:t>
            </a:r>
            <a:r>
              <a:rPr lang="en-US" sz="1700" dirty="0" err="1" smtClean="0"/>
              <a:t>gọi</a:t>
            </a:r>
            <a:r>
              <a:rPr lang="en-US" sz="1700" dirty="0" smtClean="0"/>
              <a:t>” </a:t>
            </a:r>
            <a:r>
              <a:rPr lang="en-US" sz="1700" dirty="0" err="1" smtClean="0"/>
              <a:t>trên</a:t>
            </a:r>
            <a:r>
              <a:rPr lang="en-US" sz="1700" dirty="0" smtClean="0"/>
              <a:t> </a:t>
            </a:r>
            <a:r>
              <a:rPr lang="en-US" sz="1700" dirty="0" err="1" smtClean="0"/>
              <a:t>cùng</a:t>
            </a:r>
            <a:r>
              <a:rPr lang="en-US" sz="1700" dirty="0" smtClean="0"/>
              <a:t> 1 </a:t>
            </a:r>
            <a:r>
              <a:rPr lang="en-US" sz="1700" dirty="0" err="1" smtClean="0"/>
              <a:t>đường</a:t>
            </a:r>
            <a:r>
              <a:rPr lang="en-US" sz="1700" dirty="0" smtClean="0"/>
              <a:t> </a:t>
            </a:r>
            <a:r>
              <a:rPr lang="en-US" sz="1700" dirty="0" err="1" smtClean="0"/>
              <a:t>truyền</a:t>
            </a:r>
            <a:endParaRPr lang="en-US" sz="1700" dirty="0" smtClean="0"/>
          </a:p>
          <a:p>
            <a:pPr lvl="1"/>
            <a:r>
              <a:rPr lang="en-US" sz="1700" dirty="0" err="1" smtClean="0"/>
              <a:t>kỹ</a:t>
            </a:r>
            <a:r>
              <a:rPr lang="en-US" sz="1700" dirty="0" smtClean="0"/>
              <a:t> </a:t>
            </a:r>
            <a:r>
              <a:rPr lang="en-US" sz="1700" dirty="0" err="1" smtClean="0"/>
              <a:t>thuật</a:t>
            </a:r>
            <a:r>
              <a:rPr lang="en-US" sz="1700" dirty="0" smtClean="0"/>
              <a:t>: FDMA, TDMA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F758FA6-3E38-4E36-A1DD-04F76859DB60}" type="slidenum">
              <a:rPr lang="en-US"/>
              <a:pPr/>
              <a:t>34</a:t>
            </a:fld>
            <a:endParaRPr lang="en-US"/>
          </a:p>
        </p:txBody>
      </p:sp>
      <p:pic>
        <p:nvPicPr>
          <p:cNvPr id="49157" name="Picture 4" descr="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7913" y="1676400"/>
            <a:ext cx="42560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- 2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676400"/>
            <a:ext cx="4114800" cy="28956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FDMA</a:t>
            </a:r>
          </a:p>
        </p:txBody>
      </p:sp>
      <p:graphicFrame>
        <p:nvGraphicFramePr>
          <p:cNvPr id="8" name="Group 308"/>
          <p:cNvGraphicFramePr>
            <a:graphicFrameLocks/>
          </p:cNvGraphicFramePr>
          <p:nvPr/>
        </p:nvGraphicFramePr>
        <p:xfrm>
          <a:off x="2590800" y="2362200"/>
          <a:ext cx="5257800" cy="99060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657600" y="13716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/>
              <a:t>4 cuộc gọi 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5638800" y="1447800"/>
            <a:ext cx="381000" cy="3667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6248400" y="1447800"/>
            <a:ext cx="3810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6858000" y="1447800"/>
            <a:ext cx="381000" cy="366713"/>
          </a:xfrm>
          <a:prstGeom prst="rect">
            <a:avLst/>
          </a:prstGeom>
          <a:solidFill>
            <a:srgbClr val="F0F5A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7467600" y="1447800"/>
            <a:ext cx="381000" cy="366713"/>
          </a:xfrm>
          <a:prstGeom prst="rect">
            <a:avLst/>
          </a:prstGeom>
          <a:solidFill>
            <a:srgbClr val="F6A8C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57200" y="38481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800" dirty="0"/>
              <a:t>TDMA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387600" y="4495800"/>
            <a:ext cx="5638800" cy="1143000"/>
            <a:chOff x="1920" y="1152"/>
            <a:chExt cx="3552" cy="720"/>
          </a:xfrm>
        </p:grpSpPr>
        <p:sp>
          <p:nvSpPr>
            <p:cNvPr id="16" name="Line 93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1920" y="1872"/>
              <a:ext cx="3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 Box 95"/>
          <p:cNvSpPr txBox="1">
            <a:spLocks noChangeArrowheads="1"/>
          </p:cNvSpPr>
          <p:nvPr/>
        </p:nvSpPr>
        <p:spPr bwMode="auto">
          <a:xfrm>
            <a:off x="1092200" y="48228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Tần số</a:t>
            </a:r>
          </a:p>
        </p:txBody>
      </p:sp>
      <p:sp>
        <p:nvSpPr>
          <p:cNvPr id="19" name="Text Box 96"/>
          <p:cNvSpPr txBox="1">
            <a:spLocks noChangeArrowheads="1"/>
          </p:cNvSpPr>
          <p:nvPr/>
        </p:nvSpPr>
        <p:spPr bwMode="auto">
          <a:xfrm>
            <a:off x="4292600" y="56229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Thời gian</a:t>
            </a: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2616200" y="4648200"/>
            <a:ext cx="5054600" cy="892175"/>
            <a:chOff x="1440" y="3504"/>
            <a:chExt cx="3184" cy="562"/>
          </a:xfrm>
        </p:grpSpPr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190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2" name="Rectangle 99"/>
            <p:cNvSpPr>
              <a:spLocks noChangeArrowheads="1"/>
            </p:cNvSpPr>
            <p:nvPr/>
          </p:nvSpPr>
          <p:spPr bwMode="auto">
            <a:xfrm>
              <a:off x="175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3" name="Rectangle 100"/>
            <p:cNvSpPr>
              <a:spLocks noChangeArrowheads="1"/>
            </p:cNvSpPr>
            <p:nvPr/>
          </p:nvSpPr>
          <p:spPr bwMode="auto">
            <a:xfrm>
              <a:off x="159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144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144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144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144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206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106"/>
            <p:cNvSpPr>
              <a:spLocks noChangeArrowheads="1"/>
            </p:cNvSpPr>
            <p:nvPr/>
          </p:nvSpPr>
          <p:spPr bwMode="auto">
            <a:xfrm>
              <a:off x="254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0" name="Rectangle 107"/>
            <p:cNvSpPr>
              <a:spLocks noChangeArrowheads="1"/>
            </p:cNvSpPr>
            <p:nvPr/>
          </p:nvSpPr>
          <p:spPr bwMode="auto">
            <a:xfrm>
              <a:off x="239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1" name="Rectangle 108"/>
            <p:cNvSpPr>
              <a:spLocks noChangeArrowheads="1"/>
            </p:cNvSpPr>
            <p:nvPr/>
          </p:nvSpPr>
          <p:spPr bwMode="auto">
            <a:xfrm>
              <a:off x="223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2" name="Rectangle 109"/>
            <p:cNvSpPr>
              <a:spLocks noChangeArrowheads="1"/>
            </p:cNvSpPr>
            <p:nvPr/>
          </p:nvSpPr>
          <p:spPr bwMode="auto">
            <a:xfrm>
              <a:off x="208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208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208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208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270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14"/>
            <p:cNvSpPr>
              <a:spLocks noChangeArrowheads="1"/>
            </p:cNvSpPr>
            <p:nvPr/>
          </p:nvSpPr>
          <p:spPr bwMode="auto">
            <a:xfrm>
              <a:off x="318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8" name="Rectangle 115"/>
            <p:cNvSpPr>
              <a:spLocks noChangeArrowheads="1"/>
            </p:cNvSpPr>
            <p:nvPr/>
          </p:nvSpPr>
          <p:spPr bwMode="auto">
            <a:xfrm>
              <a:off x="303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287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0" name="Rectangle 117"/>
            <p:cNvSpPr>
              <a:spLocks noChangeArrowheads="1"/>
            </p:cNvSpPr>
            <p:nvPr/>
          </p:nvSpPr>
          <p:spPr bwMode="auto">
            <a:xfrm>
              <a:off x="272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272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272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272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334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22"/>
            <p:cNvSpPr>
              <a:spLocks noChangeArrowheads="1"/>
            </p:cNvSpPr>
            <p:nvPr/>
          </p:nvSpPr>
          <p:spPr bwMode="auto">
            <a:xfrm>
              <a:off x="382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6" name="Rectangle 123"/>
            <p:cNvSpPr>
              <a:spLocks noChangeArrowheads="1"/>
            </p:cNvSpPr>
            <p:nvPr/>
          </p:nvSpPr>
          <p:spPr bwMode="auto">
            <a:xfrm>
              <a:off x="367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7" name="Rectangle 124"/>
            <p:cNvSpPr>
              <a:spLocks noChangeArrowheads="1"/>
            </p:cNvSpPr>
            <p:nvPr/>
          </p:nvSpPr>
          <p:spPr bwMode="auto">
            <a:xfrm>
              <a:off x="351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8" name="Rectangle 125"/>
            <p:cNvSpPr>
              <a:spLocks noChangeArrowheads="1"/>
            </p:cNvSpPr>
            <p:nvPr/>
          </p:nvSpPr>
          <p:spPr bwMode="auto">
            <a:xfrm>
              <a:off x="336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336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336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336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398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30"/>
            <p:cNvSpPr>
              <a:spLocks noChangeArrowheads="1"/>
            </p:cNvSpPr>
            <p:nvPr/>
          </p:nvSpPr>
          <p:spPr bwMode="auto">
            <a:xfrm>
              <a:off x="4468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4" name="Rectangle 131"/>
            <p:cNvSpPr>
              <a:spLocks noChangeArrowheads="1"/>
            </p:cNvSpPr>
            <p:nvPr/>
          </p:nvSpPr>
          <p:spPr bwMode="auto">
            <a:xfrm>
              <a:off x="4312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5" name="Rectangle 132"/>
            <p:cNvSpPr>
              <a:spLocks noChangeArrowheads="1"/>
            </p:cNvSpPr>
            <p:nvPr/>
          </p:nvSpPr>
          <p:spPr bwMode="auto">
            <a:xfrm>
              <a:off x="4156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6" name="Rectangle 133"/>
            <p:cNvSpPr>
              <a:spLocks noChangeArrowheads="1"/>
            </p:cNvSpPr>
            <p:nvPr/>
          </p:nvSpPr>
          <p:spPr bwMode="auto">
            <a:xfrm>
              <a:off x="4000" y="3504"/>
              <a:ext cx="156" cy="5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4000" y="3504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4000" y="406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4000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4624" y="3504"/>
              <a:ext cx="0" cy="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1" name="Group 138"/>
          <p:cNvGraphicFramePr>
            <a:graphicFrameLocks noGrp="1"/>
          </p:cNvGraphicFramePr>
          <p:nvPr/>
        </p:nvGraphicFramePr>
        <p:xfrm>
          <a:off x="2616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roup 150"/>
          <p:cNvGraphicFramePr>
            <a:graphicFrameLocks noGrp="1"/>
          </p:cNvGraphicFramePr>
          <p:nvPr/>
        </p:nvGraphicFramePr>
        <p:xfrm>
          <a:off x="3632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roup 162"/>
          <p:cNvGraphicFramePr>
            <a:graphicFrameLocks noGrp="1"/>
          </p:cNvGraphicFramePr>
          <p:nvPr/>
        </p:nvGraphicFramePr>
        <p:xfrm>
          <a:off x="4648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Group 174"/>
          <p:cNvGraphicFramePr>
            <a:graphicFrameLocks noGrp="1"/>
          </p:cNvGraphicFramePr>
          <p:nvPr/>
        </p:nvGraphicFramePr>
        <p:xfrm>
          <a:off x="5664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roup 186"/>
          <p:cNvGraphicFramePr>
            <a:graphicFrameLocks noGrp="1"/>
          </p:cNvGraphicFramePr>
          <p:nvPr/>
        </p:nvGraphicFramePr>
        <p:xfrm>
          <a:off x="6680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roup 198"/>
          <p:cNvGraphicFramePr>
            <a:graphicFrameLocks noGrp="1"/>
          </p:cNvGraphicFramePr>
          <p:nvPr/>
        </p:nvGraphicFramePr>
        <p:xfrm>
          <a:off x="2616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roup 210"/>
          <p:cNvGraphicFramePr>
            <a:graphicFrameLocks noGrp="1"/>
          </p:cNvGraphicFramePr>
          <p:nvPr/>
        </p:nvGraphicFramePr>
        <p:xfrm>
          <a:off x="3632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roup 222"/>
          <p:cNvGraphicFramePr>
            <a:graphicFrameLocks noGrp="1"/>
          </p:cNvGraphicFramePr>
          <p:nvPr/>
        </p:nvGraphicFramePr>
        <p:xfrm>
          <a:off x="4648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roup 234"/>
          <p:cNvGraphicFramePr>
            <a:graphicFrameLocks noGrp="1"/>
          </p:cNvGraphicFramePr>
          <p:nvPr/>
        </p:nvGraphicFramePr>
        <p:xfrm>
          <a:off x="5664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roup 246"/>
          <p:cNvGraphicFramePr>
            <a:graphicFrameLocks noGrp="1"/>
          </p:cNvGraphicFramePr>
          <p:nvPr/>
        </p:nvGraphicFramePr>
        <p:xfrm>
          <a:off x="6680200" y="4648200"/>
          <a:ext cx="990600" cy="892175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</a:tblGrid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258"/>
          <p:cNvGrpSpPr>
            <a:grpSpLocks/>
          </p:cNvGrpSpPr>
          <p:nvPr/>
        </p:nvGrpSpPr>
        <p:grpSpPr bwMode="auto">
          <a:xfrm>
            <a:off x="2286000" y="2292350"/>
            <a:ext cx="5638800" cy="1143000"/>
            <a:chOff x="1920" y="1152"/>
            <a:chExt cx="3552" cy="720"/>
          </a:xfrm>
        </p:grpSpPr>
        <p:sp>
          <p:nvSpPr>
            <p:cNvPr id="72" name="Line 259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60"/>
            <p:cNvSpPr>
              <a:spLocks noChangeShapeType="1"/>
            </p:cNvSpPr>
            <p:nvPr/>
          </p:nvSpPr>
          <p:spPr bwMode="auto">
            <a:xfrm>
              <a:off x="1920" y="1872"/>
              <a:ext cx="3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261"/>
          <p:cNvSpPr txBox="1">
            <a:spLocks noChangeArrowheads="1"/>
          </p:cNvSpPr>
          <p:nvPr/>
        </p:nvSpPr>
        <p:spPr bwMode="auto">
          <a:xfrm>
            <a:off x="1066800" y="2687638"/>
            <a:ext cx="231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Tần số</a:t>
            </a:r>
          </a:p>
        </p:txBody>
      </p:sp>
      <p:sp>
        <p:nvSpPr>
          <p:cNvPr id="75" name="Text Box 262"/>
          <p:cNvSpPr txBox="1">
            <a:spLocks noChangeArrowheads="1"/>
          </p:cNvSpPr>
          <p:nvPr/>
        </p:nvSpPr>
        <p:spPr bwMode="auto">
          <a:xfrm>
            <a:off x="4191000" y="3449638"/>
            <a:ext cx="231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Arial" charset="0"/>
              </a:rPr>
              <a:t>Thời gian</a:t>
            </a:r>
          </a:p>
        </p:txBody>
      </p:sp>
      <p:graphicFrame>
        <p:nvGraphicFramePr>
          <p:cNvPr id="76" name="Group 263"/>
          <p:cNvGraphicFramePr>
            <a:graphicFrameLocks noGrp="1"/>
          </p:cNvGraphicFramePr>
          <p:nvPr/>
        </p:nvGraphicFramePr>
        <p:xfrm>
          <a:off x="2590800" y="2362200"/>
          <a:ext cx="5257800" cy="97536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roup 275"/>
          <p:cNvGraphicFramePr>
            <a:graphicFrameLocks noGrp="1"/>
          </p:cNvGraphicFramePr>
          <p:nvPr/>
        </p:nvGraphicFramePr>
        <p:xfrm>
          <a:off x="2590800" y="2362200"/>
          <a:ext cx="5257800" cy="97536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A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8CB"/>
                    </a:solidFill>
                  </a:tcPr>
                </a:tc>
              </a:tr>
            </a:tbl>
          </a:graphicData>
        </a:graphic>
      </p:graphicFrame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74" grpId="0"/>
      <p:bldP spid="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5715000" cy="51054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luồng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sẻ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100" dirty="0" err="1" smtClean="0"/>
              <a:t>Mỗi</a:t>
            </a:r>
            <a:r>
              <a:rPr lang="en-US" sz="2100" dirty="0" smtClean="0"/>
              <a:t> </a:t>
            </a:r>
            <a:r>
              <a:rPr lang="en-US" sz="2100" dirty="0" err="1" smtClean="0"/>
              <a:t>gói</a:t>
            </a:r>
            <a:r>
              <a:rPr lang="en-US" sz="2100" dirty="0" smtClean="0"/>
              <a:t> </a:t>
            </a:r>
            <a:r>
              <a:rPr lang="en-US" sz="2100" dirty="0" err="1" smtClean="0"/>
              <a:t>sử</a:t>
            </a:r>
            <a:r>
              <a:rPr lang="en-US" sz="2100" dirty="0" smtClean="0"/>
              <a:t> </a:t>
            </a:r>
            <a:r>
              <a:rPr lang="en-US" sz="2100" dirty="0" err="1" smtClean="0"/>
              <a:t>dụng</a:t>
            </a:r>
            <a:r>
              <a:rPr lang="en-US" sz="2100" dirty="0" smtClean="0"/>
              <a:t> </a:t>
            </a:r>
            <a:r>
              <a:rPr lang="en-US" sz="2100" dirty="0" err="1" smtClean="0"/>
              <a:t>toàn</a:t>
            </a:r>
            <a:r>
              <a:rPr lang="en-US" sz="2100" dirty="0" smtClean="0"/>
              <a:t> </a:t>
            </a:r>
            <a:r>
              <a:rPr lang="en-US" sz="2100" dirty="0" err="1" smtClean="0"/>
              <a:t>bộ</a:t>
            </a:r>
            <a:r>
              <a:rPr lang="en-US" sz="2100" dirty="0" smtClean="0"/>
              <a:t> </a:t>
            </a:r>
            <a:r>
              <a:rPr lang="en-US" sz="2100" dirty="0" err="1" smtClean="0"/>
              <a:t>băng</a:t>
            </a:r>
            <a:r>
              <a:rPr lang="en-US" sz="2100" dirty="0" smtClean="0"/>
              <a:t> </a:t>
            </a:r>
            <a:r>
              <a:rPr lang="en-US" sz="2100" dirty="0" err="1" smtClean="0"/>
              <a:t>thông</a:t>
            </a:r>
            <a:endParaRPr lang="en-US" sz="21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tắt</a:t>
            </a:r>
            <a:r>
              <a:rPr lang="en-US" sz="2000" dirty="0" smtClean="0"/>
              <a:t> </a:t>
            </a:r>
            <a:r>
              <a:rPr lang="en-US" sz="2000" dirty="0" err="1" smtClean="0"/>
              <a:t>nghẽn</a:t>
            </a:r>
            <a:endParaRPr 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“header”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endParaRPr lang="en-US" sz="2400" dirty="0" smtClean="0"/>
          </a:p>
          <a:p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 eaLnBrk="1" hangingPunct="1">
              <a:lnSpc>
                <a:spcPct val="120000"/>
              </a:lnSpc>
            </a:pPr>
            <a:endParaRPr lang="en-US" sz="2400" dirty="0" smtClean="0"/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1E1E7BFB-9E59-4622-A7B2-F9BF52E99C3F}" type="slidenum">
              <a:rPr lang="en-US"/>
              <a:pPr/>
              <a:t>36</a:t>
            </a:fld>
            <a:endParaRPr lang="en-US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791200" y="2895600"/>
            <a:ext cx="3505200" cy="1433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200" dirty="0" err="1"/>
              <a:t>Băng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chia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endParaRPr lang="en-US" sz="2200" dirty="0"/>
          </a:p>
          <a:p>
            <a:pPr marL="342900" indent="-342900">
              <a:spcBef>
                <a:spcPct val="50000"/>
              </a:spcBef>
            </a:pP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endParaRPr lang="en-US" sz="2200" dirty="0"/>
          </a:p>
          <a:p>
            <a:pPr marL="342900" indent="-342900">
              <a:spcBef>
                <a:spcPct val="50000"/>
              </a:spcBef>
            </a:pPr>
            <a:r>
              <a:rPr lang="en-US" sz="2200" dirty="0" err="1"/>
              <a:t>Đăng</a:t>
            </a:r>
            <a:r>
              <a:rPr lang="en-US" sz="2200" dirty="0"/>
              <a:t> </a:t>
            </a:r>
            <a:r>
              <a:rPr lang="en-US" sz="2200" dirty="0" err="1"/>
              <a:t>kí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endParaRPr lang="en-US" sz="22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2667000"/>
            <a:ext cx="2438400" cy="2057400"/>
            <a:chOff x="768" y="2688"/>
            <a:chExt cx="1728" cy="1536"/>
          </a:xfrm>
        </p:grpSpPr>
        <p:sp>
          <p:nvSpPr>
            <p:cNvPr id="51207" name="Oval 6"/>
            <p:cNvSpPr>
              <a:spLocks noChangeArrowheads="1"/>
            </p:cNvSpPr>
            <p:nvPr/>
          </p:nvSpPr>
          <p:spPr bwMode="auto">
            <a:xfrm>
              <a:off x="768" y="2688"/>
              <a:ext cx="1728" cy="153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buFontTx/>
                <a:buChar char="•"/>
              </a:pP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1152" y="2832"/>
              <a:ext cx="960" cy="12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1003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khái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niệm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cơ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bản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thành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phần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trong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B763F80-4877-4991-8011-762B444A717E}" type="slidenum">
              <a:rPr lang="en-US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001000" cy="50261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(network topology):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nút</a:t>
            </a:r>
            <a:r>
              <a:rPr lang="en-US" sz="2000" dirty="0" smtClean="0"/>
              <a:t> </a:t>
            </a:r>
            <a:r>
              <a:rPr lang="en-US" sz="2000" dirty="0" err="1" smtClean="0"/>
              <a:t>mạng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lí</a:t>
            </a:r>
            <a:r>
              <a:rPr lang="en-US" sz="2000" dirty="0" smtClean="0"/>
              <a:t> :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logic: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con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thật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Bus: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đường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mạng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chung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thiết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bị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chung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Ring: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vòng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tròn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Mesh: 2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kì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nối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trực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tiếp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với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nhau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D10D6314-A475-4AEC-AE50-59EA8AFCD466}" type="slidenum">
              <a:rPr lang="en-US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- 2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bus:</a:t>
            </a:r>
          </a:p>
          <a:p>
            <a:pPr lvl="1" eaLnBrk="1" hangingPunct="1"/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AF2469A5-8810-4EA7-B086-91894649FADA}" type="slidenum">
              <a:rPr lang="en-US"/>
              <a:pPr/>
              <a:t>39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3581400"/>
            <a:ext cx="5410200" cy="1588"/>
          </a:xfrm>
          <a:prstGeom prst="line">
            <a:avLst/>
          </a:prstGeom>
          <a:ln w="57150">
            <a:bevel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981200" y="2428875"/>
            <a:ext cx="522817" cy="619125"/>
          </a:xfrm>
          <a:prstGeom prst="rect">
            <a:avLst/>
          </a:prstGeom>
          <a:noFill/>
        </p:spPr>
      </p:pic>
      <p:pic>
        <p:nvPicPr>
          <p:cNvPr id="11" name="Picture 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267200" y="2438400"/>
            <a:ext cx="522817" cy="619125"/>
          </a:xfrm>
          <a:prstGeom prst="rect">
            <a:avLst/>
          </a:prstGeom>
          <a:noFill/>
        </p:spPr>
      </p:pic>
      <p:pic>
        <p:nvPicPr>
          <p:cNvPr id="12" name="Picture 11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124200" y="3886200"/>
            <a:ext cx="522817" cy="619125"/>
          </a:xfrm>
          <a:prstGeom prst="rect">
            <a:avLst/>
          </a:prstGeom>
          <a:noFill/>
        </p:spPr>
      </p:pic>
      <p:pic>
        <p:nvPicPr>
          <p:cNvPr id="13" name="Picture 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486400" y="3962400"/>
            <a:ext cx="522817" cy="619125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 rot="5400000" flipH="1" flipV="1">
            <a:off x="2057400" y="3276600"/>
            <a:ext cx="609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4267994" y="3275806"/>
            <a:ext cx="609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3238103" y="3771503"/>
            <a:ext cx="3810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5524897" y="3847703"/>
            <a:ext cx="381000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9400" y="3733800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3733800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Terminator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Internet?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4586288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Internet:</a:t>
            </a:r>
          </a:p>
          <a:p>
            <a:pPr lvl="1" eaLnBrk="1" hangingPunct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4FE124EE-9EDC-41A4-ACC8-FFE3EB39B9A5}" type="slidenum">
              <a:rPr lang="en-US"/>
              <a:pPr/>
              <a:t>4</a:t>
            </a:fld>
            <a:endParaRPr lang="en-US"/>
          </a:p>
        </p:txBody>
      </p:sp>
      <p:pic>
        <p:nvPicPr>
          <p:cNvPr id="54276" name="Picture 4" descr="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65700" y="1295400"/>
            <a:ext cx="38735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- 3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(star)</a:t>
            </a:r>
          </a:p>
          <a:p>
            <a:pPr lvl="1" eaLnBrk="1" hangingPunct="1"/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qua 1 node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F77F65C4-864A-42CE-B8B0-F6D9A6C27365}" type="slidenum">
              <a:rPr lang="en-US"/>
              <a:pPr/>
              <a:t>40</a:t>
            </a:fld>
            <a:endParaRPr lang="en-US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362200"/>
            <a:ext cx="2362200" cy="191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3733800"/>
            <a:ext cx="4809846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- 4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382000" cy="4419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(ring)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khép</a:t>
            </a:r>
            <a:r>
              <a:rPr lang="en-US" dirty="0" smtClean="0"/>
              <a:t> </a:t>
            </a:r>
            <a:r>
              <a:rPr lang="en-US" dirty="0" err="1" smtClean="0"/>
              <a:t>kín</a:t>
            </a:r>
            <a:endParaRPr lang="en-US" dirty="0" smtClean="0"/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5E8719A4-BC58-4122-8A96-AA61566676DC}" type="slidenum">
              <a:rPr lang="en-US"/>
              <a:pPr/>
              <a:t>41</a:t>
            </a:fld>
            <a:endParaRPr lang="en-US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730500"/>
            <a:ext cx="3414712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r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501900"/>
            <a:ext cx="4260273" cy="31242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Đồ hình mạng - 5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(mesh)</a:t>
            </a:r>
          </a:p>
          <a:p>
            <a:pPr lvl="1" eaLnBrk="1" hangingPunct="1"/>
            <a:r>
              <a:rPr lang="en-US" dirty="0" err="1" smtClean="0"/>
              <a:t>Một</a:t>
            </a:r>
            <a:r>
              <a:rPr lang="en-US" dirty="0" smtClean="0"/>
              <a:t> node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node</a:t>
            </a:r>
          </a:p>
          <a:p>
            <a:pPr lvl="1" eaLnBrk="1" hangingPunct="1"/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mesh 1 </a:t>
            </a:r>
            <a:r>
              <a:rPr lang="en-US" dirty="0" err="1" smtClean="0"/>
              <a:t>phần</a:t>
            </a:r>
            <a:r>
              <a:rPr lang="en-US" dirty="0" smtClean="0"/>
              <a:t> (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mesh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90E811E2-8C0E-48E0-9682-18B96BEEA8DC}" type="slidenum">
              <a:rPr lang="en-US"/>
              <a:pPr/>
              <a:t>42</a:t>
            </a:fld>
            <a:endParaRPr lang="en-US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429000"/>
            <a:ext cx="3733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32" name="Group 24"/>
          <p:cNvGraphicFramePr>
            <a:graphicFrameLocks noGrp="1"/>
          </p:cNvGraphicFramePr>
          <p:nvPr>
            <p:ph type="tbl" idx="1"/>
          </p:nvPr>
        </p:nvGraphicFramePr>
        <p:xfrm>
          <a:off x="152400" y="152400"/>
          <a:ext cx="8763000" cy="6224016"/>
        </p:xfrm>
        <a:graphic>
          <a:graphicData uri="http://schemas.openxmlformats.org/drawingml/2006/table">
            <a:tbl>
              <a:tblPr/>
              <a:tblGrid>
                <a:gridCol w="1017588"/>
                <a:gridCol w="3770312"/>
                <a:gridCol w="3975100"/>
              </a:tblGrid>
              <a:tr h="962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Use of cable is economical. Media is inexpensive &amp; easy to work with.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is simple and reliable.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Bus is easy to extend.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 can slow down in heavy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traffic.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Problems are difficult to isolate.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Cable break can affect many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provides equal access for all computers. Performance is even despite many users.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Failure of one computer can impact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rest of the network. Problems are hard to isolate. Network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reconfiguration disrupts operation.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Modifying system and adding 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computers is easy. Centralized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monitoring and management 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possible. Failure of one computer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does not affect the rest of the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network.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If the centralized point fails, the network fails.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provides increased redundancy and reliability as well as ease of troubleshooting.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System is expensive to install because it uses a lot of cabling.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488E8C-C1DC-4AAB-B517-29B7C2E8F0C7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là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gì</a:t>
            </a:r>
            <a:r>
              <a:rPr lang="en-US" dirty="0" smtClean="0">
                <a:solidFill>
                  <a:srgbClr val="AAA6A4"/>
                </a:solidFill>
              </a:rPr>
              <a:t>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Lịch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sử</a:t>
            </a:r>
            <a:r>
              <a:rPr lang="en-US" dirty="0" smtClean="0">
                <a:solidFill>
                  <a:srgbClr val="AAA6A4"/>
                </a:solidFill>
              </a:rPr>
              <a:t> MMT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khái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niệm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cơ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bản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Các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thành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phần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trong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máy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tính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>
                <a:solidFill>
                  <a:srgbClr val="AAA6A4"/>
                </a:solidFill>
              </a:rPr>
              <a:t>Đồ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hình</a:t>
            </a:r>
            <a:r>
              <a:rPr lang="en-US" dirty="0" smtClean="0">
                <a:solidFill>
                  <a:srgbClr val="AAA6A4"/>
                </a:solidFill>
              </a:rPr>
              <a:t> </a:t>
            </a:r>
            <a:r>
              <a:rPr lang="en-US" dirty="0" err="1" smtClean="0">
                <a:solidFill>
                  <a:srgbClr val="AAA6A4"/>
                </a:solidFill>
              </a:rPr>
              <a:t>mạng</a:t>
            </a:r>
            <a:endParaRPr lang="en-US" dirty="0" smtClean="0">
              <a:solidFill>
                <a:srgbClr val="AAA6A4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21FDE68D-B222-488E-8BAC-07C48AA64D8A}" type="slidenum">
              <a:rPr lang="en-US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10600" cy="50291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endParaRPr lang="en-US" dirty="0" smtClean="0"/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Mail</a:t>
            </a:r>
          </a:p>
          <a:p>
            <a:pPr lvl="1"/>
            <a:r>
              <a:rPr lang="en-US" dirty="0" smtClean="0"/>
              <a:t>Instant message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online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  <a:p>
            <a:pPr lvl="1"/>
            <a:r>
              <a:rPr lang="en-US" dirty="0" smtClean="0"/>
              <a:t>Social network</a:t>
            </a:r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online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smtClean="0"/>
              <a:t>Wireless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Virus, </a:t>
            </a:r>
            <a:r>
              <a:rPr lang="en-US" dirty="0" err="1" smtClean="0"/>
              <a:t>trojan</a:t>
            </a:r>
            <a:r>
              <a:rPr lang="en-US" dirty="0" smtClean="0"/>
              <a:t>, spyware…</a:t>
            </a:r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lén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(communication infrastructure):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VoIP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(communication services)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/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Internet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924050" y="4464050"/>
            <a:ext cx="1863725" cy="790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Tier 1 ISP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022600" y="3260725"/>
            <a:ext cx="1863725" cy="790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Tier 1 ISP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292600" y="4425950"/>
            <a:ext cx="1863725" cy="7905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Tier 1 ISP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613275" y="44323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162425" y="39624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698875" y="39878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228975" y="44450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724275" y="47625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238625" y="4749800"/>
            <a:ext cx="133350" cy="14287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3860800" y="48196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270375" y="40767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327400" y="41084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438275" y="2867025"/>
            <a:ext cx="6219825" cy="2838450"/>
            <a:chOff x="1226" y="2070"/>
            <a:chExt cx="3918" cy="178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  <a:grpFill/>
          </p:grpSpPr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9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  <a:grpFill/>
          </p:grpSpPr>
          <p:sp>
            <p:nvSpPr>
              <p:cNvPr id="37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  <a:grpFill/>
          </p:grpSpPr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1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  <a:grpFill/>
          </p:grpSpPr>
          <p:sp>
            <p:nvSpPr>
              <p:cNvPr id="31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22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  <a:grpFill/>
          </p:grpSpPr>
          <p:sp>
            <p:nvSpPr>
              <p:cNvPr id="28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0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5829300" y="3263900"/>
            <a:ext cx="152400" cy="165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Oval 47"/>
          <p:cNvSpPr>
            <a:spLocks noChangeArrowheads="1"/>
          </p:cNvSpPr>
          <p:nvPr/>
        </p:nvSpPr>
        <p:spPr bwMode="auto">
          <a:xfrm>
            <a:off x="6794500" y="4572000"/>
            <a:ext cx="152400" cy="165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5943600" y="34036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4765675" y="2257425"/>
            <a:ext cx="1057275" cy="695325"/>
            <a:chOff x="4314" y="1086"/>
            <a:chExt cx="666" cy="438"/>
          </a:xfrm>
        </p:grpSpPr>
        <p:sp>
          <p:nvSpPr>
            <p:cNvPr id="47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4" name="Group 55"/>
          <p:cNvGrpSpPr>
            <a:grpSpLocks/>
          </p:cNvGrpSpPr>
          <p:nvPr/>
        </p:nvGrpSpPr>
        <p:grpSpPr bwMode="auto">
          <a:xfrm>
            <a:off x="3800475" y="2409825"/>
            <a:ext cx="1057275" cy="695325"/>
            <a:chOff x="4314" y="1086"/>
            <a:chExt cx="666" cy="438"/>
          </a:xfrm>
        </p:grpSpPr>
        <p:sp>
          <p:nvSpPr>
            <p:cNvPr id="50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6" name="Group 58"/>
          <p:cNvGrpSpPr>
            <a:grpSpLocks/>
          </p:cNvGrpSpPr>
          <p:nvPr/>
        </p:nvGrpSpPr>
        <p:grpSpPr bwMode="auto">
          <a:xfrm>
            <a:off x="5514975" y="2397125"/>
            <a:ext cx="1057275" cy="695325"/>
            <a:chOff x="4314" y="1086"/>
            <a:chExt cx="666" cy="438"/>
          </a:xfrm>
        </p:grpSpPr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9" name="Group 61"/>
          <p:cNvGrpSpPr>
            <a:grpSpLocks/>
          </p:cNvGrpSpPr>
          <p:nvPr/>
        </p:nvGrpSpPr>
        <p:grpSpPr bwMode="auto">
          <a:xfrm>
            <a:off x="1031875" y="5457825"/>
            <a:ext cx="1057275" cy="695325"/>
            <a:chOff x="4314" y="1086"/>
            <a:chExt cx="666" cy="438"/>
          </a:xfrm>
        </p:grpSpPr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2" name="Group 64"/>
          <p:cNvGrpSpPr>
            <a:grpSpLocks/>
          </p:cNvGrpSpPr>
          <p:nvPr/>
        </p:nvGrpSpPr>
        <p:grpSpPr bwMode="auto">
          <a:xfrm>
            <a:off x="1374775" y="2054225"/>
            <a:ext cx="1057275" cy="695325"/>
            <a:chOff x="4314" y="1086"/>
            <a:chExt cx="666" cy="438"/>
          </a:xfrm>
        </p:grpSpPr>
        <p:sp>
          <p:nvSpPr>
            <p:cNvPr id="59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5" name="Group 67"/>
          <p:cNvGrpSpPr>
            <a:grpSpLocks/>
          </p:cNvGrpSpPr>
          <p:nvPr/>
        </p:nvGrpSpPr>
        <p:grpSpPr bwMode="auto">
          <a:xfrm>
            <a:off x="2238375" y="2295525"/>
            <a:ext cx="1057275" cy="695325"/>
            <a:chOff x="4314" y="1086"/>
            <a:chExt cx="666" cy="438"/>
          </a:xfrm>
        </p:grpSpPr>
        <p:sp>
          <p:nvSpPr>
            <p:cNvPr id="62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4328" y="1106"/>
              <a:ext cx="5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Tier 3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8" name="Group 70"/>
          <p:cNvGrpSpPr>
            <a:grpSpLocks/>
          </p:cNvGrpSpPr>
          <p:nvPr/>
        </p:nvGrpSpPr>
        <p:grpSpPr bwMode="auto">
          <a:xfrm>
            <a:off x="2390775" y="5521325"/>
            <a:ext cx="1057275" cy="695325"/>
            <a:chOff x="4314" y="1086"/>
            <a:chExt cx="666" cy="438"/>
          </a:xfrm>
        </p:grpSpPr>
        <p:sp>
          <p:nvSpPr>
            <p:cNvPr id="65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1" name="Group 73"/>
          <p:cNvGrpSpPr>
            <a:grpSpLocks/>
          </p:cNvGrpSpPr>
          <p:nvPr/>
        </p:nvGrpSpPr>
        <p:grpSpPr bwMode="auto">
          <a:xfrm>
            <a:off x="4092575" y="5521325"/>
            <a:ext cx="1057275" cy="695325"/>
            <a:chOff x="4314" y="1086"/>
            <a:chExt cx="666" cy="438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6797675" y="5064125"/>
            <a:ext cx="1057275" cy="695325"/>
            <a:chOff x="4314" y="1086"/>
            <a:chExt cx="666" cy="438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73" name="Object 219"/>
          <p:cNvGraphicFramePr>
            <a:graphicFrameLocks noChangeAspect="1"/>
          </p:cNvGraphicFramePr>
          <p:nvPr/>
        </p:nvGraphicFramePr>
        <p:xfrm>
          <a:off x="1004888" y="1778000"/>
          <a:ext cx="417512" cy="319088"/>
        </p:xfrm>
        <a:graphic>
          <a:graphicData uri="http://schemas.openxmlformats.org/presentationml/2006/ole">
            <p:oleObj spid="_x0000_s1026" name="Clip" r:id="rId4" imgW="1305000" imgH="1085760" progId="">
              <p:embed/>
            </p:oleObj>
          </a:graphicData>
        </a:graphic>
      </p:graphicFrame>
      <p:graphicFrame>
        <p:nvGraphicFramePr>
          <p:cNvPr id="74" name="Object 339"/>
          <p:cNvGraphicFramePr>
            <a:graphicFrameLocks noChangeAspect="1"/>
          </p:cNvGraphicFramePr>
          <p:nvPr/>
        </p:nvGraphicFramePr>
        <p:xfrm>
          <a:off x="7978775" y="5588000"/>
          <a:ext cx="417513" cy="319088"/>
        </p:xfrm>
        <a:graphic>
          <a:graphicData uri="http://schemas.openxmlformats.org/presentationml/2006/ole">
            <p:oleObj spid="_x0000_s1027" name="Clip" r:id="rId5" imgW="1305000" imgH="1085760" progId="">
              <p:embed/>
            </p:oleObj>
          </a:graphicData>
        </a:graphic>
      </p:graphicFrame>
      <p:sp>
        <p:nvSpPr>
          <p:cNvPr id="75" name="Freeform 341"/>
          <p:cNvSpPr>
            <a:spLocks/>
          </p:cNvSpPr>
          <p:nvPr/>
        </p:nvSpPr>
        <p:spPr bwMode="auto">
          <a:xfrm>
            <a:off x="1371600" y="2057400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901700 w 4192"/>
              <a:gd name="T3" fmla="*/ 419100 h 2280"/>
              <a:gd name="T4" fmla="*/ 1460500 w 4192"/>
              <a:gd name="T5" fmla="*/ 939800 h 2280"/>
              <a:gd name="T6" fmla="*/ 1955800 w 4192"/>
              <a:gd name="T7" fmla="*/ 1333500 h 2280"/>
              <a:gd name="T8" fmla="*/ 2844799 w 4192"/>
              <a:gd name="T9" fmla="*/ 1981200 h 2280"/>
              <a:gd name="T10" fmla="*/ 3327400 w 4192"/>
              <a:gd name="T11" fmla="*/ 2476500 h 2280"/>
              <a:gd name="T12" fmla="*/ 4775199 w 4192"/>
              <a:gd name="T13" fmla="*/ 2857500 h 2280"/>
              <a:gd name="T14" fmla="*/ 5765799 w 4192"/>
              <a:gd name="T15" fmla="*/ 3035299 h 2280"/>
              <a:gd name="T16" fmla="*/ 6413499 w 4192"/>
              <a:gd name="T17" fmla="*/ 3556000 h 2280"/>
              <a:gd name="T18" fmla="*/ 6654800 w 4192"/>
              <a:gd name="T19" fmla="*/ 3619500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295400" y="1981200"/>
            <a:ext cx="30480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96200" y="5638800"/>
            <a:ext cx="30480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ine Callout 1 (Accent Bar) 80"/>
          <p:cNvSpPr/>
          <p:nvPr/>
        </p:nvSpPr>
        <p:spPr>
          <a:xfrm>
            <a:off x="6248400" y="1600200"/>
            <a:ext cx="2895600" cy="762000"/>
          </a:xfrm>
          <a:prstGeom prst="accentCallout1">
            <a:avLst>
              <a:gd name="adj1" fmla="val 18750"/>
              <a:gd name="adj2" fmla="val -8333"/>
              <a:gd name="adj3" fmla="val 273027"/>
              <a:gd name="adj4" fmla="val -55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Cấp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quốc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gia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quốc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tế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VD: AT&amp;T, Sprint,…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Line Callout 1 (Accent Bar) 81"/>
          <p:cNvSpPr/>
          <p:nvPr/>
        </p:nvSpPr>
        <p:spPr>
          <a:xfrm>
            <a:off x="6553200" y="3581400"/>
            <a:ext cx="2362200" cy="762000"/>
          </a:xfrm>
          <a:prstGeom prst="accentCallout1">
            <a:avLst>
              <a:gd name="adj1" fmla="val 18750"/>
              <a:gd name="adj2" fmla="val -8333"/>
              <a:gd name="adj3" fmla="val 221027"/>
              <a:gd name="adj4" fmla="val -6418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Nhỏ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tier-1 ISP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Cấp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vùng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7" name="Group 83"/>
          <p:cNvGrpSpPr/>
          <p:nvPr/>
        </p:nvGrpSpPr>
        <p:grpSpPr>
          <a:xfrm>
            <a:off x="2683669" y="990600"/>
            <a:ext cx="5926931" cy="1336676"/>
            <a:chOff x="2683669" y="990600"/>
            <a:chExt cx="5926931" cy="1336676"/>
          </a:xfrm>
        </p:grpSpPr>
        <p:sp>
          <p:nvSpPr>
            <p:cNvPr id="83" name="Line Callout 1 (Accent Bar) 82"/>
            <p:cNvSpPr/>
            <p:nvPr/>
          </p:nvSpPr>
          <p:spPr>
            <a:xfrm>
              <a:off x="3581400" y="990600"/>
              <a:ext cx="5029200" cy="612648"/>
            </a:xfrm>
            <a:prstGeom prst="accentCallout1">
              <a:avLst>
                <a:gd name="adj1" fmla="val 18750"/>
                <a:gd name="adj2" fmla="val -8333"/>
                <a:gd name="adj3" fmla="val 182153"/>
                <a:gd name="adj4" fmla="val -33543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Nhà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cung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cấp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kết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nối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cho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người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dùng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cuối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VD: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Viettel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, FPT,…</a:t>
              </a:r>
            </a:p>
            <a:p>
              <a:pPr>
                <a:buFontTx/>
                <a:buChar char="-"/>
              </a:pP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5" name="Straight Connector 84"/>
            <p:cNvCxnSpPr>
              <a:stCxn id="63" idx="0"/>
            </p:cNvCxnSpPr>
            <p:nvPr/>
          </p:nvCxnSpPr>
          <p:spPr>
            <a:xfrm rot="5400000" flipH="1" flipV="1">
              <a:off x="2311797" y="1514873"/>
              <a:ext cx="1184275" cy="44053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1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3" grpId="0" animBg="1"/>
      <p:bldP spid="44" grpId="0" animBg="1"/>
      <p:bldP spid="45" grpId="0" animBg="1"/>
      <p:bldP spid="75" grpId="0" animBg="1"/>
      <p:bldP spid="81" grpId="0" animBg="1"/>
      <p:bldP spid="81" grpId="1" animBg="1"/>
      <p:bldP spid="82" grpId="0" animBg="1"/>
      <p:bldP spid="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isp</a:t>
            </a:r>
            <a:r>
              <a:rPr lang="en-US" dirty="0" smtClean="0"/>
              <a:t> ở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0050" name="Picture 2" descr="D:\Teaching\MMT\Reference\Other\Thong Ke\SoDoKetNoiVNIX20100817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295400"/>
            <a:ext cx="8542817" cy="4791075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- 1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Theo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(LAN – Local Area Network)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Kích</a:t>
            </a:r>
            <a:r>
              <a:rPr lang="en-US" sz="1800" dirty="0" smtClean="0"/>
              <a:t> </a:t>
            </a:r>
            <a:r>
              <a:rPr lang="en-US" sz="1800" dirty="0" err="1" smtClean="0"/>
              <a:t>thước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 (</a:t>
            </a:r>
            <a:r>
              <a:rPr lang="en-US" sz="1800" dirty="0" err="1" smtClean="0"/>
              <a:t>toà</a:t>
            </a:r>
            <a:r>
              <a:rPr lang="en-US" sz="1800" dirty="0" smtClean="0"/>
              <a:t> </a:t>
            </a:r>
            <a:r>
              <a:rPr lang="en-US" sz="1800" dirty="0" err="1" smtClean="0"/>
              <a:t>nhà</a:t>
            </a:r>
            <a:r>
              <a:rPr lang="en-US" sz="1800" dirty="0" smtClean="0"/>
              <a:t>, </a:t>
            </a:r>
            <a:r>
              <a:rPr lang="en-US" sz="1800" dirty="0" err="1" smtClean="0"/>
              <a:t>phòng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,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ty</a:t>
            </a:r>
            <a:r>
              <a:rPr lang="en-US" sz="1800" dirty="0" smtClean="0"/>
              <a:t>, ..)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1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, </a:t>
            </a:r>
            <a:r>
              <a:rPr lang="en-US" sz="1800" dirty="0" err="1" smtClean="0"/>
              <a:t>ít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Rẻ</a:t>
            </a:r>
            <a:r>
              <a:rPr lang="en-US" sz="1800" dirty="0" smtClean="0"/>
              <a:t> </a:t>
            </a:r>
            <a:r>
              <a:rPr lang="en-US" sz="1800" dirty="0" err="1" smtClean="0"/>
              <a:t>tiền</a:t>
            </a:r>
            <a:r>
              <a:rPr lang="en-US" sz="1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đô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(MAN - </a:t>
            </a:r>
            <a:r>
              <a:rPr lang="en-US" sz="2400" dirty="0" err="1" smtClean="0"/>
              <a:t>Metropolean</a:t>
            </a:r>
            <a:r>
              <a:rPr lang="en-US" sz="2400" dirty="0" smtClean="0"/>
              <a:t> Area Network)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mạng</a:t>
            </a:r>
            <a:r>
              <a:rPr lang="en-US" sz="1800" dirty="0" smtClean="0"/>
              <a:t> LAN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endParaRPr lang="en-US" sz="1800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quận</a:t>
            </a:r>
            <a:r>
              <a:rPr lang="en-US" dirty="0" smtClean="0"/>
              <a:t>, </a:t>
            </a:r>
            <a:r>
              <a:rPr lang="en-US" dirty="0" err="1" smtClean="0"/>
              <a:t>huyện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1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Chậm</a:t>
            </a:r>
            <a:r>
              <a:rPr lang="en-US" sz="1800" dirty="0" smtClean="0"/>
              <a:t>,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r>
              <a:rPr lang="en-US" sz="1800" dirty="0" smtClean="0"/>
              <a:t>, chi </a:t>
            </a:r>
            <a:r>
              <a:rPr lang="en-US" sz="1800" dirty="0" err="1" smtClean="0"/>
              <a:t>phí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 (WAN - Wide Area Network)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Nhiều</a:t>
            </a:r>
            <a:r>
              <a:rPr lang="en-US" sz="1800" dirty="0" smtClean="0"/>
              <a:t> LAN, MAN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endParaRPr lang="en-US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Phạm</a:t>
            </a:r>
            <a:r>
              <a:rPr lang="en-US" sz="1800" dirty="0" smtClean="0"/>
              <a:t> vi </a:t>
            </a:r>
            <a:r>
              <a:rPr lang="en-US" sz="1800" dirty="0" err="1" smtClean="0"/>
              <a:t>quốc</a:t>
            </a:r>
            <a:r>
              <a:rPr lang="en-US" sz="1800" dirty="0" smtClean="0"/>
              <a:t> </a:t>
            </a:r>
            <a:r>
              <a:rPr lang="en-US" sz="1800" dirty="0" err="1" smtClean="0"/>
              <a:t>gia</a:t>
            </a:r>
            <a:r>
              <a:rPr lang="en-US" sz="1800" dirty="0" smtClean="0"/>
              <a:t>, </a:t>
            </a:r>
            <a:r>
              <a:rPr lang="en-US" sz="1800" dirty="0" err="1" smtClean="0"/>
              <a:t>châu</a:t>
            </a:r>
            <a:r>
              <a:rPr lang="en-US" sz="1800" dirty="0" smtClean="0"/>
              <a:t> </a:t>
            </a:r>
            <a:r>
              <a:rPr lang="en-US" sz="1800" dirty="0" err="1" smtClean="0"/>
              <a:t>lục</a:t>
            </a:r>
            <a:r>
              <a:rPr lang="en-US" sz="1800" dirty="0" smtClean="0"/>
              <a:t>, </a:t>
            </a:r>
            <a:r>
              <a:rPr lang="en-US" sz="1800" dirty="0" err="1" smtClean="0"/>
              <a:t>quốc</a:t>
            </a:r>
            <a:r>
              <a:rPr lang="en-US" sz="1800" dirty="0" smtClean="0"/>
              <a:t> </a:t>
            </a:r>
            <a:r>
              <a:rPr lang="en-US" sz="1800" dirty="0" err="1" smtClean="0"/>
              <a:t>tế</a:t>
            </a:r>
            <a:endParaRPr lang="en-US" sz="1800" dirty="0" smtClean="0"/>
          </a:p>
          <a:p>
            <a:pPr lvl="3">
              <a:lnSpc>
                <a:spcPct val="9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1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Chậm</a:t>
            </a:r>
            <a:r>
              <a:rPr lang="en-US" sz="1800" dirty="0" smtClean="0"/>
              <a:t>,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r>
              <a:rPr lang="en-US" sz="1800" dirty="0" smtClean="0"/>
              <a:t>, chi </a:t>
            </a:r>
            <a:r>
              <a:rPr lang="en-US" sz="1800" dirty="0" err="1" smtClean="0"/>
              <a:t>phí</a:t>
            </a:r>
            <a:r>
              <a:rPr lang="en-US" sz="1800" dirty="0" smtClean="0"/>
              <a:t> </a:t>
            </a:r>
            <a:r>
              <a:rPr lang="en-US" sz="1800" dirty="0" err="1" smtClean="0"/>
              <a:t>cao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LAN, MAN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AB1762E1-E830-43C0-AF0C-A072A08F6E2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Phân loại mạng - 2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intranet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 lvl="1" eaLnBrk="1" hangingPunct="1"/>
            <a:r>
              <a:rPr lang="en-US" dirty="0" smtClean="0"/>
              <a:t>extranet</a:t>
            </a:r>
          </a:p>
          <a:p>
            <a:pPr lvl="2"/>
            <a:r>
              <a:rPr lang="en-US" dirty="0" smtClean="0"/>
              <a:t>Intranet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 eaLnBrk="1" hangingPunct="1"/>
            <a:r>
              <a:rPr lang="en-US" dirty="0" smtClean="0"/>
              <a:t>internet</a:t>
            </a:r>
          </a:p>
          <a:p>
            <a:pPr lvl="2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</p:spPr>
        <p:txBody>
          <a:bodyPr/>
          <a:lstStyle/>
          <a:p>
            <a:fld id="{0EBA5DCA-19AD-4BBE-A22B-73050CE4251C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3219</Words>
  <Application>Microsoft Office PowerPoint</Application>
  <PresentationFormat>On-screen Show (4:3)</PresentationFormat>
  <Paragraphs>538</Paragraphs>
  <Slides>46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Clip</vt:lpstr>
      <vt:lpstr>Chương 01 Tổng quan</vt:lpstr>
      <vt:lpstr>Nội dung</vt:lpstr>
      <vt:lpstr>Mạng máy tính là gì?</vt:lpstr>
      <vt:lpstr>Internet? </vt:lpstr>
      <vt:lpstr>Lợi ích</vt:lpstr>
      <vt:lpstr>Cấu trúc Internet </vt:lpstr>
      <vt:lpstr>Sơ đồ kết nối các isp ở việt nam</vt:lpstr>
      <vt:lpstr>Phân loại mạng - 1</vt:lpstr>
      <vt:lpstr>Phân loại mạng - 2</vt:lpstr>
      <vt:lpstr>Phân loại mạng – 4</vt:lpstr>
      <vt:lpstr>Nội dung</vt:lpstr>
      <vt:lpstr>Lịch sử MMT</vt:lpstr>
      <vt:lpstr>Lịch sử MMT (tt)</vt:lpstr>
      <vt:lpstr>Lịch sử MMT (tt)</vt:lpstr>
      <vt:lpstr>Lịch sử MMT (tt)</vt:lpstr>
      <vt:lpstr>Nội dung</vt:lpstr>
      <vt:lpstr>Kiểu truyền</vt:lpstr>
      <vt:lpstr>Giao thức - 1</vt:lpstr>
      <vt:lpstr>Giao thức - VD</vt:lpstr>
      <vt:lpstr>Băng thông</vt:lpstr>
      <vt:lpstr>Độ trễ - 1</vt:lpstr>
      <vt:lpstr>Độ trễ - 2</vt:lpstr>
      <vt:lpstr>Độ trễ - 3</vt:lpstr>
      <vt:lpstr>Độ trễ - 4</vt:lpstr>
      <vt:lpstr>Độ trễ - 5</vt:lpstr>
      <vt:lpstr>Độ trễ  - 6</vt:lpstr>
      <vt:lpstr>Độ trễ - 7</vt:lpstr>
      <vt:lpstr>Độ trễ - 8</vt:lpstr>
      <vt:lpstr>Firewall</vt:lpstr>
      <vt:lpstr>Proxy</vt:lpstr>
      <vt:lpstr>Nội dung</vt:lpstr>
      <vt:lpstr>Thành phần mạng – bên ngoài</vt:lpstr>
      <vt:lpstr>Thành phần mạng – bên trong</vt:lpstr>
      <vt:lpstr>Chuyển mạch mạch - 1</vt:lpstr>
      <vt:lpstr>Chuyển mạch mạch - 2</vt:lpstr>
      <vt:lpstr>Chuyển mạch gói</vt:lpstr>
      <vt:lpstr>Nội dung</vt:lpstr>
      <vt:lpstr>Đồ hình mạng - 1</vt:lpstr>
      <vt:lpstr>Đồ hình mạng - 2</vt:lpstr>
      <vt:lpstr>Đồ hình mạng - 3</vt:lpstr>
      <vt:lpstr>Đồ hình mạng - 4</vt:lpstr>
      <vt:lpstr>Đồ hình mạng - 5</vt:lpstr>
      <vt:lpstr>Slide 43</vt:lpstr>
      <vt:lpstr>Nội dung</vt:lpstr>
      <vt:lpstr>Ứng dụng mạng</vt:lpstr>
      <vt:lpstr>Vấn đề phát sinh</vt:lpstr>
    </vt:vector>
  </TitlesOfParts>
  <Company>sedept.fit.hcmus.edu.vn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Trang T. M. TRUONG</cp:lastModifiedBy>
  <cp:revision>11</cp:revision>
  <dcterms:created xsi:type="dcterms:W3CDTF">2011-10-20T15:27:09Z</dcterms:created>
  <dcterms:modified xsi:type="dcterms:W3CDTF">2012-08-24T06:33:38Z</dcterms:modified>
</cp:coreProperties>
</file>