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VD: 1 </a:t>
            </a:r>
            <a:r>
              <a:rPr lang="en-US" dirty="0" err="1" smtClean="0"/>
              <a:t>nhà</a:t>
            </a:r>
            <a:r>
              <a:rPr lang="en-US" baseline="0" dirty="0" smtClean="0"/>
              <a:t> (1 host)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process)</a:t>
            </a:r>
          </a:p>
          <a:p>
            <a:r>
              <a:rPr lang="en-US" baseline="0" dirty="0" smtClean="0"/>
              <a:t>2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điền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đc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nhận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gởi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err="1" smtClean="0">
                <a:sym typeface="Wingdings" pitchFamily="2" charset="2"/>
              </a:rPr>
              <a:t>Đc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nhà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tên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endParaRPr lang="en-US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è"/>
            </a:pPr>
            <a:r>
              <a:rPr lang="en-US" baseline="0" dirty="0" smtClean="0">
                <a:sym typeface="Wingdings" pitchFamily="2" charset="2"/>
              </a:rPr>
              <a:t>process: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nhà</a:t>
            </a:r>
            <a:r>
              <a:rPr lang="en-US" baseline="0" dirty="0" smtClean="0">
                <a:sym typeface="Wingdings" pitchFamily="2" charset="2"/>
              </a:rPr>
              <a:t> (IP), </a:t>
            </a:r>
            <a:r>
              <a:rPr lang="en-US" baseline="0" dirty="0" err="1" smtClean="0">
                <a:sym typeface="Wingdings" pitchFamily="2" charset="2"/>
              </a:rPr>
              <a:t>tên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(</a:t>
            </a:r>
            <a:r>
              <a:rPr lang="en-US" baseline="0" dirty="0" err="1" smtClean="0">
                <a:sym typeface="Wingdings" pitchFamily="2" charset="2"/>
              </a:rPr>
              <a:t>định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danh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của</a:t>
            </a:r>
            <a:r>
              <a:rPr lang="en-US" baseline="0" dirty="0" smtClean="0">
                <a:sym typeface="Wingdings" pitchFamily="2" charset="2"/>
              </a:rPr>
              <a:t> process </a:t>
            </a:r>
            <a:r>
              <a:rPr lang="en-US" baseline="0" dirty="0" err="1" smtClean="0">
                <a:sym typeface="Wingdings" pitchFamily="2" charset="2"/>
              </a:rPr>
              <a:t>trên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fr-FR" dirty="0" smtClean="0"/>
              <a:t>Port default </a:t>
            </a:r>
            <a:r>
              <a:rPr lang="fr-FR" dirty="0" err="1" smtClean="0"/>
              <a:t>của</a:t>
            </a:r>
            <a:r>
              <a:rPr lang="fr-FR" dirty="0" smtClean="0"/>
              <a:t> Yahoo </a:t>
            </a:r>
            <a:r>
              <a:rPr lang="fr-FR" dirty="0" err="1" smtClean="0"/>
              <a:t>messenger</a:t>
            </a:r>
            <a:r>
              <a:rPr lang="fr-FR" dirty="0" smtClean="0"/>
              <a:t> là 5050 , 5150,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nslookup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65900-82CB-413E-8871-99CA008AA527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</a:t>
            </a:r>
          </a:p>
          <a:p>
            <a:r>
              <a:rPr lang="en-US" dirty="0" smtClean="0"/>
              <a:t>Socket, </a:t>
            </a:r>
            <a:r>
              <a:rPr lang="en-US" dirty="0" err="1" smtClean="0"/>
              <a:t>ServerSocket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Raw  socket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 uses its own port 68 as the source port with port 67 as the destination port on the server to send the request to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Discover</a:t>
            </a:r>
            <a:r>
              <a:rPr lang="en-US" baseline="0" dirty="0" smtClean="0"/>
              <a:t> -</a:t>
            </a:r>
            <a:r>
              <a:rPr lang="en-US" dirty="0" smtClean="0"/>
              <a:t> Client: “Who can give me TCP/IP configuration</a:t>
            </a:r>
            <a:r>
              <a:rPr lang="en-US" baseline="0" dirty="0" smtClean="0"/>
              <a:t> data?”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Offer - server: “Yes, I can. Here is the data, do u still want it?”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Request</a:t>
            </a:r>
            <a:r>
              <a:rPr lang="en-US" baseline="0" dirty="0" smtClean="0"/>
              <a:t> – client: “Yes, </a:t>
            </a:r>
            <a:r>
              <a:rPr lang="en-US" baseline="0" dirty="0" err="1" smtClean="0"/>
              <a:t>tks</a:t>
            </a:r>
            <a:r>
              <a:rPr lang="en-US" baseline="0" dirty="0" smtClean="0"/>
              <a:t>. Did I have it correct?”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ACK – server: “Yup, yr welcome”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NAK – server: “Nope, try again”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DHCP discover message - The initial broadcast sent by the client to obtain a DHCP lease. It contains the client MAC address and computer name. This is a broadcast using 255.255.255.255 as the destination address and 0.0.0.0 as the source address.</a:t>
            </a:r>
          </a:p>
          <a:p>
            <a:endParaRPr lang="en-US" dirty="0" smtClean="0"/>
          </a:p>
          <a:p>
            <a:r>
              <a:rPr lang="en-US" dirty="0" smtClean="0"/>
              <a:t>Sent from DHCP server: </a:t>
            </a:r>
          </a:p>
          <a:p>
            <a:r>
              <a:rPr lang="en-US" dirty="0" smtClean="0"/>
              <a:t>IP address </a:t>
            </a:r>
          </a:p>
          <a:p>
            <a:r>
              <a:rPr lang="en-US" dirty="0" err="1" smtClean="0"/>
              <a:t>subnetmask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Default Gateway address </a:t>
            </a:r>
          </a:p>
          <a:p>
            <a:r>
              <a:rPr lang="en-US" dirty="0" smtClean="0"/>
              <a:t>DNS server </a:t>
            </a:r>
            <a:r>
              <a:rPr lang="en-US" dirty="0" err="1" smtClean="0"/>
              <a:t>addresse</a:t>
            </a:r>
            <a:r>
              <a:rPr lang="en-US" dirty="0" smtClean="0"/>
              <a:t>(s) </a:t>
            </a:r>
          </a:p>
          <a:p>
            <a:r>
              <a:rPr lang="en-US" dirty="0" smtClean="0"/>
              <a:t>NetBIOS Name server (NBNS) address(</a:t>
            </a:r>
            <a:r>
              <a:rPr lang="en-US" dirty="0" err="1" smtClean="0"/>
              <a:t>es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Lease period in hours </a:t>
            </a:r>
          </a:p>
          <a:p>
            <a:r>
              <a:rPr lang="en-US" dirty="0" smtClean="0"/>
              <a:t>IP address of DHCP server.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Zone Transfer is the term used to refer to the process by which the contents of a DNS Zone file are copied from a primary DNS server to a secondary DNS server. </a:t>
            </a:r>
          </a:p>
          <a:p>
            <a:r>
              <a:rPr lang="en-US" dirty="0" smtClean="0"/>
              <a:t>Link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http://support.microsoft.com/kb/164017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root name server:</a:t>
            </a:r>
          </a:p>
          <a:p>
            <a:pPr lvl="1"/>
            <a:r>
              <a:rPr lang="en-US" sz="2000" dirty="0" smtClean="0"/>
              <a:t>contacts authoritative name server if name mapping not known</a:t>
            </a:r>
          </a:p>
          <a:p>
            <a:pPr lvl="1"/>
            <a:r>
              <a:rPr lang="en-US" sz="2000" dirty="0" smtClean="0"/>
              <a:t>gets mapping</a:t>
            </a:r>
          </a:p>
          <a:p>
            <a:pPr lvl="1"/>
            <a:r>
              <a:rPr lang="en-US" sz="2000" dirty="0" smtClean="0"/>
              <a:t>returns mapping to local name server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TTL: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cache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types of replies</a:t>
            </a:r>
          </a:p>
          <a:p>
            <a:pPr>
              <a:buFontTx/>
              <a:buChar char="-"/>
            </a:pPr>
            <a:r>
              <a:rPr lang="en-US" dirty="0" smtClean="0"/>
              <a:t>authoritative: “I know this </a:t>
            </a:r>
            <a:r>
              <a:rPr lang="en-US" dirty="0" err="1" smtClean="0"/>
              <a:t>bc</a:t>
            </a:r>
            <a:r>
              <a:rPr lang="en-US" dirty="0" smtClean="0"/>
              <a:t> my database say so. This data is</a:t>
            </a:r>
            <a:r>
              <a:rPr lang="en-US" baseline="0" dirty="0" smtClean="0"/>
              <a:t> always correct</a:t>
            </a:r>
            <a:r>
              <a:rPr lang="en-US" dirty="0" smtClean="0"/>
              <a:t>”</a:t>
            </a:r>
          </a:p>
          <a:p>
            <a:pPr>
              <a:buFontTx/>
              <a:buChar char="-"/>
            </a:pPr>
            <a:r>
              <a:rPr lang="en-US" dirty="0" smtClean="0"/>
              <a:t>Non – authoritative: “I know this from</a:t>
            </a:r>
            <a:r>
              <a:rPr lang="en-US" baseline="0" dirty="0" smtClean="0"/>
              <a:t> my cache, so this data may not be correct”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NS,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C601-E3AE-4EE3-8441-6EF53C82B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port-number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ctes.com/network-applications-tcp-udp-port-numb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5.gi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hyperlink" Target="http://www.ietf.org/rfc/rfc2131.txt" TargetMode="Externa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gif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ann.org/en/registries/about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3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gif"/><Relationship Id="rId10" Type="http://schemas.openxmlformats.org/officeDocument/2006/relationships/image" Target="../media/image12.wmf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- 1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 smtClean="0"/>
          </a:p>
          <a:p>
            <a:pPr lvl="1" eaLnBrk="1" hangingPunct="1"/>
            <a:r>
              <a:rPr lang="en-US" dirty="0" smtClean="0"/>
              <a:t>VD: HTTP, FTP, …</a:t>
            </a:r>
          </a:p>
          <a:p>
            <a:pPr eaLnBrk="1" hangingPunct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pPr lvl="1" eaLnBrk="1" hangingPunct="1"/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7630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Một số khái niệm khác - 2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TCP service</a:t>
            </a:r>
          </a:p>
          <a:p>
            <a:pPr lvl="2" eaLnBrk="1" hangingPunct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 eaLnBrk="1" hangingPunct="1"/>
            <a:r>
              <a:rPr lang="en-US" dirty="0" smtClean="0"/>
              <a:t>UDP service</a:t>
            </a:r>
          </a:p>
          <a:p>
            <a:pPr lvl="2" eaLnBrk="1" hangingPunct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khái niệm khác -3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295400"/>
            <a:ext cx="63246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5715000"/>
            <a:ext cx="7985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Tham</a:t>
            </a:r>
            <a:r>
              <a:rPr lang="en-US" b="1" i="1" dirty="0" smtClean="0"/>
              <a:t> </a:t>
            </a:r>
            <a:r>
              <a:rPr lang="en-US" b="1" i="1" dirty="0" err="1" smtClean="0"/>
              <a:t>khảo</a:t>
            </a:r>
            <a:r>
              <a:rPr lang="en-US" b="1" i="1" dirty="0" smtClean="0"/>
              <a:t> </a:t>
            </a:r>
            <a:r>
              <a:rPr lang="en-US" b="1" i="1" dirty="0" err="1" smtClean="0"/>
              <a:t>thêm</a:t>
            </a:r>
            <a:r>
              <a:rPr lang="en-US" b="1" i="1" dirty="0" smtClean="0"/>
              <a:t>: </a:t>
            </a:r>
            <a:r>
              <a:rPr lang="en-US" b="1" i="1" dirty="0" smtClean="0">
                <a:hlinkClick r:id="rId3"/>
              </a:rPr>
              <a:t>http://www.iana.org/assignments/port-numbers</a:t>
            </a:r>
            <a:endParaRPr lang="en-US" b="1" i="1" dirty="0" smtClean="0"/>
          </a:p>
          <a:p>
            <a:r>
              <a:rPr lang="en-US" b="1" i="1" dirty="0" smtClean="0">
                <a:hlinkClick r:id="rId4"/>
              </a:rPr>
              <a:t>http://www.bctes.com/network-applications-tcp-udp-port-numbers.html</a:t>
            </a:r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b="1" dirty="0" smtClean="0"/>
              <a:t>DHCP</a:t>
            </a:r>
          </a:p>
          <a:p>
            <a:pPr lvl="1" eaLnBrk="1" hangingPunct="1"/>
            <a:r>
              <a:rPr lang="en-US" dirty="0" smtClean="0"/>
              <a:t>DNS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16200000" flipH="1">
            <a:off x="2015876" y="3539878"/>
            <a:ext cx="1899602" cy="16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14" name="Picture 13" descr="thinking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1066800"/>
            <a:ext cx="2470897" cy="2400300"/>
          </a:xfrm>
          <a:prstGeom prst="rect">
            <a:avLst/>
          </a:prstGeom>
        </p:spPr>
      </p:pic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2667000" y="4572000"/>
          <a:ext cx="689335" cy="554038"/>
        </p:xfrm>
        <a:graphic>
          <a:graphicData uri="http://schemas.openxmlformats.org/presentationml/2006/ole">
            <p:oleObj spid="_x0000_s10242" name="Clip" r:id="rId4" imgW="1305000" imgH="1085760" progId="">
              <p:embed/>
            </p:oleObj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4419600" y="2438400"/>
          <a:ext cx="688975" cy="554038"/>
        </p:xfrm>
        <a:graphic>
          <a:graphicData uri="http://schemas.openxmlformats.org/presentationml/2006/ole">
            <p:oleObj spid="_x0000_s10243" name="Clip" r:id="rId5" imgW="1305000" imgH="1085760" progId="">
              <p:embed/>
            </p:oleObj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371600" y="3352800"/>
          <a:ext cx="688975" cy="554038"/>
        </p:xfrm>
        <a:graphic>
          <a:graphicData uri="http://schemas.openxmlformats.org/presentationml/2006/ole">
            <p:oleObj spid="_x0000_s10244" name="Clip" r:id="rId6" imgW="1305000" imgH="1085760" progId="">
              <p:embed/>
            </p:oleObj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3810000" y="3429000"/>
          <a:ext cx="688975" cy="554038"/>
        </p:xfrm>
        <a:graphic>
          <a:graphicData uri="http://schemas.openxmlformats.org/presentationml/2006/ole">
            <p:oleObj spid="_x0000_s10245" name="Clip" r:id="rId7" imgW="1305000" imgH="1085760" progId="">
              <p:embed/>
            </p:oleObj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1219200" y="2438400"/>
          <a:ext cx="688975" cy="554038"/>
        </p:xfrm>
        <a:graphic>
          <a:graphicData uri="http://schemas.openxmlformats.org/presentationml/2006/ole">
            <p:oleObj spid="_x0000_s10246" name="Clip" r:id="rId8" imgW="1305000" imgH="1085760" progId="">
              <p:embed/>
            </p:oleObj>
          </a:graphicData>
        </a:graphic>
      </p:graphicFrame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590800" y="2286000"/>
            <a:ext cx="771811" cy="394368"/>
            <a:chOff x="2976" y="3327"/>
            <a:chExt cx="463" cy="198"/>
          </a:xfrm>
        </p:grpSpPr>
        <p:sp>
          <p:nvSpPr>
            <p:cNvPr id="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3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5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7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6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48" name="Straight Connector 47"/>
          <p:cNvCxnSpPr/>
          <p:nvPr/>
        </p:nvCxnSpPr>
        <p:spPr>
          <a:xfrm rot="10800000" flipV="1">
            <a:off x="1905001" y="2584764"/>
            <a:ext cx="687467" cy="1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981200" y="26670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75909" y="2674393"/>
            <a:ext cx="786491" cy="90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57610" y="2463267"/>
            <a:ext cx="1138190" cy="35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w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600" y="2057400"/>
            <a:ext cx="457200" cy="455676"/>
          </a:xfrm>
          <a:prstGeom prst="rect">
            <a:avLst/>
          </a:prstGeom>
        </p:spPr>
      </p:pic>
      <p:pic>
        <p:nvPicPr>
          <p:cNvPr id="60" name="Content Placeholder 59" descr="win.jpg"/>
          <p:cNvPicPr>
            <a:picLocks noGrp="1" noChangeAspect="1"/>
          </p:cNvPicPr>
          <p:nvPr>
            <p:ph sz="quarter" idx="1"/>
          </p:nvPr>
        </p:nvPicPr>
        <p:blipFill>
          <a:blip r:embed="rId10" cstate="print"/>
          <a:stretch>
            <a:fillRect/>
          </a:stretch>
        </p:blipFill>
        <p:spPr>
          <a:xfrm>
            <a:off x="1066800" y="3200400"/>
            <a:ext cx="400050" cy="398717"/>
          </a:xfrm>
          <a:prstGeom prst="rect">
            <a:avLst/>
          </a:prstGeom>
        </p:spPr>
      </p:pic>
      <p:pic>
        <p:nvPicPr>
          <p:cNvPr id="61" name="Content Placeholder 59" descr="w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38400" y="4267200"/>
            <a:ext cx="400050" cy="398717"/>
          </a:xfrm>
          <a:prstGeom prst="rect">
            <a:avLst/>
          </a:prstGeom>
        </p:spPr>
      </p:pic>
      <p:pic>
        <p:nvPicPr>
          <p:cNvPr id="62" name="Content Placeholder 59" descr="w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0" y="3581400"/>
            <a:ext cx="400050" cy="398717"/>
          </a:xfrm>
          <a:prstGeom prst="rect">
            <a:avLst/>
          </a:prstGeom>
        </p:spPr>
      </p:pic>
      <p:pic>
        <p:nvPicPr>
          <p:cNvPr id="63" name="Content Placeholder 59" descr="w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14800" y="2133600"/>
            <a:ext cx="400050" cy="39871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724400" y="1981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19600" y="3048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8000" y="4114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57400" y="3352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00200" y="1981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12954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algn="ctr"/>
            <a:r>
              <a:rPr lang="en-US" dirty="0" smtClean="0"/>
              <a:t>IP???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5334000"/>
            <a:ext cx="2836033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192.168.1.0/24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9" grpId="0"/>
      <p:bldP spid="71" grpId="0"/>
      <p:bldP spid="72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16200000" flipH="1">
            <a:off x="2015876" y="3539878"/>
            <a:ext cx="1899602" cy="16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2667000" y="4572000"/>
          <a:ext cx="689335" cy="554038"/>
        </p:xfrm>
        <a:graphic>
          <a:graphicData uri="http://schemas.openxmlformats.org/presentationml/2006/ole">
            <p:oleObj spid="_x0000_s11266" name="Clip" r:id="rId3" imgW="1305000" imgH="1085760" progId="">
              <p:embed/>
            </p:oleObj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4419600" y="2438400"/>
          <a:ext cx="688975" cy="554038"/>
        </p:xfrm>
        <a:graphic>
          <a:graphicData uri="http://schemas.openxmlformats.org/presentationml/2006/ole">
            <p:oleObj spid="_x0000_s11267" name="Clip" r:id="rId4" imgW="1305000" imgH="1085760" progId="">
              <p:embed/>
            </p:oleObj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371600" y="3352800"/>
          <a:ext cx="688975" cy="554038"/>
        </p:xfrm>
        <a:graphic>
          <a:graphicData uri="http://schemas.openxmlformats.org/presentationml/2006/ole">
            <p:oleObj spid="_x0000_s11268" name="Clip" r:id="rId5" imgW="1305000" imgH="1085760" progId="">
              <p:embed/>
            </p:oleObj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3810000" y="3429000"/>
          <a:ext cx="688975" cy="554038"/>
        </p:xfrm>
        <a:graphic>
          <a:graphicData uri="http://schemas.openxmlformats.org/presentationml/2006/ole">
            <p:oleObj spid="_x0000_s11269" name="Clip" r:id="rId6" imgW="1305000" imgH="1085760" progId="">
              <p:embed/>
            </p:oleObj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1219200" y="2438400"/>
          <a:ext cx="688975" cy="554038"/>
        </p:xfrm>
        <a:graphic>
          <a:graphicData uri="http://schemas.openxmlformats.org/presentationml/2006/ole">
            <p:oleObj spid="_x0000_s11270" name="Clip" r:id="rId7" imgW="1305000" imgH="1085760" progId="">
              <p:embed/>
            </p:oleObj>
          </a:graphicData>
        </a:graphic>
      </p:graphicFrame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590800" y="2286000"/>
            <a:ext cx="771811" cy="394368"/>
            <a:chOff x="2976" y="3327"/>
            <a:chExt cx="463" cy="198"/>
          </a:xfrm>
        </p:grpSpPr>
        <p:sp>
          <p:nvSpPr>
            <p:cNvPr id="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3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5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7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6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48" name="Straight Connector 47"/>
          <p:cNvCxnSpPr/>
          <p:nvPr/>
        </p:nvCxnSpPr>
        <p:spPr>
          <a:xfrm rot="10800000" flipV="1">
            <a:off x="1905001" y="2584764"/>
            <a:ext cx="687467" cy="1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981200" y="26670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75909" y="2674393"/>
            <a:ext cx="786491" cy="90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57610" y="2463267"/>
            <a:ext cx="1138190" cy="35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1295400"/>
            <a:ext cx="4267200" cy="473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2362200"/>
            <a:ext cx="56165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5000" y="23622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863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 flipV="1">
            <a:off x="1371600" y="1676400"/>
            <a:ext cx="1828800" cy="36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 flipV="1">
            <a:off x="1143003" y="2127564"/>
            <a:ext cx="2059065" cy="99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977779" y="2752023"/>
            <a:ext cx="2051999" cy="97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1901825" y="1828800"/>
            <a:ext cx="3206750" cy="2306638"/>
            <a:chOff x="1444625" y="3810000"/>
            <a:chExt cx="3206750" cy="23066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328309" y="4198393"/>
              <a:ext cx="786491" cy="907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2057401" y="4108764"/>
              <a:ext cx="687467" cy="158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396877" y="4835277"/>
              <a:ext cx="1366200" cy="88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2819400" y="5562600"/>
            <a:ext cx="689335" cy="554038"/>
          </p:xfrm>
          <a:graphic>
            <a:graphicData uri="http://schemas.openxmlformats.org/presentationml/2006/ole">
              <p:oleObj spid="_x0000_s12290" name="Clip" r:id="rId3" imgW="1305000" imgH="1085760" progId="">
                <p:embed/>
              </p:oleObj>
            </a:graphicData>
          </a:graphic>
        </p:graphicFrame>
        <p:graphicFrame>
          <p:nvGraphicFramePr>
            <p:cNvPr id="11" name="Object 28"/>
            <p:cNvGraphicFramePr>
              <a:graphicFrameLocks noChangeAspect="1"/>
            </p:cNvGraphicFramePr>
            <p:nvPr/>
          </p:nvGraphicFramePr>
          <p:xfrm>
            <a:off x="1524000" y="4876800"/>
            <a:ext cx="688975" cy="554038"/>
          </p:xfrm>
          <a:graphic>
            <a:graphicData uri="http://schemas.openxmlformats.org/presentationml/2006/ole">
              <p:oleObj spid="_x0000_s12291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2" name="Object 28"/>
            <p:cNvGraphicFramePr>
              <a:graphicFrameLocks noChangeAspect="1"/>
            </p:cNvGraphicFramePr>
            <p:nvPr/>
          </p:nvGraphicFramePr>
          <p:xfrm>
            <a:off x="3962400" y="4953000"/>
            <a:ext cx="688975" cy="554038"/>
          </p:xfrm>
          <a:graphic>
            <a:graphicData uri="http://schemas.openxmlformats.org/presentationml/2006/ole">
              <p:oleObj spid="_x0000_s12292" name="Clip" r:id="rId5" imgW="1305000" imgH="1085760" progId="">
                <p:embed/>
              </p:oleObj>
            </a:graphicData>
          </a:graphic>
        </p:graphicFrame>
        <p:graphicFrame>
          <p:nvGraphicFramePr>
            <p:cNvPr id="13" name="Object 28"/>
            <p:cNvGraphicFramePr>
              <a:graphicFrameLocks noChangeAspect="1"/>
            </p:cNvGraphicFramePr>
            <p:nvPr/>
          </p:nvGraphicFramePr>
          <p:xfrm>
            <a:off x="1444625" y="3962400"/>
            <a:ext cx="688975" cy="554038"/>
          </p:xfrm>
          <a:graphic>
            <a:graphicData uri="http://schemas.openxmlformats.org/presentationml/2006/ole">
              <p:oleObj spid="_x0000_s12293" name="Clip" r:id="rId6" imgW="1305000" imgH="1085760" progId="">
                <p:embed/>
              </p:oleObj>
            </a:graphicData>
          </a:graphic>
        </p:graphicFrame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743200" y="3810000"/>
              <a:ext cx="771811" cy="394368"/>
              <a:chOff x="2976" y="3327"/>
              <a:chExt cx="463" cy="198"/>
            </a:xfrm>
          </p:grpSpPr>
          <p:sp>
            <p:nvSpPr>
              <p:cNvPr id="18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976" y="3327"/>
                <a:ext cx="46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2976" y="3327"/>
                <a:ext cx="460" cy="195"/>
                <a:chOff x="2976" y="3327"/>
                <a:chExt cx="460" cy="195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2976" y="3432"/>
                  <a:ext cx="351" cy="90"/>
                </a:xfrm>
                <a:prstGeom prst="rect">
                  <a:avLst/>
                </a:prstGeom>
                <a:solidFill>
                  <a:srgbClr val="0096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2977" y="3433"/>
                  <a:ext cx="349" cy="88"/>
                </a:xfrm>
                <a:prstGeom prst="rect">
                  <a:avLst/>
                </a:prstGeom>
                <a:solidFill>
                  <a:srgbClr val="0096D5"/>
                </a:solidFill>
                <a:ln w="4763">
                  <a:solidFill>
                    <a:srgbClr val="AAE6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1" name="Freeform 9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2" name="Freeform 10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4" name="Freeform 12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3027" y="3330"/>
                <a:ext cx="355" cy="96"/>
                <a:chOff x="3027" y="3330"/>
                <a:chExt cx="355" cy="96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3027" y="3330"/>
                  <a:ext cx="351" cy="93"/>
                  <a:chOff x="3027" y="3330"/>
                  <a:chExt cx="351" cy="93"/>
                </a:xfrm>
              </p:grpSpPr>
              <p:sp>
                <p:nvSpPr>
                  <p:cNvPr id="31" name="Freeform 15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" name="Freeform 16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" name="Freeform 17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4" name="Freeform 18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5" name="Freeform 19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6" name="Freeform 20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" name="Freeform 21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" name="Freeform 22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4" name="Group 23"/>
                <p:cNvGrpSpPr>
                  <a:grpSpLocks/>
                </p:cNvGrpSpPr>
                <p:nvPr/>
              </p:nvGrpSpPr>
              <p:grpSpPr bwMode="auto">
                <a:xfrm>
                  <a:off x="3030" y="3333"/>
                  <a:ext cx="352" cy="93"/>
                  <a:chOff x="3030" y="3333"/>
                  <a:chExt cx="352" cy="93"/>
                </a:xfrm>
              </p:grpSpPr>
              <p:sp>
                <p:nvSpPr>
                  <p:cNvPr id="23" name="Freeform 24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4" name="Freeform 25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" name="Freeform 26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" name="Freeform 27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" name="Freeform 28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8" name="Freeform 29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" name="Freeform 30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" name="Freeform 31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cxnSp>
          <p:nvCxnSpPr>
            <p:cNvPr id="16" name="Straight Connector 15"/>
            <p:cNvCxnSpPr/>
            <p:nvPr/>
          </p:nvCxnSpPr>
          <p:spPr>
            <a:xfrm rot="5400000">
              <a:off x="2133600" y="4191000"/>
              <a:ext cx="7620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28"/>
          <p:cNvGraphicFramePr>
            <a:graphicFrameLocks noChangeAspect="1"/>
          </p:cNvGraphicFramePr>
          <p:nvPr/>
        </p:nvGraphicFramePr>
        <p:xfrm>
          <a:off x="762000" y="1447800"/>
          <a:ext cx="688975" cy="554038"/>
        </p:xfrm>
        <a:graphic>
          <a:graphicData uri="http://schemas.openxmlformats.org/presentationml/2006/ole">
            <p:oleObj spid="_x0000_s12294" name="Clip" r:id="rId7" imgW="1305000" imgH="1085760" progId="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33400" y="2895600"/>
          <a:ext cx="688975" cy="554038"/>
        </p:xfrm>
        <a:graphic>
          <a:graphicData uri="http://schemas.openxmlformats.org/presentationml/2006/ole">
            <p:oleObj spid="_x0000_s12295" name="Clip" r:id="rId8" imgW="1305000" imgH="1085760" progId="">
              <p:embed/>
            </p:oleObj>
          </a:graphicData>
        </a:graphic>
      </p:graphicFrame>
      <p:graphicFrame>
        <p:nvGraphicFramePr>
          <p:cNvPr id="53" name="Object 11"/>
          <p:cNvGraphicFramePr>
            <a:graphicFrameLocks noChangeAspect="1"/>
          </p:cNvGraphicFramePr>
          <p:nvPr/>
        </p:nvGraphicFramePr>
        <p:xfrm>
          <a:off x="1905000" y="4114800"/>
          <a:ext cx="688975" cy="554038"/>
        </p:xfrm>
        <a:graphic>
          <a:graphicData uri="http://schemas.openxmlformats.org/presentationml/2006/ole">
            <p:oleObj spid="_x0000_s12296" name="Clip" r:id="rId9" imgW="1305000" imgH="1085760" progId="">
              <p:embed/>
            </p:oleObj>
          </a:graphicData>
        </a:graphic>
      </p:graphicFrame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962400"/>
            <a:ext cx="37433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184136" y="4431268"/>
            <a:ext cx="2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24600" y="4343400"/>
            <a:ext cx="1828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DHCP!!!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2600" y="130706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Số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lượng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máy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lớn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  <a:endParaRPr lang="en-US" b="1" dirty="0">
              <a:ln w="11430">
                <a:noFill/>
              </a:ln>
              <a:solidFill>
                <a:srgbClr val="FF5B5B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5400" y="1905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Không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rõ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thông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tin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mạng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  <a:endParaRPr lang="en-US" b="1" dirty="0">
              <a:ln w="11430">
                <a:noFill/>
              </a:ln>
              <a:solidFill>
                <a:srgbClr val="FF5B5B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8" grpId="0" animBg="1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DHCP = Dynamic Host Configuration Protocol</a:t>
            </a:r>
          </a:p>
          <a:p>
            <a:pPr lvl="1"/>
            <a:r>
              <a:rPr lang="en-US" dirty="0" smtClean="0"/>
              <a:t>RFC 1533, 1534, 1541, 1542, 2131</a:t>
            </a:r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: BOOTP </a:t>
            </a:r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Transport: UDP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- Server:</a:t>
            </a:r>
          </a:p>
          <a:p>
            <a:pPr lvl="1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Port: 67</a:t>
            </a:r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Client:</a:t>
            </a:r>
          </a:p>
          <a:p>
            <a:pPr lvl="2"/>
            <a:r>
              <a:rPr lang="en-US" dirty="0" smtClean="0"/>
              <a:t>Port: 68</a:t>
            </a:r>
          </a:p>
          <a:p>
            <a:pPr lvl="2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server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239000" y="5616082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2819401"/>
            <a:ext cx="2286000" cy="838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buFont typeface="Wingdings 3" pitchFamily="18" charset="2"/>
              <a:buNone/>
              <a:tabLst>
                <a:tab pos="9144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MAC:</a:t>
            </a: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Arial" pitchFamily="34" charset="0"/>
              </a:rPr>
              <a:t>đã</a:t>
            </a: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Arial" pitchFamily="34" charset="0"/>
              </a:rPr>
              <a:t>biết</a:t>
            </a: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buFont typeface="Wingdings 3" pitchFamily="18" charset="2"/>
              <a:buNone/>
              <a:tabLst>
                <a:tab pos="9144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IP: </a:t>
            </a:r>
            <a:r>
              <a:rPr lang="en-US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chưa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xác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định</a:t>
            </a:r>
            <a:endParaRPr lang="en-US" sz="16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590800" y="9906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100000">
                <a:srgbClr val="FF505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Discover</a:t>
            </a:r>
          </a:p>
          <a:p>
            <a:pPr>
              <a:buFont typeface="Wingdings 3" pitchFamily="18" charset="2"/>
              <a:buNone/>
            </a:pPr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UDP Broadcast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H="1">
            <a:off x="2590800" y="17526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Offer</a:t>
            </a:r>
          </a:p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UDP Broadcast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743200" y="25908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CCFFCC"/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Request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 flipH="1">
            <a:off x="2743200" y="33528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Ack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352800" y="4520411"/>
            <a:ext cx="2626290" cy="1499390"/>
          </a:xfrm>
          <a:prstGeom prst="wedgeRectCallout">
            <a:avLst>
              <a:gd name="adj1" fmla="val -46239"/>
              <a:gd name="adj2" fmla="val -82167"/>
            </a:avLst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l">
              <a:buFont typeface="Wingdings 3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Default Gateway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 algn="l">
              <a:buFont typeface="Wingdings 3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DNS Server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…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352800" y="2844011"/>
            <a:ext cx="3200400" cy="1423190"/>
          </a:xfrm>
          <a:prstGeom prst="wedgeRectCallout">
            <a:avLst>
              <a:gd name="adj1" fmla="val -42488"/>
              <a:gd name="adj2" fmla="val -87540"/>
            </a:avLst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IP </a:t>
            </a: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Address, subnet mask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Lease time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DHCP sever IP Address</a:t>
            </a: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990600" y="1524000"/>
          <a:ext cx="1447800" cy="1163638"/>
        </p:xfrm>
        <a:graphic>
          <a:graphicData uri="http://schemas.openxmlformats.org/presentationml/2006/ole">
            <p:oleObj spid="_x0000_s13314" name="Clip" r:id="rId4" imgW="1305000" imgH="1085760" progId="">
              <p:embed/>
            </p:oleObj>
          </a:graphicData>
        </a:graphic>
      </p:graphicFrame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5867400" y="990600"/>
            <a:ext cx="762000" cy="1828800"/>
            <a:chOff x="4180" y="783"/>
            <a:chExt cx="150" cy="307"/>
          </a:xfrm>
        </p:grpSpPr>
        <p:sp>
          <p:nvSpPr>
            <p:cNvPr id="21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9739" y="6227802"/>
            <a:ext cx="37350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Tham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khảo</a:t>
            </a:r>
            <a:r>
              <a:rPr lang="en-US" sz="1400" i="1" dirty="0" smtClean="0"/>
              <a:t>: </a:t>
            </a:r>
            <a:r>
              <a:rPr lang="en-US" sz="1400" i="1" dirty="0" smtClean="0">
                <a:hlinkClick r:id="rId5"/>
              </a:rPr>
              <a:t>http://www.ietf.org/rfc/rfc2131.txt</a:t>
            </a:r>
            <a:endParaRPr lang="en-US" sz="1400" i="1" dirty="0" smtClean="0"/>
          </a:p>
          <a:p>
            <a:endParaRPr lang="en-US" sz="1600" b="1" i="1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Mục tiêu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E-mail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Instant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Telnet, SSH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FTP, P2P file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Networked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Video conference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629400" y="2590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629400" y="3124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629400" y="36576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629400" y="4724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6629400" y="5257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629400" y="4191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629400" y="20574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  <p:bldP spid="52231" grpId="0" animBg="1"/>
      <p:bldP spid="52232" grpId="0" animBg="1"/>
      <p:bldP spid="52233" grpId="0" animBg="1"/>
      <p:bldP spid="52234" grpId="0" animBg="1"/>
      <p:bldP spid="5223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iscover:</a:t>
            </a:r>
            <a:r>
              <a:rPr lang="en-US" dirty="0" smtClean="0"/>
              <a:t> client </a:t>
            </a:r>
            <a:r>
              <a:rPr lang="en-US" dirty="0" err="1" smtClean="0"/>
              <a:t>tìm</a:t>
            </a:r>
            <a:r>
              <a:rPr lang="en-US" dirty="0" smtClean="0"/>
              <a:t> DHCP Server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ffer:</a:t>
            </a:r>
            <a:r>
              <a:rPr lang="en-US" dirty="0" smtClean="0"/>
              <a:t> DHCP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equest:</a:t>
            </a:r>
            <a:r>
              <a:rPr lang="en-US" dirty="0" smtClean="0"/>
              <a:t> Client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ck</a:t>
            </a:r>
            <a:r>
              <a:rPr lang="en-US" dirty="0" smtClean="0"/>
              <a:t>: Server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ý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</a:t>
            </a:r>
            <a:r>
              <a:rPr lang="en-US" dirty="0" smtClean="0"/>
              <a:t>: Server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chối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mà</a:t>
            </a:r>
            <a:r>
              <a:rPr lang="en-US" dirty="0" smtClean="0"/>
              <a:t> client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equest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Huỷ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elease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3543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Format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D:\Teaching\MMT\Reference\RFC\DHCP format message_files\fra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5181600" cy="47578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Format message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990600"/>
          <a:ext cx="7696200" cy="4719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3000"/>
                <a:gridCol w="11430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Loại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thông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điệp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0,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relay agent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Được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 </a:t>
                      </a:r>
                      <a:r>
                        <a:rPr lang="en-US" dirty="0" err="1" smtClean="0"/>
                        <a:t>biết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này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tin broadcast </a:t>
                      </a:r>
                      <a:r>
                        <a:rPr lang="en-US" baseline="0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Địa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Client, </a:t>
                      </a:r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renew,..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next server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mồi”và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điệp</a:t>
                      </a:r>
                      <a:r>
                        <a:rPr lang="en-US" baseline="0" dirty="0" smtClean="0"/>
                        <a:t> DHCPOFFER, DHCPACK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relay agent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client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</a:t>
            </a:r>
            <a:r>
              <a:rPr lang="en-US" dirty="0" err="1" smtClean="0"/>
              <a:t>lệnh</a:t>
            </a:r>
            <a:r>
              <a:rPr lang="en-US" dirty="0" smtClean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IP: </a:t>
            </a:r>
            <a:r>
              <a:rPr lang="en-US" dirty="0" err="1" smtClean="0"/>
              <a:t>Ipconfig</a:t>
            </a:r>
            <a:r>
              <a:rPr lang="en-US" dirty="0" smtClean="0"/>
              <a:t> /all</a:t>
            </a:r>
          </a:p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IP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Ipconfig</a:t>
            </a:r>
            <a:r>
              <a:rPr lang="en-US" dirty="0" smtClean="0"/>
              <a:t> /renew</a:t>
            </a:r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Ipconfig</a:t>
            </a:r>
            <a:r>
              <a:rPr lang="en-US" dirty="0" smtClean="0"/>
              <a:t> /release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dirty="0" smtClean="0"/>
              <a:t>DHCP</a:t>
            </a:r>
          </a:p>
          <a:p>
            <a:pPr lvl="1" eaLnBrk="1" hangingPunct="1"/>
            <a:r>
              <a:rPr lang="en-US" b="1" dirty="0" smtClean="0"/>
              <a:t>DNS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14600"/>
            <a:ext cx="4572000" cy="381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- 1</a:t>
            </a:r>
            <a:endParaRPr lang="en-US" dirty="0"/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6172200" y="2286000"/>
          <a:ext cx="1066800" cy="857865"/>
        </p:xfrm>
        <a:graphic>
          <a:graphicData uri="http://schemas.openxmlformats.org/presentationml/2006/ole">
            <p:oleObj spid="_x0000_s14338" name="Clip" r:id="rId4" imgW="1305000" imgH="1085760" progId="">
              <p:embed/>
            </p:oleObj>
          </a:graphicData>
        </a:graphic>
      </p:graphicFrame>
      <p:sp>
        <p:nvSpPr>
          <p:cNvPr id="9" name="Cloud 8"/>
          <p:cNvSpPr/>
          <p:nvPr/>
        </p:nvSpPr>
        <p:spPr>
          <a:xfrm>
            <a:off x="2819400" y="2057400"/>
            <a:ext cx="21336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Internet</a:t>
            </a:r>
            <a:endParaRPr lang="en-US" sz="2400" b="1" dirty="0"/>
          </a:p>
        </p:txBody>
      </p:sp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838200" y="2286000"/>
          <a:ext cx="1066800" cy="857250"/>
        </p:xfrm>
        <a:graphic>
          <a:graphicData uri="http://schemas.openxmlformats.org/presentationml/2006/ole">
            <p:oleObj spid="_x0000_s14339" name="Clip" r:id="rId5" imgW="1305000" imgH="108576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90600" y="3276600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</a:t>
            </a:r>
            <a:endParaRPr lang="en-US" sz="2600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3276600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</a:t>
            </a:r>
            <a:endParaRPr lang="en-US" sz="2600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733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116.118.20.135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3733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64.233.189.99</a:t>
            </a:r>
            <a:endParaRPr lang="en-US" sz="2000" b="1" spc="50" dirty="0">
              <a:ln w="11430"/>
              <a:solidFill>
                <a:srgbClr val="FF4F2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9" name="Picture 18" descr="thinking.gif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4038600"/>
            <a:ext cx="3200400" cy="2400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14800" y="4308157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IP???</a:t>
            </a:r>
            <a:endParaRPr lang="en-US" sz="2600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867400" y="3733800"/>
            <a:ext cx="22098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5943601" y="3581400"/>
            <a:ext cx="19812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800" y="4267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64.233.199.10</a:t>
            </a:r>
            <a:endParaRPr lang="en-US" sz="2000" b="1" spc="50" dirty="0">
              <a:ln w="11430"/>
              <a:solidFill>
                <a:srgbClr val="FF4F2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" name="Picture 30" descr="fi_av_smiles_y_15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8400" y="4800600"/>
            <a:ext cx="1143000" cy="1143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0" y="1600200"/>
            <a:ext cx="3006400" cy="4924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6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www.google.com</a:t>
            </a:r>
            <a:endParaRPr lang="en-US" sz="26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/>
      <p:bldP spid="17" grpId="0"/>
      <p:bldP spid="17" grpId="1"/>
      <p:bldP spid="20" grpId="0"/>
      <p:bldP spid="25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- 2</a:t>
            </a:r>
          </a:p>
        </p:txBody>
      </p:sp>
      <p:pic>
        <p:nvPicPr>
          <p:cNvPr id="69651" name="Picture 19"/>
          <p:cNvPicPr>
            <a:picLocks noChangeAspect="1" noChangeArrowheads="1"/>
          </p:cNvPicPr>
          <p:nvPr/>
        </p:nvPicPr>
        <p:blipFill>
          <a:blip r:embed="rId2" cstate="print">
            <a:lum bright="26000" contrast="-12000"/>
          </a:blip>
          <a:srcRect/>
          <a:stretch>
            <a:fillRect/>
          </a:stretch>
        </p:blipFill>
        <p:spPr bwMode="auto">
          <a:xfrm>
            <a:off x="762000" y="1371600"/>
            <a:ext cx="70866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1295400" y="2209800"/>
            <a:ext cx="6553200" cy="3352800"/>
          </a:xfrm>
          <a:prstGeom prst="irregularSeal2">
            <a:avLst/>
          </a:prstGeom>
          <a:gradFill rotWithShape="1">
            <a:gsLst>
              <a:gs pos="0">
                <a:srgbClr val="636363"/>
              </a:gs>
              <a:gs pos="50000">
                <a:srgbClr val="D7D7D7"/>
              </a:gs>
              <a:gs pos="100000">
                <a:srgbClr val="63636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000" b="1" dirty="0" smtClean="0">
                <a:solidFill>
                  <a:srgbClr val="CC3300"/>
                </a:solidFill>
                <a:latin typeface="Comic Sans MS" pitchFamily="66" charset="0"/>
                <a:sym typeface="Wingdings" pitchFamily="2" charset="2"/>
              </a:rPr>
              <a:t>Domain Name  </a:t>
            </a:r>
            <a:r>
              <a:rPr lang="en-US" sz="3000" b="1" dirty="0" smtClean="0">
                <a:solidFill>
                  <a:srgbClr val="CC3300"/>
                </a:solidFill>
                <a:latin typeface="Comic Sans MS" pitchFamily="66" charset="0"/>
              </a:rPr>
              <a:t>IP</a:t>
            </a:r>
            <a:endParaRPr lang="en-US" sz="3000" b="1" dirty="0">
              <a:solidFill>
                <a:srgbClr val="CC3300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DNS = Domain Name System</a:t>
            </a:r>
          </a:p>
          <a:p>
            <a:pPr eaLnBrk="1" hangingPunct="1"/>
            <a:r>
              <a:rPr lang="en-US" dirty="0" err="1" smtClean="0"/>
              <a:t>Rfc</a:t>
            </a:r>
            <a:r>
              <a:rPr lang="en-US" dirty="0" smtClean="0"/>
              <a:t> 1034, 1035</a:t>
            </a:r>
          </a:p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file hosts</a:t>
            </a:r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nay,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CSDL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domain</a:t>
            </a:r>
          </a:p>
          <a:p>
            <a:pPr lvl="2"/>
            <a:r>
              <a:rPr lang="en-US" dirty="0" err="1" smtClean="0"/>
              <a:t>Mỗi</a:t>
            </a:r>
            <a:r>
              <a:rPr lang="en-US" dirty="0" smtClean="0"/>
              <a:t> node </a:t>
            </a:r>
          </a:p>
          <a:p>
            <a:pPr lvl="3"/>
            <a:r>
              <a:rPr lang="en-US" dirty="0" smtClean="0"/>
              <a:t>Name Server (NS)</a:t>
            </a:r>
          </a:p>
          <a:p>
            <a:pPr lvl="3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(domain name)</a:t>
            </a:r>
          </a:p>
          <a:p>
            <a:pPr lvl="3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sub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Application</a:t>
            </a:r>
          </a:p>
          <a:p>
            <a:r>
              <a:rPr lang="en-US" dirty="0" err="1" smtClean="0"/>
              <a:t>Tầng</a:t>
            </a:r>
            <a:r>
              <a:rPr lang="en-US" dirty="0" smtClean="0"/>
              <a:t> Transport:</a:t>
            </a:r>
          </a:p>
          <a:p>
            <a:pPr lvl="1"/>
            <a:r>
              <a:rPr lang="en-US" dirty="0" smtClean="0"/>
              <a:t>UDP: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(query) – port 53</a:t>
            </a:r>
          </a:p>
          <a:p>
            <a:pPr lvl="1"/>
            <a:r>
              <a:rPr lang="en-US" dirty="0" smtClean="0"/>
              <a:t>TCP: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(zone transfer)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– Server</a:t>
            </a:r>
          </a:p>
          <a:p>
            <a:pPr lvl="1"/>
            <a:r>
              <a:rPr lang="en-US" dirty="0" smtClean="0"/>
              <a:t>Server:</a:t>
            </a:r>
          </a:p>
          <a:p>
            <a:pPr lvl="2"/>
            <a:r>
              <a:rPr lang="en-US" dirty="0" smtClean="0"/>
              <a:t>Primary NS</a:t>
            </a:r>
          </a:p>
          <a:p>
            <a:pPr lvl="3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zone</a:t>
            </a:r>
          </a:p>
          <a:p>
            <a:pPr lvl="2"/>
            <a:r>
              <a:rPr lang="en-US" dirty="0" smtClean="0"/>
              <a:t>Secondary NS</a:t>
            </a:r>
          </a:p>
          <a:p>
            <a:pPr lvl="3"/>
            <a:r>
              <a:rPr lang="en-US" dirty="0" smtClean="0"/>
              <a:t>Backup </a:t>
            </a:r>
            <a:r>
              <a:rPr lang="en-US" dirty="0" err="1" smtClean="0"/>
              <a:t>của</a:t>
            </a:r>
            <a:r>
              <a:rPr lang="en-US" dirty="0" smtClean="0"/>
              <a:t> primary NS</a:t>
            </a:r>
          </a:p>
          <a:p>
            <a:pPr lvl="1"/>
            <a:r>
              <a:rPr lang="en-US" dirty="0" smtClean="0"/>
              <a:t>Client - Resolver</a:t>
            </a:r>
          </a:p>
          <a:p>
            <a:pPr lvl="2"/>
            <a:r>
              <a:rPr lang="en-US" dirty="0" smtClean="0"/>
              <a:t>Port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domain space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914400"/>
            <a:ext cx="7620000" cy="4519613"/>
            <a:chOff x="864" y="528"/>
            <a:chExt cx="4800" cy="2847"/>
          </a:xfrm>
        </p:grpSpPr>
        <p:pic>
          <p:nvPicPr>
            <p:cNvPr id="28712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52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3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4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5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6" name="Picture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6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7" name="Picture 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8" name="Picture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9" name="Picture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0" name="Picture 1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1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0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2" name="Picture 1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2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6000" y="3810000"/>
            <a:ext cx="5410200" cy="2362200"/>
            <a:chOff x="1824" y="2208"/>
            <a:chExt cx="3408" cy="1488"/>
          </a:xfrm>
        </p:grpSpPr>
        <p:sp>
          <p:nvSpPr>
            <p:cNvPr id="28704" name="Line 16"/>
            <p:cNvSpPr>
              <a:spLocks noChangeShapeType="1"/>
            </p:cNvSpPr>
            <p:nvPr/>
          </p:nvSpPr>
          <p:spPr bwMode="auto">
            <a:xfrm>
              <a:off x="3456" y="2256"/>
              <a:ext cx="1488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5" name="Line 17"/>
            <p:cNvSpPr>
              <a:spLocks noChangeShapeType="1"/>
            </p:cNvSpPr>
            <p:nvPr/>
          </p:nvSpPr>
          <p:spPr bwMode="auto">
            <a:xfrm>
              <a:off x="3456" y="2256"/>
              <a:ext cx="528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6" name="Line 18"/>
            <p:cNvSpPr>
              <a:spLocks noChangeShapeType="1"/>
            </p:cNvSpPr>
            <p:nvPr/>
          </p:nvSpPr>
          <p:spPr bwMode="auto">
            <a:xfrm flipH="1">
              <a:off x="3120" y="2208"/>
              <a:ext cx="3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7" name="Line 19"/>
            <p:cNvSpPr>
              <a:spLocks noChangeShapeType="1"/>
            </p:cNvSpPr>
            <p:nvPr/>
          </p:nvSpPr>
          <p:spPr bwMode="auto">
            <a:xfrm flipH="1">
              <a:off x="2160" y="2208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00" name="Oval 20"/>
            <p:cNvSpPr>
              <a:spLocks noChangeArrowheads="1"/>
            </p:cNvSpPr>
            <p:nvPr/>
          </p:nvSpPr>
          <p:spPr bwMode="auto">
            <a:xfrm>
              <a:off x="1824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vnn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01" name="Oval 21"/>
            <p:cNvSpPr>
              <a:spLocks noChangeArrowheads="1"/>
            </p:cNvSpPr>
            <p:nvPr/>
          </p:nvSpPr>
          <p:spPr bwMode="auto">
            <a:xfrm>
              <a:off x="2736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com</a:t>
              </a:r>
            </a:p>
          </p:txBody>
        </p:sp>
        <p:sp>
          <p:nvSpPr>
            <p:cNvPr id="71702" name="Oval 22"/>
            <p:cNvSpPr>
              <a:spLocks noChangeArrowheads="1"/>
            </p:cNvSpPr>
            <p:nvPr/>
          </p:nvSpPr>
          <p:spPr bwMode="auto">
            <a:xfrm>
              <a:off x="3648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edu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03" name="Oval 23"/>
            <p:cNvSpPr>
              <a:spLocks noChangeArrowheads="1"/>
            </p:cNvSpPr>
            <p:nvPr/>
          </p:nvSpPr>
          <p:spPr bwMode="auto">
            <a:xfrm>
              <a:off x="4560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gov</a:t>
              </a:r>
              <a:endParaRPr lang="en-US" sz="3200" b="1" dirty="0">
                <a:latin typeface="Arial Narrow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1905000"/>
            <a:ext cx="8229600" cy="2362200"/>
            <a:chOff x="384" y="1008"/>
            <a:chExt cx="5184" cy="1488"/>
          </a:xfrm>
        </p:grpSpPr>
        <p:sp>
          <p:nvSpPr>
            <p:cNvPr id="28692" name="Line 25"/>
            <p:cNvSpPr>
              <a:spLocks noChangeShapeType="1"/>
            </p:cNvSpPr>
            <p:nvPr/>
          </p:nvSpPr>
          <p:spPr bwMode="auto">
            <a:xfrm flipH="1">
              <a:off x="2544" y="1008"/>
              <a:ext cx="3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 flipH="1">
              <a:off x="1584" y="1008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4" name="Line 27"/>
            <p:cNvSpPr>
              <a:spLocks noChangeShapeType="1"/>
            </p:cNvSpPr>
            <p:nvPr/>
          </p:nvSpPr>
          <p:spPr bwMode="auto">
            <a:xfrm>
              <a:off x="2880" y="1056"/>
              <a:ext cx="2496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5" name="Line 28"/>
            <p:cNvSpPr>
              <a:spLocks noChangeShapeType="1"/>
            </p:cNvSpPr>
            <p:nvPr/>
          </p:nvSpPr>
          <p:spPr bwMode="auto">
            <a:xfrm>
              <a:off x="2880" y="1056"/>
              <a:ext cx="1488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6" name="Line 29"/>
            <p:cNvSpPr>
              <a:spLocks noChangeShapeType="1"/>
            </p:cNvSpPr>
            <p:nvPr/>
          </p:nvSpPr>
          <p:spPr bwMode="auto">
            <a:xfrm>
              <a:off x="2880" y="1056"/>
              <a:ext cx="528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7" name="Line 30"/>
            <p:cNvSpPr>
              <a:spLocks noChangeShapeType="1"/>
            </p:cNvSpPr>
            <p:nvPr/>
          </p:nvSpPr>
          <p:spPr bwMode="auto">
            <a:xfrm flipH="1">
              <a:off x="768" y="1056"/>
              <a:ext cx="211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11" name="Oval 31"/>
            <p:cNvSpPr>
              <a:spLocks noChangeArrowheads="1"/>
            </p:cNvSpPr>
            <p:nvPr/>
          </p:nvSpPr>
          <p:spPr bwMode="auto">
            <a:xfrm>
              <a:off x="384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com</a:t>
              </a:r>
            </a:p>
          </p:txBody>
        </p:sp>
        <p:sp>
          <p:nvSpPr>
            <p:cNvPr id="71712" name="Oval 32"/>
            <p:cNvSpPr>
              <a:spLocks noChangeArrowheads="1"/>
            </p:cNvSpPr>
            <p:nvPr/>
          </p:nvSpPr>
          <p:spPr bwMode="auto">
            <a:xfrm>
              <a:off x="1248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edu</a:t>
              </a:r>
            </a:p>
          </p:txBody>
        </p:sp>
        <p:sp>
          <p:nvSpPr>
            <p:cNvPr id="71713" name="Oval 33"/>
            <p:cNvSpPr>
              <a:spLocks noChangeArrowheads="1"/>
            </p:cNvSpPr>
            <p:nvPr/>
          </p:nvSpPr>
          <p:spPr bwMode="auto">
            <a:xfrm>
              <a:off x="2160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gov</a:t>
              </a:r>
            </a:p>
          </p:txBody>
        </p:sp>
        <p:sp>
          <p:nvSpPr>
            <p:cNvPr id="71714" name="Oval 34"/>
            <p:cNvSpPr>
              <a:spLocks noChangeArrowheads="1"/>
            </p:cNvSpPr>
            <p:nvPr/>
          </p:nvSpPr>
          <p:spPr bwMode="auto">
            <a:xfrm>
              <a:off x="4896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uk</a:t>
              </a:r>
            </a:p>
          </p:txBody>
        </p:sp>
        <p:sp>
          <p:nvSpPr>
            <p:cNvPr id="71715" name="Oval 35"/>
            <p:cNvSpPr>
              <a:spLocks noChangeArrowheads="1"/>
            </p:cNvSpPr>
            <p:nvPr/>
          </p:nvSpPr>
          <p:spPr bwMode="auto">
            <a:xfrm>
              <a:off x="3984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fr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16" name="Oval 36"/>
            <p:cNvSpPr>
              <a:spLocks noChangeArrowheads="1"/>
            </p:cNvSpPr>
            <p:nvPr/>
          </p:nvSpPr>
          <p:spPr bwMode="auto">
            <a:xfrm>
              <a:off x="3072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vn</a:t>
              </a:r>
              <a:endParaRPr lang="en-US" sz="3200" b="1" dirty="0">
                <a:latin typeface="Arial Narrow" pitchFamily="34" charset="0"/>
              </a:endParaRPr>
            </a:p>
          </p:txBody>
        </p:sp>
      </p:grpSp>
      <p:sp>
        <p:nvSpPr>
          <p:cNvPr id="71717" name="Oval 37"/>
          <p:cNvSpPr>
            <a:spLocks noChangeArrowheads="1"/>
          </p:cNvSpPr>
          <p:nvPr/>
        </p:nvSpPr>
        <p:spPr bwMode="auto">
          <a:xfrm>
            <a:off x="3429000" y="1676400"/>
            <a:ext cx="1066800" cy="6858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</a:rPr>
              <a:t>.</a:t>
            </a:r>
            <a:endParaRPr lang="en-US" sz="32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62000" y="1143000"/>
            <a:ext cx="7620000" cy="4519613"/>
            <a:chOff x="864" y="528"/>
            <a:chExt cx="4800" cy="2847"/>
          </a:xfrm>
        </p:grpSpPr>
        <p:pic>
          <p:nvPicPr>
            <p:cNvPr id="28681" name="Picture 3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52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Picture 4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3" name="Picture 4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4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4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6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4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7" name="Picture 4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8" name="Picture 4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9" name="Picture 4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0" name="Picture 4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0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1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2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" name="TextBox 52"/>
          <p:cNvSpPr txBox="1"/>
          <p:nvPr/>
        </p:nvSpPr>
        <p:spPr>
          <a:xfrm>
            <a:off x="76200" y="2286000"/>
            <a:ext cx="30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Level Database (TLD)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6519446"/>
            <a:ext cx="5835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Tham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khảo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thêm</a:t>
            </a:r>
            <a:r>
              <a:rPr lang="en-US" sz="1600" i="1" dirty="0" smtClean="0"/>
              <a:t>: </a:t>
            </a:r>
            <a:r>
              <a:rPr lang="en-US" sz="1600" i="1" dirty="0" smtClean="0">
                <a:hlinkClick r:id="rId4"/>
              </a:rPr>
              <a:t>http://www.icann.org/en/registries/about.htm</a:t>
            </a:r>
            <a:endParaRPr lang="en-US" sz="1600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352800" y="1066800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root</a:t>
            </a:r>
            <a:endParaRPr lang="vi-VN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48768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 Level Database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0" y="914400"/>
            <a:ext cx="8991600" cy="57150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TextBox 57"/>
          <p:cNvSpPr txBox="1"/>
          <p:nvPr/>
        </p:nvSpPr>
        <p:spPr>
          <a:xfrm>
            <a:off x="6096000" y="1295400"/>
            <a:ext cx="205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Name space</a:t>
            </a:r>
            <a:endParaRPr lang="vi-VN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225040" y="3352800"/>
            <a:ext cx="5588000" cy="3060952"/>
          </a:xfrm>
          <a:custGeom>
            <a:avLst/>
            <a:gdLst>
              <a:gd name="connsiteX0" fmla="*/ 2316480 w 5588000"/>
              <a:gd name="connsiteY0" fmla="*/ 15240 h 3060952"/>
              <a:gd name="connsiteX1" fmla="*/ 2270760 w 5588000"/>
              <a:gd name="connsiteY1" fmla="*/ 121920 h 3060952"/>
              <a:gd name="connsiteX2" fmla="*/ 2255520 w 5588000"/>
              <a:gd name="connsiteY2" fmla="*/ 167640 h 3060952"/>
              <a:gd name="connsiteX3" fmla="*/ 2225040 w 5588000"/>
              <a:gd name="connsiteY3" fmla="*/ 243840 h 3060952"/>
              <a:gd name="connsiteX4" fmla="*/ 2209800 w 5588000"/>
              <a:gd name="connsiteY4" fmla="*/ 289560 h 3060952"/>
              <a:gd name="connsiteX5" fmla="*/ 2148840 w 5588000"/>
              <a:gd name="connsiteY5" fmla="*/ 381000 h 3060952"/>
              <a:gd name="connsiteX6" fmla="*/ 2087880 w 5588000"/>
              <a:gd name="connsiteY6" fmla="*/ 411480 h 3060952"/>
              <a:gd name="connsiteX7" fmla="*/ 1981200 w 5588000"/>
              <a:gd name="connsiteY7" fmla="*/ 502920 h 3060952"/>
              <a:gd name="connsiteX8" fmla="*/ 1935480 w 5588000"/>
              <a:gd name="connsiteY8" fmla="*/ 563880 h 3060952"/>
              <a:gd name="connsiteX9" fmla="*/ 1905000 w 5588000"/>
              <a:gd name="connsiteY9" fmla="*/ 609600 h 3060952"/>
              <a:gd name="connsiteX10" fmla="*/ 1859280 w 5588000"/>
              <a:gd name="connsiteY10" fmla="*/ 624840 h 3060952"/>
              <a:gd name="connsiteX11" fmla="*/ 1844040 w 5588000"/>
              <a:gd name="connsiteY11" fmla="*/ 670560 h 3060952"/>
              <a:gd name="connsiteX12" fmla="*/ 1798320 w 5588000"/>
              <a:gd name="connsiteY12" fmla="*/ 685800 h 3060952"/>
              <a:gd name="connsiteX13" fmla="*/ 1645920 w 5588000"/>
              <a:gd name="connsiteY13" fmla="*/ 777240 h 3060952"/>
              <a:gd name="connsiteX14" fmla="*/ 1417320 w 5588000"/>
              <a:gd name="connsiteY14" fmla="*/ 853440 h 3060952"/>
              <a:gd name="connsiteX15" fmla="*/ 1188720 w 5588000"/>
              <a:gd name="connsiteY15" fmla="*/ 960120 h 3060952"/>
              <a:gd name="connsiteX16" fmla="*/ 1021080 w 5588000"/>
              <a:gd name="connsiteY16" fmla="*/ 975360 h 3060952"/>
              <a:gd name="connsiteX17" fmla="*/ 914400 w 5588000"/>
              <a:gd name="connsiteY17" fmla="*/ 1021080 h 3060952"/>
              <a:gd name="connsiteX18" fmla="*/ 883920 w 5588000"/>
              <a:gd name="connsiteY18" fmla="*/ 1066800 h 3060952"/>
              <a:gd name="connsiteX19" fmla="*/ 838200 w 5588000"/>
              <a:gd name="connsiteY19" fmla="*/ 1143000 h 3060952"/>
              <a:gd name="connsiteX20" fmla="*/ 792480 w 5588000"/>
              <a:gd name="connsiteY20" fmla="*/ 1173480 h 3060952"/>
              <a:gd name="connsiteX21" fmla="*/ 655320 w 5588000"/>
              <a:gd name="connsiteY21" fmla="*/ 1325880 h 3060952"/>
              <a:gd name="connsiteX22" fmla="*/ 563880 w 5588000"/>
              <a:gd name="connsiteY22" fmla="*/ 1371600 h 3060952"/>
              <a:gd name="connsiteX23" fmla="*/ 533400 w 5588000"/>
              <a:gd name="connsiteY23" fmla="*/ 1463040 h 3060952"/>
              <a:gd name="connsiteX24" fmla="*/ 518160 w 5588000"/>
              <a:gd name="connsiteY24" fmla="*/ 1508760 h 3060952"/>
              <a:gd name="connsiteX25" fmla="*/ 411480 w 5588000"/>
              <a:gd name="connsiteY25" fmla="*/ 1569720 h 3060952"/>
              <a:gd name="connsiteX26" fmla="*/ 304800 w 5588000"/>
              <a:gd name="connsiteY26" fmla="*/ 1706880 h 3060952"/>
              <a:gd name="connsiteX27" fmla="*/ 259080 w 5588000"/>
              <a:gd name="connsiteY27" fmla="*/ 1798320 h 3060952"/>
              <a:gd name="connsiteX28" fmla="*/ 213360 w 5588000"/>
              <a:gd name="connsiteY28" fmla="*/ 1859280 h 3060952"/>
              <a:gd name="connsiteX29" fmla="*/ 91440 w 5588000"/>
              <a:gd name="connsiteY29" fmla="*/ 1981200 h 3060952"/>
              <a:gd name="connsiteX30" fmla="*/ 76200 w 5588000"/>
              <a:gd name="connsiteY30" fmla="*/ 2026920 h 3060952"/>
              <a:gd name="connsiteX31" fmla="*/ 30480 w 5588000"/>
              <a:gd name="connsiteY31" fmla="*/ 2072640 h 3060952"/>
              <a:gd name="connsiteX32" fmla="*/ 0 w 5588000"/>
              <a:gd name="connsiteY32" fmla="*/ 2346960 h 3060952"/>
              <a:gd name="connsiteX33" fmla="*/ 15240 w 5588000"/>
              <a:gd name="connsiteY33" fmla="*/ 2484120 h 3060952"/>
              <a:gd name="connsiteX34" fmla="*/ 45720 w 5588000"/>
              <a:gd name="connsiteY34" fmla="*/ 2529840 h 3060952"/>
              <a:gd name="connsiteX35" fmla="*/ 76200 w 5588000"/>
              <a:gd name="connsiteY35" fmla="*/ 2651760 h 3060952"/>
              <a:gd name="connsiteX36" fmla="*/ 91440 w 5588000"/>
              <a:gd name="connsiteY36" fmla="*/ 2697480 h 3060952"/>
              <a:gd name="connsiteX37" fmla="*/ 137160 w 5588000"/>
              <a:gd name="connsiteY37" fmla="*/ 2743200 h 3060952"/>
              <a:gd name="connsiteX38" fmla="*/ 167640 w 5588000"/>
              <a:gd name="connsiteY38" fmla="*/ 2804160 h 3060952"/>
              <a:gd name="connsiteX39" fmla="*/ 228600 w 5588000"/>
              <a:gd name="connsiteY39" fmla="*/ 2895600 h 3060952"/>
              <a:gd name="connsiteX40" fmla="*/ 259080 w 5588000"/>
              <a:gd name="connsiteY40" fmla="*/ 2941320 h 3060952"/>
              <a:gd name="connsiteX41" fmla="*/ 289560 w 5588000"/>
              <a:gd name="connsiteY41" fmla="*/ 3032760 h 3060952"/>
              <a:gd name="connsiteX42" fmla="*/ 472440 w 5588000"/>
              <a:gd name="connsiteY42" fmla="*/ 3017520 h 3060952"/>
              <a:gd name="connsiteX43" fmla="*/ 929640 w 5588000"/>
              <a:gd name="connsiteY43" fmla="*/ 3002280 h 3060952"/>
              <a:gd name="connsiteX44" fmla="*/ 1249680 w 5588000"/>
              <a:gd name="connsiteY44" fmla="*/ 2956560 h 3060952"/>
              <a:gd name="connsiteX45" fmla="*/ 1341120 w 5588000"/>
              <a:gd name="connsiteY45" fmla="*/ 2895600 h 3060952"/>
              <a:gd name="connsiteX46" fmla="*/ 1645920 w 5588000"/>
              <a:gd name="connsiteY46" fmla="*/ 2910840 h 3060952"/>
              <a:gd name="connsiteX47" fmla="*/ 1737360 w 5588000"/>
              <a:gd name="connsiteY47" fmla="*/ 2926080 h 3060952"/>
              <a:gd name="connsiteX48" fmla="*/ 1981200 w 5588000"/>
              <a:gd name="connsiteY48" fmla="*/ 2941320 h 3060952"/>
              <a:gd name="connsiteX49" fmla="*/ 2392680 w 5588000"/>
              <a:gd name="connsiteY49" fmla="*/ 2987040 h 3060952"/>
              <a:gd name="connsiteX50" fmla="*/ 2377440 w 5588000"/>
              <a:gd name="connsiteY50" fmla="*/ 3048000 h 3060952"/>
              <a:gd name="connsiteX51" fmla="*/ 2407920 w 5588000"/>
              <a:gd name="connsiteY51" fmla="*/ 3002280 h 3060952"/>
              <a:gd name="connsiteX52" fmla="*/ 2423160 w 5588000"/>
              <a:gd name="connsiteY52" fmla="*/ 2926080 h 3060952"/>
              <a:gd name="connsiteX53" fmla="*/ 2514600 w 5588000"/>
              <a:gd name="connsiteY53" fmla="*/ 2895600 h 3060952"/>
              <a:gd name="connsiteX54" fmla="*/ 2758440 w 5588000"/>
              <a:gd name="connsiteY54" fmla="*/ 2849880 h 3060952"/>
              <a:gd name="connsiteX55" fmla="*/ 3017520 w 5588000"/>
              <a:gd name="connsiteY55" fmla="*/ 2880360 h 3060952"/>
              <a:gd name="connsiteX56" fmla="*/ 3048000 w 5588000"/>
              <a:gd name="connsiteY56" fmla="*/ 2926080 h 3060952"/>
              <a:gd name="connsiteX57" fmla="*/ 3185160 w 5588000"/>
              <a:gd name="connsiteY57" fmla="*/ 2849880 h 3060952"/>
              <a:gd name="connsiteX58" fmla="*/ 3749040 w 5588000"/>
              <a:gd name="connsiteY58" fmla="*/ 2834640 h 3060952"/>
              <a:gd name="connsiteX59" fmla="*/ 3886200 w 5588000"/>
              <a:gd name="connsiteY59" fmla="*/ 2849880 h 3060952"/>
              <a:gd name="connsiteX60" fmla="*/ 4008120 w 5588000"/>
              <a:gd name="connsiteY60" fmla="*/ 2926080 h 3060952"/>
              <a:gd name="connsiteX61" fmla="*/ 4114800 w 5588000"/>
              <a:gd name="connsiteY61" fmla="*/ 2956560 h 3060952"/>
              <a:gd name="connsiteX62" fmla="*/ 4282440 w 5588000"/>
              <a:gd name="connsiteY62" fmla="*/ 2910840 h 3060952"/>
              <a:gd name="connsiteX63" fmla="*/ 4373880 w 5588000"/>
              <a:gd name="connsiteY63" fmla="*/ 2895600 h 3060952"/>
              <a:gd name="connsiteX64" fmla="*/ 4404360 w 5588000"/>
              <a:gd name="connsiteY64" fmla="*/ 2941320 h 3060952"/>
              <a:gd name="connsiteX65" fmla="*/ 4541520 w 5588000"/>
              <a:gd name="connsiteY65" fmla="*/ 2956560 h 3060952"/>
              <a:gd name="connsiteX66" fmla="*/ 4770120 w 5588000"/>
              <a:gd name="connsiteY66" fmla="*/ 2971800 h 3060952"/>
              <a:gd name="connsiteX67" fmla="*/ 4876800 w 5588000"/>
              <a:gd name="connsiteY67" fmla="*/ 3017520 h 3060952"/>
              <a:gd name="connsiteX68" fmla="*/ 4983480 w 5588000"/>
              <a:gd name="connsiteY68" fmla="*/ 2971800 h 3060952"/>
              <a:gd name="connsiteX69" fmla="*/ 5074920 w 5588000"/>
              <a:gd name="connsiteY69" fmla="*/ 2956560 h 3060952"/>
              <a:gd name="connsiteX70" fmla="*/ 5135880 w 5588000"/>
              <a:gd name="connsiteY70" fmla="*/ 2941320 h 3060952"/>
              <a:gd name="connsiteX71" fmla="*/ 5227320 w 5588000"/>
              <a:gd name="connsiteY71" fmla="*/ 2849880 h 3060952"/>
              <a:gd name="connsiteX72" fmla="*/ 5303520 w 5588000"/>
              <a:gd name="connsiteY72" fmla="*/ 2834640 h 3060952"/>
              <a:gd name="connsiteX73" fmla="*/ 5379720 w 5588000"/>
              <a:gd name="connsiteY73" fmla="*/ 2758440 h 3060952"/>
              <a:gd name="connsiteX74" fmla="*/ 5501640 w 5588000"/>
              <a:gd name="connsiteY74" fmla="*/ 2727960 h 3060952"/>
              <a:gd name="connsiteX75" fmla="*/ 5532120 w 5588000"/>
              <a:gd name="connsiteY75" fmla="*/ 2636520 h 3060952"/>
              <a:gd name="connsiteX76" fmla="*/ 5562600 w 5588000"/>
              <a:gd name="connsiteY76" fmla="*/ 2392680 h 3060952"/>
              <a:gd name="connsiteX77" fmla="*/ 5486400 w 5588000"/>
              <a:gd name="connsiteY77" fmla="*/ 2316480 h 3060952"/>
              <a:gd name="connsiteX78" fmla="*/ 5440680 w 5588000"/>
              <a:gd name="connsiteY78" fmla="*/ 2225040 h 3060952"/>
              <a:gd name="connsiteX79" fmla="*/ 5394960 w 5588000"/>
              <a:gd name="connsiteY79" fmla="*/ 2179320 h 3060952"/>
              <a:gd name="connsiteX80" fmla="*/ 5364480 w 5588000"/>
              <a:gd name="connsiteY80" fmla="*/ 2133600 h 3060952"/>
              <a:gd name="connsiteX81" fmla="*/ 5318760 w 5588000"/>
              <a:gd name="connsiteY81" fmla="*/ 2072640 h 3060952"/>
              <a:gd name="connsiteX82" fmla="*/ 5227320 w 5588000"/>
              <a:gd name="connsiteY82" fmla="*/ 2011680 h 3060952"/>
              <a:gd name="connsiteX83" fmla="*/ 5166360 w 5588000"/>
              <a:gd name="connsiteY83" fmla="*/ 1920240 h 3060952"/>
              <a:gd name="connsiteX84" fmla="*/ 5135880 w 5588000"/>
              <a:gd name="connsiteY84" fmla="*/ 1874520 h 3060952"/>
              <a:gd name="connsiteX85" fmla="*/ 5013960 w 5588000"/>
              <a:gd name="connsiteY85" fmla="*/ 1767840 h 3060952"/>
              <a:gd name="connsiteX86" fmla="*/ 4968240 w 5588000"/>
              <a:gd name="connsiteY86" fmla="*/ 1752600 h 3060952"/>
              <a:gd name="connsiteX87" fmla="*/ 4892040 w 5588000"/>
              <a:gd name="connsiteY87" fmla="*/ 1691640 h 3060952"/>
              <a:gd name="connsiteX88" fmla="*/ 4846320 w 5588000"/>
              <a:gd name="connsiteY88" fmla="*/ 1661160 h 3060952"/>
              <a:gd name="connsiteX89" fmla="*/ 4678680 w 5588000"/>
              <a:gd name="connsiteY89" fmla="*/ 1630680 h 3060952"/>
              <a:gd name="connsiteX90" fmla="*/ 4632960 w 5588000"/>
              <a:gd name="connsiteY90" fmla="*/ 1524000 h 3060952"/>
              <a:gd name="connsiteX91" fmla="*/ 4572000 w 5588000"/>
              <a:gd name="connsiteY91" fmla="*/ 1478280 h 3060952"/>
              <a:gd name="connsiteX92" fmla="*/ 4465320 w 5588000"/>
              <a:gd name="connsiteY92" fmla="*/ 1386840 h 3060952"/>
              <a:gd name="connsiteX93" fmla="*/ 4419600 w 5588000"/>
              <a:gd name="connsiteY93" fmla="*/ 1371600 h 3060952"/>
              <a:gd name="connsiteX94" fmla="*/ 4373880 w 5588000"/>
              <a:gd name="connsiteY94" fmla="*/ 1325880 h 3060952"/>
              <a:gd name="connsiteX95" fmla="*/ 4328160 w 5588000"/>
              <a:gd name="connsiteY95" fmla="*/ 1310640 h 3060952"/>
              <a:gd name="connsiteX96" fmla="*/ 4221480 w 5588000"/>
              <a:gd name="connsiteY96" fmla="*/ 1203960 h 3060952"/>
              <a:gd name="connsiteX97" fmla="*/ 4160520 w 5588000"/>
              <a:gd name="connsiteY97" fmla="*/ 1173480 h 3060952"/>
              <a:gd name="connsiteX98" fmla="*/ 4084320 w 5588000"/>
              <a:gd name="connsiteY98" fmla="*/ 1127760 h 3060952"/>
              <a:gd name="connsiteX99" fmla="*/ 4023360 w 5588000"/>
              <a:gd name="connsiteY99" fmla="*/ 1112520 h 3060952"/>
              <a:gd name="connsiteX100" fmla="*/ 3977640 w 5588000"/>
              <a:gd name="connsiteY100" fmla="*/ 1082040 h 3060952"/>
              <a:gd name="connsiteX101" fmla="*/ 3931920 w 5588000"/>
              <a:gd name="connsiteY101" fmla="*/ 1036320 h 3060952"/>
              <a:gd name="connsiteX102" fmla="*/ 3870960 w 5588000"/>
              <a:gd name="connsiteY102" fmla="*/ 1021080 h 3060952"/>
              <a:gd name="connsiteX103" fmla="*/ 3825240 w 5588000"/>
              <a:gd name="connsiteY103" fmla="*/ 990600 h 3060952"/>
              <a:gd name="connsiteX104" fmla="*/ 3764280 w 5588000"/>
              <a:gd name="connsiteY104" fmla="*/ 975360 h 3060952"/>
              <a:gd name="connsiteX105" fmla="*/ 3718560 w 5588000"/>
              <a:gd name="connsiteY105" fmla="*/ 960120 h 3060952"/>
              <a:gd name="connsiteX106" fmla="*/ 3611880 w 5588000"/>
              <a:gd name="connsiteY106" fmla="*/ 929640 h 3060952"/>
              <a:gd name="connsiteX107" fmla="*/ 3566160 w 5588000"/>
              <a:gd name="connsiteY107" fmla="*/ 868680 h 3060952"/>
              <a:gd name="connsiteX108" fmla="*/ 3520440 w 5588000"/>
              <a:gd name="connsiteY108" fmla="*/ 853440 h 3060952"/>
              <a:gd name="connsiteX109" fmla="*/ 3444240 w 5588000"/>
              <a:gd name="connsiteY109" fmla="*/ 746760 h 3060952"/>
              <a:gd name="connsiteX110" fmla="*/ 3337560 w 5588000"/>
              <a:gd name="connsiteY110" fmla="*/ 655320 h 3060952"/>
              <a:gd name="connsiteX111" fmla="*/ 3307080 w 5588000"/>
              <a:gd name="connsiteY111" fmla="*/ 609600 h 3060952"/>
              <a:gd name="connsiteX112" fmla="*/ 3246120 w 5588000"/>
              <a:gd name="connsiteY112" fmla="*/ 594360 h 3060952"/>
              <a:gd name="connsiteX113" fmla="*/ 3185160 w 5588000"/>
              <a:gd name="connsiteY113" fmla="*/ 563880 h 3060952"/>
              <a:gd name="connsiteX114" fmla="*/ 3093720 w 5588000"/>
              <a:gd name="connsiteY114" fmla="*/ 502920 h 3060952"/>
              <a:gd name="connsiteX115" fmla="*/ 3048000 w 5588000"/>
              <a:gd name="connsiteY115" fmla="*/ 487680 h 3060952"/>
              <a:gd name="connsiteX116" fmla="*/ 2987040 w 5588000"/>
              <a:gd name="connsiteY116" fmla="*/ 457200 h 3060952"/>
              <a:gd name="connsiteX117" fmla="*/ 2926080 w 5588000"/>
              <a:gd name="connsiteY117" fmla="*/ 411480 h 3060952"/>
              <a:gd name="connsiteX118" fmla="*/ 2865120 w 5588000"/>
              <a:gd name="connsiteY118" fmla="*/ 396240 h 3060952"/>
              <a:gd name="connsiteX119" fmla="*/ 2773680 w 5588000"/>
              <a:gd name="connsiteY119" fmla="*/ 304800 h 3060952"/>
              <a:gd name="connsiteX120" fmla="*/ 2590800 w 5588000"/>
              <a:gd name="connsiteY120" fmla="*/ 167640 h 3060952"/>
              <a:gd name="connsiteX121" fmla="*/ 2560320 w 5588000"/>
              <a:gd name="connsiteY121" fmla="*/ 121920 h 3060952"/>
              <a:gd name="connsiteX122" fmla="*/ 2545080 w 5588000"/>
              <a:gd name="connsiteY122" fmla="*/ 60960 h 3060952"/>
              <a:gd name="connsiteX123" fmla="*/ 2407920 w 5588000"/>
              <a:gd name="connsiteY123" fmla="*/ 0 h 3060952"/>
              <a:gd name="connsiteX124" fmla="*/ 2377440 w 5588000"/>
              <a:gd name="connsiteY124" fmla="*/ 45720 h 3060952"/>
              <a:gd name="connsiteX125" fmla="*/ 2316480 w 5588000"/>
              <a:gd name="connsiteY125" fmla="*/ 15240 h 306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588000" h="3060952">
                <a:moveTo>
                  <a:pt x="2316480" y="15240"/>
                </a:moveTo>
                <a:cubicBezTo>
                  <a:pt x="2298700" y="27940"/>
                  <a:pt x="2285128" y="85999"/>
                  <a:pt x="2270760" y="121920"/>
                </a:cubicBezTo>
                <a:cubicBezTo>
                  <a:pt x="2264794" y="136835"/>
                  <a:pt x="2261161" y="152598"/>
                  <a:pt x="2255520" y="167640"/>
                </a:cubicBezTo>
                <a:cubicBezTo>
                  <a:pt x="2245914" y="193255"/>
                  <a:pt x="2234646" y="218225"/>
                  <a:pt x="2225040" y="243840"/>
                </a:cubicBezTo>
                <a:cubicBezTo>
                  <a:pt x="2219399" y="258882"/>
                  <a:pt x="2217602" y="275517"/>
                  <a:pt x="2209800" y="289560"/>
                </a:cubicBezTo>
                <a:cubicBezTo>
                  <a:pt x="2192010" y="321582"/>
                  <a:pt x="2181605" y="364617"/>
                  <a:pt x="2148840" y="381000"/>
                </a:cubicBezTo>
                <a:lnTo>
                  <a:pt x="2087880" y="411480"/>
                </a:lnTo>
                <a:cubicBezTo>
                  <a:pt x="1958362" y="584170"/>
                  <a:pt x="2127637" y="377402"/>
                  <a:pt x="1981200" y="502920"/>
                </a:cubicBezTo>
                <a:cubicBezTo>
                  <a:pt x="1961915" y="519450"/>
                  <a:pt x="1950243" y="543211"/>
                  <a:pt x="1935480" y="563880"/>
                </a:cubicBezTo>
                <a:cubicBezTo>
                  <a:pt x="1924834" y="578785"/>
                  <a:pt x="1919303" y="598158"/>
                  <a:pt x="1905000" y="609600"/>
                </a:cubicBezTo>
                <a:cubicBezTo>
                  <a:pt x="1892456" y="619635"/>
                  <a:pt x="1874520" y="619760"/>
                  <a:pt x="1859280" y="624840"/>
                </a:cubicBezTo>
                <a:cubicBezTo>
                  <a:pt x="1854200" y="640080"/>
                  <a:pt x="1855399" y="659201"/>
                  <a:pt x="1844040" y="670560"/>
                </a:cubicBezTo>
                <a:cubicBezTo>
                  <a:pt x="1832681" y="681919"/>
                  <a:pt x="1812363" y="677998"/>
                  <a:pt x="1798320" y="685800"/>
                </a:cubicBezTo>
                <a:cubicBezTo>
                  <a:pt x="1734997" y="720980"/>
                  <a:pt x="1710485" y="754181"/>
                  <a:pt x="1645920" y="777240"/>
                </a:cubicBezTo>
                <a:cubicBezTo>
                  <a:pt x="1512915" y="824742"/>
                  <a:pt x="1519244" y="806398"/>
                  <a:pt x="1417320" y="853440"/>
                </a:cubicBezTo>
                <a:cubicBezTo>
                  <a:pt x="1385962" y="867913"/>
                  <a:pt x="1230588" y="950816"/>
                  <a:pt x="1188720" y="960120"/>
                </a:cubicBezTo>
                <a:cubicBezTo>
                  <a:pt x="1133946" y="972292"/>
                  <a:pt x="1076960" y="970280"/>
                  <a:pt x="1021080" y="975360"/>
                </a:cubicBezTo>
                <a:cubicBezTo>
                  <a:pt x="985520" y="990600"/>
                  <a:pt x="946590" y="999620"/>
                  <a:pt x="914400" y="1021080"/>
                </a:cubicBezTo>
                <a:cubicBezTo>
                  <a:pt x="899160" y="1031240"/>
                  <a:pt x="893628" y="1051268"/>
                  <a:pt x="883920" y="1066800"/>
                </a:cubicBezTo>
                <a:cubicBezTo>
                  <a:pt x="868221" y="1091919"/>
                  <a:pt x="857477" y="1120510"/>
                  <a:pt x="838200" y="1143000"/>
                </a:cubicBezTo>
                <a:cubicBezTo>
                  <a:pt x="826280" y="1156907"/>
                  <a:pt x="805432" y="1160528"/>
                  <a:pt x="792480" y="1173480"/>
                </a:cubicBezTo>
                <a:cubicBezTo>
                  <a:pt x="749570" y="1216390"/>
                  <a:pt x="716060" y="1305633"/>
                  <a:pt x="655320" y="1325880"/>
                </a:cubicBezTo>
                <a:cubicBezTo>
                  <a:pt x="592224" y="1346912"/>
                  <a:pt x="622966" y="1332209"/>
                  <a:pt x="563880" y="1371600"/>
                </a:cubicBezTo>
                <a:lnTo>
                  <a:pt x="533400" y="1463040"/>
                </a:lnTo>
                <a:cubicBezTo>
                  <a:pt x="528320" y="1478280"/>
                  <a:pt x="532528" y="1501576"/>
                  <a:pt x="518160" y="1508760"/>
                </a:cubicBezTo>
                <a:cubicBezTo>
                  <a:pt x="440817" y="1547431"/>
                  <a:pt x="476103" y="1526638"/>
                  <a:pt x="411480" y="1569720"/>
                </a:cubicBezTo>
                <a:cubicBezTo>
                  <a:pt x="324810" y="1743060"/>
                  <a:pt x="415078" y="1596602"/>
                  <a:pt x="304800" y="1706880"/>
                </a:cubicBezTo>
                <a:cubicBezTo>
                  <a:pt x="251703" y="1759977"/>
                  <a:pt x="292134" y="1740476"/>
                  <a:pt x="259080" y="1798320"/>
                </a:cubicBezTo>
                <a:cubicBezTo>
                  <a:pt x="246478" y="1820373"/>
                  <a:pt x="231321" y="1841319"/>
                  <a:pt x="213360" y="1859280"/>
                </a:cubicBezTo>
                <a:cubicBezTo>
                  <a:pt x="59705" y="2012935"/>
                  <a:pt x="201671" y="1834226"/>
                  <a:pt x="91440" y="1981200"/>
                </a:cubicBezTo>
                <a:cubicBezTo>
                  <a:pt x="86360" y="1996440"/>
                  <a:pt x="85111" y="2013554"/>
                  <a:pt x="76200" y="2026920"/>
                </a:cubicBezTo>
                <a:cubicBezTo>
                  <a:pt x="64245" y="2044853"/>
                  <a:pt x="35472" y="2051673"/>
                  <a:pt x="30480" y="2072640"/>
                </a:cubicBezTo>
                <a:cubicBezTo>
                  <a:pt x="9170" y="2162141"/>
                  <a:pt x="0" y="2346960"/>
                  <a:pt x="0" y="2346960"/>
                </a:cubicBezTo>
                <a:cubicBezTo>
                  <a:pt x="5080" y="2392680"/>
                  <a:pt x="4083" y="2439492"/>
                  <a:pt x="15240" y="2484120"/>
                </a:cubicBezTo>
                <a:cubicBezTo>
                  <a:pt x="19682" y="2501889"/>
                  <a:pt x="39461" y="2512627"/>
                  <a:pt x="45720" y="2529840"/>
                </a:cubicBezTo>
                <a:cubicBezTo>
                  <a:pt x="60036" y="2569209"/>
                  <a:pt x="62953" y="2612019"/>
                  <a:pt x="76200" y="2651760"/>
                </a:cubicBezTo>
                <a:cubicBezTo>
                  <a:pt x="81280" y="2667000"/>
                  <a:pt x="82529" y="2684114"/>
                  <a:pt x="91440" y="2697480"/>
                </a:cubicBezTo>
                <a:cubicBezTo>
                  <a:pt x="103395" y="2715413"/>
                  <a:pt x="124633" y="2725662"/>
                  <a:pt x="137160" y="2743200"/>
                </a:cubicBezTo>
                <a:cubicBezTo>
                  <a:pt x="150365" y="2761687"/>
                  <a:pt x="155951" y="2784679"/>
                  <a:pt x="167640" y="2804160"/>
                </a:cubicBezTo>
                <a:cubicBezTo>
                  <a:pt x="186487" y="2835572"/>
                  <a:pt x="208280" y="2865120"/>
                  <a:pt x="228600" y="2895600"/>
                </a:cubicBezTo>
                <a:cubicBezTo>
                  <a:pt x="238760" y="2910840"/>
                  <a:pt x="253288" y="2923944"/>
                  <a:pt x="259080" y="2941320"/>
                </a:cubicBezTo>
                <a:lnTo>
                  <a:pt x="289560" y="3032760"/>
                </a:lnTo>
                <a:cubicBezTo>
                  <a:pt x="383866" y="2969890"/>
                  <a:pt x="291182" y="3017520"/>
                  <a:pt x="472440" y="3017520"/>
                </a:cubicBezTo>
                <a:cubicBezTo>
                  <a:pt x="624925" y="3017520"/>
                  <a:pt x="777240" y="3007360"/>
                  <a:pt x="929640" y="3002280"/>
                </a:cubicBezTo>
                <a:cubicBezTo>
                  <a:pt x="1036320" y="2987040"/>
                  <a:pt x="1145366" y="2983604"/>
                  <a:pt x="1249680" y="2956560"/>
                </a:cubicBezTo>
                <a:cubicBezTo>
                  <a:pt x="1285140" y="2947367"/>
                  <a:pt x="1341120" y="2895600"/>
                  <a:pt x="1341120" y="2895600"/>
                </a:cubicBezTo>
                <a:cubicBezTo>
                  <a:pt x="1442720" y="2900680"/>
                  <a:pt x="1544493" y="2903038"/>
                  <a:pt x="1645920" y="2910840"/>
                </a:cubicBezTo>
                <a:cubicBezTo>
                  <a:pt x="1676729" y="2913210"/>
                  <a:pt x="1706586" y="2923282"/>
                  <a:pt x="1737360" y="2926080"/>
                </a:cubicBezTo>
                <a:cubicBezTo>
                  <a:pt x="1818464" y="2933453"/>
                  <a:pt x="1900111" y="2933777"/>
                  <a:pt x="1981200" y="2941320"/>
                </a:cubicBezTo>
                <a:cubicBezTo>
                  <a:pt x="2118611" y="2954102"/>
                  <a:pt x="2255520" y="2971800"/>
                  <a:pt x="2392680" y="2987040"/>
                </a:cubicBezTo>
                <a:cubicBezTo>
                  <a:pt x="2387600" y="3007360"/>
                  <a:pt x="2362629" y="3033189"/>
                  <a:pt x="2377440" y="3048000"/>
                </a:cubicBezTo>
                <a:cubicBezTo>
                  <a:pt x="2390392" y="3060952"/>
                  <a:pt x="2401489" y="3019430"/>
                  <a:pt x="2407920" y="3002280"/>
                </a:cubicBezTo>
                <a:cubicBezTo>
                  <a:pt x="2417015" y="2978026"/>
                  <a:pt x="2404844" y="2944396"/>
                  <a:pt x="2423160" y="2926080"/>
                </a:cubicBezTo>
                <a:cubicBezTo>
                  <a:pt x="2445878" y="2903362"/>
                  <a:pt x="2483270" y="2902720"/>
                  <a:pt x="2514600" y="2895600"/>
                </a:cubicBezTo>
                <a:cubicBezTo>
                  <a:pt x="2595240" y="2877273"/>
                  <a:pt x="2677160" y="2865120"/>
                  <a:pt x="2758440" y="2849880"/>
                </a:cubicBezTo>
                <a:cubicBezTo>
                  <a:pt x="2844800" y="2860040"/>
                  <a:pt x="2933427" y="2858230"/>
                  <a:pt x="3017520" y="2880360"/>
                </a:cubicBezTo>
                <a:cubicBezTo>
                  <a:pt x="3035233" y="2885021"/>
                  <a:pt x="3029979" y="2929357"/>
                  <a:pt x="3048000" y="2926080"/>
                </a:cubicBezTo>
                <a:cubicBezTo>
                  <a:pt x="3099458" y="2916724"/>
                  <a:pt x="3139440" y="2875280"/>
                  <a:pt x="3185160" y="2849880"/>
                </a:cubicBezTo>
                <a:cubicBezTo>
                  <a:pt x="3434945" y="2899837"/>
                  <a:pt x="3148291" y="2849292"/>
                  <a:pt x="3749040" y="2834640"/>
                </a:cubicBezTo>
                <a:cubicBezTo>
                  <a:pt x="3795028" y="2833518"/>
                  <a:pt x="3840480" y="2844800"/>
                  <a:pt x="3886200" y="2849880"/>
                </a:cubicBezTo>
                <a:cubicBezTo>
                  <a:pt x="3926840" y="2875280"/>
                  <a:pt x="3966047" y="2903131"/>
                  <a:pt x="4008120" y="2926080"/>
                </a:cubicBezTo>
                <a:cubicBezTo>
                  <a:pt x="4026620" y="2936171"/>
                  <a:pt x="4099654" y="2952773"/>
                  <a:pt x="4114800" y="2956560"/>
                </a:cubicBezTo>
                <a:cubicBezTo>
                  <a:pt x="4170680" y="2941320"/>
                  <a:pt x="4226059" y="2924106"/>
                  <a:pt x="4282440" y="2910840"/>
                </a:cubicBezTo>
                <a:cubicBezTo>
                  <a:pt x="4312519" y="2903763"/>
                  <a:pt x="4343902" y="2888106"/>
                  <a:pt x="4373880" y="2895600"/>
                </a:cubicBezTo>
                <a:cubicBezTo>
                  <a:pt x="4391649" y="2900042"/>
                  <a:pt x="4387147" y="2935061"/>
                  <a:pt x="4404360" y="2941320"/>
                </a:cubicBezTo>
                <a:cubicBezTo>
                  <a:pt x="4447592" y="2957041"/>
                  <a:pt x="4495678" y="2952740"/>
                  <a:pt x="4541520" y="2956560"/>
                </a:cubicBezTo>
                <a:cubicBezTo>
                  <a:pt x="4617625" y="2962902"/>
                  <a:pt x="4693920" y="2966720"/>
                  <a:pt x="4770120" y="2971800"/>
                </a:cubicBezTo>
                <a:cubicBezTo>
                  <a:pt x="4805680" y="2987040"/>
                  <a:pt x="4838112" y="3017520"/>
                  <a:pt x="4876800" y="3017520"/>
                </a:cubicBezTo>
                <a:cubicBezTo>
                  <a:pt x="4915488" y="3017520"/>
                  <a:pt x="4946503" y="2983178"/>
                  <a:pt x="4983480" y="2971800"/>
                </a:cubicBezTo>
                <a:cubicBezTo>
                  <a:pt x="5013014" y="2962713"/>
                  <a:pt x="5044620" y="2962620"/>
                  <a:pt x="5074920" y="2956560"/>
                </a:cubicBezTo>
                <a:cubicBezTo>
                  <a:pt x="5095459" y="2952452"/>
                  <a:pt x="5115560" y="2946400"/>
                  <a:pt x="5135880" y="2941320"/>
                </a:cubicBezTo>
                <a:cubicBezTo>
                  <a:pt x="5164666" y="2898141"/>
                  <a:pt x="5173595" y="2873758"/>
                  <a:pt x="5227320" y="2849880"/>
                </a:cubicBezTo>
                <a:cubicBezTo>
                  <a:pt x="5250990" y="2839360"/>
                  <a:pt x="5278120" y="2839720"/>
                  <a:pt x="5303520" y="2834640"/>
                </a:cubicBezTo>
                <a:cubicBezTo>
                  <a:pt x="5322615" y="2777355"/>
                  <a:pt x="5309100" y="2781980"/>
                  <a:pt x="5379720" y="2758440"/>
                </a:cubicBezTo>
                <a:cubicBezTo>
                  <a:pt x="5419461" y="2745193"/>
                  <a:pt x="5501640" y="2727960"/>
                  <a:pt x="5501640" y="2727960"/>
                </a:cubicBezTo>
                <a:cubicBezTo>
                  <a:pt x="5511800" y="2697480"/>
                  <a:pt x="5528135" y="2668401"/>
                  <a:pt x="5532120" y="2636520"/>
                </a:cubicBezTo>
                <a:lnTo>
                  <a:pt x="5562600" y="2392680"/>
                </a:lnTo>
                <a:cubicBezTo>
                  <a:pt x="5481320" y="2270760"/>
                  <a:pt x="5588000" y="2418080"/>
                  <a:pt x="5486400" y="2316480"/>
                </a:cubicBezTo>
                <a:cubicBezTo>
                  <a:pt x="5414459" y="2244539"/>
                  <a:pt x="5490260" y="2299410"/>
                  <a:pt x="5440680" y="2225040"/>
                </a:cubicBezTo>
                <a:cubicBezTo>
                  <a:pt x="5428725" y="2207107"/>
                  <a:pt x="5408758" y="2195877"/>
                  <a:pt x="5394960" y="2179320"/>
                </a:cubicBezTo>
                <a:cubicBezTo>
                  <a:pt x="5383234" y="2165249"/>
                  <a:pt x="5375126" y="2148505"/>
                  <a:pt x="5364480" y="2133600"/>
                </a:cubicBezTo>
                <a:cubicBezTo>
                  <a:pt x="5349717" y="2112931"/>
                  <a:pt x="5337744" y="2089515"/>
                  <a:pt x="5318760" y="2072640"/>
                </a:cubicBezTo>
                <a:cubicBezTo>
                  <a:pt x="5291381" y="2048303"/>
                  <a:pt x="5227320" y="2011680"/>
                  <a:pt x="5227320" y="2011680"/>
                </a:cubicBezTo>
                <a:cubicBezTo>
                  <a:pt x="5200537" y="1931332"/>
                  <a:pt x="5229781" y="1996346"/>
                  <a:pt x="5166360" y="1920240"/>
                </a:cubicBezTo>
                <a:cubicBezTo>
                  <a:pt x="5154634" y="1906169"/>
                  <a:pt x="5147606" y="1888591"/>
                  <a:pt x="5135880" y="1874520"/>
                </a:cubicBezTo>
                <a:cubicBezTo>
                  <a:pt x="5109822" y="1843251"/>
                  <a:pt x="5042601" y="1785741"/>
                  <a:pt x="5013960" y="1767840"/>
                </a:cubicBezTo>
                <a:cubicBezTo>
                  <a:pt x="5000337" y="1759326"/>
                  <a:pt x="4983480" y="1757680"/>
                  <a:pt x="4968240" y="1752600"/>
                </a:cubicBezTo>
                <a:cubicBezTo>
                  <a:pt x="4942840" y="1732280"/>
                  <a:pt x="4918062" y="1711157"/>
                  <a:pt x="4892040" y="1691640"/>
                </a:cubicBezTo>
                <a:cubicBezTo>
                  <a:pt x="4877387" y="1680650"/>
                  <a:pt x="4863931" y="1666192"/>
                  <a:pt x="4846320" y="1661160"/>
                </a:cubicBezTo>
                <a:cubicBezTo>
                  <a:pt x="4791709" y="1645557"/>
                  <a:pt x="4734560" y="1640840"/>
                  <a:pt x="4678680" y="1630680"/>
                </a:cubicBezTo>
                <a:cubicBezTo>
                  <a:pt x="4663440" y="1595120"/>
                  <a:pt x="4655146" y="1555695"/>
                  <a:pt x="4632960" y="1524000"/>
                </a:cubicBezTo>
                <a:cubicBezTo>
                  <a:pt x="4618394" y="1503192"/>
                  <a:pt x="4591285" y="1494810"/>
                  <a:pt x="4572000" y="1478280"/>
                </a:cubicBezTo>
                <a:cubicBezTo>
                  <a:pt x="4517952" y="1431953"/>
                  <a:pt x="4532170" y="1425040"/>
                  <a:pt x="4465320" y="1386840"/>
                </a:cubicBezTo>
                <a:cubicBezTo>
                  <a:pt x="4451372" y="1378870"/>
                  <a:pt x="4434840" y="1376680"/>
                  <a:pt x="4419600" y="1371600"/>
                </a:cubicBezTo>
                <a:cubicBezTo>
                  <a:pt x="4404360" y="1356360"/>
                  <a:pt x="4391813" y="1337835"/>
                  <a:pt x="4373880" y="1325880"/>
                </a:cubicBezTo>
                <a:cubicBezTo>
                  <a:pt x="4360514" y="1316969"/>
                  <a:pt x="4340704" y="1320675"/>
                  <a:pt x="4328160" y="1310640"/>
                </a:cubicBezTo>
                <a:cubicBezTo>
                  <a:pt x="4288891" y="1279224"/>
                  <a:pt x="4266460" y="1226450"/>
                  <a:pt x="4221480" y="1203960"/>
                </a:cubicBezTo>
                <a:cubicBezTo>
                  <a:pt x="4201160" y="1193800"/>
                  <a:pt x="4180379" y="1184513"/>
                  <a:pt x="4160520" y="1173480"/>
                </a:cubicBezTo>
                <a:cubicBezTo>
                  <a:pt x="4134626" y="1159095"/>
                  <a:pt x="4111388" y="1139790"/>
                  <a:pt x="4084320" y="1127760"/>
                </a:cubicBezTo>
                <a:cubicBezTo>
                  <a:pt x="4065180" y="1119253"/>
                  <a:pt x="4043680" y="1117600"/>
                  <a:pt x="4023360" y="1112520"/>
                </a:cubicBezTo>
                <a:cubicBezTo>
                  <a:pt x="4008120" y="1102360"/>
                  <a:pt x="3991711" y="1093766"/>
                  <a:pt x="3977640" y="1082040"/>
                </a:cubicBezTo>
                <a:cubicBezTo>
                  <a:pt x="3961083" y="1068242"/>
                  <a:pt x="3950633" y="1047013"/>
                  <a:pt x="3931920" y="1036320"/>
                </a:cubicBezTo>
                <a:cubicBezTo>
                  <a:pt x="3913734" y="1025928"/>
                  <a:pt x="3891280" y="1026160"/>
                  <a:pt x="3870960" y="1021080"/>
                </a:cubicBezTo>
                <a:cubicBezTo>
                  <a:pt x="3855720" y="1010920"/>
                  <a:pt x="3842075" y="997815"/>
                  <a:pt x="3825240" y="990600"/>
                </a:cubicBezTo>
                <a:cubicBezTo>
                  <a:pt x="3805988" y="982349"/>
                  <a:pt x="3784419" y="981114"/>
                  <a:pt x="3764280" y="975360"/>
                </a:cubicBezTo>
                <a:cubicBezTo>
                  <a:pt x="3748834" y="970947"/>
                  <a:pt x="3734006" y="964533"/>
                  <a:pt x="3718560" y="960120"/>
                </a:cubicBezTo>
                <a:cubicBezTo>
                  <a:pt x="3584607" y="921848"/>
                  <a:pt x="3721501" y="966180"/>
                  <a:pt x="3611880" y="929640"/>
                </a:cubicBezTo>
                <a:cubicBezTo>
                  <a:pt x="3596640" y="909320"/>
                  <a:pt x="3585673" y="884941"/>
                  <a:pt x="3566160" y="868680"/>
                </a:cubicBezTo>
                <a:cubicBezTo>
                  <a:pt x="3553819" y="858396"/>
                  <a:pt x="3532781" y="863724"/>
                  <a:pt x="3520440" y="853440"/>
                </a:cubicBezTo>
                <a:cubicBezTo>
                  <a:pt x="3490493" y="828484"/>
                  <a:pt x="3469511" y="777085"/>
                  <a:pt x="3444240" y="746760"/>
                </a:cubicBezTo>
                <a:cubicBezTo>
                  <a:pt x="3361294" y="647225"/>
                  <a:pt x="3438467" y="756227"/>
                  <a:pt x="3337560" y="655320"/>
                </a:cubicBezTo>
                <a:cubicBezTo>
                  <a:pt x="3324608" y="642368"/>
                  <a:pt x="3322320" y="619760"/>
                  <a:pt x="3307080" y="609600"/>
                </a:cubicBezTo>
                <a:cubicBezTo>
                  <a:pt x="3289652" y="597982"/>
                  <a:pt x="3265732" y="601714"/>
                  <a:pt x="3246120" y="594360"/>
                </a:cubicBezTo>
                <a:cubicBezTo>
                  <a:pt x="3224848" y="586383"/>
                  <a:pt x="3204641" y="575569"/>
                  <a:pt x="3185160" y="563880"/>
                </a:cubicBezTo>
                <a:cubicBezTo>
                  <a:pt x="3153748" y="545033"/>
                  <a:pt x="3128473" y="514504"/>
                  <a:pt x="3093720" y="502920"/>
                </a:cubicBezTo>
                <a:cubicBezTo>
                  <a:pt x="3078480" y="497840"/>
                  <a:pt x="3062765" y="494008"/>
                  <a:pt x="3048000" y="487680"/>
                </a:cubicBezTo>
                <a:cubicBezTo>
                  <a:pt x="3027118" y="478731"/>
                  <a:pt x="3006305" y="469241"/>
                  <a:pt x="2987040" y="457200"/>
                </a:cubicBezTo>
                <a:cubicBezTo>
                  <a:pt x="2965501" y="443738"/>
                  <a:pt x="2948798" y="422839"/>
                  <a:pt x="2926080" y="411480"/>
                </a:cubicBezTo>
                <a:cubicBezTo>
                  <a:pt x="2907346" y="402113"/>
                  <a:pt x="2885440" y="401320"/>
                  <a:pt x="2865120" y="396240"/>
                </a:cubicBezTo>
                <a:cubicBezTo>
                  <a:pt x="2785233" y="289724"/>
                  <a:pt x="2857248" y="371654"/>
                  <a:pt x="2773680" y="304800"/>
                </a:cubicBezTo>
                <a:cubicBezTo>
                  <a:pt x="2607604" y="171939"/>
                  <a:pt x="2730502" y="251461"/>
                  <a:pt x="2590800" y="167640"/>
                </a:cubicBezTo>
                <a:cubicBezTo>
                  <a:pt x="2580640" y="152400"/>
                  <a:pt x="2567535" y="138755"/>
                  <a:pt x="2560320" y="121920"/>
                </a:cubicBezTo>
                <a:cubicBezTo>
                  <a:pt x="2552069" y="102668"/>
                  <a:pt x="2556698" y="78388"/>
                  <a:pt x="2545080" y="60960"/>
                </a:cubicBezTo>
                <a:cubicBezTo>
                  <a:pt x="2524379" y="29909"/>
                  <a:pt x="2425957" y="6012"/>
                  <a:pt x="2407920" y="0"/>
                </a:cubicBezTo>
                <a:cubicBezTo>
                  <a:pt x="2397760" y="15240"/>
                  <a:pt x="2395209" y="41278"/>
                  <a:pt x="2377440" y="45720"/>
                </a:cubicBezTo>
                <a:cubicBezTo>
                  <a:pt x="2347462" y="53214"/>
                  <a:pt x="2334260" y="2540"/>
                  <a:pt x="2316480" y="15240"/>
                </a:cubicBezTo>
                <a:close/>
              </a:path>
            </a:pathLst>
          </a:custGeom>
          <a:noFill/>
          <a:ln>
            <a:solidFill>
              <a:srgbClr val="FF4F2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1" name="TextBox 60"/>
          <p:cNvSpPr txBox="1"/>
          <p:nvPr/>
        </p:nvSpPr>
        <p:spPr>
          <a:xfrm>
            <a:off x="1295400" y="5334000"/>
            <a:ext cx="12875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4F25"/>
                </a:solidFill>
              </a:rPr>
              <a:t>Domain</a:t>
            </a:r>
            <a:endParaRPr lang="vi-VN" sz="2500" dirty="0">
              <a:solidFill>
                <a:srgbClr val="FF4F25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33800" y="4482803"/>
            <a:ext cx="1737360" cy="2087345"/>
          </a:xfrm>
          <a:custGeom>
            <a:avLst/>
            <a:gdLst>
              <a:gd name="connsiteX0" fmla="*/ 929640 w 1737360"/>
              <a:gd name="connsiteY0" fmla="*/ 89197 h 2087345"/>
              <a:gd name="connsiteX1" fmla="*/ 838200 w 1737360"/>
              <a:gd name="connsiteY1" fmla="*/ 150157 h 2087345"/>
              <a:gd name="connsiteX2" fmla="*/ 762000 w 1737360"/>
              <a:gd name="connsiteY2" fmla="*/ 226357 h 2087345"/>
              <a:gd name="connsiteX3" fmla="*/ 746760 w 1737360"/>
              <a:gd name="connsiteY3" fmla="*/ 287317 h 2087345"/>
              <a:gd name="connsiteX4" fmla="*/ 685800 w 1737360"/>
              <a:gd name="connsiteY4" fmla="*/ 333037 h 2087345"/>
              <a:gd name="connsiteX5" fmla="*/ 640080 w 1737360"/>
              <a:gd name="connsiteY5" fmla="*/ 378757 h 2087345"/>
              <a:gd name="connsiteX6" fmla="*/ 624840 w 1737360"/>
              <a:gd name="connsiteY6" fmla="*/ 439717 h 2087345"/>
              <a:gd name="connsiteX7" fmla="*/ 594360 w 1737360"/>
              <a:gd name="connsiteY7" fmla="*/ 531157 h 2087345"/>
              <a:gd name="connsiteX8" fmla="*/ 579120 w 1737360"/>
              <a:gd name="connsiteY8" fmla="*/ 592117 h 2087345"/>
              <a:gd name="connsiteX9" fmla="*/ 548640 w 1737360"/>
              <a:gd name="connsiteY9" fmla="*/ 637837 h 2087345"/>
              <a:gd name="connsiteX10" fmla="*/ 533400 w 1737360"/>
              <a:gd name="connsiteY10" fmla="*/ 683557 h 2087345"/>
              <a:gd name="connsiteX11" fmla="*/ 487680 w 1737360"/>
              <a:gd name="connsiteY11" fmla="*/ 714037 h 2087345"/>
              <a:gd name="connsiteX12" fmla="*/ 411480 w 1737360"/>
              <a:gd name="connsiteY12" fmla="*/ 820717 h 2087345"/>
              <a:gd name="connsiteX13" fmla="*/ 381000 w 1737360"/>
              <a:gd name="connsiteY13" fmla="*/ 881677 h 2087345"/>
              <a:gd name="connsiteX14" fmla="*/ 335280 w 1737360"/>
              <a:gd name="connsiteY14" fmla="*/ 942637 h 2087345"/>
              <a:gd name="connsiteX15" fmla="*/ 274320 w 1737360"/>
              <a:gd name="connsiteY15" fmla="*/ 1034077 h 2087345"/>
              <a:gd name="connsiteX16" fmla="*/ 243840 w 1737360"/>
              <a:gd name="connsiteY16" fmla="*/ 1079797 h 2087345"/>
              <a:gd name="connsiteX17" fmla="*/ 152400 w 1737360"/>
              <a:gd name="connsiteY17" fmla="*/ 1155997 h 2087345"/>
              <a:gd name="connsiteX18" fmla="*/ 91440 w 1737360"/>
              <a:gd name="connsiteY18" fmla="*/ 1247437 h 2087345"/>
              <a:gd name="connsiteX19" fmla="*/ 76200 w 1737360"/>
              <a:gd name="connsiteY19" fmla="*/ 1293157 h 2087345"/>
              <a:gd name="connsiteX20" fmla="*/ 45720 w 1737360"/>
              <a:gd name="connsiteY20" fmla="*/ 1338877 h 2087345"/>
              <a:gd name="connsiteX21" fmla="*/ 0 w 1737360"/>
              <a:gd name="connsiteY21" fmla="*/ 1476037 h 2087345"/>
              <a:gd name="connsiteX22" fmla="*/ 30480 w 1737360"/>
              <a:gd name="connsiteY22" fmla="*/ 1735117 h 2087345"/>
              <a:gd name="connsiteX23" fmla="*/ 45720 w 1737360"/>
              <a:gd name="connsiteY23" fmla="*/ 1780837 h 2087345"/>
              <a:gd name="connsiteX24" fmla="*/ 106680 w 1737360"/>
              <a:gd name="connsiteY24" fmla="*/ 1826557 h 2087345"/>
              <a:gd name="connsiteX25" fmla="*/ 182880 w 1737360"/>
              <a:gd name="connsiteY25" fmla="*/ 1902757 h 2087345"/>
              <a:gd name="connsiteX26" fmla="*/ 274320 w 1737360"/>
              <a:gd name="connsiteY26" fmla="*/ 1933237 h 2087345"/>
              <a:gd name="connsiteX27" fmla="*/ 381000 w 1737360"/>
              <a:gd name="connsiteY27" fmla="*/ 1994197 h 2087345"/>
              <a:gd name="connsiteX28" fmla="*/ 426720 w 1737360"/>
              <a:gd name="connsiteY28" fmla="*/ 2009437 h 2087345"/>
              <a:gd name="connsiteX29" fmla="*/ 655320 w 1737360"/>
              <a:gd name="connsiteY29" fmla="*/ 2024677 h 2087345"/>
              <a:gd name="connsiteX30" fmla="*/ 1234440 w 1737360"/>
              <a:gd name="connsiteY30" fmla="*/ 2085637 h 2087345"/>
              <a:gd name="connsiteX31" fmla="*/ 1356360 w 1737360"/>
              <a:gd name="connsiteY31" fmla="*/ 2070397 h 2087345"/>
              <a:gd name="connsiteX32" fmla="*/ 1432560 w 1737360"/>
              <a:gd name="connsiteY32" fmla="*/ 1963717 h 2087345"/>
              <a:gd name="connsiteX33" fmla="*/ 1463040 w 1737360"/>
              <a:gd name="connsiteY33" fmla="*/ 1826557 h 2087345"/>
              <a:gd name="connsiteX34" fmla="*/ 1508760 w 1737360"/>
              <a:gd name="connsiteY34" fmla="*/ 1735117 h 2087345"/>
              <a:gd name="connsiteX35" fmla="*/ 1539240 w 1737360"/>
              <a:gd name="connsiteY35" fmla="*/ 1597957 h 2087345"/>
              <a:gd name="connsiteX36" fmla="*/ 1524000 w 1737360"/>
              <a:gd name="connsiteY36" fmla="*/ 1323637 h 2087345"/>
              <a:gd name="connsiteX37" fmla="*/ 1493520 w 1737360"/>
              <a:gd name="connsiteY37" fmla="*/ 1155997 h 2087345"/>
              <a:gd name="connsiteX38" fmla="*/ 1508760 w 1737360"/>
              <a:gd name="connsiteY38" fmla="*/ 1018837 h 2087345"/>
              <a:gd name="connsiteX39" fmla="*/ 1569720 w 1737360"/>
              <a:gd name="connsiteY39" fmla="*/ 957877 h 2087345"/>
              <a:gd name="connsiteX40" fmla="*/ 1600200 w 1737360"/>
              <a:gd name="connsiteY40" fmla="*/ 912157 h 2087345"/>
              <a:gd name="connsiteX41" fmla="*/ 1630680 w 1737360"/>
              <a:gd name="connsiteY41" fmla="*/ 851197 h 2087345"/>
              <a:gd name="connsiteX42" fmla="*/ 1722120 w 1737360"/>
              <a:gd name="connsiteY42" fmla="*/ 820717 h 2087345"/>
              <a:gd name="connsiteX43" fmla="*/ 1737360 w 1737360"/>
              <a:gd name="connsiteY43" fmla="*/ 774997 h 2087345"/>
              <a:gd name="connsiteX44" fmla="*/ 1722120 w 1737360"/>
              <a:gd name="connsiteY44" fmla="*/ 576877 h 2087345"/>
              <a:gd name="connsiteX45" fmla="*/ 1691640 w 1737360"/>
              <a:gd name="connsiteY45" fmla="*/ 485437 h 2087345"/>
              <a:gd name="connsiteX46" fmla="*/ 1676400 w 1737360"/>
              <a:gd name="connsiteY46" fmla="*/ 439717 h 2087345"/>
              <a:gd name="connsiteX47" fmla="*/ 1661160 w 1737360"/>
              <a:gd name="connsiteY47" fmla="*/ 393997 h 2087345"/>
              <a:gd name="connsiteX48" fmla="*/ 1645920 w 1737360"/>
              <a:gd name="connsiteY48" fmla="*/ 348277 h 2087345"/>
              <a:gd name="connsiteX49" fmla="*/ 1569720 w 1737360"/>
              <a:gd name="connsiteY49" fmla="*/ 256837 h 2087345"/>
              <a:gd name="connsiteX50" fmla="*/ 1524000 w 1737360"/>
              <a:gd name="connsiteY50" fmla="*/ 195877 h 2087345"/>
              <a:gd name="connsiteX51" fmla="*/ 1447800 w 1737360"/>
              <a:gd name="connsiteY51" fmla="*/ 165397 h 2087345"/>
              <a:gd name="connsiteX52" fmla="*/ 1356360 w 1737360"/>
              <a:gd name="connsiteY52" fmla="*/ 119677 h 2087345"/>
              <a:gd name="connsiteX53" fmla="*/ 1310640 w 1737360"/>
              <a:gd name="connsiteY53" fmla="*/ 73957 h 2087345"/>
              <a:gd name="connsiteX54" fmla="*/ 1234440 w 1737360"/>
              <a:gd name="connsiteY54" fmla="*/ 58717 h 2087345"/>
              <a:gd name="connsiteX55" fmla="*/ 1188720 w 1737360"/>
              <a:gd name="connsiteY55" fmla="*/ 28237 h 2087345"/>
              <a:gd name="connsiteX56" fmla="*/ 838200 w 1737360"/>
              <a:gd name="connsiteY56" fmla="*/ 89197 h 2087345"/>
              <a:gd name="connsiteX57" fmla="*/ 822960 w 1737360"/>
              <a:gd name="connsiteY57" fmla="*/ 134917 h 2087345"/>
              <a:gd name="connsiteX58" fmla="*/ 807720 w 1737360"/>
              <a:gd name="connsiteY58" fmla="*/ 165397 h 2087345"/>
              <a:gd name="connsiteX59" fmla="*/ 807720 w 1737360"/>
              <a:gd name="connsiteY59" fmla="*/ 150157 h 208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37360" h="2087345">
                <a:moveTo>
                  <a:pt x="929640" y="89197"/>
                </a:moveTo>
                <a:cubicBezTo>
                  <a:pt x="899160" y="109517"/>
                  <a:pt x="858520" y="119677"/>
                  <a:pt x="838200" y="150157"/>
                </a:cubicBezTo>
                <a:cubicBezTo>
                  <a:pt x="797560" y="211117"/>
                  <a:pt x="822960" y="185717"/>
                  <a:pt x="762000" y="226357"/>
                </a:cubicBezTo>
                <a:cubicBezTo>
                  <a:pt x="756920" y="246677"/>
                  <a:pt x="758934" y="270273"/>
                  <a:pt x="746760" y="287317"/>
                </a:cubicBezTo>
                <a:cubicBezTo>
                  <a:pt x="731997" y="307986"/>
                  <a:pt x="705085" y="316507"/>
                  <a:pt x="685800" y="333037"/>
                </a:cubicBezTo>
                <a:cubicBezTo>
                  <a:pt x="669436" y="347063"/>
                  <a:pt x="655320" y="363517"/>
                  <a:pt x="640080" y="378757"/>
                </a:cubicBezTo>
                <a:cubicBezTo>
                  <a:pt x="635000" y="399077"/>
                  <a:pt x="630859" y="419655"/>
                  <a:pt x="624840" y="439717"/>
                </a:cubicBezTo>
                <a:cubicBezTo>
                  <a:pt x="615608" y="470491"/>
                  <a:pt x="602152" y="499988"/>
                  <a:pt x="594360" y="531157"/>
                </a:cubicBezTo>
                <a:cubicBezTo>
                  <a:pt x="589280" y="551477"/>
                  <a:pt x="587371" y="572865"/>
                  <a:pt x="579120" y="592117"/>
                </a:cubicBezTo>
                <a:cubicBezTo>
                  <a:pt x="571905" y="608952"/>
                  <a:pt x="556831" y="621454"/>
                  <a:pt x="548640" y="637837"/>
                </a:cubicBezTo>
                <a:cubicBezTo>
                  <a:pt x="541456" y="652205"/>
                  <a:pt x="543435" y="671013"/>
                  <a:pt x="533400" y="683557"/>
                </a:cubicBezTo>
                <a:cubicBezTo>
                  <a:pt x="521958" y="697860"/>
                  <a:pt x="500632" y="701085"/>
                  <a:pt x="487680" y="714037"/>
                </a:cubicBezTo>
                <a:cubicBezTo>
                  <a:pt x="476777" y="724940"/>
                  <a:pt x="423018" y="800526"/>
                  <a:pt x="411480" y="820717"/>
                </a:cubicBezTo>
                <a:cubicBezTo>
                  <a:pt x="400208" y="840442"/>
                  <a:pt x="393041" y="862412"/>
                  <a:pt x="381000" y="881677"/>
                </a:cubicBezTo>
                <a:cubicBezTo>
                  <a:pt x="367538" y="903216"/>
                  <a:pt x="350520" y="922317"/>
                  <a:pt x="335280" y="942637"/>
                </a:cubicBezTo>
                <a:cubicBezTo>
                  <a:pt x="308497" y="1022985"/>
                  <a:pt x="337741" y="957971"/>
                  <a:pt x="274320" y="1034077"/>
                </a:cubicBezTo>
                <a:cubicBezTo>
                  <a:pt x="262594" y="1048148"/>
                  <a:pt x="255566" y="1065726"/>
                  <a:pt x="243840" y="1079797"/>
                </a:cubicBezTo>
                <a:cubicBezTo>
                  <a:pt x="207170" y="1123801"/>
                  <a:pt x="197355" y="1126027"/>
                  <a:pt x="152400" y="1155997"/>
                </a:cubicBezTo>
                <a:cubicBezTo>
                  <a:pt x="132080" y="1186477"/>
                  <a:pt x="103024" y="1212684"/>
                  <a:pt x="91440" y="1247437"/>
                </a:cubicBezTo>
                <a:cubicBezTo>
                  <a:pt x="86360" y="1262677"/>
                  <a:pt x="83384" y="1278789"/>
                  <a:pt x="76200" y="1293157"/>
                </a:cubicBezTo>
                <a:cubicBezTo>
                  <a:pt x="68009" y="1309540"/>
                  <a:pt x="52765" y="1321970"/>
                  <a:pt x="45720" y="1338877"/>
                </a:cubicBezTo>
                <a:cubicBezTo>
                  <a:pt x="27184" y="1383363"/>
                  <a:pt x="0" y="1476037"/>
                  <a:pt x="0" y="1476037"/>
                </a:cubicBezTo>
                <a:cubicBezTo>
                  <a:pt x="11636" y="1627309"/>
                  <a:pt x="823" y="1631318"/>
                  <a:pt x="30480" y="1735117"/>
                </a:cubicBezTo>
                <a:cubicBezTo>
                  <a:pt x="34893" y="1750563"/>
                  <a:pt x="35436" y="1768496"/>
                  <a:pt x="45720" y="1780837"/>
                </a:cubicBezTo>
                <a:cubicBezTo>
                  <a:pt x="61981" y="1800350"/>
                  <a:pt x="88719" y="1808596"/>
                  <a:pt x="106680" y="1826557"/>
                </a:cubicBezTo>
                <a:cubicBezTo>
                  <a:pt x="159512" y="1879389"/>
                  <a:pt x="109728" y="1870245"/>
                  <a:pt x="182880" y="1902757"/>
                </a:cubicBezTo>
                <a:cubicBezTo>
                  <a:pt x="212240" y="1915806"/>
                  <a:pt x="247587" y="1915415"/>
                  <a:pt x="274320" y="1933237"/>
                </a:cubicBezTo>
                <a:cubicBezTo>
                  <a:pt x="320236" y="1963848"/>
                  <a:pt x="326860" y="1970994"/>
                  <a:pt x="381000" y="1994197"/>
                </a:cubicBezTo>
                <a:cubicBezTo>
                  <a:pt x="395765" y="2000525"/>
                  <a:pt x="410754" y="2007663"/>
                  <a:pt x="426720" y="2009437"/>
                </a:cubicBezTo>
                <a:cubicBezTo>
                  <a:pt x="502622" y="2017871"/>
                  <a:pt x="579288" y="2017504"/>
                  <a:pt x="655320" y="2024677"/>
                </a:cubicBezTo>
                <a:cubicBezTo>
                  <a:pt x="848568" y="2042908"/>
                  <a:pt x="1041400" y="2065317"/>
                  <a:pt x="1234440" y="2085637"/>
                </a:cubicBezTo>
                <a:cubicBezTo>
                  <a:pt x="1275080" y="2080557"/>
                  <a:pt x="1319075" y="2087345"/>
                  <a:pt x="1356360" y="2070397"/>
                </a:cubicBezTo>
                <a:cubicBezTo>
                  <a:pt x="1365401" y="2066288"/>
                  <a:pt x="1422365" y="1979009"/>
                  <a:pt x="1432560" y="1963717"/>
                </a:cubicBezTo>
                <a:cubicBezTo>
                  <a:pt x="1435272" y="1950155"/>
                  <a:pt x="1454969" y="1845389"/>
                  <a:pt x="1463040" y="1826557"/>
                </a:cubicBezTo>
                <a:cubicBezTo>
                  <a:pt x="1500980" y="1738031"/>
                  <a:pt x="1489001" y="1824033"/>
                  <a:pt x="1508760" y="1735117"/>
                </a:cubicBezTo>
                <a:cubicBezTo>
                  <a:pt x="1544522" y="1574188"/>
                  <a:pt x="1504933" y="1700879"/>
                  <a:pt x="1539240" y="1597957"/>
                </a:cubicBezTo>
                <a:cubicBezTo>
                  <a:pt x="1534160" y="1506517"/>
                  <a:pt x="1531024" y="1414948"/>
                  <a:pt x="1524000" y="1323637"/>
                </a:cubicBezTo>
                <a:cubicBezTo>
                  <a:pt x="1515384" y="1211625"/>
                  <a:pt x="1518332" y="1230433"/>
                  <a:pt x="1493520" y="1155997"/>
                </a:cubicBezTo>
                <a:cubicBezTo>
                  <a:pt x="1498600" y="1110277"/>
                  <a:pt x="1492246" y="1061772"/>
                  <a:pt x="1508760" y="1018837"/>
                </a:cubicBezTo>
                <a:cubicBezTo>
                  <a:pt x="1519076" y="992016"/>
                  <a:pt x="1551018" y="979696"/>
                  <a:pt x="1569720" y="957877"/>
                </a:cubicBezTo>
                <a:cubicBezTo>
                  <a:pt x="1581640" y="943970"/>
                  <a:pt x="1591113" y="928060"/>
                  <a:pt x="1600200" y="912157"/>
                </a:cubicBezTo>
                <a:cubicBezTo>
                  <a:pt x="1611472" y="892432"/>
                  <a:pt x="1612505" y="864828"/>
                  <a:pt x="1630680" y="851197"/>
                </a:cubicBezTo>
                <a:cubicBezTo>
                  <a:pt x="1656383" y="831920"/>
                  <a:pt x="1722120" y="820717"/>
                  <a:pt x="1722120" y="820717"/>
                </a:cubicBezTo>
                <a:cubicBezTo>
                  <a:pt x="1727200" y="805477"/>
                  <a:pt x="1737360" y="791061"/>
                  <a:pt x="1737360" y="774997"/>
                </a:cubicBezTo>
                <a:cubicBezTo>
                  <a:pt x="1737360" y="708762"/>
                  <a:pt x="1732450" y="642302"/>
                  <a:pt x="1722120" y="576877"/>
                </a:cubicBezTo>
                <a:cubicBezTo>
                  <a:pt x="1717109" y="545141"/>
                  <a:pt x="1701800" y="515917"/>
                  <a:pt x="1691640" y="485437"/>
                </a:cubicBezTo>
                <a:lnTo>
                  <a:pt x="1676400" y="439717"/>
                </a:lnTo>
                <a:lnTo>
                  <a:pt x="1661160" y="393997"/>
                </a:lnTo>
                <a:cubicBezTo>
                  <a:pt x="1656080" y="378757"/>
                  <a:pt x="1654831" y="361643"/>
                  <a:pt x="1645920" y="348277"/>
                </a:cubicBezTo>
                <a:cubicBezTo>
                  <a:pt x="1578554" y="247228"/>
                  <a:pt x="1657727" y="359512"/>
                  <a:pt x="1569720" y="256837"/>
                </a:cubicBezTo>
                <a:cubicBezTo>
                  <a:pt x="1553190" y="237552"/>
                  <a:pt x="1544320" y="211117"/>
                  <a:pt x="1524000" y="195877"/>
                </a:cubicBezTo>
                <a:cubicBezTo>
                  <a:pt x="1502115" y="179463"/>
                  <a:pt x="1472269" y="177631"/>
                  <a:pt x="1447800" y="165397"/>
                </a:cubicBezTo>
                <a:cubicBezTo>
                  <a:pt x="1329627" y="106311"/>
                  <a:pt x="1471278" y="157983"/>
                  <a:pt x="1356360" y="119677"/>
                </a:cubicBezTo>
                <a:cubicBezTo>
                  <a:pt x="1341120" y="104437"/>
                  <a:pt x="1329917" y="83596"/>
                  <a:pt x="1310640" y="73957"/>
                </a:cubicBezTo>
                <a:cubicBezTo>
                  <a:pt x="1287472" y="62373"/>
                  <a:pt x="1258694" y="67812"/>
                  <a:pt x="1234440" y="58717"/>
                </a:cubicBezTo>
                <a:cubicBezTo>
                  <a:pt x="1217290" y="52286"/>
                  <a:pt x="1203960" y="38397"/>
                  <a:pt x="1188720" y="28237"/>
                </a:cubicBezTo>
                <a:cubicBezTo>
                  <a:pt x="1087434" y="33864"/>
                  <a:pt x="927397" y="0"/>
                  <a:pt x="838200" y="89197"/>
                </a:cubicBezTo>
                <a:cubicBezTo>
                  <a:pt x="826841" y="100556"/>
                  <a:pt x="828926" y="120002"/>
                  <a:pt x="822960" y="134917"/>
                </a:cubicBezTo>
                <a:cubicBezTo>
                  <a:pt x="818741" y="145464"/>
                  <a:pt x="812800" y="155237"/>
                  <a:pt x="807720" y="165397"/>
                </a:cubicBezTo>
                <a:lnTo>
                  <a:pt x="807720" y="150157"/>
                </a:ln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3" name="TextBox 62"/>
          <p:cNvSpPr txBox="1"/>
          <p:nvPr/>
        </p:nvSpPr>
        <p:spPr>
          <a:xfrm>
            <a:off x="4191000" y="6076146"/>
            <a:ext cx="914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vi-VN"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7" grpId="0" animBg="1" autoUpdateAnimBg="0"/>
      <p:bldP spid="53" grpId="0"/>
      <p:bldP spid="54" grpId="0"/>
      <p:bldP spid="55" grpId="0"/>
      <p:bldP spid="56" grpId="0"/>
      <p:bldP spid="57" grpId="0" animBg="1"/>
      <p:bldP spid="58" grpId="0"/>
      <p:bldP spid="60" grpId="0" animBg="1"/>
      <p:bldP spid="61" grpId="0"/>
      <p:bldP spid="62" grpId="0" animBg="1"/>
      <p:bldP spid="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495300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Name space:</a:t>
            </a:r>
          </a:p>
          <a:p>
            <a:pPr lvl="1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miền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Internet</a:t>
            </a:r>
          </a:p>
          <a:p>
            <a:r>
              <a:rPr lang="en-US" sz="2600" dirty="0" smtClean="0"/>
              <a:t>Domain:</a:t>
            </a:r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name space</a:t>
            </a:r>
          </a:p>
          <a:p>
            <a:r>
              <a:rPr lang="en-US" sz="2600" dirty="0" smtClean="0"/>
              <a:t>Zone:</a:t>
            </a:r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domain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“</a:t>
            </a:r>
            <a:r>
              <a:rPr lang="en-US" sz="2200" dirty="0" err="1" smtClean="0"/>
              <a:t>biên</a:t>
            </a:r>
            <a:r>
              <a:rPr lang="en-US" sz="2200" dirty="0" smtClean="0"/>
              <a:t>”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DNS</a:t>
            </a:r>
          </a:p>
          <a:p>
            <a:pPr lvl="1"/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:</a:t>
            </a:r>
          </a:p>
          <a:p>
            <a:pPr lvl="2"/>
            <a:r>
              <a:rPr lang="en-US" sz="1900" dirty="0" smtClean="0"/>
              <a:t>Primary zone</a:t>
            </a:r>
          </a:p>
          <a:p>
            <a:pPr lvl="2"/>
            <a:r>
              <a:rPr lang="en-US" sz="1900" dirty="0" smtClean="0"/>
              <a:t>Secondary zone</a:t>
            </a:r>
          </a:p>
          <a:p>
            <a:pPr lvl="2"/>
            <a:r>
              <a:rPr lang="en-US" sz="1900" dirty="0" smtClean="0"/>
              <a:t>Stub zone</a:t>
            </a:r>
          </a:p>
          <a:p>
            <a:r>
              <a:rPr lang="en-US" sz="2600" dirty="0" smtClean="0"/>
              <a:t>FQDN (Fully </a:t>
            </a:r>
            <a:r>
              <a:rPr lang="en-US" sz="2600" dirty="0" err="1" smtClean="0"/>
              <a:t>Qualitified</a:t>
            </a:r>
            <a:r>
              <a:rPr lang="en-US" sz="2600" dirty="0" smtClean="0"/>
              <a:t> Domain Name)</a:t>
            </a:r>
          </a:p>
          <a:p>
            <a:pPr lvl="1"/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đầy</a:t>
            </a:r>
            <a:r>
              <a:rPr lang="en-US" sz="2200" dirty="0" smtClean="0"/>
              <a:t> </a:t>
            </a:r>
            <a:r>
              <a:rPr lang="en-US" sz="2200" dirty="0" err="1" smtClean="0"/>
              <a:t>đủ</a:t>
            </a:r>
            <a:endParaRPr lang="en-US" sz="2200" dirty="0" smtClean="0"/>
          </a:p>
          <a:p>
            <a:pPr lvl="1"/>
            <a:r>
              <a:rPr lang="en-US" sz="2200" dirty="0" smtClean="0"/>
              <a:t>&lt;hostname&gt; + &lt;domain name&gt; + “.”</a:t>
            </a:r>
          </a:p>
          <a:p>
            <a:pPr lvl="1"/>
            <a:r>
              <a:rPr lang="en-US" sz="2200" dirty="0" smtClean="0"/>
              <a:t>VD: www.cntt.khtn.edu.vn</a:t>
            </a:r>
            <a:r>
              <a:rPr lang="en-US" sz="220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4713317" y="392668"/>
            <a:ext cx="4278283" cy="4255532"/>
            <a:chOff x="4408517" y="381000"/>
            <a:chExt cx="4278283" cy="4255532"/>
          </a:xfrm>
        </p:grpSpPr>
        <p:sp>
          <p:nvSpPr>
            <p:cNvPr id="7" name="TextBox 6"/>
            <p:cNvSpPr txBox="1"/>
            <p:nvPr/>
          </p:nvSpPr>
          <p:spPr>
            <a:xfrm>
              <a:off x="6008717" y="381000"/>
              <a:ext cx="67197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Root</a:t>
              </a:r>
            </a:p>
            <a:p>
              <a:pPr algn="ctr"/>
              <a:r>
                <a:rPr lang="en-US" sz="2800" b="1" dirty="0" smtClean="0"/>
                <a:t>.</a:t>
              </a:r>
              <a:endParaRPr lang="en-US" sz="2800" b="1" dirty="0"/>
            </a:p>
          </p:txBody>
        </p:sp>
        <p:cxnSp>
          <p:nvCxnSpPr>
            <p:cNvPr id="9" name="Straight Connector 8"/>
            <p:cNvCxnSpPr>
              <a:stCxn id="7" idx="2"/>
            </p:cNvCxnSpPr>
            <p:nvPr/>
          </p:nvCxnSpPr>
          <p:spPr>
            <a:xfrm rot="5400000">
              <a:off x="5624321" y="1032215"/>
              <a:ext cx="571383" cy="869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12" idx="0"/>
            </p:cNvCxnSpPr>
            <p:nvPr/>
          </p:nvCxnSpPr>
          <p:spPr>
            <a:xfrm rot="16200000" flipH="1">
              <a:off x="6569602" y="956323"/>
              <a:ext cx="571381" cy="102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51717" y="17526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vn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2" idx="2"/>
              <a:endCxn id="15" idx="0"/>
            </p:cNvCxnSpPr>
            <p:nvPr/>
          </p:nvCxnSpPr>
          <p:spPr>
            <a:xfrm rot="5400000">
              <a:off x="6557111" y="1934433"/>
              <a:ext cx="621268" cy="99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4917" y="27432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edu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5" idx="2"/>
              <a:endCxn id="29" idx="0"/>
            </p:cNvCxnSpPr>
            <p:nvPr/>
          </p:nvCxnSpPr>
          <p:spPr>
            <a:xfrm rot="5400000">
              <a:off x="5728901" y="2864490"/>
              <a:ext cx="392668" cy="888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2"/>
              <a:endCxn id="27" idx="0"/>
            </p:cNvCxnSpPr>
            <p:nvPr/>
          </p:nvCxnSpPr>
          <p:spPr>
            <a:xfrm rot="16200000" flipH="1">
              <a:off x="7560534" y="1927275"/>
              <a:ext cx="621268" cy="1010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066117" y="2743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0517" y="3505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khtn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99317" y="351686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bachkhoa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15" idx="2"/>
              <a:endCxn id="31" idx="0"/>
            </p:cNvCxnSpPr>
            <p:nvPr/>
          </p:nvCxnSpPr>
          <p:spPr>
            <a:xfrm rot="16200000" flipH="1">
              <a:off x="6778531" y="2703612"/>
              <a:ext cx="404336" cy="122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08517" y="42672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cntt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56317" y="4267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vatly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29" idx="2"/>
              <a:endCxn id="34" idx="0"/>
            </p:cNvCxnSpPr>
            <p:nvPr/>
          </p:nvCxnSpPr>
          <p:spPr>
            <a:xfrm rot="5400000">
              <a:off x="4887495" y="3673836"/>
              <a:ext cx="392668" cy="79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2"/>
              <a:endCxn id="35" idx="0"/>
            </p:cNvCxnSpPr>
            <p:nvPr/>
          </p:nvCxnSpPr>
          <p:spPr>
            <a:xfrm rot="16200000" flipH="1">
              <a:off x="5637043" y="3718348"/>
              <a:ext cx="392668" cy="705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5269203" y="3501878"/>
            <a:ext cx="1803816" cy="1583961"/>
          </a:xfrm>
          <a:custGeom>
            <a:avLst/>
            <a:gdLst>
              <a:gd name="connsiteX0" fmla="*/ 467193 w 1803816"/>
              <a:gd name="connsiteY0" fmla="*/ 19987 h 1583961"/>
              <a:gd name="connsiteX1" fmla="*/ 2498 w 1803816"/>
              <a:gd name="connsiteY1" fmla="*/ 154898 h 1583961"/>
              <a:gd name="connsiteX2" fmla="*/ 452203 w 1803816"/>
              <a:gd name="connsiteY2" fmla="*/ 859436 h 1583961"/>
              <a:gd name="connsiteX3" fmla="*/ 1441553 w 1803816"/>
              <a:gd name="connsiteY3" fmla="*/ 1578964 h 1583961"/>
              <a:gd name="connsiteX4" fmla="*/ 1771337 w 1803816"/>
              <a:gd name="connsiteY4" fmla="*/ 829456 h 1583961"/>
              <a:gd name="connsiteX5" fmla="*/ 1246681 w 1803816"/>
              <a:gd name="connsiteY5" fmla="*/ 274820 h 1583961"/>
              <a:gd name="connsiteX6" fmla="*/ 467193 w 1803816"/>
              <a:gd name="connsiteY6" fmla="*/ 19987 h 158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3816" h="1583961">
                <a:moveTo>
                  <a:pt x="467193" y="19987"/>
                </a:moveTo>
                <a:cubicBezTo>
                  <a:pt x="259829" y="0"/>
                  <a:pt x="4996" y="14990"/>
                  <a:pt x="2498" y="154898"/>
                </a:cubicBezTo>
                <a:cubicBezTo>
                  <a:pt x="0" y="294806"/>
                  <a:pt x="212360" y="622092"/>
                  <a:pt x="452203" y="859436"/>
                </a:cubicBezTo>
                <a:cubicBezTo>
                  <a:pt x="692046" y="1096780"/>
                  <a:pt x="1221697" y="1583961"/>
                  <a:pt x="1441553" y="1578964"/>
                </a:cubicBezTo>
                <a:cubicBezTo>
                  <a:pt x="1661409" y="1573967"/>
                  <a:pt x="1803816" y="1046813"/>
                  <a:pt x="1771337" y="829456"/>
                </a:cubicBezTo>
                <a:cubicBezTo>
                  <a:pt x="1738858" y="612099"/>
                  <a:pt x="1466537" y="409732"/>
                  <a:pt x="1246681" y="274820"/>
                </a:cubicBezTo>
                <a:cubicBezTo>
                  <a:pt x="1026825" y="139909"/>
                  <a:pt x="674557" y="39974"/>
                  <a:pt x="467193" y="19987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7261" y="3262035"/>
            <a:ext cx="3077981" cy="2271010"/>
          </a:xfrm>
          <a:custGeom>
            <a:avLst/>
            <a:gdLst>
              <a:gd name="connsiteX0" fmla="*/ 1558977 w 3077981"/>
              <a:gd name="connsiteY0" fmla="*/ 184879 h 2271010"/>
              <a:gd name="connsiteX1" fmla="*/ 539646 w 3077981"/>
              <a:gd name="connsiteY1" fmla="*/ 199869 h 2271010"/>
              <a:gd name="connsiteX2" fmla="*/ 89941 w 3077981"/>
              <a:gd name="connsiteY2" fmla="*/ 1384092 h 2271010"/>
              <a:gd name="connsiteX3" fmla="*/ 1079292 w 3077981"/>
              <a:gd name="connsiteY3" fmla="*/ 2178571 h 2271010"/>
              <a:gd name="connsiteX4" fmla="*/ 2623279 w 3077981"/>
              <a:gd name="connsiteY4" fmla="*/ 1938728 h 2271010"/>
              <a:gd name="connsiteX5" fmla="*/ 2998033 w 3077981"/>
              <a:gd name="connsiteY5" fmla="*/ 949377 h 2271010"/>
              <a:gd name="connsiteX6" fmla="*/ 2143594 w 3077981"/>
              <a:gd name="connsiteY6" fmla="*/ 349771 h 2271010"/>
              <a:gd name="connsiteX7" fmla="*/ 1484026 w 3077981"/>
              <a:gd name="connsiteY7" fmla="*/ 169889 h 227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7981" h="2271010">
                <a:moveTo>
                  <a:pt x="1558977" y="184879"/>
                </a:moveTo>
                <a:cubicBezTo>
                  <a:pt x="1171731" y="92439"/>
                  <a:pt x="784485" y="0"/>
                  <a:pt x="539646" y="199869"/>
                </a:cubicBezTo>
                <a:cubicBezTo>
                  <a:pt x="294807" y="399738"/>
                  <a:pt x="0" y="1054308"/>
                  <a:pt x="89941" y="1384092"/>
                </a:cubicBezTo>
                <a:cubicBezTo>
                  <a:pt x="179882" y="1713876"/>
                  <a:pt x="657069" y="2086132"/>
                  <a:pt x="1079292" y="2178571"/>
                </a:cubicBezTo>
                <a:cubicBezTo>
                  <a:pt x="1501515" y="2271010"/>
                  <a:pt x="2303489" y="2143594"/>
                  <a:pt x="2623279" y="1938728"/>
                </a:cubicBezTo>
                <a:cubicBezTo>
                  <a:pt x="2943069" y="1733862"/>
                  <a:pt x="3077981" y="1214203"/>
                  <a:pt x="2998033" y="949377"/>
                </a:cubicBezTo>
                <a:cubicBezTo>
                  <a:pt x="2918086" y="684551"/>
                  <a:pt x="2395929" y="479686"/>
                  <a:pt x="2143594" y="349771"/>
                </a:cubicBezTo>
                <a:cubicBezTo>
                  <a:pt x="1891259" y="219856"/>
                  <a:pt x="1687642" y="194872"/>
                  <a:pt x="1484026" y="169889"/>
                </a:cubicBezTo>
              </a:path>
            </a:pathLst>
          </a:cu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627717" y="557426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Domain: khtn.edu.vn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99317" y="4355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Zone</a:t>
            </a:r>
            <a:endParaRPr lang="en-US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4" grpId="0" animBg="1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– Internet domain space –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391400" cy="250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066800"/>
            <a:ext cx="2057400" cy="990600"/>
            <a:chOff x="1872" y="816"/>
            <a:chExt cx="1584" cy="864"/>
          </a:xfrm>
        </p:grpSpPr>
        <p:sp>
          <p:nvSpPr>
            <p:cNvPr id="29724" name="Line 4"/>
            <p:cNvSpPr>
              <a:spLocks noChangeShapeType="1"/>
            </p:cNvSpPr>
            <p:nvPr/>
          </p:nvSpPr>
          <p:spPr bwMode="auto">
            <a:xfrm>
              <a:off x="2304" y="1104"/>
              <a:ext cx="115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09" name="Oval 5"/>
            <p:cNvSpPr>
              <a:spLocks noChangeArrowheads="1"/>
            </p:cNvSpPr>
            <p:nvPr/>
          </p:nvSpPr>
          <p:spPr bwMode="auto">
            <a:xfrm>
              <a:off x="2112" y="960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>
                  <a:latin typeface="Arial Black" pitchFamily="34" charset="0"/>
                </a:rPr>
                <a:t>.</a:t>
              </a:r>
            </a:p>
          </p:txBody>
        </p:sp>
        <p:pic>
          <p:nvPicPr>
            <p:cNvPr id="29726" name="Picture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816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14600" y="1828800"/>
            <a:ext cx="2697163" cy="1143000"/>
            <a:chOff x="2352" y="1488"/>
            <a:chExt cx="1891" cy="864"/>
          </a:xfrm>
        </p:grpSpPr>
        <p:sp>
          <p:nvSpPr>
            <p:cNvPr id="29721" name="Line 8"/>
            <p:cNvSpPr>
              <a:spLocks noChangeShapeType="1"/>
            </p:cNvSpPr>
            <p:nvPr/>
          </p:nvSpPr>
          <p:spPr bwMode="auto">
            <a:xfrm flipV="1">
              <a:off x="2352" y="1776"/>
              <a:ext cx="115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13" name="Oval 9"/>
            <p:cNvSpPr>
              <a:spLocks noChangeArrowheads="1"/>
            </p:cNvSpPr>
            <p:nvPr/>
          </p:nvSpPr>
          <p:spPr bwMode="auto">
            <a:xfrm>
              <a:off x="3264" y="1536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>
                  <a:latin typeface="Arial Narrow" pitchFamily="34" charset="0"/>
                </a:rPr>
                <a:t>vn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23" name="Picture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6" y="148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2667000"/>
            <a:ext cx="2971800" cy="1371600"/>
            <a:chOff x="1536" y="2160"/>
            <a:chExt cx="2160" cy="960"/>
          </a:xfrm>
        </p:grpSpPr>
        <p:sp>
          <p:nvSpPr>
            <p:cNvPr id="29718" name="Line 12"/>
            <p:cNvSpPr>
              <a:spLocks noChangeShapeType="1"/>
            </p:cNvSpPr>
            <p:nvPr/>
          </p:nvSpPr>
          <p:spPr bwMode="auto">
            <a:xfrm>
              <a:off x="2352" y="2448"/>
              <a:ext cx="13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17" name="Oval 13"/>
            <p:cNvSpPr>
              <a:spLocks noChangeArrowheads="1"/>
            </p:cNvSpPr>
            <p:nvPr/>
          </p:nvSpPr>
          <p:spPr bwMode="auto">
            <a:xfrm>
              <a:off x="1776" y="2208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 smtClean="0">
                  <a:latin typeface="Arial Narrow" pitchFamily="34" charset="0"/>
                </a:rPr>
                <a:t>edu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20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16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743200" y="3810000"/>
            <a:ext cx="3078163" cy="1219200"/>
            <a:chOff x="2256" y="2976"/>
            <a:chExt cx="2275" cy="1008"/>
          </a:xfrm>
        </p:grpSpPr>
        <p:sp>
          <p:nvSpPr>
            <p:cNvPr id="29715" name="Line 16"/>
            <p:cNvSpPr>
              <a:spLocks noChangeShapeType="1"/>
            </p:cNvSpPr>
            <p:nvPr/>
          </p:nvSpPr>
          <p:spPr bwMode="auto">
            <a:xfrm flipV="1">
              <a:off x="2256" y="3264"/>
              <a:ext cx="144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21" name="Oval 17"/>
            <p:cNvSpPr>
              <a:spLocks noChangeArrowheads="1"/>
            </p:cNvSpPr>
            <p:nvPr/>
          </p:nvSpPr>
          <p:spPr bwMode="auto">
            <a:xfrm>
              <a:off x="3360" y="2976"/>
              <a:ext cx="864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 smtClean="0">
                  <a:latin typeface="Arial Narrow" pitchFamily="34" charset="0"/>
                </a:rPr>
                <a:t>khtn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17" name="Picture 1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24" y="2976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709" name="Text Box 25"/>
          <p:cNvSpPr txBox="1">
            <a:spLocks noChangeArrowheads="1"/>
          </p:cNvSpPr>
          <p:nvPr/>
        </p:nvSpPr>
        <p:spPr bwMode="auto">
          <a:xfrm>
            <a:off x="3733800" y="3352800"/>
            <a:ext cx="1822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172.29.70.254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2732" name="AutoShape 28"/>
          <p:cNvSpPr>
            <a:spLocks noChangeArrowheads="1"/>
          </p:cNvSpPr>
          <p:nvPr/>
        </p:nvSpPr>
        <p:spPr bwMode="auto">
          <a:xfrm>
            <a:off x="5334000" y="2209800"/>
            <a:ext cx="3276600" cy="1143000"/>
          </a:xfrm>
          <a:prstGeom prst="wedgeRoundRectCallout">
            <a:avLst>
              <a:gd name="adj1" fmla="val -59685"/>
              <a:gd name="adj2" fmla="val 91252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www 	– </a:t>
            </a:r>
            <a:r>
              <a:rPr lang="en-US" sz="2000" dirty="0" smtClean="0"/>
              <a:t> 172.29.70.253</a:t>
            </a:r>
            <a:endParaRPr lang="en-US" sz="2000" dirty="0"/>
          </a:p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mail 	– </a:t>
            </a:r>
            <a:r>
              <a:rPr lang="en-US" sz="2000" dirty="0" smtClean="0"/>
              <a:t> 172.29.70.252</a:t>
            </a:r>
          </a:p>
          <a:p>
            <a:pPr eaLnBrk="0" hangingPunct="0">
              <a:buClr>
                <a:srgbClr val="6699FF"/>
              </a:buClr>
              <a:tabLst>
                <a:tab pos="796925" algn="l"/>
              </a:tabLst>
              <a:defRPr/>
            </a:pPr>
            <a:r>
              <a:rPr lang="en-US" sz="2000" dirty="0" smtClean="0"/>
              <a:t>ftp 	–  172.29.70.252</a:t>
            </a: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2209800" y="4876800"/>
            <a:ext cx="965200" cy="617220"/>
          </a:xfrm>
          <a:prstGeom prst="ellipse">
            <a:avLst/>
          </a:prstGeom>
          <a:solidFill>
            <a:srgbClr val="92D050"/>
          </a:solidFill>
          <a:ln w="381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800" b="1" dirty="0" err="1" smtClean="0">
                <a:latin typeface="Arial Narrow" pitchFamily="34" charset="0"/>
              </a:rPr>
              <a:t>cntt</a:t>
            </a:r>
            <a:endParaRPr lang="en-US" sz="2800" b="1" dirty="0">
              <a:latin typeface="Arial Narrow" pitchFamily="34" charset="0"/>
            </a:endParaRPr>
          </a:p>
        </p:txBody>
      </p:sp>
      <p:pic>
        <p:nvPicPr>
          <p:cNvPr id="3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600" y="4808220"/>
            <a:ext cx="422381" cy="70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953212" y="4343876"/>
            <a:ext cx="2473748" cy="1447324"/>
            <a:chOff x="650" y="1627"/>
            <a:chExt cx="1798" cy="1013"/>
          </a:xfrm>
        </p:grpSpPr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H="1" flipV="1">
              <a:off x="650" y="1627"/>
              <a:ext cx="1329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1776" y="2208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 smtClean="0">
                  <a:latin typeface="Arial Narrow" pitchFamily="34" charset="0"/>
                </a:rPr>
                <a:t>vatly</a:t>
              </a:r>
              <a:endParaRPr lang="en-US" sz="2800" b="1" dirty="0">
                <a:latin typeface="Arial Narrow" pitchFamily="34" charset="0"/>
              </a:endParaRPr>
            </a:p>
          </p:txBody>
        </p:sp>
      </p:grp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04800" y="5638800"/>
            <a:ext cx="3124200" cy="990600"/>
          </a:xfrm>
          <a:prstGeom prst="wedgeRoundRectCallout">
            <a:avLst>
              <a:gd name="adj1" fmla="val 26836"/>
              <a:gd name="adj2" fmla="val -70664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 smtClean="0"/>
              <a:t>ftp </a:t>
            </a:r>
            <a:r>
              <a:rPr lang="en-US" sz="2000" dirty="0"/>
              <a:t>	– </a:t>
            </a:r>
            <a:r>
              <a:rPr lang="en-US" sz="2000" dirty="0" smtClean="0"/>
              <a:t> 172.29.70.4</a:t>
            </a:r>
            <a:endParaRPr lang="en-US" sz="2000" dirty="0"/>
          </a:p>
        </p:txBody>
      </p:sp>
      <p:sp>
        <p:nvSpPr>
          <p:cNvPr id="40" name="AutoShape 28"/>
          <p:cNvSpPr>
            <a:spLocks noChangeArrowheads="1"/>
          </p:cNvSpPr>
          <p:nvPr/>
        </p:nvSpPr>
        <p:spPr bwMode="auto">
          <a:xfrm>
            <a:off x="5105400" y="5943600"/>
            <a:ext cx="2895600" cy="685800"/>
          </a:xfrm>
          <a:prstGeom prst="wedgeRoundRectCallout">
            <a:avLst>
              <a:gd name="adj1" fmla="val 18497"/>
              <a:gd name="adj2" fmla="val -83274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www 	– </a:t>
            </a:r>
            <a:r>
              <a:rPr lang="en-US" sz="2000" dirty="0" smtClean="0"/>
              <a:t> 172.29.10.2</a:t>
            </a:r>
            <a:endParaRPr lang="en-US" sz="2000" dirty="0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1967600" y="4400490"/>
            <a:ext cx="1822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172.29.70.200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2" grpId="0" animBg="1" autoUpdateAnimBg="0"/>
      <p:bldP spid="39" grpId="0" animBg="1" autoUpdateAnimBg="0"/>
      <p:bldP spid="4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LƯU TRỮ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resource record – RR (name, value, type, </a:t>
            </a:r>
            <a:r>
              <a:rPr lang="en-US" dirty="0" err="1" smtClean="0"/>
              <a:t>ttl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SOA: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1 zone</a:t>
            </a:r>
          </a:p>
          <a:p>
            <a:pPr lvl="1"/>
            <a:r>
              <a:rPr lang="en-US" dirty="0" smtClean="0"/>
              <a:t>MX: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server </a:t>
            </a:r>
            <a:r>
              <a:rPr lang="en-US" dirty="0" err="1" smtClean="0"/>
              <a:t>nhận</a:t>
            </a:r>
            <a:r>
              <a:rPr lang="en-US" dirty="0" smtClean="0"/>
              <a:t> 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r>
              <a:rPr lang="en-US" dirty="0" smtClean="0"/>
              <a:t>NS: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name server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zone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2"/>
            <a:r>
              <a:rPr lang="en-US" dirty="0" err="1" smtClean="0"/>
              <a:t>Vaule</a:t>
            </a:r>
            <a:r>
              <a:rPr lang="en-US" dirty="0" smtClean="0"/>
              <a:t>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NS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r>
              <a:rPr lang="en-US" dirty="0" smtClean="0"/>
              <a:t>A: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marL="1017270" lvl="2" indent="-285750">
              <a:buSzPct val="75000"/>
              <a:buFont typeface="Wingdings" pitchFamily="2" charset="2"/>
              <a:buChar char="v"/>
            </a:pPr>
            <a:r>
              <a:rPr lang="en-US" sz="1700" b="1" dirty="0" smtClean="0">
                <a:latin typeface="Courier New" pitchFamily="49" charset="0"/>
              </a:rPr>
              <a:t>Name</a:t>
            </a:r>
            <a:r>
              <a:rPr lang="en-US" sz="1700" dirty="0" smtClean="0"/>
              <a:t>: hostname</a:t>
            </a:r>
          </a:p>
          <a:p>
            <a:pPr marL="1017270" lvl="2" indent="-285750">
              <a:buSzPct val="75000"/>
              <a:buFont typeface="Wingdings" pitchFamily="2" charset="2"/>
              <a:buChar char="v"/>
            </a:pPr>
            <a:r>
              <a:rPr lang="en-US" sz="1700" b="1" dirty="0" smtClean="0">
                <a:latin typeface="Courier New" pitchFamily="49" charset="0"/>
              </a:rPr>
              <a:t>Value</a:t>
            </a:r>
            <a:r>
              <a:rPr lang="en-US" sz="1700" dirty="0" smtClean="0"/>
              <a:t>: IP address</a:t>
            </a:r>
            <a:endParaRPr lang="en-US" dirty="0" smtClean="0"/>
          </a:p>
          <a:p>
            <a:pPr lvl="1"/>
            <a:r>
              <a:rPr lang="en-US" dirty="0" smtClean="0"/>
              <a:t>CNAME: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alias</a:t>
            </a:r>
          </a:p>
          <a:p>
            <a:pPr lvl="2"/>
            <a:r>
              <a:rPr lang="en-US" dirty="0" smtClean="0"/>
              <a:t>Value: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 smtClean="0"/>
          </a:p>
          <a:p>
            <a:pPr lvl="1"/>
            <a:r>
              <a:rPr lang="en-US" dirty="0" smtClean="0"/>
              <a:t>PTR: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2"/>
            <a:r>
              <a:rPr lang="en-US" dirty="0" smtClean="0"/>
              <a:t>Name: IP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Value: hostname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733800" cy="5102352"/>
          </a:xfrm>
        </p:spPr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(recursive query)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máy</a:t>
            </a:r>
            <a:r>
              <a:rPr lang="en-US" dirty="0" smtClean="0"/>
              <a:t> cl1.khtn.edu.vn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i="1" dirty="0" smtClean="0"/>
              <a:t>gaia.cs.umass.edu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195887" y="4330700"/>
          <a:ext cx="833438" cy="638175"/>
        </p:xfrm>
        <a:graphic>
          <a:graphicData uri="http://schemas.openxmlformats.org/presentationml/2006/ole">
            <p:oleObj spid="_x0000_s15362" name="Clip" r:id="rId4" imgW="1305000" imgH="1085760" progId="">
              <p:embed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98334" y="5071646"/>
            <a:ext cx="1678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Arial" pitchFamily="34" charset="0"/>
              </a:rPr>
              <a:t>cl1.khtn.edu.vn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24662" y="5683250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gaia.cs.umass.edu</a:t>
            </a:r>
            <a:endParaRPr lang="en-US" sz="1600">
              <a:latin typeface="Arial" pitchFamily="34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7319962" y="5130800"/>
          <a:ext cx="833438" cy="638175"/>
        </p:xfrm>
        <a:graphic>
          <a:graphicData uri="http://schemas.openxmlformats.org/presentationml/2006/ole">
            <p:oleObj spid="_x0000_s15363" name="Clip" r:id="rId5" imgW="1305000" imgH="1085760" progId="">
              <p:embed/>
            </p:oleObj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43537" y="2260600"/>
            <a:ext cx="369888" cy="658813"/>
            <a:chOff x="4180" y="783"/>
            <a:chExt cx="150" cy="307"/>
          </a:xfrm>
        </p:grpSpPr>
        <p:sp>
          <p:nvSpPr>
            <p:cNvPr id="6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997574" y="5080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root DNS server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5492749" y="29432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607049" y="124777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683249" y="297180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337048" y="3089278"/>
            <a:ext cx="1936750" cy="615951"/>
            <a:chOff x="2800" y="2132"/>
            <a:chExt cx="1220" cy="388"/>
          </a:xfrm>
        </p:grpSpPr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local DNS server</a:t>
              </a:r>
              <a:endParaRPr lang="en-US" dirty="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 smtClean="0">
                  <a:latin typeface="Arial" pitchFamily="34" charset="0"/>
                </a:rPr>
                <a:t>dns.khtn.edu.vn</a:t>
              </a:r>
              <a:endParaRPr lang="en-US" sz="1600" dirty="0">
                <a:latin typeface="Arial" pitchFamily="34" charset="0"/>
              </a:endParaRPr>
            </a:p>
          </p:txBody>
        </p:sp>
      </p:grp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203824" y="379888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746749" y="146526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7672387" y="325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215187" y="332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910387" y="1955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557962" y="841375"/>
            <a:ext cx="369888" cy="658813"/>
            <a:chOff x="4180" y="783"/>
            <a:chExt cx="150" cy="307"/>
          </a:xfrm>
        </p:grpSpPr>
        <p:sp>
          <p:nvSpPr>
            <p:cNvPr id="52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386637" y="2270125"/>
            <a:ext cx="369888" cy="658813"/>
            <a:chOff x="4180" y="783"/>
            <a:chExt cx="150" cy="307"/>
          </a:xfrm>
        </p:grpSpPr>
        <p:sp>
          <p:nvSpPr>
            <p:cNvPr id="44" name="AutoShape 3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7367587" y="3889375"/>
            <a:ext cx="369888" cy="658813"/>
            <a:chOff x="4180" y="783"/>
            <a:chExt cx="150" cy="307"/>
          </a:xfrm>
        </p:grpSpPr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4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6450012" y="4456113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authoritative DNS server</a:t>
            </a:r>
            <a:endParaRPr lang="en-US" dirty="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</a:rPr>
              <a:t>dns.cs.umass.edu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6072187" y="2032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5756274" y="381793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>
            <a:off x="6910387" y="1117600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6629400" y="2986087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TLD DNS server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>
            <a:off x="7672387" y="28702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1"/>
          <p:cNvSpPr>
            <a:spLocks noChangeShapeType="1"/>
          </p:cNvSpPr>
          <p:nvPr/>
        </p:nvSpPr>
        <p:spPr bwMode="auto">
          <a:xfrm flipH="1" flipV="1">
            <a:off x="7519987" y="2946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 flipV="1">
            <a:off x="6834187" y="1498600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7367587" y="149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" name="Line 64"/>
          <p:cNvSpPr>
            <a:spLocks noChangeShapeType="1"/>
          </p:cNvSpPr>
          <p:nvPr/>
        </p:nvSpPr>
        <p:spPr bwMode="auto">
          <a:xfrm flipH="1">
            <a:off x="5843587" y="1498600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3" grpId="0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810000" cy="5483352"/>
          </a:xfrm>
        </p:spPr>
        <p:txBody>
          <a:bodyPr/>
          <a:lstStyle/>
          <a:p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(iterated query)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NS “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máy</a:t>
            </a:r>
            <a:r>
              <a:rPr lang="en-US" dirty="0" smtClean="0"/>
              <a:t> cl1.khtn.edu.vn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i="1" dirty="0" smtClean="0"/>
              <a:t>gaia.cs.umass.edu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p:oleObj spid="_x0000_s16386" name="Clip" r:id="rId3" imgW="1305000" imgH="1085760" progId="">
              <p:embed/>
            </p:oleObj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48200" y="5071646"/>
            <a:ext cx="16786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Arial" pitchFamily="34" charset="0"/>
              </a:rPr>
              <a:t>cl1.khtn.edu.vn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18288" y="5656263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gaia.cs.umass.edu</a:t>
            </a:r>
            <a:endParaRPr lang="en-US" sz="1600">
              <a:latin typeface="Arial" pitchFamily="34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p:oleObj spid="_x0000_s16387" name="Clip" r:id="rId4" imgW="1305000" imgH="1085760" progId="">
              <p:embed/>
            </p:oleObj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130674" y="3062285"/>
            <a:ext cx="1936750" cy="615949"/>
            <a:chOff x="2800" y="2132"/>
            <a:chExt cx="1220" cy="388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local DNS server</a:t>
              </a:r>
              <a:endParaRPr lang="en-US" dirty="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 smtClean="0">
                  <a:latin typeface="Arial" pitchFamily="34" charset="0"/>
                </a:rPr>
                <a:t>dns.khtn.edu.vn</a:t>
              </a:r>
              <a:endParaRPr lang="en-US" sz="1600" dirty="0">
                <a:latin typeface="Arial" pitchFamily="34" charset="0"/>
              </a:endParaRP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37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55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243638" y="4429125"/>
            <a:ext cx="261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dns.cs.umass.edu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1" grpId="0"/>
      <p:bldP spid="32" grpId="0"/>
      <p:bldP spid="33" grpId="0"/>
      <p:bldP spid="34" grpId="0"/>
      <p:bldP spid="35" grpId="0"/>
      <p:bldP spid="64" grpId="0"/>
      <p:bldP spid="65" grpId="0"/>
      <p:bldP spid="66" grpId="0" animBg="1"/>
      <p:bldP spid="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483352"/>
          </a:xfrm>
        </p:spPr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2400" y="3810000"/>
            <a:ext cx="4038600" cy="2105025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>
              <a:latin typeface="Arial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724400" y="2590800"/>
            <a:ext cx="3962400" cy="3886200"/>
          </a:xfrm>
          <a:prstGeom prst="cloud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dirty="0" smtClean="0">
                <a:solidFill>
                  <a:schemeClr val="bg1"/>
                </a:solidFill>
                <a:latin typeface="Arial" charset="0"/>
              </a:rPr>
              <a:t>Internet</a:t>
            </a:r>
            <a:endParaRPr lang="en-US" sz="4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Arc 15"/>
          <p:cNvSpPr>
            <a:spLocks/>
          </p:cNvSpPr>
          <p:nvPr/>
        </p:nvSpPr>
        <p:spPr bwMode="auto">
          <a:xfrm>
            <a:off x="5443538" y="4583112"/>
            <a:ext cx="1284287" cy="947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5563 w 15563"/>
              <a:gd name="T1" fmla="*/ 14979 h 19332"/>
              <a:gd name="T2" fmla="*/ 9634 w 15563"/>
              <a:gd name="T3" fmla="*/ 19332 h 19332"/>
              <a:gd name="T4" fmla="*/ 0 w 15563"/>
              <a:gd name="T5" fmla="*/ 0 h 19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63" h="19332" fill="none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</a:path>
              <a:path w="15563" h="19332" stroke="0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2" name="Picture 16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362575" y="2686050"/>
            <a:ext cx="884238" cy="1039812"/>
          </a:xfrm>
          <a:prstGeom prst="rect">
            <a:avLst/>
          </a:prstGeom>
          <a:noFill/>
        </p:spPr>
      </p:pic>
      <p:pic>
        <p:nvPicPr>
          <p:cNvPr id="13" name="Picture 17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7200" y="3405187"/>
            <a:ext cx="884238" cy="1039813"/>
          </a:xfrm>
          <a:prstGeom prst="rect">
            <a:avLst/>
          </a:prstGeom>
          <a:noFill/>
        </p:spPr>
      </p:pic>
      <p:pic>
        <p:nvPicPr>
          <p:cNvPr id="14" name="Picture 18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735763" y="4978400"/>
            <a:ext cx="884237" cy="1039812"/>
          </a:xfrm>
          <a:prstGeom prst="rect">
            <a:avLst/>
          </a:prstGeom>
          <a:noFill/>
        </p:spPr>
      </p:pic>
      <p:pic>
        <p:nvPicPr>
          <p:cNvPr id="15" name="Picture 19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359150" y="3402012"/>
            <a:ext cx="884238" cy="1039813"/>
          </a:xfrm>
          <a:prstGeom prst="rect">
            <a:avLst/>
          </a:prstGeom>
          <a:noFill/>
        </p:spPr>
      </p:pic>
      <p:pic>
        <p:nvPicPr>
          <p:cNvPr id="16" name="Picture 20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0" y="5230812"/>
            <a:ext cx="782638" cy="952500"/>
          </a:xfrm>
          <a:prstGeom prst="rect">
            <a:avLst/>
          </a:prstGeom>
          <a:noFill/>
        </p:spPr>
      </p:pic>
      <p:pic>
        <p:nvPicPr>
          <p:cNvPr id="17" name="Picture 21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2050" y="5192712"/>
            <a:ext cx="760413" cy="925513"/>
          </a:xfrm>
          <a:prstGeom prst="rect">
            <a:avLst/>
          </a:prstGeom>
          <a:noFill/>
        </p:spPr>
      </p:pic>
      <p:pic>
        <p:nvPicPr>
          <p:cNvPr id="18" name="Picture 22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63" y="4386262"/>
            <a:ext cx="760412" cy="925513"/>
          </a:xfrm>
          <a:prstGeom prst="rect">
            <a:avLst/>
          </a:prstGeom>
          <a:noFill/>
        </p:spPr>
      </p:pic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908050" y="5273675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Client1</a:t>
            </a: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1552575" y="5775325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Client2</a:t>
            </a:r>
          </a:p>
        </p:txBody>
      </p:sp>
      <p:sp>
        <p:nvSpPr>
          <p:cNvPr id="22" name="Arc 26"/>
          <p:cNvSpPr>
            <a:spLocks/>
          </p:cNvSpPr>
          <p:nvPr/>
        </p:nvSpPr>
        <p:spPr bwMode="auto">
          <a:xfrm>
            <a:off x="4381500" y="3679825"/>
            <a:ext cx="1133475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Arc 27"/>
          <p:cNvSpPr>
            <a:spLocks/>
          </p:cNvSpPr>
          <p:nvPr/>
        </p:nvSpPr>
        <p:spPr bwMode="auto">
          <a:xfrm>
            <a:off x="5468938" y="4467225"/>
            <a:ext cx="1782762" cy="479425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Arc 28"/>
          <p:cNvSpPr>
            <a:spLocks/>
          </p:cNvSpPr>
          <p:nvPr/>
        </p:nvSpPr>
        <p:spPr bwMode="auto">
          <a:xfrm>
            <a:off x="5443538" y="3589337"/>
            <a:ext cx="1331912" cy="982663"/>
          </a:xfrm>
          <a:custGeom>
            <a:avLst/>
            <a:gdLst>
              <a:gd name="G0" fmla="+- 0 0 0"/>
              <a:gd name="G1" fmla="+- 20082 0 0"/>
              <a:gd name="G2" fmla="+- 21600 0 0"/>
              <a:gd name="T0" fmla="*/ 7954 w 16140"/>
              <a:gd name="T1" fmla="*/ 0 h 20082"/>
              <a:gd name="T2" fmla="*/ 16140 w 16140"/>
              <a:gd name="T3" fmla="*/ 5727 h 20082"/>
              <a:gd name="T4" fmla="*/ 0 w 16140"/>
              <a:gd name="T5" fmla="*/ 20082 h 20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Arc 29"/>
          <p:cNvSpPr>
            <a:spLocks/>
          </p:cNvSpPr>
          <p:nvPr/>
        </p:nvSpPr>
        <p:spPr bwMode="auto">
          <a:xfrm>
            <a:off x="4322763" y="3516312"/>
            <a:ext cx="1122362" cy="1055688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Arc 30"/>
          <p:cNvSpPr>
            <a:spLocks/>
          </p:cNvSpPr>
          <p:nvPr/>
        </p:nvSpPr>
        <p:spPr bwMode="auto">
          <a:xfrm>
            <a:off x="5484813" y="3724275"/>
            <a:ext cx="1247775" cy="838200"/>
          </a:xfrm>
          <a:custGeom>
            <a:avLst/>
            <a:gdLst>
              <a:gd name="G0" fmla="+- 0 0 0"/>
              <a:gd name="G1" fmla="+- 20529 0 0"/>
              <a:gd name="G2" fmla="+- 21600 0 0"/>
              <a:gd name="T0" fmla="*/ 6716 w 16830"/>
              <a:gd name="T1" fmla="*/ 0 h 20529"/>
              <a:gd name="T2" fmla="*/ 16830 w 16830"/>
              <a:gd name="T3" fmla="*/ 6990 h 20529"/>
              <a:gd name="T4" fmla="*/ 0 w 16830"/>
              <a:gd name="T5" fmla="*/ 20529 h 20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Arc 31"/>
          <p:cNvSpPr>
            <a:spLocks/>
          </p:cNvSpPr>
          <p:nvPr/>
        </p:nvSpPr>
        <p:spPr bwMode="auto">
          <a:xfrm>
            <a:off x="5495925" y="4397375"/>
            <a:ext cx="1601788" cy="620712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Arc 32"/>
          <p:cNvSpPr>
            <a:spLocks/>
          </p:cNvSpPr>
          <p:nvPr/>
        </p:nvSpPr>
        <p:spPr bwMode="auto">
          <a:xfrm>
            <a:off x="5495925" y="4564062"/>
            <a:ext cx="1189038" cy="7731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6040 w 16040"/>
              <a:gd name="T1" fmla="*/ 14466 h 18912"/>
              <a:gd name="T2" fmla="*/ 10435 w 16040"/>
              <a:gd name="T3" fmla="*/ 18912 h 18912"/>
              <a:gd name="T4" fmla="*/ 0 w 16040"/>
              <a:gd name="T5" fmla="*/ 0 h 18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40" h="18912" fill="none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</a:path>
              <a:path w="16040" h="18912" stroke="0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1143000" y="3429000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err="1"/>
              <a:t>ClientA</a:t>
            </a:r>
            <a:r>
              <a:rPr lang="en-US" sz="1800" b="1" dirty="0"/>
              <a:t> is at </a:t>
            </a:r>
            <a:r>
              <a:rPr lang="en-US" sz="1800" b="1" dirty="0" smtClean="0"/>
              <a:t>192.168.8.44</a:t>
            </a:r>
            <a:endParaRPr lang="en-US" sz="1800" b="1" dirty="0"/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3370263" y="5489575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/>
              <a:t>Where’s Client A?</a:t>
            </a: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3370263" y="5487987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err="1"/>
              <a:t>ClientA</a:t>
            </a:r>
            <a:r>
              <a:rPr lang="en-US" sz="1800" b="1" dirty="0"/>
              <a:t> is at 192.168.8.44</a:t>
            </a: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2270125" y="4108450"/>
            <a:ext cx="971550" cy="477837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2281238" y="4271962"/>
            <a:ext cx="998537" cy="49371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3125788" y="4530725"/>
            <a:ext cx="490537" cy="6381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V="1">
            <a:off x="2897188" y="4398962"/>
            <a:ext cx="593725" cy="7397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36" name="Group 75"/>
          <p:cNvGraphicFramePr>
            <a:graphicFrameLocks noGrp="1"/>
          </p:cNvGraphicFramePr>
          <p:nvPr/>
        </p:nvGraphicFramePr>
        <p:xfrm>
          <a:off x="838200" y="2057400"/>
          <a:ext cx="4411663" cy="1097280"/>
        </p:xfrm>
        <a:graphic>
          <a:graphicData uri="http://schemas.openxmlformats.org/drawingml/2006/table">
            <a:tbl>
              <a:tblPr/>
              <a:tblGrid>
                <a:gridCol w="1944688"/>
                <a:gridCol w="1292225"/>
                <a:gridCol w="1174750"/>
              </a:tblGrid>
              <a:tr h="352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Caching Table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IP Address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TTL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clientA.contoso.msft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192.168.8.44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28 seconds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2971800" y="4876800"/>
            <a:ext cx="812800" cy="282575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 dirty="0" smtClean="0"/>
              <a:t>Request: </a:t>
            </a:r>
            <a:r>
              <a:rPr lang="en-US" sz="1800" b="1" dirty="0" err="1" smtClean="0"/>
              <a:t>ClientA</a:t>
            </a:r>
            <a:r>
              <a:rPr lang="en-US" sz="1800" b="1" dirty="0" smtClean="0"/>
              <a:t>?</a:t>
            </a:r>
            <a:endParaRPr lang="en-US" sz="1800" b="1" dirty="0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752600" y="4137025"/>
            <a:ext cx="812800" cy="282575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 dirty="0" smtClean="0"/>
              <a:t>Request: </a:t>
            </a:r>
            <a:r>
              <a:rPr lang="en-US" sz="1800" b="1" dirty="0" err="1" smtClean="0"/>
              <a:t>ClientA</a:t>
            </a:r>
            <a:r>
              <a:rPr lang="en-US" sz="1800" b="1" dirty="0" smtClean="0"/>
              <a:t>?</a:t>
            </a:r>
            <a:endParaRPr lang="en-US" sz="1800" b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33763" y="1219200"/>
            <a:ext cx="5135562" cy="5562600"/>
            <a:chOff x="1440" y="768"/>
            <a:chExt cx="3235" cy="35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40" y="864"/>
              <a:ext cx="2976" cy="3408"/>
              <a:chOff x="1440" y="864"/>
              <a:chExt cx="2976" cy="3408"/>
            </a:xfrm>
          </p:grpSpPr>
          <p:sp>
            <p:nvSpPr>
              <p:cNvPr id="30748" name="Line 5"/>
              <p:cNvSpPr>
                <a:spLocks noChangeShapeType="1"/>
              </p:cNvSpPr>
              <p:nvPr/>
            </p:nvSpPr>
            <p:spPr bwMode="auto">
              <a:xfrm flipH="1">
                <a:off x="4032" y="331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49" name="Line 6"/>
              <p:cNvSpPr>
                <a:spLocks noChangeShapeType="1"/>
              </p:cNvSpPr>
              <p:nvPr/>
            </p:nvSpPr>
            <p:spPr bwMode="auto">
              <a:xfrm flipH="1">
                <a:off x="1776" y="326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0" name="Line 7"/>
              <p:cNvSpPr>
                <a:spLocks noChangeShapeType="1"/>
              </p:cNvSpPr>
              <p:nvPr/>
            </p:nvSpPr>
            <p:spPr bwMode="auto">
              <a:xfrm flipH="1">
                <a:off x="4032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1" name="Line 8"/>
              <p:cNvSpPr>
                <a:spLocks noChangeShapeType="1"/>
              </p:cNvSpPr>
              <p:nvPr/>
            </p:nvSpPr>
            <p:spPr bwMode="auto">
              <a:xfrm flipH="1">
                <a:off x="177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3737" name="Oval 9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 dirty="0" err="1" smtClean="0">
                    <a:latin typeface="Arial Narrow" pitchFamily="34" charset="0"/>
                  </a:rPr>
                  <a:t>vnn</a:t>
                </a:r>
                <a:endParaRPr lang="en-US" sz="3200" b="1" dirty="0">
                  <a:latin typeface="Arial Narrow" pitchFamily="34" charset="0"/>
                </a:endParaRPr>
              </a:p>
            </p:txBody>
          </p:sp>
          <p:sp>
            <p:nvSpPr>
              <p:cNvPr id="73738" name="Oval 10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816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yahoo</a:t>
                </a:r>
              </a:p>
            </p:txBody>
          </p:sp>
          <p:sp>
            <p:nvSpPr>
              <p:cNvPr id="30754" name="Line 11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5" name="Line 12"/>
              <p:cNvSpPr>
                <a:spLocks noChangeShapeType="1"/>
              </p:cNvSpPr>
              <p:nvPr/>
            </p:nvSpPr>
            <p:spPr bwMode="auto">
              <a:xfrm flipH="1">
                <a:off x="1728" y="1056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3741" name="Oval 1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com</a:t>
                </a:r>
              </a:p>
            </p:txBody>
          </p:sp>
          <p:sp>
            <p:nvSpPr>
              <p:cNvPr id="73742" name="Oval 14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vn</a:t>
                </a:r>
              </a:p>
            </p:txBody>
          </p:sp>
          <p:sp>
            <p:nvSpPr>
              <p:cNvPr id="73743" name="Oval 15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solidFill>
                      <a:srgbClr val="FF0000"/>
                    </a:solidFill>
                    <a:latin typeface="Arial Black" pitchFamily="34" charset="0"/>
                  </a:rPr>
                  <a:t>.</a:t>
                </a:r>
              </a:p>
            </p:txBody>
          </p:sp>
          <p:pic>
            <p:nvPicPr>
              <p:cNvPr id="30759" name="Picture 1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3792"/>
                <a:ext cx="576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60" name="Picture 17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6" y="3788"/>
                <a:ext cx="682" cy="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44" name="Picture 1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64" y="2832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5" name="Picture 19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8" y="2880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6" name="Picture 2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0" y="1824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7" name="Picture 21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16" y="768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73750" name="AutoShape 22"/>
          <p:cNvSpPr>
            <a:spLocks noChangeArrowheads="1"/>
          </p:cNvSpPr>
          <p:nvPr/>
        </p:nvSpPr>
        <p:spPr bwMode="auto">
          <a:xfrm flipV="1">
            <a:off x="2747963" y="4648200"/>
            <a:ext cx="609600" cy="1981200"/>
          </a:xfrm>
          <a:prstGeom prst="curvedRightArrow">
            <a:avLst>
              <a:gd name="adj1" fmla="val 59297"/>
              <a:gd name="adj2" fmla="val 101337"/>
              <a:gd name="adj3" fmla="val 39847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 rot="1803694" flipV="1">
            <a:off x="3128963" y="838200"/>
            <a:ext cx="1295400" cy="3810000"/>
          </a:xfrm>
          <a:prstGeom prst="curvedRightArrow">
            <a:avLst>
              <a:gd name="adj1" fmla="val 23775"/>
              <a:gd name="adj2" fmla="val 40686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262563" y="1447800"/>
            <a:ext cx="1219200" cy="3810000"/>
            <a:chOff x="2592" y="1200"/>
            <a:chExt cx="768" cy="2400"/>
          </a:xfrm>
        </p:grpSpPr>
        <p:sp>
          <p:nvSpPr>
            <p:cNvPr id="30741" name="AutoShape 25"/>
            <p:cNvSpPr>
              <a:spLocks noChangeArrowheads="1"/>
            </p:cNvSpPr>
            <p:nvPr/>
          </p:nvSpPr>
          <p:spPr bwMode="auto">
            <a:xfrm rot="12190910" flipV="1">
              <a:off x="2784" y="1200"/>
              <a:ext cx="576" cy="2400"/>
            </a:xfrm>
            <a:prstGeom prst="curvedRightArrow">
              <a:avLst>
                <a:gd name="adj1" fmla="val 33681"/>
                <a:gd name="adj2" fmla="val 57639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2592" y="2016"/>
              <a:ext cx="768" cy="768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com </a:t>
              </a:r>
              <a:r>
                <a:rPr lang="en-US" sz="2400" b="1">
                  <a:latin typeface="Arial Narrow" pitchFamily="34" charset="0"/>
                </a:rPr>
                <a:t>server</a:t>
              </a:r>
            </a:p>
          </p:txBody>
        </p:sp>
      </p:grpSp>
      <p:sp>
        <p:nvSpPr>
          <p:cNvPr id="73755" name="AutoShape 27"/>
          <p:cNvSpPr>
            <a:spLocks noChangeArrowheads="1"/>
          </p:cNvSpPr>
          <p:nvPr/>
        </p:nvSpPr>
        <p:spPr bwMode="auto">
          <a:xfrm rot="3959262" flipV="1">
            <a:off x="5453063" y="1104900"/>
            <a:ext cx="1295400" cy="3810000"/>
          </a:xfrm>
          <a:prstGeom prst="curvedRightArrow">
            <a:avLst>
              <a:gd name="adj1" fmla="val 23775"/>
              <a:gd name="adj2" fmla="val 40686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576763" y="4038600"/>
            <a:ext cx="3810000" cy="1219200"/>
            <a:chOff x="2400" y="2496"/>
            <a:chExt cx="2400" cy="768"/>
          </a:xfrm>
        </p:grpSpPr>
        <p:sp>
          <p:nvSpPr>
            <p:cNvPr id="30739" name="AutoShape 29"/>
            <p:cNvSpPr>
              <a:spLocks noChangeArrowheads="1"/>
            </p:cNvSpPr>
            <p:nvPr/>
          </p:nvSpPr>
          <p:spPr bwMode="auto">
            <a:xfrm rot="14529428" flipV="1">
              <a:off x="3312" y="1776"/>
              <a:ext cx="576" cy="2400"/>
            </a:xfrm>
            <a:prstGeom prst="curvedRightArrow">
              <a:avLst>
                <a:gd name="adj1" fmla="val 33681"/>
                <a:gd name="adj2" fmla="val 57639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8" name="Rectangle 30"/>
            <p:cNvSpPr>
              <a:spLocks noChangeArrowheads="1"/>
            </p:cNvSpPr>
            <p:nvPr/>
          </p:nvSpPr>
          <p:spPr bwMode="auto">
            <a:xfrm>
              <a:off x="2880" y="2496"/>
              <a:ext cx="1056" cy="768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yahoo.com </a:t>
              </a:r>
              <a:r>
                <a:rPr lang="en-US" sz="2400" b="1">
                  <a:latin typeface="Arial Narrow" pitchFamily="34" charset="0"/>
                </a:rPr>
                <a:t>server</a:t>
              </a:r>
            </a:p>
          </p:txBody>
        </p:sp>
      </p:grpSp>
      <p:sp>
        <p:nvSpPr>
          <p:cNvPr id="73759" name="AutoShape 31"/>
          <p:cNvSpPr>
            <a:spLocks noChangeArrowheads="1"/>
          </p:cNvSpPr>
          <p:nvPr/>
        </p:nvSpPr>
        <p:spPr bwMode="auto">
          <a:xfrm rot="5435087" flipV="1">
            <a:off x="6134100" y="1941513"/>
            <a:ext cx="838200" cy="4114800"/>
          </a:xfrm>
          <a:prstGeom prst="curvedRightArrow">
            <a:avLst>
              <a:gd name="adj1" fmla="val 39682"/>
              <a:gd name="adj2" fmla="val 67909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349750" y="5408613"/>
            <a:ext cx="4038600" cy="1144587"/>
            <a:chOff x="2017" y="3407"/>
            <a:chExt cx="2544" cy="721"/>
          </a:xfrm>
        </p:grpSpPr>
        <p:sp>
          <p:nvSpPr>
            <p:cNvPr id="30737" name="AutoShape 33"/>
            <p:cNvSpPr>
              <a:spLocks noChangeArrowheads="1"/>
            </p:cNvSpPr>
            <p:nvPr/>
          </p:nvSpPr>
          <p:spPr bwMode="auto">
            <a:xfrm rot="16238503" flipV="1">
              <a:off x="3096" y="2328"/>
              <a:ext cx="385" cy="2544"/>
            </a:xfrm>
            <a:prstGeom prst="curvedRightArrow">
              <a:avLst>
                <a:gd name="adj1" fmla="val 53413"/>
                <a:gd name="adj2" fmla="val 91408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Rectangle 34"/>
            <p:cNvSpPr>
              <a:spLocks noChangeArrowheads="1"/>
            </p:cNvSpPr>
            <p:nvPr/>
          </p:nvSpPr>
          <p:spPr bwMode="auto">
            <a:xfrm>
              <a:off x="2448" y="3600"/>
              <a:ext cx="1440" cy="52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DBDAB4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www.yahoo.com</a:t>
              </a:r>
              <a:endParaRPr lang="en-US" sz="2400" b="1">
                <a:latin typeface="Arial Narrow" pitchFamily="34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9600" y="4876800"/>
            <a:ext cx="2747963" cy="1981200"/>
            <a:chOff x="576" y="3072"/>
            <a:chExt cx="1731" cy="1248"/>
          </a:xfrm>
        </p:grpSpPr>
        <p:sp>
          <p:nvSpPr>
            <p:cNvPr id="30735" name="AutoShape 36"/>
            <p:cNvSpPr>
              <a:spLocks noChangeArrowheads="1"/>
            </p:cNvSpPr>
            <p:nvPr/>
          </p:nvSpPr>
          <p:spPr bwMode="auto">
            <a:xfrm>
              <a:off x="1923" y="3072"/>
              <a:ext cx="384" cy="1248"/>
            </a:xfrm>
            <a:prstGeom prst="curvedRightArrow">
              <a:avLst>
                <a:gd name="adj1" fmla="val 59297"/>
                <a:gd name="adj2" fmla="val 101337"/>
                <a:gd name="adj3" fmla="val 39847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5" name="Rectangle 37"/>
            <p:cNvSpPr>
              <a:spLocks noChangeArrowheads="1"/>
            </p:cNvSpPr>
            <p:nvPr/>
          </p:nvSpPr>
          <p:spPr bwMode="auto">
            <a:xfrm>
              <a:off x="576" y="3456"/>
              <a:ext cx="1344" cy="480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 dirty="0">
                  <a:latin typeface="Arial Narrow" pitchFamily="34" charset="0"/>
                </a:rPr>
                <a:t>Address of</a:t>
              </a:r>
            </a:p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 Narrow" pitchFamily="34" charset="0"/>
                </a:rPr>
                <a:t>www.yahoo.com</a:t>
              </a:r>
            </a:p>
          </p:txBody>
        </p:sp>
      </p:grpSp>
      <p:sp>
        <p:nvSpPr>
          <p:cNvPr id="73766" name="AutoShape 38"/>
          <p:cNvSpPr>
            <a:spLocks noChangeArrowheads="1"/>
          </p:cNvSpPr>
          <p:nvPr/>
        </p:nvSpPr>
        <p:spPr bwMode="auto">
          <a:xfrm>
            <a:off x="228600" y="1295400"/>
            <a:ext cx="1905000" cy="609600"/>
          </a:xfrm>
          <a:prstGeom prst="rightArrow">
            <a:avLst>
              <a:gd name="adj1" fmla="val 50000"/>
              <a:gd name="adj2" fmla="val 49117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Request</a:t>
            </a:r>
          </a:p>
        </p:txBody>
      </p:sp>
      <p:sp>
        <p:nvSpPr>
          <p:cNvPr id="73767" name="AutoShape 39"/>
          <p:cNvSpPr>
            <a:spLocks noChangeArrowheads="1"/>
          </p:cNvSpPr>
          <p:nvPr/>
        </p:nvSpPr>
        <p:spPr bwMode="auto">
          <a:xfrm>
            <a:off x="228600" y="2057400"/>
            <a:ext cx="1905000" cy="609600"/>
          </a:xfrm>
          <a:prstGeom prst="rightArrow">
            <a:avLst>
              <a:gd name="adj1" fmla="val 50000"/>
              <a:gd name="adj2" fmla="val 49117"/>
            </a:avLst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Reply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52600" y="6400800"/>
            <a:ext cx="41990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Truy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vấn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www.yahoo.com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animBg="1"/>
      <p:bldP spid="73751" grpId="0" animBg="1" autoUpdateAnimBg="0"/>
      <p:bldP spid="73755" grpId="0" animBg="1" autoUpdateAnimBg="0"/>
      <p:bldP spid="7375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eaLnBrk="1" hangingPunct="1"/>
            <a:r>
              <a:rPr lang="en-US" dirty="0" err="1" smtClean="0">
                <a:solidFill>
                  <a:srgbClr val="009900"/>
                </a:solidFill>
              </a:rPr>
              <a:t>Lập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trình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ứng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dụng</a:t>
            </a:r>
            <a:endParaRPr lang="en-US" dirty="0" smtClean="0">
              <a:solidFill>
                <a:srgbClr val="009900"/>
              </a:solidFill>
            </a:endParaRPr>
          </a:p>
          <a:p>
            <a:pPr lvl="1" eaLnBrk="1" hangingPunct="1"/>
            <a:r>
              <a:rPr lang="en-US" dirty="0" smtClean="0"/>
              <a:t>TCP</a:t>
            </a:r>
          </a:p>
          <a:p>
            <a:pPr lvl="1" eaLnBrk="1" hangingPunct="1"/>
            <a:r>
              <a:rPr lang="en-US" dirty="0" smtClean="0"/>
              <a:t>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- 1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10600" cy="5029199"/>
          </a:xfrm>
        </p:spPr>
        <p:txBody>
          <a:bodyPr/>
          <a:lstStyle/>
          <a:p>
            <a:pPr eaLnBrk="1" hangingPunct="1"/>
            <a:r>
              <a:rPr lang="en-US" dirty="0" smtClean="0"/>
              <a:t>Process  =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(thread –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3"/>
            <a:r>
              <a:rPr lang="en-US" sz="1600" dirty="0" err="1" smtClean="0"/>
              <a:t>Chia</a:t>
            </a:r>
            <a:r>
              <a:rPr lang="en-US" sz="1600" dirty="0" smtClean="0"/>
              <a:t> </a:t>
            </a:r>
            <a:r>
              <a:rPr lang="en-US" sz="1600" dirty="0" err="1" smtClean="0"/>
              <a:t>sẻ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 smtClean="0"/>
              <a:t> </a:t>
            </a:r>
            <a:r>
              <a:rPr lang="en-US" sz="1600" dirty="0" err="1" smtClean="0"/>
              <a:t>nhớ</a:t>
            </a:r>
            <a:endParaRPr lang="en-US" sz="1600" dirty="0" smtClean="0"/>
          </a:p>
          <a:p>
            <a:pPr lvl="3"/>
            <a:r>
              <a:rPr lang="en-US" sz="1600" dirty="0" err="1" smtClean="0"/>
              <a:t>Truyền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điệp</a:t>
            </a:r>
            <a:r>
              <a:rPr lang="en-US" sz="1600" dirty="0" smtClean="0"/>
              <a:t> </a:t>
            </a:r>
            <a:r>
              <a:rPr lang="en-US" sz="1600" dirty="0" err="1" smtClean="0"/>
              <a:t>giữa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tiến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endParaRPr lang="en-US" sz="1600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648200"/>
            <a:ext cx="6096000" cy="2019300"/>
            <a:chOff x="1104" y="936"/>
            <a:chExt cx="4300" cy="184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04" y="936"/>
              <a:ext cx="1548" cy="528"/>
              <a:chOff x="1008" y="840"/>
              <a:chExt cx="1548" cy="528"/>
            </a:xfrm>
          </p:grpSpPr>
          <p:sp>
            <p:nvSpPr>
              <p:cNvPr id="8208" name="Rectangle 6"/>
              <p:cNvSpPr>
                <a:spLocks noChangeArrowheads="1"/>
              </p:cNvSpPr>
              <p:nvPr/>
            </p:nvSpPr>
            <p:spPr bwMode="auto">
              <a:xfrm>
                <a:off x="1008" y="840"/>
                <a:ext cx="1548" cy="528"/>
              </a:xfrm>
              <a:prstGeom prst="rect">
                <a:avLst/>
              </a:prstGeom>
              <a:solidFill>
                <a:srgbClr val="FC0AD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accent1"/>
                  </a:solidFill>
                  <a:latin typeface="VNI-Univer" pitchFamily="2" charset="0"/>
                </a:endParaRPr>
              </a:p>
            </p:txBody>
          </p:sp>
          <p:sp>
            <p:nvSpPr>
              <p:cNvPr id="8209" name="Text Box 7"/>
              <p:cNvSpPr txBox="1">
                <a:spLocks noChangeArrowheads="1"/>
              </p:cNvSpPr>
              <p:nvPr/>
            </p:nvSpPr>
            <p:spPr bwMode="auto">
              <a:xfrm>
                <a:off x="1008" y="936"/>
                <a:ext cx="140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solidFill>
                      <a:schemeClr val="accent1"/>
                    </a:solidFill>
                    <a:latin typeface="Comic Sans MS" pitchFamily="66" charset="0"/>
                  </a:rPr>
                  <a:t>User Process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120" y="936"/>
              <a:ext cx="1548" cy="528"/>
              <a:chOff x="3024" y="840"/>
              <a:chExt cx="1548" cy="528"/>
            </a:xfrm>
          </p:grpSpPr>
          <p:sp>
            <p:nvSpPr>
              <p:cNvPr id="8206" name="Rectangle 9"/>
              <p:cNvSpPr>
                <a:spLocks noChangeArrowheads="1"/>
              </p:cNvSpPr>
              <p:nvPr/>
            </p:nvSpPr>
            <p:spPr bwMode="auto">
              <a:xfrm>
                <a:off x="3024" y="840"/>
                <a:ext cx="1548" cy="528"/>
              </a:xfrm>
              <a:prstGeom prst="rect">
                <a:avLst/>
              </a:prstGeom>
              <a:solidFill>
                <a:srgbClr val="D6B57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Text Box 10"/>
              <p:cNvSpPr txBox="1">
                <a:spLocks noChangeArrowheads="1"/>
              </p:cNvSpPr>
              <p:nvPr/>
            </p:nvSpPr>
            <p:spPr bwMode="auto">
              <a:xfrm>
                <a:off x="3024" y="936"/>
                <a:ext cx="140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</a:rPr>
                  <a:t>User Process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84" y="2191"/>
              <a:ext cx="1776" cy="593"/>
              <a:chOff x="1788" y="2095"/>
              <a:chExt cx="1776" cy="593"/>
            </a:xfrm>
          </p:grpSpPr>
          <p:sp>
            <p:nvSpPr>
              <p:cNvPr id="8204" name="Rectangle 12"/>
              <p:cNvSpPr>
                <a:spLocks noChangeArrowheads="1"/>
              </p:cNvSpPr>
              <p:nvPr/>
            </p:nvSpPr>
            <p:spPr bwMode="auto">
              <a:xfrm>
                <a:off x="1788" y="2095"/>
                <a:ext cx="1776" cy="593"/>
              </a:xfrm>
              <a:prstGeom prst="rect">
                <a:avLst/>
              </a:prstGeom>
              <a:solidFill>
                <a:srgbClr val="00C69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2016" y="2197"/>
                <a:ext cx="13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</a:rPr>
                  <a:t>OS - Kernel</a:t>
                </a:r>
              </a:p>
            </p:txBody>
          </p:sp>
        </p:grpSp>
        <p:sp>
          <p:nvSpPr>
            <p:cNvPr id="8201" name="Freeform 14"/>
            <p:cNvSpPr>
              <a:spLocks/>
            </p:cNvSpPr>
            <p:nvPr/>
          </p:nvSpPr>
          <p:spPr bwMode="auto">
            <a:xfrm>
              <a:off x="1968" y="1464"/>
              <a:ext cx="1488" cy="864"/>
            </a:xfrm>
            <a:custGeom>
              <a:avLst/>
              <a:gdLst>
                <a:gd name="T0" fmla="*/ 0 w 1488"/>
                <a:gd name="T1" fmla="*/ 0 h 864"/>
                <a:gd name="T2" fmla="*/ 720 w 1488"/>
                <a:gd name="T3" fmla="*/ 864 h 864"/>
                <a:gd name="T4" fmla="*/ 1488 w 1488"/>
                <a:gd name="T5" fmla="*/ 0 h 864"/>
                <a:gd name="T6" fmla="*/ 0 60000 65536"/>
                <a:gd name="T7" fmla="*/ 0 60000 65536"/>
                <a:gd name="T8" fmla="*/ 0 60000 65536"/>
                <a:gd name="T9" fmla="*/ 0 w 1488"/>
                <a:gd name="T10" fmla="*/ 0 h 864"/>
                <a:gd name="T11" fmla="*/ 1488 w 148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64">
                  <a:moveTo>
                    <a:pt x="0" y="0"/>
                  </a:moveTo>
                  <a:cubicBezTo>
                    <a:pt x="236" y="432"/>
                    <a:pt x="472" y="864"/>
                    <a:pt x="720" y="864"/>
                  </a:cubicBezTo>
                  <a:cubicBezTo>
                    <a:pt x="968" y="864"/>
                    <a:pt x="1360" y="144"/>
                    <a:pt x="1488" y="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4284" y="1956"/>
              <a:ext cx="1120" cy="5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shared resources</a:t>
              </a:r>
            </a:p>
          </p:txBody>
        </p:sp>
        <p:sp>
          <p:nvSpPr>
            <p:cNvPr id="8203" name="Line 16"/>
            <p:cNvSpPr>
              <a:spLocks noChangeShapeType="1"/>
            </p:cNvSpPr>
            <p:nvPr/>
          </p:nvSpPr>
          <p:spPr bwMode="auto">
            <a:xfrm flipV="1">
              <a:off x="3636" y="2184"/>
              <a:ext cx="660" cy="25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TP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socket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/>
          <a:lstStyle/>
          <a:p>
            <a:r>
              <a:rPr lang="en-US" dirty="0" smtClean="0"/>
              <a:t>Socket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”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 (TCP, UDP)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interface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socket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end-point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Windows Socket Application Programming Interface (Winsock API)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socket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TCP/IP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 Client – Server, Peer-to-Peer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Transport: TCP, UDP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port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Server </a:t>
            </a:r>
            <a:r>
              <a:rPr lang="en-US" dirty="0" err="1" smtClean="0"/>
              <a:t>và</a:t>
            </a:r>
            <a:r>
              <a:rPr lang="en-US" dirty="0" smtClean="0"/>
              <a:t> Client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end-host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ứng dụng – TCP - 1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err="1" smtClean="0"/>
              <a:t>Giai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đọan</a:t>
            </a:r>
            <a:r>
              <a:rPr lang="en-US" b="1" u="sng" dirty="0" smtClean="0"/>
              <a:t> 1</a:t>
            </a:r>
            <a:r>
              <a:rPr lang="en-US" b="1" dirty="0" smtClean="0"/>
              <a:t>:</a:t>
            </a:r>
            <a:r>
              <a:rPr lang="en-US" dirty="0" smtClean="0"/>
              <a:t> Server </a:t>
            </a:r>
            <a:r>
              <a:rPr lang="en-US" dirty="0" err="1" smtClean="0"/>
              <a:t>tạo</a:t>
            </a:r>
            <a:r>
              <a:rPr lang="en-US" dirty="0" smtClean="0"/>
              <a:t> Socket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PORT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600200" y="2286000"/>
          <a:ext cx="6364224" cy="5486400"/>
        </p:xfrm>
        <a:graphic>
          <a:graphicData uri="http://schemas.openxmlformats.org/presentationml/2006/ole">
            <p:oleObj spid="_x0000_s17410" name="Visio" r:id="rId3" imgW="5521456" imgH="4768647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- 2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b="1" u="sng" dirty="0" err="1" smtClean="0"/>
              <a:t>Giai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đọan</a:t>
            </a:r>
            <a:r>
              <a:rPr lang="en-US" b="1" u="sng" dirty="0" smtClean="0"/>
              <a:t> 2</a:t>
            </a:r>
            <a:r>
              <a:rPr lang="en-US" b="1" dirty="0" smtClean="0"/>
              <a:t>: </a:t>
            </a:r>
            <a:r>
              <a:rPr lang="en-US" dirty="0" smtClean="0"/>
              <a:t>Client </a:t>
            </a:r>
            <a:r>
              <a:rPr lang="en-US" dirty="0" err="1" smtClean="0"/>
              <a:t>tạo</a:t>
            </a:r>
            <a:r>
              <a:rPr lang="en-US" dirty="0" smtClean="0"/>
              <a:t> Socket,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057400" y="1790700"/>
          <a:ext cx="5524500" cy="4762500"/>
        </p:xfrm>
        <a:graphic>
          <a:graphicData uri="http://schemas.openxmlformats.org/presentationml/2006/ole">
            <p:oleObj spid="_x0000_s18434" name="Visio" r:id="rId3" imgW="5521456" imgH="4768647" progId="Visio.Drawing.11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1600200" y="4191000"/>
            <a:ext cx="6705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- 3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đọan 3</a:t>
            </a:r>
            <a:r>
              <a:rPr lang="en-US" b="1" smtClean="0"/>
              <a:t>:</a:t>
            </a:r>
            <a:r>
              <a:rPr lang="en-US" smtClean="0"/>
              <a:t> Trao đổi thông tin giữa Client và Server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00200" y="1828800"/>
          <a:ext cx="5524500" cy="4762500"/>
        </p:xfrm>
        <a:graphic>
          <a:graphicData uri="http://schemas.openxmlformats.org/presentationml/2006/ole">
            <p:oleObj spid="_x0000_s19458" name="Visio" r:id="rId4" imgW="5521456" imgH="4768647" progId="Visio.Drawing.11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1905000" y="4495800"/>
            <a:ext cx="518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- 4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đoạn 4</a:t>
            </a:r>
            <a:r>
              <a:rPr lang="en-US" b="1" smtClean="0"/>
              <a:t>: </a:t>
            </a:r>
            <a:r>
              <a:rPr lang="en-US" smtClean="0"/>
              <a:t>Kết thúc phiên làm việc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676400" y="1981200"/>
          <a:ext cx="6096000" cy="5255172"/>
        </p:xfrm>
        <a:graphic>
          <a:graphicData uri="http://schemas.openxmlformats.org/presentationml/2006/ole">
            <p:oleObj spid="_x0000_s20482" name="Visio" r:id="rId3" imgW="5521456" imgH="4768647" progId="Visio.Drawing.11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1828800" y="3352800"/>
            <a:ext cx="5181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- 5</a:t>
            </a:r>
            <a:endParaRPr 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600200" y="914399"/>
          <a:ext cx="6099049" cy="5257801"/>
        </p:xfrm>
        <a:graphic>
          <a:graphicData uri="http://schemas.openxmlformats.org/presentationml/2006/ole">
            <p:oleObj spid="_x0000_s21506" name="Visio" r:id="rId3" imgW="5521456" imgH="4768647" progId="Visio.Drawing.11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0" y="6400800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Sơ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đồ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tương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tác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giữa</a:t>
            </a:r>
            <a:r>
              <a:rPr lang="en-US" sz="1400" b="1" i="1" dirty="0" smtClean="0"/>
              <a:t> Server-Client </a:t>
            </a:r>
            <a:r>
              <a:rPr lang="en-US" sz="1400" b="1" i="1" dirty="0" err="1" smtClean="0"/>
              <a:t>theo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giao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thức</a:t>
            </a:r>
            <a:r>
              <a:rPr lang="en-US" sz="1400" b="1" i="1" dirty="0" smtClean="0"/>
              <a:t> TCP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ứng dụng – UDP - 1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Mô hình UDP</a:t>
            </a:r>
          </a:p>
          <a:p>
            <a:pPr lvl="1" eaLnBrk="1" hangingPunct="1"/>
            <a:r>
              <a:rPr lang="en-US" b="1" u="sng" smtClean="0"/>
              <a:t>Giai đoạn 1</a:t>
            </a:r>
            <a:r>
              <a:rPr lang="en-US" b="1" smtClean="0"/>
              <a:t>: </a:t>
            </a:r>
            <a:r>
              <a:rPr lang="en-US" smtClean="0"/>
              <a:t>Server tạo Socket tại PORT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3219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 - 2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đoạn 2</a:t>
            </a:r>
            <a:r>
              <a:rPr lang="en-US" b="1" smtClean="0"/>
              <a:t>:</a:t>
            </a:r>
            <a:r>
              <a:rPr lang="en-US" smtClean="0"/>
              <a:t>  Client tạo Socket 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4657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 - 3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đoạn 3</a:t>
            </a:r>
            <a:r>
              <a:rPr lang="en-US" b="1" smtClean="0"/>
              <a:t>: </a:t>
            </a:r>
            <a:r>
              <a:rPr lang="en-US" smtClean="0"/>
              <a:t>Trao đổi thông tin giữa Client và Server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362200"/>
            <a:ext cx="67056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- 2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dirty="0" err="1" smtClean="0"/>
              <a:t>Trên</a:t>
            </a:r>
            <a:r>
              <a:rPr lang="en-US" dirty="0" smtClean="0"/>
              <a:t> 2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3"/>
            <a:r>
              <a:rPr lang="en-US" dirty="0" smtClean="0"/>
              <a:t>VD: socket, name pipe, …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43000" y="2971800"/>
            <a:ext cx="6172200" cy="2598738"/>
            <a:chOff x="720" y="1872"/>
            <a:chExt cx="3888" cy="1637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1707" cy="94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848" y="1958"/>
              <a:ext cx="1451" cy="25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848" y="2443"/>
              <a:ext cx="1451" cy="28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045" y="1968"/>
              <a:ext cx="10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User Process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093" y="2448"/>
              <a:ext cx="10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OS-Kernel</a:t>
              </a:r>
            </a:p>
          </p:txBody>
        </p:sp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2843" y="1872"/>
              <a:ext cx="1765" cy="9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Rectangle 13"/>
            <p:cNvSpPr>
              <a:spLocks noChangeArrowheads="1"/>
            </p:cNvSpPr>
            <p:nvPr/>
          </p:nvSpPr>
          <p:spPr bwMode="auto">
            <a:xfrm>
              <a:off x="3181" y="1958"/>
              <a:ext cx="1311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4"/>
            <p:cNvSpPr>
              <a:spLocks noChangeArrowheads="1"/>
            </p:cNvSpPr>
            <p:nvPr/>
          </p:nvSpPr>
          <p:spPr bwMode="auto">
            <a:xfrm>
              <a:off x="3181" y="2443"/>
              <a:ext cx="1311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5"/>
            <p:cNvSpPr txBox="1">
              <a:spLocks noChangeArrowheads="1"/>
            </p:cNvSpPr>
            <p:nvPr/>
          </p:nvSpPr>
          <p:spPr bwMode="auto">
            <a:xfrm>
              <a:off x="3312" y="1968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User Process</a:t>
              </a:r>
            </a:p>
          </p:txBody>
        </p:sp>
        <p:sp>
          <p:nvSpPr>
            <p:cNvPr id="9231" name="Text Box 16"/>
            <p:cNvSpPr txBox="1">
              <a:spLocks noChangeArrowheads="1"/>
            </p:cNvSpPr>
            <p:nvPr/>
          </p:nvSpPr>
          <p:spPr bwMode="auto">
            <a:xfrm>
              <a:off x="3456" y="2496"/>
              <a:ext cx="9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OS-Kernel</a:t>
              </a:r>
            </a:p>
          </p:txBody>
        </p:sp>
        <p:sp>
          <p:nvSpPr>
            <p:cNvPr id="9232" name="Oval 17"/>
            <p:cNvSpPr>
              <a:spLocks noChangeArrowheads="1"/>
            </p:cNvSpPr>
            <p:nvPr/>
          </p:nvSpPr>
          <p:spPr bwMode="auto">
            <a:xfrm>
              <a:off x="1824" y="3024"/>
              <a:ext cx="1775" cy="485"/>
            </a:xfrm>
            <a:prstGeom prst="ellipse">
              <a:avLst/>
            </a:prstGeom>
            <a:solidFill>
              <a:srgbClr val="FC0AD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b="1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9233" name="Text Box 18"/>
            <p:cNvSpPr txBox="1">
              <a:spLocks noChangeArrowheads="1"/>
            </p:cNvSpPr>
            <p:nvPr/>
          </p:nvSpPr>
          <p:spPr bwMode="auto">
            <a:xfrm>
              <a:off x="2352" y="3125"/>
              <a:ext cx="8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9234" name="Freeform 19"/>
            <p:cNvSpPr>
              <a:spLocks/>
            </p:cNvSpPr>
            <p:nvPr/>
          </p:nvSpPr>
          <p:spPr bwMode="auto">
            <a:xfrm>
              <a:off x="1861" y="2320"/>
              <a:ext cx="1774" cy="821"/>
            </a:xfrm>
            <a:custGeom>
              <a:avLst/>
              <a:gdLst>
                <a:gd name="T0" fmla="*/ 0 w 2208"/>
                <a:gd name="T1" fmla="*/ 0 h 1680"/>
                <a:gd name="T2" fmla="*/ 681 w 2208"/>
                <a:gd name="T3" fmla="*/ 401 h 1680"/>
                <a:gd name="T4" fmla="*/ 1425 w 2208"/>
                <a:gd name="T5" fmla="*/ 0 h 1680"/>
                <a:gd name="T6" fmla="*/ 0 60000 65536"/>
                <a:gd name="T7" fmla="*/ 0 60000 65536"/>
                <a:gd name="T8" fmla="*/ 0 60000 65536"/>
                <a:gd name="T9" fmla="*/ 0 w 2208"/>
                <a:gd name="T10" fmla="*/ 0 h 1680"/>
                <a:gd name="T11" fmla="*/ 2208 w 2208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8" h="1680">
                  <a:moveTo>
                    <a:pt x="0" y="0"/>
                  </a:moveTo>
                  <a:cubicBezTo>
                    <a:pt x="344" y="840"/>
                    <a:pt x="688" y="1680"/>
                    <a:pt x="1056" y="1680"/>
                  </a:cubicBezTo>
                  <a:cubicBezTo>
                    <a:pt x="1424" y="1680"/>
                    <a:pt x="2016" y="280"/>
                    <a:pt x="22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Slide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end-system</a:t>
            </a:r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Server-client</a:t>
            </a:r>
          </a:p>
          <a:p>
            <a:pPr lvl="1"/>
            <a:r>
              <a:rPr lang="en-US" dirty="0" smtClean="0"/>
              <a:t>Peer-to-peer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- client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96200" cy="517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Server:</a:t>
            </a:r>
          </a:p>
          <a:p>
            <a:pPr lvl="1"/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“</a:t>
            </a:r>
            <a:r>
              <a:rPr lang="en-US" i="1" dirty="0" err="1" smtClean="0"/>
              <a:t>sống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IP “</a:t>
            </a:r>
            <a:r>
              <a:rPr lang="en-US" i="1" dirty="0" err="1" smtClean="0"/>
              <a:t>động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2 client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smtClean="0"/>
              <a:t>VD:</a:t>
            </a:r>
          </a:p>
          <a:p>
            <a:pPr lvl="1"/>
            <a:r>
              <a:rPr lang="en-US" sz="2300" dirty="0" smtClean="0"/>
              <a:t>Web: </a:t>
            </a:r>
            <a:r>
              <a:rPr lang="en-US" sz="2300" dirty="0" err="1" smtClean="0"/>
              <a:t>WebServer</a:t>
            </a:r>
            <a:r>
              <a:rPr lang="en-US" sz="2300" dirty="0" smtClean="0"/>
              <a:t> (IIS, Apache, …), web browser (IE, </a:t>
            </a:r>
            <a:r>
              <a:rPr lang="en-US" sz="2300" dirty="0" err="1" smtClean="0"/>
              <a:t>FireFox</a:t>
            </a:r>
            <a:r>
              <a:rPr lang="en-US" sz="2300" dirty="0" smtClean="0"/>
              <a:t>, …)</a:t>
            </a:r>
          </a:p>
          <a:p>
            <a:pPr lvl="1"/>
            <a:r>
              <a:rPr lang="en-US" sz="2300" dirty="0" smtClean="0"/>
              <a:t>FTP: FTP Server (</a:t>
            </a:r>
            <a:r>
              <a:rPr lang="en-US" sz="2300" dirty="0" err="1" smtClean="0"/>
              <a:t>ServerU</a:t>
            </a:r>
            <a:r>
              <a:rPr lang="en-US" sz="2300" dirty="0" smtClean="0"/>
              <a:t>), FTP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96200" cy="5178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 </a:t>
            </a:r>
            <a:r>
              <a:rPr lang="en-US" dirty="0" err="1" smtClean="0"/>
              <a:t>và</a:t>
            </a:r>
            <a:r>
              <a:rPr lang="en-US" dirty="0" smtClean="0"/>
              <a:t> client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client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“</a:t>
            </a:r>
            <a:r>
              <a:rPr lang="en-US" i="1" dirty="0" err="1" smtClean="0"/>
              <a:t>động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endParaRPr lang="en-US" dirty="0" smtClean="0"/>
          </a:p>
          <a:p>
            <a:r>
              <a:rPr lang="en-US" dirty="0" smtClean="0"/>
              <a:t>VD: Skype, </a:t>
            </a:r>
            <a:r>
              <a:rPr lang="en-US" dirty="0" err="1" smtClean="0"/>
              <a:t>Bittorrent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715000"/>
            <a:ext cx="2057400" cy="320674"/>
          </a:xfrm>
          <a:prstGeom prst="rect">
            <a:avLst/>
          </a:prstGeom>
          <a:noFill/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- 3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895600"/>
            <a:ext cx="48006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”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Địa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IP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Port: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0..1023: port </a:t>
            </a:r>
            <a:r>
              <a:rPr lang="en-US" sz="1600" dirty="0" err="1" smtClean="0"/>
              <a:t>chuẩn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1024..49151: port </a:t>
            </a:r>
            <a:r>
              <a:rPr lang="en-US" sz="1600" dirty="0" err="1" smtClean="0"/>
              <a:t>cố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, </a:t>
            </a:r>
            <a:r>
              <a:rPr lang="en-US" sz="1600" dirty="0" err="1" smtClean="0"/>
              <a:t>đăng</a:t>
            </a:r>
            <a:r>
              <a:rPr lang="en-US" sz="1600" dirty="0" smtClean="0"/>
              <a:t> </a:t>
            </a:r>
            <a:r>
              <a:rPr lang="en-US" sz="1600" dirty="0" err="1" smtClean="0"/>
              <a:t>ký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…: port </a:t>
            </a:r>
            <a:r>
              <a:rPr lang="en-US" sz="1600" dirty="0" err="1" smtClean="0"/>
              <a:t>linh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endParaRPr lang="en-US" sz="1600" dirty="0" smtClean="0"/>
          </a:p>
        </p:txBody>
      </p:sp>
      <p:pic>
        <p:nvPicPr>
          <p:cNvPr id="16" name="Picture 15" descr="yaho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495800"/>
            <a:ext cx="762000" cy="759219"/>
          </a:xfrm>
          <a:prstGeom prst="rect">
            <a:avLst/>
          </a:prstGeom>
        </p:spPr>
      </p:pic>
      <p:pic>
        <p:nvPicPr>
          <p:cNvPr id="17" name="Picture 16" descr="yaho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4572000"/>
            <a:ext cx="762000" cy="759219"/>
          </a:xfrm>
          <a:prstGeom prst="rect">
            <a:avLst/>
          </a:prstGeom>
        </p:spPr>
      </p:pic>
      <p:pic>
        <p:nvPicPr>
          <p:cNvPr id="18" name="Picture 17" descr="icon-hous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2057400"/>
            <a:ext cx="1219200" cy="1219200"/>
          </a:xfrm>
          <a:prstGeom prst="rect">
            <a:avLst/>
          </a:prstGeom>
        </p:spPr>
      </p:pic>
      <p:pic>
        <p:nvPicPr>
          <p:cNvPr id="95237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038600" y="5257800"/>
            <a:ext cx="1295400" cy="1322442"/>
          </a:xfrm>
          <a:prstGeom prst="rect">
            <a:avLst/>
          </a:prstGeom>
          <a:noFill/>
        </p:spPr>
      </p:pic>
      <p:pic>
        <p:nvPicPr>
          <p:cNvPr id="20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257800"/>
            <a:ext cx="1295400" cy="1322442"/>
          </a:xfrm>
          <a:prstGeom prst="rect">
            <a:avLst/>
          </a:prstGeom>
          <a:noFill/>
        </p:spPr>
      </p:pic>
      <p:pic>
        <p:nvPicPr>
          <p:cNvPr id="95238" name="Picture 6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4800600" y="2819400"/>
            <a:ext cx="793038" cy="497926"/>
          </a:xfrm>
          <a:prstGeom prst="rect">
            <a:avLst/>
          </a:prstGeom>
          <a:noFill/>
        </p:spPr>
      </p:pic>
      <p:pic>
        <p:nvPicPr>
          <p:cNvPr id="22" name="Picture 21" descr="icon-hous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239000" y="2133600"/>
            <a:ext cx="1143000" cy="1143000"/>
          </a:xfrm>
          <a:prstGeom prst="rect">
            <a:avLst/>
          </a:prstGeom>
        </p:spPr>
      </p:pic>
      <p:pic>
        <p:nvPicPr>
          <p:cNvPr id="23" name="Picture 5" descr="Alic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167640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0" y="1143000"/>
            <a:ext cx="4800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Tên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5" descr="Alic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8001000" y="167640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etter_icon-w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2600" y="838200"/>
            <a:ext cx="857696" cy="888999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 rot="18841848">
            <a:off x="3539852" y="957349"/>
            <a:ext cx="5188495" cy="5476699"/>
          </a:xfrm>
          <a:prstGeom prst="arc">
            <a:avLst/>
          </a:prstGeom>
          <a:ln w="28575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9" name="Picture 7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05400" y="5486400"/>
            <a:ext cx="477927" cy="352583"/>
          </a:xfrm>
          <a:prstGeom prst="rect">
            <a:avLst/>
          </a:prstGeom>
          <a:noFill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62C601-E3AE-4EE3-8441-6EF53C82BB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017E-7 L 0.2066 -0.003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6.19796E-7 L 0.17396 -0.003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24" grpId="0" build="allAtOnce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3025</Words>
  <Application>Microsoft Office PowerPoint</Application>
  <PresentationFormat>On-screen Show (4:3)</PresentationFormat>
  <Paragraphs>594</Paragraphs>
  <Slides>50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Clip</vt:lpstr>
      <vt:lpstr>Visio</vt:lpstr>
      <vt:lpstr>Chương 03 Tầng ứng dụng</vt:lpstr>
      <vt:lpstr>Mục tiêu</vt:lpstr>
      <vt:lpstr>Nội dung</vt:lpstr>
      <vt:lpstr>Process - 1</vt:lpstr>
      <vt:lpstr>Process - 2</vt:lpstr>
      <vt:lpstr>Ứng dụng mạng</vt:lpstr>
      <vt:lpstr>Server - client</vt:lpstr>
      <vt:lpstr>Peer-to-peer</vt:lpstr>
      <vt:lpstr>Process - 3</vt:lpstr>
      <vt:lpstr>Một số khái niệm khác - 1</vt:lpstr>
      <vt:lpstr>Một số khái niệm khác - 2</vt:lpstr>
      <vt:lpstr>Một số khái niệm khác -3</vt:lpstr>
      <vt:lpstr>Nội dung</vt:lpstr>
      <vt:lpstr>Nội dung</vt:lpstr>
      <vt:lpstr>DHCP - Đặt vấn đề</vt:lpstr>
      <vt:lpstr>DHCP - Đặt vấn đề</vt:lpstr>
      <vt:lpstr>DHCP - Đặt vấn đề</vt:lpstr>
      <vt:lpstr>DHCP – giới thiệu</vt:lpstr>
      <vt:lpstr>DHCP - Mô hình hoạt động - 1</vt:lpstr>
      <vt:lpstr>DHCP - Mô hình hoạt động - 2</vt:lpstr>
      <vt:lpstr>DHCP – sơ đồ hoạt động</vt:lpstr>
      <vt:lpstr>DHCP – Format message</vt:lpstr>
      <vt:lpstr>DHCP – Format message</vt:lpstr>
      <vt:lpstr>DHCP – lệnh console</vt:lpstr>
      <vt:lpstr>Nội dung</vt:lpstr>
      <vt:lpstr>DNS - Đặt vấn đề - 1</vt:lpstr>
      <vt:lpstr>DNS - Đặt vấn đề - 2</vt:lpstr>
      <vt:lpstr>DNS – giới thiệu</vt:lpstr>
      <vt:lpstr>DNS – mô hình hoạt động</vt:lpstr>
      <vt:lpstr>Internet domain space</vt:lpstr>
      <vt:lpstr>DNS – thuật ngữ</vt:lpstr>
      <vt:lpstr>DNS – Internet domain space – thống kê</vt:lpstr>
      <vt:lpstr>DNS – ví dụ</vt:lpstr>
      <vt:lpstr>LƯU TRỮ</vt:lpstr>
      <vt:lpstr>DNS – phân giải - 1</vt:lpstr>
      <vt:lpstr>DNS – phân giải - 2</vt:lpstr>
      <vt:lpstr>DNS – Phân giải - caching</vt:lpstr>
      <vt:lpstr>DNS – phân giải - ví dụ</vt:lpstr>
      <vt:lpstr>Nội dung</vt:lpstr>
      <vt:lpstr>socket</vt:lpstr>
      <vt:lpstr>Lập trình ứng dụng mạng</vt:lpstr>
      <vt:lpstr>Lập trình ứng dụng – TCP - 1</vt:lpstr>
      <vt:lpstr>TCP - 2</vt:lpstr>
      <vt:lpstr>TCP - 3</vt:lpstr>
      <vt:lpstr>TCP - 4</vt:lpstr>
      <vt:lpstr>TCP - 5</vt:lpstr>
      <vt:lpstr>Lập trình ứng dụng – UDP - 1</vt:lpstr>
      <vt:lpstr>UDP - 2</vt:lpstr>
      <vt:lpstr>UDP - 3</vt:lpstr>
      <vt:lpstr>Tài liệu tham khảo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24</cp:revision>
  <dcterms:created xsi:type="dcterms:W3CDTF">2011-10-20T15:27:09Z</dcterms:created>
  <dcterms:modified xsi:type="dcterms:W3CDTF">2012-08-24T06:54:06Z</dcterms:modified>
</cp:coreProperties>
</file>