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8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24/08/12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Why is there a UDP?</a:t>
            </a:r>
            <a:endParaRPr lang="en-US" sz="1400" dirty="0" smtClean="0"/>
          </a:p>
          <a:p>
            <a:r>
              <a:rPr lang="en-US" sz="1200" dirty="0" smtClean="0"/>
              <a:t>no connection establishment (which can add delay)</a:t>
            </a:r>
          </a:p>
          <a:p>
            <a:r>
              <a:rPr lang="en-US" sz="1200" dirty="0" smtClean="0"/>
              <a:t>simple: no connection state at sender, receiver</a:t>
            </a:r>
          </a:p>
          <a:p>
            <a:r>
              <a:rPr lang="en-US" sz="1200" dirty="0" smtClean="0"/>
              <a:t>small segment header</a:t>
            </a:r>
          </a:p>
          <a:p>
            <a:r>
              <a:rPr lang="en-US" sz="1200" dirty="0" smtClean="0"/>
              <a:t>no congestion control: UDP can blast away as fast as desired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reliable transfer over UDP: add reliability at application layer</a:t>
            </a:r>
          </a:p>
          <a:p>
            <a:pPr lvl="1"/>
            <a:r>
              <a:rPr lang="en-US" sz="2000" dirty="0" smtClean="0"/>
              <a:t>application-specific error recovery!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436EE-71AB-4510-9B95-2AC26130080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RDT = Reliable</a:t>
            </a:r>
            <a:r>
              <a:rPr lang="en-US" smtClean="0"/>
              <a:t> Data Transfer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What happens if ACK/NAK corrupted?</a:t>
            </a:r>
            <a:endParaRPr lang="en-US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sz="1200" dirty="0" smtClean="0"/>
              <a:t>sender doesn’t know what happened at receiver!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/>
              <a:t>Retransmit</a:t>
            </a:r>
            <a:r>
              <a:rPr lang="en-US" sz="1200" baseline="0" dirty="0" smtClean="0"/>
              <a:t> </a:t>
            </a:r>
            <a:r>
              <a:rPr lang="en-US" sz="1200" baseline="0" dirty="0" smtClean="0">
                <a:sym typeface="Wingdings" pitchFamily="2" charset="2"/>
              </a:rPr>
              <a:t> </a:t>
            </a:r>
            <a:r>
              <a:rPr lang="en-US" sz="1200" dirty="0" smtClean="0"/>
              <a:t>possible duplicate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46BF0-7C67-4ED2-8F8B-AF4CE1D79E4D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TCP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byte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X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Y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A, B, C,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Y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/>
              <a:t>3 </a:t>
            </a:r>
            <a:r>
              <a:rPr lang="en-US" dirty="0" err="1" smtClean="0"/>
              <a:t>khối</a:t>
            </a:r>
            <a:r>
              <a:rPr lang="en-US" dirty="0" smtClean="0"/>
              <a:t> A, B, C</a:t>
            </a:r>
          </a:p>
          <a:p>
            <a:pPr lvl="2" eaLnBrk="1" hangingPunct="1"/>
            <a:r>
              <a:rPr lang="en-US" dirty="0" smtClean="0"/>
              <a:t>2 </a:t>
            </a:r>
            <a:r>
              <a:rPr lang="en-US" dirty="0" err="1" smtClean="0"/>
              <a:t>khối</a:t>
            </a:r>
            <a:r>
              <a:rPr lang="en-US" dirty="0" smtClean="0"/>
              <a:t> A, BC</a:t>
            </a:r>
          </a:p>
          <a:p>
            <a:pPr lvl="2" eaLnBrk="1" hangingPunct="1"/>
            <a:r>
              <a:rPr lang="en-US" dirty="0" smtClean="0"/>
              <a:t>2 </a:t>
            </a:r>
            <a:r>
              <a:rPr lang="en-US" dirty="0" err="1" smtClean="0"/>
              <a:t>khối</a:t>
            </a:r>
            <a:r>
              <a:rPr lang="en-US" dirty="0" smtClean="0"/>
              <a:t> AB, C</a:t>
            </a:r>
          </a:p>
          <a:p>
            <a:pPr lvl="2" eaLnBrk="1" hangingPunct="1"/>
            <a:r>
              <a:rPr lang="en-US" dirty="0" smtClean="0"/>
              <a:t>1 </a:t>
            </a:r>
            <a:r>
              <a:rPr lang="en-US" dirty="0" err="1" smtClean="0"/>
              <a:t>khối</a:t>
            </a:r>
            <a:r>
              <a:rPr lang="en-US" dirty="0" smtClean="0"/>
              <a:t> ABC</a:t>
            </a:r>
          </a:p>
          <a:p>
            <a:pPr lvl="2" eaLnBrk="1" hangingPunct="1"/>
            <a:r>
              <a:rPr lang="en-US" dirty="0" smtClean="0"/>
              <a:t>…</a:t>
            </a:r>
          </a:p>
          <a:p>
            <a:pPr eaLnBrk="1" hangingPunct="1"/>
            <a:r>
              <a:rPr lang="en-US" dirty="0" smtClean="0"/>
              <a:t>TCP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eaLnBrk="1" hangingPunct="1"/>
            <a:r>
              <a:rPr lang="en-US" dirty="0" smtClean="0"/>
              <a:t>TCP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full-duplex,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endParaRPr lang="ru-RU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46BF0-7C67-4ED2-8F8B-AF4CE1D79E4D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TCP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byte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X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Y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A, B, C,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Y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/>
              <a:t>3 </a:t>
            </a:r>
            <a:r>
              <a:rPr lang="en-US" dirty="0" err="1" smtClean="0"/>
              <a:t>khối</a:t>
            </a:r>
            <a:r>
              <a:rPr lang="en-US" dirty="0" smtClean="0"/>
              <a:t> A, B, C</a:t>
            </a:r>
          </a:p>
          <a:p>
            <a:pPr lvl="2" eaLnBrk="1" hangingPunct="1"/>
            <a:r>
              <a:rPr lang="en-US" dirty="0" smtClean="0"/>
              <a:t>2 </a:t>
            </a:r>
            <a:r>
              <a:rPr lang="en-US" dirty="0" err="1" smtClean="0"/>
              <a:t>khối</a:t>
            </a:r>
            <a:r>
              <a:rPr lang="en-US" dirty="0" smtClean="0"/>
              <a:t> A, BC</a:t>
            </a:r>
          </a:p>
          <a:p>
            <a:pPr lvl="2" eaLnBrk="1" hangingPunct="1"/>
            <a:r>
              <a:rPr lang="en-US" dirty="0" smtClean="0"/>
              <a:t>2 </a:t>
            </a:r>
            <a:r>
              <a:rPr lang="en-US" dirty="0" err="1" smtClean="0"/>
              <a:t>khối</a:t>
            </a:r>
            <a:r>
              <a:rPr lang="en-US" dirty="0" smtClean="0"/>
              <a:t> AB, C</a:t>
            </a:r>
          </a:p>
          <a:p>
            <a:pPr lvl="2" eaLnBrk="1" hangingPunct="1"/>
            <a:r>
              <a:rPr lang="en-US" dirty="0" smtClean="0"/>
              <a:t>1 </a:t>
            </a:r>
            <a:r>
              <a:rPr lang="en-US" dirty="0" err="1" smtClean="0"/>
              <a:t>khối</a:t>
            </a:r>
            <a:r>
              <a:rPr lang="en-US" dirty="0" smtClean="0"/>
              <a:t> ABC</a:t>
            </a:r>
          </a:p>
          <a:p>
            <a:pPr lvl="2" eaLnBrk="1" hangingPunct="1"/>
            <a:r>
              <a:rPr lang="en-US" dirty="0" smtClean="0"/>
              <a:t>…</a:t>
            </a:r>
          </a:p>
          <a:p>
            <a:pPr eaLnBrk="1" hangingPunct="1"/>
            <a:r>
              <a:rPr lang="en-US" dirty="0" smtClean="0"/>
              <a:t>TCP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eaLnBrk="1" hangingPunct="1"/>
            <a:r>
              <a:rPr lang="en-US" dirty="0" smtClean="0"/>
              <a:t>TCP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full-duplex,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endParaRPr lang="ru-RU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gi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7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0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2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0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smtClean="0"/>
              <a:t>03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9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8"/>
          <p:cNvGrpSpPr/>
          <p:nvPr/>
        </p:nvGrpSpPr>
        <p:grpSpPr>
          <a:xfrm>
            <a:off x="5715000" y="1962150"/>
            <a:ext cx="914400" cy="2381250"/>
            <a:chOff x="7467600" y="2190750"/>
            <a:chExt cx="914400" cy="2381250"/>
          </a:xfrm>
        </p:grpSpPr>
        <p:grpSp>
          <p:nvGrpSpPr>
            <p:cNvPr id="3" name="Group 71"/>
            <p:cNvGrpSpPr/>
            <p:nvPr/>
          </p:nvGrpSpPr>
          <p:grpSpPr>
            <a:xfrm>
              <a:off x="7467600" y="2190750"/>
              <a:ext cx="914400" cy="2381250"/>
              <a:chOff x="7467600" y="2133600"/>
              <a:chExt cx="914400" cy="2381250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7499350" y="2173288"/>
                <a:ext cx="598488" cy="500063"/>
                <a:chOff x="2614" y="2862"/>
                <a:chExt cx="377" cy="315"/>
              </a:xfrm>
            </p:grpSpPr>
            <p:sp>
              <p:nvSpPr>
                <p:cNvPr id="56" name="Rectangle 17"/>
                <p:cNvSpPr>
                  <a:spLocks noChangeArrowheads="1"/>
                </p:cNvSpPr>
                <p:nvPr/>
              </p:nvSpPr>
              <p:spPr bwMode="auto">
                <a:xfrm>
                  <a:off x="2614" y="3054"/>
                  <a:ext cx="377" cy="12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Oval 18"/>
                <p:cNvSpPr>
                  <a:spLocks noChangeArrowheads="1"/>
                </p:cNvSpPr>
                <p:nvPr/>
              </p:nvSpPr>
              <p:spPr bwMode="auto">
                <a:xfrm>
                  <a:off x="2614" y="2862"/>
                  <a:ext cx="377" cy="192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P1</a:t>
                  </a:r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7467600" y="2133600"/>
                <a:ext cx="914400" cy="2381250"/>
                <a:chOff x="608" y="2454"/>
                <a:chExt cx="1261" cy="1500"/>
              </a:xfrm>
            </p:grpSpPr>
            <p:sp>
              <p:nvSpPr>
                <p:cNvPr id="51" name="Rectangle 20"/>
                <p:cNvSpPr>
                  <a:spLocks noChangeArrowheads="1"/>
                </p:cNvSpPr>
                <p:nvPr/>
              </p:nvSpPr>
              <p:spPr bwMode="auto">
                <a:xfrm>
                  <a:off x="608" y="24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Rectangle 21"/>
                <p:cNvSpPr>
                  <a:spLocks noChangeArrowheads="1"/>
                </p:cNvSpPr>
                <p:nvPr/>
              </p:nvSpPr>
              <p:spPr bwMode="auto">
                <a:xfrm>
                  <a:off x="608" y="27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Rectangle 22"/>
                <p:cNvSpPr>
                  <a:spLocks noChangeArrowheads="1"/>
                </p:cNvSpPr>
                <p:nvPr/>
              </p:nvSpPr>
              <p:spPr bwMode="auto">
                <a:xfrm>
                  <a:off x="608" y="30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23"/>
                <p:cNvSpPr>
                  <a:spLocks noChangeArrowheads="1"/>
                </p:cNvSpPr>
                <p:nvPr/>
              </p:nvSpPr>
              <p:spPr bwMode="auto">
                <a:xfrm>
                  <a:off x="608" y="33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Rectangle 24"/>
                <p:cNvSpPr>
                  <a:spLocks noChangeArrowheads="1"/>
                </p:cNvSpPr>
                <p:nvPr/>
              </p:nvSpPr>
              <p:spPr bwMode="auto">
                <a:xfrm>
                  <a:off x="608" y="36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8"/>
              <p:cNvGrpSpPr>
                <a:grpSpLocks/>
              </p:cNvGrpSpPr>
              <p:nvPr/>
            </p:nvGrpSpPr>
            <p:grpSpPr bwMode="auto">
              <a:xfrm>
                <a:off x="7561263" y="2209800"/>
                <a:ext cx="598488" cy="500063"/>
                <a:chOff x="2614" y="2862"/>
                <a:chExt cx="377" cy="315"/>
              </a:xfrm>
            </p:grpSpPr>
            <p:sp>
              <p:nvSpPr>
                <p:cNvPr id="49" name="Rectangle 29"/>
                <p:cNvSpPr>
                  <a:spLocks noChangeArrowheads="1"/>
                </p:cNvSpPr>
                <p:nvPr/>
              </p:nvSpPr>
              <p:spPr bwMode="auto">
                <a:xfrm>
                  <a:off x="2614" y="3054"/>
                  <a:ext cx="377" cy="12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30"/>
                <p:cNvSpPr>
                  <a:spLocks noChangeArrowheads="1"/>
                </p:cNvSpPr>
                <p:nvPr/>
              </p:nvSpPr>
              <p:spPr bwMode="auto">
                <a:xfrm>
                  <a:off x="2614" y="2862"/>
                  <a:ext cx="377" cy="192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P1</a:t>
                  </a:r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7543800" y="25146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5775</a:t>
              </a:r>
              <a:endParaRPr lang="en-US" sz="1400" dirty="0"/>
            </a:p>
          </p:txBody>
        </p:sp>
      </p:grpSp>
      <p:grpSp>
        <p:nvGrpSpPr>
          <p:cNvPr id="7" name="Group 74"/>
          <p:cNvGrpSpPr/>
          <p:nvPr/>
        </p:nvGrpSpPr>
        <p:grpSpPr>
          <a:xfrm>
            <a:off x="1905000" y="1809750"/>
            <a:ext cx="1295400" cy="2381250"/>
            <a:chOff x="3733800" y="2190750"/>
            <a:chExt cx="1295400" cy="2381250"/>
          </a:xfrm>
        </p:grpSpPr>
        <p:grpSp>
          <p:nvGrpSpPr>
            <p:cNvPr id="9" name="Group 70"/>
            <p:cNvGrpSpPr/>
            <p:nvPr/>
          </p:nvGrpSpPr>
          <p:grpSpPr>
            <a:xfrm>
              <a:off x="3733800" y="2190750"/>
              <a:ext cx="1295400" cy="2381250"/>
              <a:chOff x="3657600" y="2133600"/>
              <a:chExt cx="1295400" cy="2381250"/>
            </a:xfrm>
          </p:grpSpPr>
          <p:sp>
            <p:nvSpPr>
              <p:cNvPr id="15" name="Rectangle 49"/>
              <p:cNvSpPr>
                <a:spLocks noChangeArrowheads="1"/>
              </p:cNvSpPr>
              <p:nvPr/>
            </p:nvSpPr>
            <p:spPr bwMode="auto">
              <a:xfrm>
                <a:off x="3657600" y="2133600"/>
                <a:ext cx="1295400" cy="476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16" name="Rectangle 50"/>
              <p:cNvSpPr>
                <a:spLocks noChangeArrowheads="1"/>
              </p:cNvSpPr>
              <p:nvPr/>
            </p:nvSpPr>
            <p:spPr bwMode="auto">
              <a:xfrm>
                <a:off x="3657600" y="2609850"/>
                <a:ext cx="1295400" cy="476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dirty="0"/>
              </a:p>
            </p:txBody>
          </p:sp>
          <p:sp>
            <p:nvSpPr>
              <p:cNvPr id="17" name="Rectangle 51"/>
              <p:cNvSpPr>
                <a:spLocks noChangeArrowheads="1"/>
              </p:cNvSpPr>
              <p:nvPr/>
            </p:nvSpPr>
            <p:spPr bwMode="auto">
              <a:xfrm>
                <a:off x="3657600" y="3086100"/>
                <a:ext cx="1295400" cy="476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18" name="Rectangle 52"/>
              <p:cNvSpPr>
                <a:spLocks noChangeArrowheads="1"/>
              </p:cNvSpPr>
              <p:nvPr/>
            </p:nvSpPr>
            <p:spPr bwMode="auto">
              <a:xfrm>
                <a:off x="3657600" y="3562350"/>
                <a:ext cx="1295400" cy="476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19" name="Rectangle 53"/>
              <p:cNvSpPr>
                <a:spLocks noChangeArrowheads="1"/>
              </p:cNvSpPr>
              <p:nvPr/>
            </p:nvSpPr>
            <p:spPr bwMode="auto">
              <a:xfrm>
                <a:off x="3657600" y="4038600"/>
                <a:ext cx="1295400" cy="476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4000500" y="2279650"/>
                <a:ext cx="766763" cy="500063"/>
                <a:chOff x="2614" y="2862"/>
                <a:chExt cx="377" cy="315"/>
              </a:xfrm>
            </p:grpSpPr>
            <p:sp>
              <p:nvSpPr>
                <p:cNvPr id="47" name="Rectangle 55"/>
                <p:cNvSpPr>
                  <a:spLocks noChangeArrowheads="1"/>
                </p:cNvSpPr>
                <p:nvPr/>
              </p:nvSpPr>
              <p:spPr bwMode="auto">
                <a:xfrm>
                  <a:off x="2614" y="3054"/>
                  <a:ext cx="377" cy="12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Oval 56"/>
                <p:cNvSpPr>
                  <a:spLocks noChangeArrowheads="1"/>
                </p:cNvSpPr>
                <p:nvPr/>
              </p:nvSpPr>
              <p:spPr bwMode="auto">
                <a:xfrm>
                  <a:off x="2614" y="2862"/>
                  <a:ext cx="377" cy="192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dirty="0" smtClean="0"/>
                    <a:t>P2</a:t>
                  </a:r>
                  <a:endParaRPr lang="en-US" dirty="0"/>
                </a:p>
              </p:txBody>
            </p:sp>
          </p:grpSp>
        </p:grpSp>
        <p:sp>
          <p:nvSpPr>
            <p:cNvPr id="74" name="TextBox 73"/>
            <p:cNvSpPr txBox="1"/>
            <p:nvPr/>
          </p:nvSpPr>
          <p:spPr>
            <a:xfrm>
              <a:off x="4142189" y="258782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6428</a:t>
              </a:r>
              <a:endParaRPr lang="en-US" sz="1400" dirty="0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err="1" smtClean="0"/>
              <a:t>Dồn</a:t>
            </a:r>
            <a:r>
              <a:rPr lang="en-US" sz="3600" dirty="0" smtClean="0"/>
              <a:t> </a:t>
            </a:r>
            <a:r>
              <a:rPr lang="en-US" sz="3600" dirty="0" err="1" smtClean="0"/>
              <a:t>kênh</a:t>
            </a:r>
            <a:r>
              <a:rPr lang="en-US" sz="3600" dirty="0" smtClean="0"/>
              <a:t> –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kênh</a:t>
            </a:r>
            <a:r>
              <a:rPr lang="en-US" sz="3600" dirty="0" smtClean="0"/>
              <a:t> - 3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834063" y="4343400"/>
            <a:ext cx="84189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Client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IP:A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V="1">
            <a:off x="6019800" y="2514600"/>
            <a:ext cx="0" cy="144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>
            <a:off x="6248400" y="2514600"/>
            <a:ext cx="0" cy="160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57"/>
          <p:cNvSpPr txBox="1">
            <a:spLocks noChangeArrowheads="1"/>
          </p:cNvSpPr>
          <p:nvPr/>
        </p:nvSpPr>
        <p:spPr bwMode="auto">
          <a:xfrm>
            <a:off x="2090738" y="4416425"/>
            <a:ext cx="8963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server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IP: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7" name="Line 70"/>
          <p:cNvSpPr>
            <a:spLocks noChangeShapeType="1"/>
          </p:cNvSpPr>
          <p:nvPr/>
        </p:nvSpPr>
        <p:spPr bwMode="auto">
          <a:xfrm flipV="1">
            <a:off x="2514600" y="2438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1"/>
          <p:cNvSpPr>
            <a:spLocks noChangeShapeType="1"/>
          </p:cNvSpPr>
          <p:nvPr/>
        </p:nvSpPr>
        <p:spPr bwMode="auto">
          <a:xfrm>
            <a:off x="2514600" y="4114800"/>
            <a:ext cx="3733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73"/>
          <p:cNvSpPr>
            <a:spLocks noChangeShapeType="1"/>
          </p:cNvSpPr>
          <p:nvPr/>
        </p:nvSpPr>
        <p:spPr bwMode="auto">
          <a:xfrm>
            <a:off x="2819400" y="2438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5"/>
          <p:cNvSpPr>
            <a:spLocks noChangeShapeType="1"/>
          </p:cNvSpPr>
          <p:nvPr/>
        </p:nvSpPr>
        <p:spPr bwMode="auto">
          <a:xfrm>
            <a:off x="2819400" y="3962400"/>
            <a:ext cx="3200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3276600" y="2971800"/>
            <a:ext cx="1219200" cy="914400"/>
            <a:chOff x="2160" y="3504"/>
            <a:chExt cx="624" cy="576"/>
          </a:xfrm>
        </p:grpSpPr>
        <p:sp>
          <p:nvSpPr>
            <p:cNvPr id="41" name="Rectangle 79"/>
            <p:cNvSpPr>
              <a:spLocks noChangeArrowheads="1"/>
            </p:cNvSpPr>
            <p:nvPr/>
          </p:nvSpPr>
          <p:spPr bwMode="auto">
            <a:xfrm>
              <a:off x="2160" y="350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SP: 6428</a:t>
              </a:r>
            </a:p>
          </p:txBody>
        </p:sp>
        <p:sp>
          <p:nvSpPr>
            <p:cNvPr id="42" name="Rectangle 80"/>
            <p:cNvSpPr>
              <a:spLocks noChangeArrowheads="1"/>
            </p:cNvSpPr>
            <p:nvPr/>
          </p:nvSpPr>
          <p:spPr bwMode="auto">
            <a:xfrm>
              <a:off x="2160" y="369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DP: 5775</a:t>
              </a:r>
            </a:p>
          </p:txBody>
        </p:sp>
        <p:sp>
          <p:nvSpPr>
            <p:cNvPr id="43" name="Rectangle 81"/>
            <p:cNvSpPr>
              <a:spLocks noChangeArrowheads="1"/>
            </p:cNvSpPr>
            <p:nvPr/>
          </p:nvSpPr>
          <p:spPr bwMode="auto">
            <a:xfrm>
              <a:off x="2160" y="388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4343400" y="4191000"/>
            <a:ext cx="1219200" cy="990600"/>
            <a:chOff x="2160" y="3504"/>
            <a:chExt cx="624" cy="576"/>
          </a:xfrm>
        </p:grpSpPr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160" y="350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SP: 5775</a:t>
              </a:r>
            </a:p>
          </p:txBody>
        </p:sp>
        <p:sp>
          <p:nvSpPr>
            <p:cNvPr id="39" name="Rectangle 84"/>
            <p:cNvSpPr>
              <a:spLocks noChangeArrowheads="1"/>
            </p:cNvSpPr>
            <p:nvPr/>
          </p:nvSpPr>
          <p:spPr bwMode="auto">
            <a:xfrm>
              <a:off x="2160" y="369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DP: 6428</a:t>
              </a:r>
            </a:p>
          </p:txBody>
        </p:sp>
        <p:sp>
          <p:nvSpPr>
            <p:cNvPr id="40" name="Rectangle 85"/>
            <p:cNvSpPr>
              <a:spLocks noChangeArrowheads="1"/>
            </p:cNvSpPr>
            <p:nvPr/>
          </p:nvSpPr>
          <p:spPr bwMode="auto">
            <a:xfrm>
              <a:off x="2160" y="388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  <p:bldP spid="21" grpId="0"/>
      <p:bldP spid="27" grpId="0" animBg="1"/>
      <p:bldP spid="28" grpId="0" animBg="1"/>
      <p:bldP spid="30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accent3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UDP</a:t>
            </a:r>
          </a:p>
          <a:p>
            <a:pPr>
              <a:defRPr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UDP - 1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UDP: User Datagram Protocol [rfc768]</a:t>
            </a:r>
          </a:p>
          <a:p>
            <a:pPr lvl="1" eaLnBrk="1" hangingPunct="1"/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“</a:t>
            </a:r>
            <a:r>
              <a:rPr lang="en-US" dirty="0" err="1" smtClean="0"/>
              <a:t>nỗ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Gói</a:t>
            </a:r>
            <a:r>
              <a:rPr lang="en-US" dirty="0" smtClean="0"/>
              <a:t> tin UDP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err="1" smtClean="0"/>
              <a:t>Mất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handshaking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UDP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UDP - 2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3276600" y="1809750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200400" y="19050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1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206750" y="1922463"/>
            <a:ext cx="163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source port #</a:t>
            </a:r>
            <a:endParaRPr lang="en-US" sz="2400" b="1"/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5013325" y="1922463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dest port #</a:t>
            </a: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V="1">
            <a:off x="3190875" y="2305050"/>
            <a:ext cx="33289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V="1">
            <a:off x="3181350" y="2705100"/>
            <a:ext cx="33242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 flipV="1">
            <a:off x="4838700" y="1905000"/>
            <a:ext cx="1588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4360863" y="1470025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32 bits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12651" name="Line 11"/>
          <p:cNvSpPr>
            <a:spLocks noChangeShapeType="1"/>
          </p:cNvSpPr>
          <p:nvPr/>
        </p:nvSpPr>
        <p:spPr bwMode="auto">
          <a:xfrm>
            <a:off x="5295900" y="1671638"/>
            <a:ext cx="1200150" cy="47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 rot="10800000">
            <a:off x="3186113" y="1681163"/>
            <a:ext cx="1128712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4025900" y="3754438"/>
            <a:ext cx="1566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/>
              <a:t>Application</a:t>
            </a:r>
          </a:p>
          <a:p>
            <a:pPr algn="ctr" eaLnBrk="0" hangingPunct="0"/>
            <a:r>
              <a:rPr lang="en-US" sz="2000" b="1"/>
              <a:t>data </a:t>
            </a:r>
          </a:p>
          <a:p>
            <a:pPr algn="ctr" eaLnBrk="0" hangingPunct="0"/>
            <a:r>
              <a:rPr lang="en-US" sz="2000" b="1"/>
              <a:t>(message)</a:t>
            </a:r>
            <a:endParaRPr lang="en-US" sz="2400" b="1"/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3608388" y="5321300"/>
            <a:ext cx="269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UDP segment format</a:t>
            </a:r>
            <a:endParaRPr lang="en-US" sz="2400" b="1">
              <a:solidFill>
                <a:schemeClr val="hlink"/>
              </a:solidFill>
            </a:endParaRPr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 flipV="1">
            <a:off x="4838700" y="2314575"/>
            <a:ext cx="1588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3556000" y="23129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length</a:t>
            </a:r>
            <a:endParaRPr lang="en-US" sz="2400" b="1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5067300" y="2303463"/>
            <a:ext cx="130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checksum</a:t>
            </a:r>
            <a:endParaRPr lang="en-US" sz="2400" b="1"/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012825" y="2017713"/>
            <a:ext cx="202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>
                <a:solidFill>
                  <a:schemeClr val="hlink"/>
                </a:solidFill>
              </a:rPr>
              <a:t>Chiều dài gói tin </a:t>
            </a:r>
          </a:p>
          <a:p>
            <a:pPr algn="r" eaLnBrk="0" hangingPunct="0"/>
            <a:r>
              <a:rPr lang="en-US" b="1">
                <a:solidFill>
                  <a:schemeClr val="hlink"/>
                </a:solidFill>
              </a:rPr>
              <a:t>(tính cả header)</a:t>
            </a:r>
            <a:endParaRPr lang="en-US" sz="2400" b="1">
              <a:solidFill>
                <a:schemeClr val="hlink"/>
              </a:solidFill>
            </a:endParaRP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2914650" y="23526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0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nimBg="1"/>
      <p:bldP spid="112644" grpId="0" animBg="1"/>
      <p:bldP spid="112645" grpId="0"/>
      <p:bldP spid="112645" grpId="1"/>
      <p:bldP spid="112646" grpId="0"/>
      <p:bldP spid="112646" grpId="1"/>
      <p:bldP spid="112647" grpId="0" animBg="1"/>
      <p:bldP spid="112648" grpId="0" animBg="1"/>
      <p:bldP spid="112649" grpId="0" animBg="1"/>
      <p:bldP spid="112650" grpId="0"/>
      <p:bldP spid="112651" grpId="0" animBg="1"/>
      <p:bldP spid="112652" grpId="0" animBg="1"/>
      <p:bldP spid="112653" grpId="0"/>
      <p:bldP spid="112654" grpId="0"/>
      <p:bldP spid="112655" grpId="0" animBg="1"/>
      <p:bldP spid="112656" grpId="0"/>
      <p:bldP spid="112656" grpId="1"/>
      <p:bldP spid="112657" grpId="0"/>
      <p:bldP spid="112657" grpId="1"/>
      <p:bldP spid="112658" grpId="0"/>
      <p:bldP spid="1126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- 3</a:t>
            </a:r>
            <a:endParaRPr lang="vi-V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838200" y="1447800"/>
          <a:ext cx="160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…..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5791200" y="4754880"/>
          <a:ext cx="160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…..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581400" y="1447800"/>
            <a:ext cx="533400" cy="3048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2514600" y="1905000"/>
            <a:ext cx="548640" cy="2743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U1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505200" y="1905000"/>
            <a:ext cx="548640" cy="2743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U2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4572000" y="1905000"/>
            <a:ext cx="548640" cy="2743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U3</a:t>
            </a:r>
            <a:endParaRPr lang="vi-VN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342900" y="3848100"/>
            <a:ext cx="2514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00200" y="5105400"/>
            <a:ext cx="419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61160" y="2621280"/>
            <a:ext cx="548640" cy="2743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vi-VN" dirty="0"/>
          </a:p>
        </p:txBody>
      </p:sp>
      <p:sp>
        <p:nvSpPr>
          <p:cNvPr id="32" name="Explosion 1 31"/>
          <p:cNvSpPr/>
          <p:nvPr/>
        </p:nvSpPr>
        <p:spPr>
          <a:xfrm>
            <a:off x="4191000" y="1981200"/>
            <a:ext cx="4267200" cy="2438400"/>
          </a:xfrm>
          <a:prstGeom prst="irregularSeal1">
            <a:avLst/>
          </a:prstGeom>
          <a:solidFill>
            <a:srgbClr val="CC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99"/>
                </a:solidFill>
              </a:rPr>
              <a:t>Các</a:t>
            </a:r>
            <a:r>
              <a:rPr lang="en-US" dirty="0" smtClean="0">
                <a:solidFill>
                  <a:srgbClr val="000099"/>
                </a:solidFill>
              </a:rPr>
              <a:t> segment </a:t>
            </a:r>
            <a:r>
              <a:rPr lang="en-US" dirty="0" err="1" smtClean="0">
                <a:solidFill>
                  <a:srgbClr val="000099"/>
                </a:solidFill>
              </a:rPr>
              <a:t>đến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không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đúng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thứ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tự</a:t>
            </a:r>
            <a:r>
              <a:rPr lang="en-US" dirty="0" smtClean="0">
                <a:solidFill>
                  <a:srgbClr val="000099"/>
                </a:solidFill>
              </a:rPr>
              <a:t>???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3" name="Explosion 1 32"/>
          <p:cNvSpPr/>
          <p:nvPr/>
        </p:nvSpPr>
        <p:spPr>
          <a:xfrm>
            <a:off x="762000" y="5029200"/>
            <a:ext cx="3810000" cy="1828800"/>
          </a:xfrm>
          <a:prstGeom prst="irregularSeal1">
            <a:avLst/>
          </a:prstGeom>
          <a:solidFill>
            <a:srgbClr val="CC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99"/>
                </a:solidFill>
              </a:rPr>
              <a:t>Mất</a:t>
            </a:r>
            <a:r>
              <a:rPr lang="en-US" dirty="0" smtClean="0">
                <a:solidFill>
                  <a:srgbClr val="000099"/>
                </a:solidFill>
              </a:rPr>
              <a:t> segment?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0903 L -1.94444E-6 0.3736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3757 L 0.36667 0.375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67 0.3757 L 0.36667 0.3201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7" grpId="0" animBg="1"/>
      <p:bldP spid="27" grpId="1" animBg="1"/>
      <p:bldP spid="27" grpId="2" animBg="1"/>
      <p:bldP spid="27" grpId="3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UDP - 4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UDP?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1"/>
            <a:r>
              <a:rPr lang="en-US" dirty="0" smtClean="0"/>
              <a:t>Header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/>
            <a:r>
              <a:rPr lang="en-US" dirty="0" err="1" smtClean="0"/>
              <a:t>Nhanh</a:t>
            </a:r>
            <a:endParaRPr lang="en-US" dirty="0" smtClean="0"/>
          </a:p>
          <a:p>
            <a:pPr eaLnBrk="1" hangingPunct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qua UDP</a:t>
            </a:r>
          </a:p>
          <a:p>
            <a:pPr lvl="1" eaLnBrk="1" hangingPunct="1"/>
            <a:r>
              <a:rPr lang="en-US" dirty="0" err="1" smtClean="0"/>
              <a:t>Tầng</a:t>
            </a:r>
            <a:r>
              <a:rPr lang="en-US" dirty="0" smtClean="0"/>
              <a:t> application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- 5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multimedia</a:t>
            </a:r>
          </a:p>
          <a:p>
            <a:pPr lvl="1"/>
            <a:r>
              <a:rPr lang="en-US" sz="2000" dirty="0" err="1" smtClean="0"/>
              <a:t>Chịu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endParaRPr lang="en-US" sz="2000" dirty="0" smtClean="0"/>
          </a:p>
          <a:p>
            <a:pPr lvl="1"/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UDP</a:t>
            </a:r>
          </a:p>
          <a:p>
            <a:pPr lvl="1"/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SNMP</a:t>
            </a:r>
          </a:p>
          <a:p>
            <a:pPr lvl="1"/>
            <a:r>
              <a:rPr lang="en-US" dirty="0" smtClean="0"/>
              <a:t>TFTP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accent3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</a:t>
            </a:r>
          </a:p>
          <a:p>
            <a:pPr eaLnBrk="1" hangingPunct="1"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UDP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457200" y="2819400"/>
          <a:ext cx="1199922" cy="990600"/>
        </p:xfrm>
        <a:graphic>
          <a:graphicData uri="http://schemas.openxmlformats.org/presentationml/2006/ole">
            <p:oleObj spid="_x0000_s24578" name="Clip" r:id="rId3" imgW="1305000" imgH="1085760" progId="">
              <p:embed/>
            </p:oleObj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7010400" y="2819400"/>
          <a:ext cx="1199922" cy="990600"/>
        </p:xfrm>
        <a:graphic>
          <a:graphicData uri="http://schemas.openxmlformats.org/presentationml/2006/ole">
            <p:oleObj spid="_x0000_s24579" name="Clip" r:id="rId4" imgW="1305000" imgH="1085760" progId="">
              <p:embed/>
            </p:oleObj>
          </a:graphicData>
        </a:graphic>
      </p:graphicFrame>
      <p:pic>
        <p:nvPicPr>
          <p:cNvPr id="81925" name="Picture 5" descr="C:\Program Files\Microsoft Office\MEDIA\OFFICE12\Lines\BD14710_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1600200" y="3130296"/>
            <a:ext cx="5562600" cy="22250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429000" y="2209800"/>
            <a:ext cx="2000869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5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Lỗi</a:t>
            </a:r>
            <a:r>
              <a:rPr lang="en-US" sz="2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bit???</a:t>
            </a:r>
          </a:p>
          <a:p>
            <a:pPr algn="ctr"/>
            <a:r>
              <a:rPr lang="en-US" sz="25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Mất</a:t>
            </a:r>
            <a:r>
              <a:rPr lang="en-US" sz="2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5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gói</a:t>
            </a:r>
            <a:r>
              <a:rPr lang="en-US" sz="2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???</a:t>
            </a:r>
            <a:endParaRPr lang="en-US" sz="2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Explosion 1 10"/>
          <p:cNvSpPr/>
          <p:nvPr/>
        </p:nvSpPr>
        <p:spPr>
          <a:xfrm>
            <a:off x="2057400" y="3657600"/>
            <a:ext cx="4876800" cy="2590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đáng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cậy</a:t>
            </a:r>
            <a:r>
              <a:rPr lang="en-US" sz="2400" dirty="0" smtClean="0"/>
              <a:t>???</a:t>
            </a:r>
            <a:endParaRPr lang="vi-VN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Nguyên lý truyền dữ liệu đáng tin cậy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486400"/>
            <a:ext cx="7696200" cy="762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Đặc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tính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đường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truyền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</a:rPr>
              <a:t> tin </a:t>
            </a:r>
            <a:r>
              <a:rPr lang="en-US" sz="2400" dirty="0" err="1" smtClean="0">
                <a:solidFill>
                  <a:srgbClr val="FF0000"/>
                </a:solidFill>
              </a:rPr>
              <a:t>cậy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quyết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định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độ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phức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tạp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nghi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thức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truyền</a:t>
            </a:r>
            <a:r>
              <a:rPr lang="en-US" sz="2400" dirty="0" smtClean="0">
                <a:solidFill>
                  <a:srgbClr val="FF0000"/>
                </a:solidFill>
              </a:rPr>
              <a:t> tin </a:t>
            </a:r>
            <a:r>
              <a:rPr lang="en-US" sz="2400" dirty="0" err="1" smtClean="0">
                <a:solidFill>
                  <a:srgbClr val="FF0000"/>
                </a:solidFill>
              </a:rPr>
              <a:t>cậy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 rot="10800000">
            <a:off x="1625600" y="2646363"/>
            <a:ext cx="2667000" cy="315912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600200" y="1781175"/>
            <a:ext cx="1143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charset="0"/>
              </a:rPr>
              <a:t>Bên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gửi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048000" y="1768475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charset="0"/>
              </a:rPr>
              <a:t>Bên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nhận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803400" y="2606675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charset="0"/>
              </a:rPr>
              <a:t>Đường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truyền</a:t>
            </a:r>
            <a:r>
              <a:rPr lang="en-US" dirty="0">
                <a:latin typeface="Arial" pitchFamily="34" charset="0"/>
                <a:cs typeface="Arial" charset="0"/>
              </a:rPr>
              <a:t> tin </a:t>
            </a:r>
            <a:r>
              <a:rPr lang="en-US" dirty="0" err="1">
                <a:latin typeface="Arial" pitchFamily="34" charset="0"/>
                <a:cs typeface="Arial" charset="0"/>
              </a:rPr>
              <a:t>cậy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057400" y="2174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V="1">
            <a:off x="3733800" y="21494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533400" y="2376488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 rot="10800000">
            <a:off x="379562" y="2149475"/>
            <a:ext cx="461665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charset="0"/>
              </a:rPr>
              <a:t>transport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V="1">
            <a:off x="533400" y="3671888"/>
            <a:ext cx="8305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724400" y="2681288"/>
            <a:ext cx="16002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charset="0"/>
              </a:rPr>
              <a:t>Nghi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thức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truyền</a:t>
            </a:r>
            <a:r>
              <a:rPr lang="en-US" dirty="0">
                <a:latin typeface="Arial" pitchFamily="34" charset="0"/>
                <a:cs typeface="Arial" charset="0"/>
              </a:rPr>
              <a:t> tin </a:t>
            </a:r>
            <a:r>
              <a:rPr lang="en-US" dirty="0" err="1">
                <a:latin typeface="Arial" pitchFamily="34" charset="0"/>
                <a:cs typeface="Arial" charset="0"/>
              </a:rPr>
              <a:t>cậy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934200" y="2681288"/>
            <a:ext cx="16002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charset="0"/>
              </a:rPr>
              <a:t>Nghi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thức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truyền</a:t>
            </a:r>
            <a:r>
              <a:rPr lang="en-US" dirty="0">
                <a:latin typeface="Arial" pitchFamily="34" charset="0"/>
                <a:cs typeface="Arial" charset="0"/>
              </a:rPr>
              <a:t> tin </a:t>
            </a:r>
            <a:r>
              <a:rPr lang="en-US" dirty="0" err="1">
                <a:latin typeface="Arial" pitchFamily="34" charset="0"/>
                <a:cs typeface="Arial" charset="0"/>
              </a:rPr>
              <a:t>cậy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28" name="AutoShape 16"/>
          <p:cNvSpPr>
            <a:spLocks noChangeArrowheads="1"/>
          </p:cNvSpPr>
          <p:nvPr/>
        </p:nvSpPr>
        <p:spPr bwMode="auto">
          <a:xfrm rot="10800000">
            <a:off x="4876800" y="3929063"/>
            <a:ext cx="3505200" cy="315912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181600" y="3889375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charset="0"/>
              </a:rPr>
              <a:t>Đường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truyền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không</a:t>
            </a:r>
            <a:r>
              <a:rPr lang="en-US" dirty="0">
                <a:latin typeface="Arial" pitchFamily="34" charset="0"/>
                <a:cs typeface="Arial" charset="0"/>
              </a:rPr>
              <a:t> tin </a:t>
            </a:r>
            <a:r>
              <a:rPr lang="en-US" dirty="0" err="1">
                <a:latin typeface="Arial" pitchFamily="34" charset="0"/>
                <a:cs typeface="Arial" charset="0"/>
              </a:rPr>
              <a:t>cậy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5562600" y="3367088"/>
            <a:ext cx="0" cy="560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7696200" y="3341688"/>
            <a:ext cx="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600200" y="4357688"/>
            <a:ext cx="274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charset="0"/>
              </a:rPr>
              <a:t>a. </a:t>
            </a:r>
            <a:r>
              <a:rPr lang="en-US" dirty="0" err="1">
                <a:latin typeface="Arial" pitchFamily="34" charset="0"/>
                <a:cs typeface="Arial" charset="0"/>
              </a:rPr>
              <a:t>Cung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cấp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dvụ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270500" y="4344988"/>
            <a:ext cx="274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charset="0"/>
              </a:rPr>
              <a:t>b. </a:t>
            </a:r>
            <a:r>
              <a:rPr lang="en-US" dirty="0" err="1">
                <a:latin typeface="Arial" pitchFamily="34" charset="0"/>
                <a:cs typeface="Arial" charset="0"/>
              </a:rPr>
              <a:t>Triển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khai</a:t>
            </a:r>
            <a:r>
              <a:rPr lang="en-US" dirty="0">
                <a:latin typeface="Arial" pitchFamily="34" charset="0"/>
                <a:cs typeface="Arial" charset="0"/>
              </a:rPr>
              <a:t> </a:t>
            </a:r>
            <a:r>
              <a:rPr lang="en-US" dirty="0" err="1">
                <a:latin typeface="Arial" pitchFamily="34" charset="0"/>
                <a:cs typeface="Arial" charset="0"/>
              </a:rPr>
              <a:t>dvụ</a:t>
            </a:r>
            <a:endParaRPr lang="en-US" dirty="0">
              <a:latin typeface="Arial" pitchFamily="34" charset="0"/>
              <a:cs typeface="Arial" charset="0"/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 rot="10800000">
            <a:off x="376387" y="1003300"/>
            <a:ext cx="461665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charset="0"/>
              </a:rPr>
              <a:t>application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13317" grpId="0" animBg="1"/>
      <p:bldP spid="13318" grpId="0" animBg="1"/>
      <p:bldP spid="13319" grpId="0" animBg="1"/>
      <p:bldP spid="13320" grpId="0"/>
      <p:bldP spid="13321" grpId="0" animBg="1"/>
      <p:bldP spid="13322" grpId="0" animBg="1"/>
      <p:bldP spid="13322" grpId="1" animBg="1"/>
      <p:bldP spid="13323" grpId="0" animBg="1"/>
      <p:bldP spid="13324" grpId="0"/>
      <p:bldP spid="13325" grpId="0" animBg="1"/>
      <p:bldP spid="13326" grpId="0" animBg="1"/>
      <p:bldP spid="13327" grpId="0" animBg="1"/>
      <p:bldP spid="13328" grpId="0" animBg="1"/>
      <p:bldP spid="13329" grpId="0"/>
      <p:bldP spid="13330" grpId="0" animBg="1"/>
      <p:bldP spid="13331" grpId="0" animBg="1"/>
      <p:bldP spid="13332" grpId="0"/>
      <p:bldP spid="13333" grpId="0"/>
      <p:bldP spid="133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- 1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6172200" cy="5181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logic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2 </a:t>
            </a:r>
            <a:r>
              <a:rPr lang="en-US" dirty="0" err="1" smtClean="0"/>
              <a:t>máy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6629400" y="16764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Application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6629400" y="22098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Presentation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6629400" y="27432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Session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6629400" y="43434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Data link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6629400" y="48768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Physical</a:t>
            </a: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6629400" y="38100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Network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629400" y="32766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pitchFamily="34" charset="0"/>
              </a:rPr>
              <a:t>Transport</a:t>
            </a:r>
          </a:p>
        </p:txBody>
      </p:sp>
      <p:sp>
        <p:nvSpPr>
          <p:cNvPr id="14" name="Freeform 3"/>
          <p:cNvSpPr>
            <a:spLocks/>
          </p:cNvSpPr>
          <p:nvPr/>
        </p:nvSpPr>
        <p:spPr bwMode="auto">
          <a:xfrm>
            <a:off x="3308760" y="298977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4"/>
          <p:cNvSpPr>
            <a:spLocks/>
          </p:cNvSpPr>
          <p:nvPr/>
        </p:nvSpPr>
        <p:spPr bwMode="auto">
          <a:xfrm>
            <a:off x="1429160" y="28469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797460" y="42978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546635" y="2981838"/>
          <a:ext cx="415925" cy="319087"/>
        </p:xfrm>
        <a:graphic>
          <a:graphicData uri="http://schemas.openxmlformats.org/presentationml/2006/ole">
            <p:oleObj spid="_x0000_s22530" name="Clip" r:id="rId3" imgW="1305000" imgH="1085760" progId="">
              <p:embed/>
            </p:oleObj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2000660" y="3100900"/>
          <a:ext cx="279400" cy="184150"/>
        </p:xfrm>
        <a:graphic>
          <a:graphicData uri="http://schemas.openxmlformats.org/presentationml/2006/ole">
            <p:oleObj spid="_x0000_s22531" name="Clip" r:id="rId4" imgW="676440" imgH="485640" progId="">
              <p:embed/>
            </p:oleObj>
          </a:graphicData>
        </a:graphic>
      </p:graphicFrame>
      <p:sp>
        <p:nvSpPr>
          <p:cNvPr id="19" name="Line 9"/>
          <p:cNvSpPr>
            <a:spLocks noChangeShapeType="1"/>
          </p:cNvSpPr>
          <p:nvPr/>
        </p:nvSpPr>
        <p:spPr bwMode="auto">
          <a:xfrm flipV="1">
            <a:off x="1953035" y="3223138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46635" y="3577150"/>
            <a:ext cx="733425" cy="319088"/>
            <a:chOff x="3552" y="246"/>
            <a:chExt cx="527" cy="248"/>
          </a:xfrm>
        </p:grpSpPr>
        <p:graphicFrame>
          <p:nvGraphicFramePr>
            <p:cNvPr id="21" name="Object 11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22532" name="Clip" r:id="rId5" imgW="1305000" imgH="1085760" progId="">
                <p:embed/>
              </p:oleObj>
            </a:graphicData>
          </a:graphic>
        </p:graphicFrame>
        <p:graphicFrame>
          <p:nvGraphicFramePr>
            <p:cNvPr id="22" name="Object 12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22533" name="Clip" r:id="rId6" imgW="676440" imgH="485640" progId="">
                <p:embed/>
              </p:oleObj>
            </a:graphicData>
          </a:graphic>
        </p:graphicFrame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922873" y="3364425"/>
            <a:ext cx="69850" cy="214313"/>
            <a:chOff x="3842" y="406"/>
            <a:chExt cx="51" cy="167"/>
          </a:xfrm>
        </p:grpSpPr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392773" y="3867663"/>
            <a:ext cx="209550" cy="395287"/>
            <a:chOff x="4180" y="783"/>
            <a:chExt cx="150" cy="307"/>
          </a:xfrm>
        </p:grpSpPr>
        <p:sp>
          <p:nvSpPr>
            <p:cNvPr id="29" name="AutoShape 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 rot="-5400000">
            <a:off x="2705510" y="3945450"/>
            <a:ext cx="80963" cy="233363"/>
            <a:chOff x="3842" y="406"/>
            <a:chExt cx="51" cy="167"/>
          </a:xfrm>
        </p:grpSpPr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2529298" y="37755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2532473" y="37724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3027773" y="37708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>
            <a:off x="2229260" y="32358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 flipV="1">
            <a:off x="2241960" y="35215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 flipV="1">
            <a:off x="2769010" y="36073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888073" y="3845438"/>
            <a:ext cx="209550" cy="395287"/>
            <a:chOff x="4180" y="783"/>
            <a:chExt cx="150" cy="307"/>
          </a:xfrm>
        </p:grpSpPr>
        <p:sp>
          <p:nvSpPr>
            <p:cNvPr id="48" name="AutoShape 3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3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4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1930810" y="4464563"/>
            <a:ext cx="479425" cy="925512"/>
            <a:chOff x="3314" y="1248"/>
            <a:chExt cx="344" cy="694"/>
          </a:xfrm>
        </p:grpSpPr>
        <p:graphicFrame>
          <p:nvGraphicFramePr>
            <p:cNvPr id="57" name="Object 4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22534" name="Clip" r:id="rId7" imgW="1305000" imgH="1085760" progId="">
                <p:embed/>
              </p:oleObj>
            </a:graphicData>
          </a:graphic>
        </p:graphicFrame>
        <p:sp>
          <p:nvSpPr>
            <p:cNvPr id="58" name="Line 4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" name="Object 4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22535" name="Clip" r:id="rId8" imgW="1305000" imgH="1085760" progId="">
                <p:embed/>
              </p:oleObj>
            </a:graphicData>
          </a:graphic>
        </p:graphicFrame>
        <p:sp>
          <p:nvSpPr>
            <p:cNvPr id="60" name="Line 5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3" name="Oval 5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5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5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6" name="Object 56"/>
          <p:cNvGraphicFramePr>
            <a:graphicFrameLocks noChangeAspect="1"/>
          </p:cNvGraphicFramePr>
          <p:nvPr/>
        </p:nvGraphicFramePr>
        <p:xfrm>
          <a:off x="2799173" y="5474213"/>
          <a:ext cx="417512" cy="331787"/>
        </p:xfrm>
        <a:graphic>
          <a:graphicData uri="http://schemas.openxmlformats.org/presentationml/2006/ole">
            <p:oleObj spid="_x0000_s22536" name="Clip" r:id="rId9" imgW="1305000" imgH="1085760" progId="">
              <p:embed/>
            </p:oleObj>
          </a:graphicData>
        </a:graphic>
      </p:graphicFrame>
      <p:graphicFrame>
        <p:nvGraphicFramePr>
          <p:cNvPr id="67" name="Object 57"/>
          <p:cNvGraphicFramePr>
            <a:graphicFrameLocks noChangeAspect="1"/>
          </p:cNvGraphicFramePr>
          <p:nvPr/>
        </p:nvGraphicFramePr>
        <p:xfrm>
          <a:off x="2184810" y="5463100"/>
          <a:ext cx="415925" cy="330200"/>
        </p:xfrm>
        <a:graphic>
          <a:graphicData uri="http://schemas.openxmlformats.org/presentationml/2006/ole">
            <p:oleObj spid="_x0000_s22537" name="Clip" r:id="rId10" imgW="1305000" imgH="1085760" progId="">
              <p:embed/>
            </p:oleObj>
          </a:graphicData>
        </a:graphic>
      </p:graphicFrame>
      <p:sp>
        <p:nvSpPr>
          <p:cNvPr id="68" name="Oval 58"/>
          <p:cNvSpPr>
            <a:spLocks noChangeArrowheads="1"/>
          </p:cNvSpPr>
          <p:nvPr/>
        </p:nvSpPr>
        <p:spPr bwMode="auto">
          <a:xfrm rot="-5400000">
            <a:off x="2601529" y="5567081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59"/>
          <p:cNvSpPr>
            <a:spLocks noChangeArrowheads="1"/>
          </p:cNvSpPr>
          <p:nvPr/>
        </p:nvSpPr>
        <p:spPr bwMode="auto">
          <a:xfrm rot="-5400000">
            <a:off x="2686461" y="556470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 rot="-5400000">
            <a:off x="2764247" y="5569463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61"/>
          <p:cNvSpPr>
            <a:spLocks noChangeShapeType="1"/>
          </p:cNvSpPr>
          <p:nvPr/>
        </p:nvSpPr>
        <p:spPr bwMode="auto">
          <a:xfrm rot="-5400000">
            <a:off x="3023804" y="54496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62"/>
          <p:cNvSpPr>
            <a:spLocks noChangeShapeType="1"/>
          </p:cNvSpPr>
          <p:nvPr/>
        </p:nvSpPr>
        <p:spPr bwMode="auto">
          <a:xfrm rot="5400000" flipH="1">
            <a:off x="2397535" y="54408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63"/>
          <p:cNvSpPr>
            <a:spLocks noChangeShapeType="1"/>
          </p:cNvSpPr>
          <p:nvPr/>
        </p:nvSpPr>
        <p:spPr bwMode="auto">
          <a:xfrm rot="16200000" flipV="1">
            <a:off x="2744404" y="51019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 flipV="1">
            <a:off x="2410235" y="50408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3011898" y="50868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 flipH="1">
            <a:off x="3807235" y="50836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" name="Object 67"/>
          <p:cNvGraphicFramePr>
            <a:graphicFrameLocks noChangeAspect="1"/>
          </p:cNvGraphicFramePr>
          <p:nvPr/>
        </p:nvGraphicFramePr>
        <p:xfrm>
          <a:off x="3985035" y="4636013"/>
          <a:ext cx="203200" cy="241300"/>
        </p:xfrm>
        <a:graphic>
          <a:graphicData uri="http://schemas.openxmlformats.org/presentationml/2006/ole">
            <p:oleObj spid="_x0000_s22538" name="Clip" r:id="rId11" imgW="981000" imgH="1209600" progId="">
              <p:embed/>
            </p:oleObj>
          </a:graphicData>
        </a:graphic>
      </p:graphicFrame>
      <p:graphicFrame>
        <p:nvGraphicFramePr>
          <p:cNvPr id="78" name="Object 68"/>
          <p:cNvGraphicFramePr>
            <a:graphicFrameLocks noChangeAspect="1"/>
          </p:cNvGraphicFramePr>
          <p:nvPr/>
        </p:nvGraphicFramePr>
        <p:xfrm>
          <a:off x="2648360" y="4716975"/>
          <a:ext cx="203200" cy="239713"/>
        </p:xfrm>
        <a:graphic>
          <a:graphicData uri="http://schemas.openxmlformats.org/presentationml/2006/ole">
            <p:oleObj spid="_x0000_s22539" name="Clip" r:id="rId12" imgW="981000" imgH="1209600" progId="">
              <p:embed/>
            </p:oleObj>
          </a:graphicData>
        </a:graphic>
      </p:graphicFrame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2996023" y="5913950"/>
            <a:ext cx="406400" cy="427038"/>
            <a:chOff x="2870" y="1518"/>
            <a:chExt cx="292" cy="320"/>
          </a:xfrm>
        </p:grpSpPr>
        <p:graphicFrame>
          <p:nvGraphicFramePr>
            <p:cNvPr id="80" name="Object 7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22540" name="Clip" r:id="rId13" imgW="819000" imgH="847800" progId="">
                <p:embed/>
              </p:oleObj>
            </a:graphicData>
          </a:graphic>
        </p:graphicFrame>
        <p:graphicFrame>
          <p:nvGraphicFramePr>
            <p:cNvPr id="81" name="Object 7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22541" name="Clip" r:id="rId14" imgW="1266840" imgH="1200240" progId="">
                <p:embed/>
              </p:oleObj>
            </a:graphicData>
          </a:graphic>
        </p:graphicFrame>
      </p:grpSp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3773898" y="5945700"/>
            <a:ext cx="406400" cy="427038"/>
            <a:chOff x="2870" y="1518"/>
            <a:chExt cx="292" cy="320"/>
          </a:xfrm>
        </p:grpSpPr>
        <p:graphicFrame>
          <p:nvGraphicFramePr>
            <p:cNvPr id="83" name="Object 7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22542" name="Clip" r:id="rId15" imgW="819000" imgH="847800" progId="">
                <p:embed/>
              </p:oleObj>
            </a:graphicData>
          </a:graphic>
        </p:graphicFrame>
        <p:graphicFrame>
          <p:nvGraphicFramePr>
            <p:cNvPr id="84" name="Object 7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22543" name="Clip" r:id="rId16" imgW="1266840" imgH="1200240" progId="">
                <p:embed/>
              </p:oleObj>
            </a:graphicData>
          </a:graphic>
        </p:graphicFrame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3359560" y="5661538"/>
            <a:ext cx="379413" cy="376237"/>
            <a:chOff x="4733" y="2082"/>
            <a:chExt cx="272" cy="282"/>
          </a:xfrm>
        </p:grpSpPr>
        <p:graphicFrame>
          <p:nvGraphicFramePr>
            <p:cNvPr id="86" name="Object 7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22544" name="Clip" r:id="rId17" imgW="819000" imgH="847800" progId="">
                <p:embed/>
              </p:oleObj>
            </a:graphicData>
          </a:graphic>
        </p:graphicFrame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" name="Line 78"/>
          <p:cNvSpPr>
            <a:spLocks noChangeShapeType="1"/>
          </p:cNvSpPr>
          <p:nvPr/>
        </p:nvSpPr>
        <p:spPr bwMode="auto">
          <a:xfrm>
            <a:off x="3665948" y="55647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4386673" y="4988438"/>
            <a:ext cx="207962" cy="409575"/>
            <a:chOff x="4180" y="783"/>
            <a:chExt cx="150" cy="307"/>
          </a:xfrm>
        </p:grpSpPr>
        <p:sp>
          <p:nvSpPr>
            <p:cNvPr id="90" name="AutoShape 8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8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8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8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4388260" y="5564700"/>
            <a:ext cx="207963" cy="409575"/>
            <a:chOff x="4180" y="783"/>
            <a:chExt cx="150" cy="307"/>
          </a:xfrm>
        </p:grpSpPr>
        <p:sp>
          <p:nvSpPr>
            <p:cNvPr id="99" name="AutoShape 8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9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9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AutoShape 9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9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97"/>
          <p:cNvSpPr>
            <a:spLocks noChangeShapeType="1"/>
          </p:cNvSpPr>
          <p:nvPr/>
        </p:nvSpPr>
        <p:spPr bwMode="auto">
          <a:xfrm rot="5400000" flipH="1">
            <a:off x="4000116" y="53622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 rot="-5400000">
            <a:off x="4354129" y="56147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99"/>
          <p:cNvSpPr>
            <a:spLocks noChangeShapeType="1"/>
          </p:cNvSpPr>
          <p:nvPr/>
        </p:nvSpPr>
        <p:spPr bwMode="auto">
          <a:xfrm rot="-5400000">
            <a:off x="4343810" y="51456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100"/>
          <p:cNvSpPr>
            <a:spLocks noChangeShapeType="1"/>
          </p:cNvSpPr>
          <p:nvPr/>
        </p:nvSpPr>
        <p:spPr bwMode="auto">
          <a:xfrm flipV="1">
            <a:off x="3023010" y="32866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01"/>
          <p:cNvSpPr>
            <a:spLocks noChangeShapeType="1"/>
          </p:cNvSpPr>
          <p:nvPr/>
        </p:nvSpPr>
        <p:spPr bwMode="auto">
          <a:xfrm>
            <a:off x="3958048" y="32707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02"/>
          <p:cNvSpPr>
            <a:spLocks noChangeShapeType="1"/>
          </p:cNvSpPr>
          <p:nvPr/>
        </p:nvSpPr>
        <p:spPr bwMode="auto">
          <a:xfrm flipH="1">
            <a:off x="4477160" y="36073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03"/>
          <p:cNvSpPr>
            <a:spLocks noChangeShapeType="1"/>
          </p:cNvSpPr>
          <p:nvPr/>
        </p:nvSpPr>
        <p:spPr bwMode="auto">
          <a:xfrm>
            <a:off x="3707223" y="33834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04"/>
          <p:cNvSpPr>
            <a:spLocks noChangeShapeType="1"/>
          </p:cNvSpPr>
          <p:nvPr/>
        </p:nvSpPr>
        <p:spPr bwMode="auto">
          <a:xfrm>
            <a:off x="3732623" y="40311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05"/>
          <p:cNvSpPr>
            <a:spLocks noChangeShapeType="1"/>
          </p:cNvSpPr>
          <p:nvPr/>
        </p:nvSpPr>
        <p:spPr bwMode="auto">
          <a:xfrm flipH="1">
            <a:off x="4192998" y="44963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06"/>
          <p:cNvSpPr>
            <a:spLocks noChangeShapeType="1"/>
          </p:cNvSpPr>
          <p:nvPr/>
        </p:nvSpPr>
        <p:spPr bwMode="auto">
          <a:xfrm flipH="1">
            <a:off x="3965985" y="35755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07"/>
          <p:cNvSpPr>
            <a:spLocks noChangeShapeType="1"/>
          </p:cNvSpPr>
          <p:nvPr/>
        </p:nvSpPr>
        <p:spPr bwMode="auto">
          <a:xfrm flipH="1">
            <a:off x="3975510" y="30151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08"/>
          <p:cNvSpPr>
            <a:spLocks noChangeShapeType="1"/>
          </p:cNvSpPr>
          <p:nvPr/>
        </p:nvSpPr>
        <p:spPr bwMode="auto">
          <a:xfrm flipH="1">
            <a:off x="4693060" y="31913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221"/>
          <p:cNvSpPr>
            <a:spLocks noChangeShapeType="1"/>
          </p:cNvSpPr>
          <p:nvPr/>
        </p:nvSpPr>
        <p:spPr bwMode="auto">
          <a:xfrm flipV="1">
            <a:off x="2759485" y="5169413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238"/>
          <p:cNvGrpSpPr>
            <a:grpSpLocks/>
          </p:cNvGrpSpPr>
          <p:nvPr/>
        </p:nvGrpSpPr>
        <p:grpSpPr bwMode="auto">
          <a:xfrm>
            <a:off x="4343400" y="4343400"/>
            <a:ext cx="814387" cy="701675"/>
            <a:chOff x="2923" y="3345"/>
            <a:chExt cx="513" cy="442"/>
          </a:xfrm>
        </p:grpSpPr>
        <p:sp>
          <p:nvSpPr>
            <p:cNvPr id="233" name="Rectangle 239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Rectangle 240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241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 dirty="0">
                <a:latin typeface="Arial" pitchFamily="34" charset="0"/>
              </a:endParaRP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36" name="Line 242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243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44"/>
          <p:cNvGrpSpPr>
            <a:grpSpLocks/>
          </p:cNvGrpSpPr>
          <p:nvPr/>
        </p:nvGrpSpPr>
        <p:grpSpPr bwMode="auto">
          <a:xfrm>
            <a:off x="4724400" y="3657600"/>
            <a:ext cx="814387" cy="701675"/>
            <a:chOff x="2923" y="3345"/>
            <a:chExt cx="513" cy="442"/>
          </a:xfrm>
        </p:grpSpPr>
        <p:sp>
          <p:nvSpPr>
            <p:cNvPr id="239" name="Rectangle 245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Rectangle 246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Text Box 247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 dirty="0">
                <a:latin typeface="Arial" pitchFamily="34" charset="0"/>
              </a:endParaRP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42" name="Line 248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249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50"/>
          <p:cNvGrpSpPr>
            <a:grpSpLocks/>
          </p:cNvGrpSpPr>
          <p:nvPr/>
        </p:nvGrpSpPr>
        <p:grpSpPr bwMode="auto">
          <a:xfrm>
            <a:off x="2362200" y="2514600"/>
            <a:ext cx="814387" cy="701675"/>
            <a:chOff x="2923" y="3345"/>
            <a:chExt cx="513" cy="442"/>
          </a:xfrm>
        </p:grpSpPr>
        <p:sp>
          <p:nvSpPr>
            <p:cNvPr id="245" name="Rectangle 251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Rectangle 252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Text Box 253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 dirty="0">
                <a:latin typeface="Arial" pitchFamily="34" charset="0"/>
              </a:endParaRP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48" name="Line 254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255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256"/>
          <p:cNvGrpSpPr>
            <a:grpSpLocks/>
          </p:cNvGrpSpPr>
          <p:nvPr/>
        </p:nvGrpSpPr>
        <p:grpSpPr bwMode="auto">
          <a:xfrm>
            <a:off x="3352800" y="2362200"/>
            <a:ext cx="814387" cy="701675"/>
            <a:chOff x="2923" y="3345"/>
            <a:chExt cx="513" cy="442"/>
          </a:xfrm>
        </p:grpSpPr>
        <p:sp>
          <p:nvSpPr>
            <p:cNvPr id="251" name="Rectangle 257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258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Text Box 259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 dirty="0">
                <a:latin typeface="Arial" pitchFamily="34" charset="0"/>
              </a:endParaRP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54" name="Line 260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61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262"/>
          <p:cNvGrpSpPr>
            <a:grpSpLocks/>
          </p:cNvGrpSpPr>
          <p:nvPr/>
        </p:nvGrpSpPr>
        <p:grpSpPr bwMode="auto">
          <a:xfrm>
            <a:off x="3886200" y="3124200"/>
            <a:ext cx="814387" cy="701675"/>
            <a:chOff x="2923" y="3345"/>
            <a:chExt cx="513" cy="442"/>
          </a:xfrm>
        </p:grpSpPr>
        <p:sp>
          <p:nvSpPr>
            <p:cNvPr id="257" name="Rectangle 263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64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Text Box 265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Arial" pitchFamily="34" charset="0"/>
              </a:endParaRPr>
            </a:p>
            <a:p>
              <a:pPr algn="ctr" eaLnBrk="0" hangingPunct="0"/>
              <a:r>
                <a:rPr lang="en-US" sz="100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60" name="Line 266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267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268"/>
          <p:cNvGrpSpPr>
            <a:grpSpLocks/>
          </p:cNvGrpSpPr>
          <p:nvPr/>
        </p:nvGrpSpPr>
        <p:grpSpPr bwMode="auto">
          <a:xfrm rot="2937887">
            <a:off x="1267235" y="4247075"/>
            <a:ext cx="3781425" cy="434975"/>
            <a:chOff x="2937" y="3579"/>
            <a:chExt cx="2382" cy="274"/>
          </a:xfrm>
        </p:grpSpPr>
        <p:sp>
          <p:nvSpPr>
            <p:cNvPr id="263" name="Rectangle 269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Text Box 270"/>
            <p:cNvSpPr txBox="1">
              <a:spLocks noChangeArrowheads="1"/>
            </p:cNvSpPr>
            <p:nvPr/>
          </p:nvSpPr>
          <p:spPr bwMode="auto">
            <a:xfrm>
              <a:off x="3382" y="3616"/>
              <a:ext cx="15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solidFill>
                    <a:schemeClr val="bg1"/>
                  </a:solidFill>
                  <a:latin typeface="Arial" pitchFamily="34" charset="0"/>
                </a:rPr>
                <a:t>logical end-end transport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265" name="Freeform 271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Freeform 272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" name="Rectangle 323"/>
          <p:cNvSpPr>
            <a:spLocks noChangeArrowheads="1"/>
          </p:cNvSpPr>
          <p:nvPr/>
        </p:nvSpPr>
        <p:spPr bwMode="auto">
          <a:xfrm>
            <a:off x="1262473" y="2169038"/>
            <a:ext cx="676275" cy="776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Rectangle 324"/>
          <p:cNvSpPr>
            <a:spLocks noChangeArrowheads="1"/>
          </p:cNvSpPr>
          <p:nvPr/>
        </p:nvSpPr>
        <p:spPr bwMode="auto">
          <a:xfrm>
            <a:off x="1229135" y="2202375"/>
            <a:ext cx="690563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Rectangle 325"/>
          <p:cNvSpPr>
            <a:spLocks noChangeArrowheads="1"/>
          </p:cNvSpPr>
          <p:nvPr/>
        </p:nvSpPr>
        <p:spPr bwMode="auto">
          <a:xfrm>
            <a:off x="1249773" y="2221425"/>
            <a:ext cx="676275" cy="1714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Text Box 326"/>
          <p:cNvSpPr txBox="1">
            <a:spLocks noChangeArrowheads="1"/>
          </p:cNvSpPr>
          <p:nvPr/>
        </p:nvSpPr>
        <p:spPr bwMode="auto">
          <a:xfrm>
            <a:off x="1187860" y="2164275"/>
            <a:ext cx="81438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000">
                <a:latin typeface="Arial" pitchFamily="34" charset="0"/>
              </a:rPr>
              <a:t>application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transport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network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data link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physical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1" name="Line 327"/>
          <p:cNvSpPr>
            <a:spLocks noChangeShapeType="1"/>
          </p:cNvSpPr>
          <p:nvPr/>
        </p:nvSpPr>
        <p:spPr bwMode="auto">
          <a:xfrm>
            <a:off x="1229135" y="2535750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Line 328"/>
          <p:cNvSpPr>
            <a:spLocks noChangeShapeType="1"/>
          </p:cNvSpPr>
          <p:nvPr/>
        </p:nvSpPr>
        <p:spPr bwMode="auto">
          <a:xfrm>
            <a:off x="1238660" y="2673863"/>
            <a:ext cx="690563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Line 329"/>
          <p:cNvSpPr>
            <a:spLocks noChangeShapeType="1"/>
          </p:cNvSpPr>
          <p:nvPr/>
        </p:nvSpPr>
        <p:spPr bwMode="auto">
          <a:xfrm>
            <a:off x="1238660" y="2811975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Line 330"/>
          <p:cNvSpPr>
            <a:spLocks noChangeShapeType="1"/>
          </p:cNvSpPr>
          <p:nvPr/>
        </p:nvSpPr>
        <p:spPr bwMode="auto">
          <a:xfrm flipV="1">
            <a:off x="1240248" y="2386525"/>
            <a:ext cx="6889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Rectangle 334"/>
          <p:cNvSpPr>
            <a:spLocks noChangeArrowheads="1"/>
          </p:cNvSpPr>
          <p:nvPr/>
        </p:nvSpPr>
        <p:spPr bwMode="auto">
          <a:xfrm>
            <a:off x="4640673" y="5774250"/>
            <a:ext cx="676275" cy="7762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Rectangle 335"/>
          <p:cNvSpPr>
            <a:spLocks noChangeArrowheads="1"/>
          </p:cNvSpPr>
          <p:nvPr/>
        </p:nvSpPr>
        <p:spPr bwMode="auto">
          <a:xfrm>
            <a:off x="4607335" y="5807588"/>
            <a:ext cx="690563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Rectangle 336"/>
          <p:cNvSpPr>
            <a:spLocks noChangeArrowheads="1"/>
          </p:cNvSpPr>
          <p:nvPr/>
        </p:nvSpPr>
        <p:spPr bwMode="auto">
          <a:xfrm>
            <a:off x="4627973" y="6412425"/>
            <a:ext cx="676275" cy="1714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Text Box 337"/>
          <p:cNvSpPr txBox="1">
            <a:spLocks noChangeArrowheads="1"/>
          </p:cNvSpPr>
          <p:nvPr/>
        </p:nvSpPr>
        <p:spPr bwMode="auto">
          <a:xfrm>
            <a:off x="4564473" y="5769488"/>
            <a:ext cx="81438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000">
                <a:latin typeface="Arial" pitchFamily="34" charset="0"/>
              </a:rPr>
              <a:t>application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transport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network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data link</a:t>
            </a:r>
          </a:p>
          <a:p>
            <a:pPr algn="ctr" eaLnBrk="0" hangingPunct="0"/>
            <a:r>
              <a:rPr lang="en-US" sz="1000">
                <a:latin typeface="Arial" pitchFamily="34" charset="0"/>
              </a:rPr>
              <a:t>physical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9" name="Line 338"/>
          <p:cNvSpPr>
            <a:spLocks noChangeShapeType="1"/>
          </p:cNvSpPr>
          <p:nvPr/>
        </p:nvSpPr>
        <p:spPr bwMode="auto">
          <a:xfrm>
            <a:off x="4607335" y="6140963"/>
            <a:ext cx="690563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Line 339"/>
          <p:cNvSpPr>
            <a:spLocks noChangeShapeType="1"/>
          </p:cNvSpPr>
          <p:nvPr/>
        </p:nvSpPr>
        <p:spPr bwMode="auto">
          <a:xfrm>
            <a:off x="4616860" y="6279075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Line 340"/>
          <p:cNvSpPr>
            <a:spLocks noChangeShapeType="1"/>
          </p:cNvSpPr>
          <p:nvPr/>
        </p:nvSpPr>
        <p:spPr bwMode="auto">
          <a:xfrm>
            <a:off x="4616860" y="6417188"/>
            <a:ext cx="690563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Line 341"/>
          <p:cNvSpPr>
            <a:spLocks noChangeShapeType="1"/>
          </p:cNvSpPr>
          <p:nvPr/>
        </p:nvSpPr>
        <p:spPr bwMode="auto">
          <a:xfrm flipV="1">
            <a:off x="4618448" y="5991738"/>
            <a:ext cx="6889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273"/>
          <p:cNvGrpSpPr>
            <a:grpSpLocks/>
          </p:cNvGrpSpPr>
          <p:nvPr/>
        </p:nvGrpSpPr>
        <p:grpSpPr bwMode="auto">
          <a:xfrm>
            <a:off x="1187860" y="2148400"/>
            <a:ext cx="814388" cy="854075"/>
            <a:chOff x="4180" y="744"/>
            <a:chExt cx="513" cy="538"/>
          </a:xfrm>
        </p:grpSpPr>
        <p:sp>
          <p:nvSpPr>
            <p:cNvPr id="284" name="Rectangle 27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7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Text Box 27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application</a:t>
              </a:r>
            </a:p>
            <a:p>
              <a:pPr algn="ctr" eaLnBrk="0" hangingPunct="0"/>
              <a:r>
                <a:rPr lang="en-US" sz="1000" dirty="0">
                  <a:solidFill>
                    <a:schemeClr val="bg1"/>
                  </a:solidFill>
                  <a:latin typeface="Arial" pitchFamily="34" charset="0"/>
                </a:rPr>
                <a:t>transport</a:t>
              </a:r>
              <a:endParaRPr lang="en-US" sz="1000" dirty="0">
                <a:latin typeface="Arial" pitchFamily="34" charset="0"/>
              </a:endParaRP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88" name="Line 27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27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28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" name="Group 333"/>
          <p:cNvGrpSpPr>
            <a:grpSpLocks/>
          </p:cNvGrpSpPr>
          <p:nvPr/>
        </p:nvGrpSpPr>
        <p:grpSpPr bwMode="auto">
          <a:xfrm>
            <a:off x="4540660" y="5745675"/>
            <a:ext cx="814388" cy="854075"/>
            <a:chOff x="4560" y="3216"/>
            <a:chExt cx="513" cy="538"/>
          </a:xfrm>
        </p:grpSpPr>
        <p:sp>
          <p:nvSpPr>
            <p:cNvPr id="292" name="Rectangle 231"/>
            <p:cNvSpPr>
              <a:spLocks noChangeArrowheads="1"/>
            </p:cNvSpPr>
            <p:nvPr/>
          </p:nvSpPr>
          <p:spPr bwMode="auto">
            <a:xfrm>
              <a:off x="4622" y="3219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Rectangle 232"/>
            <p:cNvSpPr>
              <a:spLocks noChangeArrowheads="1"/>
            </p:cNvSpPr>
            <p:nvPr/>
          </p:nvSpPr>
          <p:spPr bwMode="auto">
            <a:xfrm>
              <a:off x="4601" y="3234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Rectangle 233"/>
            <p:cNvSpPr>
              <a:spLocks noChangeArrowheads="1"/>
            </p:cNvSpPr>
            <p:nvPr/>
          </p:nvSpPr>
          <p:spPr bwMode="auto">
            <a:xfrm>
              <a:off x="4604" y="3345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Text Box 234"/>
            <p:cNvSpPr txBox="1">
              <a:spLocks noChangeArrowheads="1"/>
            </p:cNvSpPr>
            <p:nvPr/>
          </p:nvSpPr>
          <p:spPr bwMode="auto">
            <a:xfrm>
              <a:off x="4560" y="3216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application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transport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network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data link</a:t>
              </a:r>
            </a:p>
            <a:p>
              <a:pPr algn="ctr" eaLnBrk="0" hangingPunct="0"/>
              <a:r>
                <a:rPr lang="en-US" sz="1000" dirty="0">
                  <a:latin typeface="Arial" pitchFamily="34" charset="0"/>
                </a:rPr>
                <a:t>physical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96" name="Line 235"/>
            <p:cNvSpPr>
              <a:spLocks noChangeShapeType="1"/>
            </p:cNvSpPr>
            <p:nvPr/>
          </p:nvSpPr>
          <p:spPr bwMode="auto">
            <a:xfrm>
              <a:off x="4601" y="3450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236"/>
            <p:cNvSpPr>
              <a:spLocks noChangeShapeType="1"/>
            </p:cNvSpPr>
            <p:nvPr/>
          </p:nvSpPr>
          <p:spPr bwMode="auto">
            <a:xfrm>
              <a:off x="4607" y="353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237"/>
            <p:cNvSpPr>
              <a:spLocks noChangeShapeType="1"/>
            </p:cNvSpPr>
            <p:nvPr/>
          </p:nvSpPr>
          <p:spPr bwMode="auto">
            <a:xfrm>
              <a:off x="4607" y="3624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213"/>
          <p:cNvGrpSpPr/>
          <p:nvPr/>
        </p:nvGrpSpPr>
        <p:grpSpPr>
          <a:xfrm>
            <a:off x="2514600" y="3424671"/>
            <a:ext cx="501650" cy="232929"/>
            <a:chOff x="4038600" y="4747086"/>
            <a:chExt cx="501650" cy="232929"/>
          </a:xfrm>
        </p:grpSpPr>
        <p:sp>
          <p:nvSpPr>
            <p:cNvPr id="300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04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5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1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07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8" name="Group 213"/>
          <p:cNvGrpSpPr/>
          <p:nvPr/>
        </p:nvGrpSpPr>
        <p:grpSpPr>
          <a:xfrm>
            <a:off x="3460750" y="3196071"/>
            <a:ext cx="501650" cy="232929"/>
            <a:chOff x="4038600" y="4747086"/>
            <a:chExt cx="501650" cy="232929"/>
          </a:xfrm>
        </p:grpSpPr>
        <p:sp>
          <p:nvSpPr>
            <p:cNvPr id="314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8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2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21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1" name="Group 213"/>
          <p:cNvGrpSpPr/>
          <p:nvPr/>
        </p:nvGrpSpPr>
        <p:grpSpPr>
          <a:xfrm>
            <a:off x="4419600" y="3352800"/>
            <a:ext cx="501650" cy="232929"/>
            <a:chOff x="4038600" y="4747086"/>
            <a:chExt cx="501650" cy="232929"/>
          </a:xfrm>
        </p:grpSpPr>
        <p:sp>
          <p:nvSpPr>
            <p:cNvPr id="328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2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3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35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4" name="Group 213"/>
          <p:cNvGrpSpPr/>
          <p:nvPr/>
        </p:nvGrpSpPr>
        <p:grpSpPr>
          <a:xfrm>
            <a:off x="3505200" y="3810000"/>
            <a:ext cx="501650" cy="232929"/>
            <a:chOff x="4038600" y="4747086"/>
            <a:chExt cx="501650" cy="232929"/>
          </a:xfrm>
        </p:grpSpPr>
        <p:sp>
          <p:nvSpPr>
            <p:cNvPr id="342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6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5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49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7" name="Group 213"/>
          <p:cNvGrpSpPr/>
          <p:nvPr/>
        </p:nvGrpSpPr>
        <p:grpSpPr>
          <a:xfrm>
            <a:off x="4267200" y="4267200"/>
            <a:ext cx="501650" cy="232929"/>
            <a:chOff x="4038600" y="4747086"/>
            <a:chExt cx="501650" cy="232929"/>
          </a:xfrm>
        </p:grpSpPr>
        <p:sp>
          <p:nvSpPr>
            <p:cNvPr id="356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0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66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6" name="Group 213"/>
          <p:cNvGrpSpPr/>
          <p:nvPr/>
        </p:nvGrpSpPr>
        <p:grpSpPr>
          <a:xfrm>
            <a:off x="2514600" y="4953000"/>
            <a:ext cx="501650" cy="232929"/>
            <a:chOff x="4038600" y="4747086"/>
            <a:chExt cx="501650" cy="232929"/>
          </a:xfrm>
        </p:grpSpPr>
        <p:sp>
          <p:nvSpPr>
            <p:cNvPr id="370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74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7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8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8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77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9" name="Group 213"/>
          <p:cNvGrpSpPr/>
          <p:nvPr/>
        </p:nvGrpSpPr>
        <p:grpSpPr>
          <a:xfrm>
            <a:off x="3276600" y="5410200"/>
            <a:ext cx="501650" cy="232929"/>
            <a:chOff x="4038600" y="4747086"/>
            <a:chExt cx="501650" cy="232929"/>
          </a:xfrm>
        </p:grpSpPr>
        <p:sp>
          <p:nvSpPr>
            <p:cNvPr id="384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8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0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39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2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391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213"/>
          <p:cNvGrpSpPr/>
          <p:nvPr/>
        </p:nvGrpSpPr>
        <p:grpSpPr>
          <a:xfrm>
            <a:off x="3886200" y="4876800"/>
            <a:ext cx="501650" cy="232929"/>
            <a:chOff x="4038600" y="4747086"/>
            <a:chExt cx="501650" cy="232929"/>
          </a:xfrm>
        </p:grpSpPr>
        <p:sp>
          <p:nvSpPr>
            <p:cNvPr id="398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02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4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40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0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405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2" name="Rectangle 233"/>
          <p:cNvSpPr>
            <a:spLocks noChangeArrowheads="1"/>
          </p:cNvSpPr>
          <p:nvPr/>
        </p:nvSpPr>
        <p:spPr bwMode="auto">
          <a:xfrm>
            <a:off x="2438400" y="3048000"/>
            <a:ext cx="676275" cy="171450"/>
          </a:xfrm>
          <a:prstGeom prst="rect">
            <a:avLst/>
          </a:prstGeom>
          <a:solidFill>
            <a:srgbClr val="FF0909">
              <a:alpha val="57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415" name="Rectangle 233"/>
          <p:cNvSpPr>
            <a:spLocks noChangeArrowheads="1"/>
          </p:cNvSpPr>
          <p:nvPr/>
        </p:nvSpPr>
        <p:spPr bwMode="auto">
          <a:xfrm>
            <a:off x="3429000" y="2895600"/>
            <a:ext cx="676275" cy="171450"/>
          </a:xfrm>
          <a:prstGeom prst="rect">
            <a:avLst/>
          </a:prstGeom>
          <a:solidFill>
            <a:srgbClr val="FF0909">
              <a:alpha val="57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416" name="Rectangle 233"/>
          <p:cNvSpPr>
            <a:spLocks noChangeArrowheads="1"/>
          </p:cNvSpPr>
          <p:nvPr/>
        </p:nvSpPr>
        <p:spPr bwMode="auto">
          <a:xfrm>
            <a:off x="3962400" y="3657600"/>
            <a:ext cx="676275" cy="171450"/>
          </a:xfrm>
          <a:prstGeom prst="rect">
            <a:avLst/>
          </a:prstGeom>
          <a:solidFill>
            <a:srgbClr val="FF0909">
              <a:alpha val="57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417" name="Rectangle 233"/>
          <p:cNvSpPr>
            <a:spLocks noChangeArrowheads="1"/>
          </p:cNvSpPr>
          <p:nvPr/>
        </p:nvSpPr>
        <p:spPr bwMode="auto">
          <a:xfrm>
            <a:off x="4800600" y="4191000"/>
            <a:ext cx="676275" cy="171450"/>
          </a:xfrm>
          <a:prstGeom prst="rect">
            <a:avLst/>
          </a:prstGeom>
          <a:solidFill>
            <a:srgbClr val="FF0909">
              <a:alpha val="57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418" name="Rectangle 233"/>
          <p:cNvSpPr>
            <a:spLocks noChangeArrowheads="1"/>
          </p:cNvSpPr>
          <p:nvPr/>
        </p:nvSpPr>
        <p:spPr bwMode="auto">
          <a:xfrm>
            <a:off x="4395787" y="4857750"/>
            <a:ext cx="676275" cy="171450"/>
          </a:xfrm>
          <a:prstGeom prst="rect">
            <a:avLst/>
          </a:prstGeom>
          <a:solidFill>
            <a:srgbClr val="FF0909">
              <a:alpha val="57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305" name="Slide Number Placeholder 3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6" name="Footer Placeholder 30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522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8538E-6 L 2.5E-6 0.09019 " pathEditMode="relative" rAng="0" ptsTypes="AA">
                                      <p:cBhvr>
                                        <p:cTn id="238" dur="5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1503E-6 L 4.16667E-6 -0.04578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500"/>
                            </p:stCondLst>
                            <p:childTnLst>
                              <p:par>
                                <p:cTn id="25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4578 L 4.16667E-6 -0.00139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500"/>
                            </p:stCondLst>
                            <p:childTnLst>
                              <p:par>
                                <p:cTn id="25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500"/>
                            </p:stCondLst>
                            <p:childTnLst>
                              <p:par>
                                <p:cTn id="2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0"/>
                            </p:stCondLst>
                            <p:childTnLst>
                              <p:par>
                                <p:cTn id="26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1503E-6 L 4.16667E-6 -0.04578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000"/>
                            </p:stCondLst>
                            <p:childTnLst>
                              <p:par>
                                <p:cTn id="2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4578 L 4.16667E-6 -0.00139 " pathEditMode="relative" rAng="0" ptsTypes="AA">
                                      <p:cBhvr>
                                        <p:cTn id="268" dur="2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9000"/>
                            </p:stCondLst>
                            <p:childTnLst>
                              <p:par>
                                <p:cTn id="27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9000"/>
                            </p:stCondLst>
                            <p:childTnLst>
                              <p:par>
                                <p:cTn id="2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9500"/>
                            </p:stCondLst>
                            <p:childTnLst>
                              <p:par>
                                <p:cTn id="28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1503E-6 L 4.16667E-6 -0.04578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4578 L 4.16667E-6 -0.00139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28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1500"/>
                            </p:stCondLst>
                            <p:childTnLst>
                              <p:par>
                                <p:cTn id="2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1503E-6 L 4.16667E-6 -0.04578 " pathEditMode="relative" rAng="0" ptsTypes="AA">
                                      <p:cBhvr>
                                        <p:cTn id="297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4000"/>
                            </p:stCondLst>
                            <p:childTnLst>
                              <p:par>
                                <p:cTn id="29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4578 L 4.16667E-6 -0.00139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6000"/>
                            </p:stCondLst>
                            <p:childTnLst>
                              <p:par>
                                <p:cTn id="30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6000"/>
                            </p:stCondLst>
                            <p:childTnLst>
                              <p:par>
                                <p:cTn id="3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6500"/>
                            </p:stCondLst>
                            <p:childTnLst>
                              <p:par>
                                <p:cTn id="3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6500"/>
                            </p:stCondLst>
                            <p:childTnLst>
                              <p:par>
                                <p:cTn id="31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1503E-6 L 4.16667E-6 -0.04578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8500"/>
                            </p:stCondLst>
                            <p:childTnLst>
                              <p:par>
                                <p:cTn id="3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4578 L 4.16667E-6 -0.00139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0500"/>
                            </p:stCondLst>
                            <p:childTnLst>
                              <p:par>
                                <p:cTn id="31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0500"/>
                            </p:stCondLst>
                            <p:childTnLst>
                              <p:par>
                                <p:cTn id="3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8742 L -1.11111E-6 0.00277 " pathEditMode="relative" rAng="0" ptsTypes="AA">
                                      <p:cBhvr>
                                        <p:cTn id="349" dur="5000" spd="-100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34" grpId="0" animBg="1"/>
      <p:bldP spid="52234" grpId="1" animBg="1"/>
      <p:bldP spid="14" grpId="0" animBg="1"/>
      <p:bldP spid="15" grpId="0" animBg="1"/>
      <p:bldP spid="16" grpId="0" animBg="1"/>
      <p:bldP spid="1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8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231" grpId="0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69" grpId="2" animBg="1"/>
      <p:bldP spid="270" grpId="0"/>
      <p:bldP spid="270" grpId="1"/>
      <p:bldP spid="271" grpId="0" animBg="1"/>
      <p:bldP spid="271" grpId="1" animBg="1"/>
      <p:bldP spid="272" grpId="0" animBg="1"/>
      <p:bldP spid="272" grpId="1" animBg="1"/>
      <p:bldP spid="273" grpId="0" animBg="1"/>
      <p:bldP spid="273" grpId="1" animBg="1"/>
      <p:bldP spid="274" grpId="0" animBg="1"/>
      <p:bldP spid="274" grpId="1" animBg="1"/>
      <p:bldP spid="275" grpId="0" animBg="1"/>
      <p:bldP spid="275" grpId="1" animBg="1"/>
      <p:bldP spid="276" grpId="0" animBg="1"/>
      <p:bldP spid="276" grpId="1" animBg="1"/>
      <p:bldP spid="277" grpId="0" animBg="1"/>
      <p:bldP spid="277" grpId="1" animBg="1"/>
      <p:bldP spid="277" grpId="2" animBg="1"/>
      <p:bldP spid="278" grpId="0"/>
      <p:bldP spid="278" grpId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 animBg="1"/>
      <p:bldP spid="282" grpId="1" animBg="1"/>
      <p:bldP spid="412" grpId="0" animBg="1"/>
      <p:bldP spid="412" grpId="1" animBg="1"/>
      <p:bldP spid="412" grpId="2" animBg="1"/>
      <p:bldP spid="412" grpId="3" animBg="1"/>
      <p:bldP spid="415" grpId="0" animBg="1"/>
      <p:bldP spid="415" grpId="1" animBg="1"/>
      <p:bldP spid="415" grpId="2" animBg="1"/>
      <p:bldP spid="415" grpId="3" animBg="1"/>
      <p:bldP spid="416" grpId="0" animBg="1"/>
      <p:bldP spid="416" grpId="1" animBg="1"/>
      <p:bldP spid="416" grpId="2" animBg="1"/>
      <p:bldP spid="416" grpId="3" animBg="1"/>
      <p:bldP spid="417" grpId="0" animBg="1"/>
      <p:bldP spid="417" grpId="1" animBg="1"/>
      <p:bldP spid="417" grpId="2" animBg="1"/>
      <p:bldP spid="417" grpId="3" animBg="1"/>
      <p:bldP spid="418" grpId="0" animBg="1"/>
      <p:bldP spid="418" grpId="1" animBg="1"/>
      <p:bldP spid="418" grpId="2" animBg="1"/>
      <p:bldP spid="418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RDT 1.0</a:t>
            </a:r>
          </a:p>
          <a:p>
            <a:pPr lvl="1">
              <a:defRPr/>
            </a:pPr>
            <a:r>
              <a:rPr lang="en-US" dirty="0" smtClean="0"/>
              <a:t>RDT 2.0, RDT 2.1, RDT 2.2</a:t>
            </a:r>
          </a:p>
          <a:p>
            <a:pPr lvl="1">
              <a:defRPr/>
            </a:pPr>
            <a:r>
              <a:rPr lang="en-US" dirty="0" smtClean="0"/>
              <a:t>RDT 3.0</a:t>
            </a:r>
          </a:p>
          <a:p>
            <a:pPr>
              <a:defRPr/>
            </a:pPr>
            <a:r>
              <a:rPr lang="en-US" dirty="0" smtClean="0"/>
              <a:t>Pipeline</a:t>
            </a:r>
          </a:p>
          <a:p>
            <a:pPr lvl="1">
              <a:defRPr/>
            </a:pPr>
            <a:r>
              <a:rPr lang="en-US" dirty="0" smtClean="0"/>
              <a:t>Go-back-N</a:t>
            </a:r>
          </a:p>
          <a:p>
            <a:pPr lvl="1">
              <a:defRPr/>
            </a:pP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 smtClean="0"/>
          </a:p>
          <a:p>
            <a:pPr lvl="1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2"/>
            <a:r>
              <a:rPr lang="en-US" dirty="0" smtClean="0"/>
              <a:t>Checksum, parity </a:t>
            </a:r>
            <a:r>
              <a:rPr lang="en-US" dirty="0" err="1" smtClean="0"/>
              <a:t>checkbit</a:t>
            </a:r>
            <a:r>
              <a:rPr lang="en-US" dirty="0" smtClean="0"/>
              <a:t>, CRC,..</a:t>
            </a:r>
          </a:p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bit?</a:t>
            </a:r>
          </a:p>
          <a:p>
            <a:pPr lvl="1"/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bit?</a:t>
            </a:r>
          </a:p>
          <a:p>
            <a:pPr lvl="2"/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2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ACK, NAK</a:t>
            </a:r>
          </a:p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1"/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RDT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RDT = Reliable Data Transfer</a:t>
            </a:r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: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endParaRPr lang="en-US" dirty="0" smtClean="0"/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 smtClean="0"/>
          </a:p>
          <a:p>
            <a:pPr lvl="2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2"/>
            <a:r>
              <a:rPr lang="en-US" b="1" dirty="0" err="1" smtClean="0">
                <a:solidFill>
                  <a:srgbClr val="FF0000"/>
                </a:solidFill>
              </a:rPr>
              <a:t>Dừng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b="1" i="1" dirty="0" smtClean="0"/>
              <a:t>an </a:t>
            </a:r>
            <a:r>
              <a:rPr lang="en-US" b="1" i="1" dirty="0" err="1" smtClean="0"/>
              <a:t>toàn</a:t>
            </a:r>
            <a:r>
              <a:rPr lang="en-US" b="1" i="1" dirty="0" smtClean="0"/>
              <a:t>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ACK</a:t>
            </a:r>
          </a:p>
          <a:p>
            <a:pPr lvl="2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</a:t>
            </a:r>
            <a:r>
              <a:rPr lang="en-US" dirty="0" err="1" smtClean="0"/>
              <a:t>lỗi</a:t>
            </a:r>
            <a:r>
              <a:rPr lang="en-US" dirty="0" smtClean="0"/>
              <a:t> bit,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RDT 1.0</a:t>
            </a:r>
          </a:p>
          <a:p>
            <a:pPr lvl="1"/>
            <a:r>
              <a:rPr lang="en-US" dirty="0" smtClean="0"/>
              <a:t>RDT </a:t>
            </a:r>
            <a:r>
              <a:rPr lang="en-US" dirty="0" smtClean="0"/>
              <a:t>2.0, RDT 2.1, RDT </a:t>
            </a:r>
            <a:r>
              <a:rPr lang="en-US" dirty="0" smtClean="0"/>
              <a:t>2.2</a:t>
            </a:r>
          </a:p>
          <a:p>
            <a:pPr lvl="1"/>
            <a:r>
              <a:rPr lang="en-US" dirty="0" smtClean="0"/>
              <a:t>RDT 3.0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pipe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buffer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ack</a:t>
            </a:r>
            <a:endParaRPr lang="en-US" dirty="0" smtClean="0"/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1"/>
            <a:r>
              <a:rPr lang="en-US" dirty="0" smtClean="0"/>
              <a:t>Go back N</a:t>
            </a:r>
          </a:p>
          <a:p>
            <a:pPr lvl="1"/>
            <a:r>
              <a:rPr lang="en-US" dirty="0" smtClean="0"/>
              <a:t>Selective Repeat (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)</a:t>
            </a:r>
          </a:p>
        </p:txBody>
      </p:sp>
      <p:pic>
        <p:nvPicPr>
          <p:cNvPr id="7" name="Picture 5" descr="4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1676400"/>
            <a:ext cx="4724400" cy="18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Rdt1.0 : đường truyền lý tưởng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: </a:t>
            </a:r>
            <a:r>
              <a:rPr lang="en-US" sz="2400" dirty="0" err="1" smtClean="0"/>
              <a:t>kênh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tuyệt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endParaRPr lang="en-US" sz="2400" dirty="0" smtClean="0"/>
          </a:p>
          <a:p>
            <a:pPr lvl="1" eaLnBrk="1" hangingPunct="1"/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bit</a:t>
            </a:r>
          </a:p>
          <a:p>
            <a:pPr lvl="1" eaLnBrk="1" hangingPunct="1"/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</a:t>
            </a:r>
          </a:p>
          <a:p>
            <a:pPr eaLnBrk="1" hangingPunct="1"/>
            <a:r>
              <a:rPr lang="en-US" sz="2400" dirty="0" smtClean="0"/>
              <a:t>FSM (finite state machine)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endParaRPr lang="en-US" sz="2400" dirty="0" smtClean="0"/>
          </a:p>
          <a:p>
            <a:pPr lvl="1" eaLnBrk="1" hangingPunct="1"/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xuống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kênh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dưới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đọc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kênh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dưới</a:t>
            </a:r>
            <a:endParaRPr lang="en-US" sz="2000" dirty="0" smtClean="0"/>
          </a:p>
        </p:txBody>
      </p:sp>
      <p:grpSp>
        <p:nvGrpSpPr>
          <p:cNvPr id="2" name="Group 24"/>
          <p:cNvGrpSpPr/>
          <p:nvPr/>
        </p:nvGrpSpPr>
        <p:grpSpPr>
          <a:xfrm>
            <a:off x="744538" y="4246563"/>
            <a:ext cx="1098550" cy="1011237"/>
            <a:chOff x="744538" y="4246563"/>
            <a:chExt cx="1098550" cy="1011237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808038" y="424656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44538" y="4332288"/>
              <a:ext cx="1098550" cy="912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latin typeface="Arial" pitchFamily="34" charset="0"/>
                </a:rPr>
                <a:t>Wait for call from above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10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</a:rPr>
              <a:t>packet = </a:t>
            </a:r>
            <a:r>
              <a:rPr lang="en-US" dirty="0" err="1">
                <a:latin typeface="Arial" pitchFamily="34" charset="0"/>
              </a:rPr>
              <a:t>make_pkt</a:t>
            </a:r>
            <a:r>
              <a:rPr lang="en-US" dirty="0">
                <a:latin typeface="Arial" pitchFamily="34" charset="0"/>
              </a:rPr>
              <a:t>(data)</a:t>
            </a:r>
          </a:p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(packet)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</a:rPr>
              <a:t>extract (</a:t>
            </a:r>
            <a:r>
              <a:rPr lang="en-US" dirty="0" err="1">
                <a:latin typeface="Arial" pitchFamily="34" charset="0"/>
              </a:rPr>
              <a:t>packet,data</a:t>
            </a:r>
            <a:r>
              <a:rPr lang="en-US" dirty="0">
                <a:latin typeface="Arial" pitchFamily="34" charset="0"/>
              </a:rPr>
              <a:t>)</a:t>
            </a:r>
          </a:p>
          <a:p>
            <a:pPr algn="l"/>
            <a:r>
              <a:rPr lang="en-US" dirty="0" err="1">
                <a:latin typeface="Arial" pitchFamily="34" charset="0"/>
              </a:rPr>
              <a:t>deliver_data</a:t>
            </a:r>
            <a:r>
              <a:rPr lang="en-US" dirty="0">
                <a:latin typeface="Arial" pitchFamily="34" charset="0"/>
              </a:rPr>
              <a:t>(data)</a:t>
            </a:r>
            <a:endParaRPr lang="en-US" dirty="0">
              <a:latin typeface="Times New Roman" pitchFamily="18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5053013" y="4232275"/>
            <a:ext cx="1098550" cy="1011238"/>
            <a:chOff x="5053013" y="4232275"/>
            <a:chExt cx="1098550" cy="1011238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5116513" y="4232275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5053013" y="4318000"/>
              <a:ext cx="1098550" cy="912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latin typeface="Arial" pitchFamily="34" charset="0"/>
                </a:rPr>
                <a:t>Wait for call from below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18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en-US">
              <a:latin typeface="Times New Roman" pitchFamily="18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(packet)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2085975" y="5553075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069013" y="5594350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10" grpId="0" animBg="1"/>
      <p:bldP spid="11" grpId="0"/>
      <p:bldP spid="12" grpId="0"/>
      <p:bldP spid="13" grpId="0" animBg="1"/>
      <p:bldP spid="14" grpId="0" animBg="1"/>
      <p:bldP spid="15" grpId="0"/>
      <p:bldP spid="18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Rdt2.0 kênh truyền có lỗi bit - 1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Giả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: </a:t>
            </a:r>
            <a:r>
              <a:rPr lang="en-US" sz="2800" dirty="0" err="1" smtClean="0"/>
              <a:t>kênh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xảy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 bit</a:t>
            </a:r>
          </a:p>
          <a:p>
            <a:pPr lvl="1">
              <a:lnSpc>
                <a:spcPct val="90000"/>
              </a:lnSpc>
            </a:pPr>
            <a:r>
              <a:rPr lang="en-US" sz="2500" dirty="0" err="1" smtClean="0"/>
              <a:t>Sử</a:t>
            </a:r>
            <a:r>
              <a:rPr lang="en-US" sz="2500" dirty="0" smtClean="0"/>
              <a:t> </a:t>
            </a:r>
            <a:r>
              <a:rPr lang="en-US" sz="2500" dirty="0" err="1" smtClean="0"/>
              <a:t>dụng</a:t>
            </a:r>
            <a:r>
              <a:rPr lang="en-US" sz="2500" dirty="0" smtClean="0"/>
              <a:t> </a:t>
            </a:r>
            <a:r>
              <a:rPr lang="en-US" sz="2500" dirty="0" err="1" smtClean="0"/>
              <a:t>các</a:t>
            </a:r>
            <a:r>
              <a:rPr lang="en-US" sz="2500" dirty="0" smtClean="0"/>
              <a:t> </a:t>
            </a:r>
            <a:r>
              <a:rPr lang="en-US" sz="2500" dirty="0" err="1" smtClean="0"/>
              <a:t>cơ</a:t>
            </a:r>
            <a:r>
              <a:rPr lang="en-US" sz="2500" dirty="0" smtClean="0"/>
              <a:t> </a:t>
            </a:r>
            <a:r>
              <a:rPr lang="en-US" sz="2500" dirty="0" err="1" smtClean="0"/>
              <a:t>chế</a:t>
            </a:r>
            <a:r>
              <a:rPr lang="en-US" sz="2500" dirty="0" smtClean="0"/>
              <a:t> </a:t>
            </a:r>
            <a:r>
              <a:rPr lang="en-US" sz="2500" dirty="0" err="1" smtClean="0"/>
              <a:t>kiểm</a:t>
            </a:r>
            <a:r>
              <a:rPr lang="en-US" sz="2500" dirty="0" smtClean="0"/>
              <a:t> </a:t>
            </a:r>
            <a:r>
              <a:rPr lang="en-US" sz="2500" dirty="0" err="1" smtClean="0"/>
              <a:t>tra</a:t>
            </a:r>
            <a:r>
              <a:rPr lang="en-US" sz="2500" dirty="0" smtClean="0"/>
              <a:t> </a:t>
            </a:r>
            <a:r>
              <a:rPr lang="en-US" sz="2500" dirty="0" err="1" smtClean="0"/>
              <a:t>lỗi</a:t>
            </a:r>
            <a:endParaRPr lang="en-US" sz="2500" dirty="0" smtClean="0"/>
          </a:p>
          <a:p>
            <a:pPr lvl="2">
              <a:lnSpc>
                <a:spcPct val="90000"/>
              </a:lnSpc>
            </a:pPr>
            <a:r>
              <a:rPr lang="en-US" sz="2200" dirty="0" smtClean="0"/>
              <a:t>checksum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sao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khắc</a:t>
            </a:r>
            <a:r>
              <a:rPr lang="en-US" sz="2800" dirty="0" smtClean="0"/>
              <a:t> </a:t>
            </a:r>
            <a:r>
              <a:rPr lang="en-US" sz="2800" dirty="0" err="1" smtClean="0"/>
              <a:t>phục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Acknowledgement(ACKs):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Nagetive</a:t>
            </a:r>
            <a:r>
              <a:rPr lang="en-US" sz="2400" dirty="0" smtClean="0">
                <a:solidFill>
                  <a:srgbClr val="FF0000"/>
                </a:solidFill>
              </a:rPr>
              <a:t> acknowledgement(NAKs):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NAK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So </a:t>
            </a:r>
            <a:r>
              <a:rPr lang="en-US" sz="2800" dirty="0" err="1" smtClean="0"/>
              <a:t>với</a:t>
            </a:r>
            <a:r>
              <a:rPr lang="en-US" sz="2800" dirty="0" smtClean="0"/>
              <a:t> rdt1.0, rdt2.0: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phản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: ACK, NAK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Rdt2.0 FSM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0"/>
          <p:cNvGrpSpPr/>
          <p:nvPr/>
        </p:nvGrpSpPr>
        <p:grpSpPr>
          <a:xfrm>
            <a:off x="696913" y="2209800"/>
            <a:ext cx="1208087" cy="962025"/>
            <a:chOff x="696913" y="2209800"/>
            <a:chExt cx="1208087" cy="962025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696913" y="2209800"/>
              <a:ext cx="985837" cy="9620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704850" y="2293938"/>
              <a:ext cx="120015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latin typeface="Arial" pitchFamily="34" charset="0"/>
                </a:rPr>
                <a:t>Wait for call from above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51936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</a:rPr>
              <a:t>extract(</a:t>
            </a:r>
            <a:r>
              <a:rPr lang="en-US" dirty="0" err="1">
                <a:latin typeface="Arial" pitchFamily="34" charset="0"/>
              </a:rPr>
              <a:t>rcvpkt,data</a:t>
            </a:r>
            <a:r>
              <a:rPr lang="en-US" dirty="0">
                <a:latin typeface="Arial" pitchFamily="34" charset="0"/>
              </a:rPr>
              <a:t>)</a:t>
            </a:r>
          </a:p>
          <a:p>
            <a:pPr algn="l"/>
            <a:r>
              <a:rPr lang="en-US" dirty="0" err="1">
                <a:latin typeface="Arial" pitchFamily="34" charset="0"/>
              </a:rPr>
              <a:t>deliver_data</a:t>
            </a:r>
            <a:r>
              <a:rPr lang="en-US" dirty="0">
                <a:latin typeface="Arial" pitchFamily="34" charset="0"/>
              </a:rPr>
              <a:t>(data)</a:t>
            </a:r>
          </a:p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(ACK)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297612" y="4781550"/>
            <a:ext cx="2541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 </a:t>
            </a:r>
          </a:p>
          <a:p>
            <a:pPr algn="l"/>
            <a:r>
              <a:rPr lang="en-US" dirty="0">
                <a:latin typeface="Arial" pitchFamily="34" charset="0"/>
              </a:rPr>
              <a:t>   </a:t>
            </a:r>
            <a:r>
              <a:rPr lang="en-US" dirty="0" err="1">
                <a:latin typeface="Arial" pitchFamily="34" charset="0"/>
              </a:rPr>
              <a:t>notcorrupt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 </a:t>
            </a:r>
            <a:r>
              <a:rPr lang="en-US" dirty="0" err="1">
                <a:latin typeface="Arial" pitchFamily="34" charset="0"/>
              </a:rPr>
              <a:t>isACK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2152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</a:t>
            </a:r>
          </a:p>
          <a:p>
            <a:pPr algn="l"/>
            <a:r>
              <a:rPr lang="en-US" dirty="0">
                <a:latin typeface="Arial" pitchFamily="34" charset="0"/>
              </a:rPr>
              <a:t>   </a:t>
            </a:r>
            <a:r>
              <a:rPr lang="en-US" dirty="0" err="1">
                <a:latin typeface="Arial" pitchFamily="34" charset="0"/>
              </a:rPr>
              <a:t>isNAK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6573838" y="2954338"/>
            <a:ext cx="1828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udt_send(NAK)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553200" y="2352674"/>
            <a:ext cx="2286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 </a:t>
            </a:r>
          </a:p>
          <a:p>
            <a:pPr algn="l"/>
            <a:r>
              <a:rPr lang="en-US" dirty="0">
                <a:latin typeface="Arial" pitchFamily="34" charset="0"/>
              </a:rPr>
              <a:t>  corrupt(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673851" y="29559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332036" y="2222500"/>
            <a:ext cx="1181100" cy="962025"/>
            <a:chOff x="1565" y="2116"/>
            <a:chExt cx="744" cy="606"/>
          </a:xfrm>
        </p:grpSpPr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1632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latin typeface="Arial" pitchFamily="34" charset="0"/>
                </a:rPr>
                <a:t>Wait for ACK or NAK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764338" y="3568700"/>
            <a:ext cx="1236663" cy="962025"/>
            <a:chOff x="1390" y="3347"/>
            <a:chExt cx="779" cy="606"/>
          </a:xfrm>
        </p:grpSpPr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1413" y="3400"/>
              <a:ext cx="7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latin typeface="Arial" pitchFamily="34" charset="0"/>
                </a:rPr>
                <a:t>Wait for call from below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34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866775" y="4167188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flipV="1">
            <a:off x="1057275" y="1962150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42"/>
          <p:cNvGrpSpPr/>
          <p:nvPr/>
        </p:nvGrpSpPr>
        <p:grpSpPr>
          <a:xfrm>
            <a:off x="1004888" y="1195387"/>
            <a:ext cx="4176712" cy="677863"/>
            <a:chOff x="1004888" y="1195387"/>
            <a:chExt cx="4176712" cy="677863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004888" y="1473200"/>
              <a:ext cx="41767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dirty="0" err="1">
                  <a:latin typeface="Arial" pitchFamily="34" charset="0"/>
                </a:rPr>
                <a:t>snkpkt</a:t>
              </a:r>
              <a:r>
                <a:rPr lang="en-US" dirty="0">
                  <a:latin typeface="Arial" pitchFamily="34" charset="0"/>
                </a:rPr>
                <a:t> = </a:t>
              </a:r>
              <a:r>
                <a:rPr lang="en-US" dirty="0" err="1">
                  <a:latin typeface="Arial" pitchFamily="34" charset="0"/>
                </a:rPr>
                <a:t>make_pkt</a:t>
              </a:r>
              <a:r>
                <a:rPr lang="en-US" dirty="0">
                  <a:latin typeface="Arial" pitchFamily="34" charset="0"/>
                </a:rPr>
                <a:t>(data, checksum)</a:t>
              </a:r>
            </a:p>
            <a:p>
              <a:pPr algn="l"/>
              <a:r>
                <a:rPr lang="en-US" dirty="0" err="1">
                  <a:latin typeface="Arial" pitchFamily="34" charset="0"/>
                </a:rPr>
                <a:t>udt_send</a:t>
              </a:r>
              <a:r>
                <a:rPr lang="en-US" dirty="0">
                  <a:latin typeface="Arial" pitchFamily="34" charset="0"/>
                </a:rPr>
                <a:t>(</a:t>
              </a:r>
              <a:r>
                <a:rPr lang="en-US" dirty="0" err="1">
                  <a:latin typeface="Arial" pitchFamily="34" charset="0"/>
                </a:rPr>
                <a:t>sndpkt</a:t>
              </a:r>
              <a:r>
                <a:rPr lang="en-US" dirty="0">
                  <a:latin typeface="Arial" pitchFamily="34" charset="0"/>
                </a:rPr>
                <a:t>)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109663" y="1517650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1031875" y="1195387"/>
              <a:ext cx="2255838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dirty="0" err="1">
                  <a:latin typeface="Arial" pitchFamily="34" charset="0"/>
                </a:rPr>
                <a:t>rdt_send</a:t>
              </a:r>
              <a:r>
                <a:rPr lang="en-US" dirty="0">
                  <a:latin typeface="Arial" pitchFamily="34" charset="0"/>
                </a:rPr>
                <a:t>(data)</a:t>
              </a:r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38" y="4343400"/>
            <a:ext cx="7200862" cy="1245156"/>
          </a:xfrm>
          <a:prstGeom prst="irregularSeal2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ACK/NAK </a:t>
            </a:r>
            <a:r>
              <a:rPr lang="en-US" sz="3000" dirty="0" err="1" smtClean="0">
                <a:solidFill>
                  <a:srgbClr val="FF0000"/>
                </a:solidFill>
              </a:rPr>
              <a:t>sai</a:t>
            </a:r>
            <a:r>
              <a:rPr lang="en-US" sz="3000" dirty="0" smtClean="0">
                <a:solidFill>
                  <a:srgbClr val="FF0000"/>
                </a:solidFill>
              </a:rPr>
              <a:t>???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5" grpId="0" animBg="1"/>
      <p:bldP spid="16" grpId="0"/>
      <p:bldP spid="17" grpId="0" animBg="1"/>
      <p:bldP spid="18" grpId="0" animBg="1"/>
      <p:bldP spid="18" grpId="1" animBg="1"/>
      <p:bldP spid="18" grpId="2" animBg="1"/>
      <p:bldP spid="19" grpId="0"/>
      <p:bldP spid="19" grpId="1"/>
      <p:bldP spid="19" grpId="2"/>
      <p:bldP spid="20" grpId="0"/>
      <p:bldP spid="20" grpId="1"/>
      <p:bldP spid="20" grpId="2"/>
      <p:bldP spid="21" grpId="0" animBg="1"/>
      <p:bldP spid="21" grpId="1" animBg="1"/>
      <p:bldP spid="21" grpId="2" animBg="1"/>
      <p:bldP spid="23" grpId="0"/>
      <p:bldP spid="23" grpId="1"/>
      <p:bldP spid="23" grpId="2"/>
      <p:bldP spid="24" grpId="0"/>
      <p:bldP spid="24" grpId="1"/>
      <p:bldP spid="24" grpId="2"/>
      <p:bldP spid="25" grpId="0" animBg="1"/>
      <p:bldP spid="25" grpId="1" animBg="1"/>
      <p:bldP spid="25" grpId="2" animBg="1"/>
      <p:bldP spid="29" grpId="0" animBg="1"/>
      <p:bldP spid="30" grpId="0" animBg="1"/>
      <p:bldP spid="30" grpId="1" animBg="1"/>
      <p:bldP spid="30" grpId="2" animBg="1"/>
      <p:bldP spid="34" grpId="0" animBg="1"/>
      <p:bldP spid="35" grpId="0"/>
      <p:bldP spid="36" grpId="0"/>
      <p:bldP spid="37" grpId="0" animBg="1"/>
      <p:bldP spid="14" grpId="0" animBg="1"/>
      <p:bldP spid="39" grpId="0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Rdt2.0 - 3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ACK/NAK </a:t>
            </a:r>
            <a:r>
              <a:rPr lang="en-US" dirty="0" err="1" smtClean="0"/>
              <a:t>sai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gửi</a:t>
            </a:r>
            <a:r>
              <a:rPr lang="en-US" sz="2100" dirty="0" smtClean="0"/>
              <a:t> </a:t>
            </a:r>
            <a:r>
              <a:rPr lang="en-US" sz="2100" dirty="0" err="1" smtClean="0"/>
              <a:t>đánh</a:t>
            </a:r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rgbClr val="FF0000"/>
                </a:solidFill>
              </a:rPr>
              <a:t>số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</a:rPr>
              <a:t>thứ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</a:rPr>
              <a:t>tự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 err="1" smtClean="0"/>
              <a:t>cho</a:t>
            </a:r>
            <a:r>
              <a:rPr lang="en-US" sz="2100" dirty="0" smtClean="0"/>
              <a:t> </a:t>
            </a: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gói</a:t>
            </a:r>
            <a:r>
              <a:rPr lang="en-US" sz="2100" dirty="0" smtClean="0"/>
              <a:t> tin</a:t>
            </a:r>
          </a:p>
          <a:p>
            <a:pPr lvl="1">
              <a:lnSpc>
                <a:spcPct val="90000"/>
              </a:lnSpc>
            </a:pP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nhận</a:t>
            </a:r>
            <a:r>
              <a:rPr lang="en-US" sz="2100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loại</a:t>
            </a:r>
            <a:r>
              <a:rPr lang="en-US" sz="2100" dirty="0" smtClean="0"/>
              <a:t> </a:t>
            </a:r>
            <a:r>
              <a:rPr lang="en-US" sz="2100" dirty="0" err="1" smtClean="0"/>
              <a:t>bỏ</a:t>
            </a:r>
            <a:r>
              <a:rPr lang="en-US" sz="2100" dirty="0" smtClean="0"/>
              <a:t> </a:t>
            </a:r>
            <a:r>
              <a:rPr lang="en-US" sz="2100" dirty="0" err="1" smtClean="0"/>
              <a:t>gói</a:t>
            </a:r>
            <a:r>
              <a:rPr lang="en-US" sz="2100" dirty="0" smtClean="0"/>
              <a:t> tin </a:t>
            </a:r>
            <a:r>
              <a:rPr lang="en-US" sz="2100" dirty="0" err="1" smtClean="0"/>
              <a:t>trùng</a:t>
            </a:r>
            <a:r>
              <a:rPr lang="en-US" sz="21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Dừng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đợi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gửi</a:t>
            </a:r>
            <a:r>
              <a:rPr lang="en-US" sz="2100" dirty="0" smtClean="0"/>
              <a:t> </a:t>
            </a:r>
            <a:r>
              <a:rPr lang="en-US" sz="2100" dirty="0" err="1" smtClean="0"/>
              <a:t>gửi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gói</a:t>
            </a:r>
            <a:r>
              <a:rPr lang="en-US" sz="2100" dirty="0" smtClean="0"/>
              <a:t> tin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chờ</a:t>
            </a:r>
            <a:r>
              <a:rPr lang="en-US" sz="2100" dirty="0" smtClean="0"/>
              <a:t> </a:t>
            </a:r>
            <a:r>
              <a:rPr lang="en-US" sz="2100" dirty="0" err="1" smtClean="0"/>
              <a:t>phản</a:t>
            </a:r>
            <a:r>
              <a:rPr lang="en-US" sz="2100" dirty="0" smtClean="0"/>
              <a:t> </a:t>
            </a:r>
            <a:r>
              <a:rPr lang="en-US" sz="2100" dirty="0" err="1" smtClean="0"/>
              <a:t>hồi</a:t>
            </a:r>
            <a:r>
              <a:rPr lang="en-US" sz="2100" dirty="0" smtClean="0"/>
              <a:t> </a:t>
            </a:r>
            <a:r>
              <a:rPr lang="en-US" sz="2100" dirty="0" err="1" smtClean="0"/>
              <a:t>từ</a:t>
            </a:r>
            <a:r>
              <a:rPr lang="en-US" sz="2100" dirty="0" smtClean="0"/>
              <a:t> </a:t>
            </a: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nhận</a:t>
            </a:r>
            <a:endParaRPr lang="en-US" sz="21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Rdt2.1 bên gửi xử lí lỗi ACK/NAK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latin typeface="Arial" pitchFamily="34" charset="0"/>
              </a:rPr>
              <a:t>Wait for call 0 from above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426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 err="1">
                <a:latin typeface="Arial" pitchFamily="34" charset="0"/>
              </a:rPr>
              <a:t>make_pkt</a:t>
            </a:r>
            <a:r>
              <a:rPr lang="en-US" dirty="0">
                <a:latin typeface="Arial" pitchFamily="34" charset="0"/>
              </a:rPr>
              <a:t>(0, data, checksum)</a:t>
            </a:r>
          </a:p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 rot="14610547">
            <a:off x="2149034" y="4603750"/>
            <a:ext cx="9525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dirty="0">
                  <a:latin typeface="Arial" pitchFamily="34" charset="0"/>
                </a:rPr>
                <a:t>Wait for ACK or NAK 0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17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rot="20242820">
            <a:off x="5589588" y="2116138"/>
            <a:ext cx="466725" cy="685800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913438" y="2743200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3040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  </a:t>
            </a:r>
          </a:p>
          <a:p>
            <a:pPr algn="l"/>
            <a:r>
              <a:rPr lang="en-US" dirty="0">
                <a:latin typeface="Arial" pitchFamily="34" charset="0"/>
              </a:rPr>
              <a:t>( corrupt(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||</a:t>
            </a:r>
          </a:p>
          <a:p>
            <a:pPr algn="l"/>
            <a:r>
              <a:rPr lang="en-US" dirty="0" err="1">
                <a:latin typeface="Arial" pitchFamily="34" charset="0"/>
              </a:rPr>
              <a:t>isNAK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6045200" y="28194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4406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 err="1">
                <a:latin typeface="Arial" pitchFamily="34" charset="0"/>
              </a:rPr>
              <a:t>make_pkt</a:t>
            </a:r>
            <a:r>
              <a:rPr lang="en-US" dirty="0">
                <a:latin typeface="Arial" pitchFamily="34" charset="0"/>
              </a:rPr>
              <a:t>(1, data, checksum)</a:t>
            </a:r>
          </a:p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  </a:t>
            </a:r>
          </a:p>
          <a:p>
            <a:pPr algn="l"/>
            <a:r>
              <a:rPr lang="en-US" dirty="0">
                <a:latin typeface="Arial" pitchFamily="34" charset="0"/>
              </a:rPr>
              <a:t>&amp;&amp; </a:t>
            </a:r>
            <a:r>
              <a:rPr lang="en-US" dirty="0" err="1">
                <a:latin typeface="Arial" pitchFamily="34" charset="0"/>
              </a:rPr>
              <a:t>notcorrupt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</a:t>
            </a:r>
          </a:p>
          <a:p>
            <a:pPr algn="l"/>
            <a:r>
              <a:rPr lang="en-US" dirty="0">
                <a:latin typeface="Arial" pitchFamily="34" charset="0"/>
              </a:rPr>
              <a:t>&amp;&amp; </a:t>
            </a:r>
            <a:r>
              <a:rPr lang="en-US" dirty="0" err="1">
                <a:latin typeface="Arial" pitchFamily="34" charset="0"/>
              </a:rPr>
              <a:t>isACK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5821363" y="403860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21748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udt_send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sndpkt</a:t>
            </a:r>
            <a:r>
              <a:rPr lang="en-US" dirty="0">
                <a:latin typeface="Arial" pitchFamily="34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3495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  </a:t>
            </a:r>
          </a:p>
          <a:p>
            <a:pPr algn="l"/>
            <a:r>
              <a:rPr lang="en-US" dirty="0">
                <a:latin typeface="Arial" pitchFamily="34" charset="0"/>
              </a:rPr>
              <a:t>( corrupt(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||</a:t>
            </a:r>
          </a:p>
          <a:p>
            <a:pPr algn="l"/>
            <a:r>
              <a:rPr lang="en-US" dirty="0" err="1">
                <a:latin typeface="Arial" pitchFamily="34" charset="0"/>
              </a:rPr>
              <a:t>isNAK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811213" y="5486400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38174" y="3016250"/>
            <a:ext cx="2486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  </a:t>
            </a:r>
          </a:p>
          <a:p>
            <a:pPr algn="l"/>
            <a:r>
              <a:rPr lang="en-US" dirty="0">
                <a:latin typeface="Arial" pitchFamily="34" charset="0"/>
              </a:rPr>
              <a:t>&amp;&amp; </a:t>
            </a:r>
            <a:r>
              <a:rPr lang="en-US" dirty="0" err="1">
                <a:latin typeface="Arial" pitchFamily="34" charset="0"/>
              </a:rPr>
              <a:t>notcorrupt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</a:t>
            </a:r>
          </a:p>
          <a:p>
            <a:pPr algn="l"/>
            <a:r>
              <a:rPr lang="en-US" dirty="0">
                <a:latin typeface="Arial" pitchFamily="34" charset="0"/>
              </a:rPr>
              <a:t>&amp;&amp; </a:t>
            </a:r>
            <a:r>
              <a:rPr lang="en-US" dirty="0" err="1">
                <a:latin typeface="Arial" pitchFamily="34" charset="0"/>
              </a:rPr>
              <a:t>isACK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</a:t>
            </a:r>
            <a:r>
              <a:rPr lang="en-US" sz="1000" dirty="0">
                <a:latin typeface="Arial" pitchFamily="34" charset="0"/>
              </a:rPr>
              <a:t>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782638" y="388620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989516" y="4200525"/>
            <a:ext cx="1157288" cy="823913"/>
            <a:chOff x="4242" y="2812"/>
            <a:chExt cx="729" cy="519"/>
          </a:xfrm>
        </p:grpSpPr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267" y="2870"/>
              <a:ext cx="7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dirty="0">
                  <a:latin typeface="Arial" pitchFamily="34" charset="0"/>
                </a:rPr>
                <a:t>Wait for</a:t>
              </a:r>
            </a:p>
            <a:p>
              <a:r>
                <a:rPr lang="en-US" sz="1400" dirty="0">
                  <a:latin typeface="Arial" pitchFamily="34" charset="0"/>
                </a:rPr>
                <a:t> call 1 from above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ACK or NAK 1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18" charset="2"/>
              </a:rPr>
              <a:t>L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  <p:bldP spid="13" grpId="1" animBg="1"/>
      <p:bldP spid="17" grpId="0" animBg="1"/>
      <p:bldP spid="18" grpId="0" animBg="1"/>
      <p:bldP spid="18" grpId="1" animBg="1"/>
      <p:bldP spid="19" grpId="0"/>
      <p:bldP spid="19" grpId="1"/>
      <p:bldP spid="20" grpId="0"/>
      <p:bldP spid="20" grpId="1"/>
      <p:bldP spid="21" grpId="0" animBg="1"/>
      <p:bldP spid="21" grpId="1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/>
      <p:bldP spid="29" grpId="0" animBg="1"/>
      <p:bldP spid="30" grpId="0"/>
      <p:bldP spid="30" grpId="1"/>
      <p:bldP spid="31" grpId="0"/>
      <p:bldP spid="31" grpId="1"/>
      <p:bldP spid="32" grpId="0" animBg="1"/>
      <p:bldP spid="32" grpId="1" animBg="1"/>
      <p:bldP spid="33" grpId="0"/>
      <p:bldP spid="34" grpId="0" animBg="1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UDP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Rdt2.1 bên nhận xử lí lỗi ACK/NAK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dirty="0">
                  <a:latin typeface="Arial" pitchFamily="34" charset="0"/>
                </a:rPr>
                <a:t>Wait for </a:t>
              </a:r>
            </a:p>
            <a:p>
              <a:r>
                <a:rPr lang="en-US" sz="1400" dirty="0">
                  <a:latin typeface="Arial" pitchFamily="34" charset="0"/>
                </a:rPr>
                <a:t>0 from below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 = </a:t>
            </a:r>
            <a:r>
              <a:rPr lang="en-US" sz="1400" dirty="0" err="1">
                <a:latin typeface="Arial" pitchFamily="34" charset="0"/>
              </a:rPr>
              <a:t>make_pkt</a:t>
            </a:r>
            <a:r>
              <a:rPr lang="en-US" sz="1400" dirty="0">
                <a:latin typeface="Arial" pitchFamily="34" charset="0"/>
              </a:rPr>
              <a:t>(NAK, </a:t>
            </a:r>
            <a:r>
              <a:rPr lang="en-US" sz="1400" dirty="0" err="1">
                <a:latin typeface="Arial" pitchFamily="34" charset="0"/>
              </a:rPr>
              <a:t>chksum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udt_send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&amp;&amp; </a:t>
            </a:r>
          </a:p>
          <a:p>
            <a:pPr algn="l"/>
            <a:r>
              <a:rPr lang="en-US" sz="1400">
                <a:latin typeface="Arial" pitchFamily="34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pitchFamily="34" charset="0"/>
              </a:rPr>
              <a:t>   has_seq0(rcvpkt)</a:t>
            </a: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 </a:t>
            </a:r>
            <a:r>
              <a:rPr lang="en-US" sz="1400" dirty="0" err="1">
                <a:latin typeface="Arial" pitchFamily="34" charset="0"/>
              </a:rPr>
              <a:t>notcorrupt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</a:t>
            </a:r>
          </a:p>
          <a:p>
            <a:pPr algn="l"/>
            <a:r>
              <a:rPr lang="en-US" sz="1400" dirty="0">
                <a:latin typeface="Arial" pitchFamily="34" charset="0"/>
              </a:rPr>
              <a:t>  &amp;&amp; has_seq1(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</a:t>
            </a:r>
            <a:r>
              <a:rPr lang="en-US" dirty="0">
                <a:latin typeface="Arial" pitchFamily="34" charset="0"/>
              </a:rPr>
              <a:t> 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extract(rcvpkt,data)</a:t>
            </a:r>
          </a:p>
          <a:p>
            <a:pPr algn="l"/>
            <a:r>
              <a:rPr lang="en-US" sz="1400">
                <a:latin typeface="Arial" pitchFamily="34" charset="0"/>
              </a:rPr>
              <a:t>deliver_data(data)</a:t>
            </a:r>
          </a:p>
          <a:p>
            <a:pPr algn="l"/>
            <a:r>
              <a:rPr lang="en-US" sz="1400">
                <a:latin typeface="Arial" pitchFamily="34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 dirty="0">
              <a:latin typeface="Times New Roman" pitchFamily="18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</a:t>
              </a:r>
            </a:p>
            <a:p>
              <a:r>
                <a:rPr lang="en-US" sz="1400">
                  <a:latin typeface="Arial" pitchFamily="34" charset="0"/>
                </a:rPr>
                <a:t>1 from below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2" name="Freeform 18"/>
          <p:cNvSpPr>
            <a:spLocks/>
          </p:cNvSpPr>
          <p:nvPr/>
        </p:nvSpPr>
        <p:spPr bwMode="auto">
          <a:xfrm rot="20238987">
            <a:off x="5437188" y="2979738"/>
            <a:ext cx="839787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 </a:t>
            </a:r>
            <a:r>
              <a:rPr lang="en-US" sz="1400" dirty="0" err="1">
                <a:latin typeface="Arial" pitchFamily="34" charset="0"/>
              </a:rPr>
              <a:t>notcorrupt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</a:t>
            </a:r>
          </a:p>
          <a:p>
            <a:pPr algn="l"/>
            <a:r>
              <a:rPr lang="en-US" sz="1400" dirty="0">
                <a:latin typeface="Arial" pitchFamily="34" charset="0"/>
              </a:rPr>
              <a:t>  &amp;&amp; has_seq0(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>
                <a:latin typeface="Arial" pitchFamily="34" charset="0"/>
              </a:rPr>
              <a:t>extract(</a:t>
            </a:r>
            <a:r>
              <a:rPr lang="en-US" sz="1400" dirty="0" err="1">
                <a:latin typeface="Arial" pitchFamily="34" charset="0"/>
              </a:rPr>
              <a:t>rcvpkt,data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deliver_data</a:t>
            </a:r>
            <a:r>
              <a:rPr lang="en-US" sz="1400" dirty="0">
                <a:latin typeface="Arial" pitchFamily="34" charset="0"/>
              </a:rPr>
              <a:t>(data)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 = </a:t>
            </a:r>
            <a:r>
              <a:rPr lang="en-US" sz="1400" dirty="0" err="1">
                <a:latin typeface="Arial" pitchFamily="34" charset="0"/>
              </a:rPr>
              <a:t>make_pkt</a:t>
            </a:r>
            <a:r>
              <a:rPr lang="en-US" sz="1400" dirty="0">
                <a:latin typeface="Arial" pitchFamily="34" charset="0"/>
              </a:rPr>
              <a:t>(ACK, </a:t>
            </a:r>
            <a:r>
              <a:rPr lang="en-US" sz="1400" dirty="0" err="1">
                <a:latin typeface="Arial" pitchFamily="34" charset="0"/>
              </a:rPr>
              <a:t>chksum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udt_send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 (corrupt(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 </a:t>
            </a:r>
          </a:p>
          <a:p>
            <a:pPr algn="l"/>
            <a:r>
              <a:rPr lang="en-US" sz="1400" dirty="0">
                <a:latin typeface="Arial" pitchFamily="34" charset="0"/>
              </a:rPr>
              <a:t>   not corrupt(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</a:t>
            </a:r>
          </a:p>
          <a:p>
            <a:pPr algn="l"/>
            <a:r>
              <a:rPr lang="en-US" sz="1400" dirty="0">
                <a:latin typeface="Arial" pitchFamily="34" charset="0"/>
              </a:rPr>
              <a:t>   has_seq1(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rdt_rcv(rcvpkt) &amp;&amp; (corrupt(rcvpkt)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pitchFamily="34" charset="0"/>
              </a:rPr>
              <a:t>udt_send(sndpkt)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2" grpId="1"/>
      <p:bldP spid="13" grpId="0"/>
      <p:bldP spid="14" grpId="0" animBg="1"/>
      <p:bldP spid="15" grpId="0" animBg="1"/>
      <p:bldP spid="16" grpId="0"/>
      <p:bldP spid="17" grpId="0" animBg="1"/>
      <p:bldP spid="18" grpId="0"/>
      <p:bldP spid="22" grpId="0" animBg="1"/>
      <p:bldP spid="22" grpId="1" animBg="1"/>
      <p:bldP spid="23" grpId="0"/>
      <p:bldP spid="24" grpId="0" animBg="1"/>
      <p:bldP spid="25" grpId="0"/>
      <p:bldP spid="26" grpId="0" animBg="1"/>
      <p:bldP spid="27" grpId="0"/>
      <p:bldP spid="27" grpId="1"/>
      <p:bldP spid="28" grpId="0" animBg="1"/>
      <p:bldP spid="28" grpId="1" animBg="1"/>
      <p:bldP spid="29" grpId="0"/>
      <p:bldP spid="30" grpId="0"/>
      <p:bldP spid="30" grpId="1"/>
      <p:bldP spid="31" grpId="0" animBg="1"/>
      <p:bldP spid="31" grpId="1" animBg="1"/>
      <p:bldP spid="32" grpId="0"/>
      <p:bldP spid="33" grpId="0" animBg="1"/>
      <p:bldP spid="34" grpId="0"/>
      <p:bldP spid="34" grpId="1"/>
      <p:bldP spid="35" grpId="0"/>
      <p:bldP spid="36" grpId="0" animBg="1"/>
      <p:bldP spid="36" grpId="1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Rdt2.1 thảo luận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44958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u="sng" dirty="0" err="1" smtClean="0">
                <a:solidFill>
                  <a:srgbClr val="FF0000"/>
                </a:solidFill>
              </a:rPr>
              <a:t>Bên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gửi</a:t>
            </a:r>
            <a:endParaRPr lang="en-US" u="sng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0 </a:t>
            </a:r>
            <a:r>
              <a:rPr lang="en-US" dirty="0" err="1" smtClean="0"/>
              <a:t>và</a:t>
            </a:r>
            <a:r>
              <a:rPr lang="en-US" dirty="0" smtClean="0"/>
              <a:t> 1???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: ACK/NAK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0 hay 1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724400" y="12954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u="sng" dirty="0" err="1">
                <a:solidFill>
                  <a:srgbClr val="FF0000"/>
                </a:solidFill>
                <a:latin typeface="Arial" pitchFamily="34" charset="0"/>
              </a:rPr>
              <a:t>Bên</a:t>
            </a:r>
            <a:r>
              <a:rPr lang="en-US" sz="2800" u="sng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800" u="sng" dirty="0" err="1">
                <a:solidFill>
                  <a:srgbClr val="FF0000"/>
                </a:solidFill>
                <a:latin typeface="Arial" pitchFamily="34" charset="0"/>
              </a:rPr>
              <a:t>nhận</a:t>
            </a:r>
            <a:endParaRPr lang="en-US" sz="2800" u="sng" dirty="0">
              <a:solidFill>
                <a:srgbClr val="FF0000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Arial" pitchFamily="34" charset="0"/>
              </a:rPr>
              <a:t>Phải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kiểm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tra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nếu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nhận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trùng</a:t>
            </a:r>
            <a:endParaRPr lang="en-US" sz="2800" dirty="0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latin typeface="Arial" pitchFamily="34" charset="0"/>
              </a:rPr>
              <a:t>So </a:t>
            </a:r>
            <a:r>
              <a:rPr lang="en-US" sz="2400" dirty="0" err="1" smtClean="0">
                <a:latin typeface="Arial" pitchFamily="34" charset="0"/>
              </a:rPr>
              <a:t>sánh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trạng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thái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đang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chờ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(0 hay 1) </a:t>
            </a:r>
            <a:r>
              <a:rPr lang="en-US" sz="2400" dirty="0" err="1" smtClean="0">
                <a:latin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trạng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thái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gói</a:t>
            </a:r>
            <a:r>
              <a:rPr lang="en-US" sz="2400" dirty="0" smtClean="0">
                <a:latin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</a:rPr>
              <a:t>nhận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được</a:t>
            </a:r>
            <a:endParaRPr lang="en-US" sz="2400" dirty="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err="1" smtClean="0">
                <a:latin typeface="Arial" pitchFamily="34" charset="0"/>
              </a:rPr>
              <a:t>Bên</a:t>
            </a:r>
            <a:r>
              <a:rPr lang="en-US" sz="2800" dirty="0" smtClean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nhận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</a:rPr>
              <a:t>biết</a:t>
            </a:r>
            <a:r>
              <a:rPr lang="en-US" sz="2800" dirty="0" smtClean="0">
                <a:latin typeface="Arial" pitchFamily="34" charset="0"/>
              </a:rPr>
              <a:t> ACK/NAK </a:t>
            </a:r>
            <a:r>
              <a:rPr lang="en-US" sz="2800" dirty="0" err="1">
                <a:latin typeface="Arial" pitchFamily="34" charset="0"/>
              </a:rPr>
              <a:t>cuối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có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chuyển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tới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bên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gửi</a:t>
            </a:r>
            <a:r>
              <a:rPr lang="en-US" sz="2800" dirty="0">
                <a:latin typeface="Arial" pitchFamily="34" charset="0"/>
              </a:rPr>
              <a:t> an </a:t>
            </a:r>
            <a:r>
              <a:rPr lang="en-US" sz="2800" dirty="0" err="1" smtClean="0">
                <a:latin typeface="Arial" pitchFamily="34" charset="0"/>
              </a:rPr>
              <a:t>toàn</a:t>
            </a:r>
            <a:r>
              <a:rPr lang="en-US" sz="2800" dirty="0" smtClean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</a:rPr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- RDT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Checksum: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 eaLnBrk="1" hangingPunct="1"/>
            <a:r>
              <a:rPr lang="en-US" dirty="0" smtClean="0"/>
              <a:t>ACK: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1" eaLnBrk="1" hangingPunct="1"/>
            <a:r>
              <a:rPr lang="en-US" dirty="0" smtClean="0"/>
              <a:t>NAK: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1" eaLnBrk="1" hangingPunct="1"/>
            <a:r>
              <a:rPr lang="en-US" dirty="0" smtClean="0"/>
              <a:t>Sequence Number (1 bit = 0 </a:t>
            </a:r>
            <a:r>
              <a:rPr lang="en-US" dirty="0" err="1" smtClean="0"/>
              <a:t>hoặc</a:t>
            </a:r>
            <a:r>
              <a:rPr lang="en-US" dirty="0" smtClean="0"/>
              <a:t>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Rdt2.2 không sử dụng NAK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giống</a:t>
            </a:r>
            <a:r>
              <a:rPr lang="en-US" sz="2400" dirty="0" smtClean="0"/>
              <a:t> rdt2.1,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NAK</a:t>
            </a:r>
          </a:p>
          <a:p>
            <a:pPr eaLnBrk="1" hangingPunct="1"/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ACK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ACK</a:t>
            </a:r>
          </a:p>
          <a:p>
            <a:pPr eaLnBrk="1" hangingPunct="1"/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trùng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ACK </a:t>
            </a:r>
            <a:r>
              <a:rPr lang="en-US" sz="2400" dirty="0" err="1" smtClean="0"/>
              <a:t>xem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NAK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vừa</a:t>
            </a:r>
            <a:r>
              <a:rPr lang="en-US" sz="2400" dirty="0" smtClean="0"/>
              <a:t> </a:t>
            </a:r>
            <a:r>
              <a:rPr lang="en-US" sz="2400" dirty="0" err="1" smtClean="0"/>
              <a:t>gởi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Rdt2.2: bên gửi và bên nhận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20963" y="2220913"/>
            <a:ext cx="1062037" cy="838200"/>
            <a:chOff x="1441" y="2062"/>
            <a:chExt cx="669" cy="528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441" y="2110"/>
              <a:ext cx="66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Arial" pitchFamily="34" charset="0"/>
                </a:rPr>
                <a:t>Wait for call 0 from above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57513" y="1519238"/>
            <a:ext cx="3722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pitchFamily="34" charset="0"/>
              </a:rPr>
              <a:t>sndpkt</a:t>
            </a:r>
            <a:r>
              <a:rPr lang="en-US" sz="1600" dirty="0">
                <a:latin typeface="Arial" pitchFamily="34" charset="0"/>
              </a:rPr>
              <a:t> = </a:t>
            </a:r>
            <a:r>
              <a:rPr lang="en-US" sz="1600" dirty="0" err="1">
                <a:latin typeface="Arial" pitchFamily="34" charset="0"/>
              </a:rPr>
              <a:t>make_pkt</a:t>
            </a:r>
            <a:r>
              <a:rPr lang="en-US" sz="1600" dirty="0">
                <a:latin typeface="Arial" pitchFamily="34" charset="0"/>
              </a:rPr>
              <a:t>(0, data, checksum)</a:t>
            </a:r>
          </a:p>
          <a:p>
            <a:pPr algn="l"/>
            <a:r>
              <a:rPr lang="en-US" sz="1600" dirty="0" err="1">
                <a:latin typeface="Arial" pitchFamily="34" charset="0"/>
              </a:rPr>
              <a:t>udt_send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sndpkt</a:t>
            </a:r>
            <a:r>
              <a:rPr lang="en-US" sz="1600" dirty="0">
                <a:latin typeface="Arial" pitchFamily="34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970213" y="1238250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rdt_send(data)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032125" y="1574800"/>
            <a:ext cx="3552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427288" y="2084388"/>
            <a:ext cx="419100" cy="230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flipV="1">
            <a:off x="3327400" y="2019300"/>
            <a:ext cx="1897063" cy="206375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 rot="20242820">
            <a:off x="5802313" y="1944688"/>
            <a:ext cx="452437" cy="860425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315075" y="2743200"/>
            <a:ext cx="2124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</a:rPr>
              <a:t>udt_send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</a:rPr>
              <a:t>sndpkt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218238" y="1863725"/>
            <a:ext cx="2717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</a:rPr>
              <a:t>rdt_rcv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&amp;&amp;  </a:t>
            </a:r>
          </a:p>
          <a:p>
            <a:pPr algn="l"/>
            <a:r>
              <a:rPr lang="en-US" dirty="0">
                <a:latin typeface="Arial" pitchFamily="34" charset="0"/>
              </a:rPr>
              <a:t>( corrupt(</a:t>
            </a:r>
            <a:r>
              <a:rPr lang="en-US" dirty="0" err="1">
                <a:latin typeface="Arial" pitchFamily="34" charset="0"/>
              </a:rPr>
              <a:t>rcvpkt</a:t>
            </a:r>
            <a:r>
              <a:rPr lang="en-US" dirty="0">
                <a:latin typeface="Arial" pitchFamily="34" charset="0"/>
              </a:rPr>
              <a:t>) ||</a:t>
            </a:r>
          </a:p>
          <a:p>
            <a:pPr algn="l"/>
            <a:r>
              <a:rPr lang="en-US" dirty="0">
                <a:latin typeface="Arial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</a:rPr>
              <a:t>isACK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(rcvpkt,1)</a:t>
            </a:r>
            <a:r>
              <a:rPr lang="en-US" dirty="0">
                <a:latin typeface="Arial" pitchFamily="34" charset="0"/>
              </a:rPr>
              <a:t> 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6418263" y="2741612"/>
            <a:ext cx="142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5948363" y="2844800"/>
            <a:ext cx="203200" cy="1228725"/>
          </a:xfrm>
          <a:custGeom>
            <a:avLst/>
            <a:gdLst>
              <a:gd name="T0" fmla="*/ 67 w 128"/>
              <a:gd name="T1" fmla="*/ 774 h 774"/>
              <a:gd name="T2" fmla="*/ 0 w 128"/>
              <a:gd name="T3" fmla="*/ 0 h 774"/>
              <a:gd name="T4" fmla="*/ 0 60000 65536"/>
              <a:gd name="T5" fmla="*/ 0 60000 65536"/>
              <a:gd name="T6" fmla="*/ 0 w 128"/>
              <a:gd name="T7" fmla="*/ 0 h 774"/>
              <a:gd name="T8" fmla="*/ 128 w 128"/>
              <a:gd name="T9" fmla="*/ 774 h 7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774">
                <a:moveTo>
                  <a:pt x="67" y="774"/>
                </a:moveTo>
                <a:cubicBezTo>
                  <a:pt x="128" y="425"/>
                  <a:pt x="81" y="0"/>
                  <a:pt x="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092825" y="3255963"/>
            <a:ext cx="2413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rdt_rcv(rcvpkt)   </a:t>
            </a:r>
          </a:p>
          <a:p>
            <a:pPr algn="l"/>
            <a:r>
              <a:rPr lang="en-US" sz="1600">
                <a:latin typeface="Arial" pitchFamily="34" charset="0"/>
              </a:rPr>
              <a:t>&amp;&amp; notcorrupt(rcvpkt) </a:t>
            </a:r>
          </a:p>
          <a:p>
            <a:pPr algn="l"/>
            <a:r>
              <a:rPr lang="en-US" sz="1600">
                <a:latin typeface="Arial" pitchFamily="34" charset="0"/>
              </a:rPr>
              <a:t>&amp;&amp; 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isACK(rcvpkt,0)</a:t>
            </a:r>
            <a:r>
              <a:rPr lang="en-US" sz="900">
                <a:latin typeface="Arial" pitchFamily="34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6181725" y="4079875"/>
            <a:ext cx="1863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43490" y="2166938"/>
            <a:ext cx="1052513" cy="838200"/>
            <a:chOff x="1483" y="2062"/>
            <a:chExt cx="663" cy="528"/>
          </a:xfrm>
        </p:grpSpPr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1585" y="2110"/>
              <a:ext cx="561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latin typeface="Arial" pitchFamily="34" charset="0"/>
                </a:rPr>
                <a:t>Wait for ACK</a:t>
              </a:r>
            </a:p>
            <a:p>
              <a:r>
                <a:rPr lang="en-US" sz="1200" dirty="0">
                  <a:latin typeface="Arial" pitchFamily="34" charset="0"/>
                </a:rPr>
                <a:t>0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683000" y="2884488"/>
            <a:ext cx="1441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sender FSM</a:t>
            </a:r>
          </a:p>
          <a:p>
            <a:r>
              <a:rPr lang="en-US" dirty="0">
                <a:solidFill>
                  <a:schemeClr val="accent2"/>
                </a:solidFill>
              </a:rPr>
              <a:t>fragment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740025" y="4265613"/>
            <a:ext cx="847725" cy="795337"/>
            <a:chOff x="3570" y="3063"/>
            <a:chExt cx="534" cy="501"/>
          </a:xfrm>
        </p:grpSpPr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570" y="3063"/>
              <a:ext cx="534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3597" y="3085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latin typeface="Arial" pitchFamily="34" charset="0"/>
                </a:rPr>
                <a:t>Wait for </a:t>
              </a:r>
            </a:p>
            <a:p>
              <a:r>
                <a:rPr lang="en-US" sz="1200" dirty="0">
                  <a:latin typeface="Arial" pitchFamily="34" charset="0"/>
                </a:rPr>
                <a:t>1</a:t>
              </a:r>
              <a:r>
                <a:rPr lang="en-US" sz="1200" dirty="0" smtClean="0">
                  <a:latin typeface="Arial" pitchFamily="34" charset="0"/>
                </a:rPr>
                <a:t> </a:t>
              </a:r>
              <a:r>
                <a:rPr lang="en-US" sz="1200" dirty="0">
                  <a:latin typeface="Arial" pitchFamily="34" charset="0"/>
                </a:rPr>
                <a:t>from below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29" name="Freeform 25"/>
          <p:cNvSpPr>
            <a:spLocks/>
          </p:cNvSpPr>
          <p:nvPr/>
        </p:nvSpPr>
        <p:spPr bwMode="auto">
          <a:xfrm>
            <a:off x="3368675" y="4156075"/>
            <a:ext cx="825500" cy="185738"/>
          </a:xfrm>
          <a:custGeom>
            <a:avLst/>
            <a:gdLst>
              <a:gd name="T0" fmla="*/ 0 w 520"/>
              <a:gd name="T1" fmla="*/ 117 h 117"/>
              <a:gd name="T2" fmla="*/ 520 w 520"/>
              <a:gd name="T3" fmla="*/ 17 h 117"/>
              <a:gd name="T4" fmla="*/ 0 60000 65536"/>
              <a:gd name="T5" fmla="*/ 0 60000 65536"/>
              <a:gd name="T6" fmla="*/ 0 w 520"/>
              <a:gd name="T7" fmla="*/ 0 h 117"/>
              <a:gd name="T8" fmla="*/ 520 w 520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0" h="117">
                <a:moveTo>
                  <a:pt x="0" y="117"/>
                </a:moveTo>
                <a:cubicBezTo>
                  <a:pt x="136" y="17"/>
                  <a:pt x="276" y="0"/>
                  <a:pt x="520" y="17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3481387" y="4960938"/>
            <a:ext cx="2403475" cy="206375"/>
          </a:xfrm>
          <a:custGeom>
            <a:avLst/>
            <a:gdLst>
              <a:gd name="T0" fmla="*/ 0 w 1514"/>
              <a:gd name="T1" fmla="*/ 0 h 130"/>
              <a:gd name="T2" fmla="*/ 1514 w 1514"/>
              <a:gd name="T3" fmla="*/ 17 h 130"/>
              <a:gd name="T4" fmla="*/ 0 60000 65536"/>
              <a:gd name="T5" fmla="*/ 0 60000 65536"/>
              <a:gd name="T6" fmla="*/ 0 w 1514"/>
              <a:gd name="T7" fmla="*/ 0 h 130"/>
              <a:gd name="T8" fmla="*/ 1514 w 1514"/>
              <a:gd name="T9" fmla="*/ 130 h 1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14" h="130">
                <a:moveTo>
                  <a:pt x="0" y="0"/>
                </a:moveTo>
                <a:cubicBezTo>
                  <a:pt x="266" y="130"/>
                  <a:pt x="1322" y="113"/>
                  <a:pt x="1514" y="17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248025" y="5106988"/>
            <a:ext cx="3940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pitchFamily="34" charset="0"/>
              </a:rPr>
              <a:t>rdt_rcv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rcvpkt</a:t>
            </a:r>
            <a:r>
              <a:rPr lang="en-US" sz="1600" dirty="0">
                <a:latin typeface="Arial" pitchFamily="34" charset="0"/>
              </a:rPr>
              <a:t>) &amp;&amp; </a:t>
            </a:r>
            <a:r>
              <a:rPr lang="en-US" sz="1600" dirty="0" err="1">
                <a:latin typeface="Arial" pitchFamily="34" charset="0"/>
              </a:rPr>
              <a:t>notcorrupt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rcvpkt</a:t>
            </a:r>
            <a:r>
              <a:rPr lang="en-US" sz="1600" dirty="0">
                <a:latin typeface="Arial" pitchFamily="34" charset="0"/>
              </a:rPr>
              <a:t>) </a:t>
            </a:r>
          </a:p>
          <a:p>
            <a:pPr algn="l"/>
            <a:r>
              <a:rPr lang="en-US" sz="1600" dirty="0">
                <a:latin typeface="Arial" pitchFamily="34" charset="0"/>
              </a:rPr>
              <a:t>  &amp;&amp; </a:t>
            </a:r>
            <a:r>
              <a:rPr lang="en-US" sz="1600" dirty="0" smtClean="0">
                <a:latin typeface="Arial" pitchFamily="34" charset="0"/>
              </a:rPr>
              <a:t>has_seq1(</a:t>
            </a:r>
            <a:r>
              <a:rPr lang="en-US" sz="1600" dirty="0" err="1" smtClean="0">
                <a:latin typeface="Arial" pitchFamily="34" charset="0"/>
              </a:rPr>
              <a:t>rcvpkt</a:t>
            </a:r>
            <a:r>
              <a:rPr lang="en-US" sz="1600" dirty="0">
                <a:latin typeface="Arial" pitchFamily="34" charset="0"/>
              </a:rPr>
              <a:t>) 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3359150" y="5678488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216275" y="5664200"/>
            <a:ext cx="4175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>
                <a:latin typeface="Arial" pitchFamily="34" charset="0"/>
              </a:rPr>
              <a:t>extract(</a:t>
            </a:r>
            <a:r>
              <a:rPr lang="en-US" sz="1600" dirty="0" err="1">
                <a:latin typeface="Arial" pitchFamily="34" charset="0"/>
              </a:rPr>
              <a:t>rcvpkt,data</a:t>
            </a:r>
            <a:r>
              <a:rPr lang="en-US" sz="1600" dirty="0">
                <a:latin typeface="Arial" pitchFamily="34" charset="0"/>
              </a:rPr>
              <a:t>)</a:t>
            </a:r>
          </a:p>
          <a:p>
            <a:pPr algn="l"/>
            <a:r>
              <a:rPr lang="en-US" sz="1600" dirty="0" err="1">
                <a:latin typeface="Arial" pitchFamily="34" charset="0"/>
              </a:rPr>
              <a:t>deliver_data</a:t>
            </a:r>
            <a:r>
              <a:rPr lang="en-US" sz="1600" dirty="0">
                <a:latin typeface="Arial" pitchFamily="34" charset="0"/>
              </a:rPr>
              <a:t>(data)</a:t>
            </a:r>
          </a:p>
          <a:p>
            <a:pPr algn="l"/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</a:rPr>
              <a:t>sndpkt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make_pkt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(ACK1,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</a:rPr>
              <a:t>chksum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  <a:p>
            <a:pPr algn="l"/>
            <a:r>
              <a:rPr lang="en-US" sz="1600" dirty="0" err="1">
                <a:latin typeface="Arial" pitchFamily="34" charset="0"/>
              </a:rPr>
              <a:t>udt_send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sndpkt</a:t>
            </a:r>
            <a:r>
              <a:rPr lang="en-US" sz="1600" dirty="0">
                <a:latin typeface="Arial" pitchFamily="34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 flipH="1">
            <a:off x="2276475" y="3917950"/>
            <a:ext cx="490537" cy="13589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403225" y="472440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81000" y="3810000"/>
            <a:ext cx="2362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>
                <a:latin typeface="Arial" pitchFamily="34" charset="0"/>
              </a:rPr>
              <a:t>rdt_rcv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rcvpkt</a:t>
            </a:r>
            <a:r>
              <a:rPr lang="en-US" sz="1600" dirty="0">
                <a:latin typeface="Arial" pitchFamily="34" charset="0"/>
              </a:rPr>
              <a:t>) &amp;&amp; </a:t>
            </a:r>
          </a:p>
          <a:p>
            <a:pPr algn="l"/>
            <a:r>
              <a:rPr lang="en-US" sz="1600" dirty="0">
                <a:latin typeface="Arial" pitchFamily="34" charset="0"/>
              </a:rPr>
              <a:t>   (corrupt(</a:t>
            </a:r>
            <a:r>
              <a:rPr lang="en-US" sz="1600" dirty="0" err="1">
                <a:latin typeface="Arial" pitchFamily="34" charset="0"/>
              </a:rPr>
              <a:t>rcvpkt</a:t>
            </a:r>
            <a:r>
              <a:rPr lang="en-US" sz="1600" dirty="0">
                <a:latin typeface="Arial" pitchFamily="34" charset="0"/>
              </a:rPr>
              <a:t>) </a:t>
            </a:r>
            <a:r>
              <a:rPr lang="en-US" sz="1600" dirty="0" smtClean="0">
                <a:latin typeface="Arial" pitchFamily="34" charset="0"/>
              </a:rPr>
              <a:t>|| </a:t>
            </a:r>
          </a:p>
          <a:p>
            <a:pPr algn="l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has_seq0(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rcvpkt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) </a:t>
            </a:r>
            <a:r>
              <a:rPr lang="en-US" sz="1600" dirty="0" smtClean="0">
                <a:latin typeface="Arial" pitchFamily="34" charset="0"/>
              </a:rPr>
              <a:t>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228600" y="4724400"/>
            <a:ext cx="289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sndpkt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make_pkt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(ACK0,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chksum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)</a:t>
            </a:r>
            <a:endParaRPr lang="en-US" sz="1600" dirty="0" smtClean="0">
              <a:latin typeface="Arial" pitchFamily="34" charset="0"/>
            </a:endParaRPr>
          </a:p>
          <a:p>
            <a:r>
              <a:rPr lang="en-US" sz="1600" dirty="0" err="1" smtClean="0">
                <a:latin typeface="Arial" pitchFamily="34" charset="0"/>
              </a:rPr>
              <a:t>udt_send</a:t>
            </a:r>
            <a:r>
              <a:rPr lang="en-US" sz="1600" dirty="0" smtClean="0">
                <a:latin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</a:rPr>
              <a:t>sndpkt</a:t>
            </a:r>
            <a:r>
              <a:rPr lang="en-US" sz="1600" dirty="0" smtClean="0">
                <a:latin typeface="Arial" pitchFamily="34" charset="0"/>
              </a:rPr>
              <a:t>)</a:t>
            </a:r>
            <a:endParaRPr lang="en-US" sz="1600" dirty="0" smtClean="0">
              <a:latin typeface="Times New Roman" pitchFamily="18" charset="0"/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659187" y="4311650"/>
            <a:ext cx="1556836" cy="64633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receiver FSM</a:t>
            </a:r>
          </a:p>
          <a:p>
            <a:r>
              <a:rPr lang="en-US" dirty="0">
                <a:solidFill>
                  <a:schemeClr val="accent2"/>
                </a:solidFill>
              </a:rPr>
              <a:t>fragment</a:t>
            </a: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6854825" y="4103688"/>
            <a:ext cx="379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 animBg="1"/>
      <p:bldP spid="25" grpId="0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5" grpId="0" animBg="1"/>
      <p:bldP spid="36" grpId="0"/>
      <p:bldP spid="37" grpId="0"/>
      <p:bldP spid="38" grpId="0"/>
      <p:bldP spid="39" grpId="0" animBg="1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Rdt3.0 kênh truyền có lỗi và mất - 1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4191000" cy="5181600"/>
          </a:xfrm>
        </p:spPr>
        <p:txBody>
          <a:bodyPr/>
          <a:lstStyle/>
          <a:p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:</a:t>
            </a:r>
          </a:p>
          <a:p>
            <a:pPr lvl="1"/>
            <a:r>
              <a:rPr lang="en-US" sz="2100" dirty="0" err="1" smtClean="0"/>
              <a:t>Lỗi</a:t>
            </a:r>
            <a:r>
              <a:rPr lang="en-US" sz="2100" dirty="0" smtClean="0"/>
              <a:t> bit</a:t>
            </a:r>
          </a:p>
          <a:p>
            <a:pPr lvl="1"/>
            <a:r>
              <a:rPr lang="en-US" sz="2100" dirty="0" err="1" smtClean="0"/>
              <a:t>mất</a:t>
            </a:r>
            <a:r>
              <a:rPr lang="en-US" sz="2100" dirty="0" smtClean="0"/>
              <a:t> </a:t>
            </a:r>
            <a:r>
              <a:rPr lang="en-US" sz="2100" dirty="0" err="1" smtClean="0"/>
              <a:t>gói</a:t>
            </a:r>
            <a:endParaRPr lang="en-US" dirty="0" smtClean="0"/>
          </a:p>
          <a:p>
            <a:pPr lvl="1">
              <a:buNone/>
            </a:pP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Checksum,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, ACKs,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vẫn</a:t>
            </a:r>
            <a:r>
              <a:rPr lang="en-US" sz="2000" dirty="0" smtClean="0"/>
              <a:t> </a:t>
            </a:r>
            <a:r>
              <a:rPr lang="en-US" sz="2000" dirty="0" err="1" smtClean="0"/>
              <a:t>chưa</a:t>
            </a:r>
            <a:r>
              <a:rPr lang="en-US" sz="2000" dirty="0" smtClean="0"/>
              <a:t> </a:t>
            </a:r>
            <a:r>
              <a:rPr lang="en-US" sz="2000" dirty="0" err="1" smtClean="0"/>
              <a:t>đủ</a:t>
            </a:r>
            <a:endParaRPr lang="en-US" sz="2000" dirty="0" smtClean="0"/>
          </a:p>
          <a:p>
            <a:pPr eaLnBrk="1" hangingPunct="1"/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?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724400" y="10668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u="sng" dirty="0" err="1" smtClean="0">
                <a:solidFill>
                  <a:srgbClr val="FF3300"/>
                </a:solidFill>
              </a:rPr>
              <a:t>Giải</a:t>
            </a:r>
            <a:r>
              <a:rPr lang="en-US" sz="2400" u="sng" dirty="0" smtClean="0">
                <a:solidFill>
                  <a:srgbClr val="FF3300"/>
                </a:solidFill>
              </a:rPr>
              <a:t> </a:t>
            </a:r>
            <a:r>
              <a:rPr lang="en-US" sz="2400" u="sng" dirty="0" err="1" smtClean="0">
                <a:solidFill>
                  <a:srgbClr val="FF3300"/>
                </a:solidFill>
              </a:rPr>
              <a:t>pháp</a:t>
            </a:r>
            <a:r>
              <a:rPr lang="en-US" sz="2400" u="sng" dirty="0" smtClean="0">
                <a:solidFill>
                  <a:srgbClr val="FF3300"/>
                </a:solidFill>
              </a:rPr>
              <a:t>:</a:t>
            </a:r>
            <a:r>
              <a:rPr lang="en-US" sz="2400" u="sng" dirty="0" smtClean="0"/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ACK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đc</a:t>
            </a:r>
            <a:r>
              <a:rPr lang="en-US" sz="2400" dirty="0"/>
              <a:t> ACK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/>
              <a:t>này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gói</a:t>
            </a:r>
            <a:r>
              <a:rPr lang="en-US" sz="2400" dirty="0"/>
              <a:t> tin (hay ACK)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trễ</a:t>
            </a:r>
            <a:r>
              <a:rPr lang="en-US" sz="2400" dirty="0"/>
              <a:t> (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mất</a:t>
            </a:r>
            <a:r>
              <a:rPr lang="en-US" sz="2400" dirty="0"/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trùng</a:t>
            </a:r>
            <a:r>
              <a:rPr lang="en-US" sz="2000" dirty="0"/>
              <a:t>,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gói</a:t>
            </a:r>
            <a:r>
              <a:rPr lang="en-US" sz="2000" dirty="0"/>
              <a:t> tin </a:t>
            </a:r>
            <a:r>
              <a:rPr lang="en-US" sz="2000" dirty="0" err="1"/>
              <a:t>đã</a:t>
            </a:r>
            <a:r>
              <a:rPr lang="en-US" sz="2000" dirty="0"/>
              <a:t> ACK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đếm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Rdt3.0 bên gửi - 2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 = </a:t>
            </a:r>
            <a:r>
              <a:rPr lang="en-US" sz="1400" dirty="0" err="1">
                <a:latin typeface="Arial" pitchFamily="34" charset="0"/>
              </a:rPr>
              <a:t>make_pkt</a:t>
            </a:r>
            <a:r>
              <a:rPr lang="en-US" sz="1400" dirty="0">
                <a:latin typeface="Arial" pitchFamily="34" charset="0"/>
              </a:rPr>
              <a:t>(0, data, checksum)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udt_send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start_timer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rdt_send(data)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dirty="0">
                  <a:latin typeface="Arial" pitchFamily="34" charset="0"/>
                </a:rPr>
                <a:t>Wait for ACK0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14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306 h 420"/>
              <a:gd name="T2" fmla="*/ 87 w 549"/>
              <a:gd name="T3" fmla="*/ 420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477000" y="838200"/>
            <a:ext cx="1704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  </a:t>
            </a:r>
          </a:p>
          <a:p>
            <a:pPr algn="l"/>
            <a:r>
              <a:rPr lang="en-US" sz="1400" dirty="0">
                <a:latin typeface="Arial" pitchFamily="34" charset="0"/>
              </a:rPr>
              <a:t>( corrupt(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||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isACK</a:t>
            </a:r>
            <a:r>
              <a:rPr lang="en-US" sz="1400" dirty="0">
                <a:latin typeface="Arial" pitchFamily="34" charset="0"/>
              </a:rPr>
              <a:t>(rcvpkt,1) 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691313" y="160020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</a:t>
              </a:r>
            </a:p>
            <a:p>
              <a:r>
                <a:rPr lang="en-US" sz="1400">
                  <a:latin typeface="Arial" pitchFamily="34" charset="0"/>
                </a:rPr>
                <a:t>call 1 from above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21" name="Freeform 17"/>
          <p:cNvSpPr>
            <a:spLocks/>
          </p:cNvSpPr>
          <p:nvPr/>
        </p:nvSpPr>
        <p:spPr bwMode="auto">
          <a:xfrm rot="16200000" flipV="1">
            <a:off x="2227261" y="3436937"/>
            <a:ext cx="1133475" cy="20320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 = </a:t>
            </a:r>
            <a:r>
              <a:rPr lang="en-US" sz="1400" dirty="0" err="1">
                <a:latin typeface="Arial" pitchFamily="34" charset="0"/>
              </a:rPr>
              <a:t>make_pkt</a:t>
            </a:r>
            <a:r>
              <a:rPr lang="en-US" sz="1400" dirty="0">
                <a:latin typeface="Arial" pitchFamily="34" charset="0"/>
              </a:rPr>
              <a:t>(1, data, checksum)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udt_send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start_timer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rdt_send</a:t>
            </a:r>
            <a:r>
              <a:rPr lang="en-US" sz="1400" dirty="0">
                <a:latin typeface="Arial" pitchFamily="34" charset="0"/>
              </a:rPr>
              <a:t>(data)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  </a:t>
            </a:r>
          </a:p>
          <a:p>
            <a:pPr algn="l"/>
            <a:r>
              <a:rPr lang="en-US" sz="1400" dirty="0">
                <a:latin typeface="Arial" pitchFamily="34" charset="0"/>
              </a:rPr>
              <a:t>&amp;&amp; </a:t>
            </a:r>
            <a:r>
              <a:rPr lang="en-US" sz="1400" dirty="0" err="1">
                <a:latin typeface="Arial" pitchFamily="34" charset="0"/>
              </a:rPr>
              <a:t>notcorrupt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</a:t>
            </a:r>
          </a:p>
          <a:p>
            <a:pPr algn="l"/>
            <a:r>
              <a:rPr lang="en-US" sz="1400" dirty="0">
                <a:latin typeface="Arial" pitchFamily="34" charset="0"/>
              </a:rPr>
              <a:t>&amp;&amp; </a:t>
            </a:r>
            <a:r>
              <a:rPr lang="en-US" sz="1400" dirty="0" err="1">
                <a:latin typeface="Arial" pitchFamily="34" charset="0"/>
              </a:rPr>
              <a:t>isACK</a:t>
            </a:r>
            <a:r>
              <a:rPr lang="en-US" sz="1400" dirty="0">
                <a:latin typeface="Arial" pitchFamily="34" charset="0"/>
              </a:rPr>
              <a:t>(rcvpkt,0)</a:t>
            </a:r>
            <a:r>
              <a:rPr lang="en-US" sz="1000" dirty="0">
                <a:latin typeface="Arial" pitchFamily="34" charset="0"/>
              </a:rPr>
              <a:t>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&amp;&amp;  </a:t>
            </a:r>
          </a:p>
          <a:p>
            <a:pPr algn="l"/>
            <a:r>
              <a:rPr lang="en-US" sz="1400" dirty="0">
                <a:latin typeface="Arial" pitchFamily="34" charset="0"/>
              </a:rPr>
              <a:t>( corrupt(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||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isACK</a:t>
            </a:r>
            <a:r>
              <a:rPr lang="en-US" sz="1400" dirty="0">
                <a:latin typeface="Arial" pitchFamily="34" charset="0"/>
              </a:rPr>
              <a:t>(rcvpkt,0) 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  </a:t>
            </a:r>
          </a:p>
          <a:p>
            <a:pPr algn="l"/>
            <a:r>
              <a:rPr lang="en-US" sz="1400" dirty="0">
                <a:latin typeface="Arial" pitchFamily="34" charset="0"/>
              </a:rPr>
              <a:t>&amp;&amp; </a:t>
            </a:r>
            <a:r>
              <a:rPr lang="en-US" sz="1400" dirty="0" err="1">
                <a:latin typeface="Arial" pitchFamily="34" charset="0"/>
              </a:rPr>
              <a:t>notcorrupt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 </a:t>
            </a:r>
          </a:p>
          <a:p>
            <a:pPr algn="l"/>
            <a:r>
              <a:rPr lang="en-US" sz="1400" dirty="0">
                <a:latin typeface="Arial" pitchFamily="34" charset="0"/>
              </a:rPr>
              <a:t>&amp;&amp; </a:t>
            </a:r>
            <a:r>
              <a:rPr lang="en-US" sz="1400" dirty="0" err="1">
                <a:latin typeface="Arial" pitchFamily="34" charset="0"/>
              </a:rPr>
              <a:t>isACK</a:t>
            </a:r>
            <a:r>
              <a:rPr lang="en-US" sz="1400" dirty="0">
                <a:latin typeface="Arial" pitchFamily="34" charset="0"/>
              </a:rPr>
              <a:t>(rcvpkt,1)</a:t>
            </a:r>
            <a:r>
              <a:rPr lang="en-US" sz="1000" dirty="0">
                <a:latin typeface="Arial" pitchFamily="34" charset="0"/>
              </a:rPr>
              <a:t>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pitchFamily="34" charset="0"/>
              </a:rPr>
              <a:t>stop_timer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stop_timer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120 h 430"/>
              <a:gd name="T2" fmla="*/ 15 w 291"/>
              <a:gd name="T3" fmla="*/ 255 h 430"/>
              <a:gd name="T4" fmla="*/ 0 60000 65536"/>
              <a:gd name="T5" fmla="*/ 0 60000 65536"/>
              <a:gd name="T6" fmla="*/ 0 w 291"/>
              <a:gd name="T7" fmla="*/ 0 h 430"/>
              <a:gd name="T8" fmla="*/ 291 w 291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 smtClean="0">
                <a:latin typeface="Arial" pitchFamily="34" charset="0"/>
              </a:rPr>
              <a:t>udt_send</a:t>
            </a:r>
            <a:r>
              <a:rPr lang="en-US" sz="1400" dirty="0" smtClean="0">
                <a:latin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</a:rPr>
              <a:t>sndpkt</a:t>
            </a:r>
            <a:r>
              <a:rPr lang="en-US" sz="1400" dirty="0" smtClean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 smtClean="0">
                <a:latin typeface="Arial" pitchFamily="34" charset="0"/>
              </a:rPr>
              <a:t>start_timer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>
                <a:latin typeface="Arial" pitchFamily="34" charset="0"/>
              </a:rPr>
              <a:t>timeout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436 w 436"/>
              <a:gd name="T1" fmla="*/ 101 h 398"/>
              <a:gd name="T2" fmla="*/ 300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900 w 900"/>
              <a:gd name="T1" fmla="*/ 360 h 662"/>
              <a:gd name="T2" fmla="*/ 825 w 900"/>
              <a:gd name="T3" fmla="*/ 15 h 662"/>
              <a:gd name="T4" fmla="*/ 0 60000 65536"/>
              <a:gd name="T5" fmla="*/ 0 60000 65536"/>
              <a:gd name="T6" fmla="*/ 0 w 900"/>
              <a:gd name="T7" fmla="*/ 0 h 662"/>
              <a:gd name="T8" fmla="*/ 900 w 900"/>
              <a:gd name="T9" fmla="*/ 662 h 6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udt_send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sndpkt</a:t>
            </a:r>
            <a:r>
              <a:rPr lang="en-US" sz="1400" dirty="0">
                <a:latin typeface="Arial" pitchFamily="34" charset="0"/>
              </a:rPr>
              <a:t>)</a:t>
            </a:r>
          </a:p>
          <a:p>
            <a:pPr algn="l"/>
            <a:r>
              <a:rPr lang="en-US" sz="1400" dirty="0" err="1">
                <a:latin typeface="Arial" pitchFamily="34" charset="0"/>
              </a:rPr>
              <a:t>start_timer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>
                <a:latin typeface="Arial" pitchFamily="34" charset="0"/>
              </a:rPr>
              <a:t>timeout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31 w 322"/>
              <a:gd name="T1" fmla="*/ 120 h 483"/>
              <a:gd name="T2" fmla="*/ 0 w 322"/>
              <a:gd name="T3" fmla="*/ 183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dirty="0">
                  <a:latin typeface="Arial" pitchFamily="34" charset="0"/>
                </a:rPr>
                <a:t>Wait for </a:t>
              </a:r>
            </a:p>
            <a:p>
              <a:r>
                <a:rPr lang="en-US" sz="1400" dirty="0">
                  <a:latin typeface="Arial" pitchFamily="34" charset="0"/>
                </a:rPr>
                <a:t>call 0from above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Arial" pitchFamily="34" charset="0"/>
                </a:rPr>
                <a:t>Wait for ACK1</a:t>
              </a:r>
              <a:endParaRPr lang="en-US" sz="1400" dirty="0">
                <a:latin typeface="Times New Roman" pitchFamily="18" charset="0"/>
              </a:endParaRPr>
            </a:p>
          </p:txBody>
        </p:sp>
      </p:grp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18" charset="2"/>
              </a:rPr>
              <a:t>L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 dirty="0" err="1">
                <a:latin typeface="Arial" pitchFamily="34" charset="0"/>
              </a:rPr>
              <a:t>rdt_rcv</a:t>
            </a:r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rcvpkt</a:t>
            </a:r>
            <a:r>
              <a:rPr lang="en-US" sz="1400" dirty="0">
                <a:latin typeface="Arial" pitchFamily="34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1300162" y="5819775"/>
            <a:ext cx="1366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 smtClean="0">
                <a:latin typeface="Symbol" pitchFamily="18" charset="2"/>
              </a:rPr>
              <a:t>L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7086600" y="167640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18" charset="2"/>
              </a:rPr>
              <a:t>L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4" grpId="0" animBg="1"/>
      <p:bldP spid="15" grpId="0" animBg="1"/>
      <p:bldP spid="16" grpId="0"/>
      <p:bldP spid="17" grpId="0" animBg="1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 animBg="1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54" grpId="0"/>
      <p:bldP spid="55" grpId="0"/>
      <p:bldP spid="56" grpId="0" animBg="1"/>
      <p:bldP spid="58" grpId="0"/>
      <p:bldP spid="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Rdt3.0 - 3</a:t>
            </a:r>
          </a:p>
        </p:txBody>
      </p:sp>
      <p:pic>
        <p:nvPicPr>
          <p:cNvPr id="77827" name="Picture 3" descr="4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0" y="1833563"/>
            <a:ext cx="8362950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Rdt3.0 - 4</a:t>
            </a:r>
          </a:p>
        </p:txBody>
      </p:sp>
      <p:pic>
        <p:nvPicPr>
          <p:cNvPr id="78851" name="Picture 3" descr="4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8372475" cy="45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Rdt3.0 </a:t>
            </a:r>
            <a:r>
              <a:rPr lang="en-US" sz="3200" dirty="0" err="1" smtClean="0"/>
              <a:t>dừng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đợi</a:t>
            </a:r>
            <a:r>
              <a:rPr lang="en-US" sz="3200" dirty="0" smtClean="0"/>
              <a:t> - 5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828800"/>
            <a:ext cx="75517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3987800" y="2120900"/>
            <a:ext cx="4048125" cy="3833813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2544" y="0"/>
              </a:cxn>
              <a:cxn ang="0">
                <a:pos x="2550" y="2415"/>
              </a:cxn>
              <a:cxn ang="0">
                <a:pos x="0" y="2415"/>
              </a:cxn>
            </a:cxnLst>
            <a:rect l="0" t="0" r="r" b="b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7299325" y="2919413"/>
            <a:ext cx="638175" cy="852487"/>
          </a:xfrm>
          <a:custGeom>
            <a:avLst/>
            <a:gdLst/>
            <a:ahLst/>
            <a:cxnLst>
              <a:cxn ang="0">
                <a:pos x="402" y="363"/>
              </a:cxn>
              <a:cxn ang="0">
                <a:pos x="28" y="0"/>
              </a:cxn>
              <a:cxn ang="0">
                <a:pos x="0" y="470"/>
              </a:cxn>
              <a:cxn ang="0">
                <a:pos x="242" y="537"/>
              </a:cxn>
              <a:cxn ang="0">
                <a:pos x="402" y="363"/>
              </a:cxn>
            </a:cxnLst>
            <a:rect l="0" t="0" r="r" b="b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86075" y="89693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pitchFamily="34" charset="0"/>
              </a:rPr>
              <a:t>source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68787" y="1874838"/>
          <a:ext cx="646113" cy="533400"/>
        </p:xfrm>
        <a:graphic>
          <a:graphicData uri="http://schemas.openxmlformats.org/presentationml/2006/ole">
            <p:oleObj spid="_x0000_s23554" name="Clip" r:id="rId3" imgW="1305000" imgH="1085760" progId="">
              <p:embed/>
            </p:oleObj>
          </a:graphicData>
        </a:graphic>
      </p:graphicFrame>
      <p:sp>
        <p:nvSpPr>
          <p:cNvPr id="11" name="Freeform 10"/>
          <p:cNvSpPr>
            <a:spLocks/>
          </p:cNvSpPr>
          <p:nvPr/>
        </p:nvSpPr>
        <p:spPr bwMode="auto">
          <a:xfrm>
            <a:off x="4038600" y="13271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52"/>
          <p:cNvGrpSpPr/>
          <p:nvPr/>
        </p:nvGrpSpPr>
        <p:grpSpPr>
          <a:xfrm>
            <a:off x="7634288" y="3532188"/>
            <a:ext cx="976312" cy="277812"/>
            <a:chOff x="7658100" y="3500438"/>
            <a:chExt cx="976312" cy="277812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658100" y="3619500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79232" y="3500438"/>
              <a:ext cx="927003" cy="272004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13" y="150"/>
                </a:cxn>
                <a:cxn ang="0">
                  <a:pos x="658" y="0"/>
                </a:cxn>
                <a:cxn ang="0">
                  <a:pos x="658" y="130"/>
                </a:cxn>
                <a:cxn ang="0">
                  <a:pos x="0" y="281"/>
                </a:cxn>
              </a:cxnLst>
              <a:rect l="0" t="0" r="r" b="b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87685" y="3500438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7975084" y="3562737"/>
              <a:ext cx="335299" cy="94863"/>
              <a:chOff x="2848" y="848"/>
              <a:chExt cx="140" cy="98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 flipV="1">
              <a:off x="7994808" y="3568197"/>
              <a:ext cx="335299" cy="94863"/>
              <a:chOff x="2848" y="848"/>
              <a:chExt cx="140" cy="98"/>
            </a:xfrm>
          </p:grpSpPr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14637" y="13335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767012" y="14049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767012" y="17224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724150" y="13716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physical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774950" y="20431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779712" y="23241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779712" y="2600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1389062" y="2041525"/>
            <a:ext cx="1208088" cy="303213"/>
            <a:chOff x="501" y="1990"/>
            <a:chExt cx="761" cy="191"/>
          </a:xfrm>
        </p:grpSpPr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65150" y="1670050"/>
            <a:ext cx="97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segment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16" name="Group 178"/>
          <p:cNvGrpSpPr>
            <a:grpSpLocks/>
          </p:cNvGrpSpPr>
          <p:nvPr/>
        </p:nvGrpSpPr>
        <p:grpSpPr bwMode="auto">
          <a:xfrm>
            <a:off x="1703387" y="1706563"/>
            <a:ext cx="301625" cy="292100"/>
            <a:chOff x="1962" y="2058"/>
            <a:chExt cx="190" cy="184"/>
          </a:xfrm>
        </p:grpSpPr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65125" y="2009775"/>
            <a:ext cx="788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</a:rPr>
              <a:t>packet</a:t>
            </a:r>
            <a:endParaRPr lang="en-US" sz="1600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1717675" y="4830763"/>
            <a:ext cx="1425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Arial" pitchFamily="34" charset="0"/>
              </a:rPr>
              <a:t>destination</a:t>
            </a:r>
          </a:p>
        </p:txBody>
      </p:sp>
      <p:graphicFrame>
        <p:nvGraphicFramePr>
          <p:cNvPr id="44" name="Object 55"/>
          <p:cNvGraphicFramePr>
            <a:graphicFrameLocks noChangeAspect="1"/>
          </p:cNvGraphicFramePr>
          <p:nvPr/>
        </p:nvGraphicFramePr>
        <p:xfrm>
          <a:off x="3379787" y="5761038"/>
          <a:ext cx="646113" cy="533400"/>
        </p:xfrm>
        <a:graphic>
          <a:graphicData uri="http://schemas.openxmlformats.org/presentationml/2006/ole">
            <p:oleObj spid="_x0000_s23555" name="Clip" r:id="rId4" imgW="1305000" imgH="1085760" progId="">
              <p:embed/>
            </p:oleObj>
          </a:graphicData>
        </a:graphic>
      </p:graphicFrame>
      <p:sp>
        <p:nvSpPr>
          <p:cNvPr id="45" name="Freeform 56"/>
          <p:cNvSpPr>
            <a:spLocks/>
          </p:cNvSpPr>
          <p:nvPr/>
        </p:nvSpPr>
        <p:spPr bwMode="auto">
          <a:xfrm>
            <a:off x="3149600" y="52133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1925637" y="52197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1878012" y="52911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>
            <a:off x="1878012" y="56086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1835150" y="52578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physical</a:t>
            </a:r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>
            <a:off x="1885950" y="5929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1890712" y="62103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>
            <a:off x="1890712" y="64865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73"/>
          <p:cNvGrpSpPr>
            <a:grpSpLocks/>
          </p:cNvGrpSpPr>
          <p:nvPr/>
        </p:nvGrpSpPr>
        <p:grpSpPr bwMode="auto">
          <a:xfrm>
            <a:off x="590550" y="5902325"/>
            <a:ext cx="1208087" cy="303213"/>
            <a:chOff x="501" y="1990"/>
            <a:chExt cx="761" cy="191"/>
          </a:xfrm>
        </p:grpSpPr>
        <p:sp>
          <p:nvSpPr>
            <p:cNvPr id="6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6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6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80"/>
          <p:cNvGrpSpPr>
            <a:grpSpLocks/>
          </p:cNvGrpSpPr>
          <p:nvPr/>
        </p:nvGrpSpPr>
        <p:grpSpPr bwMode="auto">
          <a:xfrm>
            <a:off x="893762" y="5594350"/>
            <a:ext cx="890588" cy="303213"/>
            <a:chOff x="645" y="1734"/>
            <a:chExt cx="561" cy="191"/>
          </a:xfrm>
        </p:grpSpPr>
        <p:sp>
          <p:nvSpPr>
            <p:cNvPr id="70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H</a:t>
              </a:r>
              <a:r>
                <a:rPr lang="en-US" sz="1800" baseline="-25000" dirty="0">
                  <a:latin typeface="Arial" pitchFamily="34" charset="0"/>
                </a:rPr>
                <a:t>t</a:t>
              </a: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5"/>
          <p:cNvGrpSpPr>
            <a:grpSpLocks/>
          </p:cNvGrpSpPr>
          <p:nvPr/>
        </p:nvGrpSpPr>
        <p:grpSpPr bwMode="auto">
          <a:xfrm>
            <a:off x="1100137" y="5283200"/>
            <a:ext cx="679450" cy="301625"/>
            <a:chOff x="780" y="1553"/>
            <a:chExt cx="428" cy="190"/>
          </a:xfrm>
        </p:grpSpPr>
        <p:sp>
          <p:nvSpPr>
            <p:cNvPr id="75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M</a:t>
              </a:r>
              <a:endParaRPr lang="en-US" sz="1400" dirty="0"/>
            </a:p>
          </p:txBody>
        </p:sp>
      </p:grpSp>
      <p:grpSp>
        <p:nvGrpSpPr>
          <p:cNvPr id="53" name="Group 88"/>
          <p:cNvGrpSpPr>
            <a:grpSpLocks/>
          </p:cNvGrpSpPr>
          <p:nvPr/>
        </p:nvGrpSpPr>
        <p:grpSpPr bwMode="auto">
          <a:xfrm>
            <a:off x="5824537" y="4837113"/>
            <a:ext cx="1387475" cy="1035050"/>
            <a:chOff x="3601" y="168"/>
            <a:chExt cx="874" cy="652"/>
          </a:xfrm>
        </p:grpSpPr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physical</a:t>
              </a:r>
            </a:p>
          </p:txBody>
        </p:sp>
        <p:sp>
          <p:nvSpPr>
            <p:cNvPr id="8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94"/>
          <p:cNvGrpSpPr>
            <a:grpSpLocks/>
          </p:cNvGrpSpPr>
          <p:nvPr/>
        </p:nvGrpSpPr>
        <p:grpSpPr bwMode="auto">
          <a:xfrm>
            <a:off x="5991225" y="2944813"/>
            <a:ext cx="1387475" cy="733425"/>
            <a:chOff x="4696" y="597"/>
            <a:chExt cx="874" cy="462"/>
          </a:xfrm>
        </p:grpSpPr>
        <p:sp>
          <p:nvSpPr>
            <p:cNvPr id="8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physical</a:t>
              </a:r>
            </a:p>
          </p:txBody>
        </p:sp>
      </p:grpSp>
      <p:sp>
        <p:nvSpPr>
          <p:cNvPr id="88" name="Freeform 99"/>
          <p:cNvSpPr>
            <a:spLocks/>
          </p:cNvSpPr>
          <p:nvPr/>
        </p:nvSpPr>
        <p:spPr bwMode="auto">
          <a:xfrm>
            <a:off x="7148512" y="4829175"/>
            <a:ext cx="655638" cy="1135063"/>
          </a:xfrm>
          <a:custGeom>
            <a:avLst/>
            <a:gdLst/>
            <a:ahLst/>
            <a:cxnLst>
              <a:cxn ang="0">
                <a:pos x="413" y="570"/>
              </a:cxn>
              <a:cxn ang="0">
                <a:pos x="9" y="0"/>
              </a:cxn>
              <a:cxn ang="0">
                <a:pos x="0" y="604"/>
              </a:cxn>
              <a:cxn ang="0">
                <a:pos x="397" y="715"/>
              </a:cxn>
              <a:cxn ang="0">
                <a:pos x="413" y="570"/>
              </a:cxn>
            </a:cxnLst>
            <a:rect l="0" t="0" r="r" b="b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Oval 101"/>
          <p:cNvSpPr>
            <a:spLocks noChangeArrowheads="1"/>
          </p:cNvSpPr>
          <p:nvPr/>
        </p:nvSpPr>
        <p:spPr bwMode="auto">
          <a:xfrm>
            <a:off x="7621627" y="5755767"/>
            <a:ext cx="760373" cy="24022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02"/>
          <p:cNvSpPr>
            <a:spLocks noChangeShapeType="1"/>
          </p:cNvSpPr>
          <p:nvPr/>
        </p:nvSpPr>
        <p:spPr bwMode="auto">
          <a:xfrm>
            <a:off x="7621627" y="5735955"/>
            <a:ext cx="0" cy="1485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03"/>
          <p:cNvSpPr>
            <a:spLocks noChangeShapeType="1"/>
          </p:cNvSpPr>
          <p:nvPr/>
        </p:nvSpPr>
        <p:spPr bwMode="auto">
          <a:xfrm>
            <a:off x="8382000" y="5735955"/>
            <a:ext cx="0" cy="1485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auto">
          <a:xfrm>
            <a:off x="7621627" y="5735955"/>
            <a:ext cx="753984" cy="14611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" name="Oval 105"/>
          <p:cNvSpPr>
            <a:spLocks noChangeArrowheads="1"/>
          </p:cNvSpPr>
          <p:nvPr/>
        </p:nvSpPr>
        <p:spPr bwMode="auto">
          <a:xfrm>
            <a:off x="7615237" y="5562600"/>
            <a:ext cx="760373" cy="27984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106"/>
          <p:cNvGrpSpPr>
            <a:grpSpLocks/>
          </p:cNvGrpSpPr>
          <p:nvPr/>
        </p:nvGrpSpPr>
        <p:grpSpPr bwMode="auto">
          <a:xfrm>
            <a:off x="7843837" y="5669852"/>
            <a:ext cx="374862" cy="121348"/>
            <a:chOff x="2848" y="848"/>
            <a:chExt cx="140" cy="98"/>
          </a:xfrm>
        </p:grpSpPr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110"/>
          <p:cNvGrpSpPr>
            <a:grpSpLocks/>
          </p:cNvGrpSpPr>
          <p:nvPr/>
        </p:nvGrpSpPr>
        <p:grpSpPr bwMode="auto">
          <a:xfrm flipV="1">
            <a:off x="7843837" y="5641467"/>
            <a:ext cx="374862" cy="178498"/>
            <a:chOff x="2848" y="848"/>
            <a:chExt cx="140" cy="104"/>
          </a:xfrm>
        </p:grpSpPr>
        <p:sp>
          <p:nvSpPr>
            <p:cNvPr id="97" name="Line 1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13"/>
            <p:cNvSpPr>
              <a:spLocks noChangeShapeType="1"/>
            </p:cNvSpPr>
            <p:nvPr/>
          </p:nvSpPr>
          <p:spPr bwMode="auto">
            <a:xfrm>
              <a:off x="2894" y="857"/>
              <a:ext cx="52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" name="Freeform 114"/>
          <p:cNvSpPr>
            <a:spLocks/>
          </p:cNvSpPr>
          <p:nvPr/>
        </p:nvSpPr>
        <p:spPr bwMode="auto">
          <a:xfrm>
            <a:off x="1998662" y="1206500"/>
            <a:ext cx="5264150" cy="5494338"/>
          </a:xfrm>
          <a:custGeom>
            <a:avLst/>
            <a:gdLst/>
            <a:ahLst/>
            <a:cxnLst>
              <a:cxn ang="0">
                <a:pos x="872" y="0"/>
              </a:cxn>
              <a:cxn ang="0">
                <a:pos x="878" y="1481"/>
              </a:cxn>
              <a:cxn ang="0">
                <a:pos x="2612" y="1481"/>
              </a:cxn>
              <a:cxn ang="0">
                <a:pos x="2612" y="1179"/>
              </a:cxn>
              <a:cxn ang="0">
                <a:pos x="3294" y="1179"/>
              </a:cxn>
              <a:cxn ang="0">
                <a:pos x="3316" y="3131"/>
              </a:cxn>
              <a:cxn ang="0">
                <a:pos x="3148" y="2986"/>
              </a:cxn>
              <a:cxn ang="0">
                <a:pos x="3143" y="2387"/>
              </a:cxn>
              <a:cxn ang="0">
                <a:pos x="2505" y="2387"/>
              </a:cxn>
              <a:cxn ang="0">
                <a:pos x="2505" y="3070"/>
              </a:cxn>
              <a:cxn ang="0">
                <a:pos x="1057" y="3461"/>
              </a:cxn>
              <a:cxn ang="0">
                <a:pos x="0" y="3461"/>
              </a:cxn>
              <a:cxn ang="0">
                <a:pos x="0" y="2505"/>
              </a:cxn>
            </a:cxnLst>
            <a:rect l="0" t="0" r="r" b="b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115"/>
          <p:cNvGrpSpPr>
            <a:grpSpLocks/>
          </p:cNvGrpSpPr>
          <p:nvPr/>
        </p:nvGrpSpPr>
        <p:grpSpPr bwMode="auto">
          <a:xfrm>
            <a:off x="4408487" y="5219700"/>
            <a:ext cx="1479550" cy="303213"/>
            <a:chOff x="332" y="2224"/>
            <a:chExt cx="932" cy="191"/>
          </a:xfrm>
        </p:grpSpPr>
        <p:sp>
          <p:nvSpPr>
            <p:cNvPr id="105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Arial" pitchFamily="34" charset="0"/>
                </a:rPr>
                <a:t>H</a:t>
              </a:r>
              <a:r>
                <a:rPr lang="en-US" sz="1800" baseline="-25000" dirty="0" err="1">
                  <a:latin typeface="Arial" pitchFamily="34" charset="0"/>
                </a:rPr>
                <a:t>n</a:t>
              </a:r>
              <a:endParaRPr lang="en-US" sz="1800" baseline="-25000" dirty="0">
                <a:latin typeface="Arial" pitchFamily="34" charset="0"/>
              </a:endParaRPr>
            </a:p>
          </p:txBody>
        </p:sp>
        <p:sp>
          <p:nvSpPr>
            <p:cNvPr id="108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H</a:t>
              </a:r>
              <a:r>
                <a:rPr lang="en-US" sz="1800" baseline="-25000" dirty="0">
                  <a:latin typeface="Arial" pitchFamily="34" charset="0"/>
                </a:rPr>
                <a:t>l</a:t>
              </a:r>
            </a:p>
          </p:txBody>
        </p:sp>
        <p:sp>
          <p:nvSpPr>
            <p:cNvPr id="109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10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124"/>
          <p:cNvGrpSpPr>
            <a:grpSpLocks/>
          </p:cNvGrpSpPr>
          <p:nvPr/>
        </p:nvGrpSpPr>
        <p:grpSpPr bwMode="auto">
          <a:xfrm>
            <a:off x="4667250" y="4913313"/>
            <a:ext cx="1208087" cy="303212"/>
            <a:chOff x="501" y="1990"/>
            <a:chExt cx="761" cy="191"/>
          </a:xfrm>
        </p:grpSpPr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1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Arial" pitchFamily="34" charset="0"/>
                </a:rPr>
                <a:t>H</a:t>
              </a:r>
              <a:r>
                <a:rPr lang="en-US" sz="1800" baseline="-25000" dirty="0" err="1">
                  <a:latin typeface="Arial" pitchFamily="34" charset="0"/>
                </a:rPr>
                <a:t>n</a:t>
              </a:r>
              <a:endParaRPr lang="en-US" sz="1800" baseline="-25000" dirty="0">
                <a:latin typeface="Arial" pitchFamily="34" charset="0"/>
              </a:endParaRPr>
            </a:p>
          </p:txBody>
        </p:sp>
        <p:sp>
          <p:nvSpPr>
            <p:cNvPr id="11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1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140"/>
          <p:cNvGrpSpPr>
            <a:grpSpLocks/>
          </p:cNvGrpSpPr>
          <p:nvPr/>
        </p:nvGrpSpPr>
        <p:grpSpPr bwMode="auto">
          <a:xfrm>
            <a:off x="7439025" y="5280025"/>
            <a:ext cx="1208087" cy="303213"/>
            <a:chOff x="501" y="1990"/>
            <a:chExt cx="761" cy="191"/>
          </a:xfrm>
        </p:grpSpPr>
        <p:sp>
          <p:nvSpPr>
            <p:cNvPr id="121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23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124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25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156"/>
          <p:cNvGrpSpPr>
            <a:grpSpLocks/>
          </p:cNvGrpSpPr>
          <p:nvPr/>
        </p:nvGrpSpPr>
        <p:grpSpPr bwMode="auto">
          <a:xfrm>
            <a:off x="1108075" y="2338388"/>
            <a:ext cx="1479550" cy="303212"/>
            <a:chOff x="332" y="2224"/>
            <a:chExt cx="932" cy="191"/>
          </a:xfrm>
        </p:grpSpPr>
        <p:sp>
          <p:nvSpPr>
            <p:cNvPr id="128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30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131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l</a:t>
              </a:r>
            </a:p>
          </p:txBody>
        </p:sp>
        <p:sp>
          <p:nvSpPr>
            <p:cNvPr id="132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33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 Box 166"/>
          <p:cNvSpPr txBox="1">
            <a:spLocks noChangeArrowheads="1"/>
          </p:cNvSpPr>
          <p:nvPr/>
        </p:nvSpPr>
        <p:spPr bwMode="auto">
          <a:xfrm>
            <a:off x="8091487" y="6084888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Arial" pitchFamily="34" charset="0"/>
              </a:rPr>
              <a:t>router</a:t>
            </a:r>
          </a:p>
        </p:txBody>
      </p:sp>
      <p:sp>
        <p:nvSpPr>
          <p:cNvPr id="137" name="Text Box 167"/>
          <p:cNvSpPr txBox="1">
            <a:spLocks noChangeArrowheads="1"/>
          </p:cNvSpPr>
          <p:nvPr/>
        </p:nvSpPr>
        <p:spPr bwMode="auto">
          <a:xfrm>
            <a:off x="8105775" y="37719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Arial" pitchFamily="34" charset="0"/>
              </a:rPr>
              <a:t>switch</a:t>
            </a:r>
          </a:p>
        </p:txBody>
      </p:sp>
      <p:sp>
        <p:nvSpPr>
          <p:cNvPr id="138" name="Text Box 174"/>
          <p:cNvSpPr txBox="1">
            <a:spLocks noChangeArrowheads="1"/>
          </p:cNvSpPr>
          <p:nvPr/>
        </p:nvSpPr>
        <p:spPr bwMode="auto">
          <a:xfrm>
            <a:off x="873125" y="1365250"/>
            <a:ext cx="1016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message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61" name="Group 175"/>
          <p:cNvGrpSpPr>
            <a:grpSpLocks/>
          </p:cNvGrpSpPr>
          <p:nvPr/>
        </p:nvGrpSpPr>
        <p:grpSpPr bwMode="auto">
          <a:xfrm>
            <a:off x="1933575" y="1392238"/>
            <a:ext cx="679450" cy="301625"/>
            <a:chOff x="780" y="1553"/>
            <a:chExt cx="428" cy="190"/>
          </a:xfrm>
        </p:grpSpPr>
        <p:sp>
          <p:nvSpPr>
            <p:cNvPr id="140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</p:grpSp>
      <p:grpSp>
        <p:nvGrpSpPr>
          <p:cNvPr id="62" name="Group 185"/>
          <p:cNvGrpSpPr>
            <a:grpSpLocks/>
          </p:cNvGrpSpPr>
          <p:nvPr/>
        </p:nvGrpSpPr>
        <p:grpSpPr bwMode="auto">
          <a:xfrm>
            <a:off x="1698625" y="1712913"/>
            <a:ext cx="903287" cy="301625"/>
            <a:chOff x="1851" y="2046"/>
            <a:chExt cx="569" cy="190"/>
          </a:xfrm>
        </p:grpSpPr>
        <p:grpSp>
          <p:nvGrpSpPr>
            <p:cNvPr id="69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7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H</a:t>
                </a:r>
                <a:r>
                  <a:rPr lang="en-US" sz="1800" baseline="-25000">
                    <a:latin typeface="Arial" pitchFamily="34" charset="0"/>
                  </a:rPr>
                  <a:t>t</a:t>
                </a:r>
              </a:p>
            </p:txBody>
          </p:sp>
        </p:grpSp>
        <p:grpSp>
          <p:nvGrpSpPr>
            <p:cNvPr id="74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5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M</a:t>
                </a:r>
                <a:endParaRPr lang="en-US" sz="1400"/>
              </a:p>
            </p:txBody>
          </p:sp>
        </p:grpSp>
      </p:grpSp>
      <p:grpSp>
        <p:nvGrpSpPr>
          <p:cNvPr id="77" name="Group 187"/>
          <p:cNvGrpSpPr>
            <a:grpSpLocks/>
          </p:cNvGrpSpPr>
          <p:nvPr/>
        </p:nvGrpSpPr>
        <p:grpSpPr bwMode="auto">
          <a:xfrm>
            <a:off x="1404937" y="2036763"/>
            <a:ext cx="301625" cy="292100"/>
            <a:chOff x="1962" y="2058"/>
            <a:chExt cx="190" cy="184"/>
          </a:xfrm>
        </p:grpSpPr>
        <p:sp>
          <p:nvSpPr>
            <p:cNvPr id="15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</p:grp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327025" y="2316163"/>
            <a:ext cx="7104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frame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42" name="Slide Number Placeholder 1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3" name="Footer Placeholder 1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2.25434E-6 L 1.11111E-6 0.0393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56069E-6 C -0.00052 0.03422 -0.00156 0.06844 -0.00156 0.10266 C -0.00156 0.10566 1.94444E-6 0.10821 1.94444E-6 0.11121 C 1.94444E-6 0.11884 -0.00347 0.12786 1.94444E-6 0.11792 L -0.16875 0.17896 L -0.43281 0.18335 L -0.43438 0.13757 " pathEditMode="relative" ptsTypes="fffAAAA">
                                      <p:cBhvr>
                                        <p:cTn id="9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437 0.13758 L -0.43802 0.1042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624 L 0.00086 -0.0430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0.00671 L -0.01302 -0.0531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2" grpId="0"/>
      <p:bldP spid="42" grpId="1"/>
      <p:bldP spid="138" grpId="0"/>
      <p:bldP spid="152" grpId="0"/>
      <p:bldP spid="15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Rdt3.0 – Hiệu quả - 6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382000" cy="1133475"/>
          </a:xfrm>
        </p:spPr>
        <p:txBody>
          <a:bodyPr/>
          <a:lstStyle/>
          <a:p>
            <a:pPr eaLnBrk="1" hangingPunct="1"/>
            <a:r>
              <a:rPr lang="en-US" sz="2400" smtClean="0"/>
              <a:t>Rdt3.0 làm việc, nhưng không hiệu quả</a:t>
            </a:r>
          </a:p>
          <a:p>
            <a:pPr eaLnBrk="1" hangingPunct="1"/>
            <a:r>
              <a:rPr lang="en-US" sz="2400" smtClean="0"/>
              <a:t>Vd:băng thông 1Gbps, 15ms end2end delay, gói tin 8Kb 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80900" name="Picture 4" descr="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81325"/>
            <a:ext cx="77724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57200" y="48006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Arial" pitchFamily="34" charset="0"/>
              </a:rPr>
              <a:t>U</a:t>
            </a:r>
            <a:r>
              <a:rPr lang="en-US" b="1" baseline="-25000" dirty="0" err="1">
                <a:latin typeface="Arial" pitchFamily="34" charset="0"/>
              </a:rPr>
              <a:t>sender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</a:rPr>
              <a:t>tỉ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lệ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thời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gian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bên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gửi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gửi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gói</a:t>
            </a:r>
            <a:r>
              <a:rPr lang="en-US" sz="2400" dirty="0">
                <a:latin typeface="Arial" pitchFamily="34" charset="0"/>
              </a:rPr>
              <a:t> tin</a:t>
            </a:r>
            <a:endParaRPr lang="en-US" dirty="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Arial" pitchFamily="34" charset="0"/>
              </a:rPr>
              <a:t>Nghi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thức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đã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hạn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chế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việc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tài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nguyên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mạng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Nghi thức pipeline - 1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382000" cy="2054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Pipelining: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(ACK)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Gói</a:t>
            </a:r>
            <a:r>
              <a:rPr lang="en-US" sz="2000" dirty="0" smtClean="0"/>
              <a:t> tin: </a:t>
            </a:r>
            <a:r>
              <a:rPr lang="en-US" sz="2000" dirty="0" err="1" smtClean="0"/>
              <a:t>sắp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dần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đệm</a:t>
            </a:r>
            <a:r>
              <a:rPr lang="en-US" sz="2000" dirty="0" smtClean="0"/>
              <a:t> ở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/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: “Sliding window”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533400" y="5486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hai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giải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pháp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chính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nghi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thức</a:t>
            </a:r>
            <a:r>
              <a:rPr lang="en-US" sz="2400" dirty="0">
                <a:latin typeface="Arial" pitchFamily="34" charset="0"/>
              </a:rPr>
              <a:t> pipeline: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Arial" pitchFamily="34" charset="0"/>
              </a:rPr>
              <a:t>go-Back-N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Arial" pitchFamily="34" charset="0"/>
              </a:rPr>
              <a:t>gửi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lại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chọn</a:t>
            </a:r>
            <a:r>
              <a:rPr lang="en-US" sz="2000" dirty="0">
                <a:latin typeface="Arial" pitchFamily="34" charset="0"/>
              </a:rPr>
              <a:t>.</a:t>
            </a:r>
          </a:p>
        </p:txBody>
      </p:sp>
      <p:pic>
        <p:nvPicPr>
          <p:cNvPr id="81925" name="Picture 5" descr="4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895600"/>
            <a:ext cx="5715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Nghi thức pipeline - 2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0288" y="1628775"/>
            <a:ext cx="708501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410200"/>
            <a:ext cx="54959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4876800" y="3810000"/>
            <a:ext cx="3581400" cy="2133600"/>
          </a:xfrm>
          <a:prstGeom prst="irregularSeal1">
            <a:avLst/>
          </a:prstGeom>
          <a:gradFill rotWithShape="1">
            <a:gsLst>
              <a:gs pos="0">
                <a:srgbClr val="766A48"/>
              </a:gs>
              <a:gs pos="50000">
                <a:srgbClr val="FFE59B"/>
              </a:gs>
              <a:gs pos="100000">
                <a:srgbClr val="766A48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FF3300"/>
                </a:solidFill>
                <a:latin typeface="Arial" pitchFamily="34" charset="0"/>
              </a:rPr>
              <a:t>Tăng hiệu quả sử </a:t>
            </a:r>
          </a:p>
          <a:p>
            <a:pPr algn="ctr" eaLnBrk="0" hangingPunct="0"/>
            <a:r>
              <a:rPr lang="en-US" b="1">
                <a:solidFill>
                  <a:srgbClr val="FF3300"/>
                </a:solidFill>
                <a:latin typeface="Arial" pitchFamily="34" charset="0"/>
              </a:rPr>
              <a:t>dụng lên 3 lần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Go-Back-N – 1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19812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:  k-bit</a:t>
            </a:r>
          </a:p>
          <a:p>
            <a:pPr eaLnBrk="1" hangingPunct="1"/>
            <a:r>
              <a:rPr lang="en-US" sz="2800" dirty="0" smtClean="0"/>
              <a:t>“window” = N </a:t>
            </a:r>
            <a:r>
              <a:rPr lang="en-US" sz="2800" dirty="0" smtClean="0">
                <a:sym typeface="Wingdings" pitchFamily="2" charset="2"/>
              </a:rPr>
              <a:t>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tin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gởi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tục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ACK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83972" name="Picture 4" descr="4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175" y="2895600"/>
            <a:ext cx="78962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609600" y="46482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Arial" pitchFamily="34" charset="0"/>
              </a:rPr>
              <a:t>ACK(</a:t>
            </a:r>
            <a:r>
              <a:rPr lang="en-US" sz="2400" dirty="0" err="1" smtClean="0">
                <a:latin typeface="Arial" pitchFamily="34" charset="0"/>
              </a:rPr>
              <a:t>seq</a:t>
            </a:r>
            <a:r>
              <a:rPr lang="en-US" sz="2400" dirty="0" smtClean="0">
                <a:latin typeface="Arial" pitchFamily="34" charset="0"/>
              </a:rPr>
              <a:t>#): </a:t>
            </a:r>
            <a:r>
              <a:rPr lang="en-US" sz="2400" dirty="0" err="1" smtClean="0">
                <a:latin typeface="Arial" pitchFamily="34" charset="0"/>
              </a:rPr>
              <a:t>nhận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đúng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seq</a:t>
            </a:r>
            <a:r>
              <a:rPr lang="en-US" sz="2400" dirty="0" smtClean="0">
                <a:latin typeface="Arial" pitchFamily="34" charset="0"/>
              </a:rPr>
              <a:t># 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Go-Back-N: bên nhận - 2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gởi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>
                <a:latin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</a:rPr>
              <a:t> buffer (“window”) </a:t>
            </a:r>
            <a:r>
              <a:rPr lang="en-US" sz="2000" dirty="0" err="1" smtClean="0">
                <a:latin typeface="Arial" pitchFamily="34" charset="0"/>
              </a:rPr>
              <a:t>để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lưu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gói</a:t>
            </a:r>
            <a:r>
              <a:rPr lang="en-US" sz="2000" dirty="0" smtClean="0">
                <a:latin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</a:rPr>
              <a:t>đã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gởi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nhưng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chưa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nhận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</a:rPr>
              <a:t> ACK</a:t>
            </a:r>
          </a:p>
          <a:p>
            <a:pPr lvl="1"/>
            <a:r>
              <a:rPr lang="en-US" sz="2000" dirty="0" err="1" smtClean="0">
                <a:latin typeface="Arial" pitchFamily="34" charset="0"/>
              </a:rPr>
              <a:t>Gởi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nếu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gói</a:t>
            </a:r>
            <a:r>
              <a:rPr lang="en-US" sz="2000" dirty="0" smtClean="0">
                <a:latin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thể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đưa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vào</a:t>
            </a:r>
            <a:r>
              <a:rPr lang="en-US" sz="2000" dirty="0" smtClean="0">
                <a:latin typeface="Arial" pitchFamily="34" charset="0"/>
              </a:rPr>
              <a:t> “window”</a:t>
            </a:r>
          </a:p>
          <a:p>
            <a:pPr lvl="1"/>
            <a:r>
              <a:rPr lang="en-US" sz="2000" dirty="0" err="1" smtClean="0">
                <a:latin typeface="Arial" pitchFamily="34" charset="0"/>
              </a:rPr>
              <a:t>Thiết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lập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đồng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hồ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cho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gói</a:t>
            </a:r>
            <a:r>
              <a:rPr lang="en-US" sz="2000" dirty="0" smtClean="0">
                <a:latin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</a:rPr>
              <a:t>cũ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nhất</a:t>
            </a:r>
            <a:r>
              <a:rPr lang="en-US" sz="2000" dirty="0" smtClean="0">
                <a:latin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</a:rPr>
              <a:t>gói</a:t>
            </a:r>
            <a:r>
              <a:rPr lang="en-US" sz="2000" dirty="0" smtClean="0">
                <a:latin typeface="Arial" pitchFamily="34" charset="0"/>
              </a:rPr>
              <a:t> tin ở </a:t>
            </a:r>
            <a:r>
              <a:rPr lang="en-US" sz="2000" dirty="0" err="1" smtClean="0">
                <a:latin typeface="Arial" pitchFamily="34" charset="0"/>
              </a:rPr>
              <a:t>đầu</a:t>
            </a:r>
            <a:r>
              <a:rPr lang="en-US" sz="2000" dirty="0" smtClean="0">
                <a:latin typeface="Arial" pitchFamily="34" charset="0"/>
              </a:rPr>
              <a:t> “window”)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Timeout: </a:t>
            </a:r>
            <a:r>
              <a:rPr lang="en-US" sz="2000" dirty="0" err="1" smtClean="0">
                <a:latin typeface="Arial" pitchFamily="34" charset="0"/>
              </a:rPr>
              <a:t>gửi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lại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tất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cả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gói</a:t>
            </a:r>
            <a:r>
              <a:rPr lang="en-US" sz="2000" dirty="0" smtClean="0">
                <a:latin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</a:rPr>
              <a:t>chưa</a:t>
            </a:r>
            <a:r>
              <a:rPr lang="en-US" sz="2000" dirty="0" smtClean="0">
                <a:latin typeface="Arial" pitchFamily="34" charset="0"/>
              </a:rPr>
              <a:t> ACK </a:t>
            </a:r>
            <a:r>
              <a:rPr lang="en-US" sz="2000" dirty="0" err="1" smtClean="0">
                <a:latin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</a:rPr>
              <a:t> window</a:t>
            </a:r>
            <a:endParaRPr lang="en-US" sz="2100" dirty="0" smtClean="0"/>
          </a:p>
          <a:p>
            <a:pPr eaLnBrk="1" hangingPunct="1"/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ACK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endParaRPr lang="en-US" sz="2000" dirty="0" smtClean="0"/>
          </a:p>
          <a:p>
            <a:pPr lvl="2"/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thể</a:t>
            </a:r>
            <a:r>
              <a:rPr lang="en-US" sz="1700" dirty="0" smtClean="0"/>
              <a:t> </a:t>
            </a:r>
            <a:r>
              <a:rPr lang="en-US" sz="1700" dirty="0" err="1" smtClean="0"/>
              <a:t>phát</a:t>
            </a:r>
            <a:r>
              <a:rPr lang="en-US" sz="1700" dirty="0" smtClean="0"/>
              <a:t> </a:t>
            </a:r>
            <a:r>
              <a:rPr lang="en-US" sz="1700" dirty="0" err="1" smtClean="0"/>
              <a:t>sinh</a:t>
            </a:r>
            <a:r>
              <a:rPr lang="en-US" sz="1700" dirty="0" smtClean="0"/>
              <a:t> </a:t>
            </a:r>
            <a:r>
              <a:rPr lang="en-US" sz="1700" dirty="0" err="1" smtClean="0"/>
              <a:t>trùng</a:t>
            </a:r>
            <a:r>
              <a:rPr lang="en-US" sz="1700" dirty="0" smtClean="0"/>
              <a:t> ACK</a:t>
            </a:r>
          </a:p>
          <a:p>
            <a:pPr lvl="1" eaLnBrk="1" hangingPunct="1"/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đợi</a:t>
            </a:r>
            <a:endParaRPr lang="en-US" sz="2000" dirty="0" smtClean="0"/>
          </a:p>
          <a:p>
            <a:pPr lvl="1"/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:</a:t>
            </a:r>
          </a:p>
          <a:p>
            <a:pPr lvl="2"/>
            <a:r>
              <a:rPr lang="en-US" sz="1700" dirty="0" err="1" smtClean="0"/>
              <a:t>Loại</a:t>
            </a:r>
            <a:r>
              <a:rPr lang="en-US" sz="1700" dirty="0" smtClean="0"/>
              <a:t> </a:t>
            </a:r>
            <a:r>
              <a:rPr lang="en-US" sz="1700" dirty="0" err="1" smtClean="0"/>
              <a:t>bỏ</a:t>
            </a:r>
            <a:r>
              <a:rPr lang="en-US" sz="1700" dirty="0" smtClean="0"/>
              <a:t>: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bộ</a:t>
            </a:r>
            <a:r>
              <a:rPr lang="en-US" sz="1700" dirty="0" smtClean="0"/>
              <a:t> </a:t>
            </a:r>
            <a:r>
              <a:rPr lang="en-US" sz="1700" dirty="0" err="1" smtClean="0"/>
              <a:t>đệm</a:t>
            </a:r>
            <a:endParaRPr lang="en-US" sz="1700" dirty="0" smtClean="0"/>
          </a:p>
          <a:p>
            <a:pPr lvl="2"/>
            <a:r>
              <a:rPr lang="en-US" sz="1700" dirty="0" err="1" smtClean="0"/>
              <a:t>Gửi</a:t>
            </a:r>
            <a:r>
              <a:rPr lang="en-US" sz="1700" dirty="0" smtClean="0"/>
              <a:t> </a:t>
            </a:r>
            <a:r>
              <a:rPr lang="en-US" sz="1700" dirty="0" err="1" smtClean="0"/>
              <a:t>lại</a:t>
            </a:r>
            <a:r>
              <a:rPr lang="en-US" sz="1700" dirty="0" smtClean="0"/>
              <a:t> ACK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số</a:t>
            </a:r>
            <a:r>
              <a:rPr lang="en-US" sz="1700" dirty="0" smtClean="0"/>
              <a:t> </a:t>
            </a:r>
            <a:r>
              <a:rPr lang="en-US" sz="1700" dirty="0" err="1" smtClean="0"/>
              <a:t>thứ</a:t>
            </a:r>
            <a:r>
              <a:rPr lang="en-US" sz="1700" dirty="0" smtClean="0"/>
              <a:t> </a:t>
            </a:r>
            <a:r>
              <a:rPr lang="en-US" sz="1700" dirty="0" err="1" smtClean="0"/>
              <a:t>tự</a:t>
            </a:r>
            <a:r>
              <a:rPr lang="en-US" sz="1700" dirty="0" smtClean="0"/>
              <a:t> </a:t>
            </a:r>
            <a:r>
              <a:rPr lang="en-US" sz="1700" dirty="0" err="1" smtClean="0"/>
              <a:t>lớn</a:t>
            </a:r>
            <a:r>
              <a:rPr lang="en-US" sz="1700" dirty="0" smtClean="0"/>
              <a:t> </a:t>
            </a:r>
            <a:r>
              <a:rPr lang="en-US" sz="1700" dirty="0" err="1" smtClean="0"/>
              <a:t>nhất</a:t>
            </a:r>
            <a:endParaRPr 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/>
              <a:t>Go-Back-N – </a:t>
            </a: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 - 3</a:t>
            </a:r>
          </a:p>
        </p:txBody>
      </p:sp>
      <p:pic>
        <p:nvPicPr>
          <p:cNvPr id="86018" name="Picture 2" descr="4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162050"/>
            <a:ext cx="59055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Gửi lại có chọn - 1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:</a:t>
            </a:r>
            <a:endParaRPr lang="en-US" sz="2400" dirty="0" smtClean="0"/>
          </a:p>
          <a:p>
            <a:pPr lvl="1"/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riêng</a:t>
            </a:r>
            <a:r>
              <a:rPr lang="en-US" sz="2000" dirty="0" smtClean="0"/>
              <a:t> </a:t>
            </a:r>
            <a:r>
              <a:rPr lang="en-US" sz="2000" dirty="0" err="1" smtClean="0"/>
              <a:t>lẻ</a:t>
            </a:r>
            <a:r>
              <a:rPr lang="en-US" sz="2000" dirty="0" smtClean="0"/>
              <a:t> </a:t>
            </a:r>
            <a:r>
              <a:rPr lang="en-US" sz="2000" dirty="0" err="1" smtClean="0"/>
              <a:t>từng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endParaRPr lang="en-US" sz="2000" dirty="0" smtClean="0"/>
          </a:p>
          <a:p>
            <a:pPr lvl="2"/>
            <a:r>
              <a:rPr lang="en-US" sz="1700" dirty="0" smtClean="0"/>
              <a:t>ACK(</a:t>
            </a:r>
            <a:r>
              <a:rPr lang="en-US" sz="1700" dirty="0" err="1" smtClean="0"/>
              <a:t>seq</a:t>
            </a:r>
            <a:r>
              <a:rPr lang="en-US" sz="1700" dirty="0" smtClean="0"/>
              <a:t>#): </a:t>
            </a:r>
            <a:r>
              <a:rPr lang="en-US" sz="1700" dirty="0" err="1" smtClean="0"/>
              <a:t>đã</a:t>
            </a:r>
            <a:r>
              <a:rPr lang="en-US" sz="1700" dirty="0" smtClean="0"/>
              <a:t> </a:t>
            </a:r>
            <a:r>
              <a:rPr lang="en-US" sz="1700" dirty="0" err="1" smtClean="0"/>
              <a:t>nhận</a:t>
            </a:r>
            <a:r>
              <a:rPr lang="en-US" sz="1700" dirty="0" smtClean="0"/>
              <a:t> </a:t>
            </a:r>
            <a:r>
              <a:rPr lang="en-US" sz="1700" dirty="0" err="1" smtClean="0"/>
              <a:t>đúng</a:t>
            </a:r>
            <a:r>
              <a:rPr lang="en-US" sz="1700" dirty="0" smtClean="0"/>
              <a:t> </a:t>
            </a:r>
            <a:r>
              <a:rPr lang="en-US" sz="1700" dirty="0" err="1" smtClean="0"/>
              <a:t>gói</a:t>
            </a:r>
            <a:r>
              <a:rPr lang="en-US" sz="1700" dirty="0" smtClean="0"/>
              <a:t> tin </a:t>
            </a:r>
            <a:r>
              <a:rPr lang="en-US" sz="1700" dirty="0" err="1" smtClean="0"/>
              <a:t>seq</a:t>
            </a:r>
            <a:r>
              <a:rPr lang="en-US" sz="1700" dirty="0" smtClean="0"/>
              <a:t>#</a:t>
            </a:r>
          </a:p>
          <a:p>
            <a:pPr lvl="1"/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đệm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US" sz="2000" dirty="0" smtClean="0"/>
          </a:p>
          <a:p>
            <a:pPr lvl="1"/>
            <a:r>
              <a:rPr lang="en-US" sz="2000" dirty="0" err="1" smtClean="0"/>
              <a:t>Nhận</a:t>
            </a:r>
            <a:r>
              <a:rPr lang="en-US" sz="2000" dirty="0" smtClean="0"/>
              <a:t> 1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US" sz="2000" dirty="0" smtClean="0"/>
          </a:p>
          <a:p>
            <a:pPr lvl="2"/>
            <a:r>
              <a:rPr lang="en-US" sz="1700" dirty="0" err="1" smtClean="0"/>
              <a:t>Đưa</a:t>
            </a:r>
            <a:r>
              <a:rPr lang="en-US" sz="1700" dirty="0" smtClean="0"/>
              <a:t> </a:t>
            </a:r>
            <a:r>
              <a:rPr lang="en-US" sz="1700" dirty="0" err="1" smtClean="0"/>
              <a:t>vào</a:t>
            </a:r>
            <a:r>
              <a:rPr lang="en-US" sz="1700" dirty="0" smtClean="0"/>
              <a:t> </a:t>
            </a:r>
            <a:r>
              <a:rPr lang="en-US" sz="1700" dirty="0" err="1" smtClean="0"/>
              <a:t>bộ</a:t>
            </a:r>
            <a:r>
              <a:rPr lang="en-US" sz="1700" dirty="0" smtClean="0"/>
              <a:t> </a:t>
            </a:r>
            <a:r>
              <a:rPr lang="en-US" sz="1700" dirty="0" err="1" smtClean="0"/>
              <a:t>đệm</a:t>
            </a:r>
            <a:r>
              <a:rPr lang="en-US" sz="1700" dirty="0" smtClean="0"/>
              <a:t>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còn</a:t>
            </a:r>
            <a:r>
              <a:rPr lang="en-US" sz="1700" dirty="0" smtClean="0"/>
              <a:t> </a:t>
            </a:r>
            <a:r>
              <a:rPr lang="en-US" sz="1700" dirty="0" err="1" smtClean="0"/>
              <a:t>chỗ</a:t>
            </a:r>
            <a:endParaRPr lang="en-US" sz="1700" dirty="0" smtClean="0"/>
          </a:p>
          <a:p>
            <a:pPr lvl="2"/>
            <a:r>
              <a:rPr lang="en-US" sz="1700" dirty="0" err="1" smtClean="0"/>
              <a:t>Hủy</a:t>
            </a:r>
            <a:r>
              <a:rPr lang="en-US" sz="1700" dirty="0" smtClean="0"/>
              <a:t> </a:t>
            </a:r>
            <a:r>
              <a:rPr lang="en-US" sz="1700" dirty="0" err="1" smtClean="0"/>
              <a:t>gói</a:t>
            </a:r>
            <a:r>
              <a:rPr lang="en-US" sz="1700" dirty="0" smtClean="0"/>
              <a:t> tin</a:t>
            </a:r>
          </a:p>
          <a:p>
            <a:pPr eaLnBrk="1" hangingPunct="1"/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gởi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chưa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đc</a:t>
            </a:r>
            <a:r>
              <a:rPr lang="en-US" sz="2000" dirty="0" smtClean="0"/>
              <a:t> ACK</a:t>
            </a:r>
          </a:p>
          <a:p>
            <a:pPr lvl="1"/>
            <a:r>
              <a:rPr lang="en-US" sz="2000" dirty="0" smtClean="0"/>
              <a:t>Time out: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Gửi lại có chọn - 2</a:t>
            </a:r>
          </a:p>
        </p:txBody>
      </p:sp>
      <p:pic>
        <p:nvPicPr>
          <p:cNvPr id="88066" name="Picture 2" descr="5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3888" y="1447800"/>
            <a:ext cx="78962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Bắt đầu bên gửi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2209800" y="1447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Thứ tự kế tiếp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1371600" y="55626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Bắt đầu bên nhận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667000" y="3124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Thứ tự bên gửi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2857500" y="5918200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Thứ tự bên nhận</a:t>
            </a: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5181600" y="1600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Đã ACK</a:t>
            </a:r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5181600" y="21336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Gửi, chưa ACK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7010400" y="1600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Chưa dùng</a:t>
            </a:r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7010400" y="21336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không dùng đc</a:t>
            </a:r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5181600" y="4000500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Sai thứ tự nhưng đã ACK</a:t>
            </a: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181600" y="4587875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Đang đợi, chưa nhận đc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7010400" y="41148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Có thể nhận đc</a:t>
            </a:r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7010400" y="4648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  <a:cs typeface="Arial" charset="0"/>
              </a:rPr>
              <a:t>không dùng đc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Gửi lại có chọn - 4</a:t>
            </a:r>
          </a:p>
        </p:txBody>
      </p:sp>
      <p:pic>
        <p:nvPicPr>
          <p:cNvPr id="90115" name="Picture 3" descr="5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838200"/>
            <a:ext cx="7239000" cy="586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365125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Gửi lại có chọn - 5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3724275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Vd: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Số thứ tự:0,1,2,3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Window size: 3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1524000"/>
            <a:ext cx="3743325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AutoShape 7"/>
          <p:cNvSpPr>
            <a:spLocks noChangeArrowheads="1"/>
          </p:cNvSpPr>
          <p:nvPr/>
        </p:nvSpPr>
        <p:spPr bwMode="auto">
          <a:xfrm>
            <a:off x="76200" y="2971800"/>
            <a:ext cx="4724400" cy="2362200"/>
          </a:xfrm>
          <a:prstGeom prst="irregularSeal2">
            <a:avLst/>
          </a:prstGeom>
          <a:solidFill>
            <a:schemeClr val="accent1"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 smtClean="0">
                <a:solidFill>
                  <a:srgbClr val="990000"/>
                </a:solidFill>
                <a:latin typeface="Arial" pitchFamily="34" charset="0"/>
              </a:rPr>
              <a:t>Mối</a:t>
            </a:r>
            <a:r>
              <a:rPr lang="en-US" sz="2000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quan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hệ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giữa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số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thứ</a:t>
            </a:r>
            <a:endParaRPr lang="en-US" sz="2000" dirty="0">
              <a:solidFill>
                <a:srgbClr val="990000"/>
              </a:solidFill>
              <a:latin typeface="Arial" pitchFamily="34" charset="0"/>
            </a:endParaRPr>
          </a:p>
          <a:p>
            <a:pPr algn="ctr"/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tự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</a:rPr>
              <a:t>và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 window </a:t>
            </a:r>
            <a:r>
              <a:rPr lang="en-US" sz="2000" dirty="0" smtClean="0">
                <a:solidFill>
                  <a:srgbClr val="990000"/>
                </a:solidFill>
                <a:latin typeface="Arial" pitchFamily="34" charset="0"/>
              </a:rPr>
              <a:t>size???</a:t>
            </a:r>
            <a:endParaRPr lang="en-US" sz="2000" dirty="0">
              <a:solidFill>
                <a:srgbClr val="990000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  <p:bldP spid="378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- 1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51688" y="3452813"/>
            <a:ext cx="1057857" cy="1212850"/>
            <a:chOff x="1446" y="2416"/>
            <a:chExt cx="828" cy="824"/>
          </a:xfrm>
        </p:grpSpPr>
        <p:sp>
          <p:nvSpPr>
            <p:cNvPr id="9273" name="Rectangle 4"/>
            <p:cNvSpPr>
              <a:spLocks noChangeArrowheads="1"/>
            </p:cNvSpPr>
            <p:nvPr/>
          </p:nvSpPr>
          <p:spPr bwMode="auto">
            <a:xfrm>
              <a:off x="1512" y="2416"/>
              <a:ext cx="762" cy="7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Rectangle 5"/>
            <p:cNvSpPr>
              <a:spLocks noChangeArrowheads="1"/>
            </p:cNvSpPr>
            <p:nvPr/>
          </p:nvSpPr>
          <p:spPr bwMode="auto">
            <a:xfrm>
              <a:off x="1484" y="2451"/>
              <a:ext cx="761" cy="7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5" name="Line 6"/>
            <p:cNvSpPr>
              <a:spLocks noChangeShapeType="1"/>
            </p:cNvSpPr>
            <p:nvPr/>
          </p:nvSpPr>
          <p:spPr bwMode="auto">
            <a:xfrm flipV="1">
              <a:off x="1481" y="2617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6" name="Line 7"/>
            <p:cNvSpPr>
              <a:spLocks noChangeShapeType="1"/>
            </p:cNvSpPr>
            <p:nvPr/>
          </p:nvSpPr>
          <p:spPr bwMode="auto">
            <a:xfrm flipV="1">
              <a:off x="1492" y="2770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Line 8"/>
            <p:cNvSpPr>
              <a:spLocks noChangeShapeType="1"/>
            </p:cNvSpPr>
            <p:nvPr/>
          </p:nvSpPr>
          <p:spPr bwMode="auto">
            <a:xfrm flipV="1">
              <a:off x="1492" y="2916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8" name="Line 9"/>
            <p:cNvSpPr>
              <a:spLocks noChangeShapeType="1"/>
            </p:cNvSpPr>
            <p:nvPr/>
          </p:nvSpPr>
          <p:spPr bwMode="auto">
            <a:xfrm flipV="1">
              <a:off x="1478" y="3075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9" name="Text Box 10"/>
            <p:cNvSpPr txBox="1">
              <a:spLocks noChangeArrowheads="1"/>
            </p:cNvSpPr>
            <p:nvPr/>
          </p:nvSpPr>
          <p:spPr bwMode="auto">
            <a:xfrm>
              <a:off x="1446" y="2454"/>
              <a:ext cx="815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pitchFamily="34" charset="0"/>
                </a:rPr>
                <a:t>application</a:t>
              </a:r>
            </a:p>
            <a:p>
              <a:pPr algn="ctr" eaLnBrk="0" hangingPunct="0"/>
              <a:r>
                <a:rPr lang="en-US" sz="1400">
                  <a:latin typeface="Arial" pitchFamily="34" charset="0"/>
                </a:rPr>
                <a:t>transport</a:t>
              </a:r>
            </a:p>
            <a:p>
              <a:pPr algn="ctr" eaLnBrk="0" hangingPunct="0"/>
              <a:r>
                <a:rPr lang="en-US" sz="1400">
                  <a:latin typeface="Arial" pitchFamily="34" charset="0"/>
                </a:rPr>
                <a:t>network</a:t>
              </a:r>
              <a:endParaRPr lang="en-US" sz="1600">
                <a:latin typeface="Arial" pitchFamily="34" charset="0"/>
              </a:endParaRPr>
            </a:p>
            <a:p>
              <a:pPr algn="ctr" eaLnBrk="0" hangingPunct="0"/>
              <a:endParaRPr lang="en-US" sz="1600">
                <a:latin typeface="Arial" pitchFamily="34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107238" y="3148013"/>
            <a:ext cx="742950" cy="439737"/>
            <a:chOff x="1448" y="2290"/>
            <a:chExt cx="468" cy="277"/>
          </a:xfrm>
        </p:grpSpPr>
        <p:sp>
          <p:nvSpPr>
            <p:cNvPr id="9271" name="Freeform 12"/>
            <p:cNvSpPr>
              <a:spLocks/>
            </p:cNvSpPr>
            <p:nvPr/>
          </p:nvSpPr>
          <p:spPr bwMode="auto">
            <a:xfrm>
              <a:off x="1448" y="2290"/>
              <a:ext cx="468" cy="277"/>
            </a:xfrm>
            <a:custGeom>
              <a:avLst/>
              <a:gdLst>
                <a:gd name="T0" fmla="*/ 184 w 468"/>
                <a:gd name="T1" fmla="*/ 2 h 277"/>
                <a:gd name="T2" fmla="*/ 94 w 468"/>
                <a:gd name="T3" fmla="*/ 20 h 277"/>
                <a:gd name="T4" fmla="*/ 15 w 468"/>
                <a:gd name="T5" fmla="*/ 35 h 277"/>
                <a:gd name="T6" fmla="*/ 4 w 468"/>
                <a:gd name="T7" fmla="*/ 133 h 277"/>
                <a:gd name="T8" fmla="*/ 34 w 468"/>
                <a:gd name="T9" fmla="*/ 179 h 277"/>
                <a:gd name="T10" fmla="*/ 106 w 468"/>
                <a:gd name="T11" fmla="*/ 230 h 277"/>
                <a:gd name="T12" fmla="*/ 220 w 468"/>
                <a:gd name="T13" fmla="*/ 258 h 277"/>
                <a:gd name="T14" fmla="*/ 431 w 468"/>
                <a:gd name="T15" fmla="*/ 248 h 277"/>
                <a:gd name="T16" fmla="*/ 445 w 468"/>
                <a:gd name="T17" fmla="*/ 87 h 277"/>
                <a:gd name="T18" fmla="*/ 420 w 468"/>
                <a:gd name="T19" fmla="*/ 17 h 277"/>
                <a:gd name="T20" fmla="*/ 263 w 468"/>
                <a:gd name="T21" fmla="*/ 0 h 277"/>
                <a:gd name="T22" fmla="*/ 334 w 468"/>
                <a:gd name="T23" fmla="*/ 14 h 277"/>
                <a:gd name="T24" fmla="*/ 184 w 468"/>
                <a:gd name="T25" fmla="*/ 2 h 2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8"/>
                <a:gd name="T40" fmla="*/ 0 h 277"/>
                <a:gd name="T41" fmla="*/ 468 w 468"/>
                <a:gd name="T42" fmla="*/ 277 h 2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8" h="277">
                  <a:moveTo>
                    <a:pt x="184" y="2"/>
                  </a:moveTo>
                  <a:cubicBezTo>
                    <a:pt x="144" y="3"/>
                    <a:pt x="122" y="15"/>
                    <a:pt x="94" y="20"/>
                  </a:cubicBezTo>
                  <a:cubicBezTo>
                    <a:pt x="66" y="25"/>
                    <a:pt x="30" y="16"/>
                    <a:pt x="15" y="35"/>
                  </a:cubicBezTo>
                  <a:cubicBezTo>
                    <a:pt x="0" y="54"/>
                    <a:pt x="1" y="109"/>
                    <a:pt x="4" y="133"/>
                  </a:cubicBezTo>
                  <a:cubicBezTo>
                    <a:pt x="7" y="157"/>
                    <a:pt x="17" y="163"/>
                    <a:pt x="34" y="179"/>
                  </a:cubicBezTo>
                  <a:cubicBezTo>
                    <a:pt x="51" y="195"/>
                    <a:pt x="75" y="217"/>
                    <a:pt x="106" y="230"/>
                  </a:cubicBezTo>
                  <a:cubicBezTo>
                    <a:pt x="137" y="243"/>
                    <a:pt x="166" y="255"/>
                    <a:pt x="220" y="258"/>
                  </a:cubicBezTo>
                  <a:cubicBezTo>
                    <a:pt x="274" y="261"/>
                    <a:pt x="393" y="277"/>
                    <a:pt x="431" y="248"/>
                  </a:cubicBezTo>
                  <a:cubicBezTo>
                    <a:pt x="468" y="220"/>
                    <a:pt x="447" y="125"/>
                    <a:pt x="445" y="87"/>
                  </a:cubicBezTo>
                  <a:cubicBezTo>
                    <a:pt x="444" y="48"/>
                    <a:pt x="450" y="31"/>
                    <a:pt x="420" y="17"/>
                  </a:cubicBezTo>
                  <a:cubicBezTo>
                    <a:pt x="389" y="2"/>
                    <a:pt x="277" y="0"/>
                    <a:pt x="263" y="0"/>
                  </a:cubicBezTo>
                  <a:cubicBezTo>
                    <a:pt x="249" y="0"/>
                    <a:pt x="347" y="14"/>
                    <a:pt x="334" y="14"/>
                  </a:cubicBezTo>
                  <a:cubicBezTo>
                    <a:pt x="321" y="14"/>
                    <a:pt x="215" y="4"/>
                    <a:pt x="184" y="2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Rectangle 13"/>
            <p:cNvSpPr>
              <a:spLocks noChangeArrowheads="1"/>
            </p:cNvSpPr>
            <p:nvPr/>
          </p:nvSpPr>
          <p:spPr bwMode="auto">
            <a:xfrm>
              <a:off x="1550" y="2350"/>
              <a:ext cx="276" cy="1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 dirty="0">
                  <a:latin typeface="Arial" pitchFamily="34" charset="0"/>
                </a:rPr>
                <a:t>M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7753350" y="302895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P4</a:t>
            </a:r>
            <a:endParaRPr lang="en-US" dirty="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529138" y="2786063"/>
            <a:ext cx="1203325" cy="1308100"/>
            <a:chOff x="1461" y="2416"/>
            <a:chExt cx="813" cy="824"/>
          </a:xfrm>
        </p:grpSpPr>
        <p:sp>
          <p:nvSpPr>
            <p:cNvPr id="9264" name="Rectangle 16"/>
            <p:cNvSpPr>
              <a:spLocks noChangeArrowheads="1"/>
            </p:cNvSpPr>
            <p:nvPr/>
          </p:nvSpPr>
          <p:spPr bwMode="auto">
            <a:xfrm>
              <a:off x="1512" y="2416"/>
              <a:ext cx="762" cy="7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Rectangle 17"/>
            <p:cNvSpPr>
              <a:spLocks noChangeArrowheads="1"/>
            </p:cNvSpPr>
            <p:nvPr/>
          </p:nvSpPr>
          <p:spPr bwMode="auto">
            <a:xfrm>
              <a:off x="1484" y="2451"/>
              <a:ext cx="761" cy="7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Line 18"/>
            <p:cNvSpPr>
              <a:spLocks noChangeShapeType="1"/>
            </p:cNvSpPr>
            <p:nvPr/>
          </p:nvSpPr>
          <p:spPr bwMode="auto">
            <a:xfrm flipV="1">
              <a:off x="1481" y="2617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Line 19"/>
            <p:cNvSpPr>
              <a:spLocks noChangeShapeType="1"/>
            </p:cNvSpPr>
            <p:nvPr/>
          </p:nvSpPr>
          <p:spPr bwMode="auto">
            <a:xfrm flipV="1">
              <a:off x="1492" y="2770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20"/>
            <p:cNvSpPr>
              <a:spLocks noChangeShapeType="1"/>
            </p:cNvSpPr>
            <p:nvPr/>
          </p:nvSpPr>
          <p:spPr bwMode="auto">
            <a:xfrm flipV="1">
              <a:off x="1492" y="2916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21"/>
            <p:cNvSpPr>
              <a:spLocks noChangeShapeType="1"/>
            </p:cNvSpPr>
            <p:nvPr/>
          </p:nvSpPr>
          <p:spPr bwMode="auto">
            <a:xfrm flipV="1">
              <a:off x="1478" y="3075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Text Box 22"/>
            <p:cNvSpPr txBox="1">
              <a:spLocks noChangeArrowheads="1"/>
            </p:cNvSpPr>
            <p:nvPr/>
          </p:nvSpPr>
          <p:spPr bwMode="auto">
            <a:xfrm>
              <a:off x="1461" y="2438"/>
              <a:ext cx="805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Arial" pitchFamily="34" charset="0"/>
                </a:rPr>
                <a:t>application</a:t>
              </a:r>
            </a:p>
            <a:p>
              <a:pPr algn="ctr" eaLnBrk="0" hangingPunct="0"/>
              <a:r>
                <a:rPr lang="en-US" sz="1600">
                  <a:latin typeface="Arial" pitchFamily="34" charset="0"/>
                </a:rPr>
                <a:t>transport</a:t>
              </a:r>
            </a:p>
            <a:p>
              <a:pPr algn="ctr" eaLnBrk="0" hangingPunct="0"/>
              <a:r>
                <a:rPr lang="en-US" sz="1600">
                  <a:latin typeface="Arial" pitchFamily="34" charset="0"/>
                </a:rPr>
                <a:t>network</a:t>
              </a:r>
            </a:p>
            <a:p>
              <a:pPr algn="ctr" eaLnBrk="0" hangingPunct="0"/>
              <a:endParaRPr lang="en-US" sz="1600">
                <a:latin typeface="Arial" pitchFamily="34" charset="0"/>
              </a:endParaRPr>
            </a:p>
          </p:txBody>
        </p:sp>
      </p:grpSp>
      <p:sp>
        <p:nvSpPr>
          <p:cNvPr id="9226" name="Rectangle 25"/>
          <p:cNvSpPr>
            <a:spLocks noChangeArrowheads="1"/>
          </p:cNvSpPr>
          <p:nvPr/>
        </p:nvSpPr>
        <p:spPr bwMode="auto">
          <a:xfrm>
            <a:off x="1517650" y="4083050"/>
            <a:ext cx="679450" cy="196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200">
              <a:latin typeface="Times New Roman" pitchFamily="18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219200" y="4051300"/>
            <a:ext cx="331787" cy="304800"/>
            <a:chOff x="846" y="2763"/>
            <a:chExt cx="209" cy="192"/>
          </a:xfrm>
        </p:grpSpPr>
        <p:sp>
          <p:nvSpPr>
            <p:cNvPr id="9261" name="Rectangle 29"/>
            <p:cNvSpPr>
              <a:spLocks noChangeArrowheads="1"/>
            </p:cNvSpPr>
            <p:nvPr/>
          </p:nvSpPr>
          <p:spPr bwMode="auto">
            <a:xfrm>
              <a:off x="884" y="2783"/>
              <a:ext cx="152" cy="1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9262" name="Rectangle 30"/>
            <p:cNvSpPr>
              <a:spLocks noChangeArrowheads="1"/>
            </p:cNvSpPr>
            <p:nvPr/>
          </p:nvSpPr>
          <p:spPr bwMode="auto">
            <a:xfrm>
              <a:off x="846" y="2763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latin typeface="Arial" pitchFamily="34" charset="0"/>
                </a:rPr>
                <a:t>H</a:t>
              </a:r>
            </a:p>
          </p:txBody>
        </p:sp>
        <p:sp>
          <p:nvSpPr>
            <p:cNvPr id="9263" name="Text Box 31"/>
            <p:cNvSpPr txBox="1">
              <a:spLocks noChangeArrowheads="1"/>
            </p:cNvSpPr>
            <p:nvPr/>
          </p:nvSpPr>
          <p:spPr bwMode="auto">
            <a:xfrm>
              <a:off x="919" y="2782"/>
              <a:ext cx="1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latin typeface="Arial" pitchFamily="34" charset="0"/>
                </a:rPr>
                <a:t>n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9230" name="Text Box 32"/>
          <p:cNvSpPr txBox="1">
            <a:spLocks noChangeArrowheads="1"/>
          </p:cNvSpPr>
          <p:nvPr/>
        </p:nvSpPr>
        <p:spPr bwMode="auto">
          <a:xfrm>
            <a:off x="1473200" y="4035425"/>
            <a:ext cx="777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00"/>
                </a:solidFill>
                <a:latin typeface="Arial" pitchFamily="34" charset="0"/>
              </a:rPr>
              <a:t>segment</a:t>
            </a:r>
            <a:endParaRPr lang="en-US" sz="12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300288" y="3500438"/>
            <a:ext cx="1203325" cy="1308100"/>
            <a:chOff x="1461" y="2416"/>
            <a:chExt cx="813" cy="824"/>
          </a:xfrm>
        </p:grpSpPr>
        <p:sp>
          <p:nvSpPr>
            <p:cNvPr id="9254" name="Rectangle 37"/>
            <p:cNvSpPr>
              <a:spLocks noChangeArrowheads="1"/>
            </p:cNvSpPr>
            <p:nvPr/>
          </p:nvSpPr>
          <p:spPr bwMode="auto">
            <a:xfrm>
              <a:off x="1512" y="2416"/>
              <a:ext cx="762" cy="7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Rectangle 38"/>
            <p:cNvSpPr>
              <a:spLocks noChangeArrowheads="1"/>
            </p:cNvSpPr>
            <p:nvPr/>
          </p:nvSpPr>
          <p:spPr bwMode="auto">
            <a:xfrm>
              <a:off x="1484" y="2451"/>
              <a:ext cx="761" cy="7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39"/>
            <p:cNvSpPr>
              <a:spLocks noChangeShapeType="1"/>
            </p:cNvSpPr>
            <p:nvPr/>
          </p:nvSpPr>
          <p:spPr bwMode="auto">
            <a:xfrm flipV="1">
              <a:off x="1481" y="2617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Line 40"/>
            <p:cNvSpPr>
              <a:spLocks noChangeShapeType="1"/>
            </p:cNvSpPr>
            <p:nvPr/>
          </p:nvSpPr>
          <p:spPr bwMode="auto">
            <a:xfrm flipV="1">
              <a:off x="1492" y="2770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41"/>
            <p:cNvSpPr>
              <a:spLocks noChangeShapeType="1"/>
            </p:cNvSpPr>
            <p:nvPr/>
          </p:nvSpPr>
          <p:spPr bwMode="auto">
            <a:xfrm flipV="1">
              <a:off x="1492" y="2916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42"/>
            <p:cNvSpPr>
              <a:spLocks noChangeShapeType="1"/>
            </p:cNvSpPr>
            <p:nvPr/>
          </p:nvSpPr>
          <p:spPr bwMode="auto">
            <a:xfrm flipV="1">
              <a:off x="1478" y="3075"/>
              <a:ext cx="75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Text Box 43"/>
            <p:cNvSpPr txBox="1">
              <a:spLocks noChangeArrowheads="1"/>
            </p:cNvSpPr>
            <p:nvPr/>
          </p:nvSpPr>
          <p:spPr bwMode="auto">
            <a:xfrm>
              <a:off x="1461" y="2438"/>
              <a:ext cx="805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Arial" pitchFamily="34" charset="0"/>
                </a:rPr>
                <a:t>application</a:t>
              </a:r>
            </a:p>
            <a:p>
              <a:pPr algn="ctr" eaLnBrk="0" hangingPunct="0"/>
              <a:r>
                <a:rPr lang="en-US" sz="1600">
                  <a:latin typeface="Arial" pitchFamily="34" charset="0"/>
                </a:rPr>
                <a:t>transport</a:t>
              </a:r>
            </a:p>
            <a:p>
              <a:pPr algn="ctr" eaLnBrk="0" hangingPunct="0"/>
              <a:r>
                <a:rPr lang="en-US" sz="1600">
                  <a:latin typeface="Arial" pitchFamily="34" charset="0"/>
                </a:rPr>
                <a:t>network</a:t>
              </a:r>
            </a:p>
            <a:p>
              <a:pPr algn="ctr" eaLnBrk="0" hangingPunct="0"/>
              <a:endParaRPr lang="en-US" sz="1600">
                <a:latin typeface="Arial" pitchFamily="34" charset="0"/>
              </a:endParaRPr>
            </a:p>
          </p:txBody>
        </p:sp>
      </p:grpSp>
      <p:sp>
        <p:nvSpPr>
          <p:cNvPr id="9235" name="Text Box 44"/>
          <p:cNvSpPr txBox="1">
            <a:spLocks noChangeArrowheads="1"/>
          </p:cNvSpPr>
          <p:nvPr/>
        </p:nvSpPr>
        <p:spPr bwMode="auto">
          <a:xfrm>
            <a:off x="2428875" y="300990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P1</a:t>
            </a:r>
            <a:endParaRPr lang="en-US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9252" name="Freeform 46"/>
          <p:cNvSpPr>
            <a:spLocks/>
          </p:cNvSpPr>
          <p:nvPr/>
        </p:nvSpPr>
        <p:spPr bwMode="auto">
          <a:xfrm>
            <a:off x="2278063" y="3300413"/>
            <a:ext cx="742950" cy="439737"/>
          </a:xfrm>
          <a:custGeom>
            <a:avLst/>
            <a:gdLst>
              <a:gd name="T0" fmla="*/ 184 w 468"/>
              <a:gd name="T1" fmla="*/ 2 h 277"/>
              <a:gd name="T2" fmla="*/ 94 w 468"/>
              <a:gd name="T3" fmla="*/ 20 h 277"/>
              <a:gd name="T4" fmla="*/ 15 w 468"/>
              <a:gd name="T5" fmla="*/ 35 h 277"/>
              <a:gd name="T6" fmla="*/ 4 w 468"/>
              <a:gd name="T7" fmla="*/ 133 h 277"/>
              <a:gd name="T8" fmla="*/ 34 w 468"/>
              <a:gd name="T9" fmla="*/ 179 h 277"/>
              <a:gd name="T10" fmla="*/ 106 w 468"/>
              <a:gd name="T11" fmla="*/ 230 h 277"/>
              <a:gd name="T12" fmla="*/ 220 w 468"/>
              <a:gd name="T13" fmla="*/ 258 h 277"/>
              <a:gd name="T14" fmla="*/ 431 w 468"/>
              <a:gd name="T15" fmla="*/ 248 h 277"/>
              <a:gd name="T16" fmla="*/ 445 w 468"/>
              <a:gd name="T17" fmla="*/ 87 h 277"/>
              <a:gd name="T18" fmla="*/ 420 w 468"/>
              <a:gd name="T19" fmla="*/ 17 h 277"/>
              <a:gd name="T20" fmla="*/ 263 w 468"/>
              <a:gd name="T21" fmla="*/ 0 h 277"/>
              <a:gd name="T22" fmla="*/ 334 w 468"/>
              <a:gd name="T23" fmla="*/ 14 h 277"/>
              <a:gd name="T24" fmla="*/ 184 w 468"/>
              <a:gd name="T25" fmla="*/ 2 h 2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68"/>
              <a:gd name="T40" fmla="*/ 0 h 277"/>
              <a:gd name="T41" fmla="*/ 468 w 468"/>
              <a:gd name="T42" fmla="*/ 277 h 27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68" h="277">
                <a:moveTo>
                  <a:pt x="184" y="2"/>
                </a:moveTo>
                <a:cubicBezTo>
                  <a:pt x="144" y="3"/>
                  <a:pt x="122" y="15"/>
                  <a:pt x="94" y="20"/>
                </a:cubicBezTo>
                <a:cubicBezTo>
                  <a:pt x="66" y="25"/>
                  <a:pt x="30" y="16"/>
                  <a:pt x="15" y="35"/>
                </a:cubicBezTo>
                <a:cubicBezTo>
                  <a:pt x="0" y="54"/>
                  <a:pt x="1" y="109"/>
                  <a:pt x="4" y="133"/>
                </a:cubicBezTo>
                <a:cubicBezTo>
                  <a:pt x="7" y="157"/>
                  <a:pt x="17" y="163"/>
                  <a:pt x="34" y="179"/>
                </a:cubicBezTo>
                <a:cubicBezTo>
                  <a:pt x="51" y="195"/>
                  <a:pt x="75" y="217"/>
                  <a:pt x="106" y="230"/>
                </a:cubicBezTo>
                <a:cubicBezTo>
                  <a:pt x="137" y="243"/>
                  <a:pt x="166" y="255"/>
                  <a:pt x="220" y="258"/>
                </a:cubicBezTo>
                <a:cubicBezTo>
                  <a:pt x="274" y="261"/>
                  <a:pt x="393" y="277"/>
                  <a:pt x="431" y="248"/>
                </a:cubicBezTo>
                <a:cubicBezTo>
                  <a:pt x="468" y="220"/>
                  <a:pt x="447" y="125"/>
                  <a:pt x="445" y="87"/>
                </a:cubicBezTo>
                <a:cubicBezTo>
                  <a:pt x="444" y="48"/>
                  <a:pt x="450" y="31"/>
                  <a:pt x="420" y="17"/>
                </a:cubicBezTo>
                <a:cubicBezTo>
                  <a:pt x="389" y="2"/>
                  <a:pt x="277" y="0"/>
                  <a:pt x="263" y="0"/>
                </a:cubicBezTo>
                <a:cubicBezTo>
                  <a:pt x="249" y="0"/>
                  <a:pt x="347" y="14"/>
                  <a:pt x="334" y="14"/>
                </a:cubicBezTo>
                <a:cubicBezTo>
                  <a:pt x="321" y="14"/>
                  <a:pt x="215" y="4"/>
                  <a:pt x="184" y="2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47"/>
          <p:cNvSpPr>
            <a:spLocks noChangeArrowheads="1"/>
          </p:cNvSpPr>
          <p:nvPr/>
        </p:nvSpPr>
        <p:spPr bwMode="auto">
          <a:xfrm>
            <a:off x="2439988" y="3395663"/>
            <a:ext cx="438150" cy="196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>
                <a:latin typeface="Arial" pitchFamily="34" charset="0"/>
              </a:rPr>
              <a:t>M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9250" name="Freeform 50"/>
          <p:cNvSpPr>
            <a:spLocks/>
          </p:cNvSpPr>
          <p:nvPr/>
        </p:nvSpPr>
        <p:spPr bwMode="auto">
          <a:xfrm>
            <a:off x="4230688" y="2452688"/>
            <a:ext cx="742950" cy="439737"/>
          </a:xfrm>
          <a:custGeom>
            <a:avLst/>
            <a:gdLst>
              <a:gd name="T0" fmla="*/ 184 w 468"/>
              <a:gd name="T1" fmla="*/ 2 h 277"/>
              <a:gd name="T2" fmla="*/ 94 w 468"/>
              <a:gd name="T3" fmla="*/ 20 h 277"/>
              <a:gd name="T4" fmla="*/ 15 w 468"/>
              <a:gd name="T5" fmla="*/ 35 h 277"/>
              <a:gd name="T6" fmla="*/ 4 w 468"/>
              <a:gd name="T7" fmla="*/ 133 h 277"/>
              <a:gd name="T8" fmla="*/ 34 w 468"/>
              <a:gd name="T9" fmla="*/ 179 h 277"/>
              <a:gd name="T10" fmla="*/ 106 w 468"/>
              <a:gd name="T11" fmla="*/ 230 h 277"/>
              <a:gd name="T12" fmla="*/ 220 w 468"/>
              <a:gd name="T13" fmla="*/ 258 h 277"/>
              <a:gd name="T14" fmla="*/ 431 w 468"/>
              <a:gd name="T15" fmla="*/ 248 h 277"/>
              <a:gd name="T16" fmla="*/ 445 w 468"/>
              <a:gd name="T17" fmla="*/ 87 h 277"/>
              <a:gd name="T18" fmla="*/ 420 w 468"/>
              <a:gd name="T19" fmla="*/ 17 h 277"/>
              <a:gd name="T20" fmla="*/ 263 w 468"/>
              <a:gd name="T21" fmla="*/ 0 h 277"/>
              <a:gd name="T22" fmla="*/ 334 w 468"/>
              <a:gd name="T23" fmla="*/ 14 h 277"/>
              <a:gd name="T24" fmla="*/ 184 w 468"/>
              <a:gd name="T25" fmla="*/ 2 h 2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68"/>
              <a:gd name="T40" fmla="*/ 0 h 277"/>
              <a:gd name="T41" fmla="*/ 468 w 468"/>
              <a:gd name="T42" fmla="*/ 277 h 27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68" h="277">
                <a:moveTo>
                  <a:pt x="184" y="2"/>
                </a:moveTo>
                <a:cubicBezTo>
                  <a:pt x="144" y="3"/>
                  <a:pt x="122" y="15"/>
                  <a:pt x="94" y="20"/>
                </a:cubicBezTo>
                <a:cubicBezTo>
                  <a:pt x="66" y="25"/>
                  <a:pt x="30" y="16"/>
                  <a:pt x="15" y="35"/>
                </a:cubicBezTo>
                <a:cubicBezTo>
                  <a:pt x="0" y="54"/>
                  <a:pt x="1" y="109"/>
                  <a:pt x="4" y="133"/>
                </a:cubicBezTo>
                <a:cubicBezTo>
                  <a:pt x="7" y="157"/>
                  <a:pt x="17" y="163"/>
                  <a:pt x="34" y="179"/>
                </a:cubicBezTo>
                <a:cubicBezTo>
                  <a:pt x="51" y="195"/>
                  <a:pt x="75" y="217"/>
                  <a:pt x="106" y="230"/>
                </a:cubicBezTo>
                <a:cubicBezTo>
                  <a:pt x="137" y="243"/>
                  <a:pt x="166" y="255"/>
                  <a:pt x="220" y="258"/>
                </a:cubicBezTo>
                <a:cubicBezTo>
                  <a:pt x="274" y="261"/>
                  <a:pt x="393" y="277"/>
                  <a:pt x="431" y="248"/>
                </a:cubicBezTo>
                <a:cubicBezTo>
                  <a:pt x="468" y="220"/>
                  <a:pt x="447" y="125"/>
                  <a:pt x="445" y="87"/>
                </a:cubicBezTo>
                <a:cubicBezTo>
                  <a:pt x="444" y="48"/>
                  <a:pt x="450" y="31"/>
                  <a:pt x="420" y="17"/>
                </a:cubicBezTo>
                <a:cubicBezTo>
                  <a:pt x="389" y="2"/>
                  <a:pt x="277" y="0"/>
                  <a:pt x="263" y="0"/>
                </a:cubicBezTo>
                <a:cubicBezTo>
                  <a:pt x="249" y="0"/>
                  <a:pt x="347" y="14"/>
                  <a:pt x="334" y="14"/>
                </a:cubicBezTo>
                <a:cubicBezTo>
                  <a:pt x="321" y="14"/>
                  <a:pt x="215" y="4"/>
                  <a:pt x="184" y="2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51"/>
          <p:cNvSpPr>
            <a:spLocks noChangeArrowheads="1"/>
          </p:cNvSpPr>
          <p:nvPr/>
        </p:nvSpPr>
        <p:spPr bwMode="auto">
          <a:xfrm>
            <a:off x="4392613" y="2547938"/>
            <a:ext cx="438150" cy="196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>
                <a:latin typeface="Arial" pitchFamily="34" charset="0"/>
              </a:rPr>
              <a:t>M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9239" name="Freeform 52"/>
          <p:cNvSpPr>
            <a:spLocks/>
          </p:cNvSpPr>
          <p:nvPr/>
        </p:nvSpPr>
        <p:spPr bwMode="auto">
          <a:xfrm>
            <a:off x="5065713" y="2813050"/>
            <a:ext cx="2428875" cy="1995488"/>
          </a:xfrm>
          <a:custGeom>
            <a:avLst/>
            <a:gdLst>
              <a:gd name="T0" fmla="*/ 2147483647 w 1530"/>
              <a:gd name="T1" fmla="*/ 2147483647 h 1257"/>
              <a:gd name="T2" fmla="*/ 2147483647 w 1530"/>
              <a:gd name="T3" fmla="*/ 2147483647 h 1257"/>
              <a:gd name="T4" fmla="*/ 0 w 1530"/>
              <a:gd name="T5" fmla="*/ 2147483647 h 1257"/>
              <a:gd name="T6" fmla="*/ 0 w 1530"/>
              <a:gd name="T7" fmla="*/ 2147483647 h 1257"/>
              <a:gd name="T8" fmla="*/ 2147483647 w 1530"/>
              <a:gd name="T9" fmla="*/ 0 h 1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0"/>
              <a:gd name="T16" fmla="*/ 0 h 1257"/>
              <a:gd name="T17" fmla="*/ 1530 w 1530"/>
              <a:gd name="T18" fmla="*/ 1257 h 1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0" h="1257">
                <a:moveTo>
                  <a:pt x="1525" y="458"/>
                </a:moveTo>
                <a:lnTo>
                  <a:pt x="1530" y="1257"/>
                </a:lnTo>
                <a:lnTo>
                  <a:pt x="0" y="1257"/>
                </a:lnTo>
                <a:lnTo>
                  <a:pt x="0" y="235"/>
                </a:lnTo>
                <a:lnTo>
                  <a:pt x="156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173663" y="2462213"/>
            <a:ext cx="742950" cy="439737"/>
            <a:chOff x="1448" y="2290"/>
            <a:chExt cx="468" cy="277"/>
          </a:xfrm>
        </p:grpSpPr>
        <p:sp>
          <p:nvSpPr>
            <p:cNvPr id="9248" name="Freeform 54"/>
            <p:cNvSpPr>
              <a:spLocks/>
            </p:cNvSpPr>
            <p:nvPr/>
          </p:nvSpPr>
          <p:spPr bwMode="auto">
            <a:xfrm>
              <a:off x="1448" y="2290"/>
              <a:ext cx="468" cy="277"/>
            </a:xfrm>
            <a:custGeom>
              <a:avLst/>
              <a:gdLst>
                <a:gd name="T0" fmla="*/ 184 w 468"/>
                <a:gd name="T1" fmla="*/ 2 h 277"/>
                <a:gd name="T2" fmla="*/ 94 w 468"/>
                <a:gd name="T3" fmla="*/ 20 h 277"/>
                <a:gd name="T4" fmla="*/ 15 w 468"/>
                <a:gd name="T5" fmla="*/ 35 h 277"/>
                <a:gd name="T6" fmla="*/ 4 w 468"/>
                <a:gd name="T7" fmla="*/ 133 h 277"/>
                <a:gd name="T8" fmla="*/ 34 w 468"/>
                <a:gd name="T9" fmla="*/ 179 h 277"/>
                <a:gd name="T10" fmla="*/ 106 w 468"/>
                <a:gd name="T11" fmla="*/ 230 h 277"/>
                <a:gd name="T12" fmla="*/ 220 w 468"/>
                <a:gd name="T13" fmla="*/ 258 h 277"/>
                <a:gd name="T14" fmla="*/ 431 w 468"/>
                <a:gd name="T15" fmla="*/ 248 h 277"/>
                <a:gd name="T16" fmla="*/ 445 w 468"/>
                <a:gd name="T17" fmla="*/ 87 h 277"/>
                <a:gd name="T18" fmla="*/ 420 w 468"/>
                <a:gd name="T19" fmla="*/ 17 h 277"/>
                <a:gd name="T20" fmla="*/ 263 w 468"/>
                <a:gd name="T21" fmla="*/ 0 h 277"/>
                <a:gd name="T22" fmla="*/ 334 w 468"/>
                <a:gd name="T23" fmla="*/ 14 h 277"/>
                <a:gd name="T24" fmla="*/ 184 w 468"/>
                <a:gd name="T25" fmla="*/ 2 h 2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8"/>
                <a:gd name="T40" fmla="*/ 0 h 277"/>
                <a:gd name="T41" fmla="*/ 468 w 468"/>
                <a:gd name="T42" fmla="*/ 277 h 2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8" h="277">
                  <a:moveTo>
                    <a:pt x="184" y="2"/>
                  </a:moveTo>
                  <a:cubicBezTo>
                    <a:pt x="144" y="3"/>
                    <a:pt x="122" y="15"/>
                    <a:pt x="94" y="20"/>
                  </a:cubicBezTo>
                  <a:cubicBezTo>
                    <a:pt x="66" y="25"/>
                    <a:pt x="30" y="16"/>
                    <a:pt x="15" y="35"/>
                  </a:cubicBezTo>
                  <a:cubicBezTo>
                    <a:pt x="0" y="54"/>
                    <a:pt x="1" y="109"/>
                    <a:pt x="4" y="133"/>
                  </a:cubicBezTo>
                  <a:cubicBezTo>
                    <a:pt x="7" y="157"/>
                    <a:pt x="17" y="163"/>
                    <a:pt x="34" y="179"/>
                  </a:cubicBezTo>
                  <a:cubicBezTo>
                    <a:pt x="51" y="195"/>
                    <a:pt x="75" y="217"/>
                    <a:pt x="106" y="230"/>
                  </a:cubicBezTo>
                  <a:cubicBezTo>
                    <a:pt x="137" y="243"/>
                    <a:pt x="166" y="255"/>
                    <a:pt x="220" y="258"/>
                  </a:cubicBezTo>
                  <a:cubicBezTo>
                    <a:pt x="274" y="261"/>
                    <a:pt x="393" y="277"/>
                    <a:pt x="431" y="248"/>
                  </a:cubicBezTo>
                  <a:cubicBezTo>
                    <a:pt x="468" y="220"/>
                    <a:pt x="447" y="125"/>
                    <a:pt x="445" y="87"/>
                  </a:cubicBezTo>
                  <a:cubicBezTo>
                    <a:pt x="444" y="48"/>
                    <a:pt x="450" y="31"/>
                    <a:pt x="420" y="17"/>
                  </a:cubicBezTo>
                  <a:cubicBezTo>
                    <a:pt x="389" y="2"/>
                    <a:pt x="277" y="0"/>
                    <a:pt x="263" y="0"/>
                  </a:cubicBezTo>
                  <a:cubicBezTo>
                    <a:pt x="249" y="0"/>
                    <a:pt x="347" y="14"/>
                    <a:pt x="334" y="14"/>
                  </a:cubicBezTo>
                  <a:cubicBezTo>
                    <a:pt x="321" y="14"/>
                    <a:pt x="215" y="4"/>
                    <a:pt x="184" y="2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Rectangle 55"/>
            <p:cNvSpPr>
              <a:spLocks noChangeArrowheads="1"/>
            </p:cNvSpPr>
            <p:nvPr/>
          </p:nvSpPr>
          <p:spPr bwMode="auto">
            <a:xfrm>
              <a:off x="1550" y="2350"/>
              <a:ext cx="276" cy="1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 dirty="0">
                  <a:latin typeface="Arial" pitchFamily="34" charset="0"/>
                </a:rPr>
                <a:t>M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9241" name="Text Box 56"/>
          <p:cNvSpPr txBox="1">
            <a:spLocks noChangeArrowheads="1"/>
          </p:cNvSpPr>
          <p:nvPr/>
        </p:nvSpPr>
        <p:spPr bwMode="auto">
          <a:xfrm>
            <a:off x="3905250" y="2224088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P2</a:t>
            </a:r>
            <a:endParaRPr lang="en-US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9242" name="Text Box 57"/>
          <p:cNvSpPr txBox="1">
            <a:spLocks noChangeArrowheads="1"/>
          </p:cNvSpPr>
          <p:nvPr/>
        </p:nvSpPr>
        <p:spPr bwMode="auto">
          <a:xfrm>
            <a:off x="5791200" y="2295525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8" name="Group 67"/>
          <p:cNvGrpSpPr/>
          <p:nvPr/>
        </p:nvGrpSpPr>
        <p:grpSpPr>
          <a:xfrm>
            <a:off x="1828800" y="3761601"/>
            <a:ext cx="304800" cy="276999"/>
            <a:chOff x="1676400" y="3657600"/>
            <a:chExt cx="304800" cy="276999"/>
          </a:xfrm>
        </p:grpSpPr>
        <p:sp>
          <p:nvSpPr>
            <p:cNvPr id="66" name="TextBox 65"/>
            <p:cNvSpPr txBox="1"/>
            <p:nvPr/>
          </p:nvSpPr>
          <p:spPr>
            <a:xfrm>
              <a:off x="1676400" y="36576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D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76400" y="37338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68"/>
          <p:cNvGrpSpPr/>
          <p:nvPr/>
        </p:nvGrpSpPr>
        <p:grpSpPr>
          <a:xfrm>
            <a:off x="1447800" y="3761601"/>
            <a:ext cx="304800" cy="276999"/>
            <a:chOff x="1676400" y="3657600"/>
            <a:chExt cx="304800" cy="276999"/>
          </a:xfrm>
        </p:grpSpPr>
        <p:sp>
          <p:nvSpPr>
            <p:cNvPr id="70" name="TextBox 69"/>
            <p:cNvSpPr txBox="1"/>
            <p:nvPr/>
          </p:nvSpPr>
          <p:spPr>
            <a:xfrm>
              <a:off x="1676400" y="36576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D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76400" y="37338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47"/>
          <p:cNvSpPr>
            <a:spLocks noChangeArrowheads="1"/>
          </p:cNvSpPr>
          <p:nvPr/>
        </p:nvSpPr>
        <p:spPr bwMode="auto">
          <a:xfrm>
            <a:off x="1695450" y="3581400"/>
            <a:ext cx="438150" cy="196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dirty="0">
                <a:latin typeface="Arial" pitchFamily="34" charset="0"/>
              </a:rPr>
              <a:t>M</a:t>
            </a: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10" name="Group 79"/>
          <p:cNvGrpSpPr/>
          <p:nvPr/>
        </p:nvGrpSpPr>
        <p:grpSpPr>
          <a:xfrm>
            <a:off x="609600" y="3761601"/>
            <a:ext cx="533400" cy="276999"/>
            <a:chOff x="1143000" y="2590800"/>
            <a:chExt cx="533400" cy="276999"/>
          </a:xfrm>
        </p:grpSpPr>
        <p:sp>
          <p:nvSpPr>
            <p:cNvPr id="78" name="TextBox 77"/>
            <p:cNvSpPr txBox="1"/>
            <p:nvPr/>
          </p:nvSpPr>
          <p:spPr>
            <a:xfrm>
              <a:off x="1143000" y="25908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Arial" pitchFamily="34" charset="0"/>
                </a:rPr>
                <a:t>Ht</a:t>
              </a:r>
              <a:endParaRPr lang="en-US" sz="1200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3000" y="26670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80"/>
          <p:cNvGrpSpPr/>
          <p:nvPr/>
        </p:nvGrpSpPr>
        <p:grpSpPr>
          <a:xfrm>
            <a:off x="914400" y="3761601"/>
            <a:ext cx="533400" cy="276999"/>
            <a:chOff x="1143000" y="2590800"/>
            <a:chExt cx="533400" cy="276999"/>
          </a:xfrm>
        </p:grpSpPr>
        <p:sp>
          <p:nvSpPr>
            <p:cNvPr id="82" name="TextBox 81"/>
            <p:cNvSpPr txBox="1"/>
            <p:nvPr/>
          </p:nvSpPr>
          <p:spPr>
            <a:xfrm>
              <a:off x="1143000" y="25908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D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43000" y="26670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83"/>
          <p:cNvGrpSpPr/>
          <p:nvPr/>
        </p:nvGrpSpPr>
        <p:grpSpPr>
          <a:xfrm>
            <a:off x="1524000" y="3761601"/>
            <a:ext cx="533400" cy="276999"/>
            <a:chOff x="1143000" y="2590800"/>
            <a:chExt cx="533400" cy="276999"/>
          </a:xfrm>
        </p:grpSpPr>
        <p:sp>
          <p:nvSpPr>
            <p:cNvPr id="85" name="TextBox 84"/>
            <p:cNvSpPr txBox="1"/>
            <p:nvPr/>
          </p:nvSpPr>
          <p:spPr>
            <a:xfrm>
              <a:off x="1143000" y="25908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Arial" pitchFamily="34" charset="0"/>
                </a:rPr>
                <a:t>Ht</a:t>
              </a:r>
              <a:endParaRPr lang="en-US" sz="1200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43000" y="26670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88" name="Straight Connector 87"/>
          <p:cNvCxnSpPr>
            <a:stCxn id="9252" idx="6"/>
          </p:cNvCxnSpPr>
          <p:nvPr/>
        </p:nvCxnSpPr>
        <p:spPr>
          <a:xfrm>
            <a:off x="2627313" y="3709988"/>
            <a:ext cx="39687" cy="13192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038600" y="4114800"/>
            <a:ext cx="1828800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667000" y="5027612"/>
            <a:ext cx="2286000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250" idx="6"/>
          </p:cNvCxnSpPr>
          <p:nvPr/>
        </p:nvCxnSpPr>
        <p:spPr>
          <a:xfrm rot="10800000">
            <a:off x="4579938" y="2862264"/>
            <a:ext cx="373062" cy="3381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6242050" y="3369449"/>
            <a:ext cx="679450" cy="196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200">
              <a:latin typeface="Times New Roman" pitchFamily="18" charset="0"/>
            </a:endParaRPr>
          </a:p>
        </p:txBody>
      </p: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5943600" y="3337699"/>
            <a:ext cx="331787" cy="304800"/>
            <a:chOff x="846" y="2763"/>
            <a:chExt cx="209" cy="192"/>
          </a:xfrm>
        </p:grpSpPr>
        <p:sp>
          <p:nvSpPr>
            <p:cNvPr id="107" name="Rectangle 29"/>
            <p:cNvSpPr>
              <a:spLocks noChangeArrowheads="1"/>
            </p:cNvSpPr>
            <p:nvPr/>
          </p:nvSpPr>
          <p:spPr bwMode="auto">
            <a:xfrm>
              <a:off x="884" y="2783"/>
              <a:ext cx="152" cy="1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846" y="2763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latin typeface="Arial" pitchFamily="34" charset="0"/>
                </a:rPr>
                <a:t>H</a:t>
              </a:r>
            </a:p>
          </p:txBody>
        </p:sp>
        <p:sp>
          <p:nvSpPr>
            <p:cNvPr id="109" name="Text Box 31"/>
            <p:cNvSpPr txBox="1">
              <a:spLocks noChangeArrowheads="1"/>
            </p:cNvSpPr>
            <p:nvPr/>
          </p:nvSpPr>
          <p:spPr bwMode="auto">
            <a:xfrm>
              <a:off x="919" y="2782"/>
              <a:ext cx="1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latin typeface="Arial" pitchFamily="34" charset="0"/>
                </a:rPr>
                <a:t>n</a:t>
              </a:r>
              <a:endParaRPr lang="en-US" sz="1200" dirty="0">
                <a:latin typeface="Times New Roman" pitchFamily="18" charset="0"/>
              </a:endParaRPr>
            </a:p>
          </p:txBody>
        </p:sp>
      </p:grp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6197600" y="3321824"/>
            <a:ext cx="777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00"/>
                </a:solidFill>
                <a:latin typeface="Arial" pitchFamily="34" charset="0"/>
              </a:rPr>
              <a:t>segment</a:t>
            </a:r>
            <a:endParaRPr lang="en-US" sz="12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14" name="Group 110"/>
          <p:cNvGrpSpPr/>
          <p:nvPr/>
        </p:nvGrpSpPr>
        <p:grpSpPr>
          <a:xfrm>
            <a:off x="6781800" y="3048000"/>
            <a:ext cx="304800" cy="276999"/>
            <a:chOff x="1676400" y="3657600"/>
            <a:chExt cx="304800" cy="276999"/>
          </a:xfrm>
        </p:grpSpPr>
        <p:sp>
          <p:nvSpPr>
            <p:cNvPr id="112" name="TextBox 111"/>
            <p:cNvSpPr txBox="1"/>
            <p:nvPr/>
          </p:nvSpPr>
          <p:spPr>
            <a:xfrm>
              <a:off x="1676400" y="36576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D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76400" y="37338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17"/>
          <p:cNvGrpSpPr/>
          <p:nvPr/>
        </p:nvGrpSpPr>
        <p:grpSpPr>
          <a:xfrm>
            <a:off x="5791200" y="3048000"/>
            <a:ext cx="533400" cy="276999"/>
            <a:chOff x="1143000" y="2590800"/>
            <a:chExt cx="533400" cy="276999"/>
          </a:xfrm>
        </p:grpSpPr>
        <p:sp>
          <p:nvSpPr>
            <p:cNvPr id="119" name="TextBox 118"/>
            <p:cNvSpPr txBox="1"/>
            <p:nvPr/>
          </p:nvSpPr>
          <p:spPr>
            <a:xfrm>
              <a:off x="1143000" y="25908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Arial" pitchFamily="34" charset="0"/>
                </a:rPr>
                <a:t>Ht</a:t>
              </a:r>
              <a:endParaRPr lang="en-US" sz="1200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43000" y="26670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20"/>
          <p:cNvGrpSpPr/>
          <p:nvPr/>
        </p:nvGrpSpPr>
        <p:grpSpPr>
          <a:xfrm>
            <a:off x="6096000" y="3048000"/>
            <a:ext cx="533400" cy="276999"/>
            <a:chOff x="1143000" y="2590800"/>
            <a:chExt cx="533400" cy="276999"/>
          </a:xfrm>
        </p:grpSpPr>
        <p:sp>
          <p:nvSpPr>
            <p:cNvPr id="122" name="TextBox 121"/>
            <p:cNvSpPr txBox="1"/>
            <p:nvPr/>
          </p:nvSpPr>
          <p:spPr>
            <a:xfrm>
              <a:off x="1143000" y="25908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D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143000" y="26670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 rot="5400000" flipH="1" flipV="1">
            <a:off x="4153595" y="4228405"/>
            <a:ext cx="1600200" cy="139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138275" y="2771001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</a:rPr>
              <a:t>Process </a:t>
            </a:r>
            <a:r>
              <a:rPr lang="en-US" sz="1400" dirty="0" err="1" smtClean="0">
                <a:solidFill>
                  <a:srgbClr val="0070C0"/>
                </a:solidFill>
                <a:latin typeface="Arial" pitchFamily="34" charset="0"/>
              </a:rPr>
              <a:t>nhận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</a:rPr>
              <a:t>?</a:t>
            </a:r>
            <a:endParaRPr lang="en-US" sz="1400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8600" y="3352800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  <a:latin typeface="Arial" pitchFamily="34" charset="0"/>
              </a:rPr>
              <a:t>Gởi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Arial" pitchFamily="34" charset="0"/>
              </a:rPr>
              <a:t>đến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</a:rPr>
              <a:t> Process?</a:t>
            </a:r>
            <a:endParaRPr lang="en-US" sz="1400" dirty="0">
              <a:solidFill>
                <a:srgbClr val="0070C0"/>
              </a:solidFill>
              <a:latin typeface="Arial" pitchFamily="34" charset="0"/>
            </a:endParaRPr>
          </a:p>
        </p:txBody>
      </p:sp>
      <p:grpSp>
        <p:nvGrpSpPr>
          <p:cNvPr id="17" name="Group 129"/>
          <p:cNvGrpSpPr/>
          <p:nvPr/>
        </p:nvGrpSpPr>
        <p:grpSpPr>
          <a:xfrm>
            <a:off x="6477000" y="3048000"/>
            <a:ext cx="533400" cy="276999"/>
            <a:chOff x="1143000" y="2590800"/>
            <a:chExt cx="533400" cy="276999"/>
          </a:xfrm>
        </p:grpSpPr>
        <p:sp>
          <p:nvSpPr>
            <p:cNvPr id="131" name="TextBox 130"/>
            <p:cNvSpPr txBox="1"/>
            <p:nvPr/>
          </p:nvSpPr>
          <p:spPr>
            <a:xfrm>
              <a:off x="1143000" y="25908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Arial" pitchFamily="34" charset="0"/>
                </a:rPr>
                <a:t>Ht</a:t>
              </a:r>
              <a:endParaRPr lang="en-US" sz="1200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3000" y="2667000"/>
              <a:ext cx="304800" cy="152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89" name="Slide Number Placeholder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8555E-6 L -0.05833 -2.48555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6" grpId="0" animBg="1"/>
      <p:bldP spid="9226" grpId="1" animBg="1"/>
      <p:bldP spid="9230" grpId="0"/>
      <p:bldP spid="9230" grpId="1"/>
      <p:bldP spid="9235" grpId="0"/>
      <p:bldP spid="9235" grpId="1"/>
      <p:bldP spid="9252" grpId="0" animBg="1"/>
      <p:bldP spid="9253" grpId="0" animBg="1"/>
      <p:bldP spid="9250" grpId="0" animBg="1"/>
      <p:bldP spid="9251" grpId="0" animBg="1"/>
      <p:bldP spid="9239" grpId="0" animBg="1"/>
      <p:bldP spid="9241" grpId="0"/>
      <p:bldP spid="9242" grpId="0"/>
      <p:bldP spid="72" grpId="0" animBg="1"/>
      <p:bldP spid="72" grpId="1" animBg="1"/>
      <p:bldP spid="105" grpId="0" animBg="1"/>
      <p:bldP spid="105" grpId="1" animBg="1"/>
      <p:bldP spid="110" grpId="0"/>
      <p:bldP spid="110" grpId="1"/>
      <p:bldP spid="128" grpId="0"/>
      <p:bldP spid="1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accent3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Nguyên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tắc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truyền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đáng</a:t>
            </a:r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 tin </a:t>
            </a:r>
            <a:r>
              <a:rPr lang="en-US" dirty="0" err="1" smtClean="0">
                <a:solidFill>
                  <a:schemeClr val="accent3">
                    <a:lumMod val="85000"/>
                  </a:schemeClr>
                </a:solidFill>
              </a:rPr>
              <a:t>cậy</a:t>
            </a:r>
            <a:endParaRPr lang="en-US" dirty="0" smtClean="0">
              <a:solidFill>
                <a:schemeClr val="accent3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</a:t>
            </a:r>
          </a:p>
          <a:p>
            <a:pPr eaLnBrk="1" hangingPunct="1"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UDP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TCP – </a:t>
            </a:r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- 1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TCP = Transport Control Protocol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err="1" smtClean="0"/>
              <a:t>rfc</a:t>
            </a:r>
            <a:r>
              <a:rPr lang="en-US" sz="2400" dirty="0" smtClean="0"/>
              <a:t>: 793,1122,1323,2018,2581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Point – to – point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1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Full-duplex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2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endParaRPr lang="en-US" sz="2000" dirty="0" smtClean="0"/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MSS: maximum segment size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endParaRPr lang="en-US" sz="2400" dirty="0" smtClean="0"/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Handshaking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TCP - </a:t>
            </a:r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- 2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TCP = Transport Control Protocol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TCP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dòng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9900"/>
                </a:solidFill>
              </a:rPr>
              <a:t>stream-of-bytes</a:t>
            </a:r>
            <a:r>
              <a:rPr lang="en-US" sz="2400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ranh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buffer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endParaRPr lang="en-US" sz="2400" dirty="0" smtClean="0"/>
          </a:p>
          <a:p>
            <a:pPr lvl="1" eaLnBrk="1" hangingPunct="1">
              <a:lnSpc>
                <a:spcPct val="150000"/>
              </a:lnSpc>
            </a:pPr>
            <a:endParaRPr lang="en-US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Tin </a:t>
            </a:r>
            <a:r>
              <a:rPr lang="en-US" sz="2400" dirty="0" err="1" smtClean="0"/>
              <a:t>cậy</a:t>
            </a:r>
            <a:r>
              <a:rPr lang="en-US" sz="2400" dirty="0" smtClean="0"/>
              <a:t>,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endParaRPr lang="en-US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Pipeline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endParaRPr lang="en-US" dirty="0" smtClean="0"/>
          </a:p>
        </p:txBody>
      </p:sp>
      <p:graphicFrame>
        <p:nvGraphicFramePr>
          <p:cNvPr id="96257" name="Object 1"/>
          <p:cNvGraphicFramePr>
            <a:graphicFrameLocks noChangeAspect="1"/>
          </p:cNvGraphicFramePr>
          <p:nvPr/>
        </p:nvGraphicFramePr>
        <p:xfrm>
          <a:off x="1136649" y="3243263"/>
          <a:ext cx="6026151" cy="1023937"/>
        </p:xfrm>
        <a:graphic>
          <a:graphicData uri="http://schemas.openxmlformats.org/presentationml/2006/ole">
            <p:oleObj spid="_x0000_s25602" name="Visio" r:id="rId4" imgW="6612725" imgH="1133451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890838" y="1481138"/>
            <a:ext cx="3951287" cy="4824412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805113" y="159702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1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886075" y="1555750"/>
            <a:ext cx="179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source port #</a:t>
            </a:r>
            <a:endParaRPr lang="en-US" sz="2400" b="1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000625" y="1560513"/>
            <a:ext cx="1481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dest port #</a:t>
            </a:r>
            <a:endParaRPr lang="en-US" b="1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2808288" y="197167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 flipV="1">
            <a:off x="2801938" y="235108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 flipV="1">
            <a:off x="4748213" y="159702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4265613" y="1066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32 bits</a:t>
            </a:r>
            <a:endParaRPr lang="en-US" sz="2400" b="1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5291138" y="131286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 rot="10800000">
            <a:off x="2782888" y="132397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3789363" y="4535488"/>
            <a:ext cx="2143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application</a:t>
            </a:r>
          </a:p>
          <a:p>
            <a:r>
              <a:rPr lang="en-US" sz="2000" b="1"/>
              <a:t>data </a:t>
            </a:r>
          </a:p>
          <a:p>
            <a:r>
              <a:rPr lang="en-US" sz="2000" b="1"/>
              <a:t>(variable length)</a:t>
            </a:r>
            <a:endParaRPr lang="en-US" sz="2400" b="1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3438525" y="1951038"/>
            <a:ext cx="2486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sequence number</a:t>
            </a:r>
            <a:endParaRPr lang="en-US" sz="2400" b="1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V="1">
            <a:off x="2811463" y="273208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3038475" y="2351088"/>
            <a:ext cx="340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acknowledgement number</a:t>
            </a:r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V="1">
            <a:off x="2806700" y="312737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 flipV="1">
            <a:off x="2801938" y="351790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 flipV="1">
            <a:off x="2801938" y="407987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 flipH="1" flipV="1">
            <a:off x="4762500" y="273526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4732338" y="2738438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rcvr window size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4902200" y="3133725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ptr urgent data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3128963" y="3114675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checksum</a:t>
            </a: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4525963" y="27670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F</a:t>
            </a:r>
            <a:endParaRPr lang="en-US" sz="2400" b="1"/>
          </a:p>
        </p:txBody>
      </p:sp>
      <p:sp>
        <p:nvSpPr>
          <p:cNvPr id="93209" name="Line 25"/>
          <p:cNvSpPr>
            <a:spLocks noChangeShapeType="1"/>
          </p:cNvSpPr>
          <p:nvPr/>
        </p:nvSpPr>
        <p:spPr bwMode="auto">
          <a:xfrm flipV="1">
            <a:off x="4605338" y="272573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0" name="Line 26"/>
          <p:cNvSpPr>
            <a:spLocks noChangeShapeType="1"/>
          </p:cNvSpPr>
          <p:nvPr/>
        </p:nvSpPr>
        <p:spPr bwMode="auto">
          <a:xfrm flipV="1">
            <a:off x="4443413" y="273050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1" name="Line 27"/>
          <p:cNvSpPr>
            <a:spLocks noChangeShapeType="1"/>
          </p:cNvSpPr>
          <p:nvPr/>
        </p:nvSpPr>
        <p:spPr bwMode="auto">
          <a:xfrm flipV="1">
            <a:off x="4276725" y="273050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2" name="Line 28"/>
          <p:cNvSpPr>
            <a:spLocks noChangeShapeType="1"/>
          </p:cNvSpPr>
          <p:nvPr/>
        </p:nvSpPr>
        <p:spPr bwMode="auto">
          <a:xfrm flipV="1">
            <a:off x="4114800" y="273526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3" name="Line 29"/>
          <p:cNvSpPr>
            <a:spLocks noChangeShapeType="1"/>
          </p:cNvSpPr>
          <p:nvPr/>
        </p:nvSpPr>
        <p:spPr bwMode="auto">
          <a:xfrm flipV="1">
            <a:off x="3957638" y="273050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4" name="Line 30"/>
          <p:cNvSpPr>
            <a:spLocks noChangeShapeType="1"/>
          </p:cNvSpPr>
          <p:nvPr/>
        </p:nvSpPr>
        <p:spPr bwMode="auto">
          <a:xfrm flipV="1">
            <a:off x="3786188" y="274002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4359275" y="276225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S</a:t>
            </a:r>
            <a:endParaRPr lang="en-US" sz="2400" b="1"/>
          </a:p>
        </p:txBody>
      </p:sp>
      <p:sp>
        <p:nvSpPr>
          <p:cNvPr id="93216" name="Text Box 32"/>
          <p:cNvSpPr txBox="1">
            <a:spLocks noChangeArrowheads="1"/>
          </p:cNvSpPr>
          <p:nvPr/>
        </p:nvSpPr>
        <p:spPr bwMode="auto">
          <a:xfrm>
            <a:off x="4186238" y="276225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R</a:t>
            </a:r>
            <a:endParaRPr lang="en-US" sz="2400" b="1"/>
          </a:p>
        </p:txBody>
      </p:sp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4024313" y="2757488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P</a:t>
            </a:r>
            <a:endParaRPr lang="en-US" sz="2400" b="1"/>
          </a:p>
        </p:txBody>
      </p:sp>
      <p:sp>
        <p:nvSpPr>
          <p:cNvPr id="93218" name="Text Box 34"/>
          <p:cNvSpPr txBox="1">
            <a:spLocks noChangeArrowheads="1"/>
          </p:cNvSpPr>
          <p:nvPr/>
        </p:nvSpPr>
        <p:spPr bwMode="auto">
          <a:xfrm>
            <a:off x="3867150" y="2757488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A</a:t>
            </a:r>
            <a:endParaRPr lang="en-US" sz="2400" b="1"/>
          </a:p>
        </p:txBody>
      </p:sp>
      <p:sp>
        <p:nvSpPr>
          <p:cNvPr id="93219" name="Text Box 35"/>
          <p:cNvSpPr txBox="1">
            <a:spLocks noChangeArrowheads="1"/>
          </p:cNvSpPr>
          <p:nvPr/>
        </p:nvSpPr>
        <p:spPr bwMode="auto">
          <a:xfrm>
            <a:off x="3705225" y="2757488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U</a:t>
            </a:r>
            <a:endParaRPr lang="en-US" sz="2400" b="1"/>
          </a:p>
        </p:txBody>
      </p:sp>
      <p:sp>
        <p:nvSpPr>
          <p:cNvPr id="93220" name="Text Box 36"/>
          <p:cNvSpPr txBox="1">
            <a:spLocks noChangeArrowheads="1"/>
          </p:cNvSpPr>
          <p:nvPr/>
        </p:nvSpPr>
        <p:spPr bwMode="auto">
          <a:xfrm>
            <a:off x="2743200" y="2665413"/>
            <a:ext cx="5969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head</a:t>
            </a:r>
          </a:p>
          <a:p>
            <a:r>
              <a:rPr lang="en-US" sz="1400" b="1"/>
              <a:t>len</a:t>
            </a:r>
            <a:endParaRPr lang="en-US" b="1"/>
          </a:p>
        </p:txBody>
      </p:sp>
      <p:sp>
        <p:nvSpPr>
          <p:cNvPr id="93221" name="Text Box 37"/>
          <p:cNvSpPr txBox="1">
            <a:spLocks noChangeArrowheads="1"/>
          </p:cNvSpPr>
          <p:nvPr/>
        </p:nvSpPr>
        <p:spPr bwMode="auto">
          <a:xfrm>
            <a:off x="3217863" y="2665413"/>
            <a:ext cx="5969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not</a:t>
            </a:r>
          </a:p>
          <a:p>
            <a:r>
              <a:rPr lang="en-US" sz="1400" b="1"/>
              <a:t>used</a:t>
            </a:r>
            <a:endParaRPr lang="en-US" b="1"/>
          </a:p>
        </p:txBody>
      </p:sp>
      <p:sp>
        <p:nvSpPr>
          <p:cNvPr id="93222" name="Line 38"/>
          <p:cNvSpPr>
            <a:spLocks noChangeShapeType="1"/>
          </p:cNvSpPr>
          <p:nvPr/>
        </p:nvSpPr>
        <p:spPr bwMode="auto">
          <a:xfrm flipV="1">
            <a:off x="3281363" y="273050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auto">
          <a:xfrm>
            <a:off x="3173413" y="3616325"/>
            <a:ext cx="3171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Options (variable length)</a:t>
            </a:r>
            <a:endParaRPr lang="en-US" sz="2400" b="1"/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auto">
          <a:xfrm>
            <a:off x="112713" y="1390650"/>
            <a:ext cx="235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URG: urgent data </a:t>
            </a:r>
          </a:p>
          <a:p>
            <a:r>
              <a:rPr lang="en-US" b="1"/>
              <a:t>(generally not used)</a:t>
            </a:r>
            <a:endParaRPr lang="en-US" sz="1000" b="1"/>
          </a:p>
        </p:txBody>
      </p:sp>
      <p:sp>
        <p:nvSpPr>
          <p:cNvPr id="93225" name="Text Box 41"/>
          <p:cNvSpPr txBox="1">
            <a:spLocks noChangeArrowheads="1"/>
          </p:cNvSpPr>
          <p:nvPr/>
        </p:nvSpPr>
        <p:spPr bwMode="auto">
          <a:xfrm>
            <a:off x="915988" y="2114550"/>
            <a:ext cx="150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ACK: ACK #</a:t>
            </a:r>
          </a:p>
          <a:p>
            <a:r>
              <a:rPr lang="en-US" b="1"/>
              <a:t>valid</a:t>
            </a:r>
            <a:endParaRPr lang="en-US" sz="1000" b="1"/>
          </a:p>
        </p:txBody>
      </p:sp>
      <p:sp>
        <p:nvSpPr>
          <p:cNvPr id="93226" name="Text Box 42"/>
          <p:cNvSpPr txBox="1">
            <a:spLocks noChangeArrowheads="1"/>
          </p:cNvSpPr>
          <p:nvPr/>
        </p:nvSpPr>
        <p:spPr bwMode="auto">
          <a:xfrm>
            <a:off x="46038" y="2790825"/>
            <a:ext cx="239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PSH: push data now</a:t>
            </a:r>
          </a:p>
          <a:p>
            <a:r>
              <a:rPr lang="en-US" b="1"/>
              <a:t>(generally not used)</a:t>
            </a:r>
          </a:p>
        </p:txBody>
      </p:sp>
      <p:sp>
        <p:nvSpPr>
          <p:cNvPr id="93227" name="Text Box 43"/>
          <p:cNvSpPr txBox="1">
            <a:spLocks noChangeArrowheads="1"/>
          </p:cNvSpPr>
          <p:nvPr/>
        </p:nvSpPr>
        <p:spPr bwMode="auto">
          <a:xfrm>
            <a:off x="395288" y="3590925"/>
            <a:ext cx="2063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RST, SYN, FIN:</a:t>
            </a:r>
          </a:p>
          <a:p>
            <a:r>
              <a:rPr lang="en-US" b="1"/>
              <a:t>connection estab</a:t>
            </a:r>
          </a:p>
          <a:p>
            <a:r>
              <a:rPr lang="en-US" b="1"/>
              <a:t>(setup, teardown</a:t>
            </a:r>
          </a:p>
          <a:p>
            <a:r>
              <a:rPr lang="en-US" b="1"/>
              <a:t>commands)</a:t>
            </a:r>
          </a:p>
        </p:txBody>
      </p:sp>
      <p:sp>
        <p:nvSpPr>
          <p:cNvPr id="93228" name="Line 44"/>
          <p:cNvSpPr>
            <a:spLocks noChangeShapeType="1"/>
          </p:cNvSpPr>
          <p:nvPr/>
        </p:nvSpPr>
        <p:spPr bwMode="auto">
          <a:xfrm>
            <a:off x="2374900" y="1763713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29" name="Line 45"/>
          <p:cNvSpPr>
            <a:spLocks noChangeShapeType="1"/>
          </p:cNvSpPr>
          <p:nvPr/>
        </p:nvSpPr>
        <p:spPr bwMode="auto">
          <a:xfrm>
            <a:off x="2346325" y="2439988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30" name="Line 46"/>
          <p:cNvSpPr>
            <a:spLocks noChangeShapeType="1"/>
          </p:cNvSpPr>
          <p:nvPr/>
        </p:nvSpPr>
        <p:spPr bwMode="auto">
          <a:xfrm flipV="1">
            <a:off x="2355850" y="2792413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31" name="Freeform 47"/>
          <p:cNvSpPr>
            <a:spLocks/>
          </p:cNvSpPr>
          <p:nvPr/>
        </p:nvSpPr>
        <p:spPr bwMode="auto">
          <a:xfrm>
            <a:off x="2393950" y="3068638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32" name="Text Box 48"/>
          <p:cNvSpPr txBox="1">
            <a:spLocks noChangeArrowheads="1"/>
          </p:cNvSpPr>
          <p:nvPr/>
        </p:nvSpPr>
        <p:spPr bwMode="auto">
          <a:xfrm>
            <a:off x="7442200" y="2971800"/>
            <a:ext cx="1390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# bytes </a:t>
            </a:r>
          </a:p>
          <a:p>
            <a:r>
              <a:rPr lang="en-US" b="1"/>
              <a:t>rcvr willing</a:t>
            </a:r>
          </a:p>
          <a:p>
            <a:r>
              <a:rPr lang="en-US" b="1"/>
              <a:t>to accept</a:t>
            </a:r>
          </a:p>
        </p:txBody>
      </p:sp>
      <p:sp>
        <p:nvSpPr>
          <p:cNvPr id="93233" name="Line 49"/>
          <p:cNvSpPr>
            <a:spLocks noChangeShapeType="1"/>
          </p:cNvSpPr>
          <p:nvPr/>
        </p:nvSpPr>
        <p:spPr bwMode="auto">
          <a:xfrm flipH="1" flipV="1">
            <a:off x="6689725" y="2982913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20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nimBg="1"/>
      <p:bldP spid="93188" grpId="0" animBg="1"/>
      <p:bldP spid="93189" grpId="0"/>
      <p:bldP spid="93189" grpId="1"/>
      <p:bldP spid="93190" grpId="0"/>
      <p:bldP spid="93190" grpId="1"/>
      <p:bldP spid="93191" grpId="0" animBg="1"/>
      <p:bldP spid="93192" grpId="0" animBg="1"/>
      <p:bldP spid="93193" grpId="0" animBg="1"/>
      <p:bldP spid="93194" grpId="0"/>
      <p:bldP spid="93195" grpId="0" animBg="1"/>
      <p:bldP spid="93196" grpId="0" animBg="1"/>
      <p:bldP spid="93197" grpId="0"/>
      <p:bldP spid="93197" grpId="1"/>
      <p:bldP spid="93198" grpId="0"/>
      <p:bldP spid="93198" grpId="1"/>
      <p:bldP spid="93199" grpId="0" animBg="1"/>
      <p:bldP spid="93200" grpId="0"/>
      <p:bldP spid="93200" grpId="1"/>
      <p:bldP spid="93201" grpId="0" animBg="1"/>
      <p:bldP spid="93202" grpId="0" animBg="1"/>
      <p:bldP spid="93203" grpId="0" animBg="1"/>
      <p:bldP spid="93204" grpId="0" animBg="1"/>
      <p:bldP spid="93205" grpId="0"/>
      <p:bldP spid="93205" grpId="1"/>
      <p:bldP spid="93206" grpId="0"/>
      <p:bldP spid="93206" grpId="1"/>
      <p:bldP spid="93207" grpId="0"/>
      <p:bldP spid="93207" grpId="1"/>
      <p:bldP spid="93208" grpId="0"/>
      <p:bldP spid="93208" grpId="1"/>
      <p:bldP spid="93209" grpId="0" animBg="1"/>
      <p:bldP spid="93210" grpId="0" animBg="1"/>
      <p:bldP spid="93211" grpId="0" animBg="1"/>
      <p:bldP spid="93212" grpId="0" animBg="1"/>
      <p:bldP spid="93213" grpId="0" animBg="1"/>
      <p:bldP spid="93214" grpId="0" animBg="1"/>
      <p:bldP spid="93215" grpId="0"/>
      <p:bldP spid="93215" grpId="1"/>
      <p:bldP spid="93216" grpId="0"/>
      <p:bldP spid="93216" grpId="1"/>
      <p:bldP spid="93217" grpId="0"/>
      <p:bldP spid="93217" grpId="1"/>
      <p:bldP spid="93218" grpId="0"/>
      <p:bldP spid="93218" grpId="1"/>
      <p:bldP spid="93219" grpId="0"/>
      <p:bldP spid="93219" grpId="1"/>
      <p:bldP spid="93220" grpId="0"/>
      <p:bldP spid="93220" grpId="1"/>
      <p:bldP spid="93221" grpId="0"/>
      <p:bldP spid="93222" grpId="0" animBg="1"/>
      <p:bldP spid="93223" grpId="0"/>
      <p:bldP spid="93223" grpId="1"/>
      <p:bldP spid="93224" grpId="0"/>
      <p:bldP spid="93225" grpId="0"/>
      <p:bldP spid="93226" grpId="0"/>
      <p:bldP spid="93227" grpId="0"/>
      <p:bldP spid="93228" grpId="0" animBg="1"/>
      <p:bldP spid="93229" grpId="0" animBg="1"/>
      <p:bldP spid="93230" grpId="0" animBg="1"/>
      <p:bldP spid="93231" grpId="0" animBg="1"/>
      <p:bldP spid="93232" grpId="0"/>
      <p:bldP spid="9323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 –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- 1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Source &amp; destination port</a:t>
            </a:r>
          </a:p>
          <a:p>
            <a:pPr lvl="1" eaLnBrk="1" hangingPunct="1"/>
            <a:r>
              <a:rPr lang="en-US" sz="2400" dirty="0" smtClean="0"/>
              <a:t>Port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nơi</a:t>
            </a:r>
            <a:r>
              <a:rPr lang="en-US" sz="2400" dirty="0" smtClean="0"/>
              <a:t> </a:t>
            </a:r>
            <a:r>
              <a:rPr lang="en-US" sz="2400" dirty="0" err="1" smtClean="0"/>
              <a:t>gởi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nơi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Sequence number</a:t>
            </a:r>
          </a:p>
          <a:p>
            <a:pPr lvl="1" eaLnBrk="1" hangingPunct="1"/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byte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data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</a:t>
            </a:r>
          </a:p>
          <a:p>
            <a:pPr eaLnBrk="1" hangingPunct="1"/>
            <a:r>
              <a:rPr lang="en-US" sz="2800" dirty="0" smtClean="0"/>
              <a:t>Acknowledgment number</a:t>
            </a:r>
          </a:p>
          <a:p>
            <a:pPr lvl="1" eaLnBrk="1" hangingPunct="1"/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byte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mong</a:t>
            </a:r>
            <a:r>
              <a:rPr lang="en-US" sz="2400" dirty="0" smtClean="0"/>
              <a:t> </a:t>
            </a:r>
            <a:r>
              <a:rPr lang="en-US" sz="2400" dirty="0" err="1" smtClean="0"/>
              <a:t>chờ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Window size</a:t>
            </a:r>
          </a:p>
          <a:p>
            <a:pPr lvl="1" eaLnBrk="1" hangingPunct="1"/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nhiêu</a:t>
            </a:r>
            <a:r>
              <a:rPr lang="en-US" sz="2400" dirty="0" smtClean="0"/>
              <a:t> byte </a:t>
            </a:r>
            <a:r>
              <a:rPr lang="en-US" sz="2400" dirty="0" err="1" smtClean="0"/>
              <a:t>sau</a:t>
            </a:r>
            <a:r>
              <a:rPr lang="en-US" sz="2400" dirty="0" smtClean="0"/>
              <a:t> byte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–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- 2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Checksum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Checksum TCP header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Urgent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khẩn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Cờ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URG =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urgent pointer valid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ACK =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Acknowledge number valid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PSH =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phối</a:t>
            </a:r>
            <a:r>
              <a:rPr lang="en-US" sz="2000" dirty="0" smtClean="0"/>
              <a:t> </a:t>
            </a:r>
            <a:r>
              <a:rPr lang="en-US" sz="2000" dirty="0" err="1" smtClean="0"/>
              <a:t>ngay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RST =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(reset)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SYN =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FIN =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4714875" y="4459288"/>
            <a:ext cx="2790825" cy="56197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4638675" y="2011363"/>
            <a:ext cx="2619375" cy="5715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3876675" y="1181100"/>
          <a:ext cx="606425" cy="481013"/>
        </p:xfrm>
        <a:graphic>
          <a:graphicData uri="http://schemas.openxmlformats.org/presentationml/2006/ole">
            <p:oleObj spid="_x0000_s26626" name="Clip" r:id="rId3" imgW="1305000" imgH="1085760" progId="">
              <p:embed/>
            </p:oleObj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7400925" y="1095375"/>
          <a:ext cx="606425" cy="481013"/>
        </p:xfrm>
        <a:graphic>
          <a:graphicData uri="http://schemas.openxmlformats.org/presentationml/2006/ole">
            <p:oleObj spid="_x0000_s26627" name="Clip" r:id="rId4" imgW="1305000" imgH="1085760" progId="">
              <p:embed/>
            </p:oleObj>
          </a:graphicData>
        </a:graphic>
      </p:graphicFrame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525962" y="1233488"/>
            <a:ext cx="8644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pitchFamily="34" charset="0"/>
              </a:rPr>
              <a:t>Host A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6518275" y="1223963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pitchFamily="34" charset="0"/>
              </a:rPr>
              <a:t>Host B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 rot="706751">
            <a:off x="4724400" y="1993900"/>
            <a:ext cx="2417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Seq=42, ACK=79, data = ‘C’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 rot="-844223">
            <a:off x="4779962" y="3051175"/>
            <a:ext cx="2417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Seq=79, ACK=43, data = ‘C’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 rot="683987">
            <a:off x="4841875" y="4292600"/>
            <a:ext cx="156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Seq=43, ACK=80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3765550" y="1704975"/>
            <a:ext cx="6751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Arial" pitchFamily="34" charset="0"/>
              </a:rPr>
              <a:t>User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types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‘C’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3543300" y="3819525"/>
            <a:ext cx="11557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Arial" pitchFamily="34" charset="0"/>
              </a:rPr>
              <a:t>host ACKs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receipt 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of echoed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‘C’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7239000" y="2362200"/>
            <a:ext cx="119776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Arial" pitchFamily="34" charset="0"/>
              </a:rPr>
              <a:t>host ACKs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receipt of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‘C’, echoes</a:t>
            </a:r>
          </a:p>
          <a:p>
            <a:pPr algn="ctr" eaLnBrk="0" hangingPunct="0"/>
            <a:r>
              <a:rPr lang="en-US" sz="1600">
                <a:latin typeface="Arial" pitchFamily="34" charset="0"/>
              </a:rPr>
              <a:t>back ‘C’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 flipH="1">
            <a:off x="4629150" y="2973388"/>
            <a:ext cx="2609850" cy="8001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746625" y="5495925"/>
            <a:ext cx="3164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u="sng">
                <a:latin typeface="Arial" pitchFamily="34" charset="0"/>
              </a:rPr>
              <a:t>simple telnet scenario</a:t>
            </a:r>
            <a:endParaRPr lang="en-US" sz="2400" u="sng" dirty="0"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1600200"/>
            <a:ext cx="2590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byte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8100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ACK: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byte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/>
      <p:bldP spid="96260" grpId="0" animBg="1"/>
      <p:bldP spid="96263" grpId="0"/>
      <p:bldP spid="96264" grpId="0"/>
      <p:bldP spid="96265" grpId="0"/>
      <p:bldP spid="96266" grpId="0"/>
      <p:bldP spid="96267" grpId="0"/>
      <p:bldP spid="96268" grpId="0"/>
      <p:bldP spid="96269" grpId="0"/>
      <p:bldP spid="96270" grpId="0"/>
      <p:bldP spid="96271" grpId="0" animBg="1"/>
      <p:bldP spid="96273" grpId="0"/>
      <p:bldP spid="20" grpId="0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TCP – TRUYỀN DỮ LIỆU ĐÁNG TIN CẬY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pipeline</a:t>
            </a:r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gỏi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smtClean="0"/>
              <a:t> tin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ACK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timeout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ở </a:t>
            </a:r>
            <a:r>
              <a:rPr lang="en-US" dirty="0" err="1" smtClean="0"/>
              <a:t>đầu</a:t>
            </a:r>
            <a:r>
              <a:rPr lang="en-US" dirty="0" smtClean="0"/>
              <a:t> buffer</a:t>
            </a:r>
          </a:p>
          <a:p>
            <a:pPr lvl="1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buffer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time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–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</a:t>
            </a:r>
          </a:p>
          <a:p>
            <a:pPr lvl="1"/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, timeout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ACK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: </a:t>
            </a:r>
            <a:r>
              <a:rPr lang="en-US" dirty="0" err="1" smtClean="0"/>
              <a:t>trượt</a:t>
            </a:r>
            <a:r>
              <a:rPr lang="en-US" dirty="0" smtClean="0"/>
              <a:t> “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endParaRPr lang="en-US" dirty="0" smtClean="0"/>
          </a:p>
          <a:p>
            <a:r>
              <a:rPr lang="en-US" dirty="0" err="1" smtClean="0"/>
              <a:t>Hết</a:t>
            </a:r>
            <a:r>
              <a:rPr lang="en-US" dirty="0" smtClean="0"/>
              <a:t> time out</a:t>
            </a:r>
          </a:p>
          <a:p>
            <a:pPr lvl="1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buffer</a:t>
            </a:r>
          </a:p>
          <a:p>
            <a:pPr lvl="1"/>
            <a:r>
              <a:rPr lang="en-US" dirty="0" smtClean="0"/>
              <a:t>Reset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ở end-system</a:t>
            </a:r>
          </a:p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Dồn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kênh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socket)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ở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segment</a:t>
            </a:r>
          </a:p>
          <a:p>
            <a:pPr lvl="1"/>
            <a:r>
              <a:rPr lang="en-US" dirty="0" err="1" smtClean="0"/>
              <a:t>Dán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Transport</a:t>
            </a:r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(network layer)</a:t>
            </a:r>
          </a:p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kênh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 smtClean="0"/>
              <a:t>đến</a:t>
            </a:r>
            <a:r>
              <a:rPr lang="en-US" dirty="0" smtClean="0"/>
              <a:t> socket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–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1"/>
            <a:r>
              <a:rPr lang="en-US" dirty="0" err="1" smtClean="0"/>
              <a:t>Gởi</a:t>
            </a:r>
            <a:r>
              <a:rPr lang="en-US" dirty="0" smtClean="0"/>
              <a:t> ACK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 smtClean="0"/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“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(GAP)”</a:t>
            </a:r>
          </a:p>
          <a:p>
            <a:pPr lvl="1"/>
            <a:r>
              <a:rPr lang="en-US" dirty="0" err="1" smtClean="0"/>
              <a:t>Gởi</a:t>
            </a:r>
            <a:r>
              <a:rPr lang="en-US" dirty="0" smtClean="0"/>
              <a:t> ACK </a:t>
            </a:r>
            <a:r>
              <a:rPr lang="en-US" dirty="0" err="1" smtClean="0"/>
              <a:t>trùng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 flipH="1">
            <a:off x="5810250" y="314325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5781675" y="2733675"/>
            <a:ext cx="2543175" cy="1381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rot="728579">
            <a:off x="6075363" y="3814763"/>
            <a:ext cx="1817687" cy="28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5800725" y="20097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Object 34"/>
          <p:cNvGraphicFramePr>
            <a:graphicFrameLocks noChangeAspect="1"/>
          </p:cNvGraphicFramePr>
          <p:nvPr/>
        </p:nvGraphicFramePr>
        <p:xfrm>
          <a:off x="5387975" y="1341438"/>
          <a:ext cx="485775" cy="385762"/>
        </p:xfrm>
        <a:graphic>
          <a:graphicData uri="http://schemas.openxmlformats.org/presentationml/2006/ole">
            <p:oleObj spid="_x0000_s27650" name="Clip" r:id="rId3" imgW="1305000" imgH="1085760" progId="">
              <p:embed/>
            </p:oleObj>
          </a:graphicData>
        </a:graphic>
      </p:graphicFrame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5797550" y="1341438"/>
            <a:ext cx="849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 rot="808459">
            <a:off x="5986463" y="2420938"/>
            <a:ext cx="2060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Seq=100, 20 bytes data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4" name="Text Box 37"/>
          <p:cNvSpPr txBox="1">
            <a:spLocks noChangeArrowheads="1"/>
          </p:cNvSpPr>
          <p:nvPr/>
        </p:nvSpPr>
        <p:spPr bwMode="auto">
          <a:xfrm rot="19829916">
            <a:off x="6743700" y="306863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410200" y="5943600"/>
            <a:ext cx="658813" cy="366713"/>
            <a:chOff x="3304" y="3530"/>
            <a:chExt cx="415" cy="231"/>
          </a:xfrm>
        </p:grpSpPr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6432550" y="5715000"/>
            <a:ext cx="2189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premature timeout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19" name="Object 43"/>
          <p:cNvGraphicFramePr>
            <a:graphicFrameLocks noChangeAspect="1"/>
          </p:cNvGraphicFramePr>
          <p:nvPr/>
        </p:nvGraphicFramePr>
        <p:xfrm>
          <a:off x="8045450" y="1350963"/>
          <a:ext cx="485775" cy="385762"/>
        </p:xfrm>
        <a:graphic>
          <a:graphicData uri="http://schemas.openxmlformats.org/presentationml/2006/ole">
            <p:oleObj spid="_x0000_s27651" name="Clip" r:id="rId4" imgW="1305000" imgH="1085760" progId="">
              <p:embed/>
            </p:oleObj>
          </a:graphicData>
        </a:graphic>
      </p:graphicFrame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7321550" y="1360488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5800725" y="3876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 rot="706751">
            <a:off x="6069013" y="3792538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Seq=92, 8 bytes data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5791200" y="1905000"/>
            <a:ext cx="0" cy="407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48"/>
          <p:cNvSpPr>
            <a:spLocks noChangeShapeType="1"/>
          </p:cNvSpPr>
          <p:nvPr/>
        </p:nvSpPr>
        <p:spPr bwMode="auto">
          <a:xfrm>
            <a:off x="8305800" y="1790700"/>
            <a:ext cx="0" cy="384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 rot="20261895">
            <a:off x="7105650" y="3179763"/>
            <a:ext cx="966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6" name="Line 52"/>
          <p:cNvSpPr>
            <a:spLocks noChangeShapeType="1"/>
          </p:cNvSpPr>
          <p:nvPr/>
        </p:nvSpPr>
        <p:spPr bwMode="auto">
          <a:xfrm>
            <a:off x="5788025" y="2362200"/>
            <a:ext cx="2508250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 rot="706751">
            <a:off x="6097588" y="2011363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Seq=92, 8 bytes data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5468938" y="2016125"/>
            <a:ext cx="325437" cy="1860550"/>
            <a:chOff x="3445" y="1270"/>
            <a:chExt cx="205" cy="1172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494" y="1432"/>
              <a:ext cx="128" cy="8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8"/>
            <p:cNvSpPr txBox="1">
              <a:spLocks noChangeArrowheads="1"/>
            </p:cNvSpPr>
            <p:nvPr/>
          </p:nvSpPr>
          <p:spPr bwMode="auto">
            <a:xfrm rot="-5400000">
              <a:off x="3070" y="1755"/>
              <a:ext cx="9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Seq=92 timeout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 flipV="1">
              <a:off x="3552" y="1270"/>
              <a:ext cx="4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51"/>
            <p:cNvSpPr>
              <a:spLocks noChangeShapeType="1"/>
            </p:cNvSpPr>
            <p:nvPr/>
          </p:nvSpPr>
          <p:spPr bwMode="auto">
            <a:xfrm flipH="1">
              <a:off x="3546" y="2296"/>
              <a:ext cx="0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 flipH="1">
              <a:off x="3536" y="2442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5"/>
            <p:cNvSpPr>
              <a:spLocks noChangeShapeType="1"/>
            </p:cNvSpPr>
            <p:nvPr/>
          </p:nvSpPr>
          <p:spPr bwMode="auto">
            <a:xfrm flipH="1">
              <a:off x="3524" y="127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Line 60"/>
          <p:cNvSpPr>
            <a:spLocks noChangeShapeType="1"/>
          </p:cNvSpPr>
          <p:nvPr/>
        </p:nvSpPr>
        <p:spPr bwMode="auto">
          <a:xfrm flipH="1">
            <a:off x="5816600" y="452120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61"/>
          <p:cNvSpPr txBox="1">
            <a:spLocks noChangeArrowheads="1"/>
          </p:cNvSpPr>
          <p:nvPr/>
        </p:nvSpPr>
        <p:spPr bwMode="auto">
          <a:xfrm rot="20261895">
            <a:off x="6921500" y="4608513"/>
            <a:ext cx="966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838200" y="1371600"/>
            <a:ext cx="3143250" cy="5226050"/>
            <a:chOff x="316" y="875"/>
            <a:chExt cx="1980" cy="3292"/>
          </a:xfrm>
        </p:grpSpPr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1170" y="1752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576" y="12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0" name="Object 11"/>
            <p:cNvGraphicFramePr>
              <a:graphicFrameLocks noChangeAspect="1"/>
            </p:cNvGraphicFramePr>
            <p:nvPr/>
          </p:nvGraphicFramePr>
          <p:xfrm>
            <a:off x="316" y="875"/>
            <a:ext cx="306" cy="243"/>
          </p:xfrm>
          <a:graphic>
            <a:graphicData uri="http://schemas.openxmlformats.org/presentationml/2006/ole">
              <p:oleObj spid="_x0000_s27652" name="Clip" r:id="rId5" imgW="1305000" imgH="1085760" progId="">
                <p:embed/>
              </p:oleObj>
            </a:graphicData>
          </a:graphic>
        </p:graphicFrame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574" y="875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 rot="706751">
              <a:off x="817" y="1303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 rot="-982672">
              <a:off x="1374" y="173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945" y="2090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loss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 rot="-5400000">
              <a:off x="162" y="1805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timeout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768" y="3936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lost ACK scenario</a:t>
              </a:r>
              <a:endParaRPr lang="en-US" sz="1000">
                <a:latin typeface="Times New Roman" pitchFamily="18" charset="0"/>
              </a:endParaRPr>
            </a:p>
          </p:txBody>
        </p:sp>
        <p:graphicFrame>
          <p:nvGraphicFramePr>
            <p:cNvPr id="47" name="Object 22"/>
            <p:cNvGraphicFramePr>
              <a:graphicFrameLocks noChangeAspect="1"/>
            </p:cNvGraphicFramePr>
            <p:nvPr/>
          </p:nvGraphicFramePr>
          <p:xfrm>
            <a:off x="1990" y="881"/>
            <a:ext cx="306" cy="243"/>
          </p:xfrm>
          <a:graphic>
            <a:graphicData uri="http://schemas.openxmlformats.org/presentationml/2006/ole">
              <p:oleObj spid="_x0000_s27653" name="Clip" r:id="rId6" imgW="1305000" imgH="1085760" progId="">
                <p:embed/>
              </p:oleObj>
            </a:graphicData>
          </a:graphic>
        </p:graphicFrame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1534" y="887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Host B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1012" y="191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latin typeface="Arial" charset="0"/>
                </a:rPr>
                <a:t>X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576" y="247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 rot="706751">
              <a:off x="763" y="2437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570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>
              <a:off x="2154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 flipH="1">
              <a:off x="582" y="29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 rot="-926867">
              <a:off x="1092" y="3017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6" name="Line 31"/>
            <p:cNvSpPr>
              <a:spLocks noChangeShapeType="1"/>
            </p:cNvSpPr>
            <p:nvPr/>
          </p:nvSpPr>
          <p:spPr bwMode="auto">
            <a:xfrm flipV="1">
              <a:off x="462" y="1284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2"/>
            <p:cNvSpPr>
              <a:spLocks noChangeShapeType="1"/>
            </p:cNvSpPr>
            <p:nvPr/>
          </p:nvSpPr>
          <p:spPr bwMode="auto">
            <a:xfrm flipH="1">
              <a:off x="468" y="2166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2"/>
            <p:cNvSpPr txBox="1">
              <a:spLocks noChangeArrowheads="1"/>
            </p:cNvSpPr>
            <p:nvPr/>
          </p:nvSpPr>
          <p:spPr bwMode="auto">
            <a:xfrm>
              <a:off x="367" y="3825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Rectangle 65"/>
          <p:cNvSpPr>
            <a:spLocks noChangeArrowheads="1"/>
          </p:cNvSpPr>
          <p:nvPr/>
        </p:nvSpPr>
        <p:spPr bwMode="auto">
          <a:xfrm>
            <a:off x="5564188" y="4143375"/>
            <a:ext cx="203200" cy="132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66"/>
          <p:cNvSpPr txBox="1">
            <a:spLocks noChangeArrowheads="1"/>
          </p:cNvSpPr>
          <p:nvPr/>
        </p:nvSpPr>
        <p:spPr bwMode="auto">
          <a:xfrm rot="16200000">
            <a:off x="4891881" y="4655344"/>
            <a:ext cx="1493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Seq=92 timeout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61" name="Line 67"/>
          <p:cNvSpPr>
            <a:spLocks noChangeShapeType="1"/>
          </p:cNvSpPr>
          <p:nvPr/>
        </p:nvSpPr>
        <p:spPr bwMode="auto">
          <a:xfrm flipV="1">
            <a:off x="5656263" y="3886200"/>
            <a:ext cx="635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8"/>
          <p:cNvSpPr>
            <a:spLocks noChangeShapeType="1"/>
          </p:cNvSpPr>
          <p:nvPr/>
        </p:nvSpPr>
        <p:spPr bwMode="auto">
          <a:xfrm flipH="1">
            <a:off x="5638800" y="5562600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9"/>
          <p:cNvSpPr>
            <a:spLocks noChangeShapeType="1"/>
          </p:cNvSpPr>
          <p:nvPr/>
        </p:nvSpPr>
        <p:spPr bwMode="auto">
          <a:xfrm flipH="1">
            <a:off x="5562600" y="5791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0"/>
          <p:cNvSpPr>
            <a:spLocks noChangeShapeType="1"/>
          </p:cNvSpPr>
          <p:nvPr/>
        </p:nvSpPr>
        <p:spPr bwMode="auto">
          <a:xfrm flipH="1">
            <a:off x="5611813" y="3886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73"/>
          <p:cNvSpPr txBox="1">
            <a:spLocks noChangeArrowheads="1"/>
          </p:cNvSpPr>
          <p:nvPr/>
        </p:nvSpPr>
        <p:spPr bwMode="auto">
          <a:xfrm>
            <a:off x="4416425" y="4267200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SendBase</a:t>
            </a:r>
          </a:p>
          <a:p>
            <a:r>
              <a:rPr lang="en-US"/>
              <a:t>= 120</a:t>
            </a:r>
          </a:p>
        </p:txBody>
      </p:sp>
      <p:sp>
        <p:nvSpPr>
          <p:cNvPr id="66" name="Text Box 74"/>
          <p:cNvSpPr txBox="1">
            <a:spLocks noChangeArrowheads="1"/>
          </p:cNvSpPr>
          <p:nvPr/>
        </p:nvSpPr>
        <p:spPr bwMode="auto">
          <a:xfrm>
            <a:off x="4416425" y="5410200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SendBase</a:t>
            </a:r>
          </a:p>
          <a:p>
            <a:r>
              <a:rPr lang="en-US"/>
              <a:t>= 120</a:t>
            </a:r>
          </a:p>
        </p:txBody>
      </p:sp>
      <p:sp>
        <p:nvSpPr>
          <p:cNvPr id="67" name="Text Box 75"/>
          <p:cNvSpPr txBox="1">
            <a:spLocks noChangeArrowheads="1"/>
          </p:cNvSpPr>
          <p:nvPr/>
        </p:nvSpPr>
        <p:spPr bwMode="auto">
          <a:xfrm>
            <a:off x="4343400" y="3810000"/>
            <a:ext cx="1096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Sendbase</a:t>
            </a:r>
          </a:p>
          <a:p>
            <a:r>
              <a:rPr lang="en-US"/>
              <a:t>= 100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610600" cy="5181600"/>
          </a:xfrm>
        </p:spPr>
        <p:txBody>
          <a:bodyPr/>
          <a:lstStyle/>
          <a:p>
            <a:pPr eaLnBrk="1" hangingPunct="1"/>
            <a:r>
              <a:rPr lang="en-US" sz="3000" dirty="0" err="1" smtClean="0"/>
              <a:t>Thực</a:t>
            </a:r>
            <a:r>
              <a:rPr lang="en-US" sz="3000" dirty="0" smtClean="0"/>
              <a:t> </a:t>
            </a:r>
            <a:r>
              <a:rPr lang="en-US" sz="3000" dirty="0" err="1" smtClean="0"/>
              <a:t>hiện</a:t>
            </a:r>
            <a:r>
              <a:rPr lang="en-US" sz="3000" dirty="0" smtClean="0"/>
              <a:t> </a:t>
            </a:r>
            <a:r>
              <a:rPr lang="en-US" sz="3000" dirty="0" err="1" smtClean="0"/>
              <a:t>thao</a:t>
            </a:r>
            <a:r>
              <a:rPr lang="en-US" sz="3000" dirty="0" smtClean="0"/>
              <a:t> </a:t>
            </a:r>
            <a:r>
              <a:rPr lang="en-US" sz="3000" dirty="0" err="1" smtClean="0"/>
              <a:t>tác</a:t>
            </a:r>
            <a:r>
              <a:rPr lang="en-US" sz="3000" dirty="0" smtClean="0"/>
              <a:t> </a:t>
            </a:r>
            <a:r>
              <a:rPr lang="en-US" sz="3000" dirty="0" err="1" smtClean="0"/>
              <a:t>bắt</a:t>
            </a:r>
            <a:r>
              <a:rPr lang="en-US" sz="3000" dirty="0" smtClean="0"/>
              <a:t> </a:t>
            </a:r>
            <a:r>
              <a:rPr lang="en-US" sz="3000" dirty="0" err="1" smtClean="0"/>
              <a:t>tay</a:t>
            </a:r>
            <a:r>
              <a:rPr lang="en-US" sz="3000" dirty="0" smtClean="0"/>
              <a:t> 3 </a:t>
            </a:r>
            <a:r>
              <a:rPr lang="en-US" sz="3000" dirty="0" err="1" smtClean="0"/>
              <a:t>lần</a:t>
            </a:r>
            <a:r>
              <a:rPr lang="en-US" sz="3000" dirty="0" smtClean="0"/>
              <a:t> (Three way handshake)</a:t>
            </a:r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860425" y="2755900"/>
            <a:ext cx="520700" cy="2959100"/>
          </a:xfrm>
          <a:prstGeom prst="rect">
            <a:avLst/>
          </a:prstGeom>
          <a:solidFill>
            <a:srgbClr val="CAEE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5575300" y="2755900"/>
            <a:ext cx="520700" cy="2959100"/>
          </a:xfrm>
          <a:prstGeom prst="rect">
            <a:avLst/>
          </a:prstGeom>
          <a:solidFill>
            <a:srgbClr val="CAEE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>
            <a:off x="1387475" y="2901950"/>
            <a:ext cx="419100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 flipH="1">
            <a:off x="1387475" y="3663950"/>
            <a:ext cx="4191000" cy="6858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>
            <a:off x="1387475" y="4502150"/>
            <a:ext cx="4191000" cy="762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 rot="480000">
            <a:off x="2860675" y="2913063"/>
            <a:ext cx="1420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latin typeface="Arial" pitchFamily="34" charset="0"/>
              </a:rPr>
              <a:t>SYN (seq=x)</a:t>
            </a:r>
          </a:p>
        </p:txBody>
      </p:sp>
      <p:sp>
        <p:nvSpPr>
          <p:cNvPr id="97300" name="Rectangle 20"/>
          <p:cNvSpPr>
            <a:spLocks noChangeArrowheads="1"/>
          </p:cNvSpPr>
          <p:nvPr/>
        </p:nvSpPr>
        <p:spPr bwMode="auto">
          <a:xfrm rot="-540000">
            <a:off x="2054225" y="3616325"/>
            <a:ext cx="305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latin typeface="Arial" pitchFamily="34" charset="0"/>
              </a:rPr>
              <a:t>SYN, ACK (seq=y, ACK=x+1)</a:t>
            </a:r>
          </a:p>
        </p:txBody>
      </p:sp>
      <p:sp>
        <p:nvSpPr>
          <p:cNvPr id="97301" name="Rectangle 21"/>
          <p:cNvSpPr>
            <a:spLocks noChangeArrowheads="1"/>
          </p:cNvSpPr>
          <p:nvPr/>
        </p:nvSpPr>
        <p:spPr bwMode="auto">
          <a:xfrm rot="600000">
            <a:off x="2357438" y="4618038"/>
            <a:ext cx="269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latin typeface="Arial" pitchFamily="34" charset="0"/>
              </a:rPr>
              <a:t>ACK (seq=x+1, ACK=y+1)</a:t>
            </a:r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685800" y="2443163"/>
            <a:ext cx="78265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latin typeface="Arial" pitchFamily="34" charset="0"/>
              </a:rPr>
              <a:t>Máy A</a:t>
            </a:r>
          </a:p>
        </p:txBody>
      </p:sp>
      <p:sp>
        <p:nvSpPr>
          <p:cNvPr id="97303" name="Rectangle 23"/>
          <p:cNvSpPr>
            <a:spLocks noChangeArrowheads="1"/>
          </p:cNvSpPr>
          <p:nvPr/>
        </p:nvSpPr>
        <p:spPr bwMode="auto">
          <a:xfrm>
            <a:off x="5410200" y="2443163"/>
            <a:ext cx="806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latin typeface="Arial" pitchFamily="34" charset="0"/>
              </a:rPr>
              <a:t>Máy B</a:t>
            </a:r>
          </a:p>
        </p:txBody>
      </p: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6096000" y="3178175"/>
            <a:ext cx="202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SYN_RCVD state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096000" y="5257800"/>
            <a:ext cx="2463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ESTABLISHED state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2000" fill="hold"/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2000" fill="hold"/>
                                        <p:tgtEl>
                                          <p:spTgt spid="97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2000" fill="hold"/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7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20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20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20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97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7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4" grpId="0" animBg="1"/>
      <p:bldP spid="97294" grpId="1" animBg="1"/>
      <p:bldP spid="97295" grpId="0" animBg="1"/>
      <p:bldP spid="97295" grpId="1" animBg="1"/>
      <p:bldP spid="97296" grpId="0" animBg="1"/>
      <p:bldP spid="97297" grpId="0" animBg="1"/>
      <p:bldP spid="97298" grpId="0" animBg="1"/>
      <p:bldP spid="97299" grpId="0"/>
      <p:bldP spid="97300" grpId="0"/>
      <p:bldP spid="97301" grpId="0"/>
      <p:bldP spid="97302" grpId="0"/>
      <p:bldP spid="97302" grpId="1"/>
      <p:bldP spid="97303" grpId="0"/>
      <p:bldP spid="97303" grpId="1"/>
      <p:bldP spid="97306" grpId="0"/>
      <p:bldP spid="97306" grpId="1"/>
      <p:bldP spid="18" grpId="0"/>
      <p:bldP spid="18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–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2 </a:t>
            </a:r>
            <a:r>
              <a:rPr lang="en-US" dirty="0" err="1" smtClean="0"/>
              <a:t>lần</a:t>
            </a: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1828800"/>
            <a:ext cx="4305300" cy="4186238"/>
            <a:chOff x="2703" y="1088"/>
            <a:chExt cx="2712" cy="2637"/>
          </a:xfrm>
        </p:grpSpPr>
        <p:sp>
          <p:nvSpPr>
            <p:cNvPr id="3080" name="Line 5"/>
            <p:cNvSpPr>
              <a:spLocks noChangeShapeType="1"/>
            </p:cNvSpPr>
            <p:nvPr/>
          </p:nvSpPr>
          <p:spPr bwMode="auto">
            <a:xfrm>
              <a:off x="3396" y="151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4" name="Object 6"/>
            <p:cNvGraphicFramePr>
              <a:graphicFrameLocks noChangeAspect="1"/>
            </p:cNvGraphicFramePr>
            <p:nvPr/>
          </p:nvGraphicFramePr>
          <p:xfrm>
            <a:off x="3136" y="1091"/>
            <a:ext cx="306" cy="243"/>
          </p:xfrm>
          <a:graphic>
            <a:graphicData uri="http://schemas.openxmlformats.org/presentationml/2006/ole">
              <p:oleObj spid="_x0000_s28674" name="Clip" r:id="rId3" imgW="1305000" imgH="1085760" progId="">
                <p:embed/>
              </p:oleObj>
            </a:graphicData>
          </a:graphic>
        </p:graphicFrame>
        <p:sp>
          <p:nvSpPr>
            <p:cNvPr id="3081" name="Text Box 7"/>
            <p:cNvSpPr txBox="1">
              <a:spLocks noChangeArrowheads="1"/>
            </p:cNvSpPr>
            <p:nvPr/>
          </p:nvSpPr>
          <p:spPr bwMode="auto">
            <a:xfrm>
              <a:off x="3437" y="1088"/>
              <a:ext cx="4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/>
                <a:t>client</a:t>
              </a:r>
              <a:endParaRPr lang="en-US" sz="1000" b="1"/>
            </a:p>
          </p:txBody>
        </p:sp>
        <p:sp>
          <p:nvSpPr>
            <p:cNvPr id="3082" name="Text Box 8"/>
            <p:cNvSpPr txBox="1">
              <a:spLocks noChangeArrowheads="1"/>
            </p:cNvSpPr>
            <p:nvPr/>
          </p:nvSpPr>
          <p:spPr bwMode="auto">
            <a:xfrm rot="706751">
              <a:off x="4083" y="1538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/>
                <a:t>FIN</a:t>
              </a:r>
              <a:endParaRPr lang="en-US" sz="1000" b="1"/>
            </a:p>
          </p:txBody>
        </p:sp>
        <p:graphicFrame>
          <p:nvGraphicFramePr>
            <p:cNvPr id="3075" name="Object 9"/>
            <p:cNvGraphicFramePr>
              <a:graphicFrameLocks noChangeAspect="1"/>
            </p:cNvGraphicFramePr>
            <p:nvPr/>
          </p:nvGraphicFramePr>
          <p:xfrm>
            <a:off x="4810" y="1097"/>
            <a:ext cx="306" cy="243"/>
          </p:xfrm>
          <a:graphic>
            <a:graphicData uri="http://schemas.openxmlformats.org/presentationml/2006/ole">
              <p:oleObj spid="_x0000_s28675" name="Clip" r:id="rId4" imgW="1305000" imgH="1085760" progId="">
                <p:embed/>
              </p:oleObj>
            </a:graphicData>
          </a:graphic>
        </p:graphicFrame>
        <p:sp>
          <p:nvSpPr>
            <p:cNvPr id="3083" name="Text Box 10"/>
            <p:cNvSpPr txBox="1">
              <a:spLocks noChangeArrowheads="1"/>
            </p:cNvSpPr>
            <p:nvPr/>
          </p:nvSpPr>
          <p:spPr bwMode="auto">
            <a:xfrm>
              <a:off x="4365" y="1100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/>
                <a:t>server</a:t>
              </a:r>
              <a:endParaRPr lang="en-US" sz="1000" b="1"/>
            </a:p>
          </p:txBody>
        </p:sp>
        <p:sp>
          <p:nvSpPr>
            <p:cNvPr id="3084" name="Line 11"/>
            <p:cNvSpPr>
              <a:spLocks noChangeShapeType="1"/>
            </p:cNvSpPr>
            <p:nvPr/>
          </p:nvSpPr>
          <p:spPr bwMode="auto">
            <a:xfrm>
              <a:off x="3402" y="27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Line 12"/>
            <p:cNvSpPr>
              <a:spLocks noChangeShapeType="1"/>
            </p:cNvSpPr>
            <p:nvPr/>
          </p:nvSpPr>
          <p:spPr bwMode="auto">
            <a:xfrm flipH="1">
              <a:off x="3294" y="2706"/>
              <a:ext cx="0" cy="8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13"/>
            <p:cNvSpPr>
              <a:spLocks noChangeShapeType="1"/>
            </p:cNvSpPr>
            <p:nvPr/>
          </p:nvSpPr>
          <p:spPr bwMode="auto">
            <a:xfrm flipH="1">
              <a:off x="4992" y="1368"/>
              <a:ext cx="0" cy="2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Line 14"/>
            <p:cNvSpPr>
              <a:spLocks noChangeShapeType="1"/>
            </p:cNvSpPr>
            <p:nvPr/>
          </p:nvSpPr>
          <p:spPr bwMode="auto">
            <a:xfrm flipH="1">
              <a:off x="3378" y="19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Text Box 15"/>
            <p:cNvSpPr txBox="1">
              <a:spLocks noChangeArrowheads="1"/>
            </p:cNvSpPr>
            <p:nvPr/>
          </p:nvSpPr>
          <p:spPr bwMode="auto">
            <a:xfrm rot="-926867">
              <a:off x="3302" y="2034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400" b="1"/>
                <a:t>ACK</a:t>
              </a:r>
              <a:endParaRPr lang="en-US" sz="1000" b="1"/>
            </a:p>
          </p:txBody>
        </p:sp>
        <p:sp>
          <p:nvSpPr>
            <p:cNvPr id="3089" name="Text Box 16"/>
            <p:cNvSpPr txBox="1">
              <a:spLocks noChangeArrowheads="1"/>
            </p:cNvSpPr>
            <p:nvPr/>
          </p:nvSpPr>
          <p:spPr bwMode="auto">
            <a:xfrm rot="706751">
              <a:off x="4004" y="2799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/>
                <a:t>ACK</a:t>
              </a:r>
            </a:p>
          </p:txBody>
        </p:sp>
        <p:sp>
          <p:nvSpPr>
            <p:cNvPr id="3090" name="Line 17"/>
            <p:cNvSpPr>
              <a:spLocks noChangeShapeType="1"/>
            </p:cNvSpPr>
            <p:nvPr/>
          </p:nvSpPr>
          <p:spPr bwMode="auto">
            <a:xfrm flipH="1">
              <a:off x="3408" y="2232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Text Box 18"/>
            <p:cNvSpPr txBox="1">
              <a:spLocks noChangeArrowheads="1"/>
            </p:cNvSpPr>
            <p:nvPr/>
          </p:nvSpPr>
          <p:spPr bwMode="auto">
            <a:xfrm rot="-926867">
              <a:off x="3332" y="2292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400" b="1"/>
                <a:t>FIN</a:t>
              </a:r>
              <a:endParaRPr lang="en-US" sz="1000" b="1"/>
            </a:p>
          </p:txBody>
        </p:sp>
        <p:sp>
          <p:nvSpPr>
            <p:cNvPr id="3092" name="Line 19"/>
            <p:cNvSpPr>
              <a:spLocks noChangeShapeType="1"/>
            </p:cNvSpPr>
            <p:nvPr/>
          </p:nvSpPr>
          <p:spPr bwMode="auto">
            <a:xfrm>
              <a:off x="3390" y="1464"/>
              <a:ext cx="0" cy="21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Text Box 20"/>
            <p:cNvSpPr txBox="1">
              <a:spLocks noChangeArrowheads="1"/>
            </p:cNvSpPr>
            <p:nvPr/>
          </p:nvSpPr>
          <p:spPr bwMode="auto">
            <a:xfrm>
              <a:off x="2915" y="1385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close</a:t>
              </a:r>
            </a:p>
          </p:txBody>
        </p:sp>
        <p:sp>
          <p:nvSpPr>
            <p:cNvPr id="3094" name="Text Box 21"/>
            <p:cNvSpPr txBox="1">
              <a:spLocks noChangeArrowheads="1"/>
            </p:cNvSpPr>
            <p:nvPr/>
          </p:nvSpPr>
          <p:spPr bwMode="auto">
            <a:xfrm>
              <a:off x="4931" y="2099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close</a:t>
              </a:r>
            </a:p>
          </p:txBody>
        </p:sp>
        <p:sp>
          <p:nvSpPr>
            <p:cNvPr id="3095" name="Text Box 22"/>
            <p:cNvSpPr txBox="1">
              <a:spLocks noChangeArrowheads="1"/>
            </p:cNvSpPr>
            <p:nvPr/>
          </p:nvSpPr>
          <p:spPr bwMode="auto">
            <a:xfrm>
              <a:off x="2703" y="3494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closed</a:t>
              </a:r>
            </a:p>
          </p:txBody>
        </p:sp>
        <p:sp>
          <p:nvSpPr>
            <p:cNvPr id="3096" name="Line 23"/>
            <p:cNvSpPr>
              <a:spLocks noChangeShapeType="1"/>
            </p:cNvSpPr>
            <p:nvPr/>
          </p:nvSpPr>
          <p:spPr bwMode="auto">
            <a:xfrm>
              <a:off x="3228" y="269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4"/>
            <p:cNvSpPr>
              <a:spLocks noChangeShapeType="1"/>
            </p:cNvSpPr>
            <p:nvPr/>
          </p:nvSpPr>
          <p:spPr bwMode="auto">
            <a:xfrm>
              <a:off x="3237" y="356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Text Box 25"/>
            <p:cNvSpPr txBox="1">
              <a:spLocks noChangeArrowheads="1"/>
            </p:cNvSpPr>
            <p:nvPr/>
          </p:nvSpPr>
          <p:spPr bwMode="auto">
            <a:xfrm rot="-5400000">
              <a:off x="2758" y="3025"/>
              <a:ext cx="8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timed wait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TCP –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nối</a:t>
            </a:r>
            <a:endParaRPr lang="en-US" sz="3200" dirty="0" smtClean="0"/>
          </a:p>
        </p:txBody>
      </p:sp>
      <p:pic>
        <p:nvPicPr>
          <p:cNvPr id="7" name="Picture 3" descr="transCli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2688"/>
            <a:ext cx="4848225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transServ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2225" y="3551238"/>
            <a:ext cx="4702175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4663" y="3808413"/>
            <a:ext cx="1381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TCP client</a:t>
            </a:r>
          </a:p>
          <a:p>
            <a:pPr algn="l"/>
            <a:r>
              <a:rPr lang="en-US" sz="2000"/>
              <a:t>lifecycle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799263" y="2722563"/>
            <a:ext cx="1489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TCP server</a:t>
            </a:r>
          </a:p>
          <a:p>
            <a:pPr algn="l"/>
            <a:r>
              <a:rPr lang="en-US" sz="2000"/>
              <a:t>lifecycle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TCP -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khiển</a:t>
            </a:r>
            <a:r>
              <a:rPr lang="en-US" sz="3200" dirty="0" smtClean="0"/>
              <a:t> </a:t>
            </a:r>
            <a:r>
              <a:rPr lang="en-US" sz="3200" dirty="0" err="1" smtClean="0"/>
              <a:t>luồng</a:t>
            </a:r>
            <a:r>
              <a:rPr lang="en-US" sz="3200" dirty="0" smtClean="0"/>
              <a:t> - 1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534400" cy="4800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pPr eaLnBrk="1" hangingPunct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“window size”</a:t>
            </a:r>
          </a:p>
          <a:p>
            <a:pPr lvl="1"/>
            <a:r>
              <a:rPr lang="en-US" dirty="0" smtClean="0"/>
              <a:t>Window size: </a:t>
            </a:r>
            <a:r>
              <a:rPr lang="en-US" dirty="0" err="1" smtClean="0"/>
              <a:t>lượng</a:t>
            </a:r>
            <a:r>
              <a:rPr lang="en-US" dirty="0" smtClean="0"/>
              <a:t> DL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buffer</a:t>
            </a:r>
          </a:p>
        </p:txBody>
      </p:sp>
      <p:pic>
        <p:nvPicPr>
          <p:cNvPr id="7" name="Picture 5" descr="rcvw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657600"/>
            <a:ext cx="480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TCP -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khiển</a:t>
            </a:r>
            <a:r>
              <a:rPr lang="en-US" sz="3200" dirty="0" smtClean="0"/>
              <a:t> </a:t>
            </a:r>
            <a:r>
              <a:rPr lang="en-US" sz="3200" dirty="0" err="1" smtClean="0"/>
              <a:t>luồng</a:t>
            </a:r>
            <a:r>
              <a:rPr lang="en-US" sz="3200" dirty="0" smtClean="0"/>
              <a:t> - 2</a:t>
            </a:r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2874963" y="17526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6151563" y="17526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2874963" y="2133600"/>
            <a:ext cx="3276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 flipH="1">
            <a:off x="2874963" y="2971800"/>
            <a:ext cx="3276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2874963" y="3505200"/>
            <a:ext cx="3276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 flipH="1">
            <a:off x="2874963" y="3962400"/>
            <a:ext cx="3276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 flipH="1">
            <a:off x="2874963" y="4343400"/>
            <a:ext cx="3276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2874963" y="5486400"/>
            <a:ext cx="3276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716109">
            <a:off x="4010025" y="2333625"/>
            <a:ext cx="914400" cy="228600"/>
            <a:chOff x="288" y="1488"/>
            <a:chExt cx="576" cy="144"/>
          </a:xfrm>
        </p:grpSpPr>
        <p:sp>
          <p:nvSpPr>
            <p:cNvPr id="55344" name="Rectangle 12"/>
            <p:cNvSpPr>
              <a:spLocks noChangeArrowheads="1"/>
            </p:cNvSpPr>
            <p:nvPr/>
          </p:nvSpPr>
          <p:spPr bwMode="auto">
            <a:xfrm>
              <a:off x="288" y="1488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2K</a:t>
              </a:r>
            </a:p>
          </p:txBody>
        </p:sp>
        <p:sp>
          <p:nvSpPr>
            <p:cNvPr id="55345" name="Rectangle 13"/>
            <p:cNvSpPr>
              <a:spLocks noChangeArrowheads="1"/>
            </p:cNvSpPr>
            <p:nvPr/>
          </p:nvSpPr>
          <p:spPr bwMode="auto">
            <a:xfrm>
              <a:off x="480" y="1488"/>
              <a:ext cx="384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SEQ=0</a:t>
              </a:r>
            </a:p>
          </p:txBody>
        </p:sp>
      </p:grpSp>
      <p:sp>
        <p:nvSpPr>
          <p:cNvPr id="102414" name="Rectangle 14"/>
          <p:cNvSpPr>
            <a:spLocks noChangeArrowheads="1"/>
          </p:cNvSpPr>
          <p:nvPr/>
        </p:nvSpPr>
        <p:spPr bwMode="auto">
          <a:xfrm rot="-137278">
            <a:off x="3789363" y="2919413"/>
            <a:ext cx="14478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000"/>
              <a:t>ACK = 2048 WIN = 2048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 rot="324824">
            <a:off x="3941763" y="3529013"/>
            <a:ext cx="1066800" cy="228600"/>
            <a:chOff x="288" y="2160"/>
            <a:chExt cx="672" cy="144"/>
          </a:xfrm>
        </p:grpSpPr>
        <p:sp>
          <p:nvSpPr>
            <p:cNvPr id="55342" name="Rectangle 16"/>
            <p:cNvSpPr>
              <a:spLocks noChangeArrowheads="1"/>
            </p:cNvSpPr>
            <p:nvPr/>
          </p:nvSpPr>
          <p:spPr bwMode="auto">
            <a:xfrm>
              <a:off x="288" y="2160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2K</a:t>
              </a:r>
            </a:p>
          </p:txBody>
        </p:sp>
        <p:sp>
          <p:nvSpPr>
            <p:cNvPr id="55343" name="Rectangle 17"/>
            <p:cNvSpPr>
              <a:spLocks noChangeArrowheads="1"/>
            </p:cNvSpPr>
            <p:nvPr/>
          </p:nvSpPr>
          <p:spPr bwMode="auto">
            <a:xfrm>
              <a:off x="480" y="2160"/>
              <a:ext cx="480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SEQ=2048</a:t>
              </a:r>
            </a:p>
          </p:txBody>
        </p:sp>
      </p:grpSp>
      <p:sp>
        <p:nvSpPr>
          <p:cNvPr id="102418" name="Rectangle 18"/>
          <p:cNvSpPr>
            <a:spLocks noChangeArrowheads="1"/>
          </p:cNvSpPr>
          <p:nvPr/>
        </p:nvSpPr>
        <p:spPr bwMode="auto">
          <a:xfrm rot="-695005">
            <a:off x="3713163" y="4191000"/>
            <a:ext cx="14478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000"/>
              <a:t>ACK = 4096 WIN = 0</a:t>
            </a:r>
          </a:p>
        </p:txBody>
      </p:sp>
      <p:sp>
        <p:nvSpPr>
          <p:cNvPr id="102419" name="Rectangle 19"/>
          <p:cNvSpPr>
            <a:spLocks noChangeArrowheads="1"/>
          </p:cNvSpPr>
          <p:nvPr/>
        </p:nvSpPr>
        <p:spPr bwMode="auto">
          <a:xfrm rot="-728700">
            <a:off x="3789363" y="4572000"/>
            <a:ext cx="14478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000"/>
              <a:t>ACK = 4096 WIN = 2048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724447">
            <a:off x="3865563" y="5691188"/>
            <a:ext cx="1066800" cy="228600"/>
            <a:chOff x="288" y="3120"/>
            <a:chExt cx="672" cy="144"/>
          </a:xfrm>
        </p:grpSpPr>
        <p:sp>
          <p:nvSpPr>
            <p:cNvPr id="55340" name="Rectangle 21"/>
            <p:cNvSpPr>
              <a:spLocks noChangeArrowheads="1"/>
            </p:cNvSpPr>
            <p:nvPr/>
          </p:nvSpPr>
          <p:spPr bwMode="auto">
            <a:xfrm>
              <a:off x="288" y="3120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1K</a:t>
              </a:r>
            </a:p>
          </p:txBody>
        </p:sp>
        <p:sp>
          <p:nvSpPr>
            <p:cNvPr id="55341" name="Rectangle 22"/>
            <p:cNvSpPr>
              <a:spLocks noChangeArrowheads="1"/>
            </p:cNvSpPr>
            <p:nvPr/>
          </p:nvSpPr>
          <p:spPr bwMode="auto">
            <a:xfrm>
              <a:off x="480" y="3120"/>
              <a:ext cx="480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SEQ=4096</a:t>
              </a:r>
            </a:p>
          </p:txBody>
        </p:sp>
      </p:grp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1447800" y="1558925"/>
            <a:ext cx="1079500" cy="4222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 b="1"/>
              <a:t>Ứng dụng 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b="1"/>
              <a:t>gửi 2K</a:t>
            </a:r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2493963" y="1905000"/>
            <a:ext cx="381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>
            <a:off x="2417763" y="3429000"/>
            <a:ext cx="457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1828800" y="4038600"/>
            <a:ext cx="804863" cy="4222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1200" b="1"/>
              <a:t>Bên gửi</a:t>
            </a:r>
          </a:p>
          <a:p>
            <a:pPr algn="r" eaLnBrk="0" hangingPunct="0">
              <a:lnSpc>
                <a:spcPct val="90000"/>
              </a:lnSpc>
            </a:pPr>
            <a:r>
              <a:rPr lang="en-US" sz="1200" b="1"/>
              <a:t>bị khóa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1295400" y="4835525"/>
            <a:ext cx="1274763" cy="4222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/>
              <a:t>Bên gửi có thể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200" b="1"/>
              <a:t>gửi đến 2K</a:t>
            </a:r>
          </a:p>
        </p:txBody>
      </p:sp>
      <p:sp>
        <p:nvSpPr>
          <p:cNvPr id="102428" name="Line 28"/>
          <p:cNvSpPr>
            <a:spLocks noChangeShapeType="1"/>
          </p:cNvSpPr>
          <p:nvPr/>
        </p:nvSpPr>
        <p:spPr bwMode="auto">
          <a:xfrm>
            <a:off x="2493963" y="5130800"/>
            <a:ext cx="381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9" name="Rectangle 29"/>
          <p:cNvSpPr>
            <a:spLocks noChangeArrowheads="1"/>
          </p:cNvSpPr>
          <p:nvPr/>
        </p:nvSpPr>
        <p:spPr bwMode="auto">
          <a:xfrm>
            <a:off x="6554788" y="2057400"/>
            <a:ext cx="762000" cy="2286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200"/>
              <a:t>Empty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554788" y="2743200"/>
            <a:ext cx="762000" cy="228600"/>
            <a:chOff x="4080" y="1872"/>
            <a:chExt cx="480" cy="144"/>
          </a:xfrm>
        </p:grpSpPr>
        <p:sp>
          <p:nvSpPr>
            <p:cNvPr id="55338" name="Rectangle 31"/>
            <p:cNvSpPr>
              <a:spLocks noChangeArrowheads="1"/>
            </p:cNvSpPr>
            <p:nvPr/>
          </p:nvSpPr>
          <p:spPr bwMode="auto">
            <a:xfrm>
              <a:off x="4080" y="1872"/>
              <a:ext cx="240" cy="144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/>
                <a:t>2K</a:t>
              </a:r>
            </a:p>
          </p:txBody>
        </p:sp>
        <p:sp>
          <p:nvSpPr>
            <p:cNvPr id="55339" name="Rectangle 32"/>
            <p:cNvSpPr>
              <a:spLocks noChangeArrowheads="1"/>
            </p:cNvSpPr>
            <p:nvPr/>
          </p:nvSpPr>
          <p:spPr bwMode="auto">
            <a:xfrm>
              <a:off x="4320" y="1872"/>
              <a:ext cx="240" cy="1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</p:grp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6554788" y="3733800"/>
            <a:ext cx="762000" cy="2286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200"/>
              <a:t>Full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554788" y="4800600"/>
            <a:ext cx="762000" cy="228600"/>
            <a:chOff x="4080" y="3168"/>
            <a:chExt cx="480" cy="144"/>
          </a:xfrm>
        </p:grpSpPr>
        <p:sp>
          <p:nvSpPr>
            <p:cNvPr id="55336" name="Rectangle 35"/>
            <p:cNvSpPr>
              <a:spLocks noChangeArrowheads="1"/>
            </p:cNvSpPr>
            <p:nvPr/>
          </p:nvSpPr>
          <p:spPr bwMode="auto">
            <a:xfrm>
              <a:off x="4320" y="3168"/>
              <a:ext cx="240" cy="144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/>
                <a:t>2K</a:t>
              </a:r>
            </a:p>
          </p:txBody>
        </p:sp>
        <p:sp>
          <p:nvSpPr>
            <p:cNvPr id="55337" name="Rectangle 36"/>
            <p:cNvSpPr>
              <a:spLocks noChangeArrowheads="1"/>
            </p:cNvSpPr>
            <p:nvPr/>
          </p:nvSpPr>
          <p:spPr bwMode="auto">
            <a:xfrm>
              <a:off x="4080" y="3168"/>
              <a:ext cx="240" cy="1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562725" y="5791200"/>
            <a:ext cx="754063" cy="228600"/>
            <a:chOff x="4085" y="3792"/>
            <a:chExt cx="475" cy="144"/>
          </a:xfrm>
        </p:grpSpPr>
        <p:sp>
          <p:nvSpPr>
            <p:cNvPr id="55333" name="Rectangle 38"/>
            <p:cNvSpPr>
              <a:spLocks noChangeArrowheads="1"/>
            </p:cNvSpPr>
            <p:nvPr/>
          </p:nvSpPr>
          <p:spPr bwMode="auto">
            <a:xfrm>
              <a:off x="4320" y="3792"/>
              <a:ext cx="240" cy="144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/>
                <a:t>2K</a:t>
              </a:r>
            </a:p>
          </p:txBody>
        </p:sp>
        <p:sp>
          <p:nvSpPr>
            <p:cNvPr id="55334" name="Rectangle 39"/>
            <p:cNvSpPr>
              <a:spLocks noChangeArrowheads="1"/>
            </p:cNvSpPr>
            <p:nvPr/>
          </p:nvSpPr>
          <p:spPr bwMode="auto">
            <a:xfrm>
              <a:off x="4200" y="3792"/>
              <a:ext cx="120" cy="1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200"/>
            </a:p>
          </p:txBody>
        </p:sp>
        <p:sp>
          <p:nvSpPr>
            <p:cNvPr id="55335" name="Rectangle 40"/>
            <p:cNvSpPr>
              <a:spLocks noChangeArrowheads="1"/>
            </p:cNvSpPr>
            <p:nvPr/>
          </p:nvSpPr>
          <p:spPr bwMode="auto">
            <a:xfrm>
              <a:off x="4085" y="3792"/>
              <a:ext cx="120" cy="144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/>
                <a:t>1K</a:t>
              </a:r>
            </a:p>
          </p:txBody>
        </p:sp>
      </p:grpSp>
      <p:sp>
        <p:nvSpPr>
          <p:cNvPr id="102441" name="Line 41"/>
          <p:cNvSpPr>
            <a:spLocks noChangeShapeType="1"/>
          </p:cNvSpPr>
          <p:nvPr/>
        </p:nvSpPr>
        <p:spPr bwMode="auto">
          <a:xfrm flipH="1">
            <a:off x="6151563" y="4267200"/>
            <a:ext cx="457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2" name="Text Box 42"/>
          <p:cNvSpPr txBox="1">
            <a:spLocks noChangeArrowheads="1"/>
          </p:cNvSpPr>
          <p:nvPr/>
        </p:nvSpPr>
        <p:spPr bwMode="auto">
          <a:xfrm>
            <a:off x="6438900" y="1785938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0</a:t>
            </a:r>
          </a:p>
        </p:txBody>
      </p: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7164388" y="1785938"/>
            <a:ext cx="369887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4K</a:t>
            </a:r>
          </a:p>
        </p:txBody>
      </p:sp>
      <p:sp>
        <p:nvSpPr>
          <p:cNvPr id="102444" name="Text Box 44"/>
          <p:cNvSpPr txBox="1">
            <a:spLocks noChangeArrowheads="1"/>
          </p:cNvSpPr>
          <p:nvPr/>
        </p:nvSpPr>
        <p:spPr bwMode="auto">
          <a:xfrm>
            <a:off x="6477000" y="1295400"/>
            <a:ext cx="906463" cy="422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/>
              <a:t>Bộ đệm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200" b="1"/>
              <a:t> bên nhận</a:t>
            </a:r>
          </a:p>
        </p:txBody>
      </p:sp>
      <p:sp>
        <p:nvSpPr>
          <p:cNvPr id="102445" name="Text Box 45"/>
          <p:cNvSpPr txBox="1">
            <a:spLocks noChangeArrowheads="1"/>
          </p:cNvSpPr>
          <p:nvPr/>
        </p:nvSpPr>
        <p:spPr bwMode="auto">
          <a:xfrm>
            <a:off x="5842000" y="1447800"/>
            <a:ext cx="565150" cy="257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/>
              <a:t>Nhận</a:t>
            </a:r>
          </a:p>
        </p:txBody>
      </p:sp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2736850" y="1447800"/>
            <a:ext cx="457200" cy="257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200" b="1"/>
              <a:t>Gửi</a:t>
            </a:r>
          </a:p>
        </p:txBody>
      </p:sp>
      <p:sp>
        <p:nvSpPr>
          <p:cNvPr id="102447" name="AutoShape 47"/>
          <p:cNvSpPr>
            <a:spLocks/>
          </p:cNvSpPr>
          <p:nvPr/>
        </p:nvSpPr>
        <p:spPr bwMode="auto">
          <a:xfrm>
            <a:off x="2654300" y="3513138"/>
            <a:ext cx="198438" cy="1508125"/>
          </a:xfrm>
          <a:prstGeom prst="leftBrace">
            <a:avLst>
              <a:gd name="adj1" fmla="val 6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8" name="Text Box 48"/>
          <p:cNvSpPr txBox="1">
            <a:spLocks noChangeArrowheads="1"/>
          </p:cNvSpPr>
          <p:nvPr/>
        </p:nvSpPr>
        <p:spPr bwMode="auto">
          <a:xfrm>
            <a:off x="1447800" y="3159125"/>
            <a:ext cx="1079500" cy="4222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 b="1"/>
              <a:t>Ứng dụng 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b="1"/>
              <a:t>gửi 2K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  <p:bldP spid="102404" grpId="0" animBg="1"/>
      <p:bldP spid="102405" grpId="0" animBg="1"/>
      <p:bldP spid="102406" grpId="0" animBg="1"/>
      <p:bldP spid="102407" grpId="0" animBg="1"/>
      <p:bldP spid="102408" grpId="0" animBg="1"/>
      <p:bldP spid="102409" grpId="0" animBg="1"/>
      <p:bldP spid="102410" grpId="0" animBg="1"/>
      <p:bldP spid="102414" grpId="0" animBg="1"/>
      <p:bldP spid="102418" grpId="0" animBg="1"/>
      <p:bldP spid="102419" grpId="0" animBg="1"/>
      <p:bldP spid="102423" grpId="0" animBg="1"/>
      <p:bldP spid="102424" grpId="0" animBg="1"/>
      <p:bldP spid="102425" grpId="0" animBg="1"/>
      <p:bldP spid="102426" grpId="0" animBg="1"/>
      <p:bldP spid="102427" grpId="0" animBg="1"/>
      <p:bldP spid="102428" grpId="0" animBg="1"/>
      <p:bldP spid="102429" grpId="0" animBg="1"/>
      <p:bldP spid="102433" grpId="0" animBg="1"/>
      <p:bldP spid="102441" grpId="0" animBg="1"/>
      <p:bldP spid="102442" grpId="0"/>
      <p:bldP spid="102443" grpId="0"/>
      <p:bldP spid="102444" grpId="0"/>
      <p:bldP spid="102445" grpId="0"/>
      <p:bldP spid="102446" grpId="0"/>
      <p:bldP spid="102447" grpId="0" animBg="1"/>
      <p:bldP spid="10244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soát</a:t>
            </a:r>
            <a:r>
              <a:rPr lang="en-US" sz="3200" dirty="0" smtClean="0"/>
              <a:t> </a:t>
            </a:r>
            <a:r>
              <a:rPr lang="en-US" sz="3200" dirty="0" err="1" smtClean="0"/>
              <a:t>tắt</a:t>
            </a:r>
            <a:r>
              <a:rPr lang="en-US" sz="3200" dirty="0" smtClean="0"/>
              <a:t> </a:t>
            </a:r>
            <a:r>
              <a:rPr lang="en-US" sz="3200" dirty="0" err="1" smtClean="0"/>
              <a:t>nghẽn</a:t>
            </a:r>
            <a:r>
              <a:rPr lang="en-US" sz="3200" dirty="0" smtClean="0"/>
              <a:t> - 1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86868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: 1 node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nguồn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Buffer: </a:t>
            </a:r>
            <a:r>
              <a:rPr lang="en-US" sz="2000" dirty="0" err="1" smtClean="0"/>
              <a:t>giới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gói</a:t>
            </a:r>
            <a:r>
              <a:rPr lang="en-US" sz="2000" dirty="0" smtClean="0"/>
              <a:t> tin: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ồ </a:t>
            </a:r>
            <a:r>
              <a:rPr lang="en-US" sz="2000" dirty="0" err="1" smtClean="0"/>
              <a:t>ạt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xử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lý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không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kịp</a:t>
            </a:r>
            <a:r>
              <a:rPr lang="en-US" sz="2400" dirty="0" smtClean="0">
                <a:sym typeface="Wingdings" pitchFamily="2" charset="2"/>
              </a:rPr>
              <a:t>  </a:t>
            </a:r>
            <a:r>
              <a:rPr lang="en-US" sz="2400" dirty="0" err="1" smtClean="0">
                <a:sym typeface="Wingdings" pitchFamily="2" charset="2"/>
              </a:rPr>
              <a:t>tắt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nghẽn</a:t>
            </a:r>
            <a:endParaRPr lang="en-US" sz="24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sym typeface="Wingdings" pitchFamily="2" charset="2"/>
              </a:rPr>
              <a:t>Hiện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tượng</a:t>
            </a:r>
            <a:r>
              <a:rPr lang="en-US" sz="2400" dirty="0" smtClean="0">
                <a:sym typeface="Wingdings" pitchFamily="2" charset="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sym typeface="Wingdings" pitchFamily="2" charset="2"/>
              </a:rPr>
              <a:t>Mất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gói</a:t>
            </a:r>
            <a:endParaRPr lang="en-US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Delay </a:t>
            </a:r>
            <a:r>
              <a:rPr lang="en-US" sz="2000" dirty="0" err="1" smtClean="0">
                <a:sym typeface="Wingdings" pitchFamily="2" charset="2"/>
              </a:rPr>
              <a:t>cao</a:t>
            </a:r>
            <a:endParaRPr lang="en-US" sz="20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Sử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dụng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đường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truyền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không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hiệu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quả</a:t>
            </a:r>
            <a:endParaRPr lang="en-US" dirty="0" smtClean="0">
              <a:sym typeface="Wingdings" pitchFamily="2" charset="2"/>
            </a:endParaRPr>
          </a:p>
        </p:txBody>
      </p:sp>
      <p:grpSp>
        <p:nvGrpSpPr>
          <p:cNvPr id="2" name="Group 243"/>
          <p:cNvGrpSpPr>
            <a:grpSpLocks/>
          </p:cNvGrpSpPr>
          <p:nvPr/>
        </p:nvGrpSpPr>
        <p:grpSpPr bwMode="auto">
          <a:xfrm>
            <a:off x="1752600" y="4298950"/>
            <a:ext cx="5332412" cy="2559050"/>
            <a:chOff x="1448" y="2704"/>
            <a:chExt cx="3359" cy="1612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871" y="3774"/>
              <a:ext cx="670" cy="14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871" y="3762"/>
              <a:ext cx="0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541" y="3762"/>
              <a:ext cx="0" cy="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71" y="3762"/>
              <a:ext cx="159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38" y="3756"/>
              <a:ext cx="203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864" y="3656"/>
              <a:ext cx="670" cy="17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046" y="3667"/>
              <a:ext cx="333" cy="98"/>
              <a:chOff x="2848" y="848"/>
              <a:chExt cx="140" cy="98"/>
            </a:xfrm>
          </p:grpSpPr>
          <p:sp>
            <p:nvSpPr>
              <p:cNvPr id="24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V="1">
              <a:off x="3046" y="3711"/>
              <a:ext cx="333" cy="98"/>
              <a:chOff x="2848" y="848"/>
              <a:chExt cx="140" cy="98"/>
            </a:xfrm>
          </p:grpSpPr>
          <p:sp>
            <p:nvSpPr>
              <p:cNvPr id="23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3026" y="3250"/>
              <a:ext cx="89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1" hangingPunct="1"/>
              <a:r>
                <a:rPr lang="en-US" sz="1000">
                  <a:solidFill>
                    <a:schemeClr val="tx2"/>
                  </a:solidFill>
                  <a:latin typeface="Arial" pitchFamily="34" charset="0"/>
                </a:rPr>
                <a:t>unlimited shared output link buffers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2168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2474" y="354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988" y="2687"/>
              <a:ext cx="617" cy="945"/>
              <a:chOff x="12464" y="10193"/>
              <a:chExt cx="1481" cy="2276"/>
            </a:xfrm>
          </p:grpSpPr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12464" y="11106"/>
                <a:ext cx="1481" cy="1363"/>
                <a:chOff x="5850" y="13487"/>
                <a:chExt cx="2023" cy="1840"/>
              </a:xfrm>
            </p:grpSpPr>
            <p:sp>
              <p:nvSpPr>
                <p:cNvPr id="199" name="Freeform 26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Freeform 27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28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29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Freeform 30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Freeform 31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32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33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34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Freeform 35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36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37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38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39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Freeform 40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41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42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Freeform 43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44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5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Freeform 46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47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8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49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50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51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52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53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Freeform 54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56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57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58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59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60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61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62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63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64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65"/>
              <p:cNvGrpSpPr>
                <a:grpSpLocks/>
              </p:cNvGrpSpPr>
              <p:nvPr/>
            </p:nvGrpSpPr>
            <p:grpSpPr bwMode="auto">
              <a:xfrm>
                <a:off x="12843" y="10667"/>
                <a:ext cx="986" cy="1369"/>
                <a:chOff x="12762" y="10336"/>
                <a:chExt cx="1027" cy="1700"/>
              </a:xfrm>
            </p:grpSpPr>
            <p:sp>
              <p:nvSpPr>
                <p:cNvPr id="193" name="Rectangle 66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Rectangle 67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68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Line 69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70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71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2" name="Text Box 72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r>
                  <a:rPr lang="en-US" sz="1000">
                    <a:solidFill>
                      <a:schemeClr val="tx2"/>
                    </a:solidFill>
                    <a:latin typeface="Arial" pitchFamily="34" charset="0"/>
                  </a:rPr>
                  <a:t>Host A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0" name="Text Box 73"/>
            <p:cNvSpPr txBox="1">
              <a:spLocks noChangeArrowheads="1"/>
            </p:cNvSpPr>
            <p:nvPr/>
          </p:nvSpPr>
          <p:spPr bwMode="auto">
            <a:xfrm>
              <a:off x="2540" y="2764"/>
              <a:ext cx="7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200" baseline="-25000">
                  <a:solidFill>
                    <a:srgbClr val="FF0000"/>
                  </a:solidFill>
                  <a:latin typeface="Arial" pitchFamily="34" charset="0"/>
                </a:rPr>
                <a:t>in </a:t>
              </a:r>
              <a:r>
                <a:rPr lang="en-US" sz="1200">
                  <a:solidFill>
                    <a:srgbClr val="FF0000"/>
                  </a:solidFill>
                  <a:latin typeface="Arial" pitchFamily="34" charset="0"/>
                </a:rPr>
                <a:t>: </a:t>
              </a:r>
              <a:r>
                <a:rPr lang="en-US" sz="1000">
                  <a:solidFill>
                    <a:srgbClr val="FF0000"/>
                  </a:solidFill>
                  <a:latin typeface="Arial" pitchFamily="34" charset="0"/>
                </a:rPr>
                <a:t>original data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 flipH="1">
              <a:off x="1892" y="408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75"/>
            <p:cNvGrpSpPr>
              <a:grpSpLocks/>
            </p:cNvGrpSpPr>
            <p:nvPr/>
          </p:nvGrpSpPr>
          <p:grpSpPr bwMode="auto">
            <a:xfrm>
              <a:off x="1448" y="3251"/>
              <a:ext cx="617" cy="945"/>
              <a:chOff x="12464" y="10193"/>
              <a:chExt cx="1481" cy="2276"/>
            </a:xfrm>
          </p:grpSpPr>
          <p:grpSp>
            <p:nvGrpSpPr>
              <p:cNvPr id="15" name="Group 76"/>
              <p:cNvGrpSpPr>
                <a:grpSpLocks/>
              </p:cNvGrpSpPr>
              <p:nvPr/>
            </p:nvGrpSpPr>
            <p:grpSpPr bwMode="auto">
              <a:xfrm>
                <a:off x="12464" y="11106"/>
                <a:ext cx="1481" cy="1363"/>
                <a:chOff x="5850" y="13487"/>
                <a:chExt cx="2023" cy="1840"/>
              </a:xfrm>
            </p:grpSpPr>
            <p:sp>
              <p:nvSpPr>
                <p:cNvPr id="151" name="Freeform 77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78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79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80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81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82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83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84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85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86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87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88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89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90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91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92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93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94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95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96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97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98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99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100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101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102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103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104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105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Rectangle 106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107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08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09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110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111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Freeform 112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113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114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115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16"/>
              <p:cNvGrpSpPr>
                <a:grpSpLocks/>
              </p:cNvGrpSpPr>
              <p:nvPr/>
            </p:nvGrpSpPr>
            <p:grpSpPr bwMode="auto">
              <a:xfrm>
                <a:off x="12843" y="10667"/>
                <a:ext cx="986" cy="1369"/>
                <a:chOff x="12762" y="10336"/>
                <a:chExt cx="1027" cy="1700"/>
              </a:xfrm>
            </p:grpSpPr>
            <p:sp>
              <p:nvSpPr>
                <p:cNvPr id="1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119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Line 120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Line 121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Line 122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" name="Text Box 123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r>
                  <a:rPr lang="en-US" sz="1000">
                    <a:solidFill>
                      <a:schemeClr val="tx2"/>
                    </a:solidFill>
                    <a:latin typeface="Arial" pitchFamily="34" charset="0"/>
                  </a:rPr>
                  <a:t>Host B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3" name="Line 124"/>
            <p:cNvSpPr>
              <a:spLocks noChangeShapeType="1"/>
            </p:cNvSpPr>
            <p:nvPr/>
          </p:nvSpPr>
          <p:spPr bwMode="auto">
            <a:xfrm flipH="1">
              <a:off x="247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25"/>
            <p:cNvSpPr>
              <a:spLocks noChangeShapeType="1"/>
            </p:cNvSpPr>
            <p:nvPr/>
          </p:nvSpPr>
          <p:spPr bwMode="auto">
            <a:xfrm flipH="1">
              <a:off x="349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26"/>
            <p:cNvSpPr>
              <a:spLocks noChangeShapeType="1"/>
            </p:cNvSpPr>
            <p:nvPr/>
          </p:nvSpPr>
          <p:spPr bwMode="auto">
            <a:xfrm flipH="1">
              <a:off x="3572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7"/>
            <p:cNvSpPr>
              <a:spLocks noChangeShapeType="1"/>
            </p:cNvSpPr>
            <p:nvPr/>
          </p:nvSpPr>
          <p:spPr bwMode="auto">
            <a:xfrm flipH="1">
              <a:off x="3566" y="4090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8"/>
            <p:cNvSpPr>
              <a:spLocks noChangeShapeType="1"/>
            </p:cNvSpPr>
            <p:nvPr/>
          </p:nvSpPr>
          <p:spPr bwMode="auto">
            <a:xfrm flipH="1">
              <a:off x="4135" y="3550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129"/>
            <p:cNvGrpSpPr>
              <a:grpSpLocks/>
            </p:cNvGrpSpPr>
            <p:nvPr/>
          </p:nvGrpSpPr>
          <p:grpSpPr bwMode="auto">
            <a:xfrm>
              <a:off x="4190" y="3149"/>
              <a:ext cx="617" cy="568"/>
              <a:chOff x="5850" y="13487"/>
              <a:chExt cx="2023" cy="1840"/>
            </a:xfrm>
          </p:grpSpPr>
          <p:sp>
            <p:nvSpPr>
              <p:cNvPr id="103" name="Freeform 130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31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32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33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34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35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36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37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38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39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40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41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42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43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44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45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46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47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48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49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50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51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52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53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54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55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56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57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58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5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60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61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62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63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64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65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66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67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68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169"/>
            <p:cNvGrpSpPr>
              <a:grpSpLocks/>
            </p:cNvGrpSpPr>
            <p:nvPr/>
          </p:nvGrpSpPr>
          <p:grpSpPr bwMode="auto">
            <a:xfrm>
              <a:off x="4332" y="2968"/>
              <a:ext cx="410" cy="570"/>
              <a:chOff x="12762" y="10336"/>
              <a:chExt cx="1027" cy="1700"/>
            </a:xfrm>
          </p:grpSpPr>
          <p:sp>
            <p:nvSpPr>
              <p:cNvPr id="97" name="Rectangle 17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17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7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7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7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7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176"/>
            <p:cNvGrpSpPr>
              <a:grpSpLocks/>
            </p:cNvGrpSpPr>
            <p:nvPr/>
          </p:nvGrpSpPr>
          <p:grpSpPr bwMode="auto">
            <a:xfrm>
              <a:off x="3811" y="3748"/>
              <a:ext cx="618" cy="568"/>
              <a:chOff x="5850" y="13487"/>
              <a:chExt cx="2023" cy="1840"/>
            </a:xfrm>
          </p:grpSpPr>
          <p:sp>
            <p:nvSpPr>
              <p:cNvPr id="58" name="Freeform 177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78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79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80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81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82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83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84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85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86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87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88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89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90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91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92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93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194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95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196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97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198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99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200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201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202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203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204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205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06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207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208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209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210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211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212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213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214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215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216"/>
            <p:cNvGrpSpPr>
              <a:grpSpLocks/>
            </p:cNvGrpSpPr>
            <p:nvPr/>
          </p:nvGrpSpPr>
          <p:grpSpPr bwMode="auto">
            <a:xfrm>
              <a:off x="4092" y="3609"/>
              <a:ext cx="410" cy="571"/>
              <a:chOff x="12762" y="10336"/>
              <a:chExt cx="1027" cy="1700"/>
            </a:xfrm>
          </p:grpSpPr>
          <p:sp>
            <p:nvSpPr>
              <p:cNvPr id="52" name="Rectangle 217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218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19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220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221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22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Oval 223"/>
            <p:cNvSpPr>
              <a:spLocks noChangeArrowheads="1"/>
            </p:cNvSpPr>
            <p:nvPr/>
          </p:nvSpPr>
          <p:spPr bwMode="auto">
            <a:xfrm>
              <a:off x="2342" y="2938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224"/>
            <p:cNvSpPr>
              <a:spLocks noChangeArrowheads="1"/>
            </p:cNvSpPr>
            <p:nvPr/>
          </p:nvSpPr>
          <p:spPr bwMode="auto">
            <a:xfrm>
              <a:off x="1748" y="3490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25"/>
            <p:cNvSpPr>
              <a:spLocks noChangeShapeType="1"/>
            </p:cNvSpPr>
            <p:nvPr/>
          </p:nvSpPr>
          <p:spPr bwMode="auto">
            <a:xfrm flipH="1">
              <a:off x="2414" y="2878"/>
              <a:ext cx="186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226"/>
            <p:cNvSpPr txBox="1">
              <a:spLocks noChangeArrowheads="1"/>
            </p:cNvSpPr>
            <p:nvPr/>
          </p:nvSpPr>
          <p:spPr bwMode="auto">
            <a:xfrm>
              <a:off x="4220" y="2710"/>
              <a:ext cx="3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200" baseline="-25000">
                  <a:solidFill>
                    <a:srgbClr val="FF0000"/>
                  </a:solidFill>
                  <a:latin typeface="Arial" pitchFamily="34" charset="0"/>
                </a:rPr>
                <a:t>out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36" name="Line 227"/>
            <p:cNvSpPr>
              <a:spLocks noChangeShapeType="1"/>
            </p:cNvSpPr>
            <p:nvPr/>
          </p:nvSpPr>
          <p:spPr bwMode="auto">
            <a:xfrm>
              <a:off x="4340" y="2890"/>
              <a:ext cx="126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28"/>
            <p:cNvSpPr>
              <a:spLocks noChangeShapeType="1"/>
            </p:cNvSpPr>
            <p:nvPr/>
          </p:nvSpPr>
          <p:spPr bwMode="auto">
            <a:xfrm flipH="1">
              <a:off x="3368" y="3466"/>
              <a:ext cx="21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229"/>
            <p:cNvGrpSpPr>
              <a:grpSpLocks/>
            </p:cNvGrpSpPr>
            <p:nvPr/>
          </p:nvGrpSpPr>
          <p:grpSpPr bwMode="auto">
            <a:xfrm>
              <a:off x="3098" y="3712"/>
              <a:ext cx="424" cy="168"/>
              <a:chOff x="10808" y="10250"/>
              <a:chExt cx="1018" cy="403"/>
            </a:xfrm>
          </p:grpSpPr>
          <p:sp>
            <p:nvSpPr>
              <p:cNvPr id="41" name="Rectangle 230"/>
              <p:cNvSpPr>
                <a:spLocks noChangeArrowheads="1"/>
              </p:cNvSpPr>
              <p:nvPr/>
            </p:nvSpPr>
            <p:spPr bwMode="auto">
              <a:xfrm>
                <a:off x="10832" y="10250"/>
                <a:ext cx="994" cy="403"/>
              </a:xfrm>
              <a:prstGeom prst="rect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31"/>
              <p:cNvSpPr>
                <a:spLocks/>
              </p:cNvSpPr>
              <p:nvPr/>
            </p:nvSpPr>
            <p:spPr bwMode="auto">
              <a:xfrm>
                <a:off x="11198" y="10272"/>
                <a:ext cx="610" cy="374"/>
              </a:xfrm>
              <a:custGeom>
                <a:avLst/>
                <a:gdLst>
                  <a:gd name="T0" fmla="*/ 0 w 855"/>
                  <a:gd name="T1" fmla="*/ 0 h 390"/>
                  <a:gd name="T2" fmla="*/ 855 w 855"/>
                  <a:gd name="T3" fmla="*/ 0 h 390"/>
                  <a:gd name="T4" fmla="*/ 855 w 855"/>
                  <a:gd name="T5" fmla="*/ 390 h 390"/>
                  <a:gd name="T6" fmla="*/ 45 w 855"/>
                  <a:gd name="T7" fmla="*/ 390 h 3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5"/>
                  <a:gd name="T13" fmla="*/ 0 h 390"/>
                  <a:gd name="T14" fmla="*/ 855 w 855"/>
                  <a:gd name="T15" fmla="*/ 390 h 3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5" h="39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232"/>
              <p:cNvSpPr>
                <a:spLocks noChangeShapeType="1"/>
              </p:cNvSpPr>
              <p:nvPr/>
            </p:nvSpPr>
            <p:spPr bwMode="auto">
              <a:xfrm>
                <a:off x="10808" y="10272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233"/>
              <p:cNvSpPr>
                <a:spLocks noChangeShapeType="1"/>
              </p:cNvSpPr>
              <p:nvPr/>
            </p:nvSpPr>
            <p:spPr bwMode="auto">
              <a:xfrm>
                <a:off x="10830" y="10646"/>
                <a:ext cx="38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234"/>
              <p:cNvSpPr>
                <a:spLocks noChangeShapeType="1"/>
              </p:cNvSpPr>
              <p:nvPr/>
            </p:nvSpPr>
            <p:spPr bwMode="auto">
              <a:xfrm>
                <a:off x="1174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35"/>
              <p:cNvSpPr>
                <a:spLocks noChangeShapeType="1"/>
              </p:cNvSpPr>
              <p:nvPr/>
            </p:nvSpPr>
            <p:spPr bwMode="auto">
              <a:xfrm>
                <a:off x="11679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36"/>
              <p:cNvSpPr>
                <a:spLocks noChangeShapeType="1"/>
              </p:cNvSpPr>
              <p:nvPr/>
            </p:nvSpPr>
            <p:spPr bwMode="auto">
              <a:xfrm>
                <a:off x="1161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37"/>
              <p:cNvSpPr>
                <a:spLocks noChangeShapeType="1"/>
              </p:cNvSpPr>
              <p:nvPr/>
            </p:nvSpPr>
            <p:spPr bwMode="auto">
              <a:xfrm>
                <a:off x="11549" y="1032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38"/>
              <p:cNvSpPr>
                <a:spLocks noChangeShapeType="1"/>
              </p:cNvSpPr>
              <p:nvPr/>
            </p:nvSpPr>
            <p:spPr bwMode="auto">
              <a:xfrm>
                <a:off x="11484" y="10322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39"/>
              <p:cNvSpPr>
                <a:spLocks noChangeShapeType="1"/>
              </p:cNvSpPr>
              <p:nvPr/>
            </p:nvSpPr>
            <p:spPr bwMode="auto">
              <a:xfrm>
                <a:off x="11418" y="10322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40"/>
              <p:cNvSpPr>
                <a:spLocks noChangeShapeType="1"/>
              </p:cNvSpPr>
              <p:nvPr/>
            </p:nvSpPr>
            <p:spPr bwMode="auto">
              <a:xfrm>
                <a:off x="10909" y="104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Freeform 241"/>
            <p:cNvSpPr>
              <a:spLocks/>
            </p:cNvSpPr>
            <p:nvPr/>
          </p:nvSpPr>
          <p:spPr bwMode="auto">
            <a:xfrm>
              <a:off x="1778" y="3538"/>
              <a:ext cx="2490" cy="6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1486 h 1501"/>
                <a:gd name="T4" fmla="*/ 1005 w 6225"/>
                <a:gd name="T5" fmla="*/ 1501 h 1501"/>
                <a:gd name="T6" fmla="*/ 1860 w 6225"/>
                <a:gd name="T7" fmla="*/ 706 h 1501"/>
                <a:gd name="T8" fmla="*/ 5085 w 6225"/>
                <a:gd name="T9" fmla="*/ 721 h 1501"/>
                <a:gd name="T10" fmla="*/ 4305 w 6225"/>
                <a:gd name="T11" fmla="*/ 1456 h 1501"/>
                <a:gd name="T12" fmla="*/ 6225 w 6225"/>
                <a:gd name="T13" fmla="*/ 1456 h 1501"/>
                <a:gd name="T14" fmla="*/ 6220 w 6225"/>
                <a:gd name="T15" fmla="*/ 391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25"/>
                <a:gd name="T25" fmla="*/ 0 h 1501"/>
                <a:gd name="T26" fmla="*/ 6225 w 6225"/>
                <a:gd name="T27" fmla="*/ 1501 h 150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42"/>
            <p:cNvSpPr>
              <a:spLocks/>
            </p:cNvSpPr>
            <p:nvPr/>
          </p:nvSpPr>
          <p:spPr bwMode="auto">
            <a:xfrm>
              <a:off x="2372" y="2968"/>
              <a:ext cx="2160" cy="804"/>
            </a:xfrm>
            <a:custGeom>
              <a:avLst/>
              <a:gdLst>
                <a:gd name="T0" fmla="*/ 0 w 5400"/>
                <a:gd name="T1" fmla="*/ 0 h 2010"/>
                <a:gd name="T2" fmla="*/ 0 w 5400"/>
                <a:gd name="T3" fmla="*/ 1485 h 2010"/>
                <a:gd name="T4" fmla="*/ 1005 w 5400"/>
                <a:gd name="T5" fmla="*/ 1500 h 2010"/>
                <a:gd name="T6" fmla="*/ 540 w 5400"/>
                <a:gd name="T7" fmla="*/ 2010 h 2010"/>
                <a:gd name="T8" fmla="*/ 3615 w 5400"/>
                <a:gd name="T9" fmla="*/ 2010 h 2010"/>
                <a:gd name="T10" fmla="*/ 4350 w 5400"/>
                <a:gd name="T11" fmla="*/ 1275 h 2010"/>
                <a:gd name="T12" fmla="*/ 5400 w 5400"/>
                <a:gd name="T13" fmla="*/ 1290 h 2010"/>
                <a:gd name="T14" fmla="*/ 5400 w 5400"/>
                <a:gd name="T15" fmla="*/ 120 h 20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00"/>
                <a:gd name="T25" fmla="*/ 0 h 2010"/>
                <a:gd name="T26" fmla="*/ 5400 w 5400"/>
                <a:gd name="T27" fmla="*/ 2010 h 20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00" h="2010">
                  <a:moveTo>
                    <a:pt x="0" y="0"/>
                  </a:moveTo>
                  <a:lnTo>
                    <a:pt x="0" y="1485"/>
                  </a:lnTo>
                  <a:lnTo>
                    <a:pt x="1005" y="1500"/>
                  </a:lnTo>
                  <a:lnTo>
                    <a:pt x="540" y="2010"/>
                  </a:lnTo>
                  <a:lnTo>
                    <a:pt x="3615" y="2010"/>
                  </a:lnTo>
                  <a:lnTo>
                    <a:pt x="4350" y="1275"/>
                  </a:lnTo>
                  <a:lnTo>
                    <a:pt x="5400" y="1290"/>
                  </a:lnTo>
                  <a:lnTo>
                    <a:pt x="5400" y="1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" name="Slide Number Placeholder 2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245" name="Footer Placeholder 2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soát</a:t>
            </a:r>
            <a:r>
              <a:rPr lang="en-US" sz="2800" dirty="0" smtClean="0"/>
              <a:t> </a:t>
            </a:r>
            <a:r>
              <a:rPr lang="en-US" sz="2800" dirty="0" err="1" smtClean="0"/>
              <a:t>tắt</a:t>
            </a:r>
            <a:r>
              <a:rPr lang="en-US" sz="2800" dirty="0" smtClean="0"/>
              <a:t> </a:t>
            </a:r>
            <a:r>
              <a:rPr lang="en-US" sz="2800" dirty="0" err="1" smtClean="0"/>
              <a:t>nghẽn</a:t>
            </a:r>
            <a:r>
              <a:rPr lang="en-US" sz="2800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267200" cy="52547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ym typeface="Wingdings" pitchFamily="2" charset="2"/>
              </a:rPr>
              <a:t>Giải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quyết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TCP: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3">
              <a:lnSpc>
                <a:spcPct val="150000"/>
              </a:lnSpc>
            </a:pPr>
            <a:r>
              <a:rPr lang="en-US" dirty="0" err="1" smtClean="0"/>
              <a:t>Nhận</a:t>
            </a:r>
            <a:r>
              <a:rPr lang="en-US" dirty="0" smtClean="0"/>
              <a:t> ACK</a:t>
            </a:r>
          </a:p>
          <a:p>
            <a:pPr lvl="3">
              <a:lnSpc>
                <a:spcPct val="150000"/>
              </a:lnSpc>
            </a:pP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3">
              <a:lnSpc>
                <a:spcPct val="150000"/>
              </a:lnSpc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pha</a:t>
            </a:r>
            <a:endParaRPr lang="en-US" dirty="0" smtClean="0"/>
          </a:p>
          <a:p>
            <a:pPr lvl="3">
              <a:lnSpc>
                <a:spcPct val="150000"/>
              </a:lnSpc>
            </a:pPr>
            <a:r>
              <a:rPr lang="en-US" dirty="0" smtClean="0"/>
              <a:t>Slow-Start</a:t>
            </a:r>
          </a:p>
          <a:p>
            <a:pPr lvl="3">
              <a:lnSpc>
                <a:spcPct val="150000"/>
              </a:lnSpc>
            </a:pPr>
            <a:r>
              <a:rPr lang="en-US" dirty="0" smtClean="0"/>
              <a:t>Congestion Avoidance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622100" y="1967092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14112" y="1332092"/>
          <a:ext cx="485775" cy="385763"/>
        </p:xfrm>
        <a:graphic>
          <a:graphicData uri="http://schemas.openxmlformats.org/presentationml/2006/ole">
            <p:oleObj spid="_x0000_s29698" name="Clip" r:id="rId3" imgW="1305000" imgH="1085760" progId="">
              <p:embed/>
            </p:oleObj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623687" y="1332092"/>
            <a:ext cx="849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Host A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 rot="408567">
            <a:off x="6628575" y="1933755"/>
            <a:ext cx="1208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one segment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 rot="16200000">
            <a:off x="5179187" y="2171880"/>
            <a:ext cx="536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RTT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871587" y="1341617"/>
          <a:ext cx="485775" cy="385763"/>
        </p:xfrm>
        <a:graphic>
          <a:graphicData uri="http://schemas.openxmlformats.org/presentationml/2006/ole">
            <p:oleObj spid="_x0000_s29699" name="Clip" r:id="rId4" imgW="1305000" imgH="1085760" progId="">
              <p:embed/>
            </p:oleObj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147687" y="1351142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Host B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617337" y="1781355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8131937" y="1819455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 flipV="1">
            <a:off x="5436362" y="1952805"/>
            <a:ext cx="4763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445887" y="2514780"/>
            <a:ext cx="4763" cy="223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5598287" y="237190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8077200" y="4579938"/>
            <a:ext cx="65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time</a:t>
            </a:r>
            <a:endParaRPr lang="en-US" sz="1000" dirty="0">
              <a:latin typeface="Times New Roman" pitchFamily="18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626862" y="2748142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622100" y="2833867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5622100" y="3357742"/>
            <a:ext cx="2528887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5595112" y="3618092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 rot="408567">
            <a:off x="6626987" y="2719567"/>
            <a:ext cx="1277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two segments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 rot="408567">
            <a:off x="6719062" y="3733980"/>
            <a:ext cx="1306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four segments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617337" y="3753030"/>
            <a:ext cx="2519363" cy="652462"/>
            <a:chOff x="3954" y="2214"/>
            <a:chExt cx="1587" cy="411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 flipV="1">
            <a:off x="5903087" y="4134030"/>
            <a:ext cx="2228850" cy="604837"/>
            <a:chOff x="3954" y="2214"/>
            <a:chExt cx="1587" cy="411"/>
          </a:xfrm>
        </p:grpSpPr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  <p:bldP spid="10" grpId="0"/>
      <p:bldP spid="11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Bài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giảng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của</a:t>
            </a:r>
            <a:r>
              <a:rPr lang="en-US" dirty="0" smtClean="0">
                <a:latin typeface="Arial" charset="0"/>
              </a:rPr>
              <a:t> J.F Kurose and K.W. Ross </a:t>
            </a:r>
            <a:r>
              <a:rPr lang="en-US" dirty="0" err="1" smtClean="0">
                <a:latin typeface="Arial" charset="0"/>
              </a:rPr>
              <a:t>về</a:t>
            </a:r>
            <a:r>
              <a:rPr lang="en-US" dirty="0" smtClean="0">
                <a:latin typeface="Arial" charset="0"/>
              </a:rPr>
              <a:t> Computer Networking: A Top Down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2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2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endParaRPr lang="en-US" dirty="0" smtClean="0"/>
          </a:p>
          <a:p>
            <a:pPr lvl="2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2"/>
            <a:r>
              <a:rPr lang="en-US" dirty="0" err="1" smtClean="0"/>
              <a:t>Nổ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endParaRPr lang="en-US" dirty="0" smtClean="0"/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Dồn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- 1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077200" cy="4572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err="1" smtClean="0"/>
              <a:t>Dồn</a:t>
            </a:r>
            <a:r>
              <a:rPr lang="en-US" sz="2800" dirty="0" smtClean="0"/>
              <a:t> </a:t>
            </a:r>
            <a:r>
              <a:rPr lang="en-US" sz="2800" dirty="0" err="1" smtClean="0"/>
              <a:t>kênh</a:t>
            </a:r>
            <a:r>
              <a:rPr lang="en-US" sz="2800" dirty="0" smtClean="0"/>
              <a:t> (Multiplexing): </a:t>
            </a:r>
          </a:p>
          <a:p>
            <a:pPr lvl="1" eaLnBrk="1" hangingPunct="1"/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gởi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Thu </a:t>
            </a:r>
            <a:r>
              <a:rPr lang="en-US" sz="2400" dirty="0" err="1" smtClean="0"/>
              <a:t>thập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socket</a:t>
            </a:r>
          </a:p>
          <a:p>
            <a:pPr lvl="1" eaLnBrk="1" hangingPunct="1"/>
            <a:r>
              <a:rPr lang="en-US" sz="2400" dirty="0" err="1" smtClean="0"/>
              <a:t>dán</a:t>
            </a:r>
            <a:r>
              <a:rPr lang="en-US" sz="2400" dirty="0" smtClean="0"/>
              <a:t>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1 header</a:t>
            </a:r>
          </a:p>
          <a:p>
            <a:pPr eaLnBrk="1" hangingPunct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kênh</a:t>
            </a:r>
            <a:r>
              <a:rPr lang="en-US" sz="2800" dirty="0" smtClean="0"/>
              <a:t> (</a:t>
            </a:r>
            <a:r>
              <a:rPr lang="en-US" sz="2800" dirty="0" err="1" smtClean="0"/>
              <a:t>Demultiplexing</a:t>
            </a:r>
            <a:r>
              <a:rPr lang="en-US" sz="2800" dirty="0" smtClean="0"/>
              <a:t>):</a:t>
            </a:r>
          </a:p>
          <a:p>
            <a:pPr lvl="1"/>
            <a:r>
              <a:rPr lang="en-US" sz="2500" dirty="0" err="1" smtClean="0"/>
              <a:t>Thực</a:t>
            </a:r>
            <a:r>
              <a:rPr lang="en-US" sz="2500" dirty="0" smtClean="0"/>
              <a:t> </a:t>
            </a:r>
            <a:r>
              <a:rPr lang="en-US" sz="2500" dirty="0" err="1" smtClean="0"/>
              <a:t>hiện</a:t>
            </a:r>
            <a:r>
              <a:rPr lang="en-US" sz="2500" dirty="0" smtClean="0"/>
              <a:t> </a:t>
            </a:r>
            <a:r>
              <a:rPr lang="en-US" sz="2500" dirty="0" err="1" smtClean="0"/>
              <a:t>tại</a:t>
            </a:r>
            <a:r>
              <a:rPr lang="en-US" sz="2500" dirty="0" smtClean="0"/>
              <a:t> </a:t>
            </a:r>
            <a:r>
              <a:rPr lang="en-US" sz="2500" dirty="0" err="1" smtClean="0"/>
              <a:t>bên</a:t>
            </a:r>
            <a:r>
              <a:rPr lang="en-US" sz="2500" dirty="0" smtClean="0"/>
              <a:t> </a:t>
            </a:r>
            <a:r>
              <a:rPr lang="en-US" sz="2500" dirty="0" err="1" smtClean="0"/>
              <a:t>nhận</a:t>
            </a:r>
            <a:endParaRPr lang="en-US" sz="2500" dirty="0" smtClean="0"/>
          </a:p>
          <a:p>
            <a:pPr lvl="1" eaLnBrk="1" hangingPunct="1"/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phối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segment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socket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endParaRPr lang="en-US" sz="2400" dirty="0" smtClean="0"/>
          </a:p>
          <a:p>
            <a:pPr eaLnBrk="1" hangingPunct="1"/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đóng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ở </a:t>
            </a:r>
            <a:r>
              <a:rPr lang="en-US" sz="2800" dirty="0" err="1" smtClean="0"/>
              <a:t>tầng</a:t>
            </a:r>
            <a:r>
              <a:rPr lang="en-US" sz="2800" dirty="0" smtClean="0"/>
              <a:t> transport, header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smtClean="0"/>
              <a:t>Source port</a:t>
            </a:r>
          </a:p>
          <a:p>
            <a:pPr lvl="1" eaLnBrk="1" hangingPunct="1"/>
            <a:r>
              <a:rPr lang="en-US" sz="2400" dirty="0" smtClean="0"/>
              <a:t>Destination port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Dồn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5"/>
          <p:cNvSpPr>
            <a:spLocks noChangeArrowheads="1"/>
          </p:cNvSpPr>
          <p:nvPr/>
        </p:nvSpPr>
        <p:spPr bwMode="auto">
          <a:xfrm>
            <a:off x="2606675" y="1711325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5"/>
          <p:cNvSpPr>
            <a:spLocks noChangeArrowheads="1"/>
          </p:cNvSpPr>
          <p:nvPr/>
        </p:nvSpPr>
        <p:spPr bwMode="auto">
          <a:xfrm>
            <a:off x="2530475" y="1806575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2514600" y="18288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 Box 64"/>
          <p:cNvSpPr txBox="1">
            <a:spLocks noChangeArrowheads="1"/>
          </p:cNvSpPr>
          <p:nvPr/>
        </p:nvSpPr>
        <p:spPr bwMode="auto">
          <a:xfrm>
            <a:off x="4294188" y="1828800"/>
            <a:ext cx="1452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dest port #</a:t>
            </a:r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Line 66"/>
          <p:cNvSpPr>
            <a:spLocks noChangeShapeType="1"/>
          </p:cNvSpPr>
          <p:nvPr/>
        </p:nvSpPr>
        <p:spPr bwMode="auto">
          <a:xfrm flipV="1">
            <a:off x="2520950" y="2206625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8"/>
          <p:cNvSpPr>
            <a:spLocks noChangeShapeType="1"/>
          </p:cNvSpPr>
          <p:nvPr/>
        </p:nvSpPr>
        <p:spPr bwMode="auto">
          <a:xfrm flipV="1">
            <a:off x="2530475" y="3197225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9"/>
          <p:cNvSpPr>
            <a:spLocks noChangeShapeType="1"/>
          </p:cNvSpPr>
          <p:nvPr/>
        </p:nvSpPr>
        <p:spPr bwMode="auto">
          <a:xfrm flipV="1">
            <a:off x="4168775" y="18065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3670300" y="1376363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" name="Line 71"/>
          <p:cNvSpPr>
            <a:spLocks noChangeShapeType="1"/>
          </p:cNvSpPr>
          <p:nvPr/>
        </p:nvSpPr>
        <p:spPr bwMode="auto">
          <a:xfrm>
            <a:off x="4625975" y="1573213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2"/>
          <p:cNvSpPr>
            <a:spLocks noChangeShapeType="1"/>
          </p:cNvSpPr>
          <p:nvPr/>
        </p:nvSpPr>
        <p:spPr bwMode="auto">
          <a:xfrm rot="10800000">
            <a:off x="2516188" y="1582738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auto">
          <a:xfrm>
            <a:off x="3414713" y="3662363"/>
            <a:ext cx="14462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8" name="Text Box 74"/>
          <p:cNvSpPr txBox="1">
            <a:spLocks noChangeArrowheads="1"/>
          </p:cNvSpPr>
          <p:nvPr/>
        </p:nvSpPr>
        <p:spPr bwMode="auto">
          <a:xfrm>
            <a:off x="2932113" y="2571750"/>
            <a:ext cx="2506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other header fields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" name="Text Box 76"/>
          <p:cNvSpPr txBox="1">
            <a:spLocks noChangeArrowheads="1"/>
          </p:cNvSpPr>
          <p:nvPr/>
        </p:nvSpPr>
        <p:spPr bwMode="auto">
          <a:xfrm>
            <a:off x="2590800" y="5229225"/>
            <a:ext cx="3187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segment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5021</Words>
  <Application>Microsoft Office PowerPoint</Application>
  <PresentationFormat>On-screen Show (4:3)</PresentationFormat>
  <Paragraphs>1057</Paragraphs>
  <Slides>69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Office Theme</vt:lpstr>
      <vt:lpstr>Clip</vt:lpstr>
      <vt:lpstr>Visio</vt:lpstr>
      <vt:lpstr>Chương 03 Tầng vận chuyển</vt:lpstr>
      <vt:lpstr>Chức năng - 1</vt:lpstr>
      <vt:lpstr>Nội dung</vt:lpstr>
      <vt:lpstr>Nhắc lại</vt:lpstr>
      <vt:lpstr>tầng vận chuyển - 1</vt:lpstr>
      <vt:lpstr>tầng vận chuyển - 2</vt:lpstr>
      <vt:lpstr>tầng vận chuyển - 3</vt:lpstr>
      <vt:lpstr>Dồn kênh – Phân kênh - 1</vt:lpstr>
      <vt:lpstr>Dồn kênh – Phân kênh - 2</vt:lpstr>
      <vt:lpstr>Dồn kênh – Phân kênh - 3</vt:lpstr>
      <vt:lpstr>Nội dung</vt:lpstr>
      <vt:lpstr>UDP - 1</vt:lpstr>
      <vt:lpstr>UDP - 2</vt:lpstr>
      <vt:lpstr>UDP - 3</vt:lpstr>
      <vt:lpstr>UDP - 4</vt:lpstr>
      <vt:lpstr>UDP - 5</vt:lpstr>
      <vt:lpstr>Nội dung</vt:lpstr>
      <vt:lpstr>Bài toán</vt:lpstr>
      <vt:lpstr>Nguyên lý truyền dữ liệu đáng tin cậy</vt:lpstr>
      <vt:lpstr>Nội dung</vt:lpstr>
      <vt:lpstr>Giải quyết lỗi bit</vt:lpstr>
      <vt:lpstr>Giải quyết mất gói</vt:lpstr>
      <vt:lpstr>Giao thức RDT</vt:lpstr>
      <vt:lpstr>Nguyên lý pipe line</vt:lpstr>
      <vt:lpstr>Rdt1.0 : đường truyền lý tưởng</vt:lpstr>
      <vt:lpstr>Rdt2.0 kênh truyền có lỗi bit - 1</vt:lpstr>
      <vt:lpstr>Rdt2.0 FSM - 2</vt:lpstr>
      <vt:lpstr>Rdt2.0 - 3</vt:lpstr>
      <vt:lpstr>Rdt2.1 bên gửi xử lí lỗi ACK/NAK</vt:lpstr>
      <vt:lpstr>Rdt2.1 bên nhận xử lí lỗi ACK/NAK</vt:lpstr>
      <vt:lpstr>Rdt2.1 thảo luận</vt:lpstr>
      <vt:lpstr>Cơ chế truyền đáng tin cậy - RDT</vt:lpstr>
      <vt:lpstr>Rdt2.2 không sử dụng NAK</vt:lpstr>
      <vt:lpstr>Rdt2.2: bên gửi và bên nhận</vt:lpstr>
      <vt:lpstr>Rdt3.0 kênh truyền có lỗi và mất - 1</vt:lpstr>
      <vt:lpstr>Rdt3.0 bên gửi - 2</vt:lpstr>
      <vt:lpstr>Rdt3.0 - 3</vt:lpstr>
      <vt:lpstr>Rdt3.0 - 4</vt:lpstr>
      <vt:lpstr>Rdt3.0 dừng và đợi - 5</vt:lpstr>
      <vt:lpstr>Rdt3.0 – Hiệu quả - 6</vt:lpstr>
      <vt:lpstr>Nghi thức pipeline - 1</vt:lpstr>
      <vt:lpstr>Nghi thức pipeline - 2</vt:lpstr>
      <vt:lpstr>Go-Back-N – 1</vt:lpstr>
      <vt:lpstr>Go-Back-N: bên nhận - 2</vt:lpstr>
      <vt:lpstr>Go-Back-N – ví dụ - 3</vt:lpstr>
      <vt:lpstr>Gửi lại có chọn - 1</vt:lpstr>
      <vt:lpstr>Gửi lại có chọn - 2</vt:lpstr>
      <vt:lpstr>Gửi lại có chọn - 4</vt:lpstr>
      <vt:lpstr>Gửi lại có chọn - 5</vt:lpstr>
      <vt:lpstr>Nội dung</vt:lpstr>
      <vt:lpstr>TCP</vt:lpstr>
      <vt:lpstr>TCP – giới thiệu - 1</vt:lpstr>
      <vt:lpstr>TCP - giới thiệu - 2</vt:lpstr>
      <vt:lpstr>TCP – cấu trúc gói tin</vt:lpstr>
      <vt:lpstr>TCP – định nghĩa các trường - 1</vt:lpstr>
      <vt:lpstr>TCP – định nghĩa các trường - 2</vt:lpstr>
      <vt:lpstr>TCP – ví dụ</vt:lpstr>
      <vt:lpstr>TCP – TRUYỀN DỮ LIỆU ĐÁNG TIN CẬY</vt:lpstr>
      <vt:lpstr>TCP – bên gởi</vt:lpstr>
      <vt:lpstr>TCP – bên nhận</vt:lpstr>
      <vt:lpstr>TCP – ví dụ</vt:lpstr>
      <vt:lpstr>TCP – thiết lập kết nối</vt:lpstr>
      <vt:lpstr>TCP – đóng kết nối</vt:lpstr>
      <vt:lpstr>TCP – quản lý kết nối</vt:lpstr>
      <vt:lpstr>TCP - Điều khiển luồng - 1</vt:lpstr>
      <vt:lpstr>TCP - Điều khiển luồng - 2</vt:lpstr>
      <vt:lpstr>Kiểm soát tắt nghẽn - 1</vt:lpstr>
      <vt:lpstr>Kiểm soát tắt nghẽn - 2</vt:lpstr>
      <vt:lpstr>Tài liệu tham khảo</vt:lpstr>
    </vt:vector>
  </TitlesOfParts>
  <Company>sedept.fit.hcmus.edu.vn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Trang T. M. TRUONG</cp:lastModifiedBy>
  <cp:revision>27</cp:revision>
  <dcterms:created xsi:type="dcterms:W3CDTF">2011-10-20T15:27:09Z</dcterms:created>
  <dcterms:modified xsi:type="dcterms:W3CDTF">2012-08-24T06:57:07Z</dcterms:modified>
</cp:coreProperties>
</file>