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31" r:id="rId39"/>
    <p:sldId id="294" r:id="rId40"/>
    <p:sldId id="332" r:id="rId41"/>
    <p:sldId id="33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5A8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24/08/12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 8</a:t>
            </a:r>
            <a:r>
              <a:rPr lang="en-US" dirty="0" smtClean="0">
                <a:sym typeface="Wingdings" pitchFamily="2" charset="2"/>
              </a:rPr>
              <a:t></a:t>
            </a:r>
            <a:r>
              <a:rPr lang="en-US" dirty="0" smtClean="0"/>
              <a:t> 3,5, 6, 7</a:t>
            </a:r>
          </a:p>
          <a:p>
            <a:r>
              <a:rPr lang="en-US" dirty="0" smtClean="0"/>
              <a:t>M = 7</a:t>
            </a:r>
            <a:r>
              <a:rPr lang="en-US" baseline="0" dirty="0" smtClean="0"/>
              <a:t> =&gt; </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5000"/>
              </a:lnSpc>
            </a:pPr>
            <a:r>
              <a:rPr lang="en-US" dirty="0" err="1" smtClean="0"/>
              <a:t>Khác</a:t>
            </a:r>
            <a:r>
              <a:rPr lang="en-US" baseline="0" dirty="0" smtClean="0"/>
              <a:t> </a:t>
            </a:r>
            <a:r>
              <a:rPr lang="en-US" baseline="0" dirty="0" err="1" smtClean="0"/>
              <a:t>nhau</a:t>
            </a:r>
            <a:r>
              <a:rPr lang="en-US" baseline="0" dirty="0" smtClean="0"/>
              <a:t> ở </a:t>
            </a:r>
            <a:r>
              <a:rPr lang="en-US" baseline="0" dirty="0" err="1" smtClean="0"/>
              <a:t>tầng</a:t>
            </a:r>
            <a:r>
              <a:rPr lang="en-US" baseline="0" dirty="0" smtClean="0"/>
              <a:t> physical: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loại</a:t>
            </a:r>
            <a:r>
              <a:rPr lang="en-US" baseline="0" dirty="0" smtClean="0"/>
              <a:t> </a:t>
            </a:r>
            <a:r>
              <a:rPr lang="en-US" baseline="0" dirty="0" err="1" smtClean="0"/>
              <a:t>cáp</a:t>
            </a:r>
            <a:r>
              <a:rPr lang="en-US" baseline="0" dirty="0" smtClean="0"/>
              <a:t> </a:t>
            </a:r>
            <a:r>
              <a:rPr lang="en-US" baseline="0" dirty="0" err="1" smtClean="0"/>
              <a:t>gì</a:t>
            </a:r>
            <a:r>
              <a:rPr lang="en-US" baseline="0" dirty="0" smtClean="0"/>
              <a:t> </a:t>
            </a:r>
            <a:r>
              <a:rPr lang="en-US" baseline="0" dirty="0" err="1" smtClean="0"/>
              <a:t>để</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r>
            <a:br>
              <a:rPr lang="en-US" baseline="0" dirty="0" smtClean="0"/>
            </a:br>
            <a:r>
              <a:rPr lang="en-US" b="1" dirty="0" smtClean="0"/>
              <a:t>Baseband transmission </a:t>
            </a:r>
            <a:r>
              <a:rPr lang="en-US" dirty="0" smtClean="0"/>
              <a:t>uses a digital encoding scheme at a single fixed frequency, where signals take the form of discrete pulses of electricity or light</a:t>
            </a:r>
          </a:p>
          <a:p>
            <a:pPr lvl="1" eaLnBrk="1" hangingPunct="1">
              <a:lnSpc>
                <a:spcPct val="95000"/>
              </a:lnSpc>
            </a:pPr>
            <a:r>
              <a:rPr lang="en-US" b="1" dirty="0" smtClean="0"/>
              <a:t>Repeaters </a:t>
            </a:r>
            <a:r>
              <a:rPr lang="en-US" dirty="0" smtClean="0"/>
              <a:t>can be used to deal with “attenuation”</a:t>
            </a:r>
          </a:p>
          <a:p>
            <a:pPr eaLnBrk="1" hangingPunct="1">
              <a:lnSpc>
                <a:spcPct val="95000"/>
              </a:lnSpc>
            </a:pPr>
            <a:r>
              <a:rPr lang="en-US" b="1" dirty="0" smtClean="0"/>
              <a:t>Broadband transmission </a:t>
            </a:r>
            <a:r>
              <a:rPr lang="en-US" dirty="0" smtClean="0"/>
              <a:t>systems use </a:t>
            </a:r>
            <a:r>
              <a:rPr lang="en-US" b="1" dirty="0" smtClean="0"/>
              <a:t>analog </a:t>
            </a:r>
            <a:r>
              <a:rPr lang="en-US" dirty="0" smtClean="0"/>
              <a:t>techniques to encode binary 1s and 0s across a continuous range of values</a:t>
            </a:r>
          </a:p>
          <a:p>
            <a:pPr lvl="1" eaLnBrk="1" hangingPunct="1">
              <a:lnSpc>
                <a:spcPct val="95000"/>
              </a:lnSpc>
            </a:pPr>
            <a:r>
              <a:rPr lang="en-US" dirty="0" smtClean="0"/>
              <a:t>Multiple analog transmission channels can operate on a single broadband cable</a:t>
            </a:r>
          </a:p>
          <a:p>
            <a:pPr lvl="1" eaLnBrk="1" hangingPunct="1">
              <a:lnSpc>
                <a:spcPct val="95000"/>
              </a:lnSpc>
            </a:pPr>
            <a:r>
              <a:rPr lang="en-US" b="1" dirty="0" smtClean="0"/>
              <a:t>Amplifiers </a:t>
            </a:r>
            <a:r>
              <a:rPr lang="en-US" dirty="0" smtClean="0"/>
              <a:t>can be used to deal with attenuation</a:t>
            </a:r>
          </a:p>
          <a:p>
            <a:pPr lvl="1" eaLnBrk="1" hangingPunct="1">
              <a:lnSpc>
                <a:spcPct val="95000"/>
              </a:lnSpc>
            </a:pPr>
            <a:r>
              <a:rPr lang="en-US" dirty="0" smtClean="0"/>
              <a:t>Two primary approaches: mid-split and dual-cable</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paid</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FED36EB-1BA7-4524-852F-D7C57D4CE1D6}" type="slidenum">
              <a:rPr lang="en-US" smtClean="0">
                <a:latin typeface="Arial" pitchFamily="34" charset="0"/>
              </a:rPr>
              <a:pPr/>
              <a:t>37</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buFontTx/>
              <a:buChar char="-"/>
            </a:pPr>
            <a:r>
              <a:rPr lang="en-US" smtClean="0">
                <a:latin typeface="Arial" pitchFamily="34" charset="0"/>
              </a:rPr>
              <a:t>Không xảy ra đụng độ</a:t>
            </a:r>
          </a:p>
          <a:p>
            <a:pPr eaLnBrk="1" hangingPunct="1">
              <a:buFontTx/>
              <a:buChar char="-"/>
            </a:pPr>
            <a:r>
              <a:rPr lang="en-US" smtClean="0">
                <a:latin typeface="Arial" pitchFamily="34" charset="0"/>
              </a:rPr>
              <a:t>1 node muốn gởi DL phải đợi đến lượt</a:t>
            </a:r>
          </a:p>
          <a:p>
            <a:pPr eaLnBrk="1" hangingPunct="1">
              <a:buFontTx/>
              <a:buChar char="-"/>
            </a:pPr>
            <a:r>
              <a:rPr lang="en-US" smtClean="0">
                <a:latin typeface="Arial" pitchFamily="34" charset="0"/>
              </a:rPr>
              <a:t>Phí đường truyền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9201C62-5E8A-47A2-AA49-08C0CF59225E}" type="slidenum">
              <a:rPr lang="en-US" smtClean="0">
                <a:latin typeface="Arial" pitchFamily="34" charset="0"/>
              </a:rPr>
              <a:pPr/>
              <a:t>61</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abbreviated description consists of: </a:t>
            </a:r>
          </a:p>
          <a:p>
            <a:pPr lvl="2"/>
            <a:r>
              <a:rPr lang="en-US" dirty="0" smtClean="0"/>
              <a:t>A number indicating the number of Mbps transmitted. </a:t>
            </a:r>
          </a:p>
          <a:p>
            <a:pPr lvl="2"/>
            <a:r>
              <a:rPr lang="en-US" dirty="0" smtClean="0"/>
              <a:t>The word base, indicating that baseband signaling is used. </a:t>
            </a:r>
          </a:p>
          <a:p>
            <a:pPr lvl="2"/>
            <a:r>
              <a:rPr lang="en-US" dirty="0" smtClean="0"/>
              <a:t>One or more letters of the alphabet indicating the type of medium used (F= fiber optical cable, T = copper unshielded twisted pair). </a:t>
            </a:r>
          </a:p>
          <a:p>
            <a:r>
              <a:rPr lang="en-US" dirty="0" smtClean="0"/>
              <a:t>Ethernet relies on baseband signaling, which uses the entire bandwidth of the transmission medium. The data signal is transmitted directly over the transmission medium. In broadband signaling, not used by Ethernet, the data signal is never placed directly on the transmission medium. An analog signal (carrier signal) is modulated by the data signal and the modulated carrier signal is transmitted. Radio broadcasts and cable TV use broadband signaling. </a:t>
            </a:r>
          </a:p>
          <a:p>
            <a:r>
              <a:rPr lang="en-US" dirty="0" smtClean="0"/>
              <a:t>The IEEE cannot force manufacturers of networking equipment to fully comply with all the particulars of any standard. The IEEE hopes to achieve the following: </a:t>
            </a:r>
          </a:p>
          <a:p>
            <a:pPr lvl="2"/>
            <a:r>
              <a:rPr lang="en-US" dirty="0" smtClean="0"/>
              <a:t>Supply the engineering information necessary to build devices that comply with Ethernet standards. </a:t>
            </a:r>
          </a:p>
          <a:p>
            <a:pPr lvl="2"/>
            <a:r>
              <a:rPr lang="en-US" dirty="0" smtClean="0"/>
              <a:t>Promote innovation by manufacturers.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CSMA/CD access method, networking devices with data to transmit work in a listen-before-transmit mode. This means when a node wants to send data, it must first check to see whether the networking media is busy. If the node determines the network is busy, the node will wait a random amount of time before retrying. If the node determines the networking media is not busy, the node will begin transmitting and listening. The node listens to ensure no other stations are transmitting at the same time. After completing data transmission the device will return to listening mode.  </a:t>
            </a:r>
          </a:p>
          <a:p>
            <a:r>
              <a:rPr lang="en-US" dirty="0" smtClean="0"/>
              <a:t>Networking devices detect a collision has occurred when the amplitude of the signal on the networking media increases. When a collision occurs, each node that is transmitting will continue to transmit for a short time to ensure that all devices see the collision. Once all the devices have detected the collision a </a:t>
            </a:r>
            <a:r>
              <a:rPr lang="en-US" dirty="0" err="1" smtClean="0"/>
              <a:t>backoff</a:t>
            </a:r>
            <a:r>
              <a:rPr lang="en-US" dirty="0" smtClean="0"/>
              <a:t> algorithm is invoked and transmission is stopped. The nodes stop transmitting for a random period of time, which is different for each device. When the delay period expires, all devices on the network can attempt to gain access to the networking media. When data transmission resumes on the network, the devices that were involved in the collision do not have priority to transmit data.</a:t>
            </a:r>
            <a:endParaRPr lang="en-US" smtClean="0"/>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46 – 1500 bytes </a:t>
            </a:r>
            <a:r>
              <a:rPr lang="en-US" dirty="0" smtClean="0">
                <a:sym typeface="Wingdings" pitchFamily="2" charset="2"/>
              </a:rPr>
              <a:t> if &gt; 1500  fragment,</a:t>
            </a:r>
            <a:r>
              <a:rPr lang="en-US" baseline="0" dirty="0" smtClean="0">
                <a:sym typeface="Wingdings" pitchFamily="2" charset="2"/>
              </a:rPr>
              <a:t> if &lt; 46 bytes, </a:t>
            </a:r>
            <a:r>
              <a:rPr lang="en-US" baseline="0" dirty="0" err="1" smtClean="0">
                <a:sym typeface="Wingdings" pitchFamily="2" charset="2"/>
              </a:rPr>
              <a:t>thêm</a:t>
            </a:r>
            <a:r>
              <a:rPr lang="en-US" baseline="0" dirty="0" smtClean="0">
                <a:sym typeface="Wingdings" pitchFamily="2" charset="2"/>
              </a:rPr>
              <a:t> pad  network layer </a:t>
            </a:r>
            <a:r>
              <a:rPr lang="en-US" baseline="0" dirty="0" err="1" smtClean="0">
                <a:sym typeface="Wingdings" pitchFamily="2" charset="2"/>
              </a:rPr>
              <a:t>dùng</a:t>
            </a:r>
            <a:r>
              <a:rPr lang="en-US" baseline="0" dirty="0" smtClean="0">
                <a:sym typeface="Wingdings" pitchFamily="2" charset="2"/>
              </a:rPr>
              <a:t> length field </a:t>
            </a:r>
            <a:r>
              <a:rPr lang="en-US" baseline="0" dirty="0" err="1" smtClean="0">
                <a:sym typeface="Wingdings" pitchFamily="2" charset="2"/>
              </a:rPr>
              <a:t>để</a:t>
            </a:r>
            <a:r>
              <a:rPr lang="en-US" baseline="0" dirty="0" smtClean="0">
                <a:sym typeface="Wingdings" pitchFamily="2" charset="2"/>
              </a:rPr>
              <a:t> </a:t>
            </a:r>
            <a:r>
              <a:rPr lang="en-US" baseline="0" dirty="0" err="1" smtClean="0">
                <a:sym typeface="Wingdings" pitchFamily="2" charset="2"/>
              </a:rPr>
              <a:t>lấy</a:t>
            </a:r>
            <a:r>
              <a:rPr lang="en-US" baseline="0" dirty="0" smtClean="0">
                <a:sym typeface="Wingdings" pitchFamily="2" charset="2"/>
              </a:rPr>
              <a:t> </a:t>
            </a:r>
            <a:r>
              <a:rPr lang="en-US" baseline="0" dirty="0" err="1" smtClean="0">
                <a:sym typeface="Wingdings" pitchFamily="2" charset="2"/>
              </a:rPr>
              <a:t>lại</a:t>
            </a:r>
            <a:r>
              <a:rPr lang="en-US" baseline="0" dirty="0" smtClean="0">
                <a:sym typeface="Wingdings" pitchFamily="2" charset="2"/>
              </a:rPr>
              <a:t> IP Datagram.</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r>
              <a:rPr lang="en-US" dirty="0" smtClean="0"/>
              <a:t>At the data link layer MAC headers and trailers are added to upper layer data. The header and trailer contain control information intended for the data link layer in the destination system. Data from upper layer entities is encapsulated in the data link layer header and trailer. </a:t>
            </a:r>
          </a:p>
          <a:p>
            <a:pPr marL="0" indent="0"/>
            <a:r>
              <a:rPr lang="en-US" dirty="0" smtClean="0"/>
              <a:t>The NIC uses the MAC address to assess whether the message should be passed onto the upper layers of the OSI model. The NIC makes this assessment without using CPU processing time, enabling better communication times on an Ethernet network. </a:t>
            </a:r>
          </a:p>
          <a:p>
            <a:pPr marL="0" indent="0"/>
            <a:r>
              <a:rPr lang="en-US" dirty="0" smtClean="0"/>
              <a:t>On an Ethernet network, when one device sends data it can open a communication pathway to the other device by using the destination MAC address. The source device attaches a header with the MAC address of the intended destination and sends data onto the network. As this data propagates along the network media the NIC in each device on the network checks to see if the MAC address matches the physical destination address carried by the data frame. If there is no match, the NIC discards the data frame. When the data reaches the destination node, the NIC makes a copy and passes the frame up the OSI layers. On an Ethernet network, all nodes must examine the MAC header even if the communicating nodes are side by side. </a:t>
            </a:r>
          </a:p>
          <a:p>
            <a:pPr marL="0" indent="0"/>
            <a:r>
              <a:rPr lang="en-US" dirty="0" smtClean="0"/>
              <a:t>All devices that are connected to the Ethernet LAN have MAC addressed interfaces including workstations, printers, routers, and switches.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smtClean="0"/>
          </a:p>
          <a:p>
            <a:r>
              <a:rPr lang="en-US" dirty="0" err="1" smtClean="0"/>
              <a:t>Tháng</a:t>
            </a:r>
            <a:r>
              <a:rPr lang="en-US" dirty="0" smtClean="0"/>
              <a:t> 09/2011</a:t>
            </a:r>
            <a:endParaRPr lang="en-US" dirty="0"/>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smtClean="0"/>
              <a:t>Email</a:t>
            </a:r>
            <a:endParaRPr lang="en-US"/>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smtClean="0"/>
              <a:t>Khoa Công nghệ thông tin - Đại học Khoa học tự nhiên TP Hồ Chí Minh</a:t>
            </a:r>
            <a:endParaRPr lang="en-US"/>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14.png"/><Relationship Id="rId18" Type="http://schemas.openxmlformats.org/officeDocument/2006/relationships/oleObject" Target="../embeddings/oleObject30.bin"/><Relationship Id="rId3" Type="http://schemas.openxmlformats.org/officeDocument/2006/relationships/oleObject" Target="../embeddings/oleObject16.bin"/><Relationship Id="rId21" Type="http://schemas.openxmlformats.org/officeDocument/2006/relationships/oleObject" Target="../embeddings/oleObject32.bin"/><Relationship Id="rId7" Type="http://schemas.openxmlformats.org/officeDocument/2006/relationships/oleObject" Target="../embeddings/oleObject20.bin"/><Relationship Id="rId12" Type="http://schemas.openxmlformats.org/officeDocument/2006/relationships/oleObject" Target="../embeddings/oleObject25.bin"/><Relationship Id="rId17"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oleObject" Target="../embeddings/oleObject28.bin"/><Relationship Id="rId20" Type="http://schemas.openxmlformats.org/officeDocument/2006/relationships/image" Target="../media/image15.gif"/><Relationship Id="rId1" Type="http://schemas.openxmlformats.org/officeDocument/2006/relationships/vmlDrawing" Target="../drawings/vmlDrawing2.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5" Type="http://schemas.openxmlformats.org/officeDocument/2006/relationships/oleObject" Target="../embeddings/oleObject27.bin"/><Relationship Id="rId10" Type="http://schemas.openxmlformats.org/officeDocument/2006/relationships/oleObject" Target="../embeddings/oleObject23.bin"/><Relationship Id="rId19" Type="http://schemas.openxmlformats.org/officeDocument/2006/relationships/oleObject" Target="../embeddings/oleObject31.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oleObject" Target="../embeddings/oleObject1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gi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03</a:t>
            </a:r>
            <a:br>
              <a:rPr lang="en-US" dirty="0" smtClean="0"/>
            </a:br>
            <a:r>
              <a:rPr lang="en-US" dirty="0" err="1" smtClean="0"/>
              <a:t>Tầng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endParaRPr lang="en-US" dirty="0"/>
          </a:p>
        </p:txBody>
      </p:sp>
      <p:sp>
        <p:nvSpPr>
          <p:cNvPr id="3" name="Subtitle 2"/>
          <p:cNvSpPr>
            <a:spLocks noGrp="1"/>
          </p:cNvSpPr>
          <p:nvPr>
            <p:ph type="subTitle" idx="1"/>
          </p:nvPr>
        </p:nvSpPr>
        <p:spPr/>
        <p:txBody>
          <a:bodyPr/>
          <a:lstStyle/>
          <a:p>
            <a:r>
              <a:rPr lang="en-US" b="1" dirty="0" smtClean="0">
                <a:solidFill>
                  <a:schemeClr val="accent1">
                    <a:lumMod val="75000"/>
                  </a:schemeClr>
                </a:solidFill>
              </a:rPr>
              <a:t>MẠNG MÁY TÍNH</a:t>
            </a:r>
          </a:p>
          <a:p>
            <a:r>
              <a:rPr lang="en-US" dirty="0" err="1" smtClean="0"/>
              <a:t>Tháng</a:t>
            </a:r>
            <a:r>
              <a:rPr lang="en-US" dirty="0" smtClean="0"/>
              <a:t> 09/2011</a:t>
            </a:r>
            <a:endParaRPr lang="en-US" dirty="0"/>
          </a:p>
        </p:txBody>
      </p:sp>
    </p:spTree>
    <p:extLst>
      <p:ext uri="{BB962C8B-B14F-4D97-AF65-F5344CB8AC3E}">
        <p14:creationId xmlns="" xmlns:p14="http://schemas.microsoft.com/office/powerpoint/2010/main" val="4029167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fontAlgn="auto">
              <a:spcAft>
                <a:spcPts val="0"/>
              </a:spcAft>
              <a:defRPr/>
            </a:pPr>
            <a:r>
              <a:rPr lang="en-US" smtClean="0"/>
              <a:t>Parity Check</a:t>
            </a:r>
          </a:p>
        </p:txBody>
      </p:sp>
      <p:sp>
        <p:nvSpPr>
          <p:cNvPr id="111619" name="Rectangle 3"/>
          <p:cNvSpPr>
            <a:spLocks noGrp="1" noChangeArrowheads="1"/>
          </p:cNvSpPr>
          <p:nvPr>
            <p:ph sz="quarter" idx="1"/>
          </p:nvPr>
        </p:nvSpPr>
        <p:spPr>
          <a:xfrm>
            <a:off x="457200" y="1143000"/>
            <a:ext cx="7467600" cy="5330825"/>
          </a:xfrm>
        </p:spPr>
        <p:txBody>
          <a:bodyPr/>
          <a:lstStyle/>
          <a:p>
            <a:r>
              <a:rPr lang="en-US" dirty="0" err="1" smtClean="0"/>
              <a:t>Dùng</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số</a:t>
            </a:r>
            <a:r>
              <a:rPr lang="en-US" dirty="0" smtClean="0"/>
              <a:t> bit </a:t>
            </a:r>
            <a:r>
              <a:rPr lang="en-US" dirty="0" err="1" smtClean="0"/>
              <a:t>để</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tính</a:t>
            </a:r>
            <a:r>
              <a:rPr lang="en-US" dirty="0" smtClean="0"/>
              <a:t> </a:t>
            </a:r>
            <a:r>
              <a:rPr lang="en-US" dirty="0" err="1" smtClean="0"/>
              <a:t>chẵn</a:t>
            </a:r>
            <a:r>
              <a:rPr lang="en-US" dirty="0" smtClean="0"/>
              <a:t> </a:t>
            </a:r>
            <a:r>
              <a:rPr lang="en-US" dirty="0" err="1" smtClean="0"/>
              <a:t>lẻ</a:t>
            </a:r>
            <a:endParaRPr lang="en-US" dirty="0" smtClean="0"/>
          </a:p>
          <a:p>
            <a:pPr lvl="1"/>
            <a:r>
              <a:rPr lang="en-US" dirty="0" err="1" smtClean="0"/>
              <a:t>Dựa</a:t>
            </a:r>
            <a:r>
              <a:rPr lang="en-US" dirty="0" smtClean="0"/>
              <a:t> </a:t>
            </a:r>
            <a:r>
              <a:rPr lang="en-US" dirty="0" err="1" smtClean="0"/>
              <a:t>trên</a:t>
            </a:r>
            <a:r>
              <a:rPr lang="en-US" dirty="0" smtClean="0"/>
              <a:t> </a:t>
            </a:r>
            <a:r>
              <a:rPr lang="en-US" dirty="0" err="1" smtClean="0"/>
              <a:t>số</a:t>
            </a:r>
            <a:r>
              <a:rPr lang="en-US" dirty="0" smtClean="0"/>
              <a:t> bit 1 </a:t>
            </a:r>
            <a:r>
              <a:rPr lang="en-US" dirty="0" err="1" smtClean="0"/>
              <a:t>trong</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Phân</a:t>
            </a:r>
            <a:r>
              <a:rPr lang="en-US" dirty="0" smtClean="0"/>
              <a:t> </a:t>
            </a:r>
            <a:r>
              <a:rPr lang="en-US" dirty="0" err="1" smtClean="0"/>
              <a:t>loại</a:t>
            </a:r>
            <a:r>
              <a:rPr lang="en-US" dirty="0" smtClean="0"/>
              <a:t>:</a:t>
            </a:r>
          </a:p>
          <a:p>
            <a:pPr lvl="2"/>
            <a:r>
              <a:rPr lang="en-US" dirty="0" smtClean="0"/>
              <a:t>Even Parity: </a:t>
            </a:r>
            <a:r>
              <a:rPr lang="en-US" dirty="0" err="1" smtClean="0"/>
              <a:t>số</a:t>
            </a:r>
            <a:r>
              <a:rPr lang="en-US" dirty="0" smtClean="0"/>
              <a:t> bit 1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chẵn</a:t>
            </a:r>
            <a:endParaRPr lang="en-US" dirty="0" smtClean="0"/>
          </a:p>
          <a:p>
            <a:pPr lvl="2"/>
            <a:r>
              <a:rPr lang="en-US" dirty="0" smtClean="0"/>
              <a:t>Odd Parity: </a:t>
            </a:r>
            <a:r>
              <a:rPr lang="en-US" dirty="0" err="1" smtClean="0"/>
              <a:t>số</a:t>
            </a:r>
            <a:r>
              <a:rPr lang="en-US" dirty="0" smtClean="0"/>
              <a:t> bit 1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lẻ</a:t>
            </a:r>
            <a:endParaRPr lang="en-US" dirty="0" smtClean="0"/>
          </a:p>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a:t>
            </a:r>
          </a:p>
          <a:p>
            <a:pPr lvl="1"/>
            <a:r>
              <a:rPr lang="en-US" dirty="0" smtClean="0"/>
              <a:t>Parity 1 </a:t>
            </a:r>
            <a:r>
              <a:rPr lang="en-US" dirty="0" err="1" smtClean="0"/>
              <a:t>chiều</a:t>
            </a:r>
            <a:endParaRPr lang="en-US" dirty="0" smtClean="0"/>
          </a:p>
          <a:p>
            <a:pPr lvl="1"/>
            <a:r>
              <a:rPr lang="en-US" dirty="0" smtClean="0"/>
              <a:t>Parity 2 </a:t>
            </a:r>
            <a:r>
              <a:rPr lang="en-US" dirty="0" err="1" smtClean="0"/>
              <a:t>chiều</a:t>
            </a:r>
            <a:endParaRPr lang="en-US" dirty="0" smtClean="0"/>
          </a:p>
          <a:p>
            <a:pPr lvl="1"/>
            <a:r>
              <a:rPr lang="en-US" dirty="0" smtClean="0"/>
              <a:t>Hamming code</a:t>
            </a:r>
          </a:p>
          <a:p>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3" dur="500"/>
                                        <p:tgtEl>
                                          <p:spTgt spid="11161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6" dur="500"/>
                                        <p:tgtEl>
                                          <p:spTgt spid="11161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9"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fontAlgn="auto">
              <a:spcAft>
                <a:spcPts val="0"/>
              </a:spcAft>
              <a:defRPr/>
            </a:pPr>
            <a:r>
              <a:rPr lang="en-US" smtClean="0"/>
              <a:t>Parity 1 chiều - 1</a:t>
            </a:r>
          </a:p>
        </p:txBody>
      </p:sp>
      <p:sp>
        <p:nvSpPr>
          <p:cNvPr id="112643" name="Rectangle 3"/>
          <p:cNvSpPr>
            <a:spLocks noGrp="1" noChangeArrowheads="1"/>
          </p:cNvSpPr>
          <p:nvPr>
            <p:ph sz="quarter" idx="1"/>
          </p:nvPr>
        </p:nvSpPr>
        <p:spPr>
          <a:xfrm>
            <a:off x="457200" y="1219200"/>
            <a:ext cx="7467600" cy="5254625"/>
          </a:xfrm>
        </p:spPr>
        <p:txBody>
          <a:bodyPr/>
          <a:lstStyle/>
          <a:p>
            <a:r>
              <a:rPr lang="en-US" dirty="0" err="1" smtClean="0"/>
              <a:t>Số</a:t>
            </a:r>
            <a:r>
              <a:rPr lang="en-US" dirty="0" smtClean="0"/>
              <a:t> bit parity: 1 bit</a:t>
            </a:r>
          </a:p>
          <a:p>
            <a:r>
              <a:rPr lang="en-US" dirty="0" err="1" smtClean="0"/>
              <a:t>Chiều</a:t>
            </a:r>
            <a:r>
              <a:rPr lang="en-US" dirty="0" smtClean="0"/>
              <a:t> </a:t>
            </a:r>
            <a:r>
              <a:rPr lang="en-US" dirty="0" err="1" smtClean="0"/>
              <a:t>dài</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d bit</a:t>
            </a:r>
          </a:p>
          <a:p>
            <a:pPr>
              <a:buNone/>
            </a:pPr>
            <a:r>
              <a:rPr lang="en-US" dirty="0" smtClean="0"/>
              <a:t> </a:t>
            </a:r>
            <a:r>
              <a:rPr lang="en-US" dirty="0" smtClean="0">
                <a:sym typeface="Wingdings" pitchFamily="2" charset="2"/>
              </a:rPr>
              <a:t> DL </a:t>
            </a:r>
            <a:r>
              <a:rPr lang="en-US" dirty="0" err="1" smtClean="0">
                <a:sym typeface="Wingdings" pitchFamily="2" charset="2"/>
              </a:rPr>
              <a:t>gởi</a:t>
            </a:r>
            <a:r>
              <a:rPr lang="en-US" dirty="0" smtClean="0">
                <a:sym typeface="Wingdings" pitchFamily="2" charset="2"/>
              </a:rPr>
              <a:t> </a:t>
            </a:r>
            <a:r>
              <a:rPr lang="en-US" dirty="0" err="1" smtClean="0">
                <a:sym typeface="Wingdings" pitchFamily="2" charset="2"/>
              </a:rPr>
              <a:t>đi</a:t>
            </a:r>
            <a:r>
              <a:rPr lang="en-US" dirty="0" smtClean="0">
                <a:sym typeface="Wingdings" pitchFamily="2" charset="2"/>
              </a:rPr>
              <a:t> </a:t>
            </a:r>
            <a:r>
              <a:rPr lang="en-US" dirty="0" err="1" smtClean="0">
                <a:sym typeface="Wingdings" pitchFamily="2" charset="2"/>
              </a:rPr>
              <a:t>sẽ</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(d+1) bit</a:t>
            </a:r>
            <a:endParaRPr lang="en-US" dirty="0" smtClean="0"/>
          </a:p>
          <a:p>
            <a:r>
              <a:rPr lang="en-US" dirty="0" err="1" smtClean="0"/>
              <a:t>Bên</a:t>
            </a:r>
            <a:r>
              <a:rPr lang="en-US" dirty="0" smtClean="0"/>
              <a:t> </a:t>
            </a:r>
            <a:r>
              <a:rPr lang="en-US" dirty="0" err="1" smtClean="0"/>
              <a:t>gởi</a:t>
            </a:r>
            <a:r>
              <a:rPr lang="en-US" dirty="0" smtClean="0"/>
              <a:t>:</a:t>
            </a:r>
          </a:p>
          <a:p>
            <a:pPr lvl="1"/>
            <a:r>
              <a:rPr lang="en-US" dirty="0" err="1" smtClean="0"/>
              <a:t>Thêm</a:t>
            </a:r>
            <a:r>
              <a:rPr lang="en-US" dirty="0" smtClean="0"/>
              <a:t> 1 bit parity </a:t>
            </a:r>
            <a:r>
              <a:rPr lang="en-US" dirty="0" err="1" smtClean="0"/>
              <a:t>vào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endParaRPr lang="en-US" dirty="0" smtClean="0"/>
          </a:p>
          <a:p>
            <a:pPr lvl="2"/>
            <a:r>
              <a:rPr lang="en-US" dirty="0" err="1" smtClean="0"/>
              <a:t>Mô</a:t>
            </a:r>
            <a:r>
              <a:rPr lang="en-US" dirty="0" smtClean="0"/>
              <a:t> </a:t>
            </a:r>
            <a:r>
              <a:rPr lang="en-US" dirty="0" err="1" smtClean="0"/>
              <a:t>hình</a:t>
            </a:r>
            <a:r>
              <a:rPr lang="en-US" dirty="0" smtClean="0"/>
              <a:t> </a:t>
            </a:r>
            <a:r>
              <a:rPr lang="en-US" dirty="0" err="1" smtClean="0"/>
              <a:t>chẵn</a:t>
            </a:r>
            <a:r>
              <a:rPr lang="en-US" dirty="0" smtClean="0"/>
              <a:t> (Even parity)</a:t>
            </a:r>
          </a:p>
          <a:p>
            <a:pPr lvl="3"/>
            <a:r>
              <a:rPr lang="en-US" dirty="0" err="1" smtClean="0"/>
              <a:t>số</a:t>
            </a:r>
            <a:r>
              <a:rPr lang="en-US" dirty="0" smtClean="0"/>
              <a:t> bit 1 </a:t>
            </a:r>
            <a:r>
              <a:rPr lang="en-US" dirty="0" err="1" smtClean="0"/>
              <a:t>trong</a:t>
            </a:r>
            <a:r>
              <a:rPr lang="en-US" dirty="0" smtClean="0"/>
              <a:t> d+1 bit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chẵn</a:t>
            </a:r>
            <a:endParaRPr lang="en-US" dirty="0" smtClean="0"/>
          </a:p>
          <a:p>
            <a:pPr lvl="2"/>
            <a:r>
              <a:rPr lang="en-US" dirty="0" err="1" smtClean="0"/>
              <a:t>Mô</a:t>
            </a:r>
            <a:r>
              <a:rPr lang="en-US" dirty="0" smtClean="0"/>
              <a:t> </a:t>
            </a:r>
            <a:r>
              <a:rPr lang="en-US" dirty="0" err="1" smtClean="0"/>
              <a:t>hình</a:t>
            </a:r>
            <a:r>
              <a:rPr lang="en-US" dirty="0" smtClean="0"/>
              <a:t> </a:t>
            </a:r>
            <a:r>
              <a:rPr lang="en-US" dirty="0" err="1" smtClean="0"/>
              <a:t>lẻ</a:t>
            </a:r>
            <a:r>
              <a:rPr lang="en-US" dirty="0" smtClean="0"/>
              <a:t> (Odd Parity)</a:t>
            </a:r>
          </a:p>
          <a:p>
            <a:pPr lvl="3"/>
            <a:r>
              <a:rPr lang="en-US" dirty="0" err="1" smtClean="0"/>
              <a:t>số</a:t>
            </a:r>
            <a:r>
              <a:rPr lang="en-US" dirty="0" smtClean="0"/>
              <a:t> bit 1 </a:t>
            </a:r>
            <a:r>
              <a:rPr lang="en-US" dirty="0" err="1" smtClean="0"/>
              <a:t>trong</a:t>
            </a:r>
            <a:r>
              <a:rPr lang="en-US" dirty="0" smtClean="0"/>
              <a:t> d+1 bit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lẻ</a:t>
            </a:r>
            <a:endParaRPr lang="en-US" dirty="0" smtClean="0"/>
          </a:p>
        </p:txBody>
      </p:sp>
      <p:sp>
        <p:nvSpPr>
          <p:cNvPr id="112644" name="Text Box 4"/>
          <p:cNvSpPr txBox="1">
            <a:spLocks noChangeArrowheads="1"/>
          </p:cNvSpPr>
          <p:nvPr/>
        </p:nvSpPr>
        <p:spPr bwMode="auto">
          <a:xfrm>
            <a:off x="1082675" y="5262563"/>
            <a:ext cx="27130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0111000110101011</a:t>
            </a:r>
          </a:p>
        </p:txBody>
      </p:sp>
      <p:sp>
        <p:nvSpPr>
          <p:cNvPr id="112645" name="Line 5"/>
          <p:cNvSpPr>
            <a:spLocks noChangeShapeType="1"/>
          </p:cNvSpPr>
          <p:nvPr/>
        </p:nvSpPr>
        <p:spPr bwMode="auto">
          <a:xfrm>
            <a:off x="1158875" y="5181600"/>
            <a:ext cx="2514600" cy="0"/>
          </a:xfrm>
          <a:prstGeom prst="line">
            <a:avLst/>
          </a:prstGeom>
          <a:noFill/>
          <a:ln w="28575">
            <a:solidFill>
              <a:schemeClr val="tx1"/>
            </a:solidFill>
            <a:round/>
            <a:headEnd/>
            <a:tailEnd/>
          </a:ln>
        </p:spPr>
        <p:txBody>
          <a:bodyPr/>
          <a:lstStyle/>
          <a:p>
            <a:endParaRPr lang="en-US"/>
          </a:p>
        </p:txBody>
      </p:sp>
      <p:sp>
        <p:nvSpPr>
          <p:cNvPr id="112646" name="Line 6"/>
          <p:cNvSpPr>
            <a:spLocks noChangeShapeType="1"/>
          </p:cNvSpPr>
          <p:nvPr/>
        </p:nvSpPr>
        <p:spPr bwMode="auto">
          <a:xfrm>
            <a:off x="1158875" y="5181600"/>
            <a:ext cx="0" cy="152400"/>
          </a:xfrm>
          <a:prstGeom prst="line">
            <a:avLst/>
          </a:prstGeom>
          <a:noFill/>
          <a:ln w="28575">
            <a:solidFill>
              <a:schemeClr val="tx1"/>
            </a:solidFill>
            <a:round/>
            <a:headEnd/>
            <a:tailEnd/>
          </a:ln>
        </p:spPr>
        <p:txBody>
          <a:bodyPr/>
          <a:lstStyle/>
          <a:p>
            <a:endParaRPr lang="en-US"/>
          </a:p>
        </p:txBody>
      </p:sp>
      <p:sp>
        <p:nvSpPr>
          <p:cNvPr id="112647" name="Line 7"/>
          <p:cNvSpPr>
            <a:spLocks noChangeShapeType="1"/>
          </p:cNvSpPr>
          <p:nvPr/>
        </p:nvSpPr>
        <p:spPr bwMode="auto">
          <a:xfrm>
            <a:off x="3673475" y="5181600"/>
            <a:ext cx="0" cy="152400"/>
          </a:xfrm>
          <a:prstGeom prst="line">
            <a:avLst/>
          </a:prstGeom>
          <a:noFill/>
          <a:ln w="28575">
            <a:solidFill>
              <a:schemeClr val="tx1"/>
            </a:solidFill>
            <a:round/>
            <a:headEnd/>
            <a:tailEnd/>
          </a:ln>
        </p:spPr>
        <p:txBody>
          <a:bodyPr/>
          <a:lstStyle/>
          <a:p>
            <a:endParaRPr lang="en-US"/>
          </a:p>
        </p:txBody>
      </p:sp>
      <p:sp>
        <p:nvSpPr>
          <p:cNvPr id="112648" name="Text Box 8"/>
          <p:cNvSpPr txBox="1">
            <a:spLocks noChangeArrowheads="1"/>
          </p:cNvSpPr>
          <p:nvPr/>
        </p:nvSpPr>
        <p:spPr bwMode="auto">
          <a:xfrm>
            <a:off x="3962400" y="5262563"/>
            <a:ext cx="320675"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1</a:t>
            </a:r>
          </a:p>
        </p:txBody>
      </p:sp>
      <p:sp>
        <p:nvSpPr>
          <p:cNvPr id="112649" name="Line 9"/>
          <p:cNvSpPr>
            <a:spLocks noChangeShapeType="1"/>
          </p:cNvSpPr>
          <p:nvPr/>
        </p:nvSpPr>
        <p:spPr bwMode="auto">
          <a:xfrm>
            <a:off x="3978275" y="5181600"/>
            <a:ext cx="304800" cy="0"/>
          </a:xfrm>
          <a:prstGeom prst="line">
            <a:avLst/>
          </a:prstGeom>
          <a:noFill/>
          <a:ln w="28575">
            <a:solidFill>
              <a:schemeClr val="tx1"/>
            </a:solidFill>
            <a:round/>
            <a:headEnd/>
            <a:tailEnd/>
          </a:ln>
        </p:spPr>
        <p:txBody>
          <a:bodyPr/>
          <a:lstStyle/>
          <a:p>
            <a:endParaRPr lang="en-US"/>
          </a:p>
        </p:txBody>
      </p:sp>
      <p:sp>
        <p:nvSpPr>
          <p:cNvPr id="112650" name="Line 10"/>
          <p:cNvSpPr>
            <a:spLocks noChangeShapeType="1"/>
          </p:cNvSpPr>
          <p:nvPr/>
        </p:nvSpPr>
        <p:spPr bwMode="auto">
          <a:xfrm>
            <a:off x="3978275" y="5181600"/>
            <a:ext cx="0" cy="152400"/>
          </a:xfrm>
          <a:prstGeom prst="line">
            <a:avLst/>
          </a:prstGeom>
          <a:noFill/>
          <a:ln w="28575">
            <a:solidFill>
              <a:schemeClr val="tx1"/>
            </a:solidFill>
            <a:round/>
            <a:headEnd/>
            <a:tailEnd/>
          </a:ln>
        </p:spPr>
        <p:txBody>
          <a:bodyPr/>
          <a:lstStyle/>
          <a:p>
            <a:endParaRPr lang="en-US"/>
          </a:p>
        </p:txBody>
      </p:sp>
      <p:sp>
        <p:nvSpPr>
          <p:cNvPr id="112651" name="Line 11"/>
          <p:cNvSpPr>
            <a:spLocks noChangeShapeType="1"/>
          </p:cNvSpPr>
          <p:nvPr/>
        </p:nvSpPr>
        <p:spPr bwMode="auto">
          <a:xfrm>
            <a:off x="4283075" y="5181600"/>
            <a:ext cx="0" cy="152400"/>
          </a:xfrm>
          <a:prstGeom prst="line">
            <a:avLst/>
          </a:prstGeom>
          <a:noFill/>
          <a:ln w="28575">
            <a:solidFill>
              <a:schemeClr val="tx1"/>
            </a:solidFill>
            <a:round/>
            <a:headEnd/>
            <a:tailEnd/>
          </a:ln>
        </p:spPr>
        <p:txBody>
          <a:bodyPr/>
          <a:lstStyle/>
          <a:p>
            <a:endParaRPr lang="en-US"/>
          </a:p>
        </p:txBody>
      </p:sp>
      <p:sp>
        <p:nvSpPr>
          <p:cNvPr id="112652" name="Text Box 12"/>
          <p:cNvSpPr txBox="1">
            <a:spLocks noChangeArrowheads="1"/>
          </p:cNvSpPr>
          <p:nvPr/>
        </p:nvSpPr>
        <p:spPr bwMode="auto">
          <a:xfrm>
            <a:off x="2057400" y="4800600"/>
            <a:ext cx="10112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d bits</a:t>
            </a:r>
          </a:p>
        </p:txBody>
      </p:sp>
      <p:sp>
        <p:nvSpPr>
          <p:cNvPr id="112653" name="Text Box 13"/>
          <p:cNvSpPr txBox="1">
            <a:spLocks noChangeArrowheads="1"/>
          </p:cNvSpPr>
          <p:nvPr/>
        </p:nvSpPr>
        <p:spPr bwMode="auto">
          <a:xfrm>
            <a:off x="3444875" y="4800600"/>
            <a:ext cx="1531937"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Parity bit</a:t>
            </a:r>
          </a:p>
        </p:txBody>
      </p:sp>
      <p:sp>
        <p:nvSpPr>
          <p:cNvPr id="112654" name="Text Box 14"/>
          <p:cNvSpPr txBox="1">
            <a:spLocks noChangeArrowheads="1"/>
          </p:cNvSpPr>
          <p:nvPr/>
        </p:nvSpPr>
        <p:spPr bwMode="auto">
          <a:xfrm>
            <a:off x="1082675" y="5257800"/>
            <a:ext cx="271303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0</a:t>
            </a:r>
            <a:r>
              <a:rPr lang="en-US" sz="2400" dirty="0">
                <a:solidFill>
                  <a:srgbClr val="FF3300"/>
                </a:solidFill>
                <a:latin typeface="Comic Sans MS" pitchFamily="66" charset="0"/>
              </a:rPr>
              <a:t>111</a:t>
            </a:r>
            <a:r>
              <a:rPr lang="en-US" sz="2400" dirty="0">
                <a:latin typeface="Comic Sans MS" pitchFamily="66" charset="0"/>
              </a:rPr>
              <a:t>000</a:t>
            </a:r>
            <a:r>
              <a:rPr lang="en-US" sz="2400" dirty="0">
                <a:solidFill>
                  <a:srgbClr val="FF3300"/>
                </a:solidFill>
                <a:latin typeface="Comic Sans MS" pitchFamily="66" charset="0"/>
              </a:rPr>
              <a:t>11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11</a:t>
            </a:r>
          </a:p>
        </p:txBody>
      </p:sp>
      <p:sp>
        <p:nvSpPr>
          <p:cNvPr id="112655" name="Text Box 15"/>
          <p:cNvSpPr txBox="1">
            <a:spLocks noChangeArrowheads="1"/>
          </p:cNvSpPr>
          <p:nvPr/>
        </p:nvSpPr>
        <p:spPr bwMode="auto">
          <a:xfrm>
            <a:off x="5105400" y="5105400"/>
            <a:ext cx="221138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chẵn</a:t>
            </a:r>
            <a:r>
              <a:rPr lang="en-US" sz="2400" dirty="0">
                <a:latin typeface="Comic Sans MS" pitchFamily="66" charset="0"/>
              </a:rPr>
              <a:t>)</a:t>
            </a:r>
          </a:p>
        </p:txBody>
      </p:sp>
      <p:sp>
        <p:nvSpPr>
          <p:cNvPr id="112656" name="Text Box 16"/>
          <p:cNvSpPr txBox="1">
            <a:spLocks noChangeArrowheads="1"/>
          </p:cNvSpPr>
          <p:nvPr/>
        </p:nvSpPr>
        <p:spPr bwMode="auto">
          <a:xfrm>
            <a:off x="3962400" y="5791200"/>
            <a:ext cx="369887"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0</a:t>
            </a:r>
          </a:p>
        </p:txBody>
      </p:sp>
      <p:sp>
        <p:nvSpPr>
          <p:cNvPr id="112657" name="Text Box 17"/>
          <p:cNvSpPr txBox="1">
            <a:spLocks noChangeArrowheads="1"/>
          </p:cNvSpPr>
          <p:nvPr/>
        </p:nvSpPr>
        <p:spPr bwMode="auto">
          <a:xfrm>
            <a:off x="5105400" y="5715000"/>
            <a:ext cx="1801812"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lẻ</a:t>
            </a:r>
            <a:r>
              <a:rPr lang="en-US" sz="2400" dirty="0">
                <a:latin typeface="Comic Sans MS" pitchFamily="66" charset="0"/>
              </a:rPr>
              <a: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11</a:t>
            </a:fld>
            <a:endParaRPr lang="en-US"/>
          </a:p>
        </p:txBody>
      </p:sp>
      <p:sp>
        <p:nvSpPr>
          <p:cNvPr id="19" name="Footer Placeholder 18"/>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22" dur="500"/>
                                        <p:tgtEl>
                                          <p:spTgt spid="11264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5" dur="500"/>
                                        <p:tgtEl>
                                          <p:spTgt spid="1126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28" dur="500"/>
                                        <p:tgtEl>
                                          <p:spTgt spid="1126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31" dur="500"/>
                                        <p:tgtEl>
                                          <p:spTgt spid="11264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2643">
                                            <p:txEl>
                                              <p:pRg st="7" end="7"/>
                                            </p:txEl>
                                          </p:spTgt>
                                        </p:tgtEl>
                                        <p:attrNameLst>
                                          <p:attrName>style.visibility</p:attrName>
                                        </p:attrNameLst>
                                      </p:cBhvr>
                                      <p:to>
                                        <p:strVal val="visible"/>
                                      </p:to>
                                    </p:set>
                                    <p:animEffect transition="in" filter="blinds(horizontal)">
                                      <p:cBhvr>
                                        <p:cTn id="34" dur="500"/>
                                        <p:tgtEl>
                                          <p:spTgt spid="11264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643">
                                            <p:txEl>
                                              <p:pRg st="8" end="8"/>
                                            </p:txEl>
                                          </p:spTgt>
                                        </p:tgtEl>
                                        <p:attrNameLst>
                                          <p:attrName>style.visibility</p:attrName>
                                        </p:attrNameLst>
                                      </p:cBhvr>
                                      <p:to>
                                        <p:strVal val="visible"/>
                                      </p:to>
                                    </p:set>
                                    <p:animEffect transition="in" filter="blinds(horizontal)">
                                      <p:cBhvr>
                                        <p:cTn id="37" dur="500"/>
                                        <p:tgtEl>
                                          <p:spTgt spid="1126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52"/>
                                        </p:tgtEl>
                                        <p:attrNameLst>
                                          <p:attrName>style.visibility</p:attrName>
                                        </p:attrNameLst>
                                      </p:cBhvr>
                                      <p:to>
                                        <p:strVal val="visible"/>
                                      </p:to>
                                    </p:set>
                                    <p:animEffect transition="in" filter="dissolve">
                                      <p:cBhvr>
                                        <p:cTn id="42" dur="500"/>
                                        <p:tgtEl>
                                          <p:spTgt spid="1126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5"/>
                                        </p:tgtEl>
                                        <p:attrNameLst>
                                          <p:attrName>style.visibility</p:attrName>
                                        </p:attrNameLst>
                                      </p:cBhvr>
                                      <p:to>
                                        <p:strVal val="visible"/>
                                      </p:to>
                                    </p:set>
                                    <p:animEffect transition="in" filter="dissolve">
                                      <p:cBhvr>
                                        <p:cTn id="45" dur="500"/>
                                        <p:tgtEl>
                                          <p:spTgt spid="11264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6"/>
                                        </p:tgtEl>
                                        <p:attrNameLst>
                                          <p:attrName>style.visibility</p:attrName>
                                        </p:attrNameLst>
                                      </p:cBhvr>
                                      <p:to>
                                        <p:strVal val="visible"/>
                                      </p:to>
                                    </p:set>
                                    <p:animEffect transition="in" filter="dissolve">
                                      <p:cBhvr>
                                        <p:cTn id="48" dur="500"/>
                                        <p:tgtEl>
                                          <p:spTgt spid="11264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2647"/>
                                        </p:tgtEl>
                                        <p:attrNameLst>
                                          <p:attrName>style.visibility</p:attrName>
                                        </p:attrNameLst>
                                      </p:cBhvr>
                                      <p:to>
                                        <p:strVal val="visible"/>
                                      </p:to>
                                    </p:set>
                                    <p:animEffect transition="in" filter="dissolve">
                                      <p:cBhvr>
                                        <p:cTn id="51" dur="500"/>
                                        <p:tgtEl>
                                          <p:spTgt spid="11264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2644"/>
                                        </p:tgtEl>
                                        <p:attrNameLst>
                                          <p:attrName>style.visibility</p:attrName>
                                        </p:attrNameLst>
                                      </p:cBhvr>
                                      <p:to>
                                        <p:strVal val="visible"/>
                                      </p:to>
                                    </p:set>
                                    <p:animEffect transition="in" filter="dissolve">
                                      <p:cBhvr>
                                        <p:cTn id="54" dur="500"/>
                                        <p:tgtEl>
                                          <p:spTgt spid="1126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12654"/>
                                        </p:tgtEl>
                                        <p:attrNameLst>
                                          <p:attrName>style.visibility</p:attrName>
                                        </p:attrNameLst>
                                      </p:cBhvr>
                                      <p:to>
                                        <p:strVal val="visible"/>
                                      </p:to>
                                    </p:set>
                                    <p:animEffect transition="in" filter="dissolve">
                                      <p:cBhvr>
                                        <p:cTn id="59" dur="500"/>
                                        <p:tgtEl>
                                          <p:spTgt spid="11265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1" nodeType="clickEffect">
                                  <p:stCondLst>
                                    <p:cond delay="0"/>
                                  </p:stCondLst>
                                  <p:childTnLst>
                                    <p:set>
                                      <p:cBhvr>
                                        <p:cTn id="63" dur="1" fill="hold">
                                          <p:stCondLst>
                                            <p:cond delay="0"/>
                                          </p:stCondLst>
                                        </p:cTn>
                                        <p:tgtEl>
                                          <p:spTgt spid="112647"/>
                                        </p:tgtEl>
                                        <p:attrNameLst>
                                          <p:attrName>style.visibility</p:attrName>
                                        </p:attrNameLst>
                                      </p:cBhvr>
                                      <p:to>
                                        <p:strVal val="visible"/>
                                      </p:to>
                                    </p:set>
                                    <p:animEffect transition="in" filter="dissolve">
                                      <p:cBhvr>
                                        <p:cTn id="64" dur="500"/>
                                        <p:tgtEl>
                                          <p:spTgt spid="1126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2649"/>
                                        </p:tgtEl>
                                        <p:attrNameLst>
                                          <p:attrName>style.visibility</p:attrName>
                                        </p:attrNameLst>
                                      </p:cBhvr>
                                      <p:to>
                                        <p:strVal val="visible"/>
                                      </p:to>
                                    </p:set>
                                    <p:animEffect transition="in" filter="dissolve">
                                      <p:cBhvr>
                                        <p:cTn id="67" dur="500"/>
                                        <p:tgtEl>
                                          <p:spTgt spid="1126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12650"/>
                                        </p:tgtEl>
                                        <p:attrNameLst>
                                          <p:attrName>style.visibility</p:attrName>
                                        </p:attrNameLst>
                                      </p:cBhvr>
                                      <p:to>
                                        <p:strVal val="visible"/>
                                      </p:to>
                                    </p:set>
                                    <p:animEffect transition="in" filter="dissolve">
                                      <p:cBhvr>
                                        <p:cTn id="70" dur="500"/>
                                        <p:tgtEl>
                                          <p:spTgt spid="1126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12651"/>
                                        </p:tgtEl>
                                        <p:attrNameLst>
                                          <p:attrName>style.visibility</p:attrName>
                                        </p:attrNameLst>
                                      </p:cBhvr>
                                      <p:to>
                                        <p:strVal val="visible"/>
                                      </p:to>
                                    </p:set>
                                    <p:animEffect transition="in" filter="dissolve">
                                      <p:cBhvr>
                                        <p:cTn id="73" dur="500"/>
                                        <p:tgtEl>
                                          <p:spTgt spid="1126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12653"/>
                                        </p:tgtEl>
                                        <p:attrNameLst>
                                          <p:attrName>style.visibility</p:attrName>
                                        </p:attrNameLst>
                                      </p:cBhvr>
                                      <p:to>
                                        <p:strVal val="visible"/>
                                      </p:to>
                                    </p:set>
                                    <p:animEffect transition="in" filter="dissolve">
                                      <p:cBhvr>
                                        <p:cTn id="76" dur="500"/>
                                        <p:tgtEl>
                                          <p:spTgt spid="11265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2648"/>
                                        </p:tgtEl>
                                        <p:attrNameLst>
                                          <p:attrName>style.visibility</p:attrName>
                                        </p:attrNameLst>
                                      </p:cBhvr>
                                      <p:to>
                                        <p:strVal val="visible"/>
                                      </p:to>
                                    </p:set>
                                    <p:animEffect transition="in" filter="dissolve">
                                      <p:cBhvr>
                                        <p:cTn id="81" dur="500"/>
                                        <p:tgtEl>
                                          <p:spTgt spid="11264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2655"/>
                                        </p:tgtEl>
                                        <p:attrNameLst>
                                          <p:attrName>style.visibility</p:attrName>
                                        </p:attrNameLst>
                                      </p:cBhvr>
                                      <p:to>
                                        <p:strVal val="visible"/>
                                      </p:to>
                                    </p:set>
                                    <p:animEffect transition="in" filter="dissolve">
                                      <p:cBhvr>
                                        <p:cTn id="84" dur="500"/>
                                        <p:tgtEl>
                                          <p:spTgt spid="11265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12656"/>
                                        </p:tgtEl>
                                        <p:attrNameLst>
                                          <p:attrName>style.visibility</p:attrName>
                                        </p:attrNameLst>
                                      </p:cBhvr>
                                      <p:to>
                                        <p:strVal val="visible"/>
                                      </p:to>
                                    </p:set>
                                    <p:animEffect transition="in" filter="dissolve">
                                      <p:cBhvr>
                                        <p:cTn id="89" dur="500"/>
                                        <p:tgtEl>
                                          <p:spTgt spid="11265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12657"/>
                                        </p:tgtEl>
                                        <p:attrNameLst>
                                          <p:attrName>style.visibility</p:attrName>
                                        </p:attrNameLst>
                                      </p:cBhvr>
                                      <p:to>
                                        <p:strVal val="visible"/>
                                      </p:to>
                                    </p:set>
                                    <p:animEffect transition="in" filter="dissolve">
                                      <p:cBhvr>
                                        <p:cTn id="92" dur="500"/>
                                        <p:tgtEl>
                                          <p:spTgt spid="112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4" grpId="0"/>
      <p:bldP spid="112645" grpId="0" animBg="1"/>
      <p:bldP spid="112646" grpId="0" animBg="1"/>
      <p:bldP spid="112647" grpId="0" animBg="1"/>
      <p:bldP spid="112647" grpId="1" animBg="1"/>
      <p:bldP spid="112648" grpId="0"/>
      <p:bldP spid="112649" grpId="0" animBg="1"/>
      <p:bldP spid="112650" grpId="0" animBg="1"/>
      <p:bldP spid="112651" grpId="0" animBg="1"/>
      <p:bldP spid="112652" grpId="0"/>
      <p:bldP spid="112653" grpId="0"/>
      <p:bldP spid="112654" grpId="0"/>
      <p:bldP spid="112655" grpId="0"/>
      <p:bldP spid="112656" grpId="0"/>
      <p:bldP spid="1126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fontAlgn="auto">
              <a:spcAft>
                <a:spcPts val="0"/>
              </a:spcAft>
              <a:defRPr/>
            </a:pPr>
            <a:r>
              <a:rPr lang="en-US" smtClean="0"/>
              <a:t>Parity 1 chiều - 2</a:t>
            </a:r>
          </a:p>
        </p:txBody>
      </p:sp>
      <p:sp>
        <p:nvSpPr>
          <p:cNvPr id="113667" name="Rectangle 3"/>
          <p:cNvSpPr>
            <a:spLocks noGrp="1" noChangeArrowheads="1"/>
          </p:cNvSpPr>
          <p:nvPr>
            <p:ph sz="quarter" idx="1"/>
          </p:nvPr>
        </p:nvSpPr>
        <p:spPr>
          <a:xfrm>
            <a:off x="457200" y="1295400"/>
            <a:ext cx="7467600" cy="5178425"/>
          </a:xfrm>
        </p:spPr>
        <p:txBody>
          <a:bodyPr>
            <a:normAutofit fontScale="92500"/>
          </a:bodyPr>
          <a:lstStyle/>
          <a:p>
            <a:r>
              <a:rPr lang="en-US" dirty="0" err="1" smtClean="0"/>
              <a:t>Bên</a:t>
            </a:r>
            <a:r>
              <a:rPr lang="en-US" dirty="0" smtClean="0"/>
              <a:t> </a:t>
            </a:r>
            <a:r>
              <a:rPr lang="en-US" dirty="0" err="1" smtClean="0"/>
              <a:t>nhận</a:t>
            </a:r>
            <a:r>
              <a:rPr lang="en-US" dirty="0" smtClean="0"/>
              <a:t>:</a:t>
            </a:r>
          </a:p>
          <a:p>
            <a:pPr lvl="1"/>
            <a:r>
              <a:rPr lang="en-US" dirty="0" err="1" smtClean="0"/>
              <a:t>Nhận</a:t>
            </a:r>
            <a:r>
              <a:rPr lang="en-US" dirty="0" smtClean="0"/>
              <a:t> D’ </a:t>
            </a:r>
            <a:r>
              <a:rPr lang="en-US" dirty="0" err="1" smtClean="0"/>
              <a:t>có</a:t>
            </a:r>
            <a:r>
              <a:rPr lang="en-US" dirty="0" smtClean="0"/>
              <a:t> (d+1) bits</a:t>
            </a:r>
          </a:p>
          <a:p>
            <a:pPr lvl="1"/>
            <a:r>
              <a:rPr lang="en-US" dirty="0" err="1" smtClean="0"/>
              <a:t>Đếm</a:t>
            </a:r>
            <a:r>
              <a:rPr lang="en-US" dirty="0" smtClean="0"/>
              <a:t> </a:t>
            </a:r>
            <a:r>
              <a:rPr lang="en-US" dirty="0" err="1" smtClean="0"/>
              <a:t>số</a:t>
            </a:r>
            <a:r>
              <a:rPr lang="en-US" dirty="0" smtClean="0"/>
              <a:t> bit 1 </a:t>
            </a:r>
            <a:r>
              <a:rPr lang="en-US" dirty="0" err="1" smtClean="0"/>
              <a:t>trong</a:t>
            </a:r>
            <a:r>
              <a:rPr lang="en-US" dirty="0" smtClean="0"/>
              <a:t> (d+1) bits = x</a:t>
            </a:r>
          </a:p>
          <a:p>
            <a:pPr lvl="1"/>
            <a:r>
              <a:rPr lang="en-US" dirty="0" err="1" smtClean="0"/>
              <a:t>Mô</a:t>
            </a:r>
            <a:r>
              <a:rPr lang="en-US" dirty="0" smtClean="0"/>
              <a:t> </a:t>
            </a:r>
            <a:r>
              <a:rPr lang="en-US" dirty="0" err="1" smtClean="0"/>
              <a:t>hình</a:t>
            </a:r>
            <a:r>
              <a:rPr lang="en-US" dirty="0" smtClean="0"/>
              <a:t> </a:t>
            </a:r>
            <a:r>
              <a:rPr lang="en-US" dirty="0" err="1" smtClean="0"/>
              <a:t>chẵn</a:t>
            </a:r>
            <a:r>
              <a:rPr lang="en-US" dirty="0" smtClean="0"/>
              <a:t>: </a:t>
            </a:r>
            <a:r>
              <a:rPr lang="en-US" dirty="0" err="1" smtClean="0"/>
              <a:t>nếu</a:t>
            </a:r>
            <a:r>
              <a:rPr lang="en-US" dirty="0" smtClean="0"/>
              <a:t> x </a:t>
            </a:r>
            <a:r>
              <a:rPr lang="en-US" dirty="0" err="1" smtClean="0"/>
              <a:t>lẻ</a:t>
            </a:r>
            <a:r>
              <a:rPr lang="en-US" dirty="0" smtClean="0"/>
              <a:t> </a:t>
            </a:r>
            <a:r>
              <a:rPr lang="en-US" dirty="0" smtClean="0">
                <a:sym typeface="Wingdings" pitchFamily="2" charset="2"/>
              </a:rPr>
              <a:t> error</a:t>
            </a:r>
          </a:p>
          <a:p>
            <a:pPr lvl="1"/>
            <a:r>
              <a:rPr lang="en-US" dirty="0" err="1" smtClean="0">
                <a:sym typeface="Wingdings" pitchFamily="2" charset="2"/>
              </a:rPr>
              <a:t>Mô</a:t>
            </a:r>
            <a:r>
              <a:rPr lang="en-US" dirty="0" smtClean="0">
                <a:sym typeface="Wingdings" pitchFamily="2" charset="2"/>
              </a:rPr>
              <a:t> </a:t>
            </a:r>
            <a:r>
              <a:rPr lang="en-US" dirty="0" err="1" smtClean="0">
                <a:sym typeface="Wingdings" pitchFamily="2" charset="2"/>
              </a:rPr>
              <a:t>hình</a:t>
            </a:r>
            <a:r>
              <a:rPr lang="en-US" dirty="0" smtClean="0">
                <a:sym typeface="Wingdings" pitchFamily="2" charset="2"/>
              </a:rPr>
              <a:t> </a:t>
            </a:r>
            <a:r>
              <a:rPr lang="en-US" dirty="0" err="1" smtClean="0">
                <a:sym typeface="Wingdings" pitchFamily="2" charset="2"/>
              </a:rPr>
              <a:t>lẻ</a:t>
            </a:r>
            <a:r>
              <a:rPr lang="en-US" dirty="0" smtClean="0">
                <a:sym typeface="Wingdings" pitchFamily="2" charset="2"/>
              </a:rPr>
              <a:t>: </a:t>
            </a:r>
            <a:r>
              <a:rPr lang="en-US" dirty="0" err="1" smtClean="0">
                <a:sym typeface="Wingdings" pitchFamily="2" charset="2"/>
              </a:rPr>
              <a:t>nếu</a:t>
            </a:r>
            <a:r>
              <a:rPr lang="en-US" dirty="0" smtClean="0">
                <a:sym typeface="Wingdings" pitchFamily="2" charset="2"/>
              </a:rPr>
              <a:t> x </a:t>
            </a:r>
            <a:r>
              <a:rPr lang="en-US" dirty="0" err="1" smtClean="0">
                <a:sym typeface="Wingdings" pitchFamily="2" charset="2"/>
              </a:rPr>
              <a:t>chẵn</a:t>
            </a:r>
            <a:r>
              <a:rPr lang="en-US" dirty="0" smtClean="0">
                <a:sym typeface="Wingdings" pitchFamily="2" charset="2"/>
              </a:rPr>
              <a:t>  error</a:t>
            </a:r>
          </a:p>
          <a:p>
            <a:r>
              <a:rPr lang="en-US" dirty="0" err="1" smtClean="0">
                <a:sym typeface="Wingdings" pitchFamily="2" charset="2"/>
              </a:rPr>
              <a:t>Ví</a:t>
            </a:r>
            <a:r>
              <a:rPr lang="en-US" dirty="0" smtClean="0">
                <a:sym typeface="Wingdings" pitchFamily="2" charset="2"/>
              </a:rPr>
              <a:t> </a:t>
            </a:r>
            <a:r>
              <a:rPr lang="en-US" dirty="0" err="1" smtClean="0">
                <a:sym typeface="Wingdings" pitchFamily="2" charset="2"/>
              </a:rPr>
              <a:t>dụ</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0111000110101011</a:t>
            </a:r>
          </a:p>
          <a:p>
            <a:pPr lvl="1"/>
            <a:r>
              <a:rPr lang="en-US" dirty="0" smtClean="0">
                <a:sym typeface="Wingdings" pitchFamily="2" charset="2"/>
              </a:rPr>
              <a:t>Parity </a:t>
            </a:r>
            <a:r>
              <a:rPr lang="en-US" dirty="0" err="1" smtClean="0">
                <a:sym typeface="Wingdings" pitchFamily="2" charset="2"/>
              </a:rPr>
              <a:t>chẵn</a:t>
            </a:r>
            <a:r>
              <a:rPr lang="en-US" dirty="0" smtClean="0">
                <a:sym typeface="Wingdings" pitchFamily="2" charset="2"/>
              </a:rPr>
              <a:t>: </a:t>
            </a:r>
            <a:r>
              <a:rPr lang="en-US" dirty="0" err="1" smtClean="0">
                <a:sym typeface="Wingdings" pitchFamily="2" charset="2"/>
              </a:rPr>
              <a:t>sai</a:t>
            </a:r>
            <a:endParaRPr lang="en-US" dirty="0" smtClean="0">
              <a:sym typeface="Wingdings" pitchFamily="2" charset="2"/>
            </a:endParaRPr>
          </a:p>
          <a:p>
            <a:pPr lvl="1"/>
            <a:r>
              <a:rPr lang="en-US" dirty="0" smtClean="0">
                <a:sym typeface="Wingdings" pitchFamily="2" charset="2"/>
              </a:rPr>
              <a:t>Parity </a:t>
            </a:r>
            <a:r>
              <a:rPr lang="en-US" dirty="0" err="1" smtClean="0">
                <a:sym typeface="Wingdings" pitchFamily="2" charset="2"/>
              </a:rPr>
              <a:t>lẻ</a:t>
            </a:r>
            <a:r>
              <a:rPr lang="en-US" dirty="0" smtClean="0">
                <a:sym typeface="Wingdings" pitchFamily="2" charset="2"/>
              </a:rPr>
              <a:t>: </a:t>
            </a:r>
            <a:r>
              <a:rPr lang="en-US" dirty="0" err="1" smtClean="0">
                <a:sym typeface="Wingdings" pitchFamily="2" charset="2"/>
              </a:rPr>
              <a:t>đúng</a:t>
            </a:r>
            <a:endParaRPr lang="en-US" dirty="0" smtClean="0">
              <a:sym typeface="Wingdings" pitchFamily="2" charset="2"/>
            </a:endParaRPr>
          </a:p>
          <a:p>
            <a:pPr lvl="2"/>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thật</a:t>
            </a:r>
            <a:r>
              <a:rPr lang="en-US" dirty="0" smtClean="0">
                <a:sym typeface="Wingdings" pitchFamily="2" charset="2"/>
              </a:rPr>
              <a:t>: 011100011010101</a:t>
            </a:r>
          </a:p>
          <a:p>
            <a:r>
              <a:rPr lang="en-US" dirty="0" err="1" smtClean="0"/>
              <a:t>Đặc</a:t>
            </a:r>
            <a:r>
              <a:rPr lang="en-US" dirty="0" smtClean="0"/>
              <a:t> </a:t>
            </a:r>
            <a:r>
              <a:rPr lang="en-US" dirty="0" err="1" smtClean="0"/>
              <a:t>điểm</a:t>
            </a:r>
            <a:r>
              <a:rPr lang="en-US" dirty="0" smtClean="0"/>
              <a:t>:</a:t>
            </a:r>
          </a:p>
          <a:p>
            <a:pPr lvl="1"/>
            <a:r>
              <a:rPr lang="en-US" dirty="0" err="1" smtClean="0"/>
              <a:t>Phát</a:t>
            </a:r>
            <a:r>
              <a:rPr lang="en-US" dirty="0" smtClean="0"/>
              <a:t> </a:t>
            </a:r>
            <a:r>
              <a:rPr lang="en-US" dirty="0" err="1" smtClean="0"/>
              <a:t>hiện</a:t>
            </a:r>
            <a:r>
              <a:rPr lang="en-US" dirty="0" smtClean="0"/>
              <a:t> </a:t>
            </a:r>
            <a:r>
              <a:rPr lang="en-US" dirty="0" err="1" smtClean="0"/>
              <a:t>được</a:t>
            </a:r>
            <a:r>
              <a:rPr lang="en-US" dirty="0" smtClean="0"/>
              <a:t> </a:t>
            </a:r>
            <a:r>
              <a:rPr lang="en-US" dirty="0" err="1" smtClean="0"/>
              <a:t>lỗi</a:t>
            </a:r>
            <a:r>
              <a:rPr lang="en-US" dirty="0" smtClean="0"/>
              <a:t> </a:t>
            </a:r>
            <a:r>
              <a:rPr lang="en-US" dirty="0" err="1" smtClean="0"/>
              <a:t>khi</a:t>
            </a:r>
            <a:r>
              <a:rPr lang="en-US" dirty="0" smtClean="0"/>
              <a:t> </a:t>
            </a:r>
            <a:r>
              <a:rPr lang="en-US" dirty="0" err="1" smtClean="0"/>
              <a:t>số</a:t>
            </a:r>
            <a:r>
              <a:rPr lang="en-US" dirty="0" smtClean="0"/>
              <a:t> bit </a:t>
            </a:r>
            <a:r>
              <a:rPr lang="en-US" dirty="0" err="1" smtClean="0"/>
              <a:t>lỗi</a:t>
            </a:r>
            <a:r>
              <a:rPr lang="en-US" dirty="0" smtClean="0"/>
              <a:t> </a:t>
            </a:r>
            <a:r>
              <a:rPr lang="en-US" dirty="0" err="1" smtClean="0"/>
              <a:t>trong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số</a:t>
            </a:r>
            <a:r>
              <a:rPr lang="en-US" dirty="0" smtClean="0"/>
              <a:t> </a:t>
            </a:r>
            <a:r>
              <a:rPr lang="en-US" dirty="0" err="1" smtClean="0"/>
              <a:t>lẻ</a:t>
            </a:r>
            <a:endParaRPr lang="en-US" dirty="0" smtClean="0"/>
          </a:p>
          <a:p>
            <a:pPr lvl="1"/>
            <a:r>
              <a:rPr lang="en-US" dirty="0" err="1" smtClean="0"/>
              <a:t>Không</a:t>
            </a:r>
            <a:r>
              <a:rPr lang="en-US" dirty="0" smtClean="0"/>
              <a:t> </a:t>
            </a:r>
            <a:r>
              <a:rPr lang="en-US" dirty="0" err="1" smtClean="0"/>
              <a:t>sửa</a:t>
            </a:r>
            <a:r>
              <a:rPr lang="en-US" dirty="0" smtClean="0"/>
              <a:t> </a:t>
            </a:r>
            <a:r>
              <a:rPr lang="en-US" dirty="0" err="1" smtClean="0"/>
              <a:t>được</a:t>
            </a:r>
            <a:r>
              <a:rPr lang="en-US" dirty="0" smtClean="0"/>
              <a:t> </a:t>
            </a:r>
            <a:r>
              <a:rPr lang="en-US" dirty="0" err="1" smtClean="0"/>
              <a:t>lỗi</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22" dur="500"/>
                                        <p:tgtEl>
                                          <p:spTgt spid="11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27" dur="500"/>
                                        <p:tgtEl>
                                          <p:spTgt spid="11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3667">
                                            <p:txEl>
                                              <p:pRg st="5" end="5"/>
                                            </p:txEl>
                                          </p:spTgt>
                                        </p:tgtEl>
                                        <p:attrNameLst>
                                          <p:attrName>style.visibility</p:attrName>
                                        </p:attrNameLst>
                                      </p:cBhvr>
                                      <p:to>
                                        <p:strVal val="visible"/>
                                      </p:to>
                                    </p:set>
                                    <p:animEffect transition="in" filter="blinds(horizontal)">
                                      <p:cBhvr>
                                        <p:cTn id="32" dur="500"/>
                                        <p:tgtEl>
                                          <p:spTgt spid="113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37" dur="500"/>
                                        <p:tgtEl>
                                          <p:spTgt spid="113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3667">
                                            <p:txEl>
                                              <p:pRg st="7" end="7"/>
                                            </p:txEl>
                                          </p:spTgt>
                                        </p:tgtEl>
                                        <p:attrNameLst>
                                          <p:attrName>style.visibility</p:attrName>
                                        </p:attrNameLst>
                                      </p:cBhvr>
                                      <p:to>
                                        <p:strVal val="visible"/>
                                      </p:to>
                                    </p:set>
                                    <p:animEffect transition="in" filter="blinds(horizontal)">
                                      <p:cBhvr>
                                        <p:cTn id="42" dur="500"/>
                                        <p:tgtEl>
                                          <p:spTgt spid="1136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3667">
                                            <p:txEl>
                                              <p:pRg st="8" end="8"/>
                                            </p:txEl>
                                          </p:spTgt>
                                        </p:tgtEl>
                                        <p:attrNameLst>
                                          <p:attrName>style.visibility</p:attrName>
                                        </p:attrNameLst>
                                      </p:cBhvr>
                                      <p:to>
                                        <p:strVal val="visible"/>
                                      </p:to>
                                    </p:set>
                                    <p:animEffect transition="in" filter="blinds(horizontal)">
                                      <p:cBhvr>
                                        <p:cTn id="47" dur="500"/>
                                        <p:tgtEl>
                                          <p:spTgt spid="1136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3667">
                                            <p:txEl>
                                              <p:pRg st="9" end="9"/>
                                            </p:txEl>
                                          </p:spTgt>
                                        </p:tgtEl>
                                        <p:attrNameLst>
                                          <p:attrName>style.visibility</p:attrName>
                                        </p:attrNameLst>
                                      </p:cBhvr>
                                      <p:to>
                                        <p:strVal val="visible"/>
                                      </p:to>
                                    </p:set>
                                    <p:animEffect transition="in" filter="blinds(horizontal)">
                                      <p:cBhvr>
                                        <p:cTn id="52" dur="500"/>
                                        <p:tgtEl>
                                          <p:spTgt spid="113667">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3667">
                                            <p:txEl>
                                              <p:pRg st="10" end="10"/>
                                            </p:txEl>
                                          </p:spTgt>
                                        </p:tgtEl>
                                        <p:attrNameLst>
                                          <p:attrName>style.visibility</p:attrName>
                                        </p:attrNameLst>
                                      </p:cBhvr>
                                      <p:to>
                                        <p:strVal val="visible"/>
                                      </p:to>
                                    </p:set>
                                    <p:animEffect transition="in" filter="blinds(horizontal)">
                                      <p:cBhvr>
                                        <p:cTn id="55" dur="500"/>
                                        <p:tgtEl>
                                          <p:spTgt spid="11366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3667">
                                            <p:txEl>
                                              <p:pRg st="11" end="11"/>
                                            </p:txEl>
                                          </p:spTgt>
                                        </p:tgtEl>
                                        <p:attrNameLst>
                                          <p:attrName>style.visibility</p:attrName>
                                        </p:attrNameLst>
                                      </p:cBhvr>
                                      <p:to>
                                        <p:strVal val="visible"/>
                                      </p:to>
                                    </p:set>
                                    <p:animEffect transition="in" filter="blinds(horizontal)">
                                      <p:cBhvr>
                                        <p:cTn id="60" dur="500"/>
                                        <p:tgtEl>
                                          <p:spTgt spid="113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fontAlgn="auto">
              <a:spcAft>
                <a:spcPts val="0"/>
              </a:spcAft>
              <a:defRPr/>
            </a:pPr>
            <a:r>
              <a:rPr lang="en-US" dirty="0" smtClean="0"/>
              <a:t>Parity 2 </a:t>
            </a:r>
            <a:r>
              <a:rPr lang="en-US" dirty="0" err="1" smtClean="0"/>
              <a:t>chiều</a:t>
            </a:r>
            <a:r>
              <a:rPr lang="en-US" dirty="0" smtClean="0"/>
              <a:t> - 1</a:t>
            </a:r>
          </a:p>
        </p:txBody>
      </p:sp>
      <p:sp>
        <p:nvSpPr>
          <p:cNvPr id="114691" name="Rectangle 3"/>
          <p:cNvSpPr>
            <a:spLocks noGrp="1" noChangeArrowheads="1"/>
          </p:cNvSpPr>
          <p:nvPr>
            <p:ph sz="quarter" idx="1"/>
          </p:nvPr>
        </p:nvSpPr>
        <p:spPr>
          <a:xfrm>
            <a:off x="457200" y="1219200"/>
            <a:ext cx="7467600" cy="5254625"/>
          </a:xfrm>
        </p:spPr>
        <p:txBody>
          <a:bodyPr/>
          <a:lstStyle/>
          <a:p>
            <a:r>
              <a:rPr lang="en-US" dirty="0" err="1" smtClean="0"/>
              <a:t>Dữ</a:t>
            </a:r>
            <a:r>
              <a:rPr lang="en-US" dirty="0" smtClean="0"/>
              <a:t> </a:t>
            </a:r>
            <a:r>
              <a:rPr lang="en-US" dirty="0" err="1" smtClean="0"/>
              <a:t>liệu</a:t>
            </a:r>
            <a:r>
              <a:rPr lang="en-US" dirty="0" smtClean="0"/>
              <a:t> </a:t>
            </a:r>
            <a:r>
              <a:rPr lang="en-US" dirty="0" err="1" smtClean="0"/>
              <a:t>gởi</a:t>
            </a:r>
            <a:r>
              <a:rPr lang="en-US" dirty="0" smtClean="0"/>
              <a:t> </a:t>
            </a:r>
            <a:r>
              <a:rPr lang="en-US" dirty="0" err="1" smtClean="0"/>
              <a:t>đi</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thành</a:t>
            </a:r>
            <a:r>
              <a:rPr lang="en-US" dirty="0" smtClean="0"/>
              <a:t> ma </a:t>
            </a:r>
            <a:r>
              <a:rPr lang="en-US" dirty="0" err="1" smtClean="0"/>
              <a:t>trận</a:t>
            </a:r>
            <a:r>
              <a:rPr lang="en-US" dirty="0" smtClean="0"/>
              <a:t> </a:t>
            </a:r>
            <a:r>
              <a:rPr lang="en-US" dirty="0" err="1" smtClean="0"/>
              <a:t>NxM</a:t>
            </a:r>
            <a:endParaRPr lang="en-US" dirty="0" smtClean="0"/>
          </a:p>
          <a:p>
            <a:r>
              <a:rPr lang="en-US" dirty="0" err="1" smtClean="0"/>
              <a:t>Số</a:t>
            </a:r>
            <a:r>
              <a:rPr lang="en-US" dirty="0" smtClean="0"/>
              <a:t> bit parity: (N + M + 1) bit</a:t>
            </a:r>
          </a:p>
          <a:p>
            <a:r>
              <a:rPr lang="en-US" dirty="0" err="1" smtClean="0"/>
              <a:t>Đặc</a:t>
            </a:r>
            <a:r>
              <a:rPr lang="en-US" dirty="0" smtClean="0"/>
              <a:t> </a:t>
            </a:r>
            <a:r>
              <a:rPr lang="en-US" dirty="0" err="1" smtClean="0"/>
              <a:t>điểm</a:t>
            </a:r>
            <a:r>
              <a:rPr lang="en-US" dirty="0" smtClean="0"/>
              <a:t>:</a:t>
            </a:r>
          </a:p>
          <a:p>
            <a:pPr lvl="1"/>
            <a:r>
              <a:rPr lang="en-US" dirty="0" err="1" smtClean="0"/>
              <a:t>Phát</a:t>
            </a:r>
            <a:r>
              <a:rPr lang="en-US" dirty="0" smtClean="0"/>
              <a:t> </a:t>
            </a:r>
            <a:r>
              <a:rPr lang="en-US" dirty="0" err="1" smtClean="0"/>
              <a:t>biện</a:t>
            </a:r>
            <a:r>
              <a:rPr lang="en-US" dirty="0" smtClean="0"/>
              <a:t> </a:t>
            </a:r>
            <a:r>
              <a:rPr lang="en-US" dirty="0" err="1" smtClean="0"/>
              <a:t>và</a:t>
            </a:r>
            <a:r>
              <a:rPr lang="en-US" dirty="0" smtClean="0"/>
              <a:t> </a:t>
            </a:r>
            <a:r>
              <a:rPr lang="en-US" dirty="0" err="1" smtClean="0"/>
              <a:t>sửa</a:t>
            </a:r>
            <a:r>
              <a:rPr lang="en-US" dirty="0" smtClean="0"/>
              <a:t> </a:t>
            </a:r>
            <a:r>
              <a:rPr lang="en-US" dirty="0" err="1" smtClean="0"/>
              <a:t>được</a:t>
            </a:r>
            <a:r>
              <a:rPr lang="en-US" dirty="0" smtClean="0"/>
              <a:t> 1 bit </a:t>
            </a:r>
            <a:r>
              <a:rPr lang="en-US" dirty="0" err="1" smtClean="0"/>
              <a:t>lỗi</a:t>
            </a:r>
            <a:endParaRPr lang="en-US" dirty="0" smtClean="0"/>
          </a:p>
          <a:p>
            <a:r>
              <a:rPr lang="en-US" dirty="0" err="1" smtClean="0"/>
              <a:t>Bên</a:t>
            </a:r>
            <a:r>
              <a:rPr lang="en-US" dirty="0" smtClean="0"/>
              <a:t> </a:t>
            </a:r>
            <a:r>
              <a:rPr lang="en-US" dirty="0" err="1" smtClean="0"/>
              <a:t>gởi</a:t>
            </a:r>
            <a:endParaRPr lang="en-US" dirty="0" smtClean="0"/>
          </a:p>
          <a:p>
            <a:pPr lvl="1"/>
            <a:r>
              <a:rPr lang="en-US" dirty="0" err="1" smtClean="0"/>
              <a:t>Biểu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a:t>
            </a:r>
            <a:r>
              <a:rPr lang="en-US" dirty="0" err="1" smtClean="0"/>
              <a:t>thành</a:t>
            </a:r>
            <a:r>
              <a:rPr lang="en-US" dirty="0" smtClean="0"/>
              <a:t> ma </a:t>
            </a:r>
            <a:r>
              <a:rPr lang="en-US" dirty="0" err="1" smtClean="0"/>
              <a:t>trận</a:t>
            </a:r>
            <a:r>
              <a:rPr lang="en-US" dirty="0" smtClean="0"/>
              <a:t>  </a:t>
            </a:r>
            <a:r>
              <a:rPr lang="en-US" dirty="0" err="1" smtClean="0"/>
              <a:t>NxM</a:t>
            </a:r>
            <a:endParaRPr lang="en-US" dirty="0" smtClean="0"/>
          </a:p>
          <a:p>
            <a:pPr lvl="1"/>
            <a:r>
              <a:rPr lang="en-US" dirty="0" err="1" smtClean="0"/>
              <a:t>Tính</a:t>
            </a:r>
            <a:r>
              <a:rPr lang="en-US" dirty="0" smtClean="0"/>
              <a:t> </a:t>
            </a:r>
            <a:r>
              <a:rPr lang="en-US" dirty="0" err="1" smtClean="0"/>
              <a:t>giá</a:t>
            </a:r>
            <a:r>
              <a:rPr lang="en-US" dirty="0" smtClean="0"/>
              <a:t> </a:t>
            </a:r>
            <a:r>
              <a:rPr lang="en-US" dirty="0" err="1" smtClean="0"/>
              <a:t>trị</a:t>
            </a:r>
            <a:r>
              <a:rPr lang="en-US" dirty="0" smtClean="0"/>
              <a:t> bit parity </a:t>
            </a:r>
            <a:r>
              <a:rPr lang="en-US" dirty="0" err="1" smtClean="0"/>
              <a:t>của</a:t>
            </a:r>
            <a:r>
              <a:rPr lang="en-US" dirty="0" smtClean="0"/>
              <a:t> </a:t>
            </a:r>
            <a:r>
              <a:rPr lang="en-US" dirty="0" err="1" smtClean="0"/>
              <a:t>từng</a:t>
            </a:r>
            <a:r>
              <a:rPr lang="en-US" dirty="0" smtClean="0"/>
              <a:t> </a:t>
            </a:r>
            <a:r>
              <a:rPr lang="en-US" dirty="0" err="1" smtClean="0"/>
              <a:t>dòng</a:t>
            </a:r>
            <a:r>
              <a:rPr lang="en-US" dirty="0" smtClean="0"/>
              <a:t>, </a:t>
            </a:r>
            <a:r>
              <a:rPr lang="en-US" dirty="0" err="1" smtClean="0"/>
              <a:t>từng</a:t>
            </a:r>
            <a:r>
              <a:rPr lang="en-US" dirty="0" smtClean="0"/>
              <a:t> </a:t>
            </a:r>
            <a:r>
              <a:rPr lang="en-US" dirty="0" err="1" smtClean="0"/>
              <a:t>cột</a:t>
            </a:r>
            <a:endParaRPr lang="en-US" dirty="0" smtClean="0"/>
          </a:p>
        </p:txBody>
      </p:sp>
      <p:pic>
        <p:nvPicPr>
          <p:cNvPr id="11469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44149" y="4191000"/>
            <a:ext cx="3770851" cy="231064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20" dur="500"/>
                                        <p:tgtEl>
                                          <p:spTgt spid="114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5" dur="500"/>
                                        <p:tgtEl>
                                          <p:spTgt spid="11469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8" dur="500"/>
                                        <p:tgtEl>
                                          <p:spTgt spid="11469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31" dur="500"/>
                                        <p:tgtEl>
                                          <p:spTgt spid="11469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4692"/>
                                        </p:tgtEl>
                                        <p:attrNameLst>
                                          <p:attrName>style.visibility</p:attrName>
                                        </p:attrNameLst>
                                      </p:cBhvr>
                                      <p:to>
                                        <p:strVal val="visible"/>
                                      </p:to>
                                    </p:set>
                                    <p:animEffect transition="in" filter="dissolve">
                                      <p:cBhvr>
                                        <p:cTn id="36"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smtClean="0"/>
              <a:t>Parity 2 chiều - 2</a:t>
            </a:r>
          </a:p>
        </p:txBody>
      </p:sp>
      <p:sp>
        <p:nvSpPr>
          <p:cNvPr id="14" name="Content Placeholder 13"/>
          <p:cNvSpPr>
            <a:spLocks noGrp="1"/>
          </p:cNvSpPr>
          <p:nvPr>
            <p:ph sz="quarter"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err="1" smtClean="0"/>
              <a:t>Dùng</a:t>
            </a:r>
            <a:r>
              <a:rPr lang="en-US" dirty="0" smtClean="0"/>
              <a:t> parity </a:t>
            </a:r>
            <a:r>
              <a:rPr lang="en-US" dirty="0" err="1" smtClean="0"/>
              <a:t>chẵn</a:t>
            </a:r>
            <a:endParaRPr lang="en-US" dirty="0" smtClean="0"/>
          </a:p>
          <a:p>
            <a:pPr lvl="1"/>
            <a:r>
              <a:rPr lang="en-US" dirty="0" smtClean="0"/>
              <a:t>N = 3, M = 5</a:t>
            </a:r>
          </a:p>
          <a:p>
            <a:pPr lvl="1"/>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10101 11110  01110</a:t>
            </a:r>
            <a:endParaRPr lang="en-US" dirty="0"/>
          </a:p>
        </p:txBody>
      </p:sp>
      <p:pic>
        <p:nvPicPr>
          <p:cNvPr id="115721" name="Picture 9"/>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3352800" y="3124200"/>
            <a:ext cx="1838325" cy="199072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505200" y="3228975"/>
            <a:ext cx="1209675" cy="13430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810A696-75C0-4E1D-A482-26D5420205C7}"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blinds(horizontal)">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dissolv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5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2 </a:t>
            </a:r>
            <a:r>
              <a:rPr lang="en-US" dirty="0" err="1" smtClean="0"/>
              <a:t>chiều</a:t>
            </a:r>
            <a:r>
              <a:rPr lang="en-US" dirty="0" smtClean="0"/>
              <a:t> - 1</a:t>
            </a:r>
            <a:endParaRPr lang="en-US" dirty="0"/>
          </a:p>
        </p:txBody>
      </p:sp>
      <p:sp>
        <p:nvSpPr>
          <p:cNvPr id="3" name="Content Placeholder 2"/>
          <p:cNvSpPr>
            <a:spLocks noGrp="1"/>
          </p:cNvSpPr>
          <p:nvPr>
            <p:ph sz="quarter" idx="1"/>
          </p:nvPr>
        </p:nvSpPr>
        <p:spPr/>
        <p:txBody>
          <a:bodyPr/>
          <a:lstStyle/>
          <a:p>
            <a:r>
              <a:rPr lang="en-US" dirty="0" err="1" smtClean="0"/>
              <a:t>Bên</a:t>
            </a:r>
            <a:r>
              <a:rPr lang="en-US" dirty="0" smtClean="0"/>
              <a:t> </a:t>
            </a:r>
            <a:r>
              <a:rPr lang="en-US" dirty="0" err="1" smtClean="0"/>
              <a:t>nhận</a:t>
            </a:r>
            <a:r>
              <a:rPr lang="en-US" dirty="0" smtClean="0"/>
              <a:t>:</a:t>
            </a:r>
          </a:p>
          <a:p>
            <a:pPr lvl="1"/>
            <a:r>
              <a:rPr lang="en-US" dirty="0" err="1" smtClean="0"/>
              <a:t>Biễu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 </a:t>
            </a:r>
            <a:r>
              <a:rPr lang="en-US" dirty="0" err="1" smtClean="0"/>
              <a:t>thành</a:t>
            </a:r>
            <a:r>
              <a:rPr lang="en-US" dirty="0" smtClean="0"/>
              <a:t> ma </a:t>
            </a:r>
            <a:r>
              <a:rPr lang="en-US" dirty="0" err="1" smtClean="0"/>
              <a:t>trận</a:t>
            </a:r>
            <a:r>
              <a:rPr lang="en-US" dirty="0" smtClean="0"/>
              <a:t> (N+1)x(M+1)</a:t>
            </a:r>
          </a:p>
          <a:p>
            <a:pPr lvl="1"/>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dòng</a:t>
            </a:r>
            <a:r>
              <a:rPr lang="en-US" dirty="0" smtClean="0"/>
              <a:t>/</a:t>
            </a:r>
            <a:r>
              <a:rPr lang="en-US" dirty="0" err="1" smtClean="0"/>
              <a:t>cột</a:t>
            </a:r>
            <a:endParaRPr lang="en-US" dirty="0" smtClean="0"/>
          </a:p>
          <a:p>
            <a:pPr lvl="1"/>
            <a:r>
              <a:rPr lang="en-US" dirty="0" err="1" smtClean="0"/>
              <a:t>Đánh</a:t>
            </a:r>
            <a:r>
              <a:rPr lang="en-US" dirty="0" smtClean="0"/>
              <a:t> </a:t>
            </a:r>
            <a:r>
              <a:rPr lang="en-US" dirty="0" err="1" smtClean="0"/>
              <a:t>dấu</a:t>
            </a:r>
            <a:r>
              <a:rPr lang="en-US" dirty="0" smtClean="0"/>
              <a:t> </a:t>
            </a:r>
            <a:r>
              <a:rPr lang="en-US" dirty="0" err="1" smtClean="0"/>
              <a:t>các</a:t>
            </a:r>
            <a:r>
              <a:rPr lang="en-US" dirty="0" smtClean="0"/>
              <a:t> </a:t>
            </a:r>
            <a:r>
              <a:rPr lang="en-US" dirty="0" err="1" smtClean="0"/>
              <a:t>dòng</a:t>
            </a:r>
            <a:r>
              <a:rPr lang="en-US" dirty="0" smtClean="0"/>
              <a:t>/</a:t>
            </a:r>
            <a:r>
              <a:rPr lang="en-US" dirty="0" err="1" smtClean="0"/>
              <a:t>cột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lỗi</a:t>
            </a:r>
            <a:endParaRPr lang="en-US" dirty="0" smtClean="0"/>
          </a:p>
          <a:p>
            <a:pPr lvl="1"/>
            <a:r>
              <a:rPr lang="en-US" dirty="0" smtClean="0"/>
              <a:t>Bit </a:t>
            </a:r>
            <a:r>
              <a:rPr lang="en-US" dirty="0" err="1" smtClean="0"/>
              <a:t>lỗi</a:t>
            </a:r>
            <a:r>
              <a:rPr lang="en-US" dirty="0" smtClean="0"/>
              <a:t>: bit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a:t>
            </a:r>
            <a:r>
              <a:rPr lang="en-US" dirty="0" err="1" smtClean="0"/>
              <a:t>giao</a:t>
            </a:r>
            <a:r>
              <a:rPr lang="en-US" dirty="0" smtClean="0"/>
              <a:t> </a:t>
            </a:r>
            <a:r>
              <a:rPr lang="en-US" dirty="0" err="1" smtClean="0"/>
              <a:t>giữa</a:t>
            </a:r>
            <a:r>
              <a:rPr lang="en-US" dirty="0" smtClean="0"/>
              <a:t> </a:t>
            </a:r>
            <a:r>
              <a:rPr lang="en-US" dirty="0" err="1" smtClean="0"/>
              <a:t>dòng</a:t>
            </a:r>
            <a:r>
              <a:rPr lang="en-US" dirty="0" smtClean="0"/>
              <a:t> </a:t>
            </a:r>
            <a:r>
              <a:rPr lang="en-US" dirty="0" err="1" smtClean="0"/>
              <a:t>và</a:t>
            </a:r>
            <a:r>
              <a:rPr lang="en-US" dirty="0" smtClean="0"/>
              <a:t> </a:t>
            </a:r>
            <a:r>
              <a:rPr lang="en-US" dirty="0" err="1" smtClean="0"/>
              <a:t>cột</a:t>
            </a:r>
            <a:r>
              <a:rPr lang="en-US" dirty="0" smtClean="0"/>
              <a:t> </a:t>
            </a:r>
            <a:r>
              <a:rPr lang="en-US" dirty="0" err="1" smtClean="0"/>
              <a:t>bị</a:t>
            </a:r>
            <a:r>
              <a:rPr lang="en-US" dirty="0" smtClean="0"/>
              <a:t> </a:t>
            </a:r>
            <a:r>
              <a:rPr lang="en-US" dirty="0" err="1" smtClean="0"/>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smtClean="0"/>
              <a:t>Parity 2 chiều - 2</a:t>
            </a:r>
          </a:p>
        </p:txBody>
      </p:sp>
      <p:sp>
        <p:nvSpPr>
          <p:cNvPr id="14" name="Content Placeholder 13"/>
          <p:cNvSpPr>
            <a:spLocks noGrp="1"/>
          </p:cNvSpPr>
          <p:nvPr>
            <p:ph sz="quarter"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err="1" smtClean="0"/>
              <a:t>Dùng</a:t>
            </a:r>
            <a:r>
              <a:rPr lang="en-US" dirty="0" smtClean="0"/>
              <a:t> parity </a:t>
            </a:r>
            <a:r>
              <a:rPr lang="en-US" dirty="0" err="1" smtClean="0"/>
              <a:t>chẵn</a:t>
            </a:r>
            <a:endParaRPr lang="en-US" dirty="0" smtClean="0"/>
          </a:p>
          <a:p>
            <a:pPr lvl="1"/>
            <a:r>
              <a:rPr lang="en-US" dirty="0" smtClean="0"/>
              <a:t>N = 3, M = 5</a:t>
            </a:r>
          </a:p>
        </p:txBody>
      </p:sp>
      <p:sp>
        <p:nvSpPr>
          <p:cNvPr id="115716" name="Text Box 4"/>
          <p:cNvSpPr txBox="1">
            <a:spLocks noChangeArrowheads="1"/>
          </p:cNvSpPr>
          <p:nvPr/>
        </p:nvSpPr>
        <p:spPr bwMode="auto">
          <a:xfrm>
            <a:off x="228600" y="5357336"/>
            <a:ext cx="3535904" cy="738664"/>
          </a:xfrm>
          <a:prstGeom prst="rect">
            <a:avLst/>
          </a:prstGeom>
          <a:noFill/>
          <a:ln w="9525">
            <a:noFill/>
            <a:miter lim="800000"/>
            <a:headEnd/>
            <a:tailEnd/>
          </a:ln>
        </p:spPr>
        <p:txBody>
          <a:bodyPr wrap="none">
            <a:spAutoFit/>
          </a:bodyPr>
          <a:lstStyle/>
          <a:p>
            <a:pPr algn="ctr" eaLnBrk="0" hangingPunct="0"/>
            <a:r>
              <a:rPr lang="en-US" sz="2400" dirty="0" err="1">
                <a:latin typeface="Comic Sans MS" pitchFamily="66" charset="0"/>
              </a:rPr>
              <a:t>Không</a:t>
            </a:r>
            <a:r>
              <a:rPr lang="en-US" sz="2400" dirty="0">
                <a:latin typeface="Comic Sans MS" pitchFamily="66" charset="0"/>
              </a:rPr>
              <a:t> </a:t>
            </a:r>
            <a:r>
              <a:rPr lang="en-US" sz="2400" dirty="0" err="1">
                <a:latin typeface="Comic Sans MS" pitchFamily="66" charset="0"/>
              </a:rPr>
              <a:t>có</a:t>
            </a:r>
            <a:r>
              <a:rPr lang="en-US" sz="2400" dirty="0">
                <a:latin typeface="Comic Sans MS" pitchFamily="66" charset="0"/>
              </a:rPr>
              <a:t> </a:t>
            </a:r>
            <a:r>
              <a:rPr lang="en-US" sz="2400" dirty="0" err="1" smtClean="0">
                <a:latin typeface="Comic Sans MS" pitchFamily="66" charset="0"/>
              </a:rPr>
              <a:t>lỗi</a:t>
            </a:r>
            <a:endParaRPr lang="en-US" sz="2400" dirty="0" smtClean="0">
              <a:latin typeface="Comic Sans MS" pitchFamily="66" charset="0"/>
            </a:endParaRPr>
          </a:p>
          <a:p>
            <a:pPr marL="0" lvl="1" algn="ctr" eaLnBrk="0" hangingPunct="0"/>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10101 11110  01110</a:t>
            </a:r>
          </a:p>
        </p:txBody>
      </p:sp>
      <p:pic>
        <p:nvPicPr>
          <p:cNvPr id="115721" name="Picture 9"/>
          <p:cNvPicPr>
            <a:picLocks noChangeAspect="1" noChangeArrowheads="1"/>
          </p:cNvPicPr>
          <p:nvPr/>
        </p:nvPicPr>
        <p:blipFill>
          <a:blip r:embed="rId2" cstate="print"/>
          <a:srcRect/>
          <a:stretch>
            <a:fillRect/>
          </a:stretch>
        </p:blipFill>
        <p:spPr bwMode="auto">
          <a:xfrm>
            <a:off x="1066800" y="3267075"/>
            <a:ext cx="1838325" cy="1990725"/>
          </a:xfrm>
          <a:prstGeom prst="rect">
            <a:avLst/>
          </a:prstGeom>
          <a:noFill/>
          <a:ln w="9525">
            <a:noFill/>
            <a:miter lim="800000"/>
            <a:headEnd/>
            <a:tailEnd/>
          </a:ln>
        </p:spPr>
      </p:pic>
      <p:pic>
        <p:nvPicPr>
          <p:cNvPr id="115723" name="Picture 11"/>
          <p:cNvPicPr>
            <a:picLocks noChangeAspect="1" noChangeArrowheads="1"/>
          </p:cNvPicPr>
          <p:nvPr/>
        </p:nvPicPr>
        <p:blipFill>
          <a:blip r:embed="rId3" cstate="print"/>
          <a:srcRect/>
          <a:stretch>
            <a:fillRect/>
          </a:stretch>
        </p:blipFill>
        <p:spPr bwMode="auto">
          <a:xfrm>
            <a:off x="5715000" y="3352006"/>
            <a:ext cx="1485900" cy="1828800"/>
          </a:xfrm>
          <a:prstGeom prst="rect">
            <a:avLst/>
          </a:prstGeom>
          <a:noFill/>
          <a:ln w="9525">
            <a:noFill/>
            <a:miter lim="800000"/>
            <a:headEnd/>
            <a:tailEnd/>
          </a:ln>
        </p:spPr>
      </p:pic>
      <p:sp>
        <p:nvSpPr>
          <p:cNvPr id="15" name="TextBox 14"/>
          <p:cNvSpPr txBox="1"/>
          <p:nvPr/>
        </p:nvSpPr>
        <p:spPr>
          <a:xfrm>
            <a:off x="228600" y="2526268"/>
            <a:ext cx="4343400" cy="646331"/>
          </a:xfrm>
          <a:prstGeom prst="rect">
            <a:avLst/>
          </a:prstGeom>
          <a:noFill/>
        </p:spPr>
        <p:txBody>
          <a:bodyPr wrap="square" rtlCol="0">
            <a:spAutoFit/>
          </a:bodyPr>
          <a:lstStyle/>
          <a:p>
            <a:pPr marL="0" lvl="1"/>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a:t>
            </a:r>
          </a:p>
          <a:p>
            <a:pPr marL="0" lvl="1"/>
            <a:r>
              <a:rPr lang="en-US" dirty="0" smtClean="0"/>
              <a:t>      101011 111100  011101 001010</a:t>
            </a:r>
          </a:p>
        </p:txBody>
      </p:sp>
      <p:sp>
        <p:nvSpPr>
          <p:cNvPr id="17" name="TextBox 16"/>
          <p:cNvSpPr txBox="1"/>
          <p:nvPr/>
        </p:nvSpPr>
        <p:spPr>
          <a:xfrm>
            <a:off x="4343400" y="2513806"/>
            <a:ext cx="4343400" cy="646331"/>
          </a:xfrm>
          <a:prstGeom prst="rect">
            <a:avLst/>
          </a:prstGeom>
          <a:noFill/>
        </p:spPr>
        <p:txBody>
          <a:bodyPr wrap="square" rtlCol="0">
            <a:spAutoFit/>
          </a:bodyPr>
          <a:lstStyle/>
          <a:p>
            <a:pPr marL="0" lvl="1"/>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a:t>
            </a:r>
          </a:p>
          <a:p>
            <a:pPr marL="0" lvl="1"/>
            <a:r>
              <a:rPr lang="en-US" dirty="0" smtClean="0"/>
              <a:t>      101011 101100  011101 001010</a:t>
            </a:r>
          </a:p>
        </p:txBody>
      </p:sp>
      <p:sp>
        <p:nvSpPr>
          <p:cNvPr id="18" name="Text Box 4"/>
          <p:cNvSpPr txBox="1">
            <a:spLocks noChangeArrowheads="1"/>
          </p:cNvSpPr>
          <p:nvPr/>
        </p:nvSpPr>
        <p:spPr bwMode="auto">
          <a:xfrm>
            <a:off x="4769896" y="5433536"/>
            <a:ext cx="3535904" cy="738664"/>
          </a:xfrm>
          <a:prstGeom prst="rect">
            <a:avLst/>
          </a:prstGeom>
          <a:noFill/>
          <a:ln w="9525">
            <a:noFill/>
            <a:miter lim="800000"/>
            <a:headEnd/>
            <a:tailEnd/>
          </a:ln>
        </p:spPr>
        <p:txBody>
          <a:bodyPr wrap="none">
            <a:spAutoFit/>
          </a:bodyPr>
          <a:lstStyle/>
          <a:p>
            <a:pPr algn="ctr" eaLnBrk="0" hangingPunct="0"/>
            <a:r>
              <a:rPr lang="en-US" sz="2400" dirty="0" err="1" smtClean="0">
                <a:latin typeface="Comic Sans MS" pitchFamily="66" charset="0"/>
              </a:rPr>
              <a:t>Có</a:t>
            </a:r>
            <a:r>
              <a:rPr lang="en-US" sz="2400" dirty="0" smtClean="0">
                <a:latin typeface="Comic Sans MS" pitchFamily="66" charset="0"/>
              </a:rPr>
              <a:t> </a:t>
            </a:r>
            <a:r>
              <a:rPr lang="en-US" sz="2400" dirty="0" err="1" smtClean="0">
                <a:latin typeface="Comic Sans MS" pitchFamily="66" charset="0"/>
              </a:rPr>
              <a:t>lỗi</a:t>
            </a:r>
            <a:endParaRPr lang="en-US" sz="2400" dirty="0" smtClean="0">
              <a:latin typeface="Comic Sans MS" pitchFamily="66" charset="0"/>
            </a:endParaRPr>
          </a:p>
          <a:p>
            <a:pPr marL="0" lvl="1" algn="ctr" eaLnBrk="0" hangingPunct="0"/>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10101 11110  01110</a:t>
            </a:r>
          </a:p>
        </p:txBody>
      </p:sp>
      <p:cxnSp>
        <p:nvCxnSpPr>
          <p:cNvPr id="20" name="Straight Arrow Connector 19"/>
          <p:cNvCxnSpPr/>
          <p:nvPr/>
        </p:nvCxnSpPr>
        <p:spPr>
          <a:xfrm>
            <a:off x="914400" y="3579812"/>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5334000" y="3504406"/>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334000" y="3961606"/>
            <a:ext cx="23622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rot="5400000">
            <a:off x="1294606" y="3199606"/>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rot="5400000">
            <a:off x="5715794" y="3198812"/>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rot="5400000" flipH="1" flipV="1">
            <a:off x="5068094" y="4228306"/>
            <a:ext cx="20574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39" name="Oval 38"/>
          <p:cNvSpPr/>
          <p:nvPr/>
        </p:nvSpPr>
        <p:spPr>
          <a:xfrm>
            <a:off x="5867400" y="3733006"/>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4810A696-75C0-4E1D-A482-26D5420205C7}" type="slidenum">
              <a:rPr lang="en-US" smtClean="0"/>
              <a:pPr/>
              <a:t>16</a:t>
            </a:fld>
            <a:endParaRPr lang="en-US"/>
          </a:p>
        </p:txBody>
      </p:sp>
      <p:sp>
        <p:nvSpPr>
          <p:cNvPr id="21" name="Footer Placeholder 20"/>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5721"/>
                                        </p:tgtEl>
                                        <p:attrNameLst>
                                          <p:attrName>style.visibility</p:attrName>
                                        </p:attrNameLst>
                                      </p:cBhvr>
                                      <p:to>
                                        <p:strVal val="visible"/>
                                      </p:to>
                                    </p:set>
                                    <p:animEffect transition="in" filter="dissolve">
                                      <p:cBhvr>
                                        <p:cTn id="23" dur="500"/>
                                        <p:tgtEl>
                                          <p:spTgt spid="1157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33333E-6 2.71676E-6 L -3.33333E-6 0.14451 " pathEditMode="relative" rAng="0" ptsTypes="AA">
                                      <p:cBhvr>
                                        <p:cTn id="32" dur="5000" fill="hold"/>
                                        <p:tgtEl>
                                          <p:spTgt spid="20"/>
                                        </p:tgtEl>
                                        <p:attrNameLst>
                                          <p:attrName>ppt_x</p:attrName>
                                          <p:attrName>ppt_y</p:attrName>
                                        </p:attrNameLst>
                                      </p:cBhvr>
                                      <p:rCtr x="0" y="72"/>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2.77778E-7 2.83237E-6 L 0.10017 2.83237E-6 " pathEditMode="relative" rAng="0" ptsTypes="AA">
                                      <p:cBhvr>
                                        <p:cTn id="41" dur="2000" fill="hold"/>
                                        <p:tgtEl>
                                          <p:spTgt spid="35"/>
                                        </p:tgtEl>
                                        <p:attrNameLst>
                                          <p:attrName>ppt_x</p:attrName>
                                          <p:attrName>ppt_y</p:attrName>
                                        </p:attrNameLst>
                                      </p:cBhvr>
                                      <p:rCtr x="50" y="0"/>
                                    </p:animMotion>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5716"/>
                                        </p:tgtEl>
                                        <p:attrNameLst>
                                          <p:attrName>style.visibility</p:attrName>
                                        </p:attrNameLst>
                                      </p:cBhvr>
                                      <p:to>
                                        <p:strVal val="visible"/>
                                      </p:to>
                                    </p:set>
                                    <p:animEffect transition="in" filter="blinds(horizontal)">
                                      <p:cBhvr>
                                        <p:cTn id="46" dur="500"/>
                                        <p:tgtEl>
                                          <p:spTgt spid="1157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15723"/>
                                        </p:tgtEl>
                                        <p:attrNameLst>
                                          <p:attrName>style.visibility</p:attrName>
                                        </p:attrNameLst>
                                      </p:cBhvr>
                                      <p:to>
                                        <p:strVal val="visible"/>
                                      </p:to>
                                    </p:set>
                                    <p:animEffect transition="in" filter="dissolve">
                                      <p:cBhvr>
                                        <p:cTn id="56" dur="500"/>
                                        <p:tgtEl>
                                          <p:spTgt spid="1157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 -2.36994E-6 L 0 0.06659 " pathEditMode="relative" rAng="0" ptsTypes="AA">
                                      <p:cBhvr>
                                        <p:cTn id="65" dur="5000" fill="hold"/>
                                        <p:tgtEl>
                                          <p:spTgt spid="2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 0.06659 L 0 0.14428 " pathEditMode="relative" rAng="0" ptsTypes="AA">
                                      <p:cBhvr>
                                        <p:cTn id="74" dur="2000" fill="hold"/>
                                        <p:tgtEl>
                                          <p:spTgt spid="26"/>
                                        </p:tgtEl>
                                        <p:attrNameLst>
                                          <p:attrName>ppt_x</p:attrName>
                                          <p:attrName>ppt_y</p:attrName>
                                        </p:attrNameLst>
                                      </p:cBhvr>
                                      <p:rCtr x="0" y="39"/>
                                    </p:animMotion>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up)">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nodeType="clickEffect">
                                  <p:stCondLst>
                                    <p:cond delay="0"/>
                                  </p:stCondLst>
                                  <p:childTnLst>
                                    <p:animMotion origin="layout" path="M -0.00017 6.93642E-7 L 0.03316 6.93642E-7 " pathEditMode="relative" rAng="0" ptsTypes="AA">
                                      <p:cBhvr>
                                        <p:cTn id="83" dur="2000" fill="hold"/>
                                        <p:tgtEl>
                                          <p:spTgt spid="36"/>
                                        </p:tgtEl>
                                        <p:attrNameLst>
                                          <p:attrName>ppt_x</p:attrName>
                                          <p:attrName>ppt_y</p:attrName>
                                        </p:attrNameLst>
                                      </p:cBhvr>
                                      <p:rCtr x="17" y="0"/>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up)">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0.03316 6.93642E-7 L 0.10816 6.93642E-7 " pathEditMode="relative" rAng="0" ptsTypes="AA">
                                      <p:cBhvr>
                                        <p:cTn id="92" dur="2000" fill="hold"/>
                                        <p:tgtEl>
                                          <p:spTgt spid="36"/>
                                        </p:tgtEl>
                                        <p:attrNameLst>
                                          <p:attrName>ppt_x</p:attrName>
                                          <p:attrName>ppt_y</p:attrName>
                                        </p:attrNameLst>
                                      </p:cBhvr>
                                      <p:rCtr x="38" y="0"/>
                                    </p:animMotion>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blinds(horizontal)">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15716" grpId="0"/>
      <p:bldP spid="15" grpId="0"/>
      <p:bldP spid="17" grpId="0"/>
      <p:bldP spid="18"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fontAlgn="auto">
              <a:spcAft>
                <a:spcPts val="0"/>
              </a:spcAft>
              <a:defRPr/>
            </a:pPr>
            <a:r>
              <a:rPr lang="en-US" smtClean="0"/>
              <a:t>Hamming code - 1</a:t>
            </a:r>
          </a:p>
        </p:txBody>
      </p:sp>
      <p:sp>
        <p:nvSpPr>
          <p:cNvPr id="116739" name="Rectangle 3"/>
          <p:cNvSpPr>
            <a:spLocks noGrp="1" noChangeArrowheads="1"/>
          </p:cNvSpPr>
          <p:nvPr>
            <p:ph sz="quarter" idx="1"/>
          </p:nvPr>
        </p:nvSpPr>
        <p:spPr>
          <a:xfrm>
            <a:off x="457200" y="1219200"/>
            <a:ext cx="7848600" cy="5254625"/>
          </a:xfrm>
        </p:spPr>
        <p:txBody>
          <a:bodyPr/>
          <a:lstStyle/>
          <a:p>
            <a:r>
              <a:rPr lang="en-US" dirty="0" err="1" smtClean="0"/>
              <a:t>Mỗi</a:t>
            </a:r>
            <a:r>
              <a:rPr lang="en-US" dirty="0" smtClean="0"/>
              <a:t> hamming code</a:t>
            </a:r>
          </a:p>
          <a:p>
            <a:pPr lvl="1"/>
            <a:r>
              <a:rPr lang="en-US" dirty="0" err="1" smtClean="0"/>
              <a:t>có</a:t>
            </a:r>
            <a:r>
              <a:rPr lang="en-US" dirty="0" smtClean="0"/>
              <a:t> M bit,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1 </a:t>
            </a:r>
            <a:r>
              <a:rPr lang="en-US" dirty="0" err="1" smtClean="0"/>
              <a:t>đến</a:t>
            </a:r>
            <a:r>
              <a:rPr lang="en-US" dirty="0" smtClean="0"/>
              <a:t> M</a:t>
            </a:r>
          </a:p>
          <a:p>
            <a:pPr lvl="1"/>
            <a:r>
              <a:rPr lang="en-US" dirty="0" smtClean="0"/>
              <a:t>Bit parity: log</a:t>
            </a:r>
            <a:r>
              <a:rPr lang="en-US" baseline="-25000" dirty="0" smtClean="0"/>
              <a:t>2</a:t>
            </a:r>
            <a:r>
              <a:rPr lang="en-US" dirty="0" smtClean="0"/>
              <a:t>M bits, </a:t>
            </a:r>
            <a:r>
              <a:rPr lang="en-US" dirty="0" err="1" smtClean="0"/>
              <a:t>tại</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a:t>
            </a:r>
          </a:p>
          <a:p>
            <a:pPr lvl="1"/>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tại</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không</a:t>
            </a:r>
            <a:r>
              <a:rPr lang="en-US" dirty="0" smtClean="0"/>
              <a:t> </a:t>
            </a:r>
            <a:r>
              <a:rPr lang="en-US" dirty="0" err="1" smtClean="0"/>
              <a:t>là</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a:t>
            </a:r>
          </a:p>
          <a:p>
            <a:pPr lvl="1"/>
            <a:r>
              <a:rPr lang="en-US" dirty="0" smtClean="0"/>
              <a:t>VD: M  = 7</a:t>
            </a:r>
          </a:p>
          <a:p>
            <a:pPr lvl="2"/>
            <a:r>
              <a:rPr lang="en-US" dirty="0" smtClean="0">
                <a:sym typeface="Wingdings" pitchFamily="2" charset="2"/>
              </a:rPr>
              <a:t>log</a:t>
            </a:r>
            <a:r>
              <a:rPr lang="en-US" baseline="-25000" dirty="0" smtClean="0">
                <a:sym typeface="Wingdings" pitchFamily="2" charset="2"/>
              </a:rPr>
              <a:t>2</a:t>
            </a:r>
            <a:r>
              <a:rPr lang="en-US" dirty="0" smtClean="0">
                <a:sym typeface="Wingdings" pitchFamily="2" charset="2"/>
              </a:rPr>
              <a:t>7 = 3: </a:t>
            </a:r>
            <a:r>
              <a:rPr lang="en-US" dirty="0" err="1" smtClean="0">
                <a:sym typeface="Wingdings" pitchFamily="2" charset="2"/>
              </a:rPr>
              <a:t>dùng</a:t>
            </a:r>
            <a:r>
              <a:rPr lang="en-US" dirty="0" smtClean="0">
                <a:sym typeface="Wingdings" pitchFamily="2" charset="2"/>
              </a:rPr>
              <a:t> 3 bits </a:t>
            </a:r>
            <a:r>
              <a:rPr lang="en-US" dirty="0" err="1" smtClean="0">
                <a:sym typeface="Wingdings" pitchFamily="2" charset="2"/>
              </a:rPr>
              <a:t>làm</a:t>
            </a:r>
            <a:r>
              <a:rPr lang="en-US" dirty="0" smtClean="0">
                <a:sym typeface="Wingdings" pitchFamily="2" charset="2"/>
              </a:rPr>
              <a:t> bit parity (1, 2, 4)</a:t>
            </a:r>
          </a:p>
          <a:p>
            <a:pPr lvl="2"/>
            <a:r>
              <a:rPr lang="en-US" dirty="0" err="1" smtClean="0">
                <a:sym typeface="Wingdings" pitchFamily="2" charset="2"/>
              </a:rPr>
              <a:t>Có</a:t>
            </a:r>
            <a:r>
              <a:rPr lang="en-US" dirty="0" smtClean="0">
                <a:sym typeface="Wingdings" pitchFamily="2" charset="2"/>
              </a:rPr>
              <a:t> 4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đặt</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(3, 5, 6, 7)</a:t>
            </a:r>
            <a:endParaRPr lang="en-US" dirty="0" smtClean="0"/>
          </a:p>
          <a:p>
            <a:r>
              <a:rPr lang="en-US" dirty="0" err="1" smtClean="0"/>
              <a:t>Đặc</a:t>
            </a:r>
            <a:r>
              <a:rPr lang="en-US" dirty="0" smtClean="0"/>
              <a:t> </a:t>
            </a:r>
            <a:r>
              <a:rPr lang="en-US" dirty="0" err="1" smtClean="0"/>
              <a:t>điểm</a:t>
            </a:r>
            <a:r>
              <a:rPr lang="en-US" dirty="0" smtClean="0"/>
              <a:t>:</a:t>
            </a:r>
          </a:p>
          <a:p>
            <a:pPr lvl="1"/>
            <a:r>
              <a:rPr lang="en-US" dirty="0" err="1" smtClean="0"/>
              <a:t>sửa</a:t>
            </a:r>
            <a:r>
              <a:rPr lang="en-US" dirty="0" smtClean="0"/>
              <a:t> </a:t>
            </a:r>
            <a:r>
              <a:rPr lang="en-US" dirty="0" err="1" smtClean="0"/>
              <a:t>lỗi</a:t>
            </a:r>
            <a:r>
              <a:rPr lang="en-US" dirty="0" smtClean="0"/>
              <a:t> 1 bit</a:t>
            </a:r>
          </a:p>
          <a:p>
            <a:pPr lvl="1"/>
            <a:r>
              <a:rPr lang="en-US" dirty="0" err="1" smtClean="0"/>
              <a:t>nhận</a:t>
            </a:r>
            <a:r>
              <a:rPr lang="en-US" dirty="0" smtClean="0"/>
              <a:t> </a:t>
            </a:r>
            <a:r>
              <a:rPr lang="en-US" dirty="0" err="1" smtClean="0"/>
              <a:t>dạng</a:t>
            </a:r>
            <a:r>
              <a:rPr lang="en-US" dirty="0" smtClean="0"/>
              <a:t> </a:t>
            </a:r>
            <a:r>
              <a:rPr lang="en-US" dirty="0" err="1" smtClean="0"/>
              <a:t>được</a:t>
            </a:r>
            <a:r>
              <a:rPr lang="en-US" dirty="0" smtClean="0"/>
              <a:t> 2 bit </a:t>
            </a:r>
            <a:r>
              <a:rPr lang="en-US" dirty="0" err="1" smtClean="0"/>
              <a:t>lỗi</a:t>
            </a:r>
            <a:endParaRPr lang="en-US" dirty="0" smtClean="0"/>
          </a:p>
          <a:p>
            <a:pPr lvl="1"/>
            <a:r>
              <a:rPr lang="en-US" dirty="0" err="1" smtClean="0"/>
              <a:t>Sửa</a:t>
            </a:r>
            <a:r>
              <a:rPr lang="en-US" dirty="0" smtClean="0"/>
              <a:t> </a:t>
            </a:r>
            <a:r>
              <a:rPr lang="en-US" dirty="0" err="1" smtClean="0"/>
              <a:t>lỗi</a:t>
            </a:r>
            <a:r>
              <a:rPr lang="en-US" dirty="0" smtClean="0"/>
              <a:t> </a:t>
            </a:r>
            <a:r>
              <a:rPr lang="en-US" dirty="0" err="1" smtClean="0"/>
              <a:t>nhanh</a:t>
            </a:r>
            <a:r>
              <a:rPr lang="en-US" dirty="0" smtClean="0"/>
              <a:t> </a:t>
            </a:r>
            <a:r>
              <a:rPr lang="en-US" dirty="0" err="1" smtClean="0"/>
              <a:t>hơn</a:t>
            </a:r>
            <a:r>
              <a:rPr lang="en-US" dirty="0" smtClean="0"/>
              <a:t> Parity code 2 </a:t>
            </a:r>
            <a:r>
              <a:rPr lang="en-US" dirty="0" err="1" smtClean="0"/>
              <a:t>chiều</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0" dur="500"/>
                                        <p:tgtEl>
                                          <p:spTgt spid="116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3" dur="500"/>
                                        <p:tgtEl>
                                          <p:spTgt spid="1167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6" dur="500"/>
                                        <p:tgtEl>
                                          <p:spTgt spid="1167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9" dur="500"/>
                                        <p:tgtEl>
                                          <p:spTgt spid="1167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22" dur="500"/>
                                        <p:tgtEl>
                                          <p:spTgt spid="1167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25" dur="500"/>
                                        <p:tgtEl>
                                          <p:spTgt spid="11673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6739">
                                            <p:txEl>
                                              <p:pRg st="7" end="7"/>
                                            </p:txEl>
                                          </p:spTgt>
                                        </p:tgtEl>
                                        <p:attrNameLst>
                                          <p:attrName>style.visibility</p:attrName>
                                        </p:attrNameLst>
                                      </p:cBhvr>
                                      <p:to>
                                        <p:strVal val="visible"/>
                                      </p:to>
                                    </p:set>
                                    <p:animEffect transition="in" filter="blinds(horizontal)">
                                      <p:cBhvr>
                                        <p:cTn id="30" dur="500"/>
                                        <p:tgtEl>
                                          <p:spTgt spid="116739">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6739">
                                            <p:txEl>
                                              <p:pRg st="8" end="8"/>
                                            </p:txEl>
                                          </p:spTgt>
                                        </p:tgtEl>
                                        <p:attrNameLst>
                                          <p:attrName>style.visibility</p:attrName>
                                        </p:attrNameLst>
                                      </p:cBhvr>
                                      <p:to>
                                        <p:strVal val="visible"/>
                                      </p:to>
                                    </p:set>
                                    <p:animEffect transition="in" filter="blinds(horizontal)">
                                      <p:cBhvr>
                                        <p:cTn id="33" dur="500"/>
                                        <p:tgtEl>
                                          <p:spTgt spid="116739">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6739">
                                            <p:txEl>
                                              <p:pRg st="9" end="9"/>
                                            </p:txEl>
                                          </p:spTgt>
                                        </p:tgtEl>
                                        <p:attrNameLst>
                                          <p:attrName>style.visibility</p:attrName>
                                        </p:attrNameLst>
                                      </p:cBhvr>
                                      <p:to>
                                        <p:strVal val="visible"/>
                                      </p:to>
                                    </p:set>
                                    <p:animEffect transition="in" filter="blinds(horizontal)">
                                      <p:cBhvr>
                                        <p:cTn id="36" dur="500"/>
                                        <p:tgtEl>
                                          <p:spTgt spid="116739">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6739">
                                            <p:txEl>
                                              <p:pRg st="10" end="10"/>
                                            </p:txEl>
                                          </p:spTgt>
                                        </p:tgtEl>
                                        <p:attrNameLst>
                                          <p:attrName>style.visibility</p:attrName>
                                        </p:attrNameLst>
                                      </p:cBhvr>
                                      <p:to>
                                        <p:strVal val="visible"/>
                                      </p:to>
                                    </p:set>
                                    <p:animEffect transition="in" filter="blinds(horizontal)">
                                      <p:cBhvr>
                                        <p:cTn id="39" dur="500"/>
                                        <p:tgtEl>
                                          <p:spTgt spid="1167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fontAlgn="auto">
              <a:spcAft>
                <a:spcPts val="0"/>
              </a:spcAft>
              <a:defRPr/>
            </a:pPr>
            <a:r>
              <a:rPr lang="en-US" sz="3600" smtClean="0"/>
              <a:t>Hamming code - 2</a:t>
            </a:r>
          </a:p>
        </p:txBody>
      </p:sp>
      <p:sp>
        <p:nvSpPr>
          <p:cNvPr id="160771" name="Rectangle 3"/>
          <p:cNvSpPr>
            <a:spLocks noGrp="1" noChangeArrowheads="1"/>
          </p:cNvSpPr>
          <p:nvPr>
            <p:ph sz="quarter" idx="1"/>
          </p:nvPr>
        </p:nvSpPr>
        <p:spPr>
          <a:xfrm>
            <a:off x="457200" y="1143000"/>
            <a:ext cx="8001000" cy="5330825"/>
          </a:xfrm>
        </p:spPr>
        <p:txBody>
          <a:bodyPr/>
          <a:lstStyle/>
          <a:p>
            <a:r>
              <a:rPr lang="en-US" dirty="0" err="1" smtClean="0"/>
              <a:t>Bên</a:t>
            </a:r>
            <a:r>
              <a:rPr lang="en-US" dirty="0" smtClean="0"/>
              <a:t> </a:t>
            </a:r>
            <a:r>
              <a:rPr lang="en-US" dirty="0" err="1" smtClean="0"/>
              <a:t>gởi</a:t>
            </a:r>
            <a:r>
              <a:rPr lang="en-US" dirty="0" smtClean="0"/>
              <a:t>: </a:t>
            </a:r>
          </a:p>
          <a:p>
            <a:pPr lvl="1"/>
            <a:r>
              <a:rPr lang="en-US" dirty="0" err="1" smtClean="0"/>
              <a:t>Chia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với</a:t>
            </a:r>
            <a:r>
              <a:rPr lang="en-US" dirty="0" smtClean="0"/>
              <a:t> </a:t>
            </a:r>
            <a:r>
              <a:rPr lang="en-US" dirty="0" err="1" smtClean="0"/>
              <a:t>số</a:t>
            </a:r>
            <a:r>
              <a:rPr lang="en-US" dirty="0" smtClean="0"/>
              <a:t> bit </a:t>
            </a:r>
            <a:r>
              <a:rPr lang="en-US" dirty="0" err="1" smtClean="0"/>
              <a:t>là</a:t>
            </a:r>
            <a:r>
              <a:rPr lang="en-US" dirty="0" smtClean="0"/>
              <a:t> </a:t>
            </a:r>
            <a:r>
              <a:rPr lang="en-US" dirty="0" err="1" smtClean="0"/>
              <a:t>số</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vào</a:t>
            </a:r>
            <a:r>
              <a:rPr lang="en-US" dirty="0" smtClean="0"/>
              <a:t> Hamming Code)</a:t>
            </a:r>
          </a:p>
          <a:p>
            <a:pPr lvl="1"/>
            <a:r>
              <a:rPr lang="en-US" dirty="0" err="1" smtClean="0"/>
              <a:t>Với</a:t>
            </a:r>
            <a:r>
              <a:rPr lang="en-US" dirty="0" smtClean="0"/>
              <a:t> </a:t>
            </a:r>
            <a:r>
              <a:rPr lang="en-US" dirty="0" err="1" smtClean="0"/>
              <a:t>mỗi</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smtClean="0">
                <a:sym typeface="Wingdings" pitchFamily="2" charset="2"/>
              </a:rPr>
              <a:t> </a:t>
            </a:r>
            <a:r>
              <a:rPr lang="en-US" dirty="0" err="1" smtClean="0">
                <a:sym typeface="Wingdings" pitchFamily="2" charset="2"/>
              </a:rPr>
              <a:t>tạo</a:t>
            </a:r>
            <a:r>
              <a:rPr lang="en-US" dirty="0" smtClean="0">
                <a:sym typeface="Wingdings" pitchFamily="2" charset="2"/>
              </a:rPr>
              <a:t> 1 Hamming Code</a:t>
            </a:r>
            <a:endParaRPr lang="en-US" dirty="0" smtClean="0"/>
          </a:p>
          <a:p>
            <a:pPr lvl="2"/>
            <a:r>
              <a:rPr lang="en-US" dirty="0" err="1" smtClean="0"/>
              <a:t>Đặt</a:t>
            </a:r>
            <a:r>
              <a:rPr lang="en-US" dirty="0" smtClean="0"/>
              <a:t> </a:t>
            </a:r>
            <a:r>
              <a:rPr lang="en-US" dirty="0" err="1" smtClean="0"/>
              <a:t>các</a:t>
            </a:r>
            <a:r>
              <a:rPr lang="en-US" dirty="0" smtClean="0"/>
              <a:t> bit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 </a:t>
            </a:r>
            <a:r>
              <a:rPr lang="en-US" dirty="0" err="1" smtClean="0"/>
              <a:t>trong</a:t>
            </a:r>
            <a:r>
              <a:rPr lang="en-US" dirty="0" smtClean="0"/>
              <a:t> Hamming Code</a:t>
            </a:r>
          </a:p>
          <a:p>
            <a:pPr lvl="3"/>
            <a:r>
              <a:rPr lang="en-US" dirty="0" err="1" smtClean="0"/>
              <a:t>lưu</a:t>
            </a:r>
            <a:r>
              <a:rPr lang="en-US" dirty="0" smtClean="0"/>
              <a:t> ý: </a:t>
            </a:r>
            <a:r>
              <a:rPr lang="en-US" dirty="0" err="1" smtClean="0"/>
              <a:t>vị</a:t>
            </a:r>
            <a:r>
              <a:rPr lang="en-US" dirty="0" smtClean="0"/>
              <a:t> </a:t>
            </a:r>
            <a:r>
              <a:rPr lang="en-US" dirty="0" err="1" smtClean="0"/>
              <a:t>trí</a:t>
            </a:r>
            <a:r>
              <a:rPr lang="en-US" dirty="0" smtClean="0"/>
              <a:t>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1 </a:t>
            </a:r>
            <a:r>
              <a:rPr lang="en-US" dirty="0" err="1" smtClean="0"/>
              <a:t>đến</a:t>
            </a:r>
            <a:r>
              <a:rPr lang="en-US" dirty="0" smtClean="0"/>
              <a:t> M</a:t>
            </a:r>
          </a:p>
          <a:p>
            <a:pPr lvl="2"/>
            <a:r>
              <a:rPr lang="en-US" dirty="0" err="1" smtClean="0"/>
              <a:t>Tính</a:t>
            </a:r>
            <a:r>
              <a:rPr lang="en-US" dirty="0" smtClean="0"/>
              <a:t> check bits</a:t>
            </a:r>
          </a:p>
          <a:p>
            <a:pPr lvl="2"/>
            <a:r>
              <a:rPr lang="en-US" dirty="0" err="1" smtClean="0"/>
              <a:t>Tính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bit parity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7" dur="500"/>
                                        <p:tgtEl>
                                          <p:spTgt spid="160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2" dur="500"/>
                                        <p:tgtEl>
                                          <p:spTgt spid="1607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5" dur="500"/>
                                        <p:tgtEl>
                                          <p:spTgt spid="160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30" dur="500"/>
                                        <p:tgtEl>
                                          <p:spTgt spid="160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5"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fontAlgn="auto">
              <a:spcAft>
                <a:spcPts val="0"/>
              </a:spcAft>
              <a:defRPr/>
            </a:pPr>
            <a:r>
              <a:rPr lang="en-US" smtClean="0"/>
              <a:t>Hamming code – 3</a:t>
            </a:r>
          </a:p>
        </p:txBody>
      </p:sp>
      <p:sp>
        <p:nvSpPr>
          <p:cNvPr id="23" name="Content Placeholder 22"/>
          <p:cNvSpPr>
            <a:spLocks noGrp="1"/>
          </p:cNvSpPr>
          <p:nvPr>
            <p:ph sz="quarter"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smtClean="0"/>
              <a:t>M = 7</a:t>
            </a:r>
          </a:p>
          <a:p>
            <a:pPr lvl="1"/>
            <a:r>
              <a:rPr lang="en-US" dirty="0" err="1" smtClean="0"/>
              <a:t>Dùng</a:t>
            </a:r>
            <a:r>
              <a:rPr lang="en-US" dirty="0" smtClean="0"/>
              <a:t> parity </a:t>
            </a:r>
            <a:r>
              <a:rPr lang="en-US" dirty="0" err="1" smtClean="0"/>
              <a:t>lẻ</a:t>
            </a:r>
            <a:endParaRPr lang="en-US" dirty="0" smtClean="0"/>
          </a:p>
          <a:p>
            <a:pPr lvl="1"/>
            <a:r>
              <a:rPr lang="en-US" dirty="0" err="1" smtClean="0"/>
              <a:t>Thông</a:t>
            </a:r>
            <a:r>
              <a:rPr lang="en-US" dirty="0" smtClean="0"/>
              <a:t> tin </a:t>
            </a:r>
            <a:r>
              <a:rPr lang="en-US" dirty="0" err="1" smtClean="0"/>
              <a:t>cần</a:t>
            </a:r>
            <a:r>
              <a:rPr lang="en-US" dirty="0" smtClean="0"/>
              <a:t> </a:t>
            </a:r>
            <a:r>
              <a:rPr lang="en-US" dirty="0" err="1" smtClean="0"/>
              <a:t>gởi</a:t>
            </a:r>
            <a:r>
              <a:rPr lang="en-US" dirty="0" smtClean="0"/>
              <a:t>: 1011</a:t>
            </a:r>
            <a:endParaRPr lang="en-US" dirty="0"/>
          </a:p>
        </p:txBody>
      </p:sp>
      <p:sp>
        <p:nvSpPr>
          <p:cNvPr id="117763" name="Rectangle 3"/>
          <p:cNvSpPr>
            <a:spLocks noChangeArrowheads="1"/>
          </p:cNvSpPr>
          <p:nvPr/>
        </p:nvSpPr>
        <p:spPr bwMode="auto">
          <a:xfrm>
            <a:off x="2862263" y="275590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117764" name="Rectangle 4"/>
          <p:cNvSpPr>
            <a:spLocks noChangeArrowheads="1"/>
          </p:cNvSpPr>
          <p:nvPr/>
        </p:nvSpPr>
        <p:spPr bwMode="auto">
          <a:xfrm>
            <a:off x="5232400" y="2743200"/>
            <a:ext cx="1039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117765" name="Line 5"/>
          <p:cNvSpPr>
            <a:spLocks noChangeShapeType="1"/>
          </p:cNvSpPr>
          <p:nvPr/>
        </p:nvSpPr>
        <p:spPr bwMode="auto">
          <a:xfrm>
            <a:off x="4049712"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6" name="Line 6"/>
          <p:cNvSpPr>
            <a:spLocks noChangeShapeType="1"/>
          </p:cNvSpPr>
          <p:nvPr/>
        </p:nvSpPr>
        <p:spPr bwMode="auto">
          <a:xfrm>
            <a:off x="4492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7" name="Line 7"/>
          <p:cNvSpPr>
            <a:spLocks noChangeShapeType="1"/>
          </p:cNvSpPr>
          <p:nvPr/>
        </p:nvSpPr>
        <p:spPr bwMode="auto">
          <a:xfrm>
            <a:off x="5254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8" name="Line 8"/>
          <p:cNvSpPr>
            <a:spLocks noChangeShapeType="1"/>
          </p:cNvSpPr>
          <p:nvPr/>
        </p:nvSpPr>
        <p:spPr bwMode="auto">
          <a:xfrm flipH="1">
            <a:off x="4846638" y="3033713"/>
            <a:ext cx="500062"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69" name="Line 9"/>
          <p:cNvSpPr>
            <a:spLocks noChangeShapeType="1"/>
          </p:cNvSpPr>
          <p:nvPr/>
        </p:nvSpPr>
        <p:spPr bwMode="auto">
          <a:xfrm>
            <a:off x="5621338" y="3033713"/>
            <a:ext cx="45719" cy="6175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0" name="Line 10"/>
          <p:cNvSpPr>
            <a:spLocks noChangeShapeType="1"/>
          </p:cNvSpPr>
          <p:nvPr/>
        </p:nvSpPr>
        <p:spPr bwMode="auto">
          <a:xfrm>
            <a:off x="5908675" y="3046413"/>
            <a:ext cx="184150"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1" name="Line 11"/>
          <p:cNvSpPr>
            <a:spLocks noChangeShapeType="1"/>
          </p:cNvSpPr>
          <p:nvPr/>
        </p:nvSpPr>
        <p:spPr bwMode="auto">
          <a:xfrm>
            <a:off x="6170614" y="3046413"/>
            <a:ext cx="30321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3" name="Rectangle 13"/>
          <p:cNvSpPr>
            <a:spLocks noChangeArrowheads="1"/>
          </p:cNvSpPr>
          <p:nvPr/>
        </p:nvSpPr>
        <p:spPr bwMode="auto">
          <a:xfrm>
            <a:off x="2682875" y="395922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cs typeface="Arial" pitchFamily="34" charset="0"/>
              </a:rPr>
              <a:t>Vị trí</a:t>
            </a:r>
          </a:p>
        </p:txBody>
      </p:sp>
      <p:sp>
        <p:nvSpPr>
          <p:cNvPr id="117774" name="Rectangle 14"/>
          <p:cNvSpPr>
            <a:spLocks noChangeArrowheads="1"/>
          </p:cNvSpPr>
          <p:nvPr/>
        </p:nvSpPr>
        <p:spPr bwMode="auto">
          <a:xfrm>
            <a:off x="3889375" y="3708400"/>
            <a:ext cx="3240087" cy="581025"/>
          </a:xfrm>
          <a:prstGeom prst="rect">
            <a:avLst/>
          </a:prstGeom>
          <a:solidFill>
            <a:schemeClr val="bg1"/>
          </a:solidFill>
          <a:ln w="9525">
            <a:noFill/>
            <a:miter lim="800000"/>
            <a:headEnd/>
            <a:tailEnd/>
          </a:ln>
        </p:spPr>
        <p:txBody>
          <a:bodyPr lIns="92075" tIns="46038" rIns="92075" bIns="46038">
            <a:spAutoFit/>
          </a:bodyPr>
          <a:lstStyle/>
          <a:p>
            <a:pPr eaLnBrk="0" hangingPunct="0"/>
            <a:r>
              <a:rPr lang="en-US" sz="1600" b="1">
                <a:latin typeface="Courier" pitchFamily="49" charset="0"/>
                <a:cs typeface="Arial" pitchFamily="34" charset="0"/>
              </a:rPr>
              <a:t>        </a:t>
            </a:r>
          </a:p>
          <a:p>
            <a:pPr eaLnBrk="0" hangingPunct="0"/>
            <a:r>
              <a:rPr lang="en-US" sz="1600" b="1">
                <a:solidFill>
                  <a:schemeClr val="bg2"/>
                </a:solidFill>
                <a:latin typeface="Courier" pitchFamily="49" charset="0"/>
                <a:cs typeface="Arial" pitchFamily="34" charset="0"/>
              </a:rPr>
              <a:t>1   2   3   4   5   6   7</a:t>
            </a:r>
            <a:endParaRPr lang="en-US" sz="1600" b="1">
              <a:latin typeface="Courier" pitchFamily="49" charset="0"/>
              <a:cs typeface="Arial" pitchFamily="34" charset="0"/>
            </a:endParaRPr>
          </a:p>
        </p:txBody>
      </p:sp>
      <p:sp>
        <p:nvSpPr>
          <p:cNvPr id="117775" name="Rectangle 15"/>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endParaRPr lang="en-US" sz="1600" b="1" dirty="0">
              <a:solidFill>
                <a:srgbClr val="FF3300"/>
              </a:solidFill>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1   2   3   4   5   6   7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latin typeface="Courier" pitchFamily="49" charset="0"/>
              <a:cs typeface="Arial" pitchFamily="34" charset="0"/>
            </a:endParaRPr>
          </a:p>
        </p:txBody>
      </p:sp>
      <p:sp>
        <p:nvSpPr>
          <p:cNvPr id="117776" name="Rectangle 16"/>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117777" name="Rectangle 17"/>
          <p:cNvSpPr>
            <a:spLocks noChangeArrowheads="1"/>
          </p:cNvSpPr>
          <p:nvPr/>
        </p:nvSpPr>
        <p:spPr bwMode="auto">
          <a:xfrm>
            <a:off x="2746375" y="5029200"/>
            <a:ext cx="1731963"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Tính check bits:</a:t>
            </a:r>
          </a:p>
        </p:txBody>
      </p:sp>
      <p:sp>
        <p:nvSpPr>
          <p:cNvPr id="117778" name="Rectangle 18"/>
          <p:cNvSpPr>
            <a:spLocks noChangeArrowheads="1"/>
          </p:cNvSpPr>
          <p:nvPr/>
        </p:nvSpPr>
        <p:spPr bwMode="auto">
          <a:xfrm>
            <a:off x="3425825" y="53975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19" name="Slide Number Placeholder 18"/>
          <p:cNvSpPr>
            <a:spLocks noGrp="1"/>
          </p:cNvSpPr>
          <p:nvPr>
            <p:ph type="sldNum" sz="quarter" idx="12"/>
          </p:nvPr>
        </p:nvSpPr>
        <p:spPr/>
        <p:txBody>
          <a:bodyPr/>
          <a:lstStyle/>
          <a:p>
            <a:fld id="{4810A696-75C0-4E1D-A482-26D5420205C7}" type="slidenum">
              <a:rPr lang="en-US" smtClean="0"/>
              <a:pPr/>
              <a:t>19</a:t>
            </a:fld>
            <a:endParaRPr lang="en-US"/>
          </a:p>
        </p:txBody>
      </p:sp>
      <p:sp>
        <p:nvSpPr>
          <p:cNvPr id="20" name="Footer Placeholder 19"/>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blinds(horizontal)">
                                      <p:cBhvr>
                                        <p:cTn id="10" dur="500"/>
                                        <p:tgtEl>
                                          <p:spTgt spid="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blinds(horizontal)">
                                      <p:cBhvr>
                                        <p:cTn id="13" dur="500"/>
                                        <p:tgtEl>
                                          <p:spTgt spid="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blinds(horizontal)">
                                      <p:cBhvr>
                                        <p:cTn id="16" dur="500"/>
                                        <p:tgtEl>
                                          <p:spTgt spid="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7763"/>
                                        </p:tgtEl>
                                        <p:attrNameLst>
                                          <p:attrName>style.visibility</p:attrName>
                                        </p:attrNameLst>
                                      </p:cBhvr>
                                      <p:to>
                                        <p:strVal val="visible"/>
                                      </p:to>
                                    </p:set>
                                    <p:animEffect transition="in" filter="blinds(horizontal)">
                                      <p:cBhvr>
                                        <p:cTn id="21" dur="500"/>
                                        <p:tgtEl>
                                          <p:spTgt spid="1177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7764"/>
                                        </p:tgtEl>
                                        <p:attrNameLst>
                                          <p:attrName>style.visibility</p:attrName>
                                        </p:attrNameLst>
                                      </p:cBhvr>
                                      <p:to>
                                        <p:strVal val="visible"/>
                                      </p:to>
                                    </p:set>
                                    <p:animEffect transition="in" filter="blinds(horizontal)">
                                      <p:cBhvr>
                                        <p:cTn id="24" dur="500"/>
                                        <p:tgtEl>
                                          <p:spTgt spid="1177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7773"/>
                                        </p:tgtEl>
                                        <p:attrNameLst>
                                          <p:attrName>style.visibility</p:attrName>
                                        </p:attrNameLst>
                                      </p:cBhvr>
                                      <p:to>
                                        <p:strVal val="visible"/>
                                      </p:to>
                                    </p:set>
                                    <p:animEffect transition="in" filter="blinds(horizontal)">
                                      <p:cBhvr>
                                        <p:cTn id="29" dur="500"/>
                                        <p:tgtEl>
                                          <p:spTgt spid="11777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7774"/>
                                        </p:tgtEl>
                                        <p:attrNameLst>
                                          <p:attrName>style.visibility</p:attrName>
                                        </p:attrNameLst>
                                      </p:cBhvr>
                                      <p:to>
                                        <p:strVal val="visible"/>
                                      </p:to>
                                    </p:set>
                                    <p:animEffect transition="in" filter="blinds(horizontal)">
                                      <p:cBhvr>
                                        <p:cTn id="32" dur="500"/>
                                        <p:tgtEl>
                                          <p:spTgt spid="1177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7775"/>
                                        </p:tgtEl>
                                        <p:attrNameLst>
                                          <p:attrName>style.visibility</p:attrName>
                                        </p:attrNameLst>
                                      </p:cBhvr>
                                      <p:to>
                                        <p:strVal val="visible"/>
                                      </p:to>
                                    </p:set>
                                    <p:animEffect transition="in" filter="blinds(horizontal)">
                                      <p:cBhvr>
                                        <p:cTn id="37" dur="500"/>
                                        <p:tgtEl>
                                          <p:spTgt spid="11777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7765"/>
                                        </p:tgtEl>
                                        <p:attrNameLst>
                                          <p:attrName>style.visibility</p:attrName>
                                        </p:attrNameLst>
                                      </p:cBhvr>
                                      <p:to>
                                        <p:strVal val="visible"/>
                                      </p:to>
                                    </p:set>
                                    <p:animEffect transition="in" filter="blinds(horizontal)">
                                      <p:cBhvr>
                                        <p:cTn id="40" dur="500"/>
                                        <p:tgtEl>
                                          <p:spTgt spid="11776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7766"/>
                                        </p:tgtEl>
                                        <p:attrNameLst>
                                          <p:attrName>style.visibility</p:attrName>
                                        </p:attrNameLst>
                                      </p:cBhvr>
                                      <p:to>
                                        <p:strVal val="visible"/>
                                      </p:to>
                                    </p:set>
                                    <p:animEffect transition="in" filter="blinds(horizontal)">
                                      <p:cBhvr>
                                        <p:cTn id="43" dur="500"/>
                                        <p:tgtEl>
                                          <p:spTgt spid="11776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7767"/>
                                        </p:tgtEl>
                                        <p:attrNameLst>
                                          <p:attrName>style.visibility</p:attrName>
                                        </p:attrNameLst>
                                      </p:cBhvr>
                                      <p:to>
                                        <p:strVal val="visible"/>
                                      </p:to>
                                    </p:set>
                                    <p:animEffect transition="in" filter="blinds(horizontal)">
                                      <p:cBhvr>
                                        <p:cTn id="46" dur="500"/>
                                        <p:tgtEl>
                                          <p:spTgt spid="1177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7776"/>
                                        </p:tgtEl>
                                        <p:attrNameLst>
                                          <p:attrName>style.visibility</p:attrName>
                                        </p:attrNameLst>
                                      </p:cBhvr>
                                      <p:to>
                                        <p:strVal val="visible"/>
                                      </p:to>
                                    </p:set>
                                    <p:animEffect transition="in" filter="blinds(horizontal)">
                                      <p:cBhvr>
                                        <p:cTn id="51" dur="500"/>
                                        <p:tgtEl>
                                          <p:spTgt spid="11777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7768"/>
                                        </p:tgtEl>
                                        <p:attrNameLst>
                                          <p:attrName>style.visibility</p:attrName>
                                        </p:attrNameLst>
                                      </p:cBhvr>
                                      <p:to>
                                        <p:strVal val="visible"/>
                                      </p:to>
                                    </p:set>
                                    <p:animEffect transition="in" filter="blinds(horizontal)">
                                      <p:cBhvr>
                                        <p:cTn id="54" dur="500"/>
                                        <p:tgtEl>
                                          <p:spTgt spid="11776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7769"/>
                                        </p:tgtEl>
                                        <p:attrNameLst>
                                          <p:attrName>style.visibility</p:attrName>
                                        </p:attrNameLst>
                                      </p:cBhvr>
                                      <p:to>
                                        <p:strVal val="visible"/>
                                      </p:to>
                                    </p:set>
                                    <p:animEffect transition="in" filter="blinds(horizontal)">
                                      <p:cBhvr>
                                        <p:cTn id="57" dur="500"/>
                                        <p:tgtEl>
                                          <p:spTgt spid="11776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7770"/>
                                        </p:tgtEl>
                                        <p:attrNameLst>
                                          <p:attrName>style.visibility</p:attrName>
                                        </p:attrNameLst>
                                      </p:cBhvr>
                                      <p:to>
                                        <p:strVal val="visible"/>
                                      </p:to>
                                    </p:set>
                                    <p:animEffect transition="in" filter="blinds(horizontal)">
                                      <p:cBhvr>
                                        <p:cTn id="60" dur="500"/>
                                        <p:tgtEl>
                                          <p:spTgt spid="1177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7771"/>
                                        </p:tgtEl>
                                        <p:attrNameLst>
                                          <p:attrName>style.visibility</p:attrName>
                                        </p:attrNameLst>
                                      </p:cBhvr>
                                      <p:to>
                                        <p:strVal val="visible"/>
                                      </p:to>
                                    </p:set>
                                    <p:animEffect transition="in" filter="blinds(horizontal)">
                                      <p:cBhvr>
                                        <p:cTn id="63" dur="500"/>
                                        <p:tgtEl>
                                          <p:spTgt spid="11777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7777"/>
                                        </p:tgtEl>
                                        <p:attrNameLst>
                                          <p:attrName>style.visibility</p:attrName>
                                        </p:attrNameLst>
                                      </p:cBhvr>
                                      <p:to>
                                        <p:strVal val="visible"/>
                                      </p:to>
                                    </p:set>
                                    <p:animEffect transition="in" filter="blinds(horizontal)">
                                      <p:cBhvr>
                                        <p:cTn id="68" dur="500"/>
                                        <p:tgtEl>
                                          <p:spTgt spid="11777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17778"/>
                                        </p:tgtEl>
                                        <p:attrNameLst>
                                          <p:attrName>style.visibility</p:attrName>
                                        </p:attrNameLst>
                                      </p:cBhvr>
                                      <p:to>
                                        <p:strVal val="visible"/>
                                      </p:to>
                                    </p:set>
                                    <p:animEffect transition="in" filter="blinds(horizontal)">
                                      <p:cBhvr>
                                        <p:cTn id="71" dur="500"/>
                                        <p:tgtEl>
                                          <p:spTgt spid="11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17763" grpId="0"/>
      <p:bldP spid="117764" grpId="0"/>
      <p:bldP spid="117765" grpId="0" animBg="1"/>
      <p:bldP spid="117766" grpId="0" animBg="1"/>
      <p:bldP spid="117767" grpId="0" animBg="1"/>
      <p:bldP spid="117768" grpId="0" animBg="1"/>
      <p:bldP spid="117769" grpId="0" animBg="1"/>
      <p:bldP spid="117770" grpId="0" animBg="1"/>
      <p:bldP spid="117771" grpId="0" animBg="1"/>
      <p:bldP spid="117773" grpId="0"/>
      <p:bldP spid="117774" grpId="0" animBg="1"/>
      <p:bldP spid="117775" grpId="0"/>
      <p:bldP spid="117776" grpId="0"/>
      <p:bldP spid="117777" grpId="0"/>
      <p:bldP spid="1177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sz="quarter" idx="1"/>
          </p:nvPr>
        </p:nvSpPr>
        <p:spPr/>
        <p:txBody>
          <a:bodyPr/>
          <a:lstStyle/>
          <a:p>
            <a:r>
              <a:rPr lang="en-US" dirty="0" err="1" smtClean="0"/>
              <a:t>Đ</a:t>
            </a:r>
            <a:r>
              <a:rPr lang="en-US" smtClean="0"/>
              <a:t>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liên</a:t>
            </a:r>
            <a:r>
              <a:rPr lang="en-US" dirty="0" smtClean="0"/>
              <a:t> </a:t>
            </a:r>
            <a:r>
              <a:rPr lang="en-US" dirty="0" err="1" smtClean="0"/>
              <a:t>kết</a:t>
            </a:r>
            <a:endParaRPr lang="en-US" dirty="0" smtClean="0"/>
          </a:p>
          <a:p>
            <a:endParaRPr lang="en-US" dirty="0"/>
          </a:p>
        </p:txBody>
      </p:sp>
      <p:sp>
        <p:nvSpPr>
          <p:cNvPr id="7" name="Rectangle 9"/>
          <p:cNvSpPr>
            <a:spLocks noChangeArrowheads="1"/>
          </p:cNvSpPr>
          <p:nvPr/>
        </p:nvSpPr>
        <p:spPr bwMode="auto">
          <a:xfrm>
            <a:off x="5867400" y="2057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8" name="Rectangle 10"/>
          <p:cNvSpPr>
            <a:spLocks noChangeArrowheads="1"/>
          </p:cNvSpPr>
          <p:nvPr/>
        </p:nvSpPr>
        <p:spPr bwMode="auto">
          <a:xfrm>
            <a:off x="5867400" y="2590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9" name="Rectangle 11"/>
          <p:cNvSpPr>
            <a:spLocks noChangeArrowheads="1"/>
          </p:cNvSpPr>
          <p:nvPr/>
        </p:nvSpPr>
        <p:spPr bwMode="auto">
          <a:xfrm>
            <a:off x="5867400" y="3124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0" name="Rectangle 12"/>
          <p:cNvSpPr>
            <a:spLocks noChangeArrowheads="1"/>
          </p:cNvSpPr>
          <p:nvPr/>
        </p:nvSpPr>
        <p:spPr bwMode="auto">
          <a:xfrm>
            <a:off x="5867400" y="3657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1" name="Rectangle 13"/>
          <p:cNvSpPr>
            <a:spLocks noChangeArrowheads="1"/>
          </p:cNvSpPr>
          <p:nvPr/>
        </p:nvSpPr>
        <p:spPr bwMode="auto">
          <a:xfrm>
            <a:off x="5867400" y="4191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2" name="Rectangle 14"/>
          <p:cNvSpPr>
            <a:spLocks noChangeArrowheads="1"/>
          </p:cNvSpPr>
          <p:nvPr/>
        </p:nvSpPr>
        <p:spPr bwMode="auto">
          <a:xfrm>
            <a:off x="5867400" y="5257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3" name="Rectangle 15"/>
          <p:cNvSpPr>
            <a:spLocks noChangeArrowheads="1"/>
          </p:cNvSpPr>
          <p:nvPr/>
        </p:nvSpPr>
        <p:spPr bwMode="auto">
          <a:xfrm>
            <a:off x="5867400" y="4724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2</a:t>
            </a:fld>
            <a:endParaRPr lang="en-US"/>
          </a:p>
        </p:txBody>
      </p:sp>
      <p:sp>
        <p:nvSpPr>
          <p:cNvPr id="15" name="Footer Placeholder 1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1"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0" presetClass="emph" presetSubtype="0" fill="hold" grpId="0" nodeType="clickEffect">
                                  <p:stCondLst>
                                    <p:cond delay="0"/>
                                  </p:stCondLst>
                                  <p:childTnLst>
                                    <p:animClr clrSpc="hsl" dir="cw">
                                      <p:cBhvr override="childStyle">
                                        <p:cTn id="29" dur="500" fill="hold"/>
                                        <p:tgtEl>
                                          <p:spTgt spid="13"/>
                                        </p:tgtEl>
                                        <p:attrNameLst>
                                          <p:attrName>style.color</p:attrName>
                                        </p:attrNameLst>
                                      </p:cBhvr>
                                      <p:by>
                                        <p:hsl h="0" s="12549" l="25098"/>
                                      </p:by>
                                    </p:animClr>
                                    <p:animClr clrSpc="hsl" dir="cw">
                                      <p:cBhvr>
                                        <p:cTn id="30" dur="500" fill="hold"/>
                                        <p:tgtEl>
                                          <p:spTgt spid="13"/>
                                        </p:tgtEl>
                                        <p:attrNameLst>
                                          <p:attrName>fillcolor</p:attrName>
                                        </p:attrNameLst>
                                      </p:cBhvr>
                                      <p:by>
                                        <p:hsl h="0" s="12549" l="25098"/>
                                      </p:by>
                                    </p:animClr>
                                    <p:animClr clrSpc="hsl" dir="cw">
                                      <p:cBhvr>
                                        <p:cTn id="31" dur="500" fill="hold"/>
                                        <p:tgtEl>
                                          <p:spTgt spid="13"/>
                                        </p:tgtEl>
                                        <p:attrNameLst>
                                          <p:attrName>stroke.color</p:attrName>
                                        </p:attrNameLst>
                                      </p:cBhvr>
                                      <p:by>
                                        <p:hsl h="0" s="12549" l="25098"/>
                                      </p:by>
                                    </p:animClr>
                                    <p:set>
                                      <p:cBhvr>
                                        <p:cTn id="32" dur="500" fill="hold"/>
                                        <p:tgtEl>
                                          <p:spTgt spid="13"/>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30" presetClass="emph" presetSubtype="0" fill="hold" grpId="0" nodeType="clickEffect">
                                  <p:stCondLst>
                                    <p:cond delay="0"/>
                                  </p:stCondLst>
                                  <p:childTnLst>
                                    <p:animClr clrSpc="hsl" dir="cw">
                                      <p:cBhvr override="childStyle">
                                        <p:cTn id="36" dur="500" fill="hold"/>
                                        <p:tgtEl>
                                          <p:spTgt spid="11"/>
                                        </p:tgtEl>
                                        <p:attrNameLst>
                                          <p:attrName>style.color</p:attrName>
                                        </p:attrNameLst>
                                      </p:cBhvr>
                                      <p:by>
                                        <p:hsl h="0" s="12549" l="25098"/>
                                      </p:by>
                                    </p:animClr>
                                    <p:animClr clrSpc="hsl" dir="cw">
                                      <p:cBhvr>
                                        <p:cTn id="37" dur="500" fill="hold"/>
                                        <p:tgtEl>
                                          <p:spTgt spid="11"/>
                                        </p:tgtEl>
                                        <p:attrNameLst>
                                          <p:attrName>fillcolor</p:attrName>
                                        </p:attrNameLst>
                                      </p:cBhvr>
                                      <p:by>
                                        <p:hsl h="0" s="12549" l="25098"/>
                                      </p:by>
                                    </p:animClr>
                                    <p:animClr clrSpc="hsl" dir="cw">
                                      <p:cBhvr>
                                        <p:cTn id="38" dur="500" fill="hold"/>
                                        <p:tgtEl>
                                          <p:spTgt spid="11"/>
                                        </p:tgtEl>
                                        <p:attrNameLst>
                                          <p:attrName>stroke.color</p:attrName>
                                        </p:attrNameLst>
                                      </p:cBhvr>
                                      <p:by>
                                        <p:hsl h="0" s="12549" l="25098"/>
                                      </p:by>
                                    </p:animClr>
                                    <p:set>
                                      <p:cBhvr>
                                        <p:cTn id="39" dur="500" fill="hold"/>
                                        <p:tgtEl>
                                          <p:spTgt spid="1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grpId="0" nodeType="clickEffect">
                                  <p:stCondLst>
                                    <p:cond delay="0"/>
                                  </p:stCondLst>
                                  <p:childTnLst>
                                    <p:animClr clrSpc="hsl" dir="cw">
                                      <p:cBhvr override="childStyle">
                                        <p:cTn id="43" dur="500" fill="hold"/>
                                        <p:tgtEl>
                                          <p:spTgt spid="10"/>
                                        </p:tgtEl>
                                        <p:attrNameLst>
                                          <p:attrName>style.color</p:attrName>
                                        </p:attrNameLst>
                                      </p:cBhvr>
                                      <p:by>
                                        <p:hsl h="0" s="12549" l="25098"/>
                                      </p:by>
                                    </p:animClr>
                                    <p:animClr clrSpc="hsl" dir="cw">
                                      <p:cBhvr>
                                        <p:cTn id="44" dur="500" fill="hold"/>
                                        <p:tgtEl>
                                          <p:spTgt spid="10"/>
                                        </p:tgtEl>
                                        <p:attrNameLst>
                                          <p:attrName>fillcolor</p:attrName>
                                        </p:attrNameLst>
                                      </p:cBhvr>
                                      <p:by>
                                        <p:hsl h="0" s="12549" l="25098"/>
                                      </p:by>
                                    </p:animClr>
                                    <p:animClr clrSpc="hsl" dir="cw">
                                      <p:cBhvr>
                                        <p:cTn id="45" dur="500" fill="hold"/>
                                        <p:tgtEl>
                                          <p:spTgt spid="10"/>
                                        </p:tgtEl>
                                        <p:attrNameLst>
                                          <p:attrName>stroke.color</p:attrName>
                                        </p:attrNameLst>
                                      </p:cBhvr>
                                      <p:by>
                                        <p:hsl h="0" s="12549" l="25098"/>
                                      </p:by>
                                    </p:animClr>
                                    <p:set>
                                      <p:cBhvr>
                                        <p:cTn id="46" dur="500" fill="hold"/>
                                        <p:tgtEl>
                                          <p:spTgt spid="10"/>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0" presetClass="emph" presetSubtype="0" fill="hold" grpId="0" nodeType="clickEffect">
                                  <p:stCondLst>
                                    <p:cond delay="0"/>
                                  </p:stCondLst>
                                  <p:childTnLst>
                                    <p:animClr clrSpc="hsl" dir="cw">
                                      <p:cBhvr override="childStyle">
                                        <p:cTn id="50" dur="500" fill="hold"/>
                                        <p:tgtEl>
                                          <p:spTgt spid="7"/>
                                        </p:tgtEl>
                                        <p:attrNameLst>
                                          <p:attrName>style.color</p:attrName>
                                        </p:attrNameLst>
                                      </p:cBhvr>
                                      <p:by>
                                        <p:hsl h="0" s="12549" l="25098"/>
                                      </p:by>
                                    </p:animClr>
                                    <p:animClr clrSpc="hsl" dir="cw">
                                      <p:cBhvr>
                                        <p:cTn id="51" dur="500" fill="hold"/>
                                        <p:tgtEl>
                                          <p:spTgt spid="7"/>
                                        </p:tgtEl>
                                        <p:attrNameLst>
                                          <p:attrName>fillcolor</p:attrName>
                                        </p:attrNameLst>
                                      </p:cBhvr>
                                      <p:by>
                                        <p:hsl h="0" s="12549" l="25098"/>
                                      </p:by>
                                    </p:animClr>
                                    <p:animClr clrSpc="hsl" dir="cw">
                                      <p:cBhvr>
                                        <p:cTn id="52" dur="500" fill="hold"/>
                                        <p:tgtEl>
                                          <p:spTgt spid="7"/>
                                        </p:tgtEl>
                                        <p:attrNameLst>
                                          <p:attrName>stroke.color</p:attrName>
                                        </p:attrNameLst>
                                      </p:cBhvr>
                                      <p:by>
                                        <p:hsl h="0" s="12549" l="25098"/>
                                      </p:by>
                                    </p:animClr>
                                    <p:set>
                                      <p:cBhvr>
                                        <p:cTn id="53" dur="500" fill="hold"/>
                                        <p:tgtEl>
                                          <p:spTgt spid="7"/>
                                        </p:tgtEl>
                                        <p:attrNameLst>
                                          <p:attrName>fill.type</p:attrName>
                                        </p:attrNameLst>
                                      </p:cBhvr>
                                      <p:to>
                                        <p:strVal val="solid"/>
                                      </p:to>
                                    </p:set>
                                  </p:childTnLst>
                                </p:cTn>
                              </p:par>
                              <p:par>
                                <p:cTn id="54" presetID="6" presetClass="emph" presetSubtype="0" fill="hold" grpId="2" nodeType="withEffect">
                                  <p:stCondLst>
                                    <p:cond delay="0"/>
                                  </p:stCondLst>
                                  <p:childTnLst>
                                    <p:animScale>
                                      <p:cBhvr>
                                        <p:cTn id="55" dur="5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0" grpId="1" animBg="1"/>
      <p:bldP spid="11" grpId="0" animBg="1"/>
      <p:bldP spid="11" grpId="1" animBg="1"/>
      <p:bldP spid="12" grpId="0" animBg="1"/>
      <p:bldP spid="13" grpId="0" animBg="1"/>
      <p:bldP spid="13" grpId="1" animBg="1"/>
      <p:bldP spid="13"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2"/>
          <p:cNvSpPr>
            <a:spLocks noGrp="1" noChangeArrowheads="1"/>
          </p:cNvSpPr>
          <p:nvPr>
            <p:ph type="title"/>
          </p:nvPr>
        </p:nvSpPr>
        <p:spPr/>
        <p:txBody>
          <a:bodyPr/>
          <a:lstStyle/>
          <a:p>
            <a:pPr fontAlgn="auto">
              <a:spcAft>
                <a:spcPts val="0"/>
              </a:spcAft>
              <a:defRPr/>
            </a:pPr>
            <a:r>
              <a:rPr lang="en-US" smtClean="0"/>
              <a:t>Hamming code - 4</a:t>
            </a:r>
          </a:p>
        </p:txBody>
      </p:sp>
      <p:grpSp>
        <p:nvGrpSpPr>
          <p:cNvPr id="2" name="Group 2"/>
          <p:cNvGrpSpPr>
            <a:grpSpLocks/>
          </p:cNvGrpSpPr>
          <p:nvPr/>
        </p:nvGrpSpPr>
        <p:grpSpPr bwMode="auto">
          <a:xfrm>
            <a:off x="3397250" y="2819400"/>
            <a:ext cx="1784350" cy="2894727"/>
            <a:chOff x="1536" y="358"/>
            <a:chExt cx="1364" cy="1615"/>
          </a:xfrm>
        </p:grpSpPr>
        <p:sp>
          <p:nvSpPr>
            <p:cNvPr id="24601" name="Oval 3"/>
            <p:cNvSpPr>
              <a:spLocks noChangeArrowheads="1"/>
            </p:cNvSpPr>
            <p:nvPr/>
          </p:nvSpPr>
          <p:spPr bwMode="auto">
            <a:xfrm>
              <a:off x="2142" y="363"/>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2" name="Oval 4"/>
            <p:cNvSpPr>
              <a:spLocks noChangeArrowheads="1"/>
            </p:cNvSpPr>
            <p:nvPr/>
          </p:nvSpPr>
          <p:spPr bwMode="auto">
            <a:xfrm>
              <a:off x="2757" y="37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3" name="Oval 5"/>
            <p:cNvSpPr>
              <a:spLocks noChangeArrowheads="1"/>
            </p:cNvSpPr>
            <p:nvPr/>
          </p:nvSpPr>
          <p:spPr bwMode="auto">
            <a:xfrm>
              <a:off x="1536" y="35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4" name="Oval 6"/>
            <p:cNvSpPr>
              <a:spLocks noChangeArrowheads="1"/>
            </p:cNvSpPr>
            <p:nvPr/>
          </p:nvSpPr>
          <p:spPr bwMode="auto">
            <a:xfrm>
              <a:off x="2175" y="1431"/>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5" name="Oval 7"/>
            <p:cNvSpPr>
              <a:spLocks noChangeArrowheads="1"/>
            </p:cNvSpPr>
            <p:nvPr/>
          </p:nvSpPr>
          <p:spPr bwMode="auto">
            <a:xfrm>
              <a:off x="2175" y="1589"/>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6" name="Oval 8"/>
            <p:cNvSpPr>
              <a:spLocks noChangeArrowheads="1"/>
            </p:cNvSpPr>
            <p:nvPr/>
          </p:nvSpPr>
          <p:spPr bwMode="auto">
            <a:xfrm>
              <a:off x="2143" y="1846"/>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7" name="Freeform 9"/>
            <p:cNvSpPr>
              <a:spLocks/>
            </p:cNvSpPr>
            <p:nvPr/>
          </p:nvSpPr>
          <p:spPr bwMode="auto">
            <a:xfrm>
              <a:off x="1608" y="669"/>
              <a:ext cx="564" cy="789"/>
            </a:xfrm>
            <a:custGeom>
              <a:avLst/>
              <a:gdLst>
                <a:gd name="T0" fmla="*/ 563 w 564"/>
                <a:gd name="T1" fmla="*/ 788 h 789"/>
                <a:gd name="T2" fmla="*/ 0 w 564"/>
                <a:gd name="T3" fmla="*/ 488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8" name="Freeform 10"/>
            <p:cNvSpPr>
              <a:spLocks/>
            </p:cNvSpPr>
            <p:nvPr/>
          </p:nvSpPr>
          <p:spPr bwMode="auto">
            <a:xfrm>
              <a:off x="2223" y="669"/>
              <a:ext cx="212" cy="939"/>
            </a:xfrm>
            <a:custGeom>
              <a:avLst/>
              <a:gdLst>
                <a:gd name="T0" fmla="*/ 76 w 212"/>
                <a:gd name="T1" fmla="*/ 938 h 939"/>
                <a:gd name="T2" fmla="*/ 211 w 212"/>
                <a:gd name="T3" fmla="*/ 736 h 939"/>
                <a:gd name="T4" fmla="*/ 211 w 212"/>
                <a:gd name="T5" fmla="*/ 481 h 939"/>
                <a:gd name="T6" fmla="*/ 0 w 212"/>
                <a:gd name="T7" fmla="*/ 233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9" name="Freeform 11"/>
            <p:cNvSpPr>
              <a:spLocks/>
            </p:cNvSpPr>
            <p:nvPr/>
          </p:nvSpPr>
          <p:spPr bwMode="auto">
            <a:xfrm>
              <a:off x="2259" y="692"/>
              <a:ext cx="573" cy="1239"/>
            </a:xfrm>
            <a:custGeom>
              <a:avLst/>
              <a:gdLst>
                <a:gd name="T0" fmla="*/ 0 w 533"/>
                <a:gd name="T1" fmla="*/ 1215 h 1216"/>
                <a:gd name="T2" fmla="*/ 532 w 533"/>
                <a:gd name="T3" fmla="*/ 473 h 1216"/>
                <a:gd name="T4" fmla="*/ 532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accent2"/>
              </a:solidFill>
              <a:round/>
              <a:headEnd type="none" w="sm" len="sm"/>
              <a:tailEnd type="stealth" w="med" len="med"/>
            </a:ln>
          </p:spPr>
          <p:txBody>
            <a:bodyPr/>
            <a:lstStyle/>
            <a:p>
              <a:endParaRPr lang="en-US"/>
            </a:p>
          </p:txBody>
        </p:sp>
      </p:grpSp>
      <p:sp>
        <p:nvSpPr>
          <p:cNvPr id="118797" name="Rectangle 13"/>
          <p:cNvSpPr>
            <a:spLocks noChangeArrowheads="1"/>
          </p:cNvSpPr>
          <p:nvPr/>
        </p:nvSpPr>
        <p:spPr bwMode="auto">
          <a:xfrm>
            <a:off x="5486400" y="3886200"/>
            <a:ext cx="3124200" cy="1816524"/>
          </a:xfrm>
          <a:prstGeom prst="rect">
            <a:avLst/>
          </a:prstGeom>
          <a:noFill/>
          <a:ln w="9525">
            <a:noFill/>
            <a:miter lim="800000"/>
            <a:headEnd/>
            <a:tailEnd/>
          </a:ln>
        </p:spPr>
        <p:txBody>
          <a:bodyPr lIns="92075" tIns="46038" rIns="92075" bIns="46038">
            <a:spAutoFit/>
          </a:bodyPr>
          <a:lstStyle/>
          <a:p>
            <a:pPr eaLnBrk="0" hangingPunct="0"/>
            <a:r>
              <a:rPr lang="en-US" sz="1600" b="1" dirty="0" err="1">
                <a:solidFill>
                  <a:srgbClr val="0000CC"/>
                </a:solidFill>
                <a:latin typeface="Times New Roman" pitchFamily="18" charset="0"/>
                <a:cs typeface="Times New Roman" pitchFamily="18" charset="0"/>
              </a:rPr>
              <a:t>Vị</a:t>
            </a:r>
            <a:r>
              <a:rPr lang="en-US" sz="1600" b="1" dirty="0">
                <a:solidFill>
                  <a:srgbClr val="0000CC"/>
                </a:solidFill>
                <a:latin typeface="Times New Roman" pitchFamily="18" charset="0"/>
                <a:cs typeface="Times New Roman" pitchFamily="18" charset="0"/>
              </a:rPr>
              <a:t> </a:t>
            </a:r>
            <a:r>
              <a:rPr lang="en-US" sz="1600" b="1" dirty="0" err="1">
                <a:solidFill>
                  <a:srgbClr val="0000CC"/>
                </a:solidFill>
                <a:latin typeface="Times New Roman" pitchFamily="18" charset="0"/>
                <a:cs typeface="Times New Roman" pitchFamily="18" charset="0"/>
              </a:rPr>
              <a:t>trí</a:t>
            </a:r>
            <a:r>
              <a:rPr lang="en-US" sz="1600" b="1" dirty="0">
                <a:solidFill>
                  <a:srgbClr val="0000CC"/>
                </a:solidFill>
                <a:latin typeface="Times New Roman" pitchFamily="18" charset="0"/>
                <a:cs typeface="Times New Roman" pitchFamily="18" charset="0"/>
              </a:rPr>
              <a:t> 2</a:t>
            </a:r>
            <a:r>
              <a:rPr lang="en-US" sz="1600" b="1" baseline="30000" dirty="0">
                <a:solidFill>
                  <a:srgbClr val="0000CC"/>
                </a:solidFill>
                <a:latin typeface="Times New Roman" pitchFamily="18" charset="0"/>
                <a:cs typeface="Times New Roman" pitchFamily="18" charset="0"/>
              </a:rPr>
              <a:t>0</a:t>
            </a:r>
            <a:r>
              <a:rPr lang="en-US" sz="1600" b="1" dirty="0">
                <a:solidFill>
                  <a:srgbClr val="0000CC"/>
                </a:solidFill>
                <a:latin typeface="Times New Roman" pitchFamily="18" charset="0"/>
                <a:cs typeface="Times New Roman" pitchFamily="18" charset="0"/>
              </a:rPr>
              <a:t>:</a:t>
            </a: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Xét</a:t>
            </a:r>
            <a:r>
              <a:rPr lang="en-US" sz="1600" dirty="0">
                <a:solidFill>
                  <a:srgbClr val="0000CC"/>
                </a:solidFill>
                <a:latin typeface="Times New Roman" pitchFamily="18" charset="0"/>
                <a:cs typeface="Times New Roman" pitchFamily="18" charset="0"/>
              </a:rPr>
              <a:t> </a:t>
            </a:r>
            <a:r>
              <a:rPr lang="en-US" sz="1600" dirty="0" err="1" smtClean="0">
                <a:solidFill>
                  <a:srgbClr val="0000CC"/>
                </a:solidFill>
                <a:latin typeface="Times New Roman" pitchFamily="18" charset="0"/>
                <a:cs typeface="Times New Roman" pitchFamily="18" charset="0"/>
              </a:rPr>
              <a:t>cột</a:t>
            </a:r>
            <a:r>
              <a:rPr lang="en-US" sz="1600" dirty="0" smtClean="0">
                <a:solidFill>
                  <a:srgbClr val="0000CC"/>
                </a:solidFill>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2</a:t>
            </a:r>
            <a:r>
              <a:rPr lang="en-US" sz="1600" b="1" baseline="30000" dirty="0" smtClean="0">
                <a:solidFill>
                  <a:srgbClr val="FF0000"/>
                </a:solidFill>
                <a:latin typeface="Times New Roman" pitchFamily="18" charset="0"/>
                <a:cs typeface="Times New Roman" pitchFamily="18" charset="0"/>
              </a:rPr>
              <a:t>0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a:t>
            </a:r>
            <a:r>
              <a:rPr lang="en-US" sz="1600" dirty="0" smtClean="0">
                <a:solidFill>
                  <a:srgbClr val="0000CC"/>
                </a:solidFill>
                <a:latin typeface="Times New Roman" pitchFamily="18" charset="0"/>
                <a:cs typeface="Times New Roman" pitchFamily="18" charset="0"/>
              </a:rPr>
              <a:t>bit </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các</a:t>
            </a:r>
            <a:r>
              <a:rPr lang="en-US" sz="1600" dirty="0" smtClean="0">
                <a:solidFill>
                  <a:srgbClr val="FF0000"/>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vị</a:t>
            </a:r>
            <a:r>
              <a:rPr lang="en-US" sz="1600" dirty="0" smtClean="0">
                <a:solidFill>
                  <a:srgbClr val="FF0000"/>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trí</a:t>
            </a:r>
            <a:r>
              <a:rPr lang="en-US" sz="1600" dirty="0" smtClean="0">
                <a:solidFill>
                  <a:srgbClr val="FF0000"/>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có</a:t>
            </a:r>
            <a:r>
              <a:rPr lang="en-US" sz="1600" dirty="0" smtClean="0">
                <a:solidFill>
                  <a:srgbClr val="FF0000"/>
                </a:solidFill>
                <a:latin typeface="Times New Roman" pitchFamily="18" charset="0"/>
                <a:cs typeface="Times New Roman" pitchFamily="18" charset="0"/>
                <a:sym typeface="Wingdings" pitchFamily="2" charset="2"/>
              </a:rPr>
              <a:t> bit 1</a:t>
            </a:r>
            <a:endParaRPr lang="en-US" sz="1600" baseline="30000" dirty="0">
              <a:solidFill>
                <a:srgbClr val="FF0000"/>
              </a:solidFill>
              <a:latin typeface="Times New Roman" pitchFamily="18" charset="0"/>
              <a:cs typeface="Times New Roman" pitchFamily="18" charset="0"/>
            </a:endParaRP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smtClean="0">
                <a:solidFill>
                  <a:srgbClr val="0000CC"/>
                </a:solidFill>
                <a:latin typeface="Times New Roman" pitchFamily="18" charset="0"/>
                <a:cs typeface="Times New Roman" pitchFamily="18" charset="0"/>
              </a:rPr>
              <a:t>Lấy</a:t>
            </a:r>
            <a:r>
              <a:rPr lang="en-US" sz="1600" dirty="0" smtClean="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các</a:t>
            </a:r>
            <a:r>
              <a:rPr lang="en-US" sz="1600" dirty="0">
                <a:solidFill>
                  <a:srgbClr val="0000CC"/>
                </a:solidFill>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bit </a:t>
            </a:r>
            <a:r>
              <a:rPr lang="en-US" sz="1600" dirty="0" smtClean="0">
                <a:solidFill>
                  <a:srgbClr val="FF0000"/>
                </a:solidFill>
                <a:latin typeface="Times New Roman" pitchFamily="18" charset="0"/>
                <a:cs typeface="Times New Roman" pitchFamily="18" charset="0"/>
              </a:rPr>
              <a:t>DL </a:t>
            </a:r>
            <a:r>
              <a:rPr lang="en-US" sz="1600" dirty="0" err="1" smtClean="0">
                <a:solidFill>
                  <a:srgbClr val="FF0000"/>
                </a:solidFill>
                <a:latin typeface="Times New Roman" pitchFamily="18" charset="0"/>
                <a:cs typeface="Times New Roman" pitchFamily="18" charset="0"/>
              </a:rPr>
              <a:t>tại</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các</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vị</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trí</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có</a:t>
            </a:r>
            <a:r>
              <a:rPr lang="en-US" sz="1600" dirty="0" smtClean="0">
                <a:solidFill>
                  <a:srgbClr val="FF0000"/>
                </a:solidFill>
                <a:latin typeface="Times New Roman" pitchFamily="18" charset="0"/>
                <a:cs typeface="Times New Roman" pitchFamily="18" charset="0"/>
              </a:rPr>
              <a:t> bit </a:t>
            </a:r>
            <a:r>
              <a:rPr lang="en-US" sz="1600" dirty="0">
                <a:solidFill>
                  <a:srgbClr val="FF0000"/>
                </a:solidFill>
                <a:latin typeface="Times New Roman" pitchFamily="18" charset="0"/>
                <a:cs typeface="Times New Roman" pitchFamily="18" charset="0"/>
              </a:rPr>
              <a:t>1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bit </a:t>
            </a:r>
            <a:r>
              <a:rPr lang="en-US" sz="1600" dirty="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tính</a:t>
            </a:r>
            <a:r>
              <a:rPr lang="en-US" sz="1600" dirty="0" smtClean="0">
                <a:solidFill>
                  <a:srgbClr val="0000CC"/>
                </a:solidFill>
                <a:latin typeface="Times New Roman" pitchFamily="18" charset="0"/>
                <a:cs typeface="Times New Roman" pitchFamily="18" charset="0"/>
                <a:sym typeface="Wingdings" pitchFamily="2" charset="2"/>
              </a:rPr>
              <a:t> bit parity </a:t>
            </a:r>
            <a:r>
              <a:rPr lang="en-US" sz="1600" dirty="0" err="1" smtClean="0">
                <a:solidFill>
                  <a:srgbClr val="0000CC"/>
                </a:solidFill>
                <a:latin typeface="Times New Roman" pitchFamily="18" charset="0"/>
                <a:cs typeface="Times New Roman" pitchFamily="18" charset="0"/>
                <a:sym typeface="Wingdings" pitchFamily="2" charset="2"/>
              </a:rPr>
              <a:t>cho</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các</a:t>
            </a:r>
            <a:r>
              <a:rPr lang="en-US" sz="1600" dirty="0" smtClean="0">
                <a:solidFill>
                  <a:srgbClr val="0000CC"/>
                </a:solidFill>
                <a:latin typeface="Times New Roman" pitchFamily="18" charset="0"/>
                <a:cs typeface="Times New Roman" pitchFamily="18" charset="0"/>
                <a:sym typeface="Wingdings" pitchFamily="2" charset="2"/>
              </a:rPr>
              <a:t> bit </a:t>
            </a:r>
            <a:r>
              <a:rPr lang="en-US" sz="1600" dirty="0" err="1" smtClean="0">
                <a:solidFill>
                  <a:srgbClr val="0000CC"/>
                </a:solidFill>
                <a:latin typeface="Times New Roman" pitchFamily="18" charset="0"/>
                <a:cs typeface="Times New Roman" pitchFamily="18" charset="0"/>
                <a:sym typeface="Wingdings" pitchFamily="2" charset="2"/>
              </a:rPr>
              <a:t>dữ</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liệu</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này</a:t>
            </a:r>
            <a:endParaRPr lang="en-US" sz="1600" dirty="0">
              <a:solidFill>
                <a:srgbClr val="0000CC"/>
              </a:solidFill>
              <a:latin typeface="Times New Roman" pitchFamily="18" charset="0"/>
              <a:cs typeface="Times New Roman" pitchFamily="18" charset="0"/>
            </a:endParaRPr>
          </a:p>
        </p:txBody>
      </p:sp>
      <p:sp>
        <p:nvSpPr>
          <p:cNvPr id="24584" name="Rectangle 16"/>
          <p:cNvSpPr>
            <a:spLocks noChangeArrowheads="1"/>
          </p:cNvSpPr>
          <p:nvPr/>
        </p:nvSpPr>
        <p:spPr bwMode="auto">
          <a:xfrm>
            <a:off x="1458913"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7"/>
          <p:cNvGrpSpPr>
            <a:grpSpLocks/>
          </p:cNvGrpSpPr>
          <p:nvPr/>
        </p:nvGrpSpPr>
        <p:grpSpPr bwMode="auto">
          <a:xfrm>
            <a:off x="2667000" y="3333750"/>
            <a:ext cx="1219200" cy="203200"/>
            <a:chOff x="1502" y="2167"/>
            <a:chExt cx="924" cy="128"/>
          </a:xfrm>
        </p:grpSpPr>
        <p:sp>
          <p:nvSpPr>
            <p:cNvPr id="24598" name="Line 18"/>
            <p:cNvSpPr>
              <a:spLocks noChangeShapeType="1"/>
            </p:cNvSpPr>
            <p:nvPr/>
          </p:nvSpPr>
          <p:spPr bwMode="auto">
            <a:xfrm>
              <a:off x="1502"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9" name="Line 19"/>
            <p:cNvSpPr>
              <a:spLocks noChangeShapeType="1"/>
            </p:cNvSpPr>
            <p:nvPr/>
          </p:nvSpPr>
          <p:spPr bwMode="auto">
            <a:xfrm>
              <a:off x="181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600" name="Line 20"/>
            <p:cNvSpPr>
              <a:spLocks noChangeShapeType="1"/>
            </p:cNvSpPr>
            <p:nvPr/>
          </p:nvSpPr>
          <p:spPr bwMode="auto">
            <a:xfrm>
              <a:off x="2426"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1"/>
          <p:cNvGrpSpPr>
            <a:grpSpLocks/>
          </p:cNvGrpSpPr>
          <p:nvPr/>
        </p:nvGrpSpPr>
        <p:grpSpPr bwMode="auto">
          <a:xfrm>
            <a:off x="3429000" y="1911350"/>
            <a:ext cx="1676400" cy="908050"/>
            <a:chOff x="2169" y="1204"/>
            <a:chExt cx="1148" cy="588"/>
          </a:xfrm>
        </p:grpSpPr>
        <p:sp>
          <p:nvSpPr>
            <p:cNvPr id="24593" name="Rectangle 22"/>
            <p:cNvSpPr>
              <a:spLocks noChangeArrowheads="1"/>
            </p:cNvSpPr>
            <p:nvPr/>
          </p:nvSpPr>
          <p:spPr bwMode="auto">
            <a:xfrm>
              <a:off x="2412"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4594" name="Line 23"/>
            <p:cNvSpPr>
              <a:spLocks noChangeShapeType="1"/>
            </p:cNvSpPr>
            <p:nvPr/>
          </p:nvSpPr>
          <p:spPr bwMode="auto">
            <a:xfrm flipH="1">
              <a:off x="2169"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5" name="Line 24"/>
            <p:cNvSpPr>
              <a:spLocks noChangeShapeType="1"/>
            </p:cNvSpPr>
            <p:nvPr/>
          </p:nvSpPr>
          <p:spPr bwMode="auto">
            <a:xfrm>
              <a:off x="2657"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6" name="Line 25"/>
            <p:cNvSpPr>
              <a:spLocks noChangeShapeType="1"/>
            </p:cNvSpPr>
            <p:nvPr/>
          </p:nvSpPr>
          <p:spPr bwMode="auto">
            <a:xfrm>
              <a:off x="2838"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7" name="Line 26"/>
            <p:cNvSpPr>
              <a:spLocks noChangeShapeType="1"/>
            </p:cNvSpPr>
            <p:nvPr/>
          </p:nvSpPr>
          <p:spPr bwMode="auto">
            <a:xfrm>
              <a:off x="3003"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4587" name="Rectangle 27"/>
          <p:cNvSpPr>
            <a:spLocks noChangeArrowheads="1"/>
          </p:cNvSpPr>
          <p:nvPr/>
        </p:nvSpPr>
        <p:spPr bwMode="auto">
          <a:xfrm>
            <a:off x="1385888" y="30511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4588" name="Rectangle 28"/>
          <p:cNvSpPr>
            <a:spLocks noChangeArrowheads="1"/>
          </p:cNvSpPr>
          <p:nvPr/>
        </p:nvSpPr>
        <p:spPr bwMode="auto">
          <a:xfrm>
            <a:off x="2514600" y="28003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4589" name="Rectangle 29"/>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a:solidFill>
                  <a:srgbClr val="0033CC"/>
                </a:solidFill>
                <a:latin typeface="Courier" pitchFamily="49" charset="0"/>
                <a:cs typeface="Arial" pitchFamily="34" charset="0"/>
              </a:rPr>
              <a:t>3</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solidFill>
                  <a:srgbClr val="0033CC"/>
                </a:solidFill>
                <a:latin typeface="Courier" pitchFamily="49" charset="0"/>
                <a:cs typeface="Arial" pitchFamily="34" charset="0"/>
              </a:rPr>
              <a:t>5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solidFill>
                  <a:srgbClr val="0033CC"/>
                </a:solidFill>
                <a:latin typeface="Courier" pitchFamily="49" charset="0"/>
                <a:cs typeface="Arial" pitchFamily="34" charset="0"/>
              </a:rPr>
              <a:t>6</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solidFill>
                  <a:srgbClr val="0033CC"/>
                </a:solidFill>
                <a:latin typeface="Courier" pitchFamily="49" charset="0"/>
                <a:cs typeface="Arial" pitchFamily="34" charset="0"/>
              </a:rPr>
              <a:t>7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24590" name="Rectangle 30"/>
          <p:cNvSpPr>
            <a:spLocks noChangeArrowheads="1"/>
          </p:cNvSpPr>
          <p:nvPr/>
        </p:nvSpPr>
        <p:spPr bwMode="auto">
          <a:xfrm>
            <a:off x="990600" y="4267200"/>
            <a:ext cx="1284555" cy="339196"/>
          </a:xfrm>
          <a:prstGeom prst="rect">
            <a:avLst/>
          </a:prstGeom>
          <a:noFill/>
          <a:ln w="9525">
            <a:noFill/>
            <a:miter lim="800000"/>
            <a:headEnd/>
            <a:tailEnd/>
          </a:ln>
        </p:spPr>
        <p:txBody>
          <a:bodyPr wrap="square" lIns="92075" tIns="46038" rIns="92075" bIns="46038">
            <a:spAutoFit/>
          </a:bodyPr>
          <a:lstStyle/>
          <a:p>
            <a:pPr eaLnBrk="0" hangingPunct="0"/>
            <a:r>
              <a:rPr lang="en-US" sz="1600" b="1">
                <a:cs typeface="Arial" pitchFamily="34" charset="0"/>
              </a:rPr>
              <a:t>Check bits:</a:t>
            </a:r>
          </a:p>
        </p:txBody>
      </p:sp>
      <p:sp>
        <p:nvSpPr>
          <p:cNvPr id="118815" name="Rectangle 31"/>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0  1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0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1</a:t>
            </a:r>
          </a:p>
        </p:txBody>
      </p:sp>
      <p:sp>
        <p:nvSpPr>
          <p:cNvPr id="37" name="Rectangle 28"/>
          <p:cNvSpPr>
            <a:spLocks noChangeArrowheads="1"/>
          </p:cNvSpPr>
          <p:nvPr/>
        </p:nvSpPr>
        <p:spPr bwMode="auto">
          <a:xfrm>
            <a:off x="2514600" y="281940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smtClean="0">
                <a:solidFill>
                  <a:srgbClr val="FF0000"/>
                </a:solidFill>
                <a:latin typeface="Courier" pitchFamily="49" charset="0"/>
                <a:cs typeface="Arial" pitchFamily="34" charset="0"/>
              </a:rPr>
              <a:t>1</a:t>
            </a:r>
            <a:r>
              <a:rPr lang="en-US" sz="1600" b="1" dirty="0" smtClean="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1" name="Slide Number Placeholder 30"/>
          <p:cNvSpPr>
            <a:spLocks noGrp="1"/>
          </p:cNvSpPr>
          <p:nvPr>
            <p:ph type="sldNum" sz="quarter" idx="12"/>
          </p:nvPr>
        </p:nvSpPr>
        <p:spPr/>
        <p:txBody>
          <a:bodyPr/>
          <a:lstStyle/>
          <a:p>
            <a:fld id="{4810A696-75C0-4E1D-A482-26D5420205C7}" type="slidenum">
              <a:rPr lang="en-US" smtClean="0"/>
              <a:pPr/>
              <a:t>20</a:t>
            </a:fld>
            <a:endParaRPr lang="en-US"/>
          </a:p>
        </p:txBody>
      </p:sp>
      <p:sp>
        <p:nvSpPr>
          <p:cNvPr id="32" name="Footer Placeholder 31"/>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97">
                                            <p:txEl>
                                              <p:pRg st="0" end="0"/>
                                            </p:txEl>
                                          </p:spTgt>
                                        </p:tgtEl>
                                        <p:attrNameLst>
                                          <p:attrName>style.visibility</p:attrName>
                                        </p:attrNameLst>
                                      </p:cBhvr>
                                      <p:to>
                                        <p:strVal val="visible"/>
                                      </p:to>
                                    </p:set>
                                    <p:animEffect transition="in" filter="blinds(horizontal)">
                                      <p:cBhvr>
                                        <p:cTn id="7" dur="500"/>
                                        <p:tgtEl>
                                          <p:spTgt spid="118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97">
                                            <p:txEl>
                                              <p:pRg st="1" end="1"/>
                                            </p:txEl>
                                          </p:spTgt>
                                        </p:tgtEl>
                                        <p:attrNameLst>
                                          <p:attrName>style.visibility</p:attrName>
                                        </p:attrNameLst>
                                      </p:cBhvr>
                                      <p:to>
                                        <p:strVal val="visible"/>
                                      </p:to>
                                    </p:set>
                                    <p:animEffect transition="in" filter="blinds(horizontal)">
                                      <p:cBhvr>
                                        <p:cTn id="12" dur="500"/>
                                        <p:tgtEl>
                                          <p:spTgt spid="118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815"/>
                                        </p:tgtEl>
                                        <p:attrNameLst>
                                          <p:attrName>style.visibility</p:attrName>
                                        </p:attrNameLst>
                                      </p:cBhvr>
                                      <p:to>
                                        <p:strVal val="visible"/>
                                      </p:to>
                                    </p:set>
                                    <p:animEffect transition="in" filter="blinds(horizontal)">
                                      <p:cBhvr>
                                        <p:cTn id="17" dur="500"/>
                                        <p:tgtEl>
                                          <p:spTgt spid="1188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8797">
                                            <p:txEl>
                                              <p:pRg st="2" end="2"/>
                                            </p:txEl>
                                          </p:spTgt>
                                        </p:tgtEl>
                                        <p:attrNameLst>
                                          <p:attrName>style.visibility</p:attrName>
                                        </p:attrNameLst>
                                      </p:cBhvr>
                                      <p:to>
                                        <p:strVal val="visible"/>
                                      </p:to>
                                    </p:set>
                                    <p:animEffect transition="in" filter="blinds(horizontal)">
                                      <p:cBhvr>
                                        <p:cTn id="27" dur="500"/>
                                        <p:tgtEl>
                                          <p:spTgt spid="1187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5"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fontAlgn="auto">
              <a:spcAft>
                <a:spcPts val="0"/>
              </a:spcAft>
              <a:defRPr/>
            </a:pPr>
            <a:r>
              <a:rPr lang="en-US" smtClean="0"/>
              <a:t>Hamming code - 5</a:t>
            </a:r>
          </a:p>
        </p:txBody>
      </p:sp>
      <p:sp>
        <p:nvSpPr>
          <p:cNvPr id="25613" name="Rectangle 14"/>
          <p:cNvSpPr>
            <a:spLocks noChangeArrowheads="1"/>
          </p:cNvSpPr>
          <p:nvPr/>
        </p:nvSpPr>
        <p:spPr bwMode="auto">
          <a:xfrm>
            <a:off x="454025" y="42672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5614" name="Rectangle 15"/>
          <p:cNvSpPr>
            <a:spLocks noChangeArrowheads="1"/>
          </p:cNvSpPr>
          <p:nvPr/>
        </p:nvSpPr>
        <p:spPr bwMode="auto">
          <a:xfrm>
            <a:off x="1368425" y="46450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 </a:t>
            </a:r>
            <a:r>
              <a:rPr lang="en-US" sz="1600" b="1" dirty="0">
                <a:latin typeface="Courier" pitchFamily="49" charset="0"/>
                <a:cs typeface="Arial" pitchFamily="34" charset="0"/>
              </a:rPr>
              <a:t>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p:txBody>
      </p:sp>
      <p:sp>
        <p:nvSpPr>
          <p:cNvPr id="25615" name="Line 16"/>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18" name="Rectangle 19"/>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25619" name="Rectangle 20"/>
          <p:cNvSpPr>
            <a:spLocks noChangeArrowheads="1"/>
          </p:cNvSpPr>
          <p:nvPr/>
        </p:nvSpPr>
        <p:spPr bwMode="auto">
          <a:xfrm>
            <a:off x="3662363" y="1911350"/>
            <a:ext cx="103981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5620" name="Line 21"/>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grpSp>
        <p:nvGrpSpPr>
          <p:cNvPr id="2" name="Group 34"/>
          <p:cNvGrpSpPr/>
          <p:nvPr/>
        </p:nvGrpSpPr>
        <p:grpSpPr>
          <a:xfrm>
            <a:off x="3278187" y="2895600"/>
            <a:ext cx="1903413" cy="2743200"/>
            <a:chOff x="6097587" y="2930525"/>
            <a:chExt cx="1903413" cy="2632075"/>
          </a:xfrm>
        </p:grpSpPr>
        <p:sp>
          <p:nvSpPr>
            <p:cNvPr id="25604" name="Oval 5"/>
            <p:cNvSpPr>
              <a:spLocks noChangeArrowheads="1"/>
            </p:cNvSpPr>
            <p:nvPr/>
          </p:nvSpPr>
          <p:spPr bwMode="auto">
            <a:xfrm>
              <a:off x="6754812" y="4633913"/>
              <a:ext cx="214313" cy="201612"/>
            </a:xfrm>
            <a:prstGeom prst="ellipse">
              <a:avLst/>
            </a:prstGeom>
            <a:noFill/>
            <a:ln w="12700">
              <a:solidFill>
                <a:schemeClr val="hlink"/>
              </a:solidFill>
              <a:round/>
              <a:headEnd/>
              <a:tailEnd/>
            </a:ln>
          </p:spPr>
          <p:txBody>
            <a:bodyPr wrap="none" anchor="ctr"/>
            <a:lstStyle/>
            <a:p>
              <a:endParaRPr lang="en-US"/>
            </a:p>
          </p:txBody>
        </p:sp>
        <p:sp>
          <p:nvSpPr>
            <p:cNvPr id="25605" name="Oval 6"/>
            <p:cNvSpPr>
              <a:spLocks noChangeArrowheads="1"/>
            </p:cNvSpPr>
            <p:nvPr/>
          </p:nvSpPr>
          <p:spPr bwMode="auto">
            <a:xfrm>
              <a:off x="6754812" y="5110163"/>
              <a:ext cx="214313" cy="201612"/>
            </a:xfrm>
            <a:prstGeom prst="ellipse">
              <a:avLst/>
            </a:prstGeom>
            <a:noFill/>
            <a:ln w="12700">
              <a:solidFill>
                <a:schemeClr val="hlink"/>
              </a:solidFill>
              <a:round/>
              <a:headEnd/>
              <a:tailEnd/>
            </a:ln>
          </p:spPr>
          <p:txBody>
            <a:bodyPr wrap="none" anchor="ctr"/>
            <a:lstStyle/>
            <a:p>
              <a:endParaRPr lang="en-US"/>
            </a:p>
          </p:txBody>
        </p:sp>
        <p:sp>
          <p:nvSpPr>
            <p:cNvPr id="25606" name="Oval 7"/>
            <p:cNvSpPr>
              <a:spLocks noChangeArrowheads="1"/>
            </p:cNvSpPr>
            <p:nvPr/>
          </p:nvSpPr>
          <p:spPr bwMode="auto">
            <a:xfrm>
              <a:off x="6754812" y="5360988"/>
              <a:ext cx="214313" cy="201612"/>
            </a:xfrm>
            <a:prstGeom prst="ellipse">
              <a:avLst/>
            </a:prstGeom>
            <a:noFill/>
            <a:ln w="12700">
              <a:solidFill>
                <a:schemeClr val="hlink"/>
              </a:solidFill>
              <a:round/>
              <a:headEnd/>
              <a:tailEnd/>
            </a:ln>
          </p:spPr>
          <p:txBody>
            <a:bodyPr wrap="none" anchor="ctr"/>
            <a:lstStyle/>
            <a:p>
              <a:endParaRPr lang="en-US"/>
            </a:p>
          </p:txBody>
        </p:sp>
        <p:sp>
          <p:nvSpPr>
            <p:cNvPr id="25607" name="Oval 8"/>
            <p:cNvSpPr>
              <a:spLocks noChangeArrowheads="1"/>
            </p:cNvSpPr>
            <p:nvPr/>
          </p:nvSpPr>
          <p:spPr bwMode="auto">
            <a:xfrm>
              <a:off x="7316787" y="2974975"/>
              <a:ext cx="227013" cy="485775"/>
            </a:xfrm>
            <a:prstGeom prst="ellipse">
              <a:avLst/>
            </a:prstGeom>
            <a:noFill/>
            <a:ln w="12700">
              <a:solidFill>
                <a:schemeClr val="hlink"/>
              </a:solidFill>
              <a:round/>
              <a:headEnd/>
              <a:tailEnd/>
            </a:ln>
          </p:spPr>
          <p:txBody>
            <a:bodyPr wrap="none" anchor="ctr"/>
            <a:lstStyle/>
            <a:p>
              <a:endParaRPr lang="en-US"/>
            </a:p>
          </p:txBody>
        </p:sp>
        <p:sp>
          <p:nvSpPr>
            <p:cNvPr id="25608" name="Oval 9"/>
            <p:cNvSpPr>
              <a:spLocks noChangeArrowheads="1"/>
            </p:cNvSpPr>
            <p:nvPr/>
          </p:nvSpPr>
          <p:spPr bwMode="auto">
            <a:xfrm>
              <a:off x="7773987" y="2962275"/>
              <a:ext cx="227013" cy="485775"/>
            </a:xfrm>
            <a:prstGeom prst="ellipse">
              <a:avLst/>
            </a:prstGeom>
            <a:noFill/>
            <a:ln w="12700">
              <a:solidFill>
                <a:schemeClr val="hlink"/>
              </a:solidFill>
              <a:round/>
              <a:headEnd/>
              <a:tailEnd/>
            </a:ln>
          </p:spPr>
          <p:txBody>
            <a:bodyPr wrap="none" anchor="ctr"/>
            <a:lstStyle/>
            <a:p>
              <a:endParaRPr lang="en-US"/>
            </a:p>
          </p:txBody>
        </p:sp>
        <p:sp>
          <p:nvSpPr>
            <p:cNvPr id="25609" name="Oval 10"/>
            <p:cNvSpPr>
              <a:spLocks noChangeArrowheads="1"/>
            </p:cNvSpPr>
            <p:nvPr/>
          </p:nvSpPr>
          <p:spPr bwMode="auto">
            <a:xfrm>
              <a:off x="6097587" y="2930525"/>
              <a:ext cx="227013" cy="485775"/>
            </a:xfrm>
            <a:prstGeom prst="ellipse">
              <a:avLst/>
            </a:prstGeom>
            <a:noFill/>
            <a:ln w="12700">
              <a:solidFill>
                <a:schemeClr val="hlink"/>
              </a:solidFill>
              <a:round/>
              <a:headEnd/>
              <a:tailEnd/>
            </a:ln>
          </p:spPr>
          <p:txBody>
            <a:bodyPr wrap="none" anchor="ctr"/>
            <a:lstStyle/>
            <a:p>
              <a:endParaRPr lang="en-US"/>
            </a:p>
          </p:txBody>
        </p:sp>
        <p:sp>
          <p:nvSpPr>
            <p:cNvPr id="25610" name="Freeform 11"/>
            <p:cNvSpPr>
              <a:spLocks/>
            </p:cNvSpPr>
            <p:nvPr/>
          </p:nvSpPr>
          <p:spPr bwMode="auto">
            <a:xfrm>
              <a:off x="6224587" y="3424238"/>
              <a:ext cx="538163" cy="1252537"/>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25611" name="Freeform 12"/>
            <p:cNvSpPr>
              <a:spLocks/>
            </p:cNvSpPr>
            <p:nvPr/>
          </p:nvSpPr>
          <p:spPr bwMode="auto">
            <a:xfrm>
              <a:off x="6962775" y="3460750"/>
              <a:ext cx="887412" cy="1930400"/>
            </a:xfrm>
            <a:custGeom>
              <a:avLst/>
              <a:gdLst>
                <a:gd name="T0" fmla="*/ 0 w 759"/>
                <a:gd name="T1" fmla="*/ 2147483647 h 1216"/>
                <a:gd name="T2" fmla="*/ 1036182664 w 759"/>
                <a:gd name="T3" fmla="*/ 1192033031 h 1216"/>
                <a:gd name="T4" fmla="*/ 103618266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25612" name="Freeform 13"/>
            <p:cNvSpPr>
              <a:spLocks/>
            </p:cNvSpPr>
            <p:nvPr/>
          </p:nvSpPr>
          <p:spPr bwMode="auto">
            <a:xfrm>
              <a:off x="6975475" y="3460750"/>
              <a:ext cx="417512" cy="1692275"/>
            </a:xfrm>
            <a:custGeom>
              <a:avLst/>
              <a:gdLst>
                <a:gd name="T0" fmla="*/ 0 w 436"/>
                <a:gd name="T1" fmla="*/ 2147483647 h 1081"/>
                <a:gd name="T2" fmla="*/ 398890590 w 436"/>
                <a:gd name="T3" fmla="*/ 1029294494 h 1081"/>
                <a:gd name="T4" fmla="*/ 398890590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grpSp>
      <p:sp>
        <p:nvSpPr>
          <p:cNvPr id="25621" name="Line 22"/>
          <p:cNvSpPr>
            <a:spLocks noChangeShapeType="1"/>
          </p:cNvSpPr>
          <p:nvPr/>
        </p:nvSpPr>
        <p:spPr bwMode="auto">
          <a:xfrm>
            <a:off x="29083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2" name="Line 23"/>
          <p:cNvSpPr>
            <a:spLocks noChangeShapeType="1"/>
          </p:cNvSpPr>
          <p:nvPr/>
        </p:nvSpPr>
        <p:spPr bwMode="auto">
          <a:xfrm>
            <a:off x="38100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3" name="Line 24"/>
          <p:cNvSpPr>
            <a:spLocks noChangeShapeType="1"/>
          </p:cNvSpPr>
          <p:nvPr/>
        </p:nvSpPr>
        <p:spPr bwMode="auto">
          <a:xfrm flipH="1">
            <a:off x="3276600" y="2201863"/>
            <a:ext cx="500063"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4" name="Line 25"/>
          <p:cNvSpPr>
            <a:spLocks noChangeShapeType="1"/>
          </p:cNvSpPr>
          <p:nvPr/>
        </p:nvSpPr>
        <p:spPr bwMode="auto">
          <a:xfrm>
            <a:off x="4051300" y="2201863"/>
            <a:ext cx="63500" cy="6937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5" name="Line 26"/>
          <p:cNvSpPr>
            <a:spLocks noChangeShapeType="1"/>
          </p:cNvSpPr>
          <p:nvPr/>
        </p:nvSpPr>
        <p:spPr bwMode="auto">
          <a:xfrm>
            <a:off x="4338638" y="2214563"/>
            <a:ext cx="15716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6" name="Line 27"/>
          <p:cNvSpPr>
            <a:spLocks noChangeShapeType="1"/>
          </p:cNvSpPr>
          <p:nvPr/>
        </p:nvSpPr>
        <p:spPr bwMode="auto">
          <a:xfrm>
            <a:off x="4600575" y="2214563"/>
            <a:ext cx="352425"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8"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5629" name="Rectangle 30"/>
          <p:cNvSpPr>
            <a:spLocks noChangeArrowheads="1"/>
          </p:cNvSpPr>
          <p:nvPr/>
        </p:nvSpPr>
        <p:spPr bwMode="auto">
          <a:xfrm>
            <a:off x="2438400"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6" name="Rectangle 30"/>
          <p:cNvSpPr>
            <a:spLocks noChangeArrowheads="1"/>
          </p:cNvSpPr>
          <p:nvPr/>
        </p:nvSpPr>
        <p:spPr bwMode="auto">
          <a:xfrm>
            <a:off x="2438400"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smtClean="0">
                <a:solidFill>
                  <a:srgbClr val="FF0000"/>
                </a:solidFill>
                <a:latin typeface="Courier" pitchFamily="49" charset="0"/>
                <a:cs typeface="Arial" pitchFamily="34" charset="0"/>
              </a:rPr>
              <a:t>0</a:t>
            </a:r>
            <a:r>
              <a:rPr lang="en-US" sz="1600" b="1" dirty="0" smtClean="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8" name="Slide Number Placeholder 27"/>
          <p:cNvSpPr>
            <a:spLocks noGrp="1"/>
          </p:cNvSpPr>
          <p:nvPr>
            <p:ph type="sldNum" sz="quarter" idx="12"/>
          </p:nvPr>
        </p:nvSpPr>
        <p:spPr/>
        <p:txBody>
          <a:bodyPr/>
          <a:lstStyle/>
          <a:p>
            <a:fld id="{4810A696-75C0-4E1D-A482-26D5420205C7}" type="slidenum">
              <a:rPr lang="en-US" smtClean="0"/>
              <a:pPr/>
              <a:t>21</a:t>
            </a:fld>
            <a:endParaRPr lang="en-US"/>
          </a:p>
        </p:txBody>
      </p:sp>
      <p:sp>
        <p:nvSpPr>
          <p:cNvPr id="29" name="Footer Placeholder 28"/>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fontAlgn="auto">
              <a:spcAft>
                <a:spcPts val="0"/>
              </a:spcAft>
              <a:defRPr/>
            </a:pPr>
            <a:r>
              <a:rPr lang="en-US" smtClean="0"/>
              <a:t>Hamming code - 6</a:t>
            </a:r>
          </a:p>
        </p:txBody>
      </p:sp>
      <p:grpSp>
        <p:nvGrpSpPr>
          <p:cNvPr id="2" name="Group 4"/>
          <p:cNvGrpSpPr>
            <a:grpSpLocks/>
          </p:cNvGrpSpPr>
          <p:nvPr/>
        </p:nvGrpSpPr>
        <p:grpSpPr bwMode="auto">
          <a:xfrm>
            <a:off x="3276600" y="2895600"/>
            <a:ext cx="1812925" cy="2632075"/>
            <a:chOff x="2344" y="1826"/>
            <a:chExt cx="1190" cy="1658"/>
          </a:xfrm>
        </p:grpSpPr>
        <p:sp>
          <p:nvSpPr>
            <p:cNvPr id="26649" name="Oval 5"/>
            <p:cNvSpPr>
              <a:spLocks noChangeArrowheads="1"/>
            </p:cNvSpPr>
            <p:nvPr/>
          </p:nvSpPr>
          <p:spPr bwMode="auto">
            <a:xfrm>
              <a:off x="2344" y="3049"/>
              <a:ext cx="135" cy="127"/>
            </a:xfrm>
            <a:prstGeom prst="ellipse">
              <a:avLst/>
            </a:prstGeom>
            <a:noFill/>
            <a:ln w="12700">
              <a:solidFill>
                <a:schemeClr val="hlink"/>
              </a:solidFill>
              <a:round/>
              <a:headEnd/>
              <a:tailEnd/>
            </a:ln>
          </p:spPr>
          <p:txBody>
            <a:bodyPr wrap="none" anchor="ctr"/>
            <a:lstStyle/>
            <a:p>
              <a:endParaRPr lang="en-US"/>
            </a:p>
          </p:txBody>
        </p:sp>
        <p:sp>
          <p:nvSpPr>
            <p:cNvPr id="26650" name="Oval 6"/>
            <p:cNvSpPr>
              <a:spLocks noChangeArrowheads="1"/>
            </p:cNvSpPr>
            <p:nvPr/>
          </p:nvSpPr>
          <p:spPr bwMode="auto">
            <a:xfrm>
              <a:off x="2344" y="3199"/>
              <a:ext cx="135" cy="127"/>
            </a:xfrm>
            <a:prstGeom prst="ellipse">
              <a:avLst/>
            </a:prstGeom>
            <a:noFill/>
            <a:ln w="12700">
              <a:solidFill>
                <a:schemeClr val="hlink"/>
              </a:solidFill>
              <a:round/>
              <a:headEnd/>
              <a:tailEnd/>
            </a:ln>
          </p:spPr>
          <p:txBody>
            <a:bodyPr wrap="none" anchor="ctr"/>
            <a:lstStyle/>
            <a:p>
              <a:endParaRPr lang="en-US"/>
            </a:p>
          </p:txBody>
        </p:sp>
        <p:sp>
          <p:nvSpPr>
            <p:cNvPr id="26651" name="Oval 7"/>
            <p:cNvSpPr>
              <a:spLocks noChangeArrowheads="1"/>
            </p:cNvSpPr>
            <p:nvPr/>
          </p:nvSpPr>
          <p:spPr bwMode="auto">
            <a:xfrm>
              <a:off x="2344" y="3357"/>
              <a:ext cx="135" cy="127"/>
            </a:xfrm>
            <a:prstGeom prst="ellipse">
              <a:avLst/>
            </a:prstGeom>
            <a:noFill/>
            <a:ln w="12700">
              <a:solidFill>
                <a:schemeClr val="hlink"/>
              </a:solidFill>
              <a:round/>
              <a:headEnd/>
              <a:tailEnd/>
            </a:ln>
          </p:spPr>
          <p:txBody>
            <a:bodyPr wrap="none" anchor="ctr"/>
            <a:lstStyle/>
            <a:p>
              <a:endParaRPr lang="en-US"/>
            </a:p>
          </p:txBody>
        </p:sp>
        <p:sp>
          <p:nvSpPr>
            <p:cNvPr id="26652" name="Oval 8"/>
            <p:cNvSpPr>
              <a:spLocks noChangeArrowheads="1"/>
            </p:cNvSpPr>
            <p:nvPr/>
          </p:nvSpPr>
          <p:spPr bwMode="auto">
            <a:xfrm>
              <a:off x="3083" y="1831"/>
              <a:ext cx="143" cy="306"/>
            </a:xfrm>
            <a:prstGeom prst="ellipse">
              <a:avLst/>
            </a:prstGeom>
            <a:noFill/>
            <a:ln w="12700">
              <a:solidFill>
                <a:schemeClr val="hlink"/>
              </a:solidFill>
              <a:round/>
              <a:headEnd/>
              <a:tailEnd/>
            </a:ln>
          </p:spPr>
          <p:txBody>
            <a:bodyPr wrap="none" anchor="ctr"/>
            <a:lstStyle/>
            <a:p>
              <a:endParaRPr lang="en-US"/>
            </a:p>
          </p:txBody>
        </p:sp>
        <p:sp>
          <p:nvSpPr>
            <p:cNvPr id="26653" name="Oval 9"/>
            <p:cNvSpPr>
              <a:spLocks noChangeArrowheads="1"/>
            </p:cNvSpPr>
            <p:nvPr/>
          </p:nvSpPr>
          <p:spPr bwMode="auto">
            <a:xfrm>
              <a:off x="3391" y="1846"/>
              <a:ext cx="143" cy="306"/>
            </a:xfrm>
            <a:prstGeom prst="ellipse">
              <a:avLst/>
            </a:prstGeom>
            <a:noFill/>
            <a:ln w="12700">
              <a:solidFill>
                <a:schemeClr val="hlink"/>
              </a:solidFill>
              <a:round/>
              <a:headEnd/>
              <a:tailEnd/>
            </a:ln>
          </p:spPr>
          <p:txBody>
            <a:bodyPr wrap="none" anchor="ctr"/>
            <a:lstStyle/>
            <a:p>
              <a:endParaRPr lang="en-US"/>
            </a:p>
          </p:txBody>
        </p:sp>
        <p:sp>
          <p:nvSpPr>
            <p:cNvPr id="26654" name="Oval 10"/>
            <p:cNvSpPr>
              <a:spLocks noChangeArrowheads="1"/>
            </p:cNvSpPr>
            <p:nvPr/>
          </p:nvSpPr>
          <p:spPr bwMode="auto">
            <a:xfrm>
              <a:off x="2801" y="1826"/>
              <a:ext cx="143" cy="306"/>
            </a:xfrm>
            <a:prstGeom prst="ellipse">
              <a:avLst/>
            </a:prstGeom>
            <a:noFill/>
            <a:ln w="12700">
              <a:solidFill>
                <a:schemeClr val="hlink"/>
              </a:solidFill>
              <a:round/>
              <a:headEnd/>
              <a:tailEnd/>
            </a:ln>
          </p:spPr>
          <p:txBody>
            <a:bodyPr wrap="none" anchor="ctr"/>
            <a:lstStyle/>
            <a:p>
              <a:endParaRPr lang="en-US"/>
            </a:p>
          </p:txBody>
        </p:sp>
        <p:sp>
          <p:nvSpPr>
            <p:cNvPr id="26655" name="Freeform 11"/>
            <p:cNvSpPr>
              <a:spLocks/>
            </p:cNvSpPr>
            <p:nvPr/>
          </p:nvSpPr>
          <p:spPr bwMode="auto">
            <a:xfrm>
              <a:off x="2483" y="2160"/>
              <a:ext cx="983" cy="1231"/>
            </a:xfrm>
            <a:custGeom>
              <a:avLst/>
              <a:gdLst>
                <a:gd name="T0" fmla="*/ 0 w 983"/>
                <a:gd name="T1" fmla="*/ 1230 h 1231"/>
                <a:gd name="T2" fmla="*/ 982 w 983"/>
                <a:gd name="T3" fmla="*/ 473 h 1231"/>
                <a:gd name="T4" fmla="*/ 982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hlink"/>
              </a:solidFill>
              <a:round/>
              <a:headEnd type="none" w="sm" len="sm"/>
              <a:tailEnd type="stealth" w="med" len="med"/>
            </a:ln>
          </p:spPr>
          <p:txBody>
            <a:bodyPr/>
            <a:lstStyle/>
            <a:p>
              <a:endParaRPr lang="en-US"/>
            </a:p>
          </p:txBody>
        </p:sp>
        <p:sp>
          <p:nvSpPr>
            <p:cNvPr id="26656" name="Freeform 12"/>
            <p:cNvSpPr>
              <a:spLocks/>
            </p:cNvSpPr>
            <p:nvPr/>
          </p:nvSpPr>
          <p:spPr bwMode="auto">
            <a:xfrm>
              <a:off x="2475" y="2145"/>
              <a:ext cx="676" cy="1096"/>
            </a:xfrm>
            <a:custGeom>
              <a:avLst/>
              <a:gdLst>
                <a:gd name="T0" fmla="*/ 0 w 676"/>
                <a:gd name="T1" fmla="*/ 1095 h 1096"/>
                <a:gd name="T2" fmla="*/ 675 w 676"/>
                <a:gd name="T3" fmla="*/ 420 h 1096"/>
                <a:gd name="T4" fmla="*/ 675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hlink"/>
              </a:solidFill>
              <a:round/>
              <a:headEnd type="none" w="sm" len="sm"/>
              <a:tailEnd type="stealth" w="med" len="med"/>
            </a:ln>
          </p:spPr>
          <p:txBody>
            <a:bodyPr/>
            <a:lstStyle/>
            <a:p>
              <a:endParaRPr lang="en-US"/>
            </a:p>
          </p:txBody>
        </p:sp>
        <p:sp>
          <p:nvSpPr>
            <p:cNvPr id="26657" name="Freeform 13"/>
            <p:cNvSpPr>
              <a:spLocks/>
            </p:cNvSpPr>
            <p:nvPr/>
          </p:nvSpPr>
          <p:spPr bwMode="auto">
            <a:xfrm>
              <a:off x="2460" y="2162"/>
              <a:ext cx="434" cy="907"/>
            </a:xfrm>
            <a:custGeom>
              <a:avLst/>
              <a:gdLst>
                <a:gd name="T0" fmla="*/ 0 w 375"/>
                <a:gd name="T1" fmla="*/ 931 h 932"/>
                <a:gd name="T2" fmla="*/ 374 w 375"/>
                <a:gd name="T3" fmla="*/ 420 h 932"/>
                <a:gd name="T4" fmla="*/ 374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hlink"/>
              </a:solidFill>
              <a:round/>
              <a:headEnd type="none" w="sm" len="sm"/>
              <a:tailEnd type="stealth" w="med" len="med"/>
            </a:ln>
          </p:spPr>
          <p:txBody>
            <a:bodyPr/>
            <a:lstStyle/>
            <a:p>
              <a:endParaRPr lang="en-US"/>
            </a:p>
          </p:txBody>
        </p:sp>
      </p:grpSp>
      <p:sp>
        <p:nvSpPr>
          <p:cNvPr id="26629" name="Rectangle 14"/>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5"/>
          <p:cNvGrpSpPr>
            <a:grpSpLocks/>
          </p:cNvGrpSpPr>
          <p:nvPr/>
        </p:nvGrpSpPr>
        <p:grpSpPr bwMode="auto">
          <a:xfrm>
            <a:off x="2532063" y="3409950"/>
            <a:ext cx="1238250" cy="228600"/>
            <a:chOff x="1620" y="2167"/>
            <a:chExt cx="924" cy="128"/>
          </a:xfrm>
        </p:grpSpPr>
        <p:sp>
          <p:nvSpPr>
            <p:cNvPr id="26643" name="Line 16"/>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4" name="Line 17"/>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5" name="Line 18"/>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6" name="Line 19"/>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7" name="Line 20"/>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8" name="Line 21"/>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2"/>
          <p:cNvGrpSpPr>
            <a:grpSpLocks/>
          </p:cNvGrpSpPr>
          <p:nvPr/>
        </p:nvGrpSpPr>
        <p:grpSpPr bwMode="auto">
          <a:xfrm>
            <a:off x="3200400" y="1911350"/>
            <a:ext cx="1822450" cy="933450"/>
            <a:chOff x="2287" y="1204"/>
            <a:chExt cx="1148" cy="588"/>
          </a:xfrm>
        </p:grpSpPr>
        <p:sp>
          <p:nvSpPr>
            <p:cNvPr id="26638" name="Rectangle 23"/>
            <p:cNvSpPr>
              <a:spLocks noChangeArrowheads="1"/>
            </p:cNvSpPr>
            <p:nvPr/>
          </p:nvSpPr>
          <p:spPr bwMode="auto">
            <a:xfrm>
              <a:off x="2530"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6639" name="Line 24"/>
            <p:cNvSpPr>
              <a:spLocks noChangeShapeType="1"/>
            </p:cNvSpPr>
            <p:nvPr/>
          </p:nvSpPr>
          <p:spPr bwMode="auto">
            <a:xfrm flipH="1">
              <a:off x="2287"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0" name="Line 25"/>
            <p:cNvSpPr>
              <a:spLocks noChangeShapeType="1"/>
            </p:cNvSpPr>
            <p:nvPr/>
          </p:nvSpPr>
          <p:spPr bwMode="auto">
            <a:xfrm>
              <a:off x="2775"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1" name="Line 26"/>
            <p:cNvSpPr>
              <a:spLocks noChangeShapeType="1"/>
            </p:cNvSpPr>
            <p:nvPr/>
          </p:nvSpPr>
          <p:spPr bwMode="auto">
            <a:xfrm>
              <a:off x="2956"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2" name="Line 27"/>
            <p:cNvSpPr>
              <a:spLocks noChangeShapeType="1"/>
            </p:cNvSpPr>
            <p:nvPr/>
          </p:nvSpPr>
          <p:spPr bwMode="auto">
            <a:xfrm>
              <a:off x="3121"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6633"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6634" name="Rectangle 30"/>
          <p:cNvSpPr>
            <a:spLocks noChangeArrowheads="1"/>
          </p:cNvSpPr>
          <p:nvPr/>
        </p:nvSpPr>
        <p:spPr bwMode="auto">
          <a:xfrm>
            <a:off x="23987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6636" name="Rectangle 32"/>
          <p:cNvSpPr>
            <a:spLocks noChangeArrowheads="1"/>
          </p:cNvSpPr>
          <p:nvPr/>
        </p:nvSpPr>
        <p:spPr bwMode="auto">
          <a:xfrm>
            <a:off x="304800" y="41910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6637" name="Rectangle 33"/>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1  1</a:t>
            </a:r>
          </a:p>
        </p:txBody>
      </p:sp>
      <p:sp>
        <p:nvSpPr>
          <p:cNvPr id="37" name="Rectangle 30"/>
          <p:cNvSpPr>
            <a:spLocks noChangeArrowheads="1"/>
          </p:cNvSpPr>
          <p:nvPr/>
        </p:nvSpPr>
        <p:spPr bwMode="auto">
          <a:xfrm>
            <a:off x="2398713"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a:t>
            </a:r>
            <a:r>
              <a:rPr lang="en-US" sz="1600" b="1" dirty="0" smtClean="0">
                <a:solidFill>
                  <a:srgbClr val="FF3300"/>
                </a:solidFill>
                <a:latin typeface="Courier" pitchFamily="49" charset="0"/>
                <a:cs typeface="Arial" pitchFamily="34" charset="0"/>
              </a:rPr>
              <a:t>1   </a:t>
            </a:r>
            <a:r>
              <a:rPr lang="en-US" sz="1600" b="1" dirty="0">
                <a:solidFill>
                  <a:srgbClr val="FF3300"/>
                </a:solidFill>
                <a:latin typeface="Courier" pitchFamily="49" charset="0"/>
                <a:cs typeface="Arial" pitchFamily="34" charset="0"/>
              </a:rPr>
              <a:t>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2" name="Slide Number Placeholder 31"/>
          <p:cNvSpPr>
            <a:spLocks noGrp="1"/>
          </p:cNvSpPr>
          <p:nvPr>
            <p:ph type="sldNum" sz="quarter" idx="12"/>
          </p:nvPr>
        </p:nvSpPr>
        <p:spPr/>
        <p:txBody>
          <a:bodyPr/>
          <a:lstStyle/>
          <a:p>
            <a:fld id="{4810A696-75C0-4E1D-A482-26D5420205C7}" type="slidenum">
              <a:rPr lang="en-US" smtClean="0"/>
              <a:pPr/>
              <a:t>22</a:t>
            </a:fld>
            <a:endParaRPr lang="en-US"/>
          </a:p>
        </p:txBody>
      </p:sp>
      <p:sp>
        <p:nvSpPr>
          <p:cNvPr id="33" name="Footer Placeholder 3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fontAlgn="auto">
              <a:spcAft>
                <a:spcPts val="0"/>
              </a:spcAft>
              <a:defRPr/>
            </a:pPr>
            <a:r>
              <a:rPr lang="en-US" smtClean="0"/>
              <a:t>Hamming code - 7</a:t>
            </a:r>
          </a:p>
        </p:txBody>
      </p:sp>
      <p:sp>
        <p:nvSpPr>
          <p:cNvPr id="27651" name="Rectangle 3"/>
          <p:cNvSpPr>
            <a:spLocks noGrp="1" noChangeArrowheads="1"/>
          </p:cNvSpPr>
          <p:nvPr>
            <p:ph sz="quarter" idx="1"/>
          </p:nvPr>
        </p:nvSpPr>
        <p:spPr>
          <a:xfrm>
            <a:off x="457200" y="1600200"/>
            <a:ext cx="7467600" cy="4873625"/>
          </a:xfrm>
        </p:spPr>
        <p:txBody>
          <a:bodyPr/>
          <a:lstStyle/>
          <a:p>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1011</a:t>
            </a:r>
          </a:p>
          <a:p>
            <a:r>
              <a:rPr lang="en-US" dirty="0" err="1" smtClean="0"/>
              <a:t>Dữ</a:t>
            </a:r>
            <a:r>
              <a:rPr lang="en-US" dirty="0" smtClean="0"/>
              <a:t> </a:t>
            </a:r>
            <a:r>
              <a:rPr lang="en-US" dirty="0" err="1" smtClean="0"/>
              <a:t>lệu</a:t>
            </a:r>
            <a:r>
              <a:rPr lang="en-US" dirty="0" smtClean="0"/>
              <a:t> </a:t>
            </a:r>
            <a:r>
              <a:rPr lang="en-US" dirty="0" err="1" smtClean="0"/>
              <a:t>gởi</a:t>
            </a:r>
            <a:r>
              <a:rPr lang="en-US" dirty="0" smtClean="0"/>
              <a:t>: </a:t>
            </a:r>
            <a:r>
              <a:rPr lang="en-US" dirty="0" smtClean="0">
                <a:solidFill>
                  <a:srgbClr val="0033CC"/>
                </a:solidFill>
              </a:rPr>
              <a:t>10</a:t>
            </a:r>
            <a:r>
              <a:rPr lang="en-US" dirty="0" smtClean="0"/>
              <a:t>1</a:t>
            </a:r>
            <a:r>
              <a:rPr lang="en-US" dirty="0" smtClean="0">
                <a:solidFill>
                  <a:srgbClr val="0033CC"/>
                </a:solidFill>
              </a:rPr>
              <a:t>1</a:t>
            </a:r>
            <a:r>
              <a:rPr lang="en-US" dirty="0" smtClean="0"/>
              <a:t>011</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fontAlgn="auto">
              <a:spcAft>
                <a:spcPts val="0"/>
              </a:spcAft>
              <a:defRPr/>
            </a:pPr>
            <a:r>
              <a:rPr lang="en-US" sz="3600" smtClean="0"/>
              <a:t>Hamming code - 8</a:t>
            </a:r>
          </a:p>
        </p:txBody>
      </p:sp>
      <p:sp>
        <p:nvSpPr>
          <p:cNvPr id="28675" name="Rectangle 3"/>
          <p:cNvSpPr>
            <a:spLocks noGrp="1" noChangeArrowheads="1"/>
          </p:cNvSpPr>
          <p:nvPr>
            <p:ph sz="quarter" idx="1"/>
          </p:nvPr>
        </p:nvSpPr>
        <p:spPr>
          <a:xfrm>
            <a:off x="457200" y="1371600"/>
            <a:ext cx="7848600" cy="5102225"/>
          </a:xfrm>
        </p:spPr>
        <p:txBody>
          <a:bodyPr/>
          <a:lstStyle/>
          <a:p>
            <a:r>
              <a:rPr lang="en-US" dirty="0" err="1" smtClean="0"/>
              <a:t>Bên</a:t>
            </a:r>
            <a:r>
              <a:rPr lang="en-US" dirty="0" smtClean="0"/>
              <a:t> </a:t>
            </a:r>
            <a:r>
              <a:rPr lang="en-US" dirty="0" err="1" smtClean="0"/>
              <a:t>nhận</a:t>
            </a:r>
            <a:r>
              <a:rPr lang="en-US" dirty="0" smtClean="0"/>
              <a:t>: </a:t>
            </a:r>
            <a:r>
              <a:rPr lang="en-US" dirty="0" err="1" smtClean="0"/>
              <a:t>với</a:t>
            </a:r>
            <a:r>
              <a:rPr lang="en-US" dirty="0" smtClean="0"/>
              <a:t> </a:t>
            </a:r>
            <a:r>
              <a:rPr lang="en-US" dirty="0" err="1" smtClean="0"/>
              <a:t>mỗi</a:t>
            </a:r>
            <a:r>
              <a:rPr lang="en-US" dirty="0" smtClean="0"/>
              <a:t> Hamming Code</a:t>
            </a:r>
          </a:p>
          <a:p>
            <a:pPr lvl="1"/>
            <a:r>
              <a:rPr lang="en-US" dirty="0" err="1" smtClean="0"/>
              <a:t>Điền</a:t>
            </a:r>
            <a:r>
              <a:rPr lang="en-US" dirty="0" smtClean="0"/>
              <a:t> </a:t>
            </a:r>
            <a:r>
              <a:rPr lang="en-US" dirty="0" err="1" smtClean="0"/>
              <a:t>các</a:t>
            </a:r>
            <a:r>
              <a:rPr lang="en-US" dirty="0" smtClean="0"/>
              <a:t> bit Hamming Code </a:t>
            </a:r>
            <a:r>
              <a:rPr lang="en-US" dirty="0" err="1" smtClean="0"/>
              <a:t>nhận</a:t>
            </a:r>
            <a:r>
              <a:rPr lang="en-US" dirty="0" smtClean="0"/>
              <a:t> </a:t>
            </a:r>
            <a:r>
              <a:rPr lang="en-US" dirty="0" err="1" smtClean="0"/>
              <a:t>vào</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từ</a:t>
            </a:r>
            <a:r>
              <a:rPr lang="en-US" dirty="0" smtClean="0"/>
              <a:t> 1 </a:t>
            </a:r>
            <a:r>
              <a:rPr lang="en-US" dirty="0" err="1" smtClean="0"/>
              <a:t>đến</a:t>
            </a:r>
            <a:r>
              <a:rPr lang="en-US" dirty="0" smtClean="0"/>
              <a:t> M</a:t>
            </a:r>
          </a:p>
          <a:p>
            <a:pPr lvl="1"/>
            <a:r>
              <a:rPr lang="en-US" dirty="0" err="1" smtClean="0"/>
              <a:t>Tính</a:t>
            </a:r>
            <a:r>
              <a:rPr lang="en-US" dirty="0" smtClean="0"/>
              <a:t> check bit</a:t>
            </a:r>
          </a:p>
          <a:p>
            <a:pPr lvl="1"/>
            <a:r>
              <a:rPr lang="en-US" dirty="0" err="1" smtClean="0"/>
              <a:t>Kiểm</a:t>
            </a:r>
            <a:r>
              <a:rPr lang="en-US" dirty="0" smtClean="0"/>
              <a:t> </a:t>
            </a:r>
            <a:r>
              <a:rPr lang="en-US" dirty="0" err="1" smtClean="0"/>
              <a:t>tra</a:t>
            </a:r>
            <a:r>
              <a:rPr lang="en-US" dirty="0" smtClean="0"/>
              <a:t> </a:t>
            </a:r>
            <a:r>
              <a:rPr lang="en-US" dirty="0" err="1" smtClean="0"/>
              <a:t>các</a:t>
            </a:r>
            <a:r>
              <a:rPr lang="en-US" dirty="0" smtClean="0"/>
              <a:t> bit parity</a:t>
            </a:r>
          </a:p>
          <a:p>
            <a:pPr lvl="2"/>
            <a:r>
              <a:rPr lang="en-US" dirty="0" err="1" smtClean="0"/>
              <a:t>Nếu</a:t>
            </a:r>
            <a:r>
              <a:rPr lang="en-US" dirty="0" smtClean="0"/>
              <a:t> </a:t>
            </a:r>
            <a:r>
              <a:rPr lang="en-US" dirty="0" err="1" smtClean="0"/>
              <a:t>tại</a:t>
            </a:r>
            <a:r>
              <a:rPr lang="en-US" dirty="0" smtClean="0"/>
              <a:t> bit 2</a:t>
            </a:r>
            <a:r>
              <a:rPr lang="en-US" baseline="30000" dirty="0" smtClean="0"/>
              <a:t>i</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sai</a:t>
            </a:r>
            <a:r>
              <a:rPr lang="en-US" dirty="0" smtClean="0"/>
              <a:t> </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dấu</a:t>
            </a:r>
            <a:r>
              <a:rPr lang="en-US" dirty="0" smtClean="0">
                <a:sym typeface="Wingdings" pitchFamily="2" charset="2"/>
              </a:rPr>
              <a:t> Error,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a:t>
            </a:r>
            <a:r>
              <a:rPr lang="en-US" dirty="0" err="1" smtClean="0">
                <a:sym typeface="Wingdings" pitchFamily="2" charset="2"/>
              </a:rPr>
              <a:t>k</a:t>
            </a:r>
            <a:r>
              <a:rPr lang="en-US" baseline="-25000" dirty="0" err="1" smtClean="0">
                <a:sym typeface="Wingdings" pitchFamily="2" charset="2"/>
              </a:rPr>
              <a:t>i</a:t>
            </a:r>
            <a:r>
              <a:rPr lang="en-US" baseline="-25000" dirty="0" smtClean="0">
                <a:sym typeface="Wingdings" pitchFamily="2" charset="2"/>
              </a:rPr>
              <a:t> </a:t>
            </a:r>
            <a:r>
              <a:rPr lang="en-US" dirty="0" smtClean="0">
                <a:sym typeface="Wingdings" pitchFamily="2" charset="2"/>
              </a:rPr>
              <a:t>=  1</a:t>
            </a:r>
          </a:p>
          <a:p>
            <a:pPr lvl="2"/>
            <a:r>
              <a:rPr lang="en-US" dirty="0" err="1" smtClean="0">
                <a:sym typeface="Wingdings" pitchFamily="2" charset="2"/>
              </a:rPr>
              <a:t>Ngược</a:t>
            </a:r>
            <a:r>
              <a:rPr lang="en-US" dirty="0" smtClean="0">
                <a:sym typeface="Wingdings" pitchFamily="2" charset="2"/>
              </a:rPr>
              <a:t> </a:t>
            </a:r>
            <a:r>
              <a:rPr lang="en-US" dirty="0" err="1" smtClean="0">
                <a:sym typeface="Wingdings" pitchFamily="2" charset="2"/>
              </a:rPr>
              <a:t>lại</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dấu</a:t>
            </a:r>
            <a:r>
              <a:rPr lang="en-US" dirty="0" smtClean="0">
                <a:sym typeface="Wingdings" pitchFamily="2" charset="2"/>
              </a:rPr>
              <a:t> No Error = 0,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a:t>
            </a:r>
            <a:r>
              <a:rPr lang="en-US" dirty="0" err="1" smtClean="0">
                <a:sym typeface="Wingdings" pitchFamily="2" charset="2"/>
              </a:rPr>
              <a:t>k</a:t>
            </a:r>
            <a:r>
              <a:rPr lang="en-US" baseline="-25000" dirty="0" err="1" smtClean="0">
                <a:sym typeface="Wingdings" pitchFamily="2" charset="2"/>
              </a:rPr>
              <a:t>i</a:t>
            </a:r>
            <a:r>
              <a:rPr lang="en-US" baseline="-25000" dirty="0" smtClean="0">
                <a:sym typeface="Wingdings" pitchFamily="2" charset="2"/>
              </a:rPr>
              <a:t> </a:t>
            </a:r>
            <a:r>
              <a:rPr lang="en-US" dirty="0" smtClean="0">
                <a:sym typeface="Wingdings" pitchFamily="2" charset="2"/>
              </a:rPr>
              <a:t>=  0</a:t>
            </a:r>
          </a:p>
          <a:p>
            <a:pPr lvl="1"/>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bit </a:t>
            </a:r>
            <a:r>
              <a:rPr lang="en-US" dirty="0" err="1" smtClean="0">
                <a:sym typeface="Wingdings" pitchFamily="2" charset="2"/>
              </a:rPr>
              <a:t>lỗi</a:t>
            </a:r>
            <a:r>
              <a:rPr lang="en-US" dirty="0" smtClean="0">
                <a:sym typeface="Wingdings" pitchFamily="2" charset="2"/>
              </a:rPr>
              <a:t>: pos =</a:t>
            </a:r>
            <a:r>
              <a:rPr lang="en-US" sz="3200" dirty="0" smtClean="0">
                <a:sym typeface="Symbol"/>
              </a:rPr>
              <a:t></a:t>
            </a:r>
            <a:r>
              <a:rPr lang="en-US" dirty="0" smtClean="0">
                <a:sym typeface="Wingdings" pitchFamily="2" charset="2"/>
              </a:rPr>
              <a:t> 2</a:t>
            </a:r>
            <a:r>
              <a:rPr lang="en-US" baseline="30000" dirty="0" smtClean="0">
                <a:sym typeface="Wingdings" pitchFamily="2" charset="2"/>
              </a:rPr>
              <a:t>i</a:t>
            </a:r>
            <a:r>
              <a:rPr lang="en-US" dirty="0" smtClean="0">
                <a:sym typeface="Wingdings" pitchFamily="2" charset="2"/>
              </a:rPr>
              <a:t>*</a:t>
            </a:r>
            <a:r>
              <a:rPr lang="en-US" dirty="0" err="1" smtClean="0">
                <a:sym typeface="Wingdings" pitchFamily="2" charset="2"/>
              </a:rPr>
              <a:t>k</a:t>
            </a:r>
            <a:r>
              <a:rPr lang="en-US" baseline="-25000" dirty="0" err="1" smtClean="0">
                <a:sym typeface="Wingdings" pitchFamily="2" charset="2"/>
              </a:rPr>
              <a:t>i</a:t>
            </a:r>
            <a:endParaRPr lang="en-US" baseline="-25000" dirty="0" smtClean="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5" dur="500"/>
                                        <p:tgtEl>
                                          <p:spTgt spid="2867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8" dur="500"/>
                                        <p:tgtEl>
                                          <p:spTgt spid="286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3"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fontAlgn="auto">
              <a:spcAft>
                <a:spcPts val="0"/>
              </a:spcAft>
              <a:defRPr/>
            </a:pPr>
            <a:r>
              <a:rPr lang="en-US" smtClean="0"/>
              <a:t>Hamming code – 9</a:t>
            </a:r>
          </a:p>
        </p:txBody>
      </p:sp>
      <p:sp>
        <p:nvSpPr>
          <p:cNvPr id="122883" name="Rectangle 3"/>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25"/>
          <p:cNvGrpSpPr/>
          <p:nvPr/>
        </p:nvGrpSpPr>
        <p:grpSpPr>
          <a:xfrm>
            <a:off x="2606675" y="1911350"/>
            <a:ext cx="2422525" cy="993775"/>
            <a:chOff x="2606675" y="1911350"/>
            <a:chExt cx="2879725" cy="993775"/>
          </a:xfrm>
        </p:grpSpPr>
        <p:sp>
          <p:nvSpPr>
            <p:cNvPr id="122884" name="Rectangle 4"/>
            <p:cNvSpPr>
              <a:spLocks noChangeArrowheads="1"/>
            </p:cNvSpPr>
            <p:nvPr/>
          </p:nvSpPr>
          <p:spPr bwMode="auto">
            <a:xfrm>
              <a:off x="2990850" y="1911350"/>
              <a:ext cx="2133226"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122885" name="Line 5"/>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6" name="Line 6"/>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7" name="Line 7"/>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8" name="Line 8"/>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9" name="Line 9"/>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0" name="Line 10"/>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1" name="Line 11"/>
            <p:cNvSpPr>
              <a:spLocks noChangeShapeType="1"/>
            </p:cNvSpPr>
            <p:nvPr/>
          </p:nvSpPr>
          <p:spPr bwMode="auto">
            <a:xfrm>
              <a:off x="4692650" y="2203450"/>
              <a:ext cx="793750" cy="615950"/>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122892" name="Line 12"/>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5" name="Line 15"/>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6" name="Line 16"/>
          <p:cNvSpPr>
            <a:spLocks noChangeShapeType="1"/>
          </p:cNvSpPr>
          <p:nvPr/>
        </p:nvSpPr>
        <p:spPr bwMode="auto">
          <a:xfrm>
            <a:off x="29718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7" name="Line 17"/>
          <p:cNvSpPr>
            <a:spLocks noChangeShapeType="1"/>
          </p:cNvSpPr>
          <p:nvPr/>
        </p:nvSpPr>
        <p:spPr bwMode="auto">
          <a:xfrm>
            <a:off x="38100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9" name="Rectangle 19"/>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122900" name="Rectangle 20"/>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2901" name="Rectangle 21"/>
          <p:cNvSpPr>
            <a:spLocks noChangeArrowheads="1"/>
          </p:cNvSpPr>
          <p:nvPr/>
        </p:nvSpPr>
        <p:spPr bwMode="auto">
          <a:xfrm>
            <a:off x="2438400" y="28956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122902" name="Rectangle 22"/>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28" name="Rectangle 4"/>
          <p:cNvSpPr>
            <a:spLocks noChangeArrowheads="1"/>
          </p:cNvSpPr>
          <p:nvPr/>
        </p:nvSpPr>
        <p:spPr bwMode="auto">
          <a:xfrm>
            <a:off x="2929856" y="1905000"/>
            <a:ext cx="1794544"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25</a:t>
            </a:fld>
            <a:endParaRPr lang="en-US"/>
          </a:p>
        </p:txBody>
      </p:sp>
      <p:sp>
        <p:nvSpPr>
          <p:cNvPr id="23" name="Footer Placeholder 2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2901"/>
                                        </p:tgtEl>
                                        <p:attrNameLst>
                                          <p:attrName>style.visibility</p:attrName>
                                        </p:attrNameLst>
                                      </p:cBhvr>
                                      <p:to>
                                        <p:strVal val="visible"/>
                                      </p:to>
                                    </p:set>
                                    <p:animEffect transition="in" filter="dissolve">
                                      <p:cBhvr>
                                        <p:cTn id="21" dur="500"/>
                                        <p:tgtEl>
                                          <p:spTgt spid="12290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2902"/>
                                        </p:tgtEl>
                                        <p:attrNameLst>
                                          <p:attrName>style.visibility</p:attrName>
                                        </p:attrNameLst>
                                      </p:cBhvr>
                                      <p:to>
                                        <p:strVal val="visible"/>
                                      </p:to>
                                    </p:set>
                                    <p:animEffect transition="in" filter="dissolve">
                                      <p:cBhvr>
                                        <p:cTn id="24" dur="500"/>
                                        <p:tgtEl>
                                          <p:spTgt spid="12290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2892"/>
                                        </p:tgtEl>
                                        <p:attrNameLst>
                                          <p:attrName>style.visibility</p:attrName>
                                        </p:attrNameLst>
                                      </p:cBhvr>
                                      <p:to>
                                        <p:strVal val="visible"/>
                                      </p:to>
                                    </p:set>
                                    <p:animEffect transition="in" filter="dissolve">
                                      <p:cBhvr>
                                        <p:cTn id="29" dur="500"/>
                                        <p:tgtEl>
                                          <p:spTgt spid="12289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2895"/>
                                        </p:tgtEl>
                                        <p:attrNameLst>
                                          <p:attrName>style.visibility</p:attrName>
                                        </p:attrNameLst>
                                      </p:cBhvr>
                                      <p:to>
                                        <p:strVal val="visible"/>
                                      </p:to>
                                    </p:set>
                                    <p:animEffect transition="in" filter="dissolve">
                                      <p:cBhvr>
                                        <p:cTn id="32" dur="500"/>
                                        <p:tgtEl>
                                          <p:spTgt spid="12289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2896"/>
                                        </p:tgtEl>
                                        <p:attrNameLst>
                                          <p:attrName>style.visibility</p:attrName>
                                        </p:attrNameLst>
                                      </p:cBhvr>
                                      <p:to>
                                        <p:strVal val="visible"/>
                                      </p:to>
                                    </p:set>
                                    <p:animEffect transition="in" filter="dissolve">
                                      <p:cBhvr>
                                        <p:cTn id="35" dur="500"/>
                                        <p:tgtEl>
                                          <p:spTgt spid="12289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2897"/>
                                        </p:tgtEl>
                                        <p:attrNameLst>
                                          <p:attrName>style.visibility</p:attrName>
                                        </p:attrNameLst>
                                      </p:cBhvr>
                                      <p:to>
                                        <p:strVal val="visible"/>
                                      </p:to>
                                    </p:set>
                                    <p:animEffect transition="in" filter="dissolve">
                                      <p:cBhvr>
                                        <p:cTn id="38" dur="500"/>
                                        <p:tgtEl>
                                          <p:spTgt spid="12289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2899"/>
                                        </p:tgtEl>
                                        <p:attrNameLst>
                                          <p:attrName>style.visibility</p:attrName>
                                        </p:attrNameLst>
                                      </p:cBhvr>
                                      <p:to>
                                        <p:strVal val="visible"/>
                                      </p:to>
                                    </p:set>
                                    <p:animEffect transition="in" filter="dissolve">
                                      <p:cBhvr>
                                        <p:cTn id="43" dur="500"/>
                                        <p:tgtEl>
                                          <p:spTgt spid="12289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22900"/>
                                        </p:tgtEl>
                                        <p:attrNameLst>
                                          <p:attrName>style.visibility</p:attrName>
                                        </p:attrNameLst>
                                      </p:cBhvr>
                                      <p:to>
                                        <p:strVal val="visible"/>
                                      </p:to>
                                    </p:set>
                                    <p:animEffect transition="in" filter="dissolve">
                                      <p:cBhvr>
                                        <p:cTn id="46" dur="500"/>
                                        <p:tgtEl>
                                          <p:spTgt spid="12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92" grpId="0" animBg="1"/>
      <p:bldP spid="122895" grpId="0" animBg="1"/>
      <p:bldP spid="122896" grpId="0" animBg="1"/>
      <p:bldP spid="122897" grpId="0" animBg="1"/>
      <p:bldP spid="122899" grpId="0"/>
      <p:bldP spid="122900" grpId="0"/>
      <p:bldP spid="122901" grpId="0"/>
      <p:bldP spid="122902"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fontAlgn="auto">
              <a:spcAft>
                <a:spcPts val="0"/>
              </a:spcAft>
              <a:defRPr/>
            </a:pPr>
            <a:r>
              <a:rPr lang="en-US" smtClean="0"/>
              <a:t>Hamming code – 10</a:t>
            </a:r>
          </a:p>
        </p:txBody>
      </p:sp>
      <p:sp>
        <p:nvSpPr>
          <p:cNvPr id="30724" name="Oval 3"/>
          <p:cNvSpPr>
            <a:spLocks noChangeArrowheads="1"/>
          </p:cNvSpPr>
          <p:nvPr/>
        </p:nvSpPr>
        <p:spPr bwMode="auto">
          <a:xfrm>
            <a:off x="4038600" y="2906713"/>
            <a:ext cx="227013" cy="485775"/>
          </a:xfrm>
          <a:prstGeom prst="ellipse">
            <a:avLst/>
          </a:prstGeom>
          <a:noFill/>
          <a:ln w="12700">
            <a:solidFill>
              <a:schemeClr val="folHlink"/>
            </a:solidFill>
            <a:round/>
            <a:headEnd/>
            <a:tailEnd/>
          </a:ln>
        </p:spPr>
        <p:txBody>
          <a:bodyPr wrap="none" anchor="ctr"/>
          <a:lstStyle/>
          <a:p>
            <a:endParaRPr lang="en-US"/>
          </a:p>
        </p:txBody>
      </p:sp>
      <p:sp>
        <p:nvSpPr>
          <p:cNvPr id="30725" name="Oval 4"/>
          <p:cNvSpPr>
            <a:spLocks noChangeArrowheads="1"/>
          </p:cNvSpPr>
          <p:nvPr/>
        </p:nvSpPr>
        <p:spPr bwMode="auto">
          <a:xfrm>
            <a:off x="4876800" y="2895600"/>
            <a:ext cx="227012" cy="485775"/>
          </a:xfrm>
          <a:prstGeom prst="ellipse">
            <a:avLst/>
          </a:prstGeom>
          <a:noFill/>
          <a:ln w="12700">
            <a:solidFill>
              <a:schemeClr val="folHlink"/>
            </a:solidFill>
            <a:round/>
            <a:headEnd/>
            <a:tailEnd/>
          </a:ln>
        </p:spPr>
        <p:txBody>
          <a:bodyPr wrap="none" anchor="ctr"/>
          <a:lstStyle/>
          <a:p>
            <a:endParaRPr lang="en-US"/>
          </a:p>
        </p:txBody>
      </p:sp>
      <p:sp>
        <p:nvSpPr>
          <p:cNvPr id="30726" name="Oval 5"/>
          <p:cNvSpPr>
            <a:spLocks noChangeArrowheads="1"/>
          </p:cNvSpPr>
          <p:nvPr/>
        </p:nvSpPr>
        <p:spPr bwMode="auto">
          <a:xfrm>
            <a:off x="3276600" y="2898775"/>
            <a:ext cx="227013" cy="485775"/>
          </a:xfrm>
          <a:prstGeom prst="ellipse">
            <a:avLst/>
          </a:prstGeom>
          <a:noFill/>
          <a:ln w="12700">
            <a:solidFill>
              <a:schemeClr val="folHlink"/>
            </a:solidFill>
            <a:round/>
            <a:headEnd/>
            <a:tailEnd/>
          </a:ln>
        </p:spPr>
        <p:txBody>
          <a:bodyPr wrap="none" anchor="ctr"/>
          <a:lstStyle/>
          <a:p>
            <a:endParaRPr lang="en-US"/>
          </a:p>
        </p:txBody>
      </p:sp>
      <p:sp>
        <p:nvSpPr>
          <p:cNvPr id="30727" name="Oval 6"/>
          <p:cNvSpPr>
            <a:spLocks noChangeArrowheads="1"/>
          </p:cNvSpPr>
          <p:nvPr/>
        </p:nvSpPr>
        <p:spPr bwMode="auto">
          <a:xfrm>
            <a:off x="4291013" y="4602163"/>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8" name="Oval 7"/>
          <p:cNvSpPr>
            <a:spLocks noChangeArrowheads="1"/>
          </p:cNvSpPr>
          <p:nvPr/>
        </p:nvSpPr>
        <p:spPr bwMode="auto">
          <a:xfrm>
            <a:off x="4291013" y="485298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9" name="Oval 8"/>
          <p:cNvSpPr>
            <a:spLocks noChangeArrowheads="1"/>
          </p:cNvSpPr>
          <p:nvPr/>
        </p:nvSpPr>
        <p:spPr bwMode="auto">
          <a:xfrm>
            <a:off x="4291013" y="532923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31" name="Freeform 10"/>
          <p:cNvSpPr>
            <a:spLocks/>
          </p:cNvSpPr>
          <p:nvPr/>
        </p:nvSpPr>
        <p:spPr bwMode="auto">
          <a:xfrm>
            <a:off x="3390900" y="3392488"/>
            <a:ext cx="895350" cy="1252537"/>
          </a:xfrm>
          <a:custGeom>
            <a:avLst/>
            <a:gdLst>
              <a:gd name="T0" fmla="*/ 1418848545 w 564"/>
              <a:gd name="T1" fmla="*/ 1985882512 h 789"/>
              <a:gd name="T2" fmla="*/ 0 w 564"/>
              <a:gd name="T3" fmla="*/ 1229835775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2" name="Freeform 11"/>
          <p:cNvSpPr>
            <a:spLocks/>
          </p:cNvSpPr>
          <p:nvPr/>
        </p:nvSpPr>
        <p:spPr bwMode="auto">
          <a:xfrm>
            <a:off x="4191000" y="3429000"/>
            <a:ext cx="512763" cy="1454150"/>
          </a:xfrm>
          <a:custGeom>
            <a:avLst/>
            <a:gdLst>
              <a:gd name="T0" fmla="*/ 191531869 w 212"/>
              <a:gd name="T1" fmla="*/ 2147483647 h 939"/>
              <a:gd name="T2" fmla="*/ 531753808 w 212"/>
              <a:gd name="T3" fmla="*/ 1854834689 h 939"/>
              <a:gd name="T4" fmla="*/ 531753808 w 212"/>
              <a:gd name="T5" fmla="*/ 1212194038 h 939"/>
              <a:gd name="T6" fmla="*/ 0 w 212"/>
              <a:gd name="T7" fmla="*/ 587195461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3" name="Freeform 12"/>
          <p:cNvSpPr>
            <a:spLocks/>
          </p:cNvSpPr>
          <p:nvPr/>
        </p:nvSpPr>
        <p:spPr bwMode="auto">
          <a:xfrm>
            <a:off x="4487863" y="3429000"/>
            <a:ext cx="465137" cy="1930400"/>
          </a:xfrm>
          <a:custGeom>
            <a:avLst/>
            <a:gdLst>
              <a:gd name="T0" fmla="*/ 0 w 533"/>
              <a:gd name="T1" fmla="*/ 2147483647 h 1216"/>
              <a:gd name="T2" fmla="*/ 1340722115 w 533"/>
              <a:gd name="T3" fmla="*/ 1192033031 h 1216"/>
              <a:gd name="T4" fmla="*/ 1340722115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folHlink"/>
            </a:solidFill>
            <a:round/>
            <a:headEnd type="none" w="sm" len="sm"/>
            <a:tailEnd type="stealth" w="med" len="med"/>
          </a:ln>
        </p:spPr>
        <p:txBody>
          <a:bodyPr/>
          <a:lstStyle/>
          <a:p>
            <a:endParaRPr lang="en-US"/>
          </a:p>
        </p:txBody>
      </p:sp>
      <p:sp>
        <p:nvSpPr>
          <p:cNvPr id="30735" name="Oval 14"/>
          <p:cNvSpPr>
            <a:spLocks noChangeArrowheads="1"/>
          </p:cNvSpPr>
          <p:nvPr/>
        </p:nvSpPr>
        <p:spPr bwMode="auto">
          <a:xfrm>
            <a:off x="2897188" y="4505325"/>
            <a:ext cx="333375" cy="1095375"/>
          </a:xfrm>
          <a:prstGeom prst="ellipse">
            <a:avLst/>
          </a:prstGeom>
          <a:noFill/>
          <a:ln w="12700">
            <a:solidFill>
              <a:schemeClr val="folHlink"/>
            </a:solidFill>
            <a:round/>
            <a:headEnd/>
            <a:tailEnd/>
          </a:ln>
        </p:spPr>
        <p:txBody>
          <a:bodyPr wrap="none" anchor="ctr"/>
          <a:lstStyle/>
          <a:p>
            <a:endParaRPr lang="en-US"/>
          </a:p>
        </p:txBody>
      </p:sp>
      <p:sp>
        <p:nvSpPr>
          <p:cNvPr id="30736" name="Oval 15"/>
          <p:cNvSpPr>
            <a:spLocks noChangeArrowheads="1"/>
          </p:cNvSpPr>
          <p:nvPr/>
        </p:nvSpPr>
        <p:spPr bwMode="auto">
          <a:xfrm>
            <a:off x="2455863" y="2898775"/>
            <a:ext cx="227012" cy="485775"/>
          </a:xfrm>
          <a:prstGeom prst="ellipse">
            <a:avLst/>
          </a:prstGeom>
          <a:noFill/>
          <a:ln w="12700">
            <a:solidFill>
              <a:schemeClr val="folHlink"/>
            </a:solidFill>
            <a:round/>
            <a:headEnd/>
            <a:tailEnd/>
          </a:ln>
        </p:spPr>
        <p:txBody>
          <a:bodyPr wrap="none" anchor="ctr"/>
          <a:lstStyle/>
          <a:p>
            <a:endParaRPr lang="en-US"/>
          </a:p>
        </p:txBody>
      </p:sp>
      <p:sp>
        <p:nvSpPr>
          <p:cNvPr id="30737" name="Freeform 16"/>
          <p:cNvSpPr>
            <a:spLocks/>
          </p:cNvSpPr>
          <p:nvPr/>
        </p:nvSpPr>
        <p:spPr bwMode="auto">
          <a:xfrm>
            <a:off x="2571750" y="3392488"/>
            <a:ext cx="454025" cy="1109662"/>
          </a:xfrm>
          <a:custGeom>
            <a:avLst/>
            <a:gdLst>
              <a:gd name="T0" fmla="*/ 718245217 w 286"/>
              <a:gd name="T1" fmla="*/ 1759068449 h 699"/>
              <a:gd name="T2" fmla="*/ 0 w 286"/>
              <a:gd name="T3" fmla="*/ 1088707026 h 699"/>
              <a:gd name="T4" fmla="*/ 0 w 286"/>
              <a:gd name="T5" fmla="*/ 0 h 699"/>
              <a:gd name="T6" fmla="*/ 0 60000 65536"/>
              <a:gd name="T7" fmla="*/ 0 60000 65536"/>
              <a:gd name="T8" fmla="*/ 0 60000 65536"/>
              <a:gd name="T9" fmla="*/ 0 w 286"/>
              <a:gd name="T10" fmla="*/ 0 h 699"/>
              <a:gd name="T11" fmla="*/ 286 w 286"/>
              <a:gd name="T12" fmla="*/ 699 h 699"/>
            </a:gdLst>
            <a:ahLst/>
            <a:cxnLst>
              <a:cxn ang="T6">
                <a:pos x="T0" y="T1"/>
              </a:cxn>
              <a:cxn ang="T7">
                <a:pos x="T2" y="T3"/>
              </a:cxn>
              <a:cxn ang="T8">
                <a:pos x="T4" y="T5"/>
              </a:cxn>
            </a:cxnLst>
            <a:rect l="T9" t="T10" r="T11" b="T12"/>
            <a:pathLst>
              <a:path w="286" h="699">
                <a:moveTo>
                  <a:pt x="285" y="698"/>
                </a:moveTo>
                <a:lnTo>
                  <a:pt x="0" y="432"/>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8" name="Rectangle 17"/>
          <p:cNvSpPr>
            <a:spLocks noChangeArrowheads="1"/>
          </p:cNvSpPr>
          <p:nvPr/>
        </p:nvSpPr>
        <p:spPr bwMode="auto">
          <a:xfrm>
            <a:off x="2522962" y="6008688"/>
            <a:ext cx="2582438"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err="1" smtClean="0">
                <a:cs typeface="Arial" pitchFamily="34" charset="0"/>
              </a:rPr>
              <a:t>Không</a:t>
            </a:r>
            <a:r>
              <a:rPr lang="en-US" sz="1600" b="1" dirty="0" smtClean="0">
                <a:cs typeface="Arial" pitchFamily="34" charset="0"/>
              </a:rPr>
              <a:t> </a:t>
            </a:r>
            <a:r>
              <a:rPr lang="en-US" sz="1600" b="1" dirty="0" err="1">
                <a:cs typeface="Arial" pitchFamily="34" charset="0"/>
              </a:rPr>
              <a:t>có</a:t>
            </a:r>
            <a:r>
              <a:rPr lang="en-US" sz="1600" b="1" dirty="0">
                <a:cs typeface="Arial" pitchFamily="34" charset="0"/>
              </a:rPr>
              <a:t> </a:t>
            </a:r>
            <a:r>
              <a:rPr lang="en-US" sz="1600" b="1" dirty="0" err="1" smtClean="0">
                <a:cs typeface="Arial" pitchFamily="34" charset="0"/>
              </a:rPr>
              <a:t>lỗi</a:t>
            </a:r>
            <a:endParaRPr lang="en-US" sz="1600" b="1" dirty="0">
              <a:cs typeface="Arial" pitchFamily="34" charset="0"/>
            </a:endParaRPr>
          </a:p>
        </p:txBody>
      </p:sp>
      <p:sp>
        <p:nvSpPr>
          <p:cNvPr id="30739"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40"/>
          <p:cNvGrpSpPr/>
          <p:nvPr/>
        </p:nvGrpSpPr>
        <p:grpSpPr>
          <a:xfrm>
            <a:off x="2606675" y="1911350"/>
            <a:ext cx="2346325" cy="984250"/>
            <a:chOff x="2606675" y="1911350"/>
            <a:chExt cx="2835275" cy="993775"/>
          </a:xfrm>
        </p:grpSpPr>
        <p:sp>
          <p:nvSpPr>
            <p:cNvPr id="30740"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0741"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2"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3"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4"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5"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6"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7"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0748"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9"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0"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1"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2"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3"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4"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0755" name="Rectangle 35"/>
          <p:cNvSpPr>
            <a:spLocks noChangeArrowheads="1"/>
          </p:cNvSpPr>
          <p:nvPr/>
        </p:nvSpPr>
        <p:spPr bwMode="auto">
          <a:xfrm>
            <a:off x="13684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0756"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0757"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26</a:t>
            </a:fld>
            <a:endParaRPr lang="en-US"/>
          </a:p>
        </p:txBody>
      </p:sp>
      <p:sp>
        <p:nvSpPr>
          <p:cNvPr id="37" name="Footer Placeholder 3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fontAlgn="auto">
              <a:spcAft>
                <a:spcPts val="0"/>
              </a:spcAft>
              <a:defRPr/>
            </a:pPr>
            <a:r>
              <a:rPr lang="en-US" smtClean="0"/>
              <a:t>Hamming code – 11</a:t>
            </a:r>
          </a:p>
        </p:txBody>
      </p:sp>
      <p:sp>
        <p:nvSpPr>
          <p:cNvPr id="31748" name="Oval 3"/>
          <p:cNvSpPr>
            <a:spLocks noChangeArrowheads="1"/>
          </p:cNvSpPr>
          <p:nvPr/>
        </p:nvSpPr>
        <p:spPr bwMode="auto">
          <a:xfrm>
            <a:off x="4089400" y="4602163"/>
            <a:ext cx="214313" cy="201612"/>
          </a:xfrm>
          <a:prstGeom prst="ellipse">
            <a:avLst/>
          </a:prstGeom>
          <a:noFill/>
          <a:ln w="12700">
            <a:solidFill>
              <a:schemeClr val="hlink"/>
            </a:solidFill>
            <a:round/>
            <a:headEnd/>
            <a:tailEnd/>
          </a:ln>
        </p:spPr>
        <p:txBody>
          <a:bodyPr wrap="none" anchor="ctr"/>
          <a:lstStyle/>
          <a:p>
            <a:endParaRPr lang="en-US"/>
          </a:p>
        </p:txBody>
      </p:sp>
      <p:sp>
        <p:nvSpPr>
          <p:cNvPr id="31749" name="Oval 4"/>
          <p:cNvSpPr>
            <a:spLocks noChangeArrowheads="1"/>
          </p:cNvSpPr>
          <p:nvPr/>
        </p:nvSpPr>
        <p:spPr bwMode="auto">
          <a:xfrm>
            <a:off x="4089400" y="5078413"/>
            <a:ext cx="214313" cy="201612"/>
          </a:xfrm>
          <a:prstGeom prst="ellipse">
            <a:avLst/>
          </a:prstGeom>
          <a:noFill/>
          <a:ln w="12700">
            <a:solidFill>
              <a:schemeClr val="hlink"/>
            </a:solidFill>
            <a:round/>
            <a:headEnd/>
            <a:tailEnd/>
          </a:ln>
        </p:spPr>
        <p:txBody>
          <a:bodyPr wrap="none" anchor="ctr"/>
          <a:lstStyle/>
          <a:p>
            <a:endParaRPr lang="en-US"/>
          </a:p>
        </p:txBody>
      </p:sp>
      <p:sp>
        <p:nvSpPr>
          <p:cNvPr id="31750" name="Oval 5"/>
          <p:cNvSpPr>
            <a:spLocks noChangeArrowheads="1"/>
          </p:cNvSpPr>
          <p:nvPr/>
        </p:nvSpPr>
        <p:spPr bwMode="auto">
          <a:xfrm>
            <a:off x="4089400" y="5329238"/>
            <a:ext cx="214313" cy="201612"/>
          </a:xfrm>
          <a:prstGeom prst="ellipse">
            <a:avLst/>
          </a:prstGeom>
          <a:noFill/>
          <a:ln w="12700">
            <a:solidFill>
              <a:schemeClr val="hlink"/>
            </a:solidFill>
            <a:round/>
            <a:headEnd/>
            <a:tailEnd/>
          </a:ln>
        </p:spPr>
        <p:txBody>
          <a:bodyPr wrap="none" anchor="ctr"/>
          <a:lstStyle/>
          <a:p>
            <a:endParaRPr lang="en-US"/>
          </a:p>
        </p:txBody>
      </p:sp>
      <p:sp>
        <p:nvSpPr>
          <p:cNvPr id="31751" name="Oval 6"/>
          <p:cNvSpPr>
            <a:spLocks noChangeArrowheads="1"/>
          </p:cNvSpPr>
          <p:nvPr/>
        </p:nvSpPr>
        <p:spPr bwMode="auto">
          <a:xfrm>
            <a:off x="4495800" y="2906713"/>
            <a:ext cx="227012" cy="485775"/>
          </a:xfrm>
          <a:prstGeom prst="ellipse">
            <a:avLst/>
          </a:prstGeom>
          <a:noFill/>
          <a:ln w="12700">
            <a:solidFill>
              <a:schemeClr val="hlink"/>
            </a:solidFill>
            <a:round/>
            <a:headEnd/>
            <a:tailEnd/>
          </a:ln>
        </p:spPr>
        <p:txBody>
          <a:bodyPr wrap="none" anchor="ctr"/>
          <a:lstStyle/>
          <a:p>
            <a:endParaRPr lang="en-US"/>
          </a:p>
        </p:txBody>
      </p:sp>
      <p:sp>
        <p:nvSpPr>
          <p:cNvPr id="31752" name="Oval 7"/>
          <p:cNvSpPr>
            <a:spLocks noChangeArrowheads="1"/>
          </p:cNvSpPr>
          <p:nvPr/>
        </p:nvSpPr>
        <p:spPr bwMode="auto">
          <a:xfrm>
            <a:off x="4876800" y="2895600"/>
            <a:ext cx="227012" cy="485775"/>
          </a:xfrm>
          <a:prstGeom prst="ellipse">
            <a:avLst/>
          </a:prstGeom>
          <a:noFill/>
          <a:ln w="12700">
            <a:solidFill>
              <a:schemeClr val="hlink"/>
            </a:solidFill>
            <a:round/>
            <a:headEnd/>
            <a:tailEnd/>
          </a:ln>
        </p:spPr>
        <p:txBody>
          <a:bodyPr wrap="none" anchor="ctr"/>
          <a:lstStyle/>
          <a:p>
            <a:endParaRPr lang="en-US"/>
          </a:p>
        </p:txBody>
      </p:sp>
      <p:sp>
        <p:nvSpPr>
          <p:cNvPr id="31753" name="Oval 8"/>
          <p:cNvSpPr>
            <a:spLocks noChangeArrowheads="1"/>
          </p:cNvSpPr>
          <p:nvPr/>
        </p:nvSpPr>
        <p:spPr bwMode="auto">
          <a:xfrm>
            <a:off x="330835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4" name="Freeform 9"/>
          <p:cNvSpPr>
            <a:spLocks/>
          </p:cNvSpPr>
          <p:nvPr/>
        </p:nvSpPr>
        <p:spPr bwMode="auto">
          <a:xfrm>
            <a:off x="3429001" y="3352800"/>
            <a:ext cx="668338" cy="1292225"/>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31755" name="Freeform 10"/>
          <p:cNvSpPr>
            <a:spLocks/>
          </p:cNvSpPr>
          <p:nvPr/>
        </p:nvSpPr>
        <p:spPr bwMode="auto">
          <a:xfrm>
            <a:off x="4297363" y="3429000"/>
            <a:ext cx="731837" cy="1930400"/>
          </a:xfrm>
          <a:custGeom>
            <a:avLst/>
            <a:gdLst>
              <a:gd name="T0" fmla="*/ 0 w 759"/>
              <a:gd name="T1" fmla="*/ 2147483647 h 1216"/>
              <a:gd name="T2" fmla="*/ 1910277824 w 759"/>
              <a:gd name="T3" fmla="*/ 1192033031 h 1216"/>
              <a:gd name="T4" fmla="*/ 191027782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31756" name="Freeform 11"/>
          <p:cNvSpPr>
            <a:spLocks/>
          </p:cNvSpPr>
          <p:nvPr/>
        </p:nvSpPr>
        <p:spPr bwMode="auto">
          <a:xfrm>
            <a:off x="4310063" y="3429000"/>
            <a:ext cx="338137" cy="1692275"/>
          </a:xfrm>
          <a:custGeom>
            <a:avLst/>
            <a:gdLst>
              <a:gd name="T0" fmla="*/ 0 w 436"/>
              <a:gd name="T1" fmla="*/ 2147483647 h 1081"/>
              <a:gd name="T2" fmla="*/ 1096268852 w 436"/>
              <a:gd name="T3" fmla="*/ 1058465235 h 1081"/>
              <a:gd name="T4" fmla="*/ 1096268852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sp>
        <p:nvSpPr>
          <p:cNvPr id="31757" name="Oval 14"/>
          <p:cNvSpPr>
            <a:spLocks noChangeArrowheads="1"/>
          </p:cNvSpPr>
          <p:nvPr/>
        </p:nvSpPr>
        <p:spPr bwMode="auto">
          <a:xfrm>
            <a:off x="2638425" y="4505325"/>
            <a:ext cx="333375" cy="1095375"/>
          </a:xfrm>
          <a:prstGeom prst="ellipse">
            <a:avLst/>
          </a:prstGeom>
          <a:noFill/>
          <a:ln w="12700">
            <a:solidFill>
              <a:schemeClr val="hlink"/>
            </a:solidFill>
            <a:round/>
            <a:headEnd/>
            <a:tailEnd/>
          </a:ln>
        </p:spPr>
        <p:txBody>
          <a:bodyPr wrap="none" anchor="ctr"/>
          <a:lstStyle/>
          <a:p>
            <a:endParaRPr lang="en-US"/>
          </a:p>
        </p:txBody>
      </p:sp>
      <p:sp>
        <p:nvSpPr>
          <p:cNvPr id="31758" name="Oval 15"/>
          <p:cNvSpPr>
            <a:spLocks noChangeArrowheads="1"/>
          </p:cNvSpPr>
          <p:nvPr/>
        </p:nvSpPr>
        <p:spPr bwMode="auto">
          <a:xfrm>
            <a:off x="281940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9" name="Freeform 16"/>
          <p:cNvSpPr>
            <a:spLocks/>
          </p:cNvSpPr>
          <p:nvPr/>
        </p:nvSpPr>
        <p:spPr bwMode="auto">
          <a:xfrm>
            <a:off x="2819400" y="3352800"/>
            <a:ext cx="152400" cy="1143001"/>
          </a:xfrm>
          <a:custGeom>
            <a:avLst/>
            <a:gdLst>
              <a:gd name="T0" fmla="*/ 0 w 317"/>
              <a:gd name="T1" fmla="*/ 1817033629 h 722"/>
              <a:gd name="T2" fmla="*/ 796368476 w 317"/>
              <a:gd name="T3" fmla="*/ 705643710 h 722"/>
              <a:gd name="T4" fmla="*/ 796368476 w 317"/>
              <a:gd name="T5" fmla="*/ 0 h 722"/>
              <a:gd name="T6" fmla="*/ 0 60000 65536"/>
              <a:gd name="T7" fmla="*/ 0 60000 65536"/>
              <a:gd name="T8" fmla="*/ 0 60000 65536"/>
              <a:gd name="T9" fmla="*/ 0 w 317"/>
              <a:gd name="T10" fmla="*/ 0 h 722"/>
              <a:gd name="T11" fmla="*/ 317 w 317"/>
              <a:gd name="T12" fmla="*/ 722 h 722"/>
            </a:gdLst>
            <a:ahLst/>
            <a:cxnLst>
              <a:cxn ang="T6">
                <a:pos x="T0" y="T1"/>
              </a:cxn>
              <a:cxn ang="T7">
                <a:pos x="T2" y="T3"/>
              </a:cxn>
              <a:cxn ang="T8">
                <a:pos x="T4" y="T5"/>
              </a:cxn>
            </a:cxnLst>
            <a:rect l="T9" t="T10" r="T11" b="T12"/>
            <a:pathLst>
              <a:path w="317" h="722">
                <a:moveTo>
                  <a:pt x="0" y="721"/>
                </a:moveTo>
                <a:lnTo>
                  <a:pt x="316" y="280"/>
                </a:lnTo>
                <a:lnTo>
                  <a:pt x="316" y="0"/>
                </a:lnTo>
              </a:path>
            </a:pathLst>
          </a:custGeom>
          <a:noFill/>
          <a:ln w="12700" cap="rnd">
            <a:solidFill>
              <a:schemeClr val="hlink"/>
            </a:solidFill>
            <a:round/>
            <a:headEnd type="none" w="sm" len="sm"/>
            <a:tailEnd type="stealth" w="med" len="med"/>
          </a:ln>
        </p:spPr>
        <p:txBody>
          <a:bodyPr/>
          <a:lstStyle/>
          <a:p>
            <a:endParaRPr lang="en-US"/>
          </a:p>
        </p:txBody>
      </p:sp>
      <p:sp>
        <p:nvSpPr>
          <p:cNvPr id="31760" name="Rectangle 17"/>
          <p:cNvSpPr>
            <a:spLocks noChangeArrowheads="1"/>
          </p:cNvSpPr>
          <p:nvPr/>
        </p:nvSpPr>
        <p:spPr bwMode="auto">
          <a:xfrm>
            <a:off x="2812647" y="6008688"/>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smtClean="0">
                <a:cs typeface="Arial" pitchFamily="34" charset="0"/>
              </a:rPr>
              <a:t>LỖI</a:t>
            </a:r>
            <a:endParaRPr lang="en-US" sz="1600" b="1" dirty="0">
              <a:cs typeface="Arial" pitchFamily="34" charset="0"/>
            </a:endParaRPr>
          </a:p>
        </p:txBody>
      </p:sp>
      <p:sp>
        <p:nvSpPr>
          <p:cNvPr id="31761"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606675" y="1911350"/>
            <a:ext cx="2270125" cy="993775"/>
            <a:chOff x="2606675" y="1911350"/>
            <a:chExt cx="2835275" cy="993775"/>
          </a:xfrm>
        </p:grpSpPr>
        <p:sp>
          <p:nvSpPr>
            <p:cNvPr id="31762"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1763"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4"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5"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6"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7"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8"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9"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1770"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1"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2"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3"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4"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5"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6"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1777" name="Rectangle 35"/>
          <p:cNvSpPr>
            <a:spLocks noChangeArrowheads="1"/>
          </p:cNvSpPr>
          <p:nvPr/>
        </p:nvSpPr>
        <p:spPr bwMode="auto">
          <a:xfrm>
            <a:off x="15208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1778"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1779"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27</a:t>
            </a:fld>
            <a:endParaRPr lang="en-US"/>
          </a:p>
        </p:txBody>
      </p:sp>
      <p:sp>
        <p:nvSpPr>
          <p:cNvPr id="37" name="Footer Placeholder 3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fontAlgn="auto">
              <a:spcAft>
                <a:spcPts val="0"/>
              </a:spcAft>
              <a:defRPr/>
            </a:pPr>
            <a:r>
              <a:rPr lang="en-US" smtClean="0"/>
              <a:t>Hamming code – 12</a:t>
            </a:r>
          </a:p>
        </p:txBody>
      </p:sp>
      <p:sp>
        <p:nvSpPr>
          <p:cNvPr id="32772" name="Oval 3"/>
          <p:cNvSpPr>
            <a:spLocks noChangeArrowheads="1"/>
          </p:cNvSpPr>
          <p:nvPr/>
        </p:nvSpPr>
        <p:spPr bwMode="auto">
          <a:xfrm>
            <a:off x="3721100" y="4840288"/>
            <a:ext cx="214313" cy="201612"/>
          </a:xfrm>
          <a:prstGeom prst="ellipse">
            <a:avLst/>
          </a:prstGeom>
          <a:noFill/>
          <a:ln w="12700">
            <a:solidFill>
              <a:schemeClr val="tx2"/>
            </a:solidFill>
            <a:round/>
            <a:headEnd/>
            <a:tailEnd/>
          </a:ln>
        </p:spPr>
        <p:txBody>
          <a:bodyPr wrap="none" anchor="ctr"/>
          <a:lstStyle/>
          <a:p>
            <a:endParaRPr lang="en-US"/>
          </a:p>
        </p:txBody>
      </p:sp>
      <p:sp>
        <p:nvSpPr>
          <p:cNvPr id="32773" name="Oval 4"/>
          <p:cNvSpPr>
            <a:spLocks noChangeArrowheads="1"/>
          </p:cNvSpPr>
          <p:nvPr/>
        </p:nvSpPr>
        <p:spPr bwMode="auto">
          <a:xfrm>
            <a:off x="3721100" y="5078413"/>
            <a:ext cx="214313" cy="201612"/>
          </a:xfrm>
          <a:prstGeom prst="ellipse">
            <a:avLst/>
          </a:prstGeom>
          <a:noFill/>
          <a:ln w="12700">
            <a:solidFill>
              <a:schemeClr val="tx2"/>
            </a:solidFill>
            <a:round/>
            <a:headEnd/>
            <a:tailEnd/>
          </a:ln>
        </p:spPr>
        <p:txBody>
          <a:bodyPr wrap="none" anchor="ctr"/>
          <a:lstStyle/>
          <a:p>
            <a:endParaRPr lang="en-US"/>
          </a:p>
        </p:txBody>
      </p:sp>
      <p:sp>
        <p:nvSpPr>
          <p:cNvPr id="32774" name="Oval 5"/>
          <p:cNvSpPr>
            <a:spLocks noChangeArrowheads="1"/>
          </p:cNvSpPr>
          <p:nvPr/>
        </p:nvSpPr>
        <p:spPr bwMode="auto">
          <a:xfrm>
            <a:off x="3721100" y="5329238"/>
            <a:ext cx="214313" cy="201612"/>
          </a:xfrm>
          <a:prstGeom prst="ellipse">
            <a:avLst/>
          </a:prstGeom>
          <a:noFill/>
          <a:ln w="12700">
            <a:solidFill>
              <a:schemeClr val="tx2"/>
            </a:solidFill>
            <a:round/>
            <a:headEnd/>
            <a:tailEnd/>
          </a:ln>
        </p:spPr>
        <p:txBody>
          <a:bodyPr wrap="none" anchor="ctr"/>
          <a:lstStyle/>
          <a:p>
            <a:endParaRPr lang="en-US"/>
          </a:p>
        </p:txBody>
      </p:sp>
      <p:sp>
        <p:nvSpPr>
          <p:cNvPr id="32775" name="Oval 6"/>
          <p:cNvSpPr>
            <a:spLocks noChangeArrowheads="1"/>
          </p:cNvSpPr>
          <p:nvPr/>
        </p:nvSpPr>
        <p:spPr bwMode="auto">
          <a:xfrm>
            <a:off x="4770438" y="2919413"/>
            <a:ext cx="227012" cy="485775"/>
          </a:xfrm>
          <a:prstGeom prst="ellipse">
            <a:avLst/>
          </a:prstGeom>
          <a:noFill/>
          <a:ln w="12700">
            <a:solidFill>
              <a:schemeClr val="tx2"/>
            </a:solidFill>
            <a:round/>
            <a:headEnd/>
            <a:tailEnd/>
          </a:ln>
        </p:spPr>
        <p:txBody>
          <a:bodyPr wrap="none" anchor="ctr"/>
          <a:lstStyle/>
          <a:p>
            <a:endParaRPr lang="en-US"/>
          </a:p>
        </p:txBody>
      </p:sp>
      <p:sp>
        <p:nvSpPr>
          <p:cNvPr id="32776" name="Oval 7"/>
          <p:cNvSpPr>
            <a:spLocks noChangeArrowheads="1"/>
          </p:cNvSpPr>
          <p:nvPr/>
        </p:nvSpPr>
        <p:spPr bwMode="auto">
          <a:xfrm>
            <a:off x="5181600" y="2895600"/>
            <a:ext cx="227012" cy="485775"/>
          </a:xfrm>
          <a:prstGeom prst="ellipse">
            <a:avLst/>
          </a:prstGeom>
          <a:noFill/>
          <a:ln w="12700">
            <a:solidFill>
              <a:schemeClr val="tx2"/>
            </a:solidFill>
            <a:round/>
            <a:headEnd/>
            <a:tailEnd/>
          </a:ln>
        </p:spPr>
        <p:txBody>
          <a:bodyPr wrap="none" anchor="ctr"/>
          <a:lstStyle/>
          <a:p>
            <a:endParaRPr lang="en-US"/>
          </a:p>
        </p:txBody>
      </p:sp>
      <p:sp>
        <p:nvSpPr>
          <p:cNvPr id="32777" name="Oval 8"/>
          <p:cNvSpPr>
            <a:spLocks noChangeArrowheads="1"/>
          </p:cNvSpPr>
          <p:nvPr/>
        </p:nvSpPr>
        <p:spPr bwMode="auto">
          <a:xfrm>
            <a:off x="440848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78" name="Freeform 9"/>
          <p:cNvSpPr>
            <a:spLocks/>
          </p:cNvSpPr>
          <p:nvPr/>
        </p:nvSpPr>
        <p:spPr bwMode="auto">
          <a:xfrm>
            <a:off x="3941763" y="3429000"/>
            <a:ext cx="1392237" cy="1954213"/>
          </a:xfrm>
          <a:custGeom>
            <a:avLst/>
            <a:gdLst>
              <a:gd name="T0" fmla="*/ 0 w 983"/>
              <a:gd name="T1" fmla="*/ 2147483647 h 1231"/>
              <a:gd name="T2" fmla="*/ 2147483647 w 983"/>
              <a:gd name="T3" fmla="*/ 1192034929 h 1231"/>
              <a:gd name="T4" fmla="*/ 2147483647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tx2"/>
            </a:solidFill>
            <a:round/>
            <a:headEnd type="none" w="sm" len="sm"/>
            <a:tailEnd type="stealth" w="med" len="med"/>
          </a:ln>
        </p:spPr>
        <p:txBody>
          <a:bodyPr/>
          <a:lstStyle/>
          <a:p>
            <a:endParaRPr lang="en-US"/>
          </a:p>
        </p:txBody>
      </p:sp>
      <p:sp>
        <p:nvSpPr>
          <p:cNvPr id="32779" name="Freeform 10"/>
          <p:cNvSpPr>
            <a:spLocks/>
          </p:cNvSpPr>
          <p:nvPr/>
        </p:nvSpPr>
        <p:spPr bwMode="auto">
          <a:xfrm>
            <a:off x="3929063" y="3429000"/>
            <a:ext cx="947737" cy="1716088"/>
          </a:xfrm>
          <a:custGeom>
            <a:avLst/>
            <a:gdLst>
              <a:gd name="T0" fmla="*/ 0 w 676"/>
              <a:gd name="T1" fmla="*/ 2147483647 h 1096"/>
              <a:gd name="T2" fmla="*/ 1701106442 w 676"/>
              <a:gd name="T3" fmla="*/ 1058465550 h 1096"/>
              <a:gd name="T4" fmla="*/ 1701106442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tx2"/>
            </a:solidFill>
            <a:round/>
            <a:headEnd type="none" w="sm" len="sm"/>
            <a:tailEnd type="stealth" w="med" len="med"/>
          </a:ln>
        </p:spPr>
        <p:txBody>
          <a:bodyPr/>
          <a:lstStyle/>
          <a:p>
            <a:endParaRPr lang="en-US"/>
          </a:p>
        </p:txBody>
      </p:sp>
      <p:sp>
        <p:nvSpPr>
          <p:cNvPr id="32780" name="Freeform 11"/>
          <p:cNvSpPr>
            <a:spLocks/>
          </p:cNvSpPr>
          <p:nvPr/>
        </p:nvSpPr>
        <p:spPr bwMode="auto">
          <a:xfrm>
            <a:off x="3905250" y="3392488"/>
            <a:ext cx="595313" cy="1479550"/>
          </a:xfrm>
          <a:custGeom>
            <a:avLst/>
            <a:gdLst>
              <a:gd name="T0" fmla="*/ 0 w 375"/>
              <a:gd name="T1" fmla="*/ 2147483647 h 932"/>
              <a:gd name="T2" fmla="*/ 942539319 w 375"/>
              <a:gd name="T3" fmla="*/ 1058465745 h 932"/>
              <a:gd name="T4" fmla="*/ 942539319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tx2"/>
            </a:solidFill>
            <a:round/>
            <a:headEnd type="none" w="sm" len="sm"/>
            <a:tailEnd type="stealth" w="med" len="med"/>
          </a:ln>
        </p:spPr>
        <p:txBody>
          <a:bodyPr/>
          <a:lstStyle/>
          <a:p>
            <a:endParaRPr lang="en-US"/>
          </a:p>
        </p:txBody>
      </p:sp>
      <p:sp>
        <p:nvSpPr>
          <p:cNvPr id="32781" name="Oval 12"/>
          <p:cNvSpPr>
            <a:spLocks noChangeArrowheads="1"/>
          </p:cNvSpPr>
          <p:nvPr/>
        </p:nvSpPr>
        <p:spPr bwMode="auto">
          <a:xfrm>
            <a:off x="2057400" y="4543425"/>
            <a:ext cx="333375" cy="1095375"/>
          </a:xfrm>
          <a:prstGeom prst="ellipse">
            <a:avLst/>
          </a:prstGeom>
          <a:noFill/>
          <a:ln w="12700">
            <a:solidFill>
              <a:schemeClr val="tx2"/>
            </a:solidFill>
            <a:round/>
            <a:headEnd/>
            <a:tailEnd/>
          </a:ln>
        </p:spPr>
        <p:txBody>
          <a:bodyPr wrap="none" anchor="ctr"/>
          <a:lstStyle/>
          <a:p>
            <a:endParaRPr lang="en-US"/>
          </a:p>
        </p:txBody>
      </p:sp>
      <p:sp>
        <p:nvSpPr>
          <p:cNvPr id="32782" name="Oval 13"/>
          <p:cNvSpPr>
            <a:spLocks noChangeArrowheads="1"/>
          </p:cNvSpPr>
          <p:nvPr/>
        </p:nvSpPr>
        <p:spPr bwMode="auto">
          <a:xfrm>
            <a:off x="391953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83" name="Freeform 14"/>
          <p:cNvSpPr>
            <a:spLocks/>
          </p:cNvSpPr>
          <p:nvPr/>
        </p:nvSpPr>
        <p:spPr bwMode="auto">
          <a:xfrm>
            <a:off x="2209799" y="3405188"/>
            <a:ext cx="1827213" cy="1166812"/>
          </a:xfrm>
          <a:custGeom>
            <a:avLst/>
            <a:gdLst>
              <a:gd name="T0" fmla="*/ 0 w 1276"/>
              <a:gd name="T1" fmla="*/ 1890116574 h 751"/>
              <a:gd name="T2" fmla="*/ 2147483647 w 1276"/>
              <a:gd name="T3" fmla="*/ 851812575 h 751"/>
              <a:gd name="T4" fmla="*/ 2147483647 w 1276"/>
              <a:gd name="T5" fmla="*/ 0 h 751"/>
              <a:gd name="T6" fmla="*/ 0 60000 65536"/>
              <a:gd name="T7" fmla="*/ 0 60000 65536"/>
              <a:gd name="T8" fmla="*/ 0 60000 65536"/>
              <a:gd name="T9" fmla="*/ 0 w 1276"/>
              <a:gd name="T10" fmla="*/ 0 h 751"/>
              <a:gd name="T11" fmla="*/ 1276 w 1276"/>
              <a:gd name="T12" fmla="*/ 751 h 751"/>
            </a:gdLst>
            <a:ahLst/>
            <a:cxnLst>
              <a:cxn ang="T6">
                <a:pos x="T0" y="T1"/>
              </a:cxn>
              <a:cxn ang="T7">
                <a:pos x="T2" y="T3"/>
              </a:cxn>
              <a:cxn ang="T8">
                <a:pos x="T4" y="T5"/>
              </a:cxn>
            </a:cxnLst>
            <a:rect l="T9" t="T10" r="T11" b="T12"/>
            <a:pathLst>
              <a:path w="1276" h="751">
                <a:moveTo>
                  <a:pt x="0" y="750"/>
                </a:moveTo>
                <a:lnTo>
                  <a:pt x="1275" y="338"/>
                </a:lnTo>
                <a:lnTo>
                  <a:pt x="1275" y="0"/>
                </a:lnTo>
              </a:path>
            </a:pathLst>
          </a:custGeom>
          <a:noFill/>
          <a:ln w="12700" cap="rnd">
            <a:solidFill>
              <a:schemeClr val="tx2"/>
            </a:solidFill>
            <a:round/>
            <a:headEnd type="none" w="sm" len="sm"/>
            <a:tailEnd type="stealth" w="med" len="med"/>
          </a:ln>
        </p:spPr>
        <p:txBody>
          <a:bodyPr/>
          <a:lstStyle/>
          <a:p>
            <a:endParaRPr lang="en-US"/>
          </a:p>
        </p:txBody>
      </p:sp>
      <p:sp>
        <p:nvSpPr>
          <p:cNvPr id="32784" name="Rectangle 15"/>
          <p:cNvSpPr>
            <a:spLocks noChangeArrowheads="1"/>
          </p:cNvSpPr>
          <p:nvPr/>
        </p:nvSpPr>
        <p:spPr bwMode="auto">
          <a:xfrm>
            <a:off x="3124200" y="6019800"/>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smtClean="0">
                <a:cs typeface="Arial" pitchFamily="34" charset="0"/>
              </a:rPr>
              <a:t>LỖI</a:t>
            </a:r>
            <a:endParaRPr lang="en-US" sz="1600" b="1" dirty="0">
              <a:cs typeface="Arial" pitchFamily="34" charset="0"/>
            </a:endParaRPr>
          </a:p>
        </p:txBody>
      </p:sp>
      <p:sp>
        <p:nvSpPr>
          <p:cNvPr id="32785" name="Rectangle 16"/>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889250" y="1911350"/>
            <a:ext cx="2346325" cy="993775"/>
            <a:chOff x="2606675" y="1911350"/>
            <a:chExt cx="2835275" cy="993775"/>
          </a:xfrm>
        </p:grpSpPr>
        <p:sp>
          <p:nvSpPr>
            <p:cNvPr id="32786" name="Rectangle 17"/>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2787" name="Line 18"/>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8" name="Line 19"/>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9" name="Line 20"/>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0" name="Line 21"/>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1" name="Line 22"/>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2" name="Line 23"/>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3" name="Line 24"/>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2794" name="Line 25"/>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5" name="Line 26"/>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6" name="Line 27"/>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7" name="Line 28"/>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8" name="Line 29"/>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9" name="Line 30"/>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800" name="Rectangle 32"/>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2801" name="Rectangle 33"/>
          <p:cNvSpPr>
            <a:spLocks noChangeArrowheads="1"/>
          </p:cNvSpPr>
          <p:nvPr/>
        </p:nvSpPr>
        <p:spPr bwMode="auto">
          <a:xfrm>
            <a:off x="1444625" y="45688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2802" name="Rectangle 34"/>
          <p:cNvSpPr>
            <a:spLocks noChangeArrowheads="1"/>
          </p:cNvSpPr>
          <p:nvPr/>
        </p:nvSpPr>
        <p:spPr bwMode="auto">
          <a:xfrm>
            <a:off x="27035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2803" name="Rectangle 35"/>
          <p:cNvSpPr>
            <a:spLocks noChangeArrowheads="1"/>
          </p:cNvSpPr>
          <p:nvPr/>
        </p:nvSpPr>
        <p:spPr bwMode="auto">
          <a:xfrm>
            <a:off x="1474788"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B2B2B2"/>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28</a:t>
            </a:fld>
            <a:endParaRPr lang="en-US"/>
          </a:p>
        </p:txBody>
      </p:sp>
      <p:sp>
        <p:nvSpPr>
          <p:cNvPr id="37" name="Footer Placeholder 3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fontAlgn="auto">
              <a:spcAft>
                <a:spcPts val="0"/>
              </a:spcAft>
              <a:defRPr/>
            </a:pPr>
            <a:r>
              <a:rPr lang="en-US" smtClean="0"/>
              <a:t>Hamming code – 13</a:t>
            </a:r>
          </a:p>
        </p:txBody>
      </p:sp>
      <p:sp>
        <p:nvSpPr>
          <p:cNvPr id="126979" name="Rectangle 3"/>
          <p:cNvSpPr>
            <a:spLocks noChangeArrowheads="1"/>
          </p:cNvSpPr>
          <p:nvPr/>
        </p:nvSpPr>
        <p:spPr bwMode="auto">
          <a:xfrm>
            <a:off x="990600" y="15240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6980" name="Text Box 4"/>
          <p:cNvSpPr txBox="1">
            <a:spLocks noChangeArrowheads="1"/>
          </p:cNvSpPr>
          <p:nvPr/>
        </p:nvSpPr>
        <p:spPr bwMode="auto">
          <a:xfrm>
            <a:off x="3117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1" name="Text Box 5"/>
          <p:cNvSpPr txBox="1">
            <a:spLocks noChangeArrowheads="1"/>
          </p:cNvSpPr>
          <p:nvPr/>
        </p:nvSpPr>
        <p:spPr bwMode="auto">
          <a:xfrm>
            <a:off x="3498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2" name="Text Box 6"/>
          <p:cNvSpPr txBox="1">
            <a:spLocks noChangeArrowheads="1"/>
          </p:cNvSpPr>
          <p:nvPr/>
        </p:nvSpPr>
        <p:spPr bwMode="auto">
          <a:xfrm>
            <a:off x="3803650" y="2590800"/>
            <a:ext cx="46513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NE</a:t>
            </a:r>
          </a:p>
        </p:txBody>
      </p:sp>
      <p:sp>
        <p:nvSpPr>
          <p:cNvPr id="126983" name="Text Box 7"/>
          <p:cNvSpPr txBox="1">
            <a:spLocks noChangeArrowheads="1"/>
          </p:cNvSpPr>
          <p:nvPr/>
        </p:nvSpPr>
        <p:spPr bwMode="auto">
          <a:xfrm>
            <a:off x="3117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1</a:t>
            </a:r>
          </a:p>
        </p:txBody>
      </p:sp>
      <p:sp>
        <p:nvSpPr>
          <p:cNvPr id="126984" name="Text Box 8"/>
          <p:cNvSpPr txBox="1">
            <a:spLocks noChangeArrowheads="1"/>
          </p:cNvSpPr>
          <p:nvPr/>
        </p:nvSpPr>
        <p:spPr bwMode="auto">
          <a:xfrm>
            <a:off x="3498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dirty="0">
                <a:solidFill>
                  <a:schemeClr val="hlink"/>
                </a:solidFill>
                <a:cs typeface="Arial" pitchFamily="34" charset="0"/>
              </a:rPr>
              <a:t>1</a:t>
            </a:r>
          </a:p>
        </p:txBody>
      </p:sp>
      <p:sp>
        <p:nvSpPr>
          <p:cNvPr id="126985" name="Text Box 9"/>
          <p:cNvSpPr txBox="1">
            <a:spLocks noChangeArrowheads="1"/>
          </p:cNvSpPr>
          <p:nvPr/>
        </p:nvSpPr>
        <p:spPr bwMode="auto">
          <a:xfrm>
            <a:off x="3879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0</a:t>
            </a:r>
          </a:p>
        </p:txBody>
      </p:sp>
      <p:sp>
        <p:nvSpPr>
          <p:cNvPr id="126986" name="Line 10"/>
          <p:cNvSpPr>
            <a:spLocks noChangeShapeType="1"/>
          </p:cNvSpPr>
          <p:nvPr/>
        </p:nvSpPr>
        <p:spPr bwMode="auto">
          <a:xfrm>
            <a:off x="3270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7" name="Line 11"/>
          <p:cNvSpPr>
            <a:spLocks noChangeShapeType="1"/>
          </p:cNvSpPr>
          <p:nvPr/>
        </p:nvSpPr>
        <p:spPr bwMode="auto">
          <a:xfrm>
            <a:off x="3651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8" name="Line 12"/>
          <p:cNvSpPr>
            <a:spLocks noChangeShapeType="1"/>
          </p:cNvSpPr>
          <p:nvPr/>
        </p:nvSpPr>
        <p:spPr bwMode="auto">
          <a:xfrm>
            <a:off x="4032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9" name="Text Box 13"/>
          <p:cNvSpPr txBox="1">
            <a:spLocks noChangeArrowheads="1"/>
          </p:cNvSpPr>
          <p:nvPr/>
        </p:nvSpPr>
        <p:spPr bwMode="auto">
          <a:xfrm>
            <a:off x="4413250" y="2971800"/>
            <a:ext cx="615950" cy="457200"/>
          </a:xfrm>
          <a:prstGeom prst="rect">
            <a:avLst/>
          </a:prstGeom>
          <a:noFill/>
          <a:ln w="12700">
            <a:noFill/>
            <a:miter lim="800000"/>
            <a:headEnd type="none" w="sm" len="sm"/>
            <a:tailEnd type="none" w="sm" len="sm"/>
          </a:ln>
        </p:spPr>
        <p:txBody>
          <a:bodyPr wrap="none">
            <a:spAutoFit/>
          </a:bodyPr>
          <a:lstStyle/>
          <a:p>
            <a:pPr eaLnBrk="0" hangingPunct="0"/>
            <a:r>
              <a:rPr lang="en-US" sz="2400" dirty="0">
                <a:solidFill>
                  <a:schemeClr val="hlink"/>
                </a:solidFill>
                <a:cs typeface="Arial" pitchFamily="34" charset="0"/>
              </a:rPr>
              <a:t>= 6</a:t>
            </a:r>
          </a:p>
        </p:txBody>
      </p:sp>
      <p:sp>
        <p:nvSpPr>
          <p:cNvPr id="126990" name="Line 14"/>
          <p:cNvSpPr>
            <a:spLocks noChangeShapeType="1"/>
          </p:cNvSpPr>
          <p:nvPr/>
        </p:nvSpPr>
        <p:spPr bwMode="auto">
          <a:xfrm>
            <a:off x="3194050" y="2514600"/>
            <a:ext cx="990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6991" name="Text Box 15"/>
          <p:cNvSpPr txBox="1">
            <a:spLocks noChangeArrowheads="1"/>
          </p:cNvSpPr>
          <p:nvPr/>
        </p:nvSpPr>
        <p:spPr bwMode="auto">
          <a:xfrm>
            <a:off x="4495800" y="2286000"/>
            <a:ext cx="2627642" cy="646331"/>
          </a:xfrm>
          <a:prstGeom prst="rect">
            <a:avLst/>
          </a:prstGeom>
          <a:noFill/>
          <a:ln w="12700">
            <a:noFill/>
            <a:miter lim="800000"/>
            <a:headEnd type="none" w="sm" len="sm"/>
            <a:tailEnd type="none" w="sm" len="sm"/>
          </a:ln>
        </p:spPr>
        <p:txBody>
          <a:bodyPr wrap="none">
            <a:spAutoFit/>
          </a:bodyPr>
          <a:lstStyle/>
          <a:p>
            <a:pPr eaLnBrk="0" hangingPunct="0"/>
            <a:r>
              <a:rPr lang="en-US" dirty="0">
                <a:cs typeface="Arial" pitchFamily="34" charset="0"/>
              </a:rPr>
              <a:t>   E = error in column</a:t>
            </a:r>
          </a:p>
          <a:p>
            <a:pPr eaLnBrk="0" hangingPunct="0"/>
            <a:r>
              <a:rPr lang="en-US" dirty="0">
                <a:cs typeface="Arial" pitchFamily="34" charset="0"/>
              </a:rPr>
              <a:t>NE = no error in column</a:t>
            </a:r>
          </a:p>
        </p:txBody>
      </p:sp>
      <p:sp>
        <p:nvSpPr>
          <p:cNvPr id="20" name="TextBox 19"/>
          <p:cNvSpPr txBox="1"/>
          <p:nvPr/>
        </p:nvSpPr>
        <p:spPr>
          <a:xfrm>
            <a:off x="2133600" y="3581400"/>
            <a:ext cx="5238935" cy="461665"/>
          </a:xfrm>
          <a:prstGeom prst="rect">
            <a:avLst/>
          </a:prstGeom>
          <a:noFill/>
        </p:spPr>
        <p:txBody>
          <a:bodyPr wrap="none" rtlCol="0">
            <a:spAutoFit/>
          </a:bodyPr>
          <a:lstStyle/>
          <a:p>
            <a:r>
              <a:rPr lang="en-US" sz="2400" dirty="0" smtClean="0">
                <a:sym typeface="Wingdings" pitchFamily="2" charset="2"/>
              </a:rPr>
              <a:t> </a:t>
            </a:r>
            <a:r>
              <a:rPr lang="en-US" sz="2400" dirty="0" err="1" smtClean="0">
                <a:sym typeface="Wingdings" pitchFamily="2" charset="2"/>
              </a:rPr>
              <a:t>Lỗi</a:t>
            </a:r>
            <a:r>
              <a:rPr lang="en-US" sz="2400" dirty="0" smtClean="0">
                <a:sym typeface="Wingdings" pitchFamily="2" charset="2"/>
              </a:rPr>
              <a:t> bit </a:t>
            </a:r>
            <a:r>
              <a:rPr lang="en-US" sz="2400" dirty="0" err="1" smtClean="0">
                <a:sym typeface="Wingdings" pitchFamily="2" charset="2"/>
              </a:rPr>
              <a:t>thứ</a:t>
            </a:r>
            <a:r>
              <a:rPr lang="en-US" sz="2400" dirty="0" smtClean="0">
                <a:sym typeface="Wingdings" pitchFamily="2" charset="2"/>
              </a:rPr>
              <a:t> 6 </a:t>
            </a:r>
            <a:r>
              <a:rPr lang="en-US" sz="2400" dirty="0" err="1" smtClean="0">
                <a:sym typeface="Wingdings" pitchFamily="2" charset="2"/>
              </a:rPr>
              <a:t>trong</a:t>
            </a:r>
            <a:r>
              <a:rPr lang="en-US" sz="2400" dirty="0" smtClean="0">
                <a:sym typeface="Wingdings" pitchFamily="2" charset="2"/>
              </a:rPr>
              <a:t> Hamming Code</a:t>
            </a:r>
            <a:endParaRPr lang="en-US" sz="2400" dirty="0"/>
          </a:p>
        </p:txBody>
      </p:sp>
      <p:sp>
        <p:nvSpPr>
          <p:cNvPr id="21" name="TextBox 20"/>
          <p:cNvSpPr txBox="1"/>
          <p:nvPr/>
        </p:nvSpPr>
        <p:spPr>
          <a:xfrm>
            <a:off x="838200" y="4495800"/>
            <a:ext cx="3397469" cy="958660"/>
          </a:xfrm>
          <a:prstGeom prst="rect">
            <a:avLst/>
          </a:prstGeom>
          <a:noFill/>
        </p:spPr>
        <p:txBody>
          <a:bodyPr wrap="none" rtlCol="0">
            <a:spAutoFit/>
          </a:bodyPr>
          <a:lstStyle/>
          <a:p>
            <a:pPr>
              <a:lnSpc>
                <a:spcPct val="150000"/>
              </a:lnSpc>
            </a:pPr>
            <a:r>
              <a:rPr lang="en-US" sz="2000" dirty="0" err="1" smtClean="0"/>
              <a:t>Dữ</a:t>
            </a:r>
            <a:r>
              <a:rPr lang="en-US" sz="2000" dirty="0" smtClean="0"/>
              <a:t> </a:t>
            </a:r>
            <a:r>
              <a:rPr lang="en-US" sz="2000" dirty="0" err="1" smtClean="0"/>
              <a:t>liệu</a:t>
            </a:r>
            <a:r>
              <a:rPr lang="en-US" sz="2000" dirty="0" smtClean="0"/>
              <a:t> </a:t>
            </a:r>
            <a:r>
              <a:rPr lang="en-US" sz="2000" dirty="0" err="1" smtClean="0"/>
              <a:t>nhận</a:t>
            </a:r>
            <a:r>
              <a:rPr lang="en-US" sz="2000" dirty="0" smtClean="0"/>
              <a:t> </a:t>
            </a:r>
            <a:r>
              <a:rPr lang="en-US" sz="2000" dirty="0" err="1" smtClean="0"/>
              <a:t>đúng</a:t>
            </a:r>
            <a:r>
              <a:rPr lang="en-US" sz="2000" dirty="0" smtClean="0"/>
              <a:t>: 1011011</a:t>
            </a:r>
          </a:p>
          <a:p>
            <a:pPr>
              <a:lnSpc>
                <a:spcPct val="150000"/>
              </a:lnSpc>
            </a:pPr>
            <a:r>
              <a:rPr lang="en-US" sz="2000" dirty="0" err="1" smtClean="0"/>
              <a:t>Dữ</a:t>
            </a:r>
            <a:r>
              <a:rPr lang="en-US" sz="2000" dirty="0" smtClean="0"/>
              <a:t> </a:t>
            </a:r>
            <a:r>
              <a:rPr lang="en-US" sz="2000" dirty="0" err="1" smtClean="0"/>
              <a:t>liệu</a:t>
            </a:r>
            <a:r>
              <a:rPr lang="en-US" sz="2000" dirty="0" smtClean="0"/>
              <a:t> </a:t>
            </a:r>
            <a:r>
              <a:rPr lang="en-US" sz="2000" dirty="0" err="1" smtClean="0"/>
              <a:t>thật</a:t>
            </a:r>
            <a:r>
              <a:rPr lang="en-US" sz="2000" dirty="0" smtClean="0"/>
              <a:t>: 1011</a:t>
            </a:r>
            <a:endParaRPr lang="en-US" sz="2000" dirty="0"/>
          </a:p>
        </p:txBody>
      </p:sp>
      <p:sp>
        <p:nvSpPr>
          <p:cNvPr id="22" name="TextBox 21"/>
          <p:cNvSpPr txBox="1"/>
          <p:nvPr/>
        </p:nvSpPr>
        <p:spPr>
          <a:xfrm>
            <a:off x="3238495" y="1219200"/>
            <a:ext cx="952505" cy="369332"/>
          </a:xfrm>
          <a:prstGeom prst="rect">
            <a:avLst/>
          </a:prstGeom>
          <a:noFill/>
        </p:spPr>
        <p:txBody>
          <a:bodyPr wrap="none" rtlCol="0">
            <a:spAutoFit/>
          </a:bodyPr>
          <a:lstStyle/>
          <a:p>
            <a:r>
              <a:rPr lang="en-US" dirty="0" smtClean="0">
                <a:solidFill>
                  <a:schemeClr val="bg1">
                    <a:lumMod val="85000"/>
                  </a:schemeClr>
                </a:solidFill>
              </a:rPr>
              <a:t>2</a:t>
            </a:r>
            <a:r>
              <a:rPr lang="en-US" baseline="30000" dirty="0" smtClean="0">
                <a:solidFill>
                  <a:schemeClr val="bg1">
                    <a:lumMod val="85000"/>
                  </a:schemeClr>
                </a:solidFill>
              </a:rPr>
              <a:t>0</a:t>
            </a:r>
            <a:r>
              <a:rPr lang="en-US" dirty="0" smtClean="0">
                <a:solidFill>
                  <a:schemeClr val="bg1">
                    <a:lumMod val="85000"/>
                  </a:schemeClr>
                </a:solidFill>
              </a:rPr>
              <a:t> 2</a:t>
            </a:r>
            <a:r>
              <a:rPr lang="en-US" baseline="30000" dirty="0" smtClean="0">
                <a:solidFill>
                  <a:schemeClr val="bg1">
                    <a:lumMod val="85000"/>
                  </a:schemeClr>
                </a:solidFill>
              </a:rPr>
              <a:t>1</a:t>
            </a:r>
            <a:r>
              <a:rPr lang="en-US" dirty="0" smtClean="0">
                <a:solidFill>
                  <a:schemeClr val="bg1">
                    <a:lumMod val="85000"/>
                  </a:schemeClr>
                </a:solidFill>
              </a:rPr>
              <a:t> 2</a:t>
            </a:r>
            <a:r>
              <a:rPr lang="en-US" baseline="30000" dirty="0" smtClean="0">
                <a:solidFill>
                  <a:schemeClr val="bg1">
                    <a:lumMod val="85000"/>
                  </a:schemeClr>
                </a:solidFill>
              </a:rPr>
              <a:t>2</a:t>
            </a:r>
            <a:endParaRPr lang="en-US" baseline="30000" dirty="0">
              <a:solidFill>
                <a:schemeClr val="bg1">
                  <a:lumMod val="85000"/>
                </a:schemeClr>
              </a:solidFill>
            </a:endParaRPr>
          </a:p>
        </p:txBody>
      </p:sp>
      <p:sp>
        <p:nvSpPr>
          <p:cNvPr id="23" name="TextBox 22"/>
          <p:cNvSpPr txBox="1"/>
          <p:nvPr/>
        </p:nvSpPr>
        <p:spPr>
          <a:xfrm>
            <a:off x="838200" y="4495800"/>
            <a:ext cx="3397469" cy="496996"/>
          </a:xfrm>
          <a:prstGeom prst="rect">
            <a:avLst/>
          </a:prstGeom>
          <a:noFill/>
        </p:spPr>
        <p:txBody>
          <a:bodyPr wrap="none" rtlCol="0">
            <a:spAutoFit/>
          </a:bodyPr>
          <a:lstStyle/>
          <a:p>
            <a:pPr>
              <a:lnSpc>
                <a:spcPct val="150000"/>
              </a:lnSpc>
            </a:pPr>
            <a:r>
              <a:rPr lang="en-US" sz="2000" dirty="0" err="1" smtClean="0"/>
              <a:t>Dữ</a:t>
            </a:r>
            <a:r>
              <a:rPr lang="en-US" sz="2000" dirty="0" smtClean="0"/>
              <a:t> </a:t>
            </a:r>
            <a:r>
              <a:rPr lang="en-US" sz="2000" dirty="0" err="1" smtClean="0"/>
              <a:t>liệu</a:t>
            </a:r>
            <a:r>
              <a:rPr lang="en-US" sz="2000" dirty="0" smtClean="0"/>
              <a:t> </a:t>
            </a:r>
            <a:r>
              <a:rPr lang="en-US" sz="2000" dirty="0" err="1" smtClean="0"/>
              <a:t>nhận</a:t>
            </a:r>
            <a:r>
              <a:rPr lang="en-US" sz="2000" dirty="0" smtClean="0"/>
              <a:t> </a:t>
            </a:r>
            <a:r>
              <a:rPr lang="en-US" sz="2000" dirty="0" err="1" smtClean="0"/>
              <a:t>đúng</a:t>
            </a:r>
            <a:r>
              <a:rPr lang="en-US" sz="2000" dirty="0" smtClean="0"/>
              <a:t>: 10</a:t>
            </a:r>
            <a:r>
              <a:rPr lang="en-US" sz="2000" dirty="0" smtClean="0">
                <a:solidFill>
                  <a:srgbClr val="FF0000"/>
                </a:solidFill>
              </a:rPr>
              <a:t>1</a:t>
            </a:r>
            <a:r>
              <a:rPr lang="en-US" sz="2000" dirty="0" smtClean="0"/>
              <a:t>1</a:t>
            </a:r>
            <a:r>
              <a:rPr lang="en-US" sz="2000" dirty="0" smtClean="0">
                <a:solidFill>
                  <a:srgbClr val="FF0000"/>
                </a:solidFill>
              </a:rPr>
              <a:t>011</a:t>
            </a:r>
          </a:p>
        </p:txBody>
      </p:sp>
      <p:sp>
        <p:nvSpPr>
          <p:cNvPr id="24" name="Slide Number Placeholder 23"/>
          <p:cNvSpPr>
            <a:spLocks noGrp="1"/>
          </p:cNvSpPr>
          <p:nvPr>
            <p:ph type="sldNum" sz="quarter" idx="12"/>
          </p:nvPr>
        </p:nvSpPr>
        <p:spPr/>
        <p:txBody>
          <a:bodyPr/>
          <a:lstStyle/>
          <a:p>
            <a:fld id="{4810A696-75C0-4E1D-A482-26D5420205C7}" type="slidenum">
              <a:rPr lang="en-US" smtClean="0"/>
              <a:pPr/>
              <a:t>29</a:t>
            </a:fld>
            <a:endParaRPr lang="en-US"/>
          </a:p>
        </p:txBody>
      </p:sp>
      <p:sp>
        <p:nvSpPr>
          <p:cNvPr id="25" name="Footer Placeholder 2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dissolve">
                                      <p:cBhvr>
                                        <p:cTn id="7" dur="500"/>
                                        <p:tgtEl>
                                          <p:spTgt spid="1269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80"/>
                                        </p:tgtEl>
                                        <p:attrNameLst>
                                          <p:attrName>style.visibility</p:attrName>
                                        </p:attrNameLst>
                                      </p:cBhvr>
                                      <p:to>
                                        <p:strVal val="visible"/>
                                      </p:to>
                                    </p:set>
                                    <p:animEffect transition="in" filter="dissolve">
                                      <p:cBhvr>
                                        <p:cTn id="10" dur="500"/>
                                        <p:tgtEl>
                                          <p:spTgt spid="1269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81"/>
                                        </p:tgtEl>
                                        <p:attrNameLst>
                                          <p:attrName>style.visibility</p:attrName>
                                        </p:attrNameLst>
                                      </p:cBhvr>
                                      <p:to>
                                        <p:strVal val="visible"/>
                                      </p:to>
                                    </p:set>
                                    <p:animEffect transition="in" filter="dissolve">
                                      <p:cBhvr>
                                        <p:cTn id="13" dur="500"/>
                                        <p:tgtEl>
                                          <p:spTgt spid="12698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82"/>
                                        </p:tgtEl>
                                        <p:attrNameLst>
                                          <p:attrName>style.visibility</p:attrName>
                                        </p:attrNameLst>
                                      </p:cBhvr>
                                      <p:to>
                                        <p:strVal val="visible"/>
                                      </p:to>
                                    </p:set>
                                    <p:animEffect transition="in" filter="dissolve">
                                      <p:cBhvr>
                                        <p:cTn id="16" dur="500"/>
                                        <p:tgtEl>
                                          <p:spTgt spid="1269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Effect transition="in" filter="dissolve">
                                      <p:cBhvr>
                                        <p:cTn id="19" dur="500"/>
                                        <p:tgtEl>
                                          <p:spTgt spid="1269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91"/>
                                        </p:tgtEl>
                                        <p:attrNameLst>
                                          <p:attrName>style.visibility</p:attrName>
                                        </p:attrNameLst>
                                      </p:cBhvr>
                                      <p:to>
                                        <p:strVal val="visible"/>
                                      </p:to>
                                    </p:set>
                                    <p:animEffect transition="in" filter="dissolve">
                                      <p:cBhvr>
                                        <p:cTn id="22" dur="500"/>
                                        <p:tgtEl>
                                          <p:spTgt spid="1269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blinds(horizontal)">
                                      <p:cBhvr>
                                        <p:cTn id="27" dur="500"/>
                                        <p:tgtEl>
                                          <p:spTgt spid="1269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6984"/>
                                        </p:tgtEl>
                                        <p:attrNameLst>
                                          <p:attrName>style.visibility</p:attrName>
                                        </p:attrNameLst>
                                      </p:cBhvr>
                                      <p:to>
                                        <p:strVal val="visible"/>
                                      </p:to>
                                    </p:set>
                                    <p:animEffect transition="in" filter="blinds(horizontal)">
                                      <p:cBhvr>
                                        <p:cTn id="30" dur="500"/>
                                        <p:tgtEl>
                                          <p:spTgt spid="12698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6985"/>
                                        </p:tgtEl>
                                        <p:attrNameLst>
                                          <p:attrName>style.visibility</p:attrName>
                                        </p:attrNameLst>
                                      </p:cBhvr>
                                      <p:to>
                                        <p:strVal val="visible"/>
                                      </p:to>
                                    </p:set>
                                    <p:animEffect transition="in" filter="blinds(horizontal)">
                                      <p:cBhvr>
                                        <p:cTn id="33" dur="500"/>
                                        <p:tgtEl>
                                          <p:spTgt spid="12698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6986"/>
                                        </p:tgtEl>
                                        <p:attrNameLst>
                                          <p:attrName>style.visibility</p:attrName>
                                        </p:attrNameLst>
                                      </p:cBhvr>
                                      <p:to>
                                        <p:strVal val="visible"/>
                                      </p:to>
                                    </p:set>
                                    <p:animEffect transition="in" filter="blinds(horizontal)">
                                      <p:cBhvr>
                                        <p:cTn id="36" dur="500"/>
                                        <p:tgtEl>
                                          <p:spTgt spid="12698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6987"/>
                                        </p:tgtEl>
                                        <p:attrNameLst>
                                          <p:attrName>style.visibility</p:attrName>
                                        </p:attrNameLst>
                                      </p:cBhvr>
                                      <p:to>
                                        <p:strVal val="visible"/>
                                      </p:to>
                                    </p:set>
                                    <p:animEffect transition="in" filter="blinds(horizontal)">
                                      <p:cBhvr>
                                        <p:cTn id="39" dur="500"/>
                                        <p:tgtEl>
                                          <p:spTgt spid="12698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6988"/>
                                        </p:tgtEl>
                                        <p:attrNameLst>
                                          <p:attrName>style.visibility</p:attrName>
                                        </p:attrNameLst>
                                      </p:cBhvr>
                                      <p:to>
                                        <p:strVal val="visible"/>
                                      </p:to>
                                    </p:set>
                                    <p:animEffect transition="in" filter="blinds(horizontal)">
                                      <p:cBhvr>
                                        <p:cTn id="42" dur="500"/>
                                        <p:tgtEl>
                                          <p:spTgt spid="12698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6989"/>
                                        </p:tgtEl>
                                        <p:attrNameLst>
                                          <p:attrName>style.visibility</p:attrName>
                                        </p:attrNameLst>
                                      </p:cBhvr>
                                      <p:to>
                                        <p:strVal val="visible"/>
                                      </p:to>
                                    </p:set>
                                    <p:animEffect transition="in" filter="dissolve">
                                      <p:cBhvr>
                                        <p:cTn id="52" dur="500"/>
                                        <p:tgtEl>
                                          <p:spTgt spid="1269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blinds(horizontal)">
                                      <p:cBhvr>
                                        <p:cTn id="62" dur="500"/>
                                        <p:tgtEl>
                                          <p:spTgt spid="2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1">
                                            <p:txEl>
                                              <p:pRg st="1" end="1"/>
                                            </p:txEl>
                                          </p:spTgt>
                                        </p:tgtEl>
                                        <p:attrNameLst>
                                          <p:attrName>style.visibility</p:attrName>
                                        </p:attrNameLst>
                                      </p:cBhvr>
                                      <p:to>
                                        <p:strVal val="visible"/>
                                      </p:to>
                                    </p:set>
                                    <p:animEffect transition="in" filter="blinds(horizontal)">
                                      <p:cBhvr>
                                        <p:cTn id="71"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0" grpId="0"/>
      <p:bldP spid="126981" grpId="0"/>
      <p:bldP spid="126982" grpId="0"/>
      <p:bldP spid="126983" grpId="0"/>
      <p:bldP spid="126984" grpId="0"/>
      <p:bldP spid="126985" grpId="0"/>
      <p:bldP spid="126986" grpId="0" animBg="1"/>
      <p:bldP spid="126987" grpId="0" animBg="1"/>
      <p:bldP spid="126988" grpId="0" animBg="1"/>
      <p:bldP spid="126989" grpId="0"/>
      <p:bldP spid="126990" grpId="0" animBg="1"/>
      <p:bldP spid="126991" grpId="0"/>
      <p:bldP spid="20" grpId="0"/>
      <p:bldP spid="22" grpId="0"/>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sửa</a:t>
            </a:r>
            <a:r>
              <a:rPr lang="en-US" dirty="0" smtClean="0"/>
              <a:t> </a:t>
            </a:r>
            <a:r>
              <a:rPr lang="en-US" dirty="0" err="1" smtClean="0"/>
              <a:t>lỗi</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p:cBhvr override="childStyle">
                                        <p:cTn id="31" dur="2000" fill="hold"/>
                                        <p:tgtEl>
                                          <p:spTgt spid="3">
                                            <p:txEl>
                                              <p:pRg st="0" end="0"/>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smtClean="0"/>
              <a:t>Check sum - 1</a:t>
            </a:r>
          </a:p>
        </p:txBody>
      </p:sp>
      <p:sp>
        <p:nvSpPr>
          <p:cNvPr id="128003" name="Rectangle 3"/>
          <p:cNvSpPr>
            <a:spLocks noGrp="1" noChangeArrowheads="1"/>
          </p:cNvSpPr>
          <p:nvPr>
            <p:ph sz="quarter" idx="1"/>
          </p:nvPr>
        </p:nvSpPr>
        <p:spPr>
          <a:xfrm>
            <a:off x="457200" y="1524000"/>
            <a:ext cx="7467600" cy="4949825"/>
          </a:xfrm>
        </p:spPr>
        <p:txBody>
          <a:bodyPr>
            <a:normAutofit fontScale="92500" lnSpcReduction="10000"/>
          </a:bodyPr>
          <a:lstStyle/>
          <a:p>
            <a:r>
              <a:rPr lang="en-US" dirty="0" err="1" smtClean="0"/>
              <a:t>Bên</a:t>
            </a:r>
            <a:r>
              <a:rPr lang="en-US" dirty="0" smtClean="0"/>
              <a:t> </a:t>
            </a:r>
            <a:r>
              <a:rPr lang="en-US" dirty="0" err="1" smtClean="0"/>
              <a:t>gởi</a:t>
            </a:r>
            <a:endParaRPr lang="en-US" dirty="0" smtClean="0"/>
          </a:p>
          <a:p>
            <a:pPr lvl="1"/>
            <a:r>
              <a:rPr lang="en-US" dirty="0" smtClean="0"/>
              <a:t>d bits </a:t>
            </a:r>
            <a:r>
              <a:rPr lang="en-US" dirty="0" err="1" smtClean="0"/>
              <a:t>trong</a:t>
            </a:r>
            <a:r>
              <a:rPr lang="en-US" dirty="0" smtClean="0"/>
              <a:t> DL </a:t>
            </a:r>
            <a:r>
              <a:rPr lang="en-US" dirty="0" err="1" smtClean="0"/>
              <a:t>gởi</a:t>
            </a:r>
            <a:r>
              <a:rPr lang="en-US" dirty="0" smtClean="0"/>
              <a:t> </a:t>
            </a:r>
            <a:r>
              <a:rPr lang="en-US" dirty="0" err="1" smtClean="0"/>
              <a:t>đi</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như</a:t>
            </a:r>
            <a:r>
              <a:rPr lang="en-US" dirty="0" smtClean="0"/>
              <a:t> </a:t>
            </a:r>
            <a:r>
              <a:rPr lang="en-US" dirty="0" err="1" smtClean="0"/>
              <a:t>gồm</a:t>
            </a:r>
            <a:r>
              <a:rPr lang="en-US" dirty="0" smtClean="0"/>
              <a:t> N </a:t>
            </a:r>
            <a:r>
              <a:rPr lang="en-US" dirty="0" err="1" smtClean="0"/>
              <a:t>số</a:t>
            </a:r>
            <a:r>
              <a:rPr lang="en-US" dirty="0" smtClean="0"/>
              <a:t> k bits: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endParaRPr lang="en-US" baseline="-25000" dirty="0" smtClean="0"/>
          </a:p>
          <a:p>
            <a:pPr lvl="1"/>
            <a:r>
              <a:rPr lang="en-US" dirty="0" err="1" smtClean="0"/>
              <a:t>Tính</a:t>
            </a:r>
            <a:r>
              <a:rPr lang="en-US" dirty="0" smtClean="0"/>
              <a:t> </a:t>
            </a:r>
            <a:r>
              <a:rPr lang="en-US" dirty="0" err="1" smtClean="0"/>
              <a:t>tổng</a:t>
            </a:r>
            <a:r>
              <a:rPr lang="en-US" dirty="0" smtClean="0"/>
              <a:t> X = x</a:t>
            </a:r>
            <a:r>
              <a:rPr lang="en-US" baseline="-25000" dirty="0" smtClean="0"/>
              <a:t>1 </a:t>
            </a:r>
            <a:r>
              <a:rPr lang="en-US" dirty="0" smtClean="0"/>
              <a:t>+ x</a:t>
            </a:r>
            <a:r>
              <a:rPr lang="en-US" baseline="-25000" dirty="0" smtClean="0"/>
              <a:t>2 </a:t>
            </a:r>
            <a:r>
              <a:rPr lang="en-US" dirty="0" smtClean="0"/>
              <a:t>+ … + </a:t>
            </a:r>
            <a:r>
              <a:rPr lang="en-US" dirty="0" err="1" smtClean="0"/>
              <a:t>x</a:t>
            </a:r>
            <a:r>
              <a:rPr lang="en-US" baseline="-25000" dirty="0" err="1" smtClean="0"/>
              <a:t>N</a:t>
            </a:r>
            <a:endParaRPr lang="en-US" dirty="0" smtClean="0"/>
          </a:p>
          <a:p>
            <a:pPr lvl="1"/>
            <a:r>
              <a:rPr lang="en-US" dirty="0" err="1" smtClean="0"/>
              <a:t>Tính</a:t>
            </a:r>
            <a:r>
              <a:rPr lang="en-US" dirty="0" smtClean="0"/>
              <a:t> </a:t>
            </a:r>
            <a:r>
              <a:rPr lang="en-US" b="1" dirty="0" err="1" smtClean="0"/>
              <a:t>bù</a:t>
            </a:r>
            <a:r>
              <a:rPr lang="en-US" b="1" dirty="0" smtClean="0"/>
              <a:t> 1</a:t>
            </a:r>
            <a:r>
              <a:rPr lang="en-US" dirty="0" smtClean="0"/>
              <a:t> </a:t>
            </a:r>
            <a:r>
              <a:rPr lang="en-US" dirty="0" err="1" smtClean="0"/>
              <a:t>của</a:t>
            </a:r>
            <a:r>
              <a:rPr lang="en-US" dirty="0" smtClean="0"/>
              <a:t> X </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checksum</a:t>
            </a:r>
          </a:p>
          <a:p>
            <a:pPr lvl="1"/>
            <a:endParaRPr lang="en-US" dirty="0" smtClean="0">
              <a:sym typeface="Wingdings" pitchFamily="2" charset="2"/>
            </a:endParaRPr>
          </a:p>
          <a:p>
            <a:r>
              <a:rPr lang="en-US" dirty="0" smtClean="0">
                <a:sym typeface="Wingdings" pitchFamily="2" charset="2"/>
              </a:rPr>
              <a:t>VD: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gởi</a:t>
            </a:r>
            <a:r>
              <a:rPr lang="en-US" dirty="0" smtClean="0">
                <a:sym typeface="Wingdings" pitchFamily="2" charset="2"/>
              </a:rPr>
              <a:t>: 1110 0110 0110 0110, k = 4</a:t>
            </a:r>
          </a:p>
          <a:p>
            <a:pPr lvl="1"/>
            <a:r>
              <a:rPr lang="en-US" dirty="0" smtClean="0">
                <a:solidFill>
                  <a:schemeClr val="accent1">
                    <a:lumMod val="50000"/>
                  </a:schemeClr>
                </a:solidFill>
                <a:sym typeface="Wingdings" pitchFamily="2" charset="2"/>
              </a:rPr>
              <a:t>1110</a:t>
            </a:r>
            <a:r>
              <a:rPr lang="en-US" dirty="0" smtClean="0">
                <a:sym typeface="Wingdings" pitchFamily="2" charset="2"/>
              </a:rPr>
              <a:t>,  </a:t>
            </a:r>
            <a:r>
              <a:rPr lang="en-US" dirty="0" smtClean="0">
                <a:solidFill>
                  <a:schemeClr val="accent2">
                    <a:lumMod val="75000"/>
                  </a:schemeClr>
                </a:solidFill>
                <a:sym typeface="Wingdings" pitchFamily="2" charset="2"/>
              </a:rPr>
              <a:t>0110</a:t>
            </a:r>
            <a:r>
              <a:rPr lang="en-US" dirty="0" smtClean="0">
                <a:sym typeface="Wingdings" pitchFamily="2" charset="2"/>
              </a:rPr>
              <a:t>,  </a:t>
            </a:r>
            <a:r>
              <a:rPr lang="en-US" dirty="0" smtClean="0">
                <a:solidFill>
                  <a:schemeClr val="accent1">
                    <a:lumMod val="50000"/>
                  </a:schemeClr>
                </a:solidFill>
                <a:sym typeface="Wingdings" pitchFamily="2" charset="2"/>
              </a:rPr>
              <a:t>0110</a:t>
            </a:r>
            <a:r>
              <a:rPr lang="en-US" dirty="0" smtClean="0">
                <a:sym typeface="Wingdings" pitchFamily="2" charset="2"/>
              </a:rPr>
              <a:t>,  </a:t>
            </a:r>
            <a:r>
              <a:rPr lang="en-US" dirty="0" smtClean="0">
                <a:solidFill>
                  <a:schemeClr val="accent2">
                    <a:lumMod val="75000"/>
                  </a:schemeClr>
                </a:solidFill>
                <a:sym typeface="Wingdings" pitchFamily="2" charset="2"/>
              </a:rPr>
              <a:t>0110</a:t>
            </a:r>
          </a:p>
          <a:p>
            <a:pPr lvl="1"/>
            <a:r>
              <a:rPr lang="en-US" dirty="0" smtClean="0">
                <a:solidFill>
                  <a:schemeClr val="accent2">
                    <a:lumMod val="75000"/>
                  </a:schemeClr>
                </a:solidFill>
                <a:sym typeface="Wingdings" pitchFamily="2" charset="2"/>
              </a:rPr>
              <a:t>0101</a:t>
            </a:r>
            <a:r>
              <a:rPr lang="en-US" dirty="0" smtClean="0">
                <a:sym typeface="Wingdings" pitchFamily="2" charset="2"/>
              </a:rPr>
              <a:t>, </a:t>
            </a:r>
            <a:r>
              <a:rPr lang="en-US" dirty="0" smtClean="0">
                <a:solidFill>
                  <a:schemeClr val="accent1">
                    <a:lumMod val="50000"/>
                  </a:schemeClr>
                </a:solidFill>
                <a:sym typeface="Wingdings" pitchFamily="2" charset="2"/>
              </a:rPr>
              <a:t>0110</a:t>
            </a:r>
            <a:r>
              <a:rPr lang="en-US" dirty="0" smtClean="0">
                <a:sym typeface="Wingdings" pitchFamily="2" charset="2"/>
              </a:rPr>
              <a:t>,  </a:t>
            </a:r>
            <a:r>
              <a:rPr lang="en-US" dirty="0" smtClean="0">
                <a:solidFill>
                  <a:schemeClr val="accent2">
                    <a:lumMod val="75000"/>
                  </a:schemeClr>
                </a:solidFill>
                <a:sym typeface="Wingdings" pitchFamily="2" charset="2"/>
              </a:rPr>
              <a:t>0110</a:t>
            </a:r>
          </a:p>
          <a:p>
            <a:pPr lvl="1"/>
            <a:r>
              <a:rPr lang="en-US" dirty="0" smtClean="0">
                <a:sym typeface="Wingdings" pitchFamily="2" charset="2"/>
              </a:rPr>
              <a:t>….</a:t>
            </a:r>
          </a:p>
          <a:p>
            <a:pPr lvl="1"/>
            <a:r>
              <a:rPr lang="en-US" dirty="0" smtClean="0">
                <a:sym typeface="Wingdings" pitchFamily="2" charset="2"/>
              </a:rPr>
              <a:t>Sum = 0010</a:t>
            </a:r>
          </a:p>
          <a:p>
            <a:pPr lvl="1"/>
            <a:r>
              <a:rPr lang="en-US" dirty="0" smtClean="0">
                <a:sym typeface="Wingdings" pitchFamily="2" charset="2"/>
              </a:rPr>
              <a:t>Checksum = 1101</a:t>
            </a:r>
          </a:p>
          <a:p>
            <a:endParaRPr lang="en-US" dirty="0" smtClean="0">
              <a:sym typeface="Wingdings" pitchFamily="2" charset="2"/>
            </a:endParaRPr>
          </a:p>
        </p:txBody>
      </p:sp>
      <p:sp>
        <p:nvSpPr>
          <p:cNvPr id="8" name="TextBox 7"/>
          <p:cNvSpPr txBox="1"/>
          <p:nvPr/>
        </p:nvSpPr>
        <p:spPr>
          <a:xfrm>
            <a:off x="7010400" y="4148078"/>
            <a:ext cx="1017843" cy="1200329"/>
          </a:xfrm>
          <a:prstGeom prst="rect">
            <a:avLst/>
          </a:prstGeom>
          <a:noFill/>
        </p:spPr>
        <p:txBody>
          <a:bodyPr wrap="none" rtlCol="0">
            <a:spAutoFit/>
          </a:bodyPr>
          <a:lstStyle/>
          <a:p>
            <a:pPr>
              <a:lnSpc>
                <a:spcPct val="150000"/>
              </a:lnSpc>
            </a:pPr>
            <a:r>
              <a:rPr lang="en-US" sz="2400" dirty="0" smtClean="0"/>
              <a:t>  1110</a:t>
            </a:r>
          </a:p>
          <a:p>
            <a:pPr>
              <a:lnSpc>
                <a:spcPct val="150000"/>
              </a:lnSpc>
            </a:pPr>
            <a:r>
              <a:rPr lang="en-US" sz="2400" dirty="0" smtClean="0"/>
              <a:t>  0110</a:t>
            </a:r>
          </a:p>
        </p:txBody>
      </p:sp>
      <p:sp>
        <p:nvSpPr>
          <p:cNvPr id="11" name="TextBox 10"/>
          <p:cNvSpPr txBox="1"/>
          <p:nvPr/>
        </p:nvSpPr>
        <p:spPr>
          <a:xfrm>
            <a:off x="7010400" y="4148078"/>
            <a:ext cx="1042273" cy="1685846"/>
          </a:xfrm>
          <a:prstGeom prst="rect">
            <a:avLst/>
          </a:prstGeom>
          <a:noFill/>
        </p:spPr>
        <p:txBody>
          <a:bodyPr wrap="non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dirty="0" smtClean="0"/>
              <a:t>10100</a:t>
            </a:r>
            <a:endParaRPr lang="en-US" sz="2400" dirty="0"/>
          </a:p>
        </p:txBody>
      </p:sp>
      <p:sp>
        <p:nvSpPr>
          <p:cNvPr id="12" name="TextBox 11"/>
          <p:cNvSpPr txBox="1"/>
          <p:nvPr/>
        </p:nvSpPr>
        <p:spPr>
          <a:xfrm>
            <a:off x="7010400" y="4148078"/>
            <a:ext cx="1042273" cy="1754326"/>
          </a:xfrm>
          <a:prstGeom prst="rect">
            <a:avLst/>
          </a:prstGeom>
          <a:noFill/>
        </p:spPr>
        <p:txBody>
          <a:bodyPr wrap="non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b="1" dirty="0" smtClean="0">
                <a:solidFill>
                  <a:srgbClr val="FF0000"/>
                </a:solidFill>
              </a:rPr>
              <a:t>1</a:t>
            </a:r>
            <a:r>
              <a:rPr lang="en-US" sz="2400" dirty="0" smtClean="0"/>
              <a:t>0100</a:t>
            </a:r>
            <a:endParaRPr lang="en-US" sz="2400" dirty="0"/>
          </a:p>
        </p:txBody>
      </p:sp>
      <p:sp>
        <p:nvSpPr>
          <p:cNvPr id="26" name="TextBox 25"/>
          <p:cNvSpPr txBox="1"/>
          <p:nvPr/>
        </p:nvSpPr>
        <p:spPr>
          <a:xfrm>
            <a:off x="7010400" y="4148078"/>
            <a:ext cx="1042273" cy="2308324"/>
          </a:xfrm>
          <a:prstGeom prst="rect">
            <a:avLst/>
          </a:prstGeom>
          <a:solidFill>
            <a:schemeClr val="bg1"/>
          </a:solidFill>
        </p:spPr>
        <p:txBody>
          <a:bodyPr wrap="squar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b="1" dirty="0" smtClean="0">
                <a:solidFill>
                  <a:srgbClr val="FF0000"/>
                </a:solidFill>
              </a:rPr>
              <a:t>  </a:t>
            </a:r>
            <a:r>
              <a:rPr lang="en-US" sz="2400" dirty="0" smtClean="0"/>
              <a:t>0100</a:t>
            </a:r>
          </a:p>
          <a:p>
            <a:pPr>
              <a:lnSpc>
                <a:spcPct val="150000"/>
              </a:lnSpc>
            </a:pPr>
            <a:r>
              <a:rPr lang="en-US" sz="2400" dirty="0" smtClean="0"/>
              <a:t>        1</a:t>
            </a:r>
            <a:endParaRPr lang="en-US" sz="2400" dirty="0"/>
          </a:p>
        </p:txBody>
      </p:sp>
      <p:sp>
        <p:nvSpPr>
          <p:cNvPr id="13" name="Oval 12"/>
          <p:cNvSpPr/>
          <p:nvPr/>
        </p:nvSpPr>
        <p:spPr>
          <a:xfrm>
            <a:off x="7162800" y="5443478"/>
            <a:ext cx="228600" cy="304800"/>
          </a:xfrm>
          <a:prstGeom prst="ellipse">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5400000">
            <a:off x="7123376" y="5937455"/>
            <a:ext cx="381001" cy="2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15200" y="612769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10400" y="5291078"/>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0400" y="4148078"/>
            <a:ext cx="1042273" cy="2862322"/>
          </a:xfrm>
          <a:prstGeom prst="rect">
            <a:avLst/>
          </a:prstGeom>
          <a:noFill/>
        </p:spPr>
        <p:txBody>
          <a:bodyPr wrap="squar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b="1" dirty="0" smtClean="0">
                <a:solidFill>
                  <a:srgbClr val="FF0000"/>
                </a:solidFill>
              </a:rPr>
              <a:t>  </a:t>
            </a:r>
            <a:r>
              <a:rPr lang="en-US" sz="2400" dirty="0" smtClean="0"/>
              <a:t>0100</a:t>
            </a:r>
          </a:p>
          <a:p>
            <a:pPr>
              <a:lnSpc>
                <a:spcPct val="150000"/>
              </a:lnSpc>
            </a:pPr>
            <a:r>
              <a:rPr lang="en-US" sz="2400" dirty="0" smtClean="0"/>
              <a:t>       </a:t>
            </a:r>
            <a:r>
              <a:rPr lang="en-US" sz="2400" dirty="0" smtClean="0"/>
              <a:t> 1</a:t>
            </a:r>
          </a:p>
          <a:p>
            <a:pPr>
              <a:lnSpc>
                <a:spcPct val="150000"/>
              </a:lnSpc>
            </a:pPr>
            <a:r>
              <a:rPr lang="en-US" sz="2400" dirty="0" smtClean="0"/>
              <a:t>  0101</a:t>
            </a:r>
            <a:endParaRPr lang="en-US" sz="2400" dirty="0"/>
          </a:p>
        </p:txBody>
      </p:sp>
      <p:cxnSp>
        <p:nvCxnSpPr>
          <p:cNvPr id="30" name="Straight Connector 29"/>
          <p:cNvCxnSpPr/>
          <p:nvPr/>
        </p:nvCxnSpPr>
        <p:spPr>
          <a:xfrm>
            <a:off x="6629400" y="6434078"/>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4810A696-75C0-4E1D-A482-26D5420205C7}" type="slidenum">
              <a:rPr lang="en-US" smtClean="0"/>
              <a:pPr/>
              <a:t>30</a:t>
            </a:fld>
            <a:endParaRPr lang="en-US"/>
          </a:p>
        </p:txBody>
      </p:sp>
      <p:sp>
        <p:nvSpPr>
          <p:cNvPr id="15" name="Footer Placeholder 14"/>
          <p:cNvSpPr>
            <a:spLocks noGrp="1"/>
          </p:cNvSpPr>
          <p:nvPr>
            <p:ph type="ftr" sz="quarter" idx="11"/>
          </p:nvPr>
        </p:nvSpPr>
        <p:spPr/>
        <p:txBody>
          <a:bodyPr/>
          <a:lstStyle/>
          <a:p>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Đại</a:t>
            </a:r>
            <a:r>
              <a:rPr lang="en-US" dirty="0" smtClean="0"/>
              <a:t> </a:t>
            </a:r>
            <a:r>
              <a:rPr lang="en-US" dirty="0" err="1" smtClean="0"/>
              <a:t>học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tự</a:t>
            </a:r>
            <a:r>
              <a:rPr lang="en-US" dirty="0" smtClean="0"/>
              <a:t> </a:t>
            </a:r>
            <a:r>
              <a:rPr lang="en-US" dirty="0" err="1" smtClean="0"/>
              <a:t>nhiên</a:t>
            </a:r>
            <a:r>
              <a:rPr lang="en-US" dirty="0" smtClean="0"/>
              <a:t> TP </a:t>
            </a:r>
            <a:r>
              <a:rPr lang="en-US" dirty="0" err="1" smtClean="0"/>
              <a:t>Hồ</a:t>
            </a:r>
            <a:r>
              <a:rPr lang="en-US" dirty="0" smtClean="0"/>
              <a:t> </a:t>
            </a:r>
            <a:r>
              <a:rPr lang="en-US" dirty="0" err="1" smtClean="0"/>
              <a:t>Chí</a:t>
            </a:r>
            <a:r>
              <a:rPr lang="en-US" dirty="0" smtClean="0"/>
              <a:t> Minh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7" dur="500"/>
                                        <p:tgtEl>
                                          <p:spTgt spid="128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2" dur="500"/>
                                        <p:tgtEl>
                                          <p:spTgt spid="128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500"/>
                            </p:stCondLst>
                            <p:childTnLst>
                              <p:par>
                                <p:cTn id="53" presetID="23" presetClass="entr" presetSubtype="16" fill="hold" grpId="1"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1000"/>
                                        <p:tgtEl>
                                          <p:spTgt spid="21"/>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1000"/>
                                        <p:tgtEl>
                                          <p:spTgt spid="24"/>
                                        </p:tgtEl>
                                      </p:cBhvr>
                                    </p:animEffect>
                                  </p:childTnLst>
                                </p:cTn>
                              </p:par>
                            </p:childTnLst>
                          </p:cTn>
                        </p:par>
                        <p:par>
                          <p:cTn id="66" fill="hold">
                            <p:stCondLst>
                              <p:cond delay="2000"/>
                            </p:stCondLst>
                            <p:childTnLst>
                              <p:par>
                                <p:cTn id="67" presetID="1" presetClass="exit"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1"/>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4"/>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87" dur="500"/>
                                        <p:tgtEl>
                                          <p:spTgt spid="128003">
                                            <p:txEl>
                                              <p:pRg st="7" end="7"/>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90" dur="500"/>
                                        <p:tgtEl>
                                          <p:spTgt spid="12800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95" dur="500"/>
                                        <p:tgtEl>
                                          <p:spTgt spid="128003">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28003">
                                            <p:txEl>
                                              <p:pRg st="10" end="10"/>
                                            </p:txEl>
                                          </p:spTgt>
                                        </p:tgtEl>
                                        <p:attrNameLst>
                                          <p:attrName>style.visibility</p:attrName>
                                        </p:attrNameLst>
                                      </p:cBhvr>
                                      <p:to>
                                        <p:strVal val="visible"/>
                                      </p:to>
                                    </p:set>
                                    <p:animEffect transition="in" filter="blinds(horizontal)">
                                      <p:cBhvr>
                                        <p:cTn id="100" dur="500"/>
                                        <p:tgtEl>
                                          <p:spTgt spid="128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8" grpId="0"/>
      <p:bldP spid="11" grpId="0"/>
      <p:bldP spid="12" grpId="0"/>
      <p:bldP spid="26" grpId="0" animBg="1"/>
      <p:bldP spid="13" grpId="0" animBg="1"/>
      <p:bldP spid="13" grpId="1"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smtClean="0"/>
              <a:t>Check sum - 1</a:t>
            </a:r>
          </a:p>
        </p:txBody>
      </p:sp>
      <p:sp>
        <p:nvSpPr>
          <p:cNvPr id="128003" name="Rectangle 3"/>
          <p:cNvSpPr>
            <a:spLocks noGrp="1" noChangeArrowheads="1"/>
          </p:cNvSpPr>
          <p:nvPr>
            <p:ph sz="quarter" idx="1"/>
          </p:nvPr>
        </p:nvSpPr>
        <p:spPr>
          <a:xfrm>
            <a:off x="457200" y="1295400"/>
            <a:ext cx="7467600" cy="5178425"/>
          </a:xfrm>
        </p:spPr>
        <p:txBody>
          <a:bodyPr/>
          <a:lstStyle/>
          <a:p>
            <a:r>
              <a:rPr lang="en-US" dirty="0" err="1" smtClean="0">
                <a:sym typeface="Wingdings" pitchFamily="2" charset="2"/>
              </a:rPr>
              <a:t>Bên</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a:t>
            </a:r>
          </a:p>
          <a:p>
            <a:pPr lvl="1"/>
            <a:r>
              <a:rPr lang="en-US" dirty="0" err="1" smtClean="0">
                <a:sym typeface="Wingdings" pitchFamily="2" charset="2"/>
              </a:rPr>
              <a:t>tính</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tất</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kể</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checksum).</a:t>
            </a:r>
          </a:p>
          <a:p>
            <a:pPr lvl="1"/>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tất</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bit </a:t>
            </a:r>
            <a:r>
              <a:rPr lang="en-US" dirty="0" err="1" smtClean="0">
                <a:sym typeface="Wingdings" pitchFamily="2" charset="2"/>
              </a:rPr>
              <a:t>là</a:t>
            </a:r>
            <a:r>
              <a:rPr lang="en-US" dirty="0" smtClean="0">
                <a:sym typeface="Wingdings" pitchFamily="2" charset="2"/>
              </a:rPr>
              <a:t> 1, </a:t>
            </a:r>
            <a:r>
              <a:rPr lang="en-US" dirty="0" err="1" smtClean="0">
                <a:sym typeface="Wingdings" pitchFamily="2" charset="2"/>
              </a:rPr>
              <a:t>thì</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là</a:t>
            </a:r>
            <a:r>
              <a:rPr lang="en-US" dirty="0" smtClean="0">
                <a:sym typeface="Wingdings" pitchFamily="2" charset="2"/>
              </a:rPr>
              <a:t> </a:t>
            </a:r>
            <a:r>
              <a:rPr lang="en-US" dirty="0" err="1" smtClean="0">
                <a:sym typeface="Wingdings" pitchFamily="2" charset="2"/>
              </a:rPr>
              <a:t>đúng</a:t>
            </a:r>
            <a:r>
              <a:rPr lang="en-US" dirty="0" smtClean="0">
                <a:sym typeface="Wingdings" pitchFamily="2" charset="2"/>
              </a:rPr>
              <a:t>; </a:t>
            </a:r>
            <a:r>
              <a:rPr lang="en-US" dirty="0" err="1" smtClean="0">
                <a:sym typeface="Wingdings" pitchFamily="2" charset="2"/>
              </a:rPr>
              <a:t>ngược</a:t>
            </a:r>
            <a:r>
              <a:rPr lang="en-US" dirty="0" smtClean="0">
                <a:sym typeface="Wingdings" pitchFamily="2" charset="2"/>
              </a:rPr>
              <a:t> </a:t>
            </a:r>
            <a:r>
              <a:rPr lang="en-US" dirty="0" err="1" smtClean="0">
                <a:sym typeface="Wingdings" pitchFamily="2" charset="2"/>
              </a:rPr>
              <a:t>lại</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lỗi</a:t>
            </a:r>
            <a:r>
              <a:rPr lang="en-US" dirty="0" smtClean="0">
                <a:sym typeface="Wingdings" pitchFamily="2" charset="2"/>
              </a:rPr>
              <a:t> </a:t>
            </a:r>
            <a:r>
              <a:rPr lang="en-US" dirty="0" err="1" smtClean="0">
                <a:sym typeface="Wingdings" pitchFamily="2" charset="2"/>
              </a:rPr>
              <a:t>xảy</a:t>
            </a:r>
            <a:r>
              <a:rPr lang="en-US" dirty="0" smtClean="0">
                <a:sym typeface="Wingdings" pitchFamily="2" charset="2"/>
              </a:rPr>
              <a:t> </a:t>
            </a:r>
            <a:r>
              <a:rPr lang="en-US" dirty="0" err="1" smtClean="0">
                <a:sym typeface="Wingdings" pitchFamily="2" charset="2"/>
              </a:rPr>
              <a:t>ra</a:t>
            </a:r>
            <a:endParaRPr lang="en-US" dirty="0" smtClean="0">
              <a:sym typeface="Wingdings" pitchFamily="2" charset="2"/>
            </a:endParaRPr>
          </a:p>
          <a:p>
            <a:r>
              <a:rPr lang="en-US" dirty="0" smtClean="0">
                <a:sym typeface="Wingdings" pitchFamily="2" charset="2"/>
              </a:rPr>
              <a:t>VD: </a:t>
            </a:r>
          </a:p>
          <a:p>
            <a:pPr lvl="1"/>
            <a:r>
              <a:rPr lang="en-US" dirty="0" err="1" smtClean="0">
                <a:sym typeface="Wingdings" pitchFamily="2" charset="2"/>
              </a:rPr>
              <a:t>nhận</a:t>
            </a:r>
            <a:r>
              <a:rPr lang="en-US" dirty="0" smtClean="0">
                <a:sym typeface="Wingdings" pitchFamily="2" charset="2"/>
              </a:rPr>
              <a:t>: 1110 0110 0110 0110 1101 </a:t>
            </a:r>
          </a:p>
          <a:p>
            <a:pPr lvl="2"/>
            <a:r>
              <a:rPr lang="en-US" dirty="0" smtClean="0">
                <a:sym typeface="Wingdings" pitchFamily="2" charset="2"/>
              </a:rPr>
              <a:t>Sum = 1111 </a:t>
            </a:r>
          </a:p>
          <a:p>
            <a:pPr lvl="2">
              <a:buNone/>
            </a:pPr>
            <a:r>
              <a:rPr lang="en-US" dirty="0" smtClean="0">
                <a:sym typeface="Wingdings" pitchFamily="2" charset="2"/>
              </a:rPr>
              <a:t> </a:t>
            </a:r>
            <a:r>
              <a:rPr lang="en-US" dirty="0" err="1" smtClean="0">
                <a:sym typeface="Wingdings" pitchFamily="2" charset="2"/>
              </a:rPr>
              <a:t>đúng</a:t>
            </a:r>
            <a:endParaRPr lang="en-US" dirty="0" smtClean="0">
              <a:sym typeface="Wingdings" pitchFamily="2" charset="2"/>
            </a:endParaRPr>
          </a:p>
          <a:p>
            <a:pPr lvl="1"/>
            <a:r>
              <a:rPr lang="en-US" dirty="0" err="1" smtClean="0">
                <a:sym typeface="Wingdings" pitchFamily="2" charset="2"/>
              </a:rPr>
              <a:t>Nhận</a:t>
            </a:r>
            <a:r>
              <a:rPr lang="en-US" dirty="0" smtClean="0">
                <a:sym typeface="Wingdings" pitchFamily="2" charset="2"/>
              </a:rPr>
              <a:t>: 1010 0110 0110 0110 1101</a:t>
            </a:r>
          </a:p>
          <a:p>
            <a:pPr lvl="2"/>
            <a:r>
              <a:rPr lang="en-US" dirty="0" smtClean="0">
                <a:sym typeface="Wingdings" pitchFamily="2" charset="2"/>
              </a:rPr>
              <a:t>Sum = 1011</a:t>
            </a:r>
          </a:p>
          <a:p>
            <a:pPr lvl="2">
              <a:buNone/>
            </a:pPr>
            <a:r>
              <a:rPr lang="en-US" dirty="0" smtClean="0">
                <a:sym typeface="Wingdings" pitchFamily="2" charset="2"/>
              </a:rPr>
              <a:t> </a:t>
            </a:r>
            <a:r>
              <a:rPr lang="en-US" dirty="0" err="1" smtClean="0">
                <a:sym typeface="Wingdings" pitchFamily="2" charset="2"/>
              </a:rPr>
              <a:t>sai</a:t>
            </a:r>
            <a:endParaRPr lang="en-US" dirty="0" smtClean="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42" dur="500"/>
                                        <p:tgtEl>
                                          <p:spTgt spid="128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47" dur="500"/>
                                        <p:tgtEl>
                                          <p:spTgt spid="1280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52" dur="500"/>
                                        <p:tgtEl>
                                          <p:spTgt spid="128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solidFill>
                  <a:schemeClr val="bg1">
                    <a:lumMod val="85000"/>
                  </a:schemeClr>
                </a:solidFill>
              </a:rPr>
              <a:t>Kỹ</a:t>
            </a:r>
            <a:r>
              <a:rPr lang="en-US" dirty="0" smtClean="0">
                <a:solidFill>
                  <a:schemeClr val="bg1">
                    <a:lumMod val="85000"/>
                  </a:schemeClr>
                </a:solidFill>
              </a:rPr>
              <a:t> </a:t>
            </a:r>
            <a:r>
              <a:rPr lang="en-US" dirty="0" err="1" smtClean="0">
                <a:solidFill>
                  <a:schemeClr val="bg1">
                    <a:lumMod val="85000"/>
                  </a:schemeClr>
                </a:solidFill>
              </a:rPr>
              <a:t>thuật</a:t>
            </a:r>
            <a:r>
              <a:rPr lang="en-US" dirty="0" smtClean="0">
                <a:solidFill>
                  <a:schemeClr val="bg1">
                    <a:lumMod val="85000"/>
                  </a:schemeClr>
                </a:solidFill>
              </a:rPr>
              <a:t> </a:t>
            </a:r>
            <a:r>
              <a:rPr lang="en-US" dirty="0" err="1" smtClean="0">
                <a:solidFill>
                  <a:schemeClr val="bg1">
                    <a:lumMod val="85000"/>
                  </a:schemeClr>
                </a:solidFill>
              </a:rPr>
              <a:t>phát</a:t>
            </a:r>
            <a:r>
              <a:rPr lang="en-US" dirty="0" smtClean="0">
                <a:solidFill>
                  <a:schemeClr val="bg1">
                    <a:lumMod val="85000"/>
                  </a:schemeClr>
                </a:solidFill>
              </a:rPr>
              <a:t> </a:t>
            </a:r>
            <a:r>
              <a:rPr lang="en-US" dirty="0" err="1" smtClean="0">
                <a:solidFill>
                  <a:schemeClr val="bg1">
                    <a:lumMod val="85000"/>
                  </a:schemeClr>
                </a:solidFill>
              </a:rPr>
              <a:t>hiện</a:t>
            </a:r>
            <a:r>
              <a:rPr lang="en-US" dirty="0" smtClean="0">
                <a:solidFill>
                  <a:schemeClr val="bg1">
                    <a:lumMod val="85000"/>
                  </a:schemeClr>
                </a:solidFill>
              </a:rPr>
              <a:t> </a:t>
            </a:r>
            <a:r>
              <a:rPr lang="en-US" dirty="0" err="1" smtClean="0">
                <a:solidFill>
                  <a:schemeClr val="bg1">
                    <a:lumMod val="85000"/>
                  </a:schemeClr>
                </a:solidFill>
              </a:rPr>
              <a:t>và</a:t>
            </a:r>
            <a:r>
              <a:rPr lang="en-US" dirty="0" smtClean="0">
                <a:solidFill>
                  <a:schemeClr val="bg1">
                    <a:lumMod val="85000"/>
                  </a:schemeClr>
                </a:solidFill>
              </a:rPr>
              <a:t> </a:t>
            </a:r>
            <a:r>
              <a:rPr lang="en-US" dirty="0" err="1" smtClean="0">
                <a:solidFill>
                  <a:schemeClr val="bg1">
                    <a:lumMod val="85000"/>
                  </a:schemeClr>
                </a:solidFill>
              </a:rPr>
              <a:t>sửa</a:t>
            </a:r>
            <a:r>
              <a:rPr lang="en-US" dirty="0" smtClean="0">
                <a:solidFill>
                  <a:schemeClr val="bg1">
                    <a:lumMod val="85000"/>
                  </a:schemeClr>
                </a:solidFill>
              </a:rPr>
              <a:t> </a:t>
            </a:r>
            <a:r>
              <a:rPr lang="en-US" dirty="0" err="1" smtClean="0">
                <a:solidFill>
                  <a:schemeClr val="bg1">
                    <a:lumMod val="85000"/>
                  </a:schemeClr>
                </a:solidFill>
              </a:rPr>
              <a:t>lỗi</a:t>
            </a:r>
            <a:endParaRPr lang="en-US" dirty="0" smtClean="0">
              <a:solidFill>
                <a:schemeClr val="bg1">
                  <a:lumMod val="85000"/>
                </a:schemeClr>
              </a:solidFill>
            </a:endParaRPr>
          </a:p>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3">
                                            <p:txEl>
                                              <p:pRg st="2" end="2"/>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r>
              <a:rPr lang="en-US" dirty="0" smtClean="0"/>
              <a:t> - 1</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Loại</a:t>
            </a:r>
            <a:r>
              <a:rPr lang="en-US" dirty="0" smtClean="0"/>
              <a:t> </a:t>
            </a:r>
            <a:r>
              <a:rPr lang="en-US" dirty="0" err="1" smtClean="0"/>
              <a:t>liên</a:t>
            </a:r>
            <a:r>
              <a:rPr lang="en-US" dirty="0" smtClean="0"/>
              <a:t> </a:t>
            </a:r>
            <a:r>
              <a:rPr lang="en-US" dirty="0" err="1" smtClean="0"/>
              <a:t>kết</a:t>
            </a:r>
            <a:r>
              <a:rPr lang="en-US" dirty="0" smtClean="0"/>
              <a:t> (link)</a:t>
            </a:r>
          </a:p>
          <a:p>
            <a:pPr lvl="1">
              <a:lnSpc>
                <a:spcPct val="150000"/>
              </a:lnSpc>
            </a:pPr>
            <a:r>
              <a:rPr lang="en-US" dirty="0" err="1" smtClean="0"/>
              <a:t>Điểm</a:t>
            </a:r>
            <a:r>
              <a:rPr lang="en-US" dirty="0" smtClean="0"/>
              <a:t> </a:t>
            </a:r>
            <a:r>
              <a:rPr lang="en-US" dirty="0" err="1" smtClean="0"/>
              <a:t>đến</a:t>
            </a:r>
            <a:r>
              <a:rPr lang="en-US" dirty="0" smtClean="0"/>
              <a:t> </a:t>
            </a:r>
            <a:r>
              <a:rPr lang="en-US" dirty="0" err="1" smtClean="0"/>
              <a:t>điểm</a:t>
            </a:r>
            <a:r>
              <a:rPr lang="en-US" dirty="0" smtClean="0"/>
              <a:t> (Point-to-point)</a:t>
            </a:r>
          </a:p>
          <a:p>
            <a:pPr lvl="2">
              <a:lnSpc>
                <a:spcPct val="150000"/>
              </a:lnSpc>
            </a:pPr>
            <a:r>
              <a:rPr lang="en-US" dirty="0" smtClean="0"/>
              <a:t>Dialup</a:t>
            </a:r>
          </a:p>
          <a:p>
            <a:pPr lvl="2">
              <a:lnSpc>
                <a:spcPct val="150000"/>
              </a:lnSpc>
            </a:pPr>
            <a:r>
              <a:rPr lang="en-US" dirty="0" err="1" smtClean="0"/>
              <a:t>Nối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giữa</a:t>
            </a:r>
            <a:r>
              <a:rPr lang="en-US" dirty="0" smtClean="0"/>
              <a:t>: host - host, host – SW</a:t>
            </a:r>
          </a:p>
          <a:p>
            <a:pPr lvl="1">
              <a:lnSpc>
                <a:spcPct val="150000"/>
              </a:lnSpc>
            </a:pPr>
            <a:r>
              <a:rPr lang="en-US" dirty="0" err="1" smtClean="0"/>
              <a:t>Chia</a:t>
            </a:r>
            <a:r>
              <a:rPr lang="en-US" dirty="0" smtClean="0"/>
              <a:t> </a:t>
            </a:r>
            <a:r>
              <a:rPr lang="en-US" dirty="0" err="1" smtClean="0"/>
              <a:t>sẻ</a:t>
            </a:r>
            <a:r>
              <a:rPr lang="en-US" dirty="0" smtClean="0"/>
              <a:t> (Shared)</a:t>
            </a:r>
          </a:p>
          <a:p>
            <a:pPr lvl="2">
              <a:lnSpc>
                <a:spcPct val="150000"/>
              </a:lnSpc>
              <a:buNone/>
            </a:pPr>
            <a:endParaRPr lang="en-US" dirty="0"/>
          </a:p>
        </p:txBody>
      </p:sp>
      <p:graphicFrame>
        <p:nvGraphicFramePr>
          <p:cNvPr id="20482" name="Object 2"/>
          <p:cNvGraphicFramePr>
            <a:graphicFrameLocks noChangeAspect="1"/>
          </p:cNvGraphicFramePr>
          <p:nvPr/>
        </p:nvGraphicFramePr>
        <p:xfrm>
          <a:off x="5486400" y="1752600"/>
          <a:ext cx="685802" cy="571914"/>
        </p:xfrm>
        <a:graphic>
          <a:graphicData uri="http://schemas.openxmlformats.org/presentationml/2006/ole">
            <p:oleObj spid="_x0000_s56322" name="Clip" r:id="rId3" imgW="1305000" imgH="1085760" progId="">
              <p:embed/>
            </p:oleObj>
          </a:graphicData>
        </a:graphic>
      </p:graphicFrame>
      <p:graphicFrame>
        <p:nvGraphicFramePr>
          <p:cNvPr id="20483" name="Object 3"/>
          <p:cNvGraphicFramePr>
            <a:graphicFrameLocks noChangeAspect="1"/>
          </p:cNvGraphicFramePr>
          <p:nvPr/>
        </p:nvGraphicFramePr>
        <p:xfrm>
          <a:off x="7315200" y="1752600"/>
          <a:ext cx="685800" cy="571914"/>
        </p:xfrm>
        <a:graphic>
          <a:graphicData uri="http://schemas.openxmlformats.org/presentationml/2006/ole">
            <p:oleObj spid="_x0000_s56323" name="Clip" r:id="rId4" imgW="1305000" imgH="1085760" progId="">
              <p:embed/>
            </p:oleObj>
          </a:graphicData>
        </a:graphic>
      </p:graphicFrame>
      <p:cxnSp>
        <p:nvCxnSpPr>
          <p:cNvPr id="11" name="Straight Connector 10"/>
          <p:cNvCxnSpPr/>
          <p:nvPr/>
        </p:nvCxnSpPr>
        <p:spPr>
          <a:xfrm>
            <a:off x="6096000" y="21320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984375" y="5808662"/>
            <a:ext cx="1657350" cy="517525"/>
          </a:xfrm>
          <a:prstGeom prst="rect">
            <a:avLst/>
          </a:prstGeom>
          <a:noFill/>
          <a:ln w="9525">
            <a:noFill/>
            <a:miter lim="800000"/>
            <a:headEnd/>
            <a:tailEnd/>
          </a:ln>
          <a:effectLst/>
        </p:spPr>
        <p:txBody>
          <a:bodyPr wrap="none">
            <a:spAutoFit/>
          </a:bodyPr>
          <a:lstStyle/>
          <a:p>
            <a:pPr algn="ctr"/>
            <a:r>
              <a:rPr lang="en-US" sz="1400" i="0"/>
              <a:t>shared wire (e.g., </a:t>
            </a:r>
          </a:p>
          <a:p>
            <a:pPr algn="ctr"/>
            <a:r>
              <a:rPr lang="en-US" sz="1400" i="0"/>
              <a:t>cabled Ethernet)</a:t>
            </a:r>
          </a:p>
        </p:txBody>
      </p:sp>
      <p:sp>
        <p:nvSpPr>
          <p:cNvPr id="13" name="Text Box 6"/>
          <p:cNvSpPr txBox="1">
            <a:spLocks noChangeArrowheads="1"/>
          </p:cNvSpPr>
          <p:nvPr/>
        </p:nvSpPr>
        <p:spPr bwMode="auto">
          <a:xfrm>
            <a:off x="3941762" y="5822950"/>
            <a:ext cx="1717675"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 (e.g., 802.11 WiFi)</a:t>
            </a:r>
          </a:p>
        </p:txBody>
      </p:sp>
      <p:sp>
        <p:nvSpPr>
          <p:cNvPr id="14" name="Text Box 7"/>
          <p:cNvSpPr txBox="1">
            <a:spLocks noChangeArrowheads="1"/>
          </p:cNvSpPr>
          <p:nvPr/>
        </p:nvSpPr>
        <p:spPr bwMode="auto">
          <a:xfrm>
            <a:off x="6127750" y="5883275"/>
            <a:ext cx="1054100"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(satellite) </a:t>
            </a:r>
          </a:p>
        </p:txBody>
      </p:sp>
      <p:graphicFrame>
        <p:nvGraphicFramePr>
          <p:cNvPr id="15" name="Object 44"/>
          <p:cNvGraphicFramePr>
            <a:graphicFrameLocks noChangeAspect="1"/>
          </p:cNvGraphicFramePr>
          <p:nvPr/>
        </p:nvGraphicFramePr>
        <p:xfrm>
          <a:off x="2060575" y="5240337"/>
          <a:ext cx="439737" cy="366713"/>
        </p:xfrm>
        <a:graphic>
          <a:graphicData uri="http://schemas.openxmlformats.org/presentationml/2006/ole">
            <p:oleObj spid="_x0000_s56324" name="Clip" r:id="rId5" imgW="1305000" imgH="1085760" progId="">
              <p:embed/>
            </p:oleObj>
          </a:graphicData>
        </a:graphic>
      </p:graphicFrame>
      <p:graphicFrame>
        <p:nvGraphicFramePr>
          <p:cNvPr id="16" name="Object 45"/>
          <p:cNvGraphicFramePr>
            <a:graphicFrameLocks noChangeAspect="1"/>
          </p:cNvGraphicFramePr>
          <p:nvPr/>
        </p:nvGraphicFramePr>
        <p:xfrm>
          <a:off x="2216150" y="4856162"/>
          <a:ext cx="439737" cy="366713"/>
        </p:xfrm>
        <a:graphic>
          <a:graphicData uri="http://schemas.openxmlformats.org/presentationml/2006/ole">
            <p:oleObj spid="_x0000_s56325" name="Clip" r:id="rId6" imgW="1305000" imgH="1085760" progId="">
              <p:embed/>
            </p:oleObj>
          </a:graphicData>
        </a:graphic>
      </p:graphicFrame>
      <p:graphicFrame>
        <p:nvGraphicFramePr>
          <p:cNvPr id="17" name="Object 46"/>
          <p:cNvGraphicFramePr>
            <a:graphicFrameLocks noChangeAspect="1"/>
          </p:cNvGraphicFramePr>
          <p:nvPr/>
        </p:nvGraphicFramePr>
        <p:xfrm>
          <a:off x="3049587" y="4751387"/>
          <a:ext cx="439738" cy="366713"/>
        </p:xfrm>
        <a:graphic>
          <a:graphicData uri="http://schemas.openxmlformats.org/presentationml/2006/ole">
            <p:oleObj spid="_x0000_s56326" name="Clip" r:id="rId7" imgW="1305000" imgH="1085760" progId="">
              <p:embed/>
            </p:oleObj>
          </a:graphicData>
        </a:graphic>
      </p:graphicFrame>
      <p:graphicFrame>
        <p:nvGraphicFramePr>
          <p:cNvPr id="18" name="Object 47"/>
          <p:cNvGraphicFramePr>
            <a:graphicFrameLocks noChangeAspect="1"/>
          </p:cNvGraphicFramePr>
          <p:nvPr/>
        </p:nvGraphicFramePr>
        <p:xfrm>
          <a:off x="2870200" y="5221287"/>
          <a:ext cx="439737" cy="366713"/>
        </p:xfrm>
        <a:graphic>
          <a:graphicData uri="http://schemas.openxmlformats.org/presentationml/2006/ole">
            <p:oleObj spid="_x0000_s56327" name="Clip" r:id="rId8" imgW="1305000" imgH="1085760" progId="">
              <p:embed/>
            </p:oleObj>
          </a:graphicData>
        </a:graphic>
      </p:graphicFrame>
      <p:grpSp>
        <p:nvGrpSpPr>
          <p:cNvPr id="4" name="Group 48"/>
          <p:cNvGrpSpPr>
            <a:grpSpLocks/>
          </p:cNvGrpSpPr>
          <p:nvPr/>
        </p:nvGrpSpPr>
        <p:grpSpPr bwMode="auto">
          <a:xfrm>
            <a:off x="5054600" y="5164137"/>
            <a:ext cx="273050" cy="341313"/>
            <a:chOff x="2870" y="1518"/>
            <a:chExt cx="292" cy="320"/>
          </a:xfrm>
        </p:grpSpPr>
        <p:graphicFrame>
          <p:nvGraphicFramePr>
            <p:cNvPr id="20" name="Object 49"/>
            <p:cNvGraphicFramePr>
              <a:graphicFrameLocks noChangeAspect="1"/>
            </p:cNvGraphicFramePr>
            <p:nvPr/>
          </p:nvGraphicFramePr>
          <p:xfrm>
            <a:off x="2870" y="1518"/>
            <a:ext cx="272" cy="282"/>
          </p:xfrm>
          <a:graphic>
            <a:graphicData uri="http://schemas.openxmlformats.org/presentationml/2006/ole">
              <p:oleObj spid="_x0000_s56328" name="Clip" r:id="rId9" imgW="819000" imgH="847800" progId="">
                <p:embed/>
              </p:oleObj>
            </a:graphicData>
          </a:graphic>
        </p:graphicFrame>
        <p:graphicFrame>
          <p:nvGraphicFramePr>
            <p:cNvPr id="21" name="Object 50"/>
            <p:cNvGraphicFramePr>
              <a:graphicFrameLocks noChangeAspect="1"/>
            </p:cNvGraphicFramePr>
            <p:nvPr/>
          </p:nvGraphicFramePr>
          <p:xfrm>
            <a:off x="2913" y="1602"/>
            <a:ext cx="249" cy="236"/>
          </p:xfrm>
          <a:graphic>
            <a:graphicData uri="http://schemas.openxmlformats.org/presentationml/2006/ole">
              <p:oleObj spid="_x0000_s56329" name="Clip" r:id="rId10" imgW="1266840" imgH="1200240" progId="">
                <p:embed/>
              </p:oleObj>
            </a:graphicData>
          </a:graphic>
        </p:graphicFrame>
      </p:grpSp>
      <p:grpSp>
        <p:nvGrpSpPr>
          <p:cNvPr id="5" name="Group 51"/>
          <p:cNvGrpSpPr>
            <a:grpSpLocks/>
          </p:cNvGrpSpPr>
          <p:nvPr/>
        </p:nvGrpSpPr>
        <p:grpSpPr bwMode="auto">
          <a:xfrm>
            <a:off x="4797425" y="5500687"/>
            <a:ext cx="349250" cy="322263"/>
            <a:chOff x="2870" y="1518"/>
            <a:chExt cx="292" cy="320"/>
          </a:xfrm>
        </p:grpSpPr>
        <p:graphicFrame>
          <p:nvGraphicFramePr>
            <p:cNvPr id="23" name="Object 52"/>
            <p:cNvGraphicFramePr>
              <a:graphicFrameLocks noChangeAspect="1"/>
            </p:cNvGraphicFramePr>
            <p:nvPr/>
          </p:nvGraphicFramePr>
          <p:xfrm>
            <a:off x="2870" y="1518"/>
            <a:ext cx="272" cy="282"/>
          </p:xfrm>
          <a:graphic>
            <a:graphicData uri="http://schemas.openxmlformats.org/presentationml/2006/ole">
              <p:oleObj spid="_x0000_s56330" name="Clip" r:id="rId11" imgW="819000" imgH="847800" progId="">
                <p:embed/>
              </p:oleObj>
            </a:graphicData>
          </a:graphic>
        </p:graphicFrame>
        <p:graphicFrame>
          <p:nvGraphicFramePr>
            <p:cNvPr id="24" name="Object 53"/>
            <p:cNvGraphicFramePr>
              <a:graphicFrameLocks noChangeAspect="1"/>
            </p:cNvGraphicFramePr>
            <p:nvPr/>
          </p:nvGraphicFramePr>
          <p:xfrm>
            <a:off x="2913" y="1602"/>
            <a:ext cx="249" cy="236"/>
          </p:xfrm>
          <a:graphic>
            <a:graphicData uri="http://schemas.openxmlformats.org/presentationml/2006/ole">
              <p:oleObj spid="_x0000_s56331" name="Clip" r:id="rId12" imgW="1266840" imgH="1200240" progId="">
                <p:embed/>
              </p:oleObj>
            </a:graphicData>
          </a:graphic>
        </p:graphicFrame>
      </p:grpSp>
      <p:sp>
        <p:nvSpPr>
          <p:cNvPr id="25" name="Line 173"/>
          <p:cNvSpPr>
            <a:spLocks noChangeShapeType="1"/>
          </p:cNvSpPr>
          <p:nvPr/>
        </p:nvSpPr>
        <p:spPr bwMode="auto">
          <a:xfrm flipH="1">
            <a:off x="2622550" y="4592637"/>
            <a:ext cx="466725" cy="890588"/>
          </a:xfrm>
          <a:prstGeom prst="line">
            <a:avLst/>
          </a:prstGeom>
          <a:noFill/>
          <a:ln w="9525">
            <a:solidFill>
              <a:schemeClr val="tx1"/>
            </a:solidFill>
            <a:round/>
            <a:headEnd/>
            <a:tailEnd/>
          </a:ln>
          <a:effectLst/>
        </p:spPr>
        <p:txBody>
          <a:bodyPr/>
          <a:lstStyle/>
          <a:p>
            <a:endParaRPr lang="en-US"/>
          </a:p>
        </p:txBody>
      </p:sp>
      <p:sp>
        <p:nvSpPr>
          <p:cNvPr id="26" name="Line 174"/>
          <p:cNvSpPr>
            <a:spLocks noChangeShapeType="1"/>
          </p:cNvSpPr>
          <p:nvPr/>
        </p:nvSpPr>
        <p:spPr bwMode="auto">
          <a:xfrm>
            <a:off x="2605087" y="5064125"/>
            <a:ext cx="242888" cy="1587"/>
          </a:xfrm>
          <a:prstGeom prst="line">
            <a:avLst/>
          </a:prstGeom>
          <a:noFill/>
          <a:ln w="9525">
            <a:solidFill>
              <a:schemeClr val="tx1"/>
            </a:solidFill>
            <a:round/>
            <a:headEnd/>
            <a:tailEnd/>
          </a:ln>
          <a:effectLst/>
        </p:spPr>
        <p:txBody>
          <a:bodyPr/>
          <a:lstStyle/>
          <a:p>
            <a:endParaRPr lang="en-US"/>
          </a:p>
        </p:txBody>
      </p:sp>
      <p:sp>
        <p:nvSpPr>
          <p:cNvPr id="27" name="Line 175"/>
          <p:cNvSpPr>
            <a:spLocks noChangeShapeType="1"/>
          </p:cNvSpPr>
          <p:nvPr/>
        </p:nvSpPr>
        <p:spPr bwMode="auto">
          <a:xfrm>
            <a:off x="2470150" y="5400675"/>
            <a:ext cx="190500" cy="1587"/>
          </a:xfrm>
          <a:prstGeom prst="line">
            <a:avLst/>
          </a:prstGeom>
          <a:noFill/>
          <a:ln w="9525">
            <a:solidFill>
              <a:schemeClr val="tx1"/>
            </a:solidFill>
            <a:round/>
            <a:headEnd/>
            <a:tailEnd/>
          </a:ln>
          <a:effectLst/>
        </p:spPr>
        <p:txBody>
          <a:bodyPr/>
          <a:lstStyle/>
          <a:p>
            <a:endParaRPr lang="en-US"/>
          </a:p>
        </p:txBody>
      </p:sp>
      <p:sp>
        <p:nvSpPr>
          <p:cNvPr id="28" name="Line 176"/>
          <p:cNvSpPr>
            <a:spLocks noChangeShapeType="1"/>
          </p:cNvSpPr>
          <p:nvPr/>
        </p:nvSpPr>
        <p:spPr bwMode="auto">
          <a:xfrm flipV="1">
            <a:off x="2914650" y="4924425"/>
            <a:ext cx="177800" cy="7937"/>
          </a:xfrm>
          <a:prstGeom prst="line">
            <a:avLst/>
          </a:prstGeom>
          <a:noFill/>
          <a:ln w="9525">
            <a:solidFill>
              <a:schemeClr val="tx1"/>
            </a:solidFill>
            <a:round/>
            <a:headEnd/>
            <a:tailEnd/>
          </a:ln>
          <a:effectLst/>
        </p:spPr>
        <p:txBody>
          <a:bodyPr/>
          <a:lstStyle/>
          <a:p>
            <a:endParaRPr lang="en-US"/>
          </a:p>
        </p:txBody>
      </p:sp>
      <p:grpSp>
        <p:nvGrpSpPr>
          <p:cNvPr id="6" name="Group 180"/>
          <p:cNvGrpSpPr>
            <a:grpSpLocks/>
          </p:cNvGrpSpPr>
          <p:nvPr/>
        </p:nvGrpSpPr>
        <p:grpSpPr bwMode="auto">
          <a:xfrm>
            <a:off x="4676775" y="4953000"/>
            <a:ext cx="290512" cy="404812"/>
            <a:chOff x="2556" y="2689"/>
            <a:chExt cx="183" cy="255"/>
          </a:xfrm>
        </p:grpSpPr>
        <p:pic>
          <p:nvPicPr>
            <p:cNvPr id="30" name="Picture 181" descr="31u_bnrz[1]"/>
            <p:cNvPicPr>
              <a:picLocks noChangeAspect="1" noChangeArrowheads="1"/>
            </p:cNvPicPr>
            <p:nvPr/>
          </p:nvPicPr>
          <p:blipFill>
            <a:blip r:embed="rId13" cstate="print"/>
            <a:srcRect/>
            <a:stretch>
              <a:fillRect/>
            </a:stretch>
          </p:blipFill>
          <p:spPr bwMode="auto">
            <a:xfrm>
              <a:off x="2609" y="2770"/>
              <a:ext cx="121" cy="174"/>
            </a:xfrm>
            <a:prstGeom prst="rect">
              <a:avLst/>
            </a:prstGeom>
            <a:noFill/>
          </p:spPr>
        </p:pic>
        <p:sp>
          <p:nvSpPr>
            <p:cNvPr id="31" name="Freeform 182"/>
            <p:cNvSpPr>
              <a:spLocks/>
            </p:cNvSpPr>
            <p:nvPr/>
          </p:nvSpPr>
          <p:spPr bwMode="auto">
            <a:xfrm>
              <a:off x="2605" y="2702"/>
              <a:ext cx="33" cy="39"/>
            </a:xfrm>
            <a:custGeom>
              <a:avLst/>
              <a:gdLst/>
              <a:ahLst/>
              <a:cxnLst>
                <a:cxn ang="0">
                  <a:pos x="70" y="29"/>
                </a:cxn>
                <a:cxn ang="0">
                  <a:pos x="55" y="39"/>
                </a:cxn>
                <a:cxn ang="0">
                  <a:pos x="42" y="50"/>
                </a:cxn>
                <a:cxn ang="0">
                  <a:pos x="30" y="63"/>
                </a:cxn>
                <a:cxn ang="0">
                  <a:pos x="20" y="77"/>
                </a:cxn>
                <a:cxn ang="0">
                  <a:pos x="12" y="91"/>
                </a:cxn>
                <a:cxn ang="0">
                  <a:pos x="6" y="108"/>
                </a:cxn>
                <a:cxn ang="0">
                  <a:pos x="2" y="125"/>
                </a:cxn>
                <a:cxn ang="0">
                  <a:pos x="0" y="142"/>
                </a:cxn>
                <a:cxn ang="0">
                  <a:pos x="2" y="166"/>
                </a:cxn>
                <a:cxn ang="0">
                  <a:pos x="12" y="186"/>
                </a:cxn>
                <a:cxn ang="0">
                  <a:pos x="26" y="203"/>
                </a:cxn>
                <a:cxn ang="0">
                  <a:pos x="45" y="216"/>
                </a:cxn>
                <a:cxn ang="0">
                  <a:pos x="66" y="226"/>
                </a:cxn>
                <a:cxn ang="0">
                  <a:pos x="88" y="230"/>
                </a:cxn>
                <a:cxn ang="0">
                  <a:pos x="111" y="232"/>
                </a:cxn>
                <a:cxn ang="0">
                  <a:pos x="134" y="228"/>
                </a:cxn>
                <a:cxn ang="0">
                  <a:pos x="138" y="228"/>
                </a:cxn>
                <a:cxn ang="0">
                  <a:pos x="143" y="226"/>
                </a:cxn>
                <a:cxn ang="0">
                  <a:pos x="147" y="222"/>
                </a:cxn>
                <a:cxn ang="0">
                  <a:pos x="148" y="218"/>
                </a:cxn>
                <a:cxn ang="0">
                  <a:pos x="145" y="212"/>
                </a:cxn>
                <a:cxn ang="0">
                  <a:pos x="141" y="207"/>
                </a:cxn>
                <a:cxn ang="0">
                  <a:pos x="135" y="203"/>
                </a:cxn>
                <a:cxn ang="0">
                  <a:pos x="129" y="201"/>
                </a:cxn>
                <a:cxn ang="0">
                  <a:pos x="117" y="197"/>
                </a:cxn>
                <a:cxn ang="0">
                  <a:pos x="105" y="195"/>
                </a:cxn>
                <a:cxn ang="0">
                  <a:pos x="94" y="193"/>
                </a:cxn>
                <a:cxn ang="0">
                  <a:pos x="83" y="190"/>
                </a:cxn>
                <a:cxn ang="0">
                  <a:pos x="73" y="187"/>
                </a:cxn>
                <a:cxn ang="0">
                  <a:pos x="62" y="182"/>
                </a:cxn>
                <a:cxn ang="0">
                  <a:pos x="53" y="176"/>
                </a:cxn>
                <a:cxn ang="0">
                  <a:pos x="43" y="167"/>
                </a:cxn>
                <a:cxn ang="0">
                  <a:pos x="40" y="128"/>
                </a:cxn>
                <a:cxn ang="0">
                  <a:pos x="49" y="96"/>
                </a:cxn>
                <a:cxn ang="0">
                  <a:pos x="68" y="71"/>
                </a:cxn>
                <a:cxn ang="0">
                  <a:pos x="94" y="50"/>
                </a:cxn>
                <a:cxn ang="0">
                  <a:pos x="122" y="34"/>
                </a:cxn>
                <a:cxn ang="0">
                  <a:pos x="151" y="21"/>
                </a:cxn>
                <a:cxn ang="0">
                  <a:pos x="178" y="12"/>
                </a:cxn>
                <a:cxn ang="0">
                  <a:pos x="199" y="4"/>
                </a:cxn>
                <a:cxn ang="0">
                  <a:pos x="186" y="1"/>
                </a:cxn>
                <a:cxn ang="0">
                  <a:pos x="172" y="0"/>
                </a:cxn>
                <a:cxn ang="0">
                  <a:pos x="156" y="2"/>
                </a:cxn>
                <a:cxn ang="0">
                  <a:pos x="138" y="4"/>
                </a:cxn>
                <a:cxn ang="0">
                  <a:pos x="121" y="10"/>
                </a:cxn>
                <a:cxn ang="0">
                  <a:pos x="103" y="16"/>
                </a:cxn>
                <a:cxn ang="0">
                  <a:pos x="86" y="23"/>
                </a:cxn>
                <a:cxn ang="0">
                  <a:pos x="70" y="29"/>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 name="Freeform 183"/>
            <p:cNvSpPr>
              <a:spLocks/>
            </p:cNvSpPr>
            <p:nvPr/>
          </p:nvSpPr>
          <p:spPr bwMode="auto">
            <a:xfrm>
              <a:off x="2661" y="2701"/>
              <a:ext cx="22" cy="30"/>
            </a:xfrm>
            <a:custGeom>
              <a:avLst/>
              <a:gdLst/>
              <a:ahLst/>
              <a:cxnLst>
                <a:cxn ang="0">
                  <a:pos x="108" y="59"/>
                </a:cxn>
                <a:cxn ang="0">
                  <a:pos x="113" y="77"/>
                </a:cxn>
                <a:cxn ang="0">
                  <a:pos x="111" y="94"/>
                </a:cxn>
                <a:cxn ang="0">
                  <a:pos x="103" y="108"/>
                </a:cxn>
                <a:cxn ang="0">
                  <a:pos x="91" y="121"/>
                </a:cxn>
                <a:cxn ang="0">
                  <a:pos x="77" y="132"/>
                </a:cxn>
                <a:cxn ang="0">
                  <a:pos x="61" y="144"/>
                </a:cxn>
                <a:cxn ang="0">
                  <a:pos x="45" y="154"/>
                </a:cxn>
                <a:cxn ang="0">
                  <a:pos x="30" y="164"/>
                </a:cxn>
                <a:cxn ang="0">
                  <a:pos x="28" y="168"/>
                </a:cxn>
                <a:cxn ang="0">
                  <a:pos x="27" y="170"/>
                </a:cxn>
                <a:cxn ang="0">
                  <a:pos x="27" y="174"/>
                </a:cxn>
                <a:cxn ang="0">
                  <a:pos x="28" y="177"/>
                </a:cxn>
                <a:cxn ang="0">
                  <a:pos x="32" y="179"/>
                </a:cxn>
                <a:cxn ang="0">
                  <a:pos x="35" y="180"/>
                </a:cxn>
                <a:cxn ang="0">
                  <a:pos x="37" y="180"/>
                </a:cxn>
                <a:cxn ang="0">
                  <a:pos x="41" y="179"/>
                </a:cxn>
                <a:cxn ang="0">
                  <a:pos x="60" y="169"/>
                </a:cxn>
                <a:cxn ang="0">
                  <a:pos x="77" y="158"/>
                </a:cxn>
                <a:cxn ang="0">
                  <a:pos x="94" y="145"/>
                </a:cxn>
                <a:cxn ang="0">
                  <a:pos x="109" y="130"/>
                </a:cxn>
                <a:cxn ang="0">
                  <a:pos x="120" y="114"/>
                </a:cxn>
                <a:cxn ang="0">
                  <a:pos x="127" y="95"/>
                </a:cxn>
                <a:cxn ang="0">
                  <a:pos x="128" y="76"/>
                </a:cxn>
                <a:cxn ang="0">
                  <a:pos x="123" y="55"/>
                </a:cxn>
                <a:cxn ang="0">
                  <a:pos x="113" y="39"/>
                </a:cxn>
                <a:cxn ang="0">
                  <a:pos x="97" y="25"/>
                </a:cxn>
                <a:cxn ang="0">
                  <a:pos x="79" y="15"/>
                </a:cxn>
                <a:cxn ang="0">
                  <a:pos x="57" y="7"/>
                </a:cxn>
                <a:cxn ang="0">
                  <a:pos x="36" y="2"/>
                </a:cxn>
                <a:cxn ang="0">
                  <a:pos x="19" y="0"/>
                </a:cxn>
                <a:cxn ang="0">
                  <a:pos x="6" y="0"/>
                </a:cxn>
                <a:cxn ang="0">
                  <a:pos x="0" y="4"/>
                </a:cxn>
                <a:cxn ang="0">
                  <a:pos x="14" y="9"/>
                </a:cxn>
                <a:cxn ang="0">
                  <a:pos x="29" y="14"/>
                </a:cxn>
                <a:cxn ang="0">
                  <a:pos x="46" y="19"/>
                </a:cxn>
                <a:cxn ang="0">
                  <a:pos x="61" y="23"/>
                </a:cxn>
                <a:cxn ang="0">
                  <a:pos x="76" y="29"/>
                </a:cxn>
                <a:cxn ang="0">
                  <a:pos x="89" y="37"/>
                </a:cxn>
                <a:cxn ang="0">
                  <a:pos x="100" y="46"/>
                </a:cxn>
                <a:cxn ang="0">
                  <a:pos x="108" y="59"/>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3" name="Freeform 184"/>
            <p:cNvSpPr>
              <a:spLocks/>
            </p:cNvSpPr>
            <p:nvPr/>
          </p:nvSpPr>
          <p:spPr bwMode="auto">
            <a:xfrm>
              <a:off x="2584" y="2694"/>
              <a:ext cx="54" cy="63"/>
            </a:xfrm>
            <a:custGeom>
              <a:avLst/>
              <a:gdLst/>
              <a:ahLst/>
              <a:cxnLst>
                <a:cxn ang="0">
                  <a:pos x="100" y="70"/>
                </a:cxn>
                <a:cxn ang="0">
                  <a:pos x="53" y="115"/>
                </a:cxn>
                <a:cxn ang="0">
                  <a:pos x="17" y="166"/>
                </a:cxn>
                <a:cxn ang="0">
                  <a:pos x="0" y="226"/>
                </a:cxn>
                <a:cxn ang="0">
                  <a:pos x="3" y="266"/>
                </a:cxn>
                <a:cxn ang="0">
                  <a:pos x="9" y="282"/>
                </a:cxn>
                <a:cxn ang="0">
                  <a:pos x="19" y="297"/>
                </a:cxn>
                <a:cxn ang="0">
                  <a:pos x="32" y="310"/>
                </a:cxn>
                <a:cxn ang="0">
                  <a:pos x="56" y="324"/>
                </a:cxn>
                <a:cxn ang="0">
                  <a:pos x="86" y="338"/>
                </a:cxn>
                <a:cxn ang="0">
                  <a:pos x="119" y="350"/>
                </a:cxn>
                <a:cxn ang="0">
                  <a:pos x="152" y="359"/>
                </a:cxn>
                <a:cxn ang="0">
                  <a:pos x="186" y="366"/>
                </a:cxn>
                <a:cxn ang="0">
                  <a:pos x="220" y="371"/>
                </a:cxn>
                <a:cxn ang="0">
                  <a:pos x="254" y="374"/>
                </a:cxn>
                <a:cxn ang="0">
                  <a:pos x="289" y="376"/>
                </a:cxn>
                <a:cxn ang="0">
                  <a:pos x="311" y="378"/>
                </a:cxn>
                <a:cxn ang="0">
                  <a:pos x="320" y="371"/>
                </a:cxn>
                <a:cxn ang="0">
                  <a:pos x="322" y="360"/>
                </a:cxn>
                <a:cxn ang="0">
                  <a:pos x="315" y="352"/>
                </a:cxn>
                <a:cxn ang="0">
                  <a:pos x="294" y="347"/>
                </a:cxn>
                <a:cxn ang="0">
                  <a:pos x="263" y="341"/>
                </a:cxn>
                <a:cxn ang="0">
                  <a:pos x="232" y="336"/>
                </a:cxn>
                <a:cxn ang="0">
                  <a:pos x="200" y="332"/>
                </a:cxn>
                <a:cxn ang="0">
                  <a:pos x="170" y="326"/>
                </a:cxn>
                <a:cxn ang="0">
                  <a:pos x="139" y="318"/>
                </a:cxn>
                <a:cxn ang="0">
                  <a:pos x="110" y="309"/>
                </a:cxn>
                <a:cxn ang="0">
                  <a:pos x="80" y="297"/>
                </a:cxn>
                <a:cxn ang="0">
                  <a:pos x="55" y="281"/>
                </a:cxn>
                <a:cxn ang="0">
                  <a:pos x="38" y="259"/>
                </a:cxn>
                <a:cxn ang="0">
                  <a:pos x="34" y="232"/>
                </a:cxn>
                <a:cxn ang="0">
                  <a:pos x="38" y="200"/>
                </a:cxn>
                <a:cxn ang="0">
                  <a:pos x="51" y="170"/>
                </a:cxn>
                <a:cxn ang="0">
                  <a:pos x="71" y="137"/>
                </a:cxn>
                <a:cxn ang="0">
                  <a:pos x="94" y="110"/>
                </a:cxn>
                <a:cxn ang="0">
                  <a:pos x="123" y="82"/>
                </a:cxn>
                <a:cxn ang="0">
                  <a:pos x="153" y="57"/>
                </a:cxn>
                <a:cxn ang="0">
                  <a:pos x="195" y="38"/>
                </a:cxn>
                <a:cxn ang="0">
                  <a:pos x="238" y="20"/>
                </a:cxn>
                <a:cxn ang="0">
                  <a:pos x="264" y="7"/>
                </a:cxn>
                <a:cxn ang="0">
                  <a:pos x="256" y="0"/>
                </a:cxn>
                <a:cxn ang="0">
                  <a:pos x="221" y="4"/>
                </a:cxn>
                <a:cxn ang="0">
                  <a:pos x="180" y="18"/>
                </a:cxn>
                <a:cxn ang="0">
                  <a:pos x="141" y="38"/>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4" name="Freeform 185"/>
            <p:cNvSpPr>
              <a:spLocks/>
            </p:cNvSpPr>
            <p:nvPr/>
          </p:nvSpPr>
          <p:spPr bwMode="auto">
            <a:xfrm>
              <a:off x="2660" y="2692"/>
              <a:ext cx="47" cy="42"/>
            </a:xfrm>
            <a:custGeom>
              <a:avLst/>
              <a:gdLst/>
              <a:ahLst/>
              <a:cxnLst>
                <a:cxn ang="0">
                  <a:pos x="235" y="77"/>
                </a:cxn>
                <a:cxn ang="0">
                  <a:pos x="248" y="91"/>
                </a:cxn>
                <a:cxn ang="0">
                  <a:pos x="256" y="107"/>
                </a:cxn>
                <a:cxn ang="0">
                  <a:pos x="259" y="124"/>
                </a:cxn>
                <a:cxn ang="0">
                  <a:pos x="259" y="142"/>
                </a:cxn>
                <a:cxn ang="0">
                  <a:pos x="257" y="157"/>
                </a:cxn>
                <a:cxn ang="0">
                  <a:pos x="252" y="170"/>
                </a:cxn>
                <a:cxn ang="0">
                  <a:pos x="244" y="183"/>
                </a:cxn>
                <a:cxn ang="0">
                  <a:pos x="236" y="193"/>
                </a:cxn>
                <a:cxn ang="0">
                  <a:pos x="225" y="204"/>
                </a:cxn>
                <a:cxn ang="0">
                  <a:pos x="215" y="214"/>
                </a:cxn>
                <a:cxn ang="0">
                  <a:pos x="204" y="224"/>
                </a:cxn>
                <a:cxn ang="0">
                  <a:pos x="194" y="234"/>
                </a:cxn>
                <a:cxn ang="0">
                  <a:pos x="191" y="238"/>
                </a:cxn>
                <a:cxn ang="0">
                  <a:pos x="191" y="241"/>
                </a:cxn>
                <a:cxn ang="0">
                  <a:pos x="191" y="245"/>
                </a:cxn>
                <a:cxn ang="0">
                  <a:pos x="194" y="248"/>
                </a:cxn>
                <a:cxn ang="0">
                  <a:pos x="197" y="250"/>
                </a:cxn>
                <a:cxn ang="0">
                  <a:pos x="202" y="252"/>
                </a:cxn>
                <a:cxn ang="0">
                  <a:pos x="205" y="250"/>
                </a:cxn>
                <a:cxn ang="0">
                  <a:pos x="209" y="248"/>
                </a:cxn>
                <a:cxn ang="0">
                  <a:pos x="232" y="233"/>
                </a:cxn>
                <a:cxn ang="0">
                  <a:pos x="252" y="214"/>
                </a:cxn>
                <a:cxn ang="0">
                  <a:pos x="268" y="192"/>
                </a:cxn>
                <a:cxn ang="0">
                  <a:pos x="278" y="167"/>
                </a:cxn>
                <a:cxn ang="0">
                  <a:pos x="283" y="141"/>
                </a:cxn>
                <a:cxn ang="0">
                  <a:pos x="280" y="115"/>
                </a:cxn>
                <a:cxn ang="0">
                  <a:pos x="271" y="91"/>
                </a:cxn>
                <a:cxn ang="0">
                  <a:pos x="252" y="69"/>
                </a:cxn>
                <a:cxn ang="0">
                  <a:pos x="238" y="57"/>
                </a:cxn>
                <a:cxn ang="0">
                  <a:pos x="222" y="48"/>
                </a:cxn>
                <a:cxn ang="0">
                  <a:pos x="204" y="39"/>
                </a:cxn>
                <a:cxn ang="0">
                  <a:pos x="184" y="31"/>
                </a:cxn>
                <a:cxn ang="0">
                  <a:pos x="164" y="23"/>
                </a:cxn>
                <a:cxn ang="0">
                  <a:pos x="144" y="17"/>
                </a:cxn>
                <a:cxn ang="0">
                  <a:pos x="123" y="13"/>
                </a:cxn>
                <a:cxn ang="0">
                  <a:pos x="103" y="8"/>
                </a:cxn>
                <a:cxn ang="0">
                  <a:pos x="83" y="5"/>
                </a:cxn>
                <a:cxn ang="0">
                  <a:pos x="66" y="2"/>
                </a:cxn>
                <a:cxn ang="0">
                  <a:pos x="48" y="0"/>
                </a:cxn>
                <a:cxn ang="0">
                  <a:pos x="34" y="0"/>
                </a:cxn>
                <a:cxn ang="0">
                  <a:pos x="21" y="0"/>
                </a:cxn>
                <a:cxn ang="0">
                  <a:pos x="11" y="0"/>
                </a:cxn>
                <a:cxn ang="0">
                  <a:pos x="4" y="2"/>
                </a:cxn>
                <a:cxn ang="0">
                  <a:pos x="0" y="5"/>
                </a:cxn>
                <a:cxn ang="0">
                  <a:pos x="12" y="7"/>
                </a:cxn>
                <a:cxn ang="0">
                  <a:pos x="24" y="8"/>
                </a:cxn>
                <a:cxn ang="0">
                  <a:pos x="38" y="10"/>
                </a:cxn>
                <a:cxn ang="0">
                  <a:pos x="52" y="13"/>
                </a:cxn>
                <a:cxn ang="0">
                  <a:pos x="66" y="16"/>
                </a:cxn>
                <a:cxn ang="0">
                  <a:pos x="82" y="18"/>
                </a:cxn>
                <a:cxn ang="0">
                  <a:pos x="98" y="22"/>
                </a:cxn>
                <a:cxn ang="0">
                  <a:pos x="114" y="25"/>
                </a:cxn>
                <a:cxn ang="0">
                  <a:pos x="129" y="30"/>
                </a:cxn>
                <a:cxn ang="0">
                  <a:pos x="146" y="34"/>
                </a:cxn>
                <a:cxn ang="0">
                  <a:pos x="162" y="39"/>
                </a:cxn>
                <a:cxn ang="0">
                  <a:pos x="177" y="45"/>
                </a:cxn>
                <a:cxn ang="0">
                  <a:pos x="193" y="52"/>
                </a:cxn>
                <a:cxn ang="0">
                  <a:pos x="208" y="60"/>
                </a:cxn>
                <a:cxn ang="0">
                  <a:pos x="222" y="68"/>
                </a:cxn>
                <a:cxn ang="0">
                  <a:pos x="235" y="77"/>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5" name="Freeform 186"/>
            <p:cNvSpPr>
              <a:spLocks/>
            </p:cNvSpPr>
            <p:nvPr/>
          </p:nvSpPr>
          <p:spPr bwMode="auto">
            <a:xfrm>
              <a:off x="2564" y="2712"/>
              <a:ext cx="19" cy="39"/>
            </a:xfrm>
            <a:custGeom>
              <a:avLst/>
              <a:gdLst/>
              <a:ahLst/>
              <a:cxnLst>
                <a:cxn ang="0">
                  <a:pos x="0" y="130"/>
                </a:cxn>
                <a:cxn ang="0">
                  <a:pos x="0" y="149"/>
                </a:cxn>
                <a:cxn ang="0">
                  <a:pos x="4" y="168"/>
                </a:cxn>
                <a:cxn ang="0">
                  <a:pos x="12" y="185"/>
                </a:cxn>
                <a:cxn ang="0">
                  <a:pos x="24" y="200"/>
                </a:cxn>
                <a:cxn ang="0">
                  <a:pos x="38" y="213"/>
                </a:cxn>
                <a:cxn ang="0">
                  <a:pos x="55" y="224"/>
                </a:cxn>
                <a:cxn ang="0">
                  <a:pos x="73" y="232"/>
                </a:cxn>
                <a:cxn ang="0">
                  <a:pos x="92" y="237"/>
                </a:cxn>
                <a:cxn ang="0">
                  <a:pos x="98" y="238"/>
                </a:cxn>
                <a:cxn ang="0">
                  <a:pos x="104" y="235"/>
                </a:cxn>
                <a:cxn ang="0">
                  <a:pos x="109" y="232"/>
                </a:cxn>
                <a:cxn ang="0">
                  <a:pos x="111" y="227"/>
                </a:cxn>
                <a:cxn ang="0">
                  <a:pos x="111" y="222"/>
                </a:cxn>
                <a:cxn ang="0">
                  <a:pos x="110" y="216"/>
                </a:cxn>
                <a:cxn ang="0">
                  <a:pos x="106" y="211"/>
                </a:cxn>
                <a:cxn ang="0">
                  <a:pos x="100" y="209"/>
                </a:cxn>
                <a:cxn ang="0">
                  <a:pos x="82" y="202"/>
                </a:cxn>
                <a:cxn ang="0">
                  <a:pos x="64" y="193"/>
                </a:cxn>
                <a:cxn ang="0">
                  <a:pos x="50" y="180"/>
                </a:cxn>
                <a:cxn ang="0">
                  <a:pos x="39" y="167"/>
                </a:cxn>
                <a:cxn ang="0">
                  <a:pos x="32" y="149"/>
                </a:cxn>
                <a:cxn ang="0">
                  <a:pos x="29" y="131"/>
                </a:cxn>
                <a:cxn ang="0">
                  <a:pos x="29" y="111"/>
                </a:cxn>
                <a:cxn ang="0">
                  <a:pos x="35" y="91"/>
                </a:cxn>
                <a:cxn ang="0">
                  <a:pos x="42" y="76"/>
                </a:cxn>
                <a:cxn ang="0">
                  <a:pos x="51" y="62"/>
                </a:cxn>
                <a:cxn ang="0">
                  <a:pos x="62" y="49"/>
                </a:cxn>
                <a:cxn ang="0">
                  <a:pos x="73" y="38"/>
                </a:cxn>
                <a:cxn ang="0">
                  <a:pos x="84" y="28"/>
                </a:cxn>
                <a:cxn ang="0">
                  <a:pos x="96" y="18"/>
                </a:cxn>
                <a:cxn ang="0">
                  <a:pos x="106" y="9"/>
                </a:cxn>
                <a:cxn ang="0">
                  <a:pos x="114" y="1"/>
                </a:cxn>
                <a:cxn ang="0">
                  <a:pos x="106" y="0"/>
                </a:cxn>
                <a:cxn ang="0">
                  <a:pos x="93" y="6"/>
                </a:cxn>
                <a:cxn ang="0">
                  <a:pos x="76" y="18"/>
                </a:cxn>
                <a:cxn ang="0">
                  <a:pos x="56" y="36"/>
                </a:cxn>
                <a:cxn ang="0">
                  <a:pos x="37" y="57"/>
                </a:cxn>
                <a:cxn ang="0">
                  <a:pos x="20" y="80"/>
                </a:cxn>
                <a:cxn ang="0">
                  <a:pos x="7" y="106"/>
                </a:cxn>
                <a:cxn ang="0">
                  <a:pos x="0" y="130"/>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6" name="Freeform 187"/>
            <p:cNvSpPr>
              <a:spLocks/>
            </p:cNvSpPr>
            <p:nvPr/>
          </p:nvSpPr>
          <p:spPr bwMode="auto">
            <a:xfrm>
              <a:off x="2698" y="2689"/>
              <a:ext cx="41" cy="52"/>
            </a:xfrm>
            <a:custGeom>
              <a:avLst/>
              <a:gdLst/>
              <a:ahLst/>
              <a:cxnLst>
                <a:cxn ang="0">
                  <a:pos x="207" y="124"/>
                </a:cxn>
                <a:cxn ang="0">
                  <a:pos x="219" y="143"/>
                </a:cxn>
                <a:cxn ang="0">
                  <a:pos x="225" y="164"/>
                </a:cxn>
                <a:cxn ang="0">
                  <a:pos x="221" y="187"/>
                </a:cxn>
                <a:cxn ang="0">
                  <a:pos x="208" y="209"/>
                </a:cxn>
                <a:cxn ang="0">
                  <a:pos x="188" y="228"/>
                </a:cxn>
                <a:cxn ang="0">
                  <a:pos x="166" y="246"/>
                </a:cxn>
                <a:cxn ang="0">
                  <a:pos x="143" y="264"/>
                </a:cxn>
                <a:cxn ang="0">
                  <a:pos x="129" y="278"/>
                </a:cxn>
                <a:cxn ang="0">
                  <a:pos x="124" y="287"/>
                </a:cxn>
                <a:cxn ang="0">
                  <a:pos x="120" y="296"/>
                </a:cxn>
                <a:cxn ang="0">
                  <a:pos x="121" y="305"/>
                </a:cxn>
                <a:cxn ang="0">
                  <a:pos x="130" y="310"/>
                </a:cxn>
                <a:cxn ang="0">
                  <a:pos x="139" y="309"/>
                </a:cxn>
                <a:cxn ang="0">
                  <a:pos x="154" y="293"/>
                </a:cxn>
                <a:cxn ang="0">
                  <a:pos x="180" y="269"/>
                </a:cxn>
                <a:cxn ang="0">
                  <a:pos x="207" y="246"/>
                </a:cxn>
                <a:cxn ang="0">
                  <a:pos x="231" y="219"/>
                </a:cxn>
                <a:cxn ang="0">
                  <a:pos x="245" y="187"/>
                </a:cxn>
                <a:cxn ang="0">
                  <a:pos x="242" y="153"/>
                </a:cxn>
                <a:cxn ang="0">
                  <a:pos x="227" y="120"/>
                </a:cxn>
                <a:cxn ang="0">
                  <a:pos x="201" y="94"/>
                </a:cxn>
                <a:cxn ang="0">
                  <a:pos x="177" y="74"/>
                </a:cxn>
                <a:cxn ang="0">
                  <a:pos x="152" y="60"/>
                </a:cxn>
                <a:cxn ang="0">
                  <a:pos x="126" y="43"/>
                </a:cxn>
                <a:cxn ang="0">
                  <a:pos x="98" y="28"/>
                </a:cxn>
                <a:cxn ang="0">
                  <a:pos x="72" y="16"/>
                </a:cxn>
                <a:cxn ang="0">
                  <a:pos x="46" y="7"/>
                </a:cxn>
                <a:cxn ang="0">
                  <a:pos x="24" y="1"/>
                </a:cxn>
                <a:cxn ang="0">
                  <a:pos x="7" y="1"/>
                </a:cxn>
                <a:cxn ang="0">
                  <a:pos x="8" y="6"/>
                </a:cxn>
                <a:cxn ang="0">
                  <a:pos x="28" y="14"/>
                </a:cxn>
                <a:cxn ang="0">
                  <a:pos x="51" y="24"/>
                </a:cxn>
                <a:cxn ang="0">
                  <a:pos x="78" y="37"/>
                </a:cxn>
                <a:cxn ang="0">
                  <a:pos x="106" y="51"/>
                </a:cxn>
                <a:cxn ang="0">
                  <a:pos x="134" y="69"/>
                </a:cxn>
                <a:cxn ang="0">
                  <a:pos x="163" y="87"/>
                </a:cxn>
                <a:cxn ang="0">
                  <a:pos x="187" y="10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7" name="Freeform 188"/>
            <p:cNvSpPr>
              <a:spLocks/>
            </p:cNvSpPr>
            <p:nvPr/>
          </p:nvSpPr>
          <p:spPr bwMode="auto">
            <a:xfrm>
              <a:off x="2653" y="2750"/>
              <a:ext cx="14" cy="31"/>
            </a:xfrm>
            <a:custGeom>
              <a:avLst/>
              <a:gdLst/>
              <a:ahLst/>
              <a:cxnLst>
                <a:cxn ang="0">
                  <a:pos x="31" y="14"/>
                </a:cxn>
                <a:cxn ang="0">
                  <a:pos x="29" y="8"/>
                </a:cxn>
                <a:cxn ang="0">
                  <a:pos x="25" y="3"/>
                </a:cxn>
                <a:cxn ang="0">
                  <a:pos x="19" y="1"/>
                </a:cxn>
                <a:cxn ang="0">
                  <a:pos x="14" y="0"/>
                </a:cxn>
                <a:cxn ang="0">
                  <a:pos x="8" y="2"/>
                </a:cxn>
                <a:cxn ang="0">
                  <a:pos x="3" y="5"/>
                </a:cxn>
                <a:cxn ang="0">
                  <a:pos x="0" y="11"/>
                </a:cxn>
                <a:cxn ang="0">
                  <a:pos x="0" y="17"/>
                </a:cxn>
                <a:cxn ang="0">
                  <a:pos x="5" y="42"/>
                </a:cxn>
                <a:cxn ang="0">
                  <a:pos x="15" y="71"/>
                </a:cxn>
                <a:cxn ang="0">
                  <a:pos x="27" y="100"/>
                </a:cxn>
                <a:cxn ang="0">
                  <a:pos x="41" y="127"/>
                </a:cxn>
                <a:cxn ang="0">
                  <a:pos x="55" y="151"/>
                </a:cxn>
                <a:cxn ang="0">
                  <a:pos x="68" y="171"/>
                </a:cxn>
                <a:cxn ang="0">
                  <a:pos x="77" y="184"/>
                </a:cxn>
                <a:cxn ang="0">
                  <a:pos x="83" y="187"/>
                </a:cxn>
                <a:cxn ang="0">
                  <a:pos x="80" y="174"/>
                </a:cxn>
                <a:cxn ang="0">
                  <a:pos x="75" y="158"/>
                </a:cxn>
                <a:cxn ang="0">
                  <a:pos x="68" y="138"/>
                </a:cxn>
                <a:cxn ang="0">
                  <a:pos x="59" y="113"/>
                </a:cxn>
                <a:cxn ang="0">
                  <a:pos x="51" y="88"/>
                </a:cxn>
                <a:cxn ang="0">
                  <a:pos x="43" y="63"/>
                </a:cxn>
                <a:cxn ang="0">
                  <a:pos x="36" y="38"/>
                </a:cxn>
                <a:cxn ang="0">
                  <a:pos x="31" y="14"/>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8" name="Freeform 189"/>
            <p:cNvSpPr>
              <a:spLocks/>
            </p:cNvSpPr>
            <p:nvPr/>
          </p:nvSpPr>
          <p:spPr bwMode="auto">
            <a:xfrm>
              <a:off x="2647" y="2733"/>
              <a:ext cx="7" cy="16"/>
            </a:xfrm>
            <a:custGeom>
              <a:avLst/>
              <a:gdLst/>
              <a:ahLst/>
              <a:cxnLst>
                <a:cxn ang="0">
                  <a:pos x="22" y="10"/>
                </a:cxn>
                <a:cxn ang="0">
                  <a:pos x="21" y="6"/>
                </a:cxn>
                <a:cxn ang="0">
                  <a:pos x="18" y="2"/>
                </a:cxn>
                <a:cxn ang="0">
                  <a:pos x="14" y="0"/>
                </a:cxn>
                <a:cxn ang="0">
                  <a:pos x="10" y="0"/>
                </a:cxn>
                <a:cxn ang="0">
                  <a:pos x="6" y="1"/>
                </a:cxn>
                <a:cxn ang="0">
                  <a:pos x="3" y="3"/>
                </a:cxn>
                <a:cxn ang="0">
                  <a:pos x="0" y="7"/>
                </a:cxn>
                <a:cxn ang="0">
                  <a:pos x="0" y="11"/>
                </a:cxn>
                <a:cxn ang="0">
                  <a:pos x="0" y="24"/>
                </a:cxn>
                <a:cxn ang="0">
                  <a:pos x="4" y="38"/>
                </a:cxn>
                <a:cxn ang="0">
                  <a:pos x="8" y="52"/>
                </a:cxn>
                <a:cxn ang="0">
                  <a:pos x="14" y="65"/>
                </a:cxn>
                <a:cxn ang="0">
                  <a:pos x="21" y="78"/>
                </a:cxn>
                <a:cxn ang="0">
                  <a:pos x="28" y="87"/>
                </a:cxn>
                <a:cxn ang="0">
                  <a:pos x="37" y="93"/>
                </a:cxn>
                <a:cxn ang="0">
                  <a:pos x="42" y="94"/>
                </a:cxn>
                <a:cxn ang="0">
                  <a:pos x="44" y="76"/>
                </a:cxn>
                <a:cxn ang="0">
                  <a:pos x="38" y="54"/>
                </a:cxn>
                <a:cxn ang="0">
                  <a:pos x="31" y="32"/>
                </a:cxn>
                <a:cxn ang="0">
                  <a:pos x="22" y="10"/>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9" name="Freeform 190"/>
            <p:cNvSpPr>
              <a:spLocks/>
            </p:cNvSpPr>
            <p:nvPr/>
          </p:nvSpPr>
          <p:spPr bwMode="auto">
            <a:xfrm>
              <a:off x="2641" y="2722"/>
              <a:ext cx="6" cy="9"/>
            </a:xfrm>
            <a:custGeom>
              <a:avLst/>
              <a:gdLst/>
              <a:ahLst/>
              <a:cxnLst>
                <a:cxn ang="0">
                  <a:pos x="20" y="7"/>
                </a:cxn>
                <a:cxn ang="0">
                  <a:pos x="20" y="8"/>
                </a:cxn>
                <a:cxn ang="0">
                  <a:pos x="20" y="8"/>
                </a:cxn>
                <a:cxn ang="0">
                  <a:pos x="20" y="8"/>
                </a:cxn>
                <a:cxn ang="0">
                  <a:pos x="20" y="8"/>
                </a:cxn>
                <a:cxn ang="0">
                  <a:pos x="19" y="4"/>
                </a:cxn>
                <a:cxn ang="0">
                  <a:pos x="15" y="1"/>
                </a:cxn>
                <a:cxn ang="0">
                  <a:pos x="12" y="0"/>
                </a:cxn>
                <a:cxn ang="0">
                  <a:pos x="7" y="0"/>
                </a:cxn>
                <a:cxn ang="0">
                  <a:pos x="4" y="1"/>
                </a:cxn>
                <a:cxn ang="0">
                  <a:pos x="1" y="4"/>
                </a:cxn>
                <a:cxn ang="0">
                  <a:pos x="0" y="8"/>
                </a:cxn>
                <a:cxn ang="0">
                  <a:pos x="0" y="11"/>
                </a:cxn>
                <a:cxn ang="0">
                  <a:pos x="1" y="17"/>
                </a:cxn>
                <a:cxn ang="0">
                  <a:pos x="4" y="24"/>
                </a:cxn>
                <a:cxn ang="0">
                  <a:pos x="8" y="32"/>
                </a:cxn>
                <a:cxn ang="0">
                  <a:pos x="14" y="39"/>
                </a:cxn>
                <a:cxn ang="0">
                  <a:pos x="20" y="46"/>
                </a:cxn>
                <a:cxn ang="0">
                  <a:pos x="27" y="50"/>
                </a:cxn>
                <a:cxn ang="0">
                  <a:pos x="33" y="54"/>
                </a:cxn>
                <a:cxn ang="0">
                  <a:pos x="38" y="54"/>
                </a:cxn>
                <a:cxn ang="0">
                  <a:pos x="36" y="42"/>
                </a:cxn>
                <a:cxn ang="0">
                  <a:pos x="32" y="29"/>
                </a:cxn>
                <a:cxn ang="0">
                  <a:pos x="25" y="16"/>
                </a:cxn>
                <a:cxn ang="0">
                  <a:pos x="20" y="7"/>
                </a:cxn>
              </a:cxnLst>
              <a:rect l="0" t="0" r="r" b="b"/>
              <a:pathLst>
                <a:path w="38" h="54">
                  <a:moveTo>
                    <a:pt x="20" y="7"/>
                  </a:moveTo>
                  <a:lnTo>
                    <a:pt x="20" y="8"/>
                  </a:lnTo>
                  <a:lnTo>
                    <a:pt x="20" y="8"/>
                  </a:lnTo>
                  <a:lnTo>
                    <a:pt x="20" y="8"/>
                  </a:ln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40" name="Freeform 191"/>
            <p:cNvSpPr>
              <a:spLocks/>
            </p:cNvSpPr>
            <p:nvPr/>
          </p:nvSpPr>
          <p:spPr bwMode="auto">
            <a:xfrm>
              <a:off x="2636" y="2714"/>
              <a:ext cx="8" cy="6"/>
            </a:xfrm>
            <a:custGeom>
              <a:avLst/>
              <a:gdLst/>
              <a:ahLst/>
              <a:cxnLst>
                <a:cxn ang="0">
                  <a:pos x="41" y="27"/>
                </a:cxn>
                <a:cxn ang="0">
                  <a:pos x="46" y="24"/>
                </a:cxn>
                <a:cxn ang="0">
                  <a:pos x="51" y="21"/>
                </a:cxn>
                <a:cxn ang="0">
                  <a:pos x="52" y="16"/>
                </a:cxn>
                <a:cxn ang="0">
                  <a:pos x="52" y="12"/>
                </a:cxn>
                <a:cxn ang="0">
                  <a:pos x="50" y="6"/>
                </a:cxn>
                <a:cxn ang="0">
                  <a:pos x="46" y="2"/>
                </a:cxn>
                <a:cxn ang="0">
                  <a:pos x="41" y="0"/>
                </a:cxn>
                <a:cxn ang="0">
                  <a:pos x="36" y="0"/>
                </a:cxn>
                <a:cxn ang="0">
                  <a:pos x="33" y="0"/>
                </a:cxn>
                <a:cxn ang="0">
                  <a:pos x="29" y="1"/>
                </a:cxn>
                <a:cxn ang="0">
                  <a:pos x="21" y="4"/>
                </a:cxn>
                <a:cxn ang="0">
                  <a:pos x="13" y="8"/>
                </a:cxn>
                <a:cxn ang="0">
                  <a:pos x="6" y="15"/>
                </a:cxn>
                <a:cxn ang="0">
                  <a:pos x="3" y="22"/>
                </a:cxn>
                <a:cxn ang="0">
                  <a:pos x="0" y="29"/>
                </a:cxn>
                <a:cxn ang="0">
                  <a:pos x="0" y="31"/>
                </a:cxn>
                <a:cxn ang="0">
                  <a:pos x="4" y="33"/>
                </a:cxn>
                <a:cxn ang="0">
                  <a:pos x="9" y="36"/>
                </a:cxn>
                <a:cxn ang="0">
                  <a:pos x="13" y="36"/>
                </a:cxn>
                <a:cxn ang="0">
                  <a:pos x="18" y="36"/>
                </a:cxn>
                <a:cxn ang="0">
                  <a:pos x="24" y="33"/>
                </a:cxn>
                <a:cxn ang="0">
                  <a:pos x="30" y="32"/>
                </a:cxn>
                <a:cxn ang="0">
                  <a:pos x="36" y="30"/>
                </a:cxn>
                <a:cxn ang="0">
                  <a:pos x="41" y="27"/>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41" name="Freeform 192"/>
            <p:cNvSpPr>
              <a:spLocks/>
            </p:cNvSpPr>
            <p:nvPr/>
          </p:nvSpPr>
          <p:spPr bwMode="auto">
            <a:xfrm>
              <a:off x="2596" y="2704"/>
              <a:ext cx="33" cy="39"/>
            </a:xfrm>
            <a:custGeom>
              <a:avLst/>
              <a:gdLst/>
              <a:ahLst/>
              <a:cxnLst>
                <a:cxn ang="0">
                  <a:pos x="73" y="36"/>
                </a:cxn>
                <a:cxn ang="0">
                  <a:pos x="58" y="46"/>
                </a:cxn>
                <a:cxn ang="0">
                  <a:pos x="46" y="58"/>
                </a:cxn>
                <a:cxn ang="0">
                  <a:pos x="33" y="72"/>
                </a:cxn>
                <a:cxn ang="0">
                  <a:pos x="22" y="85"/>
                </a:cxn>
                <a:cxn ang="0">
                  <a:pos x="14" y="100"/>
                </a:cxn>
                <a:cxn ang="0">
                  <a:pos x="7" y="115"/>
                </a:cxn>
                <a:cxn ang="0">
                  <a:pos x="2" y="130"/>
                </a:cxn>
                <a:cxn ang="0">
                  <a:pos x="0" y="146"/>
                </a:cxn>
                <a:cxn ang="0">
                  <a:pos x="2" y="170"/>
                </a:cxn>
                <a:cxn ang="0">
                  <a:pos x="12" y="190"/>
                </a:cxn>
                <a:cxn ang="0">
                  <a:pos x="26" y="207"/>
                </a:cxn>
                <a:cxn ang="0">
                  <a:pos x="43" y="220"/>
                </a:cxn>
                <a:cxn ang="0">
                  <a:pos x="64" y="229"/>
                </a:cxn>
                <a:cxn ang="0">
                  <a:pos x="88" y="235"/>
                </a:cxn>
                <a:cxn ang="0">
                  <a:pos x="110" y="236"/>
                </a:cxn>
                <a:cxn ang="0">
                  <a:pos x="132" y="232"/>
                </a:cxn>
                <a:cxn ang="0">
                  <a:pos x="137" y="232"/>
                </a:cxn>
                <a:cxn ang="0">
                  <a:pos x="142" y="230"/>
                </a:cxn>
                <a:cxn ang="0">
                  <a:pos x="145" y="226"/>
                </a:cxn>
                <a:cxn ang="0">
                  <a:pos x="146" y="221"/>
                </a:cxn>
                <a:cxn ang="0">
                  <a:pos x="145" y="219"/>
                </a:cxn>
                <a:cxn ang="0">
                  <a:pos x="142" y="219"/>
                </a:cxn>
                <a:cxn ang="0">
                  <a:pos x="137" y="217"/>
                </a:cxn>
                <a:cxn ang="0">
                  <a:pos x="131" y="217"/>
                </a:cxn>
                <a:cxn ang="0">
                  <a:pos x="124" y="217"/>
                </a:cxn>
                <a:cxn ang="0">
                  <a:pos x="118" y="217"/>
                </a:cxn>
                <a:cxn ang="0">
                  <a:pos x="112" y="217"/>
                </a:cxn>
                <a:cxn ang="0">
                  <a:pos x="109" y="217"/>
                </a:cxn>
                <a:cxn ang="0">
                  <a:pos x="97" y="216"/>
                </a:cxn>
                <a:cxn ang="0">
                  <a:pos x="87" y="215"/>
                </a:cxn>
                <a:cxn ang="0">
                  <a:pos x="75" y="214"/>
                </a:cxn>
                <a:cxn ang="0">
                  <a:pos x="63" y="211"/>
                </a:cxn>
                <a:cxn ang="0">
                  <a:pos x="51" y="207"/>
                </a:cxn>
                <a:cxn ang="0">
                  <a:pos x="40" y="199"/>
                </a:cxn>
                <a:cxn ang="0">
                  <a:pos x="29" y="189"/>
                </a:cxn>
                <a:cxn ang="0">
                  <a:pos x="17" y="174"/>
                </a:cxn>
                <a:cxn ang="0">
                  <a:pos x="15" y="157"/>
                </a:cxn>
                <a:cxn ang="0">
                  <a:pos x="16" y="141"/>
                </a:cxn>
                <a:cxn ang="0">
                  <a:pos x="21" y="124"/>
                </a:cxn>
                <a:cxn ang="0">
                  <a:pos x="28" y="109"/>
                </a:cxn>
                <a:cxn ang="0">
                  <a:pos x="39" y="96"/>
                </a:cxn>
                <a:cxn ang="0">
                  <a:pos x="50" y="82"/>
                </a:cxn>
                <a:cxn ang="0">
                  <a:pos x="63" y="70"/>
                </a:cxn>
                <a:cxn ang="0">
                  <a:pos x="78" y="59"/>
                </a:cxn>
                <a:cxn ang="0">
                  <a:pos x="94" y="49"/>
                </a:cxn>
                <a:cxn ang="0">
                  <a:pos x="110" y="39"/>
                </a:cxn>
                <a:cxn ang="0">
                  <a:pos x="126" y="31"/>
                </a:cxn>
                <a:cxn ang="0">
                  <a:pos x="142" y="24"/>
                </a:cxn>
                <a:cxn ang="0">
                  <a:pos x="158" y="19"/>
                </a:cxn>
                <a:cxn ang="0">
                  <a:pos x="172" y="13"/>
                </a:cxn>
                <a:cxn ang="0">
                  <a:pos x="186" y="10"/>
                </a:cxn>
                <a:cxn ang="0">
                  <a:pos x="198" y="7"/>
                </a:cxn>
                <a:cxn ang="0">
                  <a:pos x="190" y="3"/>
                </a:cxn>
                <a:cxn ang="0">
                  <a:pos x="177" y="0"/>
                </a:cxn>
                <a:cxn ang="0">
                  <a:pos x="162" y="3"/>
                </a:cxn>
                <a:cxn ang="0">
                  <a:pos x="144" y="6"/>
                </a:cxn>
                <a:cxn ang="0">
                  <a:pos x="124" y="12"/>
                </a:cxn>
                <a:cxn ang="0">
                  <a:pos x="105" y="19"/>
                </a:cxn>
                <a:cxn ang="0">
                  <a:pos x="88" y="28"/>
                </a:cxn>
                <a:cxn ang="0">
                  <a:pos x="73" y="36"/>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noFill/>
              <a:round/>
              <a:headEnd/>
              <a:tailEnd/>
            </a:ln>
          </p:spPr>
          <p:txBody>
            <a:bodyPr/>
            <a:lstStyle/>
            <a:p>
              <a:endParaRPr lang="en-US"/>
            </a:p>
          </p:txBody>
        </p:sp>
        <p:sp>
          <p:nvSpPr>
            <p:cNvPr id="42" name="Freeform 193"/>
            <p:cNvSpPr>
              <a:spLocks/>
            </p:cNvSpPr>
            <p:nvPr/>
          </p:nvSpPr>
          <p:spPr bwMode="auto">
            <a:xfrm>
              <a:off x="2652" y="2704"/>
              <a:ext cx="22" cy="30"/>
            </a:xfrm>
            <a:custGeom>
              <a:avLst/>
              <a:gdLst/>
              <a:ahLst/>
              <a:cxnLst>
                <a:cxn ang="0">
                  <a:pos x="108" y="61"/>
                </a:cxn>
                <a:cxn ang="0">
                  <a:pos x="111" y="80"/>
                </a:cxn>
                <a:cxn ang="0">
                  <a:pos x="109" y="97"/>
                </a:cxn>
                <a:cxn ang="0">
                  <a:pos x="101" y="110"/>
                </a:cxn>
                <a:cxn ang="0">
                  <a:pos x="89" y="123"/>
                </a:cxn>
                <a:cxn ang="0">
                  <a:pos x="75" y="134"/>
                </a:cxn>
                <a:cxn ang="0">
                  <a:pos x="60" y="145"/>
                </a:cxn>
                <a:cxn ang="0">
                  <a:pos x="43" y="156"/>
                </a:cxn>
                <a:cxn ang="0">
                  <a:pos x="29" y="167"/>
                </a:cxn>
                <a:cxn ang="0">
                  <a:pos x="27" y="170"/>
                </a:cxn>
                <a:cxn ang="0">
                  <a:pos x="26" y="172"/>
                </a:cxn>
                <a:cxn ang="0">
                  <a:pos x="26" y="176"/>
                </a:cxn>
                <a:cxn ang="0">
                  <a:pos x="28" y="179"/>
                </a:cxn>
                <a:cxn ang="0">
                  <a:pos x="30" y="182"/>
                </a:cxn>
                <a:cxn ang="0">
                  <a:pos x="34" y="183"/>
                </a:cxn>
                <a:cxn ang="0">
                  <a:pos x="37" y="183"/>
                </a:cxn>
                <a:cxn ang="0">
                  <a:pos x="41" y="182"/>
                </a:cxn>
                <a:cxn ang="0">
                  <a:pos x="58" y="171"/>
                </a:cxn>
                <a:cxn ang="0">
                  <a:pos x="76" y="160"/>
                </a:cxn>
                <a:cxn ang="0">
                  <a:pos x="92" y="147"/>
                </a:cxn>
                <a:cxn ang="0">
                  <a:pos x="108" y="132"/>
                </a:cxn>
                <a:cxn ang="0">
                  <a:pos x="118" y="116"/>
                </a:cxn>
                <a:cxn ang="0">
                  <a:pos x="125" y="98"/>
                </a:cxn>
                <a:cxn ang="0">
                  <a:pos x="128" y="78"/>
                </a:cxn>
                <a:cxn ang="0">
                  <a:pos x="123" y="58"/>
                </a:cxn>
                <a:cxn ang="0">
                  <a:pos x="112" y="41"/>
                </a:cxn>
                <a:cxn ang="0">
                  <a:pos x="98" y="28"/>
                </a:cxn>
                <a:cxn ang="0">
                  <a:pos x="80" y="16"/>
                </a:cxn>
                <a:cxn ang="0">
                  <a:pos x="61" y="8"/>
                </a:cxn>
                <a:cxn ang="0">
                  <a:pos x="41" y="2"/>
                </a:cxn>
                <a:cxn ang="0">
                  <a:pos x="23" y="0"/>
                </a:cxn>
                <a:cxn ang="0">
                  <a:pos x="9" y="1"/>
                </a:cxn>
                <a:cxn ang="0">
                  <a:pos x="0" y="6"/>
                </a:cxn>
                <a:cxn ang="0">
                  <a:pos x="16" y="10"/>
                </a:cxn>
                <a:cxn ang="0">
                  <a:pos x="33" y="14"/>
                </a:cxn>
                <a:cxn ang="0">
                  <a:pos x="48" y="17"/>
                </a:cxn>
                <a:cxn ang="0">
                  <a:pos x="63" y="22"/>
                </a:cxn>
                <a:cxn ang="0">
                  <a:pos x="77" y="28"/>
                </a:cxn>
                <a:cxn ang="0">
                  <a:pos x="90" y="36"/>
                </a:cxn>
                <a:cxn ang="0">
                  <a:pos x="101" y="46"/>
                </a:cxn>
                <a:cxn ang="0">
                  <a:pos x="108" y="6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noFill/>
              <a:round/>
              <a:headEnd/>
              <a:tailEnd/>
            </a:ln>
          </p:spPr>
          <p:txBody>
            <a:bodyPr/>
            <a:lstStyle/>
            <a:p>
              <a:endParaRPr lang="en-US"/>
            </a:p>
          </p:txBody>
        </p:sp>
        <p:sp>
          <p:nvSpPr>
            <p:cNvPr id="43" name="Freeform 194"/>
            <p:cNvSpPr>
              <a:spLocks/>
            </p:cNvSpPr>
            <p:nvPr/>
          </p:nvSpPr>
          <p:spPr bwMode="auto">
            <a:xfrm>
              <a:off x="2575" y="2697"/>
              <a:ext cx="53" cy="63"/>
            </a:xfrm>
            <a:custGeom>
              <a:avLst/>
              <a:gdLst/>
              <a:ahLst/>
              <a:cxnLst>
                <a:cxn ang="0">
                  <a:pos x="101" y="70"/>
                </a:cxn>
                <a:cxn ang="0">
                  <a:pos x="54" y="115"/>
                </a:cxn>
                <a:cxn ang="0">
                  <a:pos x="18" y="167"/>
                </a:cxn>
                <a:cxn ang="0">
                  <a:pos x="0" y="227"/>
                </a:cxn>
                <a:cxn ang="0">
                  <a:pos x="4" y="267"/>
                </a:cxn>
                <a:cxn ang="0">
                  <a:pos x="11" y="283"/>
                </a:cxn>
                <a:cxn ang="0">
                  <a:pos x="21" y="298"/>
                </a:cxn>
                <a:cxn ang="0">
                  <a:pos x="34" y="311"/>
                </a:cxn>
                <a:cxn ang="0">
                  <a:pos x="57" y="325"/>
                </a:cxn>
                <a:cxn ang="0">
                  <a:pos x="87" y="340"/>
                </a:cxn>
                <a:cxn ang="0">
                  <a:pos x="120" y="351"/>
                </a:cxn>
                <a:cxn ang="0">
                  <a:pos x="153" y="360"/>
                </a:cxn>
                <a:cxn ang="0">
                  <a:pos x="187" y="367"/>
                </a:cxn>
                <a:cxn ang="0">
                  <a:pos x="221" y="372"/>
                </a:cxn>
                <a:cxn ang="0">
                  <a:pos x="256" y="375"/>
                </a:cxn>
                <a:cxn ang="0">
                  <a:pos x="290" y="378"/>
                </a:cxn>
                <a:cxn ang="0">
                  <a:pos x="312" y="379"/>
                </a:cxn>
                <a:cxn ang="0">
                  <a:pos x="320" y="372"/>
                </a:cxn>
                <a:cxn ang="0">
                  <a:pos x="323" y="360"/>
                </a:cxn>
                <a:cxn ang="0">
                  <a:pos x="316" y="352"/>
                </a:cxn>
                <a:cxn ang="0">
                  <a:pos x="295" y="351"/>
                </a:cxn>
                <a:cxn ang="0">
                  <a:pos x="263" y="350"/>
                </a:cxn>
                <a:cxn ang="0">
                  <a:pos x="231" y="348"/>
                </a:cxn>
                <a:cxn ang="0">
                  <a:pos x="200" y="343"/>
                </a:cxn>
                <a:cxn ang="0">
                  <a:pos x="168" y="337"/>
                </a:cxn>
                <a:cxn ang="0">
                  <a:pos x="136" y="329"/>
                </a:cxn>
                <a:cxn ang="0">
                  <a:pos x="106" y="320"/>
                </a:cxn>
                <a:cxn ang="0">
                  <a:pos x="76" y="306"/>
                </a:cxn>
                <a:cxn ang="0">
                  <a:pos x="51" y="291"/>
                </a:cxn>
                <a:cxn ang="0">
                  <a:pos x="35" y="269"/>
                </a:cxn>
                <a:cxn ang="0">
                  <a:pos x="31" y="239"/>
                </a:cxn>
                <a:cxn ang="0">
                  <a:pos x="38" y="197"/>
                </a:cxn>
                <a:cxn ang="0">
                  <a:pos x="51" y="165"/>
                </a:cxn>
                <a:cxn ang="0">
                  <a:pos x="68" y="136"/>
                </a:cxn>
                <a:cxn ang="0">
                  <a:pos x="89" y="111"/>
                </a:cxn>
                <a:cxn ang="0">
                  <a:pos x="114" y="88"/>
                </a:cxn>
                <a:cxn ang="0">
                  <a:pos x="144" y="64"/>
                </a:cxn>
                <a:cxn ang="0">
                  <a:pos x="181" y="41"/>
                </a:cxn>
                <a:cxn ang="0">
                  <a:pos x="219" y="22"/>
                </a:cxn>
                <a:cxn ang="0">
                  <a:pos x="253" y="7"/>
                </a:cxn>
                <a:cxn ang="0">
                  <a:pos x="255" y="0"/>
                </a:cxn>
                <a:cxn ang="0">
                  <a:pos x="221" y="5"/>
                </a:cxn>
                <a:cxn ang="0">
                  <a:pos x="181" y="19"/>
                </a:cxn>
                <a:cxn ang="0">
                  <a:pos x="142" y="39"/>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noFill/>
              <a:round/>
              <a:headEnd/>
              <a:tailEnd/>
            </a:ln>
          </p:spPr>
          <p:txBody>
            <a:bodyPr/>
            <a:lstStyle/>
            <a:p>
              <a:endParaRPr lang="en-US"/>
            </a:p>
          </p:txBody>
        </p:sp>
        <p:sp>
          <p:nvSpPr>
            <p:cNvPr id="44" name="Freeform 195"/>
            <p:cNvSpPr>
              <a:spLocks/>
            </p:cNvSpPr>
            <p:nvPr/>
          </p:nvSpPr>
          <p:spPr bwMode="auto">
            <a:xfrm>
              <a:off x="2650" y="2695"/>
              <a:ext cx="47" cy="42"/>
            </a:xfrm>
            <a:custGeom>
              <a:avLst/>
              <a:gdLst/>
              <a:ahLst/>
              <a:cxnLst>
                <a:cxn ang="0">
                  <a:pos x="235" y="78"/>
                </a:cxn>
                <a:cxn ang="0">
                  <a:pos x="248" y="92"/>
                </a:cxn>
                <a:cxn ang="0">
                  <a:pos x="255" y="108"/>
                </a:cxn>
                <a:cxn ang="0">
                  <a:pos x="259" y="125"/>
                </a:cxn>
                <a:cxn ang="0">
                  <a:pos x="259" y="144"/>
                </a:cxn>
                <a:cxn ang="0">
                  <a:pos x="257" y="159"/>
                </a:cxn>
                <a:cxn ang="0">
                  <a:pos x="252" y="171"/>
                </a:cxn>
                <a:cxn ang="0">
                  <a:pos x="244" y="184"/>
                </a:cxn>
                <a:cxn ang="0">
                  <a:pos x="236" y="194"/>
                </a:cxn>
                <a:cxn ang="0">
                  <a:pos x="225" y="206"/>
                </a:cxn>
                <a:cxn ang="0">
                  <a:pos x="215" y="215"/>
                </a:cxn>
                <a:cxn ang="0">
                  <a:pos x="204" y="225"/>
                </a:cxn>
                <a:cxn ang="0">
                  <a:pos x="194" y="236"/>
                </a:cxn>
                <a:cxn ang="0">
                  <a:pos x="191" y="239"/>
                </a:cxn>
                <a:cxn ang="0">
                  <a:pos x="190" y="242"/>
                </a:cxn>
                <a:cxn ang="0">
                  <a:pos x="191" y="246"/>
                </a:cxn>
                <a:cxn ang="0">
                  <a:pos x="194" y="249"/>
                </a:cxn>
                <a:cxn ang="0">
                  <a:pos x="197" y="252"/>
                </a:cxn>
                <a:cxn ang="0">
                  <a:pos x="201" y="253"/>
                </a:cxn>
                <a:cxn ang="0">
                  <a:pos x="205" y="252"/>
                </a:cxn>
                <a:cxn ang="0">
                  <a:pos x="209" y="249"/>
                </a:cxn>
                <a:cxn ang="0">
                  <a:pos x="232" y="234"/>
                </a:cxn>
                <a:cxn ang="0">
                  <a:pos x="251" y="215"/>
                </a:cxn>
                <a:cxn ang="0">
                  <a:pos x="267" y="192"/>
                </a:cxn>
                <a:cxn ang="0">
                  <a:pos x="278" y="168"/>
                </a:cxn>
                <a:cxn ang="0">
                  <a:pos x="282" y="141"/>
                </a:cxn>
                <a:cxn ang="0">
                  <a:pos x="279" y="116"/>
                </a:cxn>
                <a:cxn ang="0">
                  <a:pos x="270" y="92"/>
                </a:cxn>
                <a:cxn ang="0">
                  <a:pos x="251" y="70"/>
                </a:cxn>
                <a:cxn ang="0">
                  <a:pos x="237" y="59"/>
                </a:cxn>
                <a:cxn ang="0">
                  <a:pos x="221" y="48"/>
                </a:cxn>
                <a:cxn ang="0">
                  <a:pos x="202" y="39"/>
                </a:cxn>
                <a:cxn ang="0">
                  <a:pos x="183" y="31"/>
                </a:cxn>
                <a:cxn ang="0">
                  <a:pos x="163" y="24"/>
                </a:cxn>
                <a:cxn ang="0">
                  <a:pos x="142" y="18"/>
                </a:cxn>
                <a:cxn ang="0">
                  <a:pos x="122" y="13"/>
                </a:cxn>
                <a:cxn ang="0">
                  <a:pos x="101" y="8"/>
                </a:cxn>
                <a:cxn ang="0">
                  <a:pos x="82" y="5"/>
                </a:cxn>
                <a:cxn ang="0">
                  <a:pos x="63" y="2"/>
                </a:cxn>
                <a:cxn ang="0">
                  <a:pos x="47" y="0"/>
                </a:cxn>
                <a:cxn ang="0">
                  <a:pos x="32" y="0"/>
                </a:cxn>
                <a:cxn ang="0">
                  <a:pos x="19" y="0"/>
                </a:cxn>
                <a:cxn ang="0">
                  <a:pos x="10" y="1"/>
                </a:cxn>
                <a:cxn ang="0">
                  <a:pos x="4" y="4"/>
                </a:cxn>
                <a:cxn ang="0">
                  <a:pos x="0" y="6"/>
                </a:cxn>
                <a:cxn ang="0">
                  <a:pos x="12" y="8"/>
                </a:cxn>
                <a:cxn ang="0">
                  <a:pos x="25" y="9"/>
                </a:cxn>
                <a:cxn ang="0">
                  <a:pos x="38" y="12"/>
                </a:cxn>
                <a:cxn ang="0">
                  <a:pos x="52" y="14"/>
                </a:cxn>
                <a:cxn ang="0">
                  <a:pos x="67" y="16"/>
                </a:cxn>
                <a:cxn ang="0">
                  <a:pos x="82" y="18"/>
                </a:cxn>
                <a:cxn ang="0">
                  <a:pos x="97" y="22"/>
                </a:cxn>
                <a:cxn ang="0">
                  <a:pos x="114" y="25"/>
                </a:cxn>
                <a:cxn ang="0">
                  <a:pos x="129" y="30"/>
                </a:cxn>
                <a:cxn ang="0">
                  <a:pos x="146" y="35"/>
                </a:cxn>
                <a:cxn ang="0">
                  <a:pos x="162" y="40"/>
                </a:cxn>
                <a:cxn ang="0">
                  <a:pos x="177" y="46"/>
                </a:cxn>
                <a:cxn ang="0">
                  <a:pos x="192" y="53"/>
                </a:cxn>
                <a:cxn ang="0">
                  <a:pos x="208" y="60"/>
                </a:cxn>
                <a:cxn ang="0">
                  <a:pos x="222" y="69"/>
                </a:cxn>
                <a:cxn ang="0">
                  <a:pos x="235" y="78"/>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noFill/>
              <a:round/>
              <a:headEnd/>
              <a:tailEnd/>
            </a:ln>
          </p:spPr>
          <p:txBody>
            <a:bodyPr/>
            <a:lstStyle/>
            <a:p>
              <a:endParaRPr lang="en-US"/>
            </a:p>
          </p:txBody>
        </p:sp>
        <p:sp>
          <p:nvSpPr>
            <p:cNvPr id="45" name="Freeform 196"/>
            <p:cNvSpPr>
              <a:spLocks/>
            </p:cNvSpPr>
            <p:nvPr/>
          </p:nvSpPr>
          <p:spPr bwMode="auto">
            <a:xfrm>
              <a:off x="2556" y="2718"/>
              <a:ext cx="19" cy="39"/>
            </a:xfrm>
            <a:custGeom>
              <a:avLst/>
              <a:gdLst/>
              <a:ahLst/>
              <a:cxnLst>
                <a:cxn ang="0">
                  <a:pos x="0" y="128"/>
                </a:cxn>
                <a:cxn ang="0">
                  <a:pos x="0" y="148"/>
                </a:cxn>
                <a:cxn ang="0">
                  <a:pos x="5" y="166"/>
                </a:cxn>
                <a:cxn ang="0">
                  <a:pos x="13" y="184"/>
                </a:cxn>
                <a:cxn ang="0">
                  <a:pos x="24" y="198"/>
                </a:cxn>
                <a:cxn ang="0">
                  <a:pos x="39" y="211"/>
                </a:cxn>
                <a:cxn ang="0">
                  <a:pos x="55" y="223"/>
                </a:cxn>
                <a:cxn ang="0">
                  <a:pos x="74" y="231"/>
                </a:cxn>
                <a:cxn ang="0">
                  <a:pos x="92" y="235"/>
                </a:cxn>
                <a:cxn ang="0">
                  <a:pos x="98" y="236"/>
                </a:cxn>
                <a:cxn ang="0">
                  <a:pos x="104" y="234"/>
                </a:cxn>
                <a:cxn ang="0">
                  <a:pos x="109" y="231"/>
                </a:cxn>
                <a:cxn ang="0">
                  <a:pos x="111" y="226"/>
                </a:cxn>
                <a:cxn ang="0">
                  <a:pos x="111" y="220"/>
                </a:cxn>
                <a:cxn ang="0">
                  <a:pos x="110" y="215"/>
                </a:cxn>
                <a:cxn ang="0">
                  <a:pos x="107" y="210"/>
                </a:cxn>
                <a:cxn ang="0">
                  <a:pos x="101" y="208"/>
                </a:cxn>
                <a:cxn ang="0">
                  <a:pos x="82" y="201"/>
                </a:cxn>
                <a:cxn ang="0">
                  <a:pos x="64" y="192"/>
                </a:cxn>
                <a:cxn ang="0">
                  <a:pos x="50" y="179"/>
                </a:cxn>
                <a:cxn ang="0">
                  <a:pos x="40" y="165"/>
                </a:cxn>
                <a:cxn ang="0">
                  <a:pos x="33" y="148"/>
                </a:cxn>
                <a:cxn ang="0">
                  <a:pos x="29" y="130"/>
                </a:cxn>
                <a:cxn ang="0">
                  <a:pos x="29" y="110"/>
                </a:cxn>
                <a:cxn ang="0">
                  <a:pos x="35" y="89"/>
                </a:cxn>
                <a:cxn ang="0">
                  <a:pos x="43" y="74"/>
                </a:cxn>
                <a:cxn ang="0">
                  <a:pos x="56" y="60"/>
                </a:cxn>
                <a:cxn ang="0">
                  <a:pos x="70" y="46"/>
                </a:cxn>
                <a:cxn ang="0">
                  <a:pos x="85" y="33"/>
                </a:cxn>
                <a:cxn ang="0">
                  <a:pos x="98" y="23"/>
                </a:cxn>
                <a:cxn ang="0">
                  <a:pos x="109" y="12"/>
                </a:cxn>
                <a:cxn ang="0">
                  <a:pos x="115" y="6"/>
                </a:cxn>
                <a:cxn ang="0">
                  <a:pos x="115" y="0"/>
                </a:cxn>
                <a:cxn ang="0">
                  <a:pos x="102" y="4"/>
                </a:cxn>
                <a:cxn ang="0">
                  <a:pos x="85" y="12"/>
                </a:cxn>
                <a:cxn ang="0">
                  <a:pos x="68" y="26"/>
                </a:cxn>
                <a:cxn ang="0">
                  <a:pos x="49" y="42"/>
                </a:cxn>
                <a:cxn ang="0">
                  <a:pos x="32" y="61"/>
                </a:cxn>
                <a:cxn ang="0">
                  <a:pos x="17" y="82"/>
                </a:cxn>
                <a:cxn ang="0">
                  <a:pos x="6" y="105"/>
                </a:cxn>
                <a:cxn ang="0">
                  <a:pos x="0" y="128"/>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noFill/>
              <a:round/>
              <a:headEnd/>
              <a:tailEnd/>
            </a:ln>
          </p:spPr>
          <p:txBody>
            <a:bodyPr/>
            <a:lstStyle/>
            <a:p>
              <a:endParaRPr lang="en-US"/>
            </a:p>
          </p:txBody>
        </p:sp>
        <p:sp>
          <p:nvSpPr>
            <p:cNvPr id="46" name="Freeform 197"/>
            <p:cNvSpPr>
              <a:spLocks/>
            </p:cNvSpPr>
            <p:nvPr/>
          </p:nvSpPr>
          <p:spPr bwMode="auto">
            <a:xfrm>
              <a:off x="2689" y="2692"/>
              <a:ext cx="41" cy="52"/>
            </a:xfrm>
            <a:custGeom>
              <a:avLst/>
              <a:gdLst/>
              <a:ahLst/>
              <a:cxnLst>
                <a:cxn ang="0">
                  <a:pos x="208" y="124"/>
                </a:cxn>
                <a:cxn ang="0">
                  <a:pos x="220" y="144"/>
                </a:cxn>
                <a:cxn ang="0">
                  <a:pos x="226" y="164"/>
                </a:cxn>
                <a:cxn ang="0">
                  <a:pos x="222" y="187"/>
                </a:cxn>
                <a:cxn ang="0">
                  <a:pos x="208" y="209"/>
                </a:cxn>
                <a:cxn ang="0">
                  <a:pos x="188" y="229"/>
                </a:cxn>
                <a:cxn ang="0">
                  <a:pos x="166" y="246"/>
                </a:cxn>
                <a:cxn ang="0">
                  <a:pos x="142" y="264"/>
                </a:cxn>
                <a:cxn ang="0">
                  <a:pos x="128" y="278"/>
                </a:cxn>
                <a:cxn ang="0">
                  <a:pos x="124" y="287"/>
                </a:cxn>
                <a:cxn ang="0">
                  <a:pos x="120" y="296"/>
                </a:cxn>
                <a:cxn ang="0">
                  <a:pos x="122" y="306"/>
                </a:cxn>
                <a:cxn ang="0">
                  <a:pos x="131" y="310"/>
                </a:cxn>
                <a:cxn ang="0">
                  <a:pos x="139" y="309"/>
                </a:cxn>
                <a:cxn ang="0">
                  <a:pos x="154" y="292"/>
                </a:cxn>
                <a:cxn ang="0">
                  <a:pos x="180" y="269"/>
                </a:cxn>
                <a:cxn ang="0">
                  <a:pos x="207" y="246"/>
                </a:cxn>
                <a:cxn ang="0">
                  <a:pos x="230" y="219"/>
                </a:cxn>
                <a:cxn ang="0">
                  <a:pos x="244" y="186"/>
                </a:cxn>
                <a:cxn ang="0">
                  <a:pos x="243" y="152"/>
                </a:cxn>
                <a:cxn ang="0">
                  <a:pos x="228" y="119"/>
                </a:cxn>
                <a:cxn ang="0">
                  <a:pos x="203" y="93"/>
                </a:cxn>
                <a:cxn ang="0">
                  <a:pos x="176" y="76"/>
                </a:cxn>
                <a:cxn ang="0">
                  <a:pos x="151" y="61"/>
                </a:cxn>
                <a:cxn ang="0">
                  <a:pos x="122" y="46"/>
                </a:cxn>
                <a:cxn ang="0">
                  <a:pos x="93" y="31"/>
                </a:cxn>
                <a:cxn ang="0">
                  <a:pos x="66" y="18"/>
                </a:cxn>
                <a:cxn ang="0">
                  <a:pos x="40" y="8"/>
                </a:cxn>
                <a:cxn ang="0">
                  <a:pos x="20" y="1"/>
                </a:cxn>
                <a:cxn ang="0">
                  <a:pos x="5" y="0"/>
                </a:cxn>
                <a:cxn ang="0">
                  <a:pos x="11" y="8"/>
                </a:cxn>
                <a:cxn ang="0">
                  <a:pos x="36" y="20"/>
                </a:cxn>
                <a:cxn ang="0">
                  <a:pos x="60" y="31"/>
                </a:cxn>
                <a:cxn ang="0">
                  <a:pos x="86" y="44"/>
                </a:cxn>
                <a:cxn ang="0">
                  <a:pos x="113" y="57"/>
                </a:cxn>
                <a:cxn ang="0">
                  <a:pos x="139" y="71"/>
                </a:cxn>
                <a:cxn ang="0">
                  <a:pos x="165" y="88"/>
                </a:cxn>
                <a:cxn ang="0">
                  <a:pos x="188" y="106"/>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noFill/>
              <a:round/>
              <a:headEnd/>
              <a:tailEnd/>
            </a:ln>
          </p:spPr>
          <p:txBody>
            <a:bodyPr/>
            <a:lstStyle/>
            <a:p>
              <a:endParaRPr lang="en-US"/>
            </a:p>
          </p:txBody>
        </p:sp>
      </p:grpSp>
      <p:grpSp>
        <p:nvGrpSpPr>
          <p:cNvPr id="7" name="Group 327"/>
          <p:cNvGrpSpPr>
            <a:grpSpLocks/>
          </p:cNvGrpSpPr>
          <p:nvPr/>
        </p:nvGrpSpPr>
        <p:grpSpPr bwMode="auto">
          <a:xfrm>
            <a:off x="4227512" y="4789487"/>
            <a:ext cx="273050" cy="341313"/>
            <a:chOff x="2870" y="1518"/>
            <a:chExt cx="292" cy="320"/>
          </a:xfrm>
        </p:grpSpPr>
        <p:graphicFrame>
          <p:nvGraphicFramePr>
            <p:cNvPr id="48" name="Object 328"/>
            <p:cNvGraphicFramePr>
              <a:graphicFrameLocks noChangeAspect="1"/>
            </p:cNvGraphicFramePr>
            <p:nvPr/>
          </p:nvGraphicFramePr>
          <p:xfrm>
            <a:off x="2870" y="1518"/>
            <a:ext cx="272" cy="282"/>
          </p:xfrm>
          <a:graphic>
            <a:graphicData uri="http://schemas.openxmlformats.org/presentationml/2006/ole">
              <p:oleObj spid="_x0000_s56332" name="Clip" r:id="rId14" imgW="819000" imgH="847800" progId="">
                <p:embed/>
              </p:oleObj>
            </a:graphicData>
          </a:graphic>
        </p:graphicFrame>
        <p:graphicFrame>
          <p:nvGraphicFramePr>
            <p:cNvPr id="49" name="Object 329"/>
            <p:cNvGraphicFramePr>
              <a:graphicFrameLocks noChangeAspect="1"/>
            </p:cNvGraphicFramePr>
            <p:nvPr/>
          </p:nvGraphicFramePr>
          <p:xfrm>
            <a:off x="2913" y="1602"/>
            <a:ext cx="249" cy="236"/>
          </p:xfrm>
          <a:graphic>
            <a:graphicData uri="http://schemas.openxmlformats.org/presentationml/2006/ole">
              <p:oleObj spid="_x0000_s56333" name="Clip" r:id="rId15" imgW="1266840" imgH="1200240" progId="">
                <p:embed/>
              </p:oleObj>
            </a:graphicData>
          </a:graphic>
        </p:graphicFrame>
      </p:grpSp>
      <p:grpSp>
        <p:nvGrpSpPr>
          <p:cNvPr id="8" name="Group 330"/>
          <p:cNvGrpSpPr>
            <a:grpSpLocks/>
          </p:cNvGrpSpPr>
          <p:nvPr/>
        </p:nvGrpSpPr>
        <p:grpSpPr bwMode="auto">
          <a:xfrm>
            <a:off x="4343400" y="5340350"/>
            <a:ext cx="273050" cy="341312"/>
            <a:chOff x="2870" y="1518"/>
            <a:chExt cx="292" cy="320"/>
          </a:xfrm>
        </p:grpSpPr>
        <p:graphicFrame>
          <p:nvGraphicFramePr>
            <p:cNvPr id="51" name="Object 331"/>
            <p:cNvGraphicFramePr>
              <a:graphicFrameLocks noChangeAspect="1"/>
            </p:cNvGraphicFramePr>
            <p:nvPr/>
          </p:nvGraphicFramePr>
          <p:xfrm>
            <a:off x="2870" y="1518"/>
            <a:ext cx="272" cy="282"/>
          </p:xfrm>
          <a:graphic>
            <a:graphicData uri="http://schemas.openxmlformats.org/presentationml/2006/ole">
              <p:oleObj spid="_x0000_s56334" name="Clip" r:id="rId16" imgW="819000" imgH="847800" progId="">
                <p:embed/>
              </p:oleObj>
            </a:graphicData>
          </a:graphic>
        </p:graphicFrame>
        <p:graphicFrame>
          <p:nvGraphicFramePr>
            <p:cNvPr id="52" name="Object 332"/>
            <p:cNvGraphicFramePr>
              <a:graphicFrameLocks noChangeAspect="1"/>
            </p:cNvGraphicFramePr>
            <p:nvPr/>
          </p:nvGraphicFramePr>
          <p:xfrm>
            <a:off x="2913" y="1602"/>
            <a:ext cx="249" cy="236"/>
          </p:xfrm>
          <a:graphic>
            <a:graphicData uri="http://schemas.openxmlformats.org/presentationml/2006/ole">
              <p:oleObj spid="_x0000_s56335" name="Clip" r:id="rId17" imgW="1266840" imgH="1200240" progId="">
                <p:embed/>
              </p:oleObj>
            </a:graphicData>
          </a:graphic>
        </p:graphicFrame>
      </p:grpSp>
      <p:grpSp>
        <p:nvGrpSpPr>
          <p:cNvPr id="9" name="Group 333"/>
          <p:cNvGrpSpPr>
            <a:grpSpLocks/>
          </p:cNvGrpSpPr>
          <p:nvPr/>
        </p:nvGrpSpPr>
        <p:grpSpPr bwMode="auto">
          <a:xfrm>
            <a:off x="5119687" y="4813300"/>
            <a:ext cx="273050" cy="341312"/>
            <a:chOff x="2870" y="1518"/>
            <a:chExt cx="292" cy="320"/>
          </a:xfrm>
        </p:grpSpPr>
        <p:graphicFrame>
          <p:nvGraphicFramePr>
            <p:cNvPr id="54" name="Object 334"/>
            <p:cNvGraphicFramePr>
              <a:graphicFrameLocks noChangeAspect="1"/>
            </p:cNvGraphicFramePr>
            <p:nvPr/>
          </p:nvGraphicFramePr>
          <p:xfrm>
            <a:off x="2870" y="1518"/>
            <a:ext cx="272" cy="282"/>
          </p:xfrm>
          <a:graphic>
            <a:graphicData uri="http://schemas.openxmlformats.org/presentationml/2006/ole">
              <p:oleObj spid="_x0000_s56336" name="Clip" r:id="rId18" imgW="819000" imgH="847800" progId="">
                <p:embed/>
              </p:oleObj>
            </a:graphicData>
          </a:graphic>
        </p:graphicFrame>
        <p:graphicFrame>
          <p:nvGraphicFramePr>
            <p:cNvPr id="55" name="Object 335"/>
            <p:cNvGraphicFramePr>
              <a:graphicFrameLocks noChangeAspect="1"/>
            </p:cNvGraphicFramePr>
            <p:nvPr/>
          </p:nvGraphicFramePr>
          <p:xfrm>
            <a:off x="2913" y="1602"/>
            <a:ext cx="249" cy="236"/>
          </p:xfrm>
          <a:graphic>
            <a:graphicData uri="http://schemas.openxmlformats.org/presentationml/2006/ole">
              <p:oleObj spid="_x0000_s56337" name="Clip" r:id="rId19" imgW="1266840" imgH="1200240" progId="">
                <p:embed/>
              </p:oleObj>
            </a:graphicData>
          </a:graphic>
        </p:graphicFrame>
      </p:grpSp>
      <p:grpSp>
        <p:nvGrpSpPr>
          <p:cNvPr id="10" name="Group 382"/>
          <p:cNvGrpSpPr>
            <a:grpSpLocks/>
          </p:cNvGrpSpPr>
          <p:nvPr/>
        </p:nvGrpSpPr>
        <p:grpSpPr bwMode="auto">
          <a:xfrm>
            <a:off x="5972175" y="5705475"/>
            <a:ext cx="203200" cy="157162"/>
            <a:chOff x="2274" y="2821"/>
            <a:chExt cx="215" cy="238"/>
          </a:xfrm>
        </p:grpSpPr>
        <p:sp>
          <p:nvSpPr>
            <p:cNvPr id="57" name="Freeform 383"/>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58" name="Line 384"/>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59" name="Freeform 385"/>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60" name="Line 386"/>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61" name="Freeform 387"/>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62" name="Line 388"/>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63" name="Freeform 389"/>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64" name="Freeform 390"/>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65"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66" name="Freeform 392"/>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67" name="Line 393"/>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68" name="Line 394"/>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69" name="Line 395"/>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70" name="Freeform 396"/>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19" name="Group 398"/>
          <p:cNvGrpSpPr>
            <a:grpSpLocks/>
          </p:cNvGrpSpPr>
          <p:nvPr/>
        </p:nvGrpSpPr>
        <p:grpSpPr bwMode="auto">
          <a:xfrm>
            <a:off x="6392862" y="5710237"/>
            <a:ext cx="203200" cy="157163"/>
            <a:chOff x="2274" y="2821"/>
            <a:chExt cx="215" cy="238"/>
          </a:xfrm>
        </p:grpSpPr>
        <p:sp>
          <p:nvSpPr>
            <p:cNvPr id="72" name="Freeform 399"/>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73" name="Line 400"/>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74" name="Freeform 401"/>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75" name="Line 402"/>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76" name="Freeform 403"/>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77" name="Line 404"/>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78" name="Freeform 405"/>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79" name="Freeform 406"/>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80"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81" name="Freeform 408"/>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82" name="Line 409"/>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83" name="Line 410"/>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84" name="Line 411"/>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85" name="Freeform 412"/>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22" name="Group 413"/>
          <p:cNvGrpSpPr>
            <a:grpSpLocks/>
          </p:cNvGrpSpPr>
          <p:nvPr/>
        </p:nvGrpSpPr>
        <p:grpSpPr bwMode="auto">
          <a:xfrm flipH="1">
            <a:off x="6867525" y="5695950"/>
            <a:ext cx="203200" cy="157162"/>
            <a:chOff x="2274" y="2821"/>
            <a:chExt cx="215" cy="238"/>
          </a:xfrm>
        </p:grpSpPr>
        <p:sp>
          <p:nvSpPr>
            <p:cNvPr id="87" name="Freeform 414"/>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88" name="Line 415"/>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89" name="Freeform 416"/>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90" name="Line 417"/>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91" name="Freeform 418"/>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92" name="Line 419"/>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93" name="Freeform 420"/>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94" name="Freeform 421"/>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95"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96" name="Freeform 423"/>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97" name="Line 424"/>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98" name="Line 425"/>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99" name="Line 426"/>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100" name="Freeform 427"/>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101" name="Picture 429" descr="MMj03957750000[1]"/>
          <p:cNvPicPr>
            <a:picLocks noChangeAspect="1" noChangeArrowheads="1" noCrop="1"/>
          </p:cNvPicPr>
          <p:nvPr/>
        </p:nvPicPr>
        <p:blipFill>
          <a:blip r:embed="rId20" cstate="print"/>
          <a:srcRect/>
          <a:stretch>
            <a:fillRect/>
          </a:stretch>
        </p:blipFill>
        <p:spPr bwMode="auto">
          <a:xfrm>
            <a:off x="6318250" y="4830762"/>
            <a:ext cx="387350" cy="330200"/>
          </a:xfrm>
          <a:prstGeom prst="rect">
            <a:avLst/>
          </a:prstGeom>
          <a:noFill/>
        </p:spPr>
      </p:pic>
      <p:graphicFrame>
        <p:nvGraphicFramePr>
          <p:cNvPr id="102" name="Object 433"/>
          <p:cNvGraphicFramePr>
            <a:graphicFrameLocks noChangeAspect="1"/>
          </p:cNvGraphicFramePr>
          <p:nvPr/>
        </p:nvGraphicFramePr>
        <p:xfrm>
          <a:off x="2387600" y="4427537"/>
          <a:ext cx="439737" cy="366713"/>
        </p:xfrm>
        <a:graphic>
          <a:graphicData uri="http://schemas.openxmlformats.org/presentationml/2006/ole">
            <p:oleObj spid="_x0000_s56338" name="Clip" r:id="rId21" imgW="1305000" imgH="1085760" progId="">
              <p:embed/>
            </p:oleObj>
          </a:graphicData>
        </a:graphic>
      </p:graphicFrame>
      <p:sp>
        <p:nvSpPr>
          <p:cNvPr id="103" name="Line 434"/>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4" name="Line 435"/>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5" name="Line 436"/>
          <p:cNvSpPr>
            <a:spLocks noChangeShapeType="1"/>
          </p:cNvSpPr>
          <p:nvPr/>
        </p:nvSpPr>
        <p:spPr bwMode="auto">
          <a:xfrm>
            <a:off x="2717800" y="5334000"/>
            <a:ext cx="190500" cy="1587"/>
          </a:xfrm>
          <a:prstGeom prst="line">
            <a:avLst/>
          </a:prstGeom>
          <a:noFill/>
          <a:ln w="9525">
            <a:solidFill>
              <a:schemeClr val="tx1"/>
            </a:solidFill>
            <a:round/>
            <a:headEnd/>
            <a:tailEnd/>
          </a:ln>
          <a:effectLst/>
        </p:spPr>
        <p:txBody>
          <a:bodyPr/>
          <a:lstStyle/>
          <a:p>
            <a:endParaRPr lang="en-US"/>
          </a:p>
        </p:txBody>
      </p:sp>
      <p:sp>
        <p:nvSpPr>
          <p:cNvPr id="106" name="Slide Number Placeholder 105"/>
          <p:cNvSpPr>
            <a:spLocks noGrp="1"/>
          </p:cNvSpPr>
          <p:nvPr>
            <p:ph type="sldNum" sz="quarter" idx="12"/>
          </p:nvPr>
        </p:nvSpPr>
        <p:spPr/>
        <p:txBody>
          <a:bodyPr/>
          <a:lstStyle/>
          <a:p>
            <a:fld id="{4810A696-75C0-4E1D-A482-26D5420205C7}" type="slidenum">
              <a:rPr lang="en-US" smtClean="0"/>
              <a:pPr/>
              <a:t>33</a:t>
            </a:fld>
            <a:endParaRPr lang="en-US"/>
          </a:p>
        </p:txBody>
      </p:sp>
      <p:sp>
        <p:nvSpPr>
          <p:cNvPr id="107" name="Footer Placeholder 10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482"/>
                                        </p:tgtEl>
                                        <p:attrNameLst>
                                          <p:attrName>style.visibility</p:attrName>
                                        </p:attrNameLst>
                                      </p:cBhvr>
                                      <p:to>
                                        <p:strVal val="visible"/>
                                      </p:to>
                                    </p:set>
                                    <p:animEffect transition="in" filter="dissolve">
                                      <p:cBhvr>
                                        <p:cTn id="25" dur="500"/>
                                        <p:tgtEl>
                                          <p:spTgt spid="20482"/>
                                        </p:tgtEl>
                                      </p:cBhvr>
                                    </p:animEffect>
                                  </p:childTnLst>
                                </p:cTn>
                              </p:par>
                              <p:par>
                                <p:cTn id="26" presetID="9" presetClass="entr" presetSubtype="0" fill="hold" nodeType="withEffect">
                                  <p:stCondLst>
                                    <p:cond delay="0"/>
                                  </p:stCondLst>
                                  <p:childTnLst>
                                    <p:set>
                                      <p:cBhvr>
                                        <p:cTn id="27" dur="1" fill="hold">
                                          <p:stCondLst>
                                            <p:cond delay="0"/>
                                          </p:stCondLst>
                                        </p:cTn>
                                        <p:tgtEl>
                                          <p:spTgt spid="20483"/>
                                        </p:tgtEl>
                                        <p:attrNameLst>
                                          <p:attrName>style.visibility</p:attrName>
                                        </p:attrNameLst>
                                      </p:cBhvr>
                                      <p:to>
                                        <p:strVal val="visible"/>
                                      </p:to>
                                    </p:set>
                                    <p:animEffect transition="in" filter="dissolve">
                                      <p:cBhvr>
                                        <p:cTn id="28" dur="500"/>
                                        <p:tgtEl>
                                          <p:spTgt spid="20483"/>
                                        </p:tgtEl>
                                      </p:cBhvr>
                                    </p:animEffect>
                                  </p:childTnLst>
                                </p:cTn>
                              </p:par>
                              <p:par>
                                <p:cTn id="29" presetID="9"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linds(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par>
                                <p:cTn id="48" presetID="9"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dissolve">
                                      <p:cBhvr>
                                        <p:cTn id="56" dur="500"/>
                                        <p:tgtEl>
                                          <p:spTgt spid="17"/>
                                        </p:tgtEl>
                                      </p:cBhvr>
                                    </p:animEffect>
                                  </p:childTnLst>
                                </p:cTn>
                              </p:par>
                              <p:par>
                                <p:cTn id="57" presetID="9"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dissolve">
                                      <p:cBhvr>
                                        <p:cTn id="68" dur="500"/>
                                        <p:tgtEl>
                                          <p:spTgt spid="2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dissolve">
                                      <p:cBhvr>
                                        <p:cTn id="71" dur="500"/>
                                        <p:tgtEl>
                                          <p:spTgt spid="2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dissolve">
                                      <p:cBhvr>
                                        <p:cTn id="74" dur="500"/>
                                        <p:tgtEl>
                                          <p:spTgt spid="2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par>
                                <p:cTn id="78" presetID="9"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dissolve">
                                      <p:cBhvr>
                                        <p:cTn id="80" dur="500"/>
                                        <p:tgtEl>
                                          <p:spTgt spid="6"/>
                                        </p:tgtEl>
                                      </p:cBhvr>
                                    </p:animEffect>
                                  </p:childTnLst>
                                </p:cTn>
                              </p:par>
                              <p:par>
                                <p:cTn id="81" presetID="9"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dissolve">
                                      <p:cBhvr>
                                        <p:cTn id="83" dur="500"/>
                                        <p:tgtEl>
                                          <p:spTgt spid="7"/>
                                        </p:tgtEl>
                                      </p:cBhvr>
                                    </p:animEffect>
                                  </p:childTnLst>
                                </p:cTn>
                              </p:par>
                              <p:par>
                                <p:cTn id="84" presetID="9"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ssolve">
                                      <p:cBhvr>
                                        <p:cTn id="86" dur="500"/>
                                        <p:tgtEl>
                                          <p:spTgt spid="8"/>
                                        </p:tgtEl>
                                      </p:cBhvr>
                                    </p:animEffect>
                                  </p:childTnLst>
                                </p:cTn>
                              </p:par>
                              <p:par>
                                <p:cTn id="87" presetID="9" presetClass="entr" presetSubtype="0" fill="hold" nodeType="with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dissolve">
                                      <p:cBhvr>
                                        <p:cTn id="89" dur="500"/>
                                        <p:tgtEl>
                                          <p:spTgt spid="9"/>
                                        </p:tgtEl>
                                      </p:cBhvr>
                                    </p:animEffect>
                                  </p:childTnLst>
                                </p:cTn>
                              </p:par>
                              <p:par>
                                <p:cTn id="90" presetID="9" presetClass="entr" presetSubtype="0" fill="hold"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dissolve">
                                      <p:cBhvr>
                                        <p:cTn id="92" dur="500"/>
                                        <p:tgtEl>
                                          <p:spTgt spid="10"/>
                                        </p:tgtEl>
                                      </p:cBhvr>
                                    </p:animEffect>
                                  </p:childTnLst>
                                </p:cTn>
                              </p:par>
                              <p:par>
                                <p:cTn id="93" presetID="9"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dissolve">
                                      <p:cBhvr>
                                        <p:cTn id="98" dur="500"/>
                                        <p:tgtEl>
                                          <p:spTgt spid="22"/>
                                        </p:tgtEl>
                                      </p:cBhvr>
                                    </p:animEffect>
                                  </p:childTnLst>
                                </p:cTn>
                              </p:par>
                              <p:par>
                                <p:cTn id="99" presetID="9" presetClass="entr" presetSubtype="0"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dissolve">
                                      <p:cBhvr>
                                        <p:cTn id="101" dur="500"/>
                                        <p:tgtEl>
                                          <p:spTgt spid="101"/>
                                        </p:tgtEl>
                                      </p:cBhvr>
                                    </p:animEffect>
                                  </p:childTnLst>
                                </p:cTn>
                              </p:par>
                              <p:par>
                                <p:cTn id="102" presetID="9" presetClass="entr" presetSubtype="0" fill="hold"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dissolve">
                                      <p:cBhvr>
                                        <p:cTn id="104" dur="500"/>
                                        <p:tgtEl>
                                          <p:spTgt spid="10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dissolve">
                                      <p:cBhvr>
                                        <p:cTn id="107" dur="500"/>
                                        <p:tgtEl>
                                          <p:spTgt spid="10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dissolve">
                                      <p:cBhvr>
                                        <p:cTn id="110" dur="500"/>
                                        <p:tgtEl>
                                          <p:spTgt spid="10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dissolve">
                                      <p:cBhvr>
                                        <p:cTn id="1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25" grpId="0" animBg="1"/>
      <p:bldP spid="26" grpId="0" animBg="1"/>
      <p:bldP spid="27" grpId="0" animBg="1"/>
      <p:bldP spid="28" grpId="0" animBg="1"/>
      <p:bldP spid="103" grpId="0" animBg="1"/>
      <p:bldP spid="104" grpId="0" animBg="1"/>
      <p:bldP spid="1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chia</a:t>
            </a:r>
            <a:r>
              <a:rPr lang="en-US" dirty="0" smtClean="0"/>
              <a:t> </a:t>
            </a:r>
            <a:r>
              <a:rPr lang="en-US" dirty="0" err="1" smtClean="0"/>
              <a:t>sẻ</a:t>
            </a:r>
            <a:endParaRPr lang="en-US" dirty="0"/>
          </a:p>
        </p:txBody>
      </p:sp>
      <p:sp>
        <p:nvSpPr>
          <p:cNvPr id="7" name="Freeform 4"/>
          <p:cNvSpPr>
            <a:spLocks/>
          </p:cNvSpPr>
          <p:nvPr/>
        </p:nvSpPr>
        <p:spPr bwMode="auto">
          <a:xfrm>
            <a:off x="574675" y="1809750"/>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1"/>
              <a:gd name="T37" fmla="*/ 0 h 3001"/>
              <a:gd name="T38" fmla="*/ 1971 w 1971"/>
              <a:gd name="T39" fmla="*/ 3001 h 30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a:solidFill>
              <a:schemeClr val="tx1"/>
            </a:solidFill>
            <a:round/>
            <a:headEnd/>
            <a:tailEnd/>
          </a:ln>
        </p:spPr>
        <p:txBody>
          <a:bodyPr/>
          <a:lstStyle/>
          <a:p>
            <a:endParaRPr lang="en-US"/>
          </a:p>
        </p:txBody>
      </p:sp>
      <p:sp>
        <p:nvSpPr>
          <p:cNvPr id="8" name="Line 5"/>
          <p:cNvSpPr>
            <a:spLocks noChangeShapeType="1"/>
          </p:cNvSpPr>
          <p:nvPr/>
        </p:nvSpPr>
        <p:spPr bwMode="auto">
          <a:xfrm flipV="1">
            <a:off x="849312" y="2027237"/>
            <a:ext cx="2560638" cy="2447925"/>
          </a:xfrm>
          <a:prstGeom prst="line">
            <a:avLst/>
          </a:prstGeom>
          <a:noFill/>
          <a:ln w="25400">
            <a:solidFill>
              <a:schemeClr val="tx2"/>
            </a:solidFill>
            <a:prstDash val="dash"/>
            <a:round/>
            <a:headEnd/>
            <a:tailEnd/>
          </a:ln>
        </p:spPr>
        <p:txBody>
          <a:bodyPr wrap="none" anchor="ctr"/>
          <a:lstStyle/>
          <a:p>
            <a:endParaRPr lang="en-US"/>
          </a:p>
        </p:txBody>
      </p:sp>
      <p:sp>
        <p:nvSpPr>
          <p:cNvPr id="9" name="Line 6"/>
          <p:cNvSpPr>
            <a:spLocks noChangeShapeType="1"/>
          </p:cNvSpPr>
          <p:nvPr/>
        </p:nvSpPr>
        <p:spPr bwMode="auto">
          <a:xfrm flipH="1" flipV="1">
            <a:off x="2209800" y="3505200"/>
            <a:ext cx="936625" cy="1198562"/>
          </a:xfrm>
          <a:prstGeom prst="line">
            <a:avLst/>
          </a:prstGeom>
          <a:noFill/>
          <a:ln w="25400">
            <a:solidFill>
              <a:schemeClr val="tx2"/>
            </a:solidFill>
            <a:prstDash val="dash"/>
            <a:round/>
            <a:headEnd/>
            <a:tailEnd/>
          </a:ln>
        </p:spPr>
        <p:txBody>
          <a:bodyPr wrap="none" anchor="ctr"/>
          <a:lstStyle/>
          <a:p>
            <a:endParaRPr lang="en-US"/>
          </a:p>
        </p:txBody>
      </p:sp>
      <p:sp>
        <p:nvSpPr>
          <p:cNvPr id="10" name="Line 7"/>
          <p:cNvSpPr>
            <a:spLocks noChangeShapeType="1"/>
          </p:cNvSpPr>
          <p:nvPr/>
        </p:nvSpPr>
        <p:spPr bwMode="auto">
          <a:xfrm flipH="1" flipV="1">
            <a:off x="1922462" y="3690937"/>
            <a:ext cx="312738" cy="2044700"/>
          </a:xfrm>
          <a:prstGeom prst="line">
            <a:avLst/>
          </a:prstGeom>
          <a:noFill/>
          <a:ln w="25400">
            <a:solidFill>
              <a:schemeClr val="tx2"/>
            </a:solidFill>
            <a:prstDash val="dash"/>
            <a:round/>
            <a:headEnd/>
            <a:tailEnd/>
          </a:ln>
        </p:spPr>
        <p:txBody>
          <a:bodyPr wrap="none" anchor="ctr"/>
          <a:lstStyle/>
          <a:p>
            <a:endParaRPr lang="en-US"/>
          </a:p>
        </p:txBody>
      </p:sp>
      <p:grpSp>
        <p:nvGrpSpPr>
          <p:cNvPr id="4" name="Group 8"/>
          <p:cNvGrpSpPr>
            <a:grpSpLocks/>
          </p:cNvGrpSpPr>
          <p:nvPr/>
        </p:nvGrpSpPr>
        <p:grpSpPr bwMode="auto">
          <a:xfrm>
            <a:off x="2608262" y="3995737"/>
            <a:ext cx="508000" cy="503238"/>
            <a:chOff x="2613" y="1917"/>
            <a:chExt cx="322" cy="383"/>
          </a:xfrm>
        </p:grpSpPr>
        <p:sp>
          <p:nvSpPr>
            <p:cNvPr id="12" name="Freeform 9"/>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8"/>
                <a:gd name="T35" fmla="*/ 28 w 2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a:solidFill>
                <a:srgbClr val="474747"/>
              </a:solidFill>
              <a:round/>
              <a:headEnd/>
              <a:tailEnd/>
            </a:ln>
          </p:spPr>
          <p:txBody>
            <a:bodyPr/>
            <a:lstStyle/>
            <a:p>
              <a:endParaRPr lang="en-US"/>
            </a:p>
          </p:txBody>
        </p:sp>
        <p:sp>
          <p:nvSpPr>
            <p:cNvPr id="13" name="Freeform 10"/>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6"/>
                <a:gd name="T35" fmla="*/ 23 w 23"/>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a:solidFill>
                <a:srgbClr val="474747"/>
              </a:solidFill>
              <a:round/>
              <a:headEnd/>
              <a:tailEnd/>
            </a:ln>
          </p:spPr>
          <p:txBody>
            <a:bodyPr/>
            <a:lstStyle/>
            <a:p>
              <a:endParaRPr lang="en-US"/>
            </a:p>
          </p:txBody>
        </p:sp>
        <p:sp>
          <p:nvSpPr>
            <p:cNvPr id="14" name="Freeform 11"/>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2"/>
                <a:gd name="T35" fmla="*/ 26 w 2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a:solidFill>
                <a:srgbClr val="474747"/>
              </a:solidFill>
              <a:round/>
              <a:headEnd/>
              <a:tailEnd/>
            </a:ln>
          </p:spPr>
          <p:txBody>
            <a:bodyPr/>
            <a:lstStyle/>
            <a:p>
              <a:endParaRPr lang="en-US"/>
            </a:p>
          </p:txBody>
        </p:sp>
        <p:sp>
          <p:nvSpPr>
            <p:cNvPr id="15" name="Freeform 12"/>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4"/>
                <a:gd name="T35" fmla="*/ 22 w 22"/>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a:solidFill>
                <a:srgbClr val="474747"/>
              </a:solidFill>
              <a:round/>
              <a:headEnd/>
              <a:tailEnd/>
            </a:ln>
          </p:spPr>
          <p:txBody>
            <a:bodyPr/>
            <a:lstStyle/>
            <a:p>
              <a:endParaRPr lang="en-US"/>
            </a:p>
          </p:txBody>
        </p:sp>
        <p:sp>
          <p:nvSpPr>
            <p:cNvPr id="16" name="Freeform 13"/>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2"/>
                <a:gd name="T98" fmla="*/ 108 w 108"/>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a:solidFill>
                <a:srgbClr val="919191"/>
              </a:solidFill>
              <a:round/>
              <a:headEnd/>
              <a:tailEnd/>
            </a:ln>
          </p:spPr>
          <p:txBody>
            <a:bodyPr/>
            <a:lstStyle/>
            <a:p>
              <a:endParaRPr lang="en-US"/>
            </a:p>
          </p:txBody>
        </p:sp>
        <p:sp>
          <p:nvSpPr>
            <p:cNvPr id="17" name="Freeform 14"/>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77"/>
                <a:gd name="T41" fmla="*/ 65 w 65"/>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a:solidFill>
                <a:schemeClr val="tx2"/>
              </a:solidFill>
              <a:round/>
              <a:headEnd/>
              <a:tailEnd/>
            </a:ln>
          </p:spPr>
          <p:txBody>
            <a:bodyPr/>
            <a:lstStyle/>
            <a:p>
              <a:endParaRPr lang="en-US"/>
            </a:p>
          </p:txBody>
        </p:sp>
        <p:sp>
          <p:nvSpPr>
            <p:cNvPr id="18" name="Freeform 15"/>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79"/>
                <a:gd name="T41" fmla="*/ 63 w 63"/>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a:solidFill>
                <a:schemeClr val="tx2"/>
              </a:solidFill>
              <a:round/>
              <a:headEnd/>
              <a:tailEnd/>
            </a:ln>
          </p:spPr>
          <p:txBody>
            <a:bodyPr/>
            <a:lstStyle/>
            <a:p>
              <a:endParaRPr lang="en-US"/>
            </a:p>
          </p:txBody>
        </p:sp>
        <p:sp>
          <p:nvSpPr>
            <p:cNvPr id="19" name="Freeform 16"/>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4"/>
                <a:gd name="T41" fmla="*/ 64 w 64"/>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a:solidFill>
                <a:schemeClr val="tx2"/>
              </a:solidFill>
              <a:round/>
              <a:headEnd/>
              <a:tailEnd/>
            </a:ln>
          </p:spPr>
          <p:txBody>
            <a:bodyPr/>
            <a:lstStyle/>
            <a:p>
              <a:endParaRPr lang="en-US"/>
            </a:p>
          </p:txBody>
        </p:sp>
        <p:sp>
          <p:nvSpPr>
            <p:cNvPr id="20" name="Freeform 17"/>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75"/>
                <a:gd name="T41" fmla="*/ 60 w 60"/>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a:solidFill>
                <a:schemeClr val="tx2"/>
              </a:solidFill>
              <a:round/>
              <a:headEnd/>
              <a:tailEnd/>
            </a:ln>
          </p:spPr>
          <p:txBody>
            <a:bodyPr/>
            <a:lstStyle/>
            <a:p>
              <a:endParaRPr lang="en-US"/>
            </a:p>
          </p:txBody>
        </p:sp>
        <p:sp>
          <p:nvSpPr>
            <p:cNvPr id="21" name="Freeform 18"/>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1"/>
                <a:gd name="T187" fmla="*/ 0 h 353"/>
                <a:gd name="T188" fmla="*/ 291 w 291"/>
                <a:gd name="T189" fmla="*/ 353 h 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w="12700" cap="rnd">
              <a:noFill/>
              <a:round/>
              <a:headEnd/>
              <a:tailEnd/>
            </a:ln>
          </p:spPr>
          <p:txBody>
            <a:bodyPr/>
            <a:lstStyle/>
            <a:p>
              <a:endParaRPr lang="en-US"/>
            </a:p>
          </p:txBody>
        </p:sp>
        <p:sp>
          <p:nvSpPr>
            <p:cNvPr id="22" name="Freeform 19"/>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9"/>
                <a:gd name="T35" fmla="*/ 101 w 10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a:solidFill>
                <a:srgbClr val="919191"/>
              </a:solidFill>
              <a:round/>
              <a:headEnd/>
              <a:tailEnd/>
            </a:ln>
          </p:spPr>
          <p:txBody>
            <a:bodyPr/>
            <a:lstStyle/>
            <a:p>
              <a:endParaRPr lang="en-US"/>
            </a:p>
          </p:txBody>
        </p:sp>
        <p:sp>
          <p:nvSpPr>
            <p:cNvPr id="23" name="Freeform 20"/>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 name="T9" fmla="*/ 0 w 63"/>
                <a:gd name="T10" fmla="*/ 0 h 61"/>
                <a:gd name="T11" fmla="*/ 63 w 63"/>
                <a:gd name="T12" fmla="*/ 61 h 61"/>
              </a:gdLst>
              <a:ahLst/>
              <a:cxnLst>
                <a:cxn ang="T6">
                  <a:pos x="T0" y="T1"/>
                </a:cxn>
                <a:cxn ang="T7">
                  <a:pos x="T2" y="T3"/>
                </a:cxn>
                <a:cxn ang="T8">
                  <a:pos x="T4" y="T5"/>
                </a:cxn>
              </a:cxnLst>
              <a:rect l="T9" t="T10" r="T11" b="T12"/>
              <a:pathLst>
                <a:path w="63" h="61">
                  <a:moveTo>
                    <a:pt x="0" y="0"/>
                  </a:moveTo>
                  <a:lnTo>
                    <a:pt x="62" y="60"/>
                  </a:lnTo>
                  <a:lnTo>
                    <a:pt x="0" y="0"/>
                  </a:lnTo>
                </a:path>
              </a:pathLst>
            </a:custGeom>
            <a:solidFill>
              <a:srgbClr val="FFBFBF"/>
            </a:solidFill>
            <a:ln w="12700" cap="rnd">
              <a:noFill/>
              <a:round/>
              <a:headEnd/>
              <a:tailEnd/>
            </a:ln>
          </p:spPr>
          <p:txBody>
            <a:bodyPr/>
            <a:lstStyle/>
            <a:p>
              <a:endParaRPr lang="en-US"/>
            </a:p>
          </p:txBody>
        </p:sp>
        <p:sp>
          <p:nvSpPr>
            <p:cNvPr id="24" name="Freeform 21"/>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 name="T9" fmla="*/ 0 w 64"/>
                <a:gd name="T10" fmla="*/ 0 h 61"/>
                <a:gd name="T11" fmla="*/ 64 w 64"/>
                <a:gd name="T12" fmla="*/ 61 h 61"/>
              </a:gdLst>
              <a:ahLst/>
              <a:cxnLst>
                <a:cxn ang="T6">
                  <a:pos x="T0" y="T1"/>
                </a:cxn>
                <a:cxn ang="T7">
                  <a:pos x="T2" y="T3"/>
                </a:cxn>
                <a:cxn ang="T8">
                  <a:pos x="T4" y="T5"/>
                </a:cxn>
              </a:cxnLst>
              <a:rect l="T9" t="T10" r="T11" b="T12"/>
              <a:pathLst>
                <a:path w="64" h="61">
                  <a:moveTo>
                    <a:pt x="0" y="0"/>
                  </a:moveTo>
                  <a:lnTo>
                    <a:pt x="63" y="60"/>
                  </a:lnTo>
                  <a:lnTo>
                    <a:pt x="0" y="0"/>
                  </a:lnTo>
                </a:path>
              </a:pathLst>
            </a:custGeom>
            <a:solidFill>
              <a:srgbClr val="FFBFBF"/>
            </a:solidFill>
            <a:ln w="12700" cap="rnd">
              <a:noFill/>
              <a:round/>
              <a:headEnd/>
              <a:tailEnd/>
            </a:ln>
          </p:spPr>
          <p:txBody>
            <a:bodyPr/>
            <a:lstStyle/>
            <a:p>
              <a:endParaRPr lang="en-US"/>
            </a:p>
          </p:txBody>
        </p:sp>
        <p:sp>
          <p:nvSpPr>
            <p:cNvPr id="25" name="Freeform 22"/>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 name="T15" fmla="*/ 0 w 68"/>
                <a:gd name="T16" fmla="*/ 0 h 74"/>
                <a:gd name="T17" fmla="*/ 68 w 68"/>
                <a:gd name="T18" fmla="*/ 74 h 74"/>
              </a:gdLst>
              <a:ahLst/>
              <a:cxnLst>
                <a:cxn ang="T10">
                  <a:pos x="T0" y="T1"/>
                </a:cxn>
                <a:cxn ang="T11">
                  <a:pos x="T2" y="T3"/>
                </a:cxn>
                <a:cxn ang="T12">
                  <a:pos x="T4" y="T5"/>
                </a:cxn>
                <a:cxn ang="T13">
                  <a:pos x="T6" y="T7"/>
                </a:cxn>
                <a:cxn ang="T14">
                  <a:pos x="T8" y="T9"/>
                </a:cxn>
              </a:cxnLst>
              <a:rect l="T15" t="T16" r="T17" b="T18"/>
              <a:pathLst>
                <a:path w="68" h="74">
                  <a:moveTo>
                    <a:pt x="0" y="10"/>
                  </a:moveTo>
                  <a:lnTo>
                    <a:pt x="9" y="0"/>
                  </a:lnTo>
                  <a:lnTo>
                    <a:pt x="67" y="61"/>
                  </a:lnTo>
                  <a:lnTo>
                    <a:pt x="56" y="73"/>
                  </a:lnTo>
                  <a:lnTo>
                    <a:pt x="0" y="10"/>
                  </a:lnTo>
                </a:path>
              </a:pathLst>
            </a:custGeom>
            <a:solidFill>
              <a:srgbClr val="FF4040"/>
            </a:solidFill>
            <a:ln w="12700" cap="rnd">
              <a:noFill/>
              <a:round/>
              <a:headEnd/>
              <a:tailEnd/>
            </a:ln>
          </p:spPr>
          <p:txBody>
            <a:bodyPr/>
            <a:lstStyle/>
            <a:p>
              <a:endParaRPr lang="en-US"/>
            </a:p>
          </p:txBody>
        </p:sp>
        <p:sp>
          <p:nvSpPr>
            <p:cNvPr id="26" name="Freeform 23"/>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24"/>
                <a:gd name="T47" fmla="*/ 97 w 97"/>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w="12700" cap="rnd">
              <a:noFill/>
              <a:round/>
              <a:headEnd/>
              <a:tailEnd/>
            </a:ln>
          </p:spPr>
          <p:txBody>
            <a:bodyPr/>
            <a:lstStyle/>
            <a:p>
              <a:endParaRPr lang="en-US"/>
            </a:p>
          </p:txBody>
        </p:sp>
        <p:sp>
          <p:nvSpPr>
            <p:cNvPr id="27" name="Freeform 24"/>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
                <a:gd name="T46" fmla="*/ 0 h 115"/>
                <a:gd name="T47" fmla="*/ 115 w 115"/>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a:solidFill>
                <a:srgbClr val="004E47"/>
              </a:solidFill>
              <a:round/>
              <a:headEnd/>
              <a:tailEnd/>
            </a:ln>
          </p:spPr>
          <p:txBody>
            <a:bodyPr/>
            <a:lstStyle/>
            <a:p>
              <a:endParaRPr lang="en-US"/>
            </a:p>
          </p:txBody>
        </p:sp>
        <p:sp>
          <p:nvSpPr>
            <p:cNvPr id="28" name="Freeform 25"/>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9"/>
                <a:gd name="T46" fmla="*/ 0 h 117"/>
                <a:gd name="T47" fmla="*/ 99 w 99"/>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w="12700" cap="rnd">
              <a:noFill/>
              <a:round/>
              <a:headEnd/>
              <a:tailEnd/>
            </a:ln>
          </p:spPr>
          <p:txBody>
            <a:bodyPr/>
            <a:lstStyle/>
            <a:p>
              <a:endParaRPr lang="en-US"/>
            </a:p>
          </p:txBody>
        </p:sp>
        <p:sp>
          <p:nvSpPr>
            <p:cNvPr id="29" name="Freeform 26"/>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15"/>
                <a:gd name="T47" fmla="*/ 109 w 109"/>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a:solidFill>
                <a:srgbClr val="004E47"/>
              </a:solidFill>
              <a:round/>
              <a:headEnd/>
              <a:tailEnd/>
            </a:ln>
          </p:spPr>
          <p:txBody>
            <a:bodyPr/>
            <a:lstStyle/>
            <a:p>
              <a:endParaRPr lang="en-US"/>
            </a:p>
          </p:txBody>
        </p:sp>
        <p:sp>
          <p:nvSpPr>
            <p:cNvPr id="30" name="Freeform 27"/>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 name="T15" fmla="*/ 0 w 70"/>
                <a:gd name="T16" fmla="*/ 0 h 75"/>
                <a:gd name="T17" fmla="*/ 70 w 70"/>
                <a:gd name="T18" fmla="*/ 75 h 75"/>
              </a:gdLst>
              <a:ahLst/>
              <a:cxnLst>
                <a:cxn ang="T10">
                  <a:pos x="T0" y="T1"/>
                </a:cxn>
                <a:cxn ang="T11">
                  <a:pos x="T2" y="T3"/>
                </a:cxn>
                <a:cxn ang="T12">
                  <a:pos x="T4" y="T5"/>
                </a:cxn>
                <a:cxn ang="T13">
                  <a:pos x="T6" y="T7"/>
                </a:cxn>
                <a:cxn ang="T14">
                  <a:pos x="T8" y="T9"/>
                </a:cxn>
              </a:cxnLst>
              <a:rect l="T15" t="T16" r="T17" b="T18"/>
              <a:pathLst>
                <a:path w="70" h="75">
                  <a:moveTo>
                    <a:pt x="13" y="0"/>
                  </a:moveTo>
                  <a:lnTo>
                    <a:pt x="0" y="12"/>
                  </a:lnTo>
                  <a:lnTo>
                    <a:pt x="55" y="74"/>
                  </a:lnTo>
                  <a:lnTo>
                    <a:pt x="69" y="62"/>
                  </a:lnTo>
                  <a:lnTo>
                    <a:pt x="13" y="0"/>
                  </a:lnTo>
                </a:path>
              </a:pathLst>
            </a:custGeom>
            <a:solidFill>
              <a:srgbClr val="063DE8"/>
            </a:solidFill>
            <a:ln w="12700" cap="rnd">
              <a:noFill/>
              <a:round/>
              <a:headEnd/>
              <a:tailEnd/>
            </a:ln>
          </p:spPr>
          <p:txBody>
            <a:bodyPr/>
            <a:lstStyle/>
            <a:p>
              <a:endParaRPr lang="en-US"/>
            </a:p>
          </p:txBody>
        </p:sp>
        <p:sp>
          <p:nvSpPr>
            <p:cNvPr id="31" name="Freeform 28"/>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 name="T15" fmla="*/ 0 w 67"/>
                <a:gd name="T16" fmla="*/ 0 h 76"/>
                <a:gd name="T17" fmla="*/ 67 w 67"/>
                <a:gd name="T18" fmla="*/ 76 h 76"/>
              </a:gdLst>
              <a:ahLst/>
              <a:cxnLst>
                <a:cxn ang="T10">
                  <a:pos x="T0" y="T1"/>
                </a:cxn>
                <a:cxn ang="T11">
                  <a:pos x="T2" y="T3"/>
                </a:cxn>
                <a:cxn ang="T12">
                  <a:pos x="T4" y="T5"/>
                </a:cxn>
                <a:cxn ang="T13">
                  <a:pos x="T6" y="T7"/>
                </a:cxn>
                <a:cxn ang="T14">
                  <a:pos x="T8" y="T9"/>
                </a:cxn>
              </a:cxnLst>
              <a:rect l="T15" t="T16" r="T17" b="T18"/>
              <a:pathLst>
                <a:path w="67" h="76">
                  <a:moveTo>
                    <a:pt x="13" y="0"/>
                  </a:moveTo>
                  <a:lnTo>
                    <a:pt x="0" y="14"/>
                  </a:lnTo>
                  <a:lnTo>
                    <a:pt x="55" y="75"/>
                  </a:lnTo>
                  <a:lnTo>
                    <a:pt x="66" y="62"/>
                  </a:lnTo>
                  <a:lnTo>
                    <a:pt x="13" y="0"/>
                  </a:lnTo>
                </a:path>
              </a:pathLst>
            </a:custGeom>
            <a:solidFill>
              <a:srgbClr val="063DE8"/>
            </a:solidFill>
            <a:ln w="12700" cap="rnd">
              <a:noFill/>
              <a:round/>
              <a:headEnd/>
              <a:tailEnd/>
            </a:ln>
          </p:spPr>
          <p:txBody>
            <a:bodyPr/>
            <a:lstStyle/>
            <a:p>
              <a:endParaRPr lang="en-US"/>
            </a:p>
          </p:txBody>
        </p:sp>
      </p:grpSp>
      <p:grpSp>
        <p:nvGrpSpPr>
          <p:cNvPr id="5" name="Group 29"/>
          <p:cNvGrpSpPr>
            <a:grpSpLocks/>
          </p:cNvGrpSpPr>
          <p:nvPr/>
        </p:nvGrpSpPr>
        <p:grpSpPr bwMode="auto">
          <a:xfrm rot="-1037660">
            <a:off x="1998662" y="4833937"/>
            <a:ext cx="303213" cy="534988"/>
            <a:chOff x="2407" y="2087"/>
            <a:chExt cx="192" cy="407"/>
          </a:xfrm>
        </p:grpSpPr>
        <p:sp>
          <p:nvSpPr>
            <p:cNvPr id="33" name="Freeform 30"/>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1"/>
                <a:gd name="T35" fmla="*/ 24 w 24"/>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a:solidFill>
                <a:srgbClr val="474747"/>
              </a:solidFill>
              <a:round/>
              <a:headEnd/>
              <a:tailEnd/>
            </a:ln>
          </p:spPr>
          <p:txBody>
            <a:bodyPr/>
            <a:lstStyle/>
            <a:p>
              <a:endParaRPr lang="en-US"/>
            </a:p>
          </p:txBody>
        </p:sp>
        <p:sp>
          <p:nvSpPr>
            <p:cNvPr id="34" name="Freeform 31"/>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1"/>
                <a:gd name="T35" fmla="*/ 22 w 22"/>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a:solidFill>
                <a:srgbClr val="474747"/>
              </a:solidFill>
              <a:round/>
              <a:headEnd/>
              <a:tailEnd/>
            </a:ln>
          </p:spPr>
          <p:txBody>
            <a:bodyPr/>
            <a:lstStyle/>
            <a:p>
              <a:endParaRPr lang="en-US"/>
            </a:p>
          </p:txBody>
        </p:sp>
        <p:sp>
          <p:nvSpPr>
            <p:cNvPr id="35" name="Freeform 32"/>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3"/>
                <a:gd name="T97" fmla="*/ 0 h 38"/>
                <a:gd name="T98" fmla="*/ 143 w 143"/>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a:solidFill>
                <a:srgbClr val="919191"/>
              </a:solidFill>
              <a:round/>
              <a:headEnd/>
              <a:tailEnd/>
            </a:ln>
          </p:spPr>
          <p:txBody>
            <a:bodyPr/>
            <a:lstStyle/>
            <a:p>
              <a:endParaRPr lang="en-US"/>
            </a:p>
          </p:txBody>
        </p:sp>
        <p:sp>
          <p:nvSpPr>
            <p:cNvPr id="36" name="Freeform 33"/>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4"/>
                <a:gd name="T35" fmla="*/ 25 w 25"/>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a:solidFill>
                <a:srgbClr val="474747"/>
              </a:solidFill>
              <a:round/>
              <a:headEnd/>
              <a:tailEnd/>
            </a:ln>
          </p:spPr>
          <p:txBody>
            <a:bodyPr/>
            <a:lstStyle/>
            <a:p>
              <a:endParaRPr lang="en-US"/>
            </a:p>
          </p:txBody>
        </p:sp>
        <p:sp>
          <p:nvSpPr>
            <p:cNvPr id="37" name="Freeform 34"/>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0"/>
                <a:gd name="T32" fmla="*/ 23 w 2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a:solidFill>
                <a:srgbClr val="474747"/>
              </a:solidFill>
              <a:round/>
              <a:headEnd/>
              <a:tailEnd/>
            </a:ln>
          </p:spPr>
          <p:txBody>
            <a:bodyPr/>
            <a:lstStyle/>
            <a:p>
              <a:endParaRPr lang="en-US"/>
            </a:p>
          </p:txBody>
        </p:sp>
        <p:sp>
          <p:nvSpPr>
            <p:cNvPr id="38" name="Freeform 35"/>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a:solidFill>
                <a:schemeClr val="tx2"/>
              </a:solidFill>
              <a:round/>
              <a:headEnd/>
              <a:tailEnd/>
            </a:ln>
          </p:spPr>
          <p:txBody>
            <a:bodyPr/>
            <a:lstStyle/>
            <a:p>
              <a:endParaRPr lang="en-US"/>
            </a:p>
          </p:txBody>
        </p:sp>
        <p:sp>
          <p:nvSpPr>
            <p:cNvPr id="39" name="Freeform 36"/>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a:solidFill>
                <a:schemeClr val="tx2"/>
              </a:solidFill>
              <a:round/>
              <a:headEnd/>
              <a:tailEnd/>
            </a:ln>
          </p:spPr>
          <p:txBody>
            <a:bodyPr/>
            <a:lstStyle/>
            <a:p>
              <a:endParaRPr lang="en-US"/>
            </a:p>
          </p:txBody>
        </p:sp>
        <p:sp>
          <p:nvSpPr>
            <p:cNvPr id="40" name="Freeform 37"/>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a:solidFill>
                <a:schemeClr val="tx2"/>
              </a:solidFill>
              <a:round/>
              <a:headEnd/>
              <a:tailEnd/>
            </a:ln>
          </p:spPr>
          <p:txBody>
            <a:bodyPr/>
            <a:lstStyle/>
            <a:p>
              <a:endParaRPr lang="en-US"/>
            </a:p>
          </p:txBody>
        </p:sp>
        <p:sp>
          <p:nvSpPr>
            <p:cNvPr id="41" name="Freeform 38"/>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82"/>
                <a:gd name="T38" fmla="*/ 32 w 32"/>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a:solidFill>
                <a:schemeClr val="tx2"/>
              </a:solidFill>
              <a:round/>
              <a:headEnd/>
              <a:tailEnd/>
            </a:ln>
          </p:spPr>
          <p:txBody>
            <a:bodyPr/>
            <a:lstStyle/>
            <a:p>
              <a:endParaRPr lang="en-US"/>
            </a:p>
          </p:txBody>
        </p:sp>
        <p:sp>
          <p:nvSpPr>
            <p:cNvPr id="42" name="Freeform 39"/>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
                <a:gd name="T187" fmla="*/ 0 h 354"/>
                <a:gd name="T188" fmla="*/ 175 w 175"/>
                <a:gd name="T189" fmla="*/ 354 h 3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w="12700" cap="rnd">
              <a:noFill/>
              <a:round/>
              <a:headEnd/>
              <a:tailEnd/>
            </a:ln>
          </p:spPr>
          <p:txBody>
            <a:bodyPr/>
            <a:lstStyle/>
            <a:p>
              <a:endParaRPr lang="en-US"/>
            </a:p>
          </p:txBody>
        </p:sp>
        <p:sp>
          <p:nvSpPr>
            <p:cNvPr id="43" name="Freeform 40"/>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29"/>
                <a:gd name="T35" fmla="*/ 131 w 131"/>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a:solidFill>
                <a:srgbClr val="919191"/>
              </a:solidFill>
              <a:round/>
              <a:headEnd/>
              <a:tailEnd/>
            </a:ln>
          </p:spPr>
          <p:txBody>
            <a:bodyPr/>
            <a:lstStyle/>
            <a:p>
              <a:endParaRPr lang="en-US"/>
            </a:p>
          </p:txBody>
        </p:sp>
        <p:sp>
          <p:nvSpPr>
            <p:cNvPr id="44" name="Freeform 41"/>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 name="T9" fmla="*/ 0 w 23"/>
                <a:gd name="T10" fmla="*/ 0 h 88"/>
                <a:gd name="T11" fmla="*/ 23 w 23"/>
                <a:gd name="T12" fmla="*/ 88 h 88"/>
              </a:gdLst>
              <a:ahLst/>
              <a:cxnLst>
                <a:cxn ang="T6">
                  <a:pos x="T0" y="T1"/>
                </a:cxn>
                <a:cxn ang="T7">
                  <a:pos x="T2" y="T3"/>
                </a:cxn>
                <a:cxn ang="T8">
                  <a:pos x="T4" y="T5"/>
                </a:cxn>
              </a:cxnLst>
              <a:rect l="T9" t="T10" r="T11" b="T12"/>
              <a:pathLst>
                <a:path w="23" h="88">
                  <a:moveTo>
                    <a:pt x="0" y="0"/>
                  </a:moveTo>
                  <a:lnTo>
                    <a:pt x="22" y="87"/>
                  </a:lnTo>
                  <a:lnTo>
                    <a:pt x="0" y="0"/>
                  </a:lnTo>
                </a:path>
              </a:pathLst>
            </a:custGeom>
            <a:solidFill>
              <a:srgbClr val="FFBFBF"/>
            </a:solidFill>
            <a:ln w="12700" cap="rnd">
              <a:noFill/>
              <a:round/>
              <a:headEnd/>
              <a:tailEnd/>
            </a:ln>
          </p:spPr>
          <p:txBody>
            <a:bodyPr/>
            <a:lstStyle/>
            <a:p>
              <a:endParaRPr lang="en-US"/>
            </a:p>
          </p:txBody>
        </p:sp>
        <p:sp>
          <p:nvSpPr>
            <p:cNvPr id="45" name="Freeform 42"/>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 name="T9" fmla="*/ 0 w 22"/>
                <a:gd name="T10" fmla="*/ 0 h 88"/>
                <a:gd name="T11" fmla="*/ 22 w 22"/>
                <a:gd name="T12" fmla="*/ 88 h 88"/>
              </a:gdLst>
              <a:ahLst/>
              <a:cxnLst>
                <a:cxn ang="T6">
                  <a:pos x="T0" y="T1"/>
                </a:cxn>
                <a:cxn ang="T7">
                  <a:pos x="T2" y="T3"/>
                </a:cxn>
                <a:cxn ang="T8">
                  <a:pos x="T4" y="T5"/>
                </a:cxn>
              </a:cxnLst>
              <a:rect l="T9" t="T10" r="T11" b="T12"/>
              <a:pathLst>
                <a:path w="22" h="88">
                  <a:moveTo>
                    <a:pt x="0" y="0"/>
                  </a:moveTo>
                  <a:lnTo>
                    <a:pt x="21" y="87"/>
                  </a:lnTo>
                  <a:lnTo>
                    <a:pt x="0" y="0"/>
                  </a:lnTo>
                </a:path>
              </a:pathLst>
            </a:custGeom>
            <a:solidFill>
              <a:srgbClr val="FFBFBF"/>
            </a:solidFill>
            <a:ln w="12700" cap="rnd">
              <a:noFill/>
              <a:round/>
              <a:headEnd/>
              <a:tailEnd/>
            </a:ln>
          </p:spPr>
          <p:txBody>
            <a:bodyPr/>
            <a:lstStyle/>
            <a:p>
              <a:endParaRPr lang="en-US"/>
            </a:p>
          </p:txBody>
        </p:sp>
        <p:sp>
          <p:nvSpPr>
            <p:cNvPr id="46" name="Freeform 43"/>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 name="T15" fmla="*/ 0 w 22"/>
                <a:gd name="T16" fmla="*/ 0 h 88"/>
                <a:gd name="T17" fmla="*/ 22 w 22"/>
                <a:gd name="T18" fmla="*/ 88 h 88"/>
              </a:gdLst>
              <a:ahLst/>
              <a:cxnLst>
                <a:cxn ang="T10">
                  <a:pos x="T0" y="T1"/>
                </a:cxn>
                <a:cxn ang="T11">
                  <a:pos x="T2" y="T3"/>
                </a:cxn>
                <a:cxn ang="T12">
                  <a:pos x="T4" y="T5"/>
                </a:cxn>
                <a:cxn ang="T13">
                  <a:pos x="T6" y="T7"/>
                </a:cxn>
                <a:cxn ang="T14">
                  <a:pos x="T8" y="T9"/>
                </a:cxn>
              </a:cxnLst>
              <a:rect l="T15" t="T16" r="T17" b="T18"/>
              <a:pathLst>
                <a:path w="22" h="88">
                  <a:moveTo>
                    <a:pt x="5" y="0"/>
                  </a:moveTo>
                  <a:lnTo>
                    <a:pt x="21" y="1"/>
                  </a:lnTo>
                  <a:lnTo>
                    <a:pt x="16" y="87"/>
                  </a:lnTo>
                  <a:lnTo>
                    <a:pt x="0" y="84"/>
                  </a:lnTo>
                  <a:lnTo>
                    <a:pt x="5" y="0"/>
                  </a:lnTo>
                </a:path>
              </a:pathLst>
            </a:custGeom>
            <a:solidFill>
              <a:srgbClr val="FF4040"/>
            </a:solidFill>
            <a:ln w="12700" cap="rnd">
              <a:noFill/>
              <a:round/>
              <a:headEnd/>
              <a:tailEnd/>
            </a:ln>
          </p:spPr>
          <p:txBody>
            <a:bodyPr/>
            <a:lstStyle/>
            <a:p>
              <a:endParaRPr lang="en-US"/>
            </a:p>
          </p:txBody>
        </p:sp>
        <p:sp>
          <p:nvSpPr>
            <p:cNvPr id="47" name="Freeform 44"/>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139"/>
                <a:gd name="T47" fmla="*/ 47 w 4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w="12700" cap="rnd">
              <a:noFill/>
              <a:round/>
              <a:headEnd/>
              <a:tailEnd/>
            </a:ln>
          </p:spPr>
          <p:txBody>
            <a:bodyPr/>
            <a:lstStyle/>
            <a:p>
              <a:endParaRPr lang="en-US"/>
            </a:p>
          </p:txBody>
        </p:sp>
        <p:sp>
          <p:nvSpPr>
            <p:cNvPr id="48" name="Freeform 45"/>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6"/>
                <a:gd name="T47" fmla="*/ 125 w 125"/>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a:solidFill>
                <a:srgbClr val="9F943D"/>
              </a:solidFill>
              <a:round/>
              <a:headEnd/>
              <a:tailEnd/>
            </a:ln>
          </p:spPr>
          <p:txBody>
            <a:bodyPr/>
            <a:lstStyle/>
            <a:p>
              <a:endParaRPr lang="en-US"/>
            </a:p>
          </p:txBody>
        </p:sp>
        <p:sp>
          <p:nvSpPr>
            <p:cNvPr id="49" name="Freeform 46"/>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136"/>
                <a:gd name="T47" fmla="*/ 42 w 4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w="12700" cap="rnd">
              <a:noFill/>
              <a:round/>
              <a:headEnd/>
              <a:tailEnd/>
            </a:ln>
          </p:spPr>
          <p:txBody>
            <a:bodyPr/>
            <a:lstStyle/>
            <a:p>
              <a:endParaRPr lang="en-US"/>
            </a:p>
          </p:txBody>
        </p:sp>
        <p:sp>
          <p:nvSpPr>
            <p:cNvPr id="50" name="Freeform 47"/>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4"/>
                <a:gd name="T47" fmla="*/ 125 w 12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a:solidFill>
                <a:srgbClr val="9F943D"/>
              </a:solidFill>
              <a:round/>
              <a:headEnd/>
              <a:tailEnd/>
            </a:ln>
          </p:spPr>
          <p:txBody>
            <a:bodyPr/>
            <a:lstStyle/>
            <a:p>
              <a:endParaRPr lang="en-US"/>
            </a:p>
          </p:txBody>
        </p:sp>
        <p:sp>
          <p:nvSpPr>
            <p:cNvPr id="51" name="Freeform 48"/>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 name="T15" fmla="*/ 0 w 27"/>
                <a:gd name="T16" fmla="*/ 0 h 87"/>
                <a:gd name="T17" fmla="*/ 27 w 27"/>
                <a:gd name="T18" fmla="*/ 87 h 87"/>
              </a:gdLst>
              <a:ahLst/>
              <a:cxnLst>
                <a:cxn ang="T10">
                  <a:pos x="T0" y="T1"/>
                </a:cxn>
                <a:cxn ang="T11">
                  <a:pos x="T2" y="T3"/>
                </a:cxn>
                <a:cxn ang="T12">
                  <a:pos x="T4" y="T5"/>
                </a:cxn>
                <a:cxn ang="T13">
                  <a:pos x="T6" y="T7"/>
                </a:cxn>
                <a:cxn ang="T14">
                  <a:pos x="T8" y="T9"/>
                </a:cxn>
              </a:cxnLst>
              <a:rect l="T15" t="T16" r="T17" b="T18"/>
              <a:pathLst>
                <a:path w="27" h="87">
                  <a:moveTo>
                    <a:pt x="26" y="3"/>
                  </a:moveTo>
                  <a:lnTo>
                    <a:pt x="10" y="0"/>
                  </a:lnTo>
                  <a:lnTo>
                    <a:pt x="0" y="86"/>
                  </a:lnTo>
                  <a:lnTo>
                    <a:pt x="21" y="86"/>
                  </a:lnTo>
                  <a:lnTo>
                    <a:pt x="26" y="3"/>
                  </a:lnTo>
                </a:path>
              </a:pathLst>
            </a:custGeom>
            <a:solidFill>
              <a:srgbClr val="9F943D"/>
            </a:solidFill>
            <a:ln w="12700" cap="rnd">
              <a:noFill/>
              <a:round/>
              <a:headEnd/>
              <a:tailEnd/>
            </a:ln>
          </p:spPr>
          <p:txBody>
            <a:bodyPr/>
            <a:lstStyle/>
            <a:p>
              <a:endParaRPr lang="en-US"/>
            </a:p>
          </p:txBody>
        </p:sp>
        <p:sp>
          <p:nvSpPr>
            <p:cNvPr id="52" name="Freeform 49"/>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 name="T15" fmla="*/ 0 w 21"/>
                <a:gd name="T16" fmla="*/ 0 h 88"/>
                <a:gd name="T17" fmla="*/ 21 w 21"/>
                <a:gd name="T18" fmla="*/ 88 h 88"/>
              </a:gdLst>
              <a:ahLst/>
              <a:cxnLst>
                <a:cxn ang="T10">
                  <a:pos x="T0" y="T1"/>
                </a:cxn>
                <a:cxn ang="T11">
                  <a:pos x="T2" y="T3"/>
                </a:cxn>
                <a:cxn ang="T12">
                  <a:pos x="T4" y="T5"/>
                </a:cxn>
                <a:cxn ang="T13">
                  <a:pos x="T6" y="T7"/>
                </a:cxn>
                <a:cxn ang="T14">
                  <a:pos x="T8" y="T9"/>
                </a:cxn>
              </a:cxnLst>
              <a:rect l="T15" t="T16" r="T17" b="T18"/>
              <a:pathLst>
                <a:path w="21" h="88">
                  <a:moveTo>
                    <a:pt x="20" y="3"/>
                  </a:moveTo>
                  <a:lnTo>
                    <a:pt x="6" y="0"/>
                  </a:lnTo>
                  <a:lnTo>
                    <a:pt x="0" y="86"/>
                  </a:lnTo>
                  <a:lnTo>
                    <a:pt x="14" y="87"/>
                  </a:lnTo>
                  <a:lnTo>
                    <a:pt x="20" y="3"/>
                  </a:lnTo>
                </a:path>
              </a:pathLst>
            </a:custGeom>
            <a:solidFill>
              <a:srgbClr val="9F943D"/>
            </a:solidFill>
            <a:ln w="12700" cap="rnd">
              <a:noFill/>
              <a:round/>
              <a:headEnd/>
              <a:tailEnd/>
            </a:ln>
          </p:spPr>
          <p:txBody>
            <a:bodyPr/>
            <a:lstStyle/>
            <a:p>
              <a:endParaRPr lang="en-US"/>
            </a:p>
          </p:txBody>
        </p:sp>
      </p:grpSp>
      <p:sp>
        <p:nvSpPr>
          <p:cNvPr id="53" name="Freeform 50"/>
          <p:cNvSpPr>
            <a:spLocks/>
          </p:cNvSpPr>
          <p:nvPr/>
        </p:nvSpPr>
        <p:spPr bwMode="auto">
          <a:xfrm>
            <a:off x="1881187" y="3530600"/>
            <a:ext cx="442913" cy="384175"/>
          </a:xfrm>
          <a:custGeom>
            <a:avLst/>
            <a:gdLst/>
            <a:ahLst/>
            <a:cxnLst>
              <a:cxn ang="0">
                <a:pos x="69" y="119"/>
              </a:cxn>
              <a:cxn ang="0">
                <a:pos x="40" y="94"/>
              </a:cxn>
              <a:cxn ang="0">
                <a:pos x="80" y="84"/>
              </a:cxn>
              <a:cxn ang="0">
                <a:pos x="50" y="0"/>
              </a:cxn>
              <a:cxn ang="0">
                <a:pos x="123" y="61"/>
              </a:cxn>
              <a:cxn ang="0">
                <a:pos x="127" y="8"/>
              </a:cxn>
              <a:cxn ang="0">
                <a:pos x="152" y="59"/>
              </a:cxn>
              <a:cxn ang="0">
                <a:pos x="211" y="14"/>
              </a:cxn>
              <a:cxn ang="0">
                <a:pos x="196" y="94"/>
              </a:cxn>
              <a:cxn ang="0">
                <a:pos x="234" y="96"/>
              </a:cxn>
              <a:cxn ang="0">
                <a:pos x="203" y="129"/>
              </a:cxn>
              <a:cxn ang="0">
                <a:pos x="279" y="191"/>
              </a:cxn>
              <a:cxn ang="0">
                <a:pos x="196" y="187"/>
              </a:cxn>
              <a:cxn ang="0">
                <a:pos x="217" y="232"/>
              </a:cxn>
              <a:cxn ang="0">
                <a:pos x="165" y="201"/>
              </a:cxn>
              <a:cxn ang="0">
                <a:pos x="142" y="289"/>
              </a:cxn>
              <a:cxn ang="0">
                <a:pos x="114" y="211"/>
              </a:cxn>
              <a:cxn ang="0">
                <a:pos x="87" y="240"/>
              </a:cxn>
              <a:cxn ang="0">
                <a:pos x="99" y="176"/>
              </a:cxn>
              <a:cxn ang="0">
                <a:pos x="0" y="168"/>
              </a:cxn>
              <a:cxn ang="0">
                <a:pos x="69" y="119"/>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pPr>
              <a:defRPr/>
            </a:pPr>
            <a:endParaRPr lang="en-US"/>
          </a:p>
        </p:txBody>
      </p:sp>
      <p:pic>
        <p:nvPicPr>
          <p:cNvPr id="54" name="Picture 51"/>
          <p:cNvPicPr>
            <a:picLocks noChangeArrowheads="1"/>
          </p:cNvPicPr>
          <p:nvPr/>
        </p:nvPicPr>
        <p:blipFill>
          <a:blip r:embed="rId2" cstate="print"/>
          <a:srcRect/>
          <a:stretch>
            <a:fillRect/>
          </a:stretch>
        </p:blipFill>
        <p:spPr bwMode="auto">
          <a:xfrm>
            <a:off x="2397125" y="4164012"/>
            <a:ext cx="612775" cy="660400"/>
          </a:xfrm>
          <a:prstGeom prst="rect">
            <a:avLst/>
          </a:prstGeom>
          <a:noFill/>
          <a:ln w="12700">
            <a:noFill/>
            <a:miter lim="800000"/>
            <a:headEnd/>
            <a:tailEnd/>
          </a:ln>
          <a:effectLst>
            <a:outerShdw dist="35921" dir="2700000" algn="ctr" rotWithShape="0">
              <a:schemeClr val="tx1"/>
            </a:outerShdw>
          </a:effectLst>
        </p:spPr>
      </p:pic>
      <p:pic>
        <p:nvPicPr>
          <p:cNvPr id="55" name="Picture 52"/>
          <p:cNvPicPr>
            <a:picLocks noChangeArrowheads="1"/>
          </p:cNvPicPr>
          <p:nvPr/>
        </p:nvPicPr>
        <p:blipFill>
          <a:blip r:embed="rId3" cstate="print"/>
          <a:srcRect/>
          <a:stretch>
            <a:fillRect/>
          </a:stretch>
        </p:blipFill>
        <p:spPr bwMode="auto">
          <a:xfrm>
            <a:off x="3098800" y="1801812"/>
            <a:ext cx="677862" cy="904875"/>
          </a:xfrm>
          <a:prstGeom prst="rect">
            <a:avLst/>
          </a:prstGeom>
          <a:noFill/>
          <a:ln w="12700">
            <a:noFill/>
            <a:miter lim="800000"/>
            <a:headEnd/>
            <a:tailEnd/>
          </a:ln>
        </p:spPr>
      </p:pic>
      <p:pic>
        <p:nvPicPr>
          <p:cNvPr id="56" name="Picture 53"/>
          <p:cNvPicPr>
            <a:picLocks noChangeArrowheads="1"/>
          </p:cNvPicPr>
          <p:nvPr/>
        </p:nvPicPr>
        <p:blipFill>
          <a:blip r:embed="rId4" cstate="print"/>
          <a:srcRect/>
          <a:stretch>
            <a:fillRect/>
          </a:stretch>
        </p:blipFill>
        <p:spPr bwMode="auto">
          <a:xfrm>
            <a:off x="2897187" y="4394200"/>
            <a:ext cx="622300" cy="466725"/>
          </a:xfrm>
          <a:prstGeom prst="rect">
            <a:avLst/>
          </a:prstGeom>
          <a:noFill/>
          <a:ln w="12700">
            <a:noFill/>
            <a:miter lim="800000"/>
            <a:headEnd/>
            <a:tailEnd/>
          </a:ln>
        </p:spPr>
      </p:pic>
      <p:pic>
        <p:nvPicPr>
          <p:cNvPr id="57" name="Picture 54"/>
          <p:cNvPicPr>
            <a:picLocks noChangeArrowheads="1"/>
          </p:cNvPicPr>
          <p:nvPr/>
        </p:nvPicPr>
        <p:blipFill>
          <a:blip r:embed="rId2" cstate="print"/>
          <a:srcRect/>
          <a:stretch>
            <a:fillRect/>
          </a:stretch>
        </p:blipFill>
        <p:spPr bwMode="auto">
          <a:xfrm>
            <a:off x="1430337" y="5160962"/>
            <a:ext cx="612775" cy="684213"/>
          </a:xfrm>
          <a:prstGeom prst="rect">
            <a:avLst/>
          </a:prstGeom>
          <a:noFill/>
          <a:ln w="12700">
            <a:noFill/>
            <a:miter lim="800000"/>
            <a:headEnd/>
            <a:tailEnd/>
          </a:ln>
          <a:effectLst>
            <a:outerShdw dist="35921" dir="2700000" algn="ctr" rotWithShape="0">
              <a:schemeClr val="tx1"/>
            </a:outerShdw>
          </a:effectLst>
        </p:spPr>
      </p:pic>
      <p:pic>
        <p:nvPicPr>
          <p:cNvPr id="58" name="Picture 55"/>
          <p:cNvPicPr>
            <a:picLocks noChangeArrowheads="1"/>
          </p:cNvPicPr>
          <p:nvPr/>
        </p:nvPicPr>
        <p:blipFill>
          <a:blip r:embed="rId4" cstate="print"/>
          <a:srcRect/>
          <a:stretch>
            <a:fillRect/>
          </a:stretch>
        </p:blipFill>
        <p:spPr bwMode="auto">
          <a:xfrm>
            <a:off x="1905000" y="5414962"/>
            <a:ext cx="620712" cy="466725"/>
          </a:xfrm>
          <a:prstGeom prst="rect">
            <a:avLst/>
          </a:prstGeom>
          <a:noFill/>
          <a:ln w="12700">
            <a:noFill/>
            <a:miter lim="800000"/>
            <a:headEnd/>
            <a:tailEnd/>
          </a:ln>
        </p:spPr>
      </p:pic>
      <p:sp>
        <p:nvSpPr>
          <p:cNvPr id="60" name="Content Placeholder 2"/>
          <p:cNvSpPr txBox="1">
            <a:spLocks/>
          </p:cNvSpPr>
          <p:nvPr/>
        </p:nvSpPr>
        <p:spPr>
          <a:xfrm>
            <a:off x="4267200" y="1828800"/>
            <a:ext cx="4572000" cy="4340352"/>
          </a:xfrm>
          <a:prstGeom prst="rect">
            <a:avLst/>
          </a:prstGeom>
        </p:spPr>
        <p:txBody>
          <a:bodyPr vert="horz">
            <a:normAutofit/>
          </a:bodyPr>
          <a:lstStyle/>
          <a:p>
            <a:pPr marL="274320" indent="-274320">
              <a:spcBef>
                <a:spcPts val="600"/>
              </a:spcBef>
              <a:buClr>
                <a:schemeClr val="accent1"/>
              </a:buClr>
              <a:buSzPct val="70000"/>
            </a:pPr>
            <a:r>
              <a:rPr lang="en-US" sz="2400" dirty="0" err="1" smtClean="0">
                <a:solidFill>
                  <a:srgbClr val="FF0000"/>
                </a:solidFill>
              </a:rPr>
              <a:t>Hạn</a:t>
            </a:r>
            <a:r>
              <a:rPr lang="en-US" sz="2400" dirty="0" smtClean="0">
                <a:solidFill>
                  <a:srgbClr val="FF0000"/>
                </a:solidFill>
              </a:rPr>
              <a:t> </a:t>
            </a:r>
            <a:r>
              <a:rPr lang="en-US" sz="2400" dirty="0" err="1" smtClean="0">
                <a:solidFill>
                  <a:srgbClr val="FF0000"/>
                </a:solidFill>
              </a:rPr>
              <a:t>chế</a:t>
            </a:r>
            <a:r>
              <a:rPr lang="en-US" sz="2400" dirty="0" smtClean="0">
                <a:solidFill>
                  <a:srgbClr val="FF0000"/>
                </a:solidFill>
              </a:rPr>
              <a:t> </a:t>
            </a:r>
            <a:r>
              <a:rPr lang="en-US" sz="2400" dirty="0" err="1" smtClean="0">
                <a:solidFill>
                  <a:srgbClr val="FF0000"/>
                </a:solidFill>
              </a:rPr>
              <a:t>xảy</a:t>
            </a:r>
            <a:r>
              <a:rPr lang="en-US" sz="2400" dirty="0" smtClean="0">
                <a:solidFill>
                  <a:srgbClr val="FF0000"/>
                </a:solidFill>
              </a:rPr>
              <a:t> </a:t>
            </a:r>
            <a:r>
              <a:rPr lang="en-US" sz="2400" dirty="0" err="1" smtClean="0">
                <a:solidFill>
                  <a:srgbClr val="FF0000"/>
                </a:solidFill>
              </a:rPr>
              <a:t>ra</a:t>
            </a:r>
            <a:r>
              <a:rPr lang="en-US" sz="2400" dirty="0" smtClean="0">
                <a:solidFill>
                  <a:srgbClr val="FF0000"/>
                </a:solidFill>
              </a:rPr>
              <a:t> collision</a:t>
            </a:r>
          </a:p>
          <a:p>
            <a:pPr marL="731520" lvl="1" indent="-274320">
              <a:spcBef>
                <a:spcPts val="600"/>
              </a:spcBef>
              <a:buClr>
                <a:schemeClr val="accent1"/>
              </a:buClr>
              <a:buSzPct val="70000"/>
            </a:pPr>
            <a:r>
              <a:rPr lang="en-US" sz="2400" dirty="0" smtClean="0">
                <a:sym typeface="Wingdings" pitchFamily="2" charset="2"/>
              </a:rPr>
              <a:t> </a:t>
            </a:r>
            <a:r>
              <a:rPr lang="en-US" sz="2400" dirty="0" err="1" smtClean="0">
                <a:sym typeface="Wingdings" pitchFamily="2" charset="2"/>
              </a:rPr>
              <a:t>Giao</a:t>
            </a:r>
            <a:r>
              <a:rPr lang="en-US" sz="2400" dirty="0" smtClean="0">
                <a:sym typeface="Wingdings" pitchFamily="2" charset="2"/>
              </a:rPr>
              <a:t> </a:t>
            </a:r>
            <a:r>
              <a:rPr lang="en-US" sz="2400" dirty="0" err="1" smtClean="0">
                <a:sym typeface="Wingdings" pitchFamily="2" charset="2"/>
              </a:rPr>
              <a:t>thức</a:t>
            </a:r>
            <a:r>
              <a:rPr lang="en-US" sz="2400" dirty="0" smtClean="0">
                <a:sym typeface="Wingdings" pitchFamily="2" charset="2"/>
              </a:rPr>
              <a:t> </a:t>
            </a:r>
            <a:r>
              <a:rPr lang="en-US" sz="2400" dirty="0" err="1" smtClean="0">
                <a:sym typeface="Wingdings" pitchFamily="2" charset="2"/>
              </a:rPr>
              <a:t>tầng</a:t>
            </a:r>
            <a:r>
              <a:rPr lang="en-US" sz="2400" dirty="0" smtClean="0">
                <a:sym typeface="Wingdings" pitchFamily="2" charset="2"/>
              </a:rPr>
              <a:t> Data link: </a:t>
            </a:r>
            <a:r>
              <a:rPr lang="en-US" sz="2400" dirty="0" err="1" smtClean="0">
                <a:sym typeface="Wingdings" pitchFamily="2" charset="2"/>
              </a:rPr>
              <a:t>Quyết</a:t>
            </a:r>
            <a:r>
              <a:rPr lang="en-US" sz="2400" dirty="0" smtClean="0">
                <a:sym typeface="Wingdings" pitchFamily="2" charset="2"/>
              </a:rPr>
              <a:t> </a:t>
            </a:r>
            <a:r>
              <a:rPr lang="en-US" sz="2400" dirty="0" err="1" smtClean="0">
                <a:sym typeface="Wingdings" pitchFamily="2" charset="2"/>
              </a:rPr>
              <a:t>định</a:t>
            </a:r>
            <a:r>
              <a:rPr lang="en-US" sz="2400" dirty="0" smtClean="0">
                <a:sym typeface="Wingdings" pitchFamily="2" charset="2"/>
              </a:rPr>
              <a:t> </a:t>
            </a:r>
            <a:r>
              <a:rPr lang="en-US" sz="2400" dirty="0" err="1" smtClean="0">
                <a:sym typeface="Wingdings" pitchFamily="2" charset="2"/>
              </a:rPr>
              <a:t>cơ</a:t>
            </a:r>
            <a:r>
              <a:rPr lang="en-US" sz="2400" dirty="0" smtClean="0">
                <a:sym typeface="Wingdings" pitchFamily="2" charset="2"/>
              </a:rPr>
              <a:t> </a:t>
            </a:r>
            <a:r>
              <a:rPr lang="en-US" sz="2400" dirty="0" err="1" smtClean="0">
                <a:sym typeface="Wingdings" pitchFamily="2" charset="2"/>
              </a:rPr>
              <a:t>chế</a:t>
            </a:r>
            <a:r>
              <a:rPr lang="en-US" sz="2400" dirty="0" smtClean="0">
                <a:sym typeface="Wingdings" pitchFamily="2" charset="2"/>
              </a:rPr>
              <a:t> </a:t>
            </a:r>
            <a:r>
              <a:rPr lang="en-US" sz="2400" dirty="0" err="1" smtClean="0">
                <a:sym typeface="Wingdings" pitchFamily="2" charset="2"/>
              </a:rPr>
              <a:t>để</a:t>
            </a:r>
            <a:r>
              <a:rPr lang="en-US" sz="2400" dirty="0" smtClean="0">
                <a:sym typeface="Wingdings" pitchFamily="2" charset="2"/>
              </a:rPr>
              <a:t> </a:t>
            </a:r>
            <a:r>
              <a:rPr lang="en-US" sz="2400" dirty="0" err="1" smtClean="0">
                <a:sym typeface="Wingdings" pitchFamily="2" charset="2"/>
              </a:rPr>
              <a:t>các</a:t>
            </a:r>
            <a:r>
              <a:rPr lang="en-US" sz="2400" dirty="0" smtClean="0">
                <a:sym typeface="Wingdings" pitchFamily="2" charset="2"/>
              </a:rPr>
              <a:t> node </a:t>
            </a:r>
            <a:r>
              <a:rPr lang="en-US" sz="2400" dirty="0" err="1" smtClean="0">
                <a:sym typeface="Wingdings" pitchFamily="2" charset="2"/>
              </a:rPr>
              <a:t>sử</a:t>
            </a:r>
            <a:r>
              <a:rPr lang="en-US" sz="2400" dirty="0" smtClean="0">
                <a:sym typeface="Wingdings" pitchFamily="2" charset="2"/>
              </a:rPr>
              <a:t> </a:t>
            </a:r>
            <a:r>
              <a:rPr lang="en-US" sz="2400" dirty="0" err="1" smtClean="0">
                <a:sym typeface="Wingdings" pitchFamily="2" charset="2"/>
              </a:rPr>
              <a:t>dụng</a:t>
            </a:r>
            <a:r>
              <a:rPr lang="en-US" sz="2400" dirty="0" smtClean="0">
                <a:sym typeface="Wingdings" pitchFamily="2" charset="2"/>
              </a:rPr>
              <a:t> </a:t>
            </a:r>
            <a:r>
              <a:rPr lang="en-US" sz="2400" dirty="0" err="1" smtClean="0">
                <a:sym typeface="Wingdings" pitchFamily="2" charset="2"/>
              </a:rPr>
              <a:t>môi</a:t>
            </a:r>
            <a:r>
              <a:rPr lang="en-US" sz="2400" dirty="0" smtClean="0">
                <a:sym typeface="Wingdings" pitchFamily="2" charset="2"/>
              </a:rPr>
              <a:t> </a:t>
            </a:r>
            <a:r>
              <a:rPr lang="en-US" sz="2400" dirty="0" err="1" smtClean="0">
                <a:sym typeface="Wingdings" pitchFamily="2" charset="2"/>
              </a:rPr>
              <a:t>trường</a:t>
            </a:r>
            <a:r>
              <a:rPr lang="en-US" sz="2400" dirty="0" smtClean="0">
                <a:sym typeface="Wingdings" pitchFamily="2" charset="2"/>
              </a:rPr>
              <a:t> </a:t>
            </a:r>
            <a:r>
              <a:rPr lang="en-US" sz="2400" dirty="0" err="1" smtClean="0">
                <a:sym typeface="Wingdings" pitchFamily="2" charset="2"/>
              </a:rPr>
              <a:t>chia</a:t>
            </a:r>
            <a:r>
              <a:rPr lang="en-US" sz="2400" dirty="0" smtClean="0">
                <a:sym typeface="Wingdings" pitchFamily="2" charset="2"/>
              </a:rPr>
              <a:t> </a:t>
            </a:r>
            <a:r>
              <a:rPr lang="en-US" sz="2400" dirty="0" err="1" smtClean="0">
                <a:sym typeface="Wingdings" pitchFamily="2" charset="2"/>
              </a:rPr>
              <a:t>sẻ</a:t>
            </a:r>
            <a:endParaRPr lang="en-US" sz="2400" dirty="0" smtClean="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smtClean="0">
                <a:sym typeface="Wingdings" pitchFamily="2" charset="2"/>
              </a:rPr>
              <a:t>khi</a:t>
            </a:r>
            <a:r>
              <a:rPr lang="en-US" sz="2000" dirty="0" smtClean="0">
                <a:sym typeface="Wingdings" pitchFamily="2" charset="2"/>
              </a:rPr>
              <a:t> </a:t>
            </a:r>
            <a:r>
              <a:rPr lang="en-US" sz="2000" dirty="0" err="1" smtClean="0">
                <a:sym typeface="Wingdings" pitchFamily="2" charset="2"/>
              </a:rPr>
              <a:t>nào</a:t>
            </a:r>
            <a:r>
              <a:rPr lang="en-US" sz="2000" dirty="0" smtClean="0">
                <a:sym typeface="Wingdings" pitchFamily="2" charset="2"/>
              </a:rPr>
              <a:t> </a:t>
            </a:r>
            <a:r>
              <a:rPr lang="en-US" sz="2000" dirty="0" err="1" smtClean="0">
                <a:sym typeface="Wingdings" pitchFamily="2" charset="2"/>
              </a:rPr>
              <a:t>được</a:t>
            </a:r>
            <a:r>
              <a:rPr lang="en-US" sz="2000" dirty="0" smtClean="0">
                <a:sym typeface="Wingdings" pitchFamily="2" charset="2"/>
              </a:rPr>
              <a:t> </a:t>
            </a:r>
            <a:r>
              <a:rPr lang="en-US" sz="2000" dirty="0" err="1" smtClean="0">
                <a:sym typeface="Wingdings" pitchFamily="2" charset="2"/>
              </a:rPr>
              <a:t>phép</a:t>
            </a:r>
            <a:r>
              <a:rPr lang="en-US" sz="2000" dirty="0" smtClean="0">
                <a:sym typeface="Wingdings" pitchFamily="2" charset="2"/>
              </a:rPr>
              <a:t> </a:t>
            </a:r>
            <a:r>
              <a:rPr lang="en-US" sz="2000" dirty="0" err="1" smtClean="0">
                <a:sym typeface="Wingdings" pitchFamily="2" charset="2"/>
              </a:rPr>
              <a:t>gởi</a:t>
            </a:r>
            <a:r>
              <a:rPr lang="en-US" sz="2000" dirty="0" smtClean="0">
                <a:sym typeface="Wingdings" pitchFamily="2" charset="2"/>
              </a:rPr>
              <a:t> DL </a:t>
            </a:r>
            <a:r>
              <a:rPr lang="en-US" sz="2000" dirty="0" err="1" smtClean="0">
                <a:sym typeface="Wingdings" pitchFamily="2" charset="2"/>
              </a:rPr>
              <a:t>xuống</a:t>
            </a:r>
            <a:r>
              <a:rPr lang="en-US" sz="2000" dirty="0" smtClean="0">
                <a:sym typeface="Wingdings" pitchFamily="2" charset="2"/>
              </a:rPr>
              <a:t> </a:t>
            </a:r>
            <a:r>
              <a:rPr lang="en-US" sz="2000" dirty="0" err="1" smtClean="0">
                <a:sym typeface="Wingdings" pitchFamily="2" charset="2"/>
              </a:rPr>
              <a:t>đường</a:t>
            </a:r>
            <a:r>
              <a:rPr lang="en-US" sz="2000" dirty="0" smtClean="0">
                <a:sym typeface="Wingdings" pitchFamily="2" charset="2"/>
              </a:rPr>
              <a:t> </a:t>
            </a:r>
            <a:r>
              <a:rPr lang="en-US" sz="2000" dirty="0" err="1" smtClean="0">
                <a:sym typeface="Wingdings" pitchFamily="2" charset="2"/>
              </a:rPr>
              <a:t>truyền</a:t>
            </a:r>
            <a:endParaRPr lang="en-US" sz="2000" dirty="0" smtClean="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smtClean="0">
                <a:sym typeface="Wingdings" pitchFamily="2" charset="2"/>
              </a:rPr>
              <a:t>Làm</a:t>
            </a:r>
            <a:r>
              <a:rPr lang="en-US" sz="2000" dirty="0" smtClean="0">
                <a:sym typeface="Wingdings" pitchFamily="2" charset="2"/>
              </a:rPr>
              <a:t> </a:t>
            </a:r>
            <a:r>
              <a:rPr lang="en-US" sz="2000" dirty="0" err="1" smtClean="0">
                <a:sym typeface="Wingdings" pitchFamily="2" charset="2"/>
              </a:rPr>
              <a:t>sao</a:t>
            </a:r>
            <a:r>
              <a:rPr lang="en-US" sz="2000" dirty="0" smtClean="0">
                <a:sym typeface="Wingdings" pitchFamily="2" charset="2"/>
              </a:rPr>
              <a:t> </a:t>
            </a:r>
            <a:r>
              <a:rPr lang="en-US" sz="2000" dirty="0" err="1" smtClean="0">
                <a:sym typeface="Wingdings" pitchFamily="2" charset="2"/>
              </a:rPr>
              <a:t>phát</a:t>
            </a:r>
            <a:r>
              <a:rPr lang="en-US" sz="2000" dirty="0" smtClean="0">
                <a:sym typeface="Wingdings" pitchFamily="2" charset="2"/>
              </a:rPr>
              <a:t> </a:t>
            </a:r>
            <a:r>
              <a:rPr lang="en-US" sz="2000" dirty="0" err="1" smtClean="0">
                <a:sym typeface="Wingdings" pitchFamily="2" charset="2"/>
              </a:rPr>
              <a:t>hiện</a:t>
            </a:r>
            <a:r>
              <a:rPr lang="en-US" sz="2000" dirty="0" smtClean="0">
                <a:sym typeface="Wingdings" pitchFamily="2" charset="2"/>
              </a:rPr>
              <a:t> </a:t>
            </a:r>
            <a:r>
              <a:rPr lang="en-US" sz="2000" dirty="0" err="1" smtClean="0">
                <a:sym typeface="Wingdings" pitchFamily="2" charset="2"/>
              </a:rPr>
              <a:t>xảy</a:t>
            </a:r>
            <a:r>
              <a:rPr lang="en-US" sz="2000" dirty="0" smtClean="0">
                <a:sym typeface="Wingdings" pitchFamily="2" charset="2"/>
              </a:rPr>
              <a:t> </a:t>
            </a:r>
            <a:r>
              <a:rPr lang="en-US" sz="2000" dirty="0" err="1" smtClean="0">
                <a:sym typeface="Wingdings" pitchFamily="2" charset="2"/>
              </a:rPr>
              <a:t>ra</a:t>
            </a:r>
            <a:r>
              <a:rPr lang="en-US" sz="2000" dirty="0" smtClean="0">
                <a:sym typeface="Wingdings" pitchFamily="2" charset="2"/>
              </a:rPr>
              <a:t> Collision</a:t>
            </a:r>
          </a:p>
          <a:p>
            <a:pPr marL="1188720" lvl="2" indent="-274320">
              <a:spcBef>
                <a:spcPts val="600"/>
              </a:spcBef>
              <a:buClr>
                <a:schemeClr val="accent1"/>
              </a:buClr>
              <a:buSzPct val="70000"/>
              <a:buFont typeface="Wingdings" pitchFamily="2" charset="2"/>
              <a:buChar char="§"/>
            </a:pPr>
            <a:r>
              <a:rPr lang="en-US" sz="2000" dirty="0" smtClean="0">
                <a:sym typeface="Wingdings" pitchFamily="2" charset="2"/>
              </a:rPr>
              <a:t>….</a:t>
            </a:r>
            <a:endParaRPr lang="en-US" sz="20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9" name="Slide Number Placeholder 58"/>
          <p:cNvSpPr>
            <a:spLocks noGrp="1"/>
          </p:cNvSpPr>
          <p:nvPr>
            <p:ph type="sldNum" sz="quarter" idx="12"/>
          </p:nvPr>
        </p:nvSpPr>
        <p:spPr/>
        <p:txBody>
          <a:bodyPr/>
          <a:lstStyle/>
          <a:p>
            <a:fld id="{4810A696-75C0-4E1D-A482-26D5420205C7}" type="slidenum">
              <a:rPr lang="en-US" smtClean="0"/>
              <a:pPr/>
              <a:t>34</a:t>
            </a:fld>
            <a:endParaRPr lang="en-US"/>
          </a:p>
        </p:txBody>
      </p:sp>
      <p:sp>
        <p:nvSpPr>
          <p:cNvPr id="61" name="Footer Placeholder 60"/>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par>
                                <p:cTn id="11" presetID="9"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par>
                                <p:cTn id="31" presetID="9"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par>
                                <p:cTn id="34" presetID="0" presetClass="path" presetSubtype="0" accel="50000" decel="50000" fill="hold" nodeType="withEffect">
                                  <p:stCondLst>
                                    <p:cond delay="0"/>
                                  </p:stCondLst>
                                  <p:childTnLst>
                                    <p:animMotion origin="layout" path="M -2.77778E-7 3.93064E-6 L -0.00833 -0.15538 " pathEditMode="relative" ptsTypes="AA">
                                      <p:cBhvr>
                                        <p:cTn id="35" dur="2000" fill="hold"/>
                                        <p:tgtEl>
                                          <p:spTgt spid="5"/>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4.44444E-6 3.52601E-6 L -0.05834 -0.05549 " pathEditMode="relative" ptsTypes="AA">
                                      <p:cBhvr>
                                        <p:cTn id="37" dur="2000" fill="hold"/>
                                        <p:tgtEl>
                                          <p:spTgt spid="4"/>
                                        </p:tgtEl>
                                        <p:attrNameLst>
                                          <p:attrName>ppt_x</p:attrName>
                                          <p:attrName>ppt_y</p:attrName>
                                        </p:attrNameLst>
                                      </p:cBhvr>
                                    </p:animMotion>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par>
                          <p:cTn id="42" fill="hold">
                            <p:stCondLst>
                              <p:cond delay="2500"/>
                            </p:stCondLst>
                            <p:childTnLst>
                              <p:par>
                                <p:cTn id="43" presetID="23" presetClass="emph" presetSubtype="0" fill="hold" grpId="1" nodeType="afterEffect">
                                  <p:stCondLst>
                                    <p:cond delay="0"/>
                                  </p:stCondLst>
                                  <p:childTnLst>
                                    <p:animClr clrSpc="hsl" dir="cw">
                                      <p:cBhvr override="childStyle">
                                        <p:cTn id="44" dur="500" fill="hold"/>
                                        <p:tgtEl>
                                          <p:spTgt spid="53"/>
                                        </p:tgtEl>
                                        <p:attrNameLst>
                                          <p:attrName>style.color</p:attrName>
                                        </p:attrNameLst>
                                      </p:cBhvr>
                                      <p:by>
                                        <p:hsl h="10842353" s="0" l="0"/>
                                      </p:by>
                                    </p:animClr>
                                    <p:animClr clrSpc="hsl" dir="cw">
                                      <p:cBhvr>
                                        <p:cTn id="45" dur="500" fill="hold"/>
                                        <p:tgtEl>
                                          <p:spTgt spid="53"/>
                                        </p:tgtEl>
                                        <p:attrNameLst>
                                          <p:attrName>fillcolor</p:attrName>
                                        </p:attrNameLst>
                                      </p:cBhvr>
                                      <p:by>
                                        <p:hsl h="10842353" s="0" l="0"/>
                                      </p:by>
                                    </p:animClr>
                                    <p:animClr clrSpc="hsl" dir="cw">
                                      <p:cBhvr>
                                        <p:cTn id="46" dur="500" fill="hold"/>
                                        <p:tgtEl>
                                          <p:spTgt spid="53"/>
                                        </p:tgtEl>
                                        <p:attrNameLst>
                                          <p:attrName>stroke.color</p:attrName>
                                        </p:attrNameLst>
                                      </p:cBhvr>
                                      <p:by>
                                        <p:hsl h="10842353" s="0" l="0"/>
                                      </p:by>
                                    </p:animClr>
                                    <p:set>
                                      <p:cBhvr>
                                        <p:cTn id="47" dur="500" fill="hold"/>
                                        <p:tgtEl>
                                          <p:spTgt spid="53"/>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0">
                                            <p:txEl>
                                              <p:pRg st="0" end="0"/>
                                            </p:txEl>
                                          </p:spTgt>
                                        </p:tgtEl>
                                        <p:attrNameLst>
                                          <p:attrName>style.visibility</p:attrName>
                                        </p:attrNameLst>
                                      </p:cBhvr>
                                      <p:to>
                                        <p:strVal val="visible"/>
                                      </p:to>
                                    </p:set>
                                    <p:animEffect transition="in" filter="blinds(horizontal)">
                                      <p:cBhvr>
                                        <p:cTn id="60" dur="500"/>
                                        <p:tgtEl>
                                          <p:spTgt spid="60">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0">
                                            <p:txEl>
                                              <p:pRg st="1" end="1"/>
                                            </p:txEl>
                                          </p:spTgt>
                                        </p:tgtEl>
                                        <p:attrNameLst>
                                          <p:attrName>style.visibility</p:attrName>
                                        </p:attrNameLst>
                                      </p:cBhvr>
                                      <p:to>
                                        <p:strVal val="visible"/>
                                      </p:to>
                                    </p:set>
                                    <p:animEffect transition="in" filter="blinds(horizontal)">
                                      <p:cBhvr>
                                        <p:cTn id="65" dur="500"/>
                                        <p:tgtEl>
                                          <p:spTgt spid="60">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0">
                                            <p:txEl>
                                              <p:pRg st="2" end="2"/>
                                            </p:txEl>
                                          </p:spTgt>
                                        </p:tgtEl>
                                        <p:attrNameLst>
                                          <p:attrName>style.visibility</p:attrName>
                                        </p:attrNameLst>
                                      </p:cBhvr>
                                      <p:to>
                                        <p:strVal val="visible"/>
                                      </p:to>
                                    </p:set>
                                    <p:animEffect transition="in" filter="blinds(horizontal)">
                                      <p:cBhvr>
                                        <p:cTn id="70" dur="500"/>
                                        <p:tgtEl>
                                          <p:spTgt spid="60">
                                            <p:txEl>
                                              <p:pRg st="2" end="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60">
                                            <p:txEl>
                                              <p:pRg st="3" end="3"/>
                                            </p:txEl>
                                          </p:spTgt>
                                        </p:tgtEl>
                                        <p:attrNameLst>
                                          <p:attrName>style.visibility</p:attrName>
                                        </p:attrNameLst>
                                      </p:cBhvr>
                                      <p:to>
                                        <p:strVal val="visible"/>
                                      </p:to>
                                    </p:set>
                                    <p:animEffect transition="in" filter="blinds(horizontal)">
                                      <p:cBhvr>
                                        <p:cTn id="73" dur="500"/>
                                        <p:tgtEl>
                                          <p:spTgt spid="60">
                                            <p:txEl>
                                              <p:pRg st="3" end="3"/>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60">
                                            <p:txEl>
                                              <p:pRg st="4" end="4"/>
                                            </p:txEl>
                                          </p:spTgt>
                                        </p:tgtEl>
                                        <p:attrNameLst>
                                          <p:attrName>style.visibility</p:attrName>
                                        </p:attrNameLst>
                                      </p:cBhvr>
                                      <p:to>
                                        <p:strVal val="visible"/>
                                      </p:to>
                                    </p:set>
                                    <p:animEffect transition="in" filter="blinds(horizontal)">
                                      <p:cBhvr>
                                        <p:cTn id="76"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3" grpId="0" animBg="1"/>
      <p:bldP spid="5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fontAlgn="auto">
              <a:spcAft>
                <a:spcPts val="0"/>
              </a:spcAft>
              <a:defRPr/>
            </a:pPr>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r>
              <a:rPr lang="en-US" dirty="0" smtClean="0"/>
              <a:t> - 3</a:t>
            </a:r>
          </a:p>
        </p:txBody>
      </p:sp>
      <p:sp>
        <p:nvSpPr>
          <p:cNvPr id="130051" name="Rectangle 3"/>
          <p:cNvSpPr>
            <a:spLocks noGrp="1" noChangeArrowheads="1"/>
          </p:cNvSpPr>
          <p:nvPr>
            <p:ph sz="quarter" idx="1"/>
          </p:nvPr>
        </p:nvSpPr>
        <p:spPr>
          <a:xfrm>
            <a:off x="457200" y="1295400"/>
            <a:ext cx="7467600" cy="5178425"/>
          </a:xfrm>
        </p:spPr>
        <p:txBody>
          <a:bodyPr/>
          <a:lstStyle/>
          <a:p>
            <a:pPr>
              <a:lnSpc>
                <a:spcPct val="150000"/>
              </a:lnSpc>
            </a:pP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a:t>
            </a:r>
          </a:p>
          <a:p>
            <a:pPr lvl="1">
              <a:lnSpc>
                <a:spcPct val="150000"/>
              </a:lnSpc>
            </a:pPr>
            <a:r>
              <a:rPr lang="en-US" dirty="0" err="1" smtClean="0"/>
              <a:t>Phân</a:t>
            </a:r>
            <a:r>
              <a:rPr lang="en-US" dirty="0" smtClean="0"/>
              <a:t> </a:t>
            </a:r>
            <a:r>
              <a:rPr lang="en-US" dirty="0" err="1" smtClean="0"/>
              <a:t>chia</a:t>
            </a:r>
            <a:r>
              <a:rPr lang="en-US" dirty="0" smtClean="0"/>
              <a:t> </a:t>
            </a:r>
            <a:r>
              <a:rPr lang="en-US" dirty="0" err="1" smtClean="0"/>
              <a:t>kênh</a:t>
            </a:r>
            <a:r>
              <a:rPr lang="en-US" dirty="0" smtClean="0"/>
              <a:t> </a:t>
            </a:r>
            <a:r>
              <a:rPr lang="en-US" dirty="0" err="1" smtClean="0"/>
              <a:t>truyền</a:t>
            </a:r>
            <a:r>
              <a:rPr lang="en-US" dirty="0" smtClean="0"/>
              <a:t> (Channel partition protocols)</a:t>
            </a:r>
          </a:p>
          <a:p>
            <a:pPr lvl="1">
              <a:lnSpc>
                <a:spcPct val="150000"/>
              </a:lnSpc>
            </a:pPr>
            <a:r>
              <a:rPr lang="en-US" dirty="0" err="1" smtClean="0"/>
              <a:t>Tranh</a:t>
            </a:r>
            <a:r>
              <a:rPr lang="en-US" dirty="0" smtClean="0"/>
              <a:t> </a:t>
            </a:r>
            <a:r>
              <a:rPr lang="en-US" dirty="0" err="1" smtClean="0"/>
              <a:t>chấp</a:t>
            </a:r>
            <a:r>
              <a:rPr lang="en-US" dirty="0" smtClean="0"/>
              <a:t> (Random access protocols)</a:t>
            </a:r>
          </a:p>
          <a:p>
            <a:pPr lvl="1">
              <a:lnSpc>
                <a:spcPct val="150000"/>
              </a:lnSpc>
            </a:pPr>
            <a:r>
              <a:rPr lang="en-US" dirty="0" err="1" smtClean="0"/>
              <a:t>Luân</a:t>
            </a:r>
            <a:r>
              <a:rPr lang="en-US" dirty="0" smtClean="0"/>
              <a:t> </a:t>
            </a:r>
            <a:r>
              <a:rPr lang="en-US" dirty="0" err="1" smtClean="0"/>
              <a:t>phiên</a:t>
            </a:r>
            <a:r>
              <a:rPr lang="en-US" dirty="0" smtClean="0"/>
              <a:t> (Taking-turns protocols)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2" dur="500"/>
                                        <p:tgtEl>
                                          <p:spTgt spid="13005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5" dur="500"/>
                                        <p:tgtEl>
                                          <p:spTgt spid="1300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8" dur="500"/>
                                        <p:tgtEl>
                                          <p:spTgt spid="13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fontAlgn="auto">
              <a:spcAft>
                <a:spcPts val="0"/>
              </a:spcAft>
              <a:defRPr/>
            </a:pPr>
            <a:r>
              <a:rPr lang="en-US" smtClean="0"/>
              <a:t>Phân chia kênh truyền</a:t>
            </a:r>
          </a:p>
        </p:txBody>
      </p:sp>
      <p:sp>
        <p:nvSpPr>
          <p:cNvPr id="131075" name="Rectangle 3"/>
          <p:cNvSpPr>
            <a:spLocks noGrp="1" noChangeArrowheads="1"/>
          </p:cNvSpPr>
          <p:nvPr>
            <p:ph sz="quarter" idx="1"/>
          </p:nvPr>
        </p:nvSpPr>
        <p:spPr>
          <a:xfrm>
            <a:off x="457200" y="1600200"/>
            <a:ext cx="7467600" cy="4873625"/>
          </a:xfrm>
        </p:spPr>
        <p:txBody>
          <a:bodyPr/>
          <a:lstStyle/>
          <a:p>
            <a:r>
              <a:rPr lang="en-US" smtClean="0"/>
              <a:t>TDM (Time Division Multiplexing)</a:t>
            </a:r>
          </a:p>
          <a:p>
            <a:r>
              <a:rPr lang="en-US" smtClean="0"/>
              <a:t>FDM (Frequency Division Multiplexing)</a:t>
            </a:r>
          </a:p>
          <a:p>
            <a:r>
              <a:rPr lang="en-US" smtClean="0"/>
              <a:t>CDMA (Code Division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7"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fontAlgn="auto">
              <a:spcAft>
                <a:spcPts val="0"/>
              </a:spcAft>
              <a:defRPr/>
            </a:pPr>
            <a:r>
              <a:rPr lang="en-US" smtClean="0"/>
              <a:t>TDM</a:t>
            </a:r>
          </a:p>
        </p:txBody>
      </p:sp>
      <p:sp>
        <p:nvSpPr>
          <p:cNvPr id="132099" name="Rectangle 3"/>
          <p:cNvSpPr>
            <a:spLocks noGrp="1" noChangeArrowheads="1"/>
          </p:cNvSpPr>
          <p:nvPr>
            <p:ph sz="quarter" idx="1"/>
          </p:nvPr>
        </p:nvSpPr>
        <p:spPr>
          <a:xfrm>
            <a:off x="457200" y="1371600"/>
            <a:ext cx="7467600" cy="5102225"/>
          </a:xfrm>
        </p:spPr>
        <p:txBody>
          <a:bodyPr/>
          <a:lstStyle/>
          <a:p>
            <a:r>
              <a:rPr lang="en-US" dirty="0" smtClean="0"/>
              <a:t>Ý </a:t>
            </a:r>
            <a:r>
              <a:rPr lang="en-US" dirty="0" err="1" smtClean="0"/>
              <a:t>tưởng</a:t>
            </a:r>
            <a:r>
              <a:rPr lang="en-US" dirty="0" smtClean="0"/>
              <a:t>:</a:t>
            </a:r>
          </a:p>
          <a:p>
            <a:pPr lvl="1"/>
            <a:r>
              <a:rPr lang="en-US" dirty="0" err="1" smtClean="0"/>
              <a:t>Chia</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khe</a:t>
            </a:r>
            <a:r>
              <a:rPr lang="en-US" dirty="0" smtClean="0"/>
              <a:t> </a:t>
            </a:r>
            <a:r>
              <a:rPr lang="en-US" dirty="0" err="1" smtClean="0"/>
              <a:t>thời</a:t>
            </a:r>
            <a:r>
              <a:rPr lang="en-US" dirty="0" smtClean="0"/>
              <a:t> </a:t>
            </a:r>
            <a:r>
              <a:rPr lang="en-US" dirty="0" err="1" smtClean="0"/>
              <a:t>gian</a:t>
            </a:r>
            <a:endParaRPr lang="en-US" dirty="0" smtClean="0"/>
          </a:p>
          <a:p>
            <a:pPr lvl="1"/>
            <a:r>
              <a:rPr lang="en-US" dirty="0" err="1" smtClean="0"/>
              <a:t>Mỗi</a:t>
            </a:r>
            <a:r>
              <a:rPr lang="en-US" dirty="0" smtClean="0"/>
              <a:t> </a:t>
            </a:r>
            <a:r>
              <a:rPr lang="en-US" dirty="0" err="1" smtClean="0"/>
              <a:t>khe</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chia</a:t>
            </a:r>
            <a:r>
              <a:rPr lang="en-US" dirty="0" smtClean="0"/>
              <a:t> </a:t>
            </a:r>
            <a:r>
              <a:rPr lang="en-US" dirty="0" err="1" smtClean="0"/>
              <a:t>thành</a:t>
            </a:r>
            <a:r>
              <a:rPr lang="en-US" dirty="0" smtClean="0"/>
              <a:t> N </a:t>
            </a:r>
            <a:r>
              <a:rPr lang="en-US" dirty="0" err="1" smtClean="0"/>
              <a:t>khe</a:t>
            </a:r>
            <a:r>
              <a:rPr lang="en-US" dirty="0" smtClean="0"/>
              <a:t> </a:t>
            </a:r>
            <a:r>
              <a:rPr lang="en-US" dirty="0" err="1" smtClean="0"/>
              <a:t>nhỏ</a:t>
            </a:r>
            <a:endParaRPr lang="en-US" dirty="0" smtClean="0"/>
          </a:p>
          <a:p>
            <a:pPr lvl="1"/>
            <a:r>
              <a:rPr lang="en-US" dirty="0" err="1" smtClean="0"/>
              <a:t>Mỗi</a:t>
            </a:r>
            <a:r>
              <a:rPr lang="en-US" dirty="0" smtClean="0"/>
              <a:t> </a:t>
            </a:r>
            <a:r>
              <a:rPr lang="en-US" dirty="0" err="1" smtClean="0"/>
              <a:t>khe</a:t>
            </a:r>
            <a:r>
              <a:rPr lang="en-US" dirty="0" smtClean="0"/>
              <a:t> </a:t>
            </a:r>
            <a:r>
              <a:rPr lang="en-US" dirty="0" err="1" smtClean="0"/>
              <a:t>nhỏ</a:t>
            </a:r>
            <a:r>
              <a:rPr lang="en-US" dirty="0" smtClean="0"/>
              <a:t> </a:t>
            </a:r>
            <a:r>
              <a:rPr lang="en-US" dirty="0" err="1" smtClean="0"/>
              <a:t>dành</a:t>
            </a:r>
            <a:r>
              <a:rPr lang="en-US" dirty="0" smtClean="0"/>
              <a:t> </a:t>
            </a:r>
            <a:r>
              <a:rPr lang="en-US" dirty="0" err="1" smtClean="0"/>
              <a:t>cho</a:t>
            </a:r>
            <a:r>
              <a:rPr lang="en-US" dirty="0" smtClean="0"/>
              <a:t> 1 node </a:t>
            </a:r>
            <a:r>
              <a:rPr lang="en-US" dirty="0" err="1" smtClean="0"/>
              <a:t>trong</a:t>
            </a:r>
            <a:r>
              <a:rPr lang="en-US" dirty="0" smtClean="0"/>
              <a:t> </a:t>
            </a:r>
            <a:r>
              <a:rPr lang="en-US" dirty="0" err="1" smtClean="0"/>
              <a:t>mạng</a:t>
            </a:r>
            <a:endParaRPr lang="en-US" dirty="0" smtClean="0"/>
          </a:p>
          <a:p>
            <a:pPr lvl="1">
              <a:buFontTx/>
              <a:buNone/>
            </a:pPr>
            <a:r>
              <a:rPr lang="en-US" dirty="0" smtClean="0">
                <a:sym typeface="Wingdings" pitchFamily="2" charset="2"/>
              </a:rPr>
              <a:t> </a:t>
            </a:r>
            <a:r>
              <a:rPr lang="en-US" dirty="0" err="1" smtClean="0">
                <a:sym typeface="Wingdings" pitchFamily="2" charset="2"/>
              </a:rPr>
              <a:t>Mỗi</a:t>
            </a:r>
            <a:r>
              <a:rPr lang="en-US" dirty="0" smtClean="0">
                <a:sym typeface="Wingdings" pitchFamily="2" charset="2"/>
              </a:rPr>
              <a:t> node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băng</a:t>
            </a:r>
            <a:r>
              <a:rPr lang="en-US" dirty="0" smtClean="0">
                <a:sym typeface="Wingdings" pitchFamily="2" charset="2"/>
              </a:rPr>
              <a:t> </a:t>
            </a:r>
            <a:r>
              <a:rPr lang="en-US" dirty="0" err="1" smtClean="0">
                <a:sym typeface="Wingdings" pitchFamily="2" charset="2"/>
              </a:rPr>
              <a:t>thông</a:t>
            </a:r>
            <a:r>
              <a:rPr lang="en-US" dirty="0" smtClean="0">
                <a:sym typeface="Wingdings" pitchFamily="2" charset="2"/>
              </a:rPr>
              <a:t>: R/N</a:t>
            </a:r>
            <a:endParaRPr lang="en-US" dirty="0" smtClean="0"/>
          </a:p>
        </p:txBody>
      </p:sp>
      <p:grpSp>
        <p:nvGrpSpPr>
          <p:cNvPr id="2" name="Group 4"/>
          <p:cNvGrpSpPr>
            <a:grpSpLocks/>
          </p:cNvGrpSpPr>
          <p:nvPr/>
        </p:nvGrpSpPr>
        <p:grpSpPr bwMode="auto">
          <a:xfrm>
            <a:off x="2463800" y="3810000"/>
            <a:ext cx="5638800" cy="1143000"/>
            <a:chOff x="1920" y="1152"/>
            <a:chExt cx="3552" cy="720"/>
          </a:xfrm>
        </p:grpSpPr>
        <p:sp>
          <p:nvSpPr>
            <p:cNvPr id="39081"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39082"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32103" name="Text Box 7"/>
          <p:cNvSpPr txBox="1">
            <a:spLocks noChangeArrowheads="1"/>
          </p:cNvSpPr>
          <p:nvPr/>
        </p:nvSpPr>
        <p:spPr bwMode="auto">
          <a:xfrm>
            <a:off x="1168400" y="4137025"/>
            <a:ext cx="11430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32104" name="Text Box 8"/>
          <p:cNvSpPr txBox="1">
            <a:spLocks noChangeArrowheads="1"/>
          </p:cNvSpPr>
          <p:nvPr/>
        </p:nvSpPr>
        <p:spPr bwMode="auto">
          <a:xfrm>
            <a:off x="4368800" y="4899025"/>
            <a:ext cx="23622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pSp>
        <p:nvGrpSpPr>
          <p:cNvPr id="3" name="Group 9"/>
          <p:cNvGrpSpPr>
            <a:grpSpLocks/>
          </p:cNvGrpSpPr>
          <p:nvPr/>
        </p:nvGrpSpPr>
        <p:grpSpPr bwMode="auto">
          <a:xfrm>
            <a:off x="2692400" y="3962400"/>
            <a:ext cx="5054600" cy="892175"/>
            <a:chOff x="1440" y="3504"/>
            <a:chExt cx="3184" cy="562"/>
          </a:xfrm>
        </p:grpSpPr>
        <p:sp>
          <p:nvSpPr>
            <p:cNvPr id="39041" name="Rectangle 10"/>
            <p:cNvSpPr>
              <a:spLocks noChangeArrowheads="1"/>
            </p:cNvSpPr>
            <p:nvPr/>
          </p:nvSpPr>
          <p:spPr bwMode="auto">
            <a:xfrm>
              <a:off x="190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2" name="Rectangle 11"/>
            <p:cNvSpPr>
              <a:spLocks noChangeArrowheads="1"/>
            </p:cNvSpPr>
            <p:nvPr/>
          </p:nvSpPr>
          <p:spPr bwMode="auto">
            <a:xfrm>
              <a:off x="175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3" name="Rectangle 12"/>
            <p:cNvSpPr>
              <a:spLocks noChangeArrowheads="1"/>
            </p:cNvSpPr>
            <p:nvPr/>
          </p:nvSpPr>
          <p:spPr bwMode="auto">
            <a:xfrm>
              <a:off x="159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4" name="Rectangle 13"/>
            <p:cNvSpPr>
              <a:spLocks noChangeArrowheads="1"/>
            </p:cNvSpPr>
            <p:nvPr/>
          </p:nvSpPr>
          <p:spPr bwMode="auto">
            <a:xfrm>
              <a:off x="144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5" name="Line 14"/>
            <p:cNvSpPr>
              <a:spLocks noChangeShapeType="1"/>
            </p:cNvSpPr>
            <p:nvPr/>
          </p:nvSpPr>
          <p:spPr bwMode="auto">
            <a:xfrm>
              <a:off x="1440" y="3504"/>
              <a:ext cx="624" cy="0"/>
            </a:xfrm>
            <a:prstGeom prst="line">
              <a:avLst/>
            </a:prstGeom>
            <a:noFill/>
            <a:ln w="28575" cap="sq">
              <a:solidFill>
                <a:schemeClr val="tx1"/>
              </a:solidFill>
              <a:round/>
              <a:headEnd/>
              <a:tailEnd/>
            </a:ln>
          </p:spPr>
          <p:txBody>
            <a:bodyPr/>
            <a:lstStyle/>
            <a:p>
              <a:endParaRPr lang="en-US"/>
            </a:p>
          </p:txBody>
        </p:sp>
        <p:sp>
          <p:nvSpPr>
            <p:cNvPr id="39046" name="Line 15"/>
            <p:cNvSpPr>
              <a:spLocks noChangeShapeType="1"/>
            </p:cNvSpPr>
            <p:nvPr/>
          </p:nvSpPr>
          <p:spPr bwMode="auto">
            <a:xfrm>
              <a:off x="1440" y="4066"/>
              <a:ext cx="624" cy="0"/>
            </a:xfrm>
            <a:prstGeom prst="line">
              <a:avLst/>
            </a:prstGeom>
            <a:noFill/>
            <a:ln w="28575" cap="sq">
              <a:solidFill>
                <a:schemeClr val="tx1"/>
              </a:solidFill>
              <a:round/>
              <a:headEnd/>
              <a:tailEnd/>
            </a:ln>
          </p:spPr>
          <p:txBody>
            <a:bodyPr/>
            <a:lstStyle/>
            <a:p>
              <a:endParaRPr lang="en-US"/>
            </a:p>
          </p:txBody>
        </p:sp>
        <p:sp>
          <p:nvSpPr>
            <p:cNvPr id="39047" name="Line 16"/>
            <p:cNvSpPr>
              <a:spLocks noChangeShapeType="1"/>
            </p:cNvSpPr>
            <p:nvPr/>
          </p:nvSpPr>
          <p:spPr bwMode="auto">
            <a:xfrm>
              <a:off x="1440" y="3504"/>
              <a:ext cx="0" cy="562"/>
            </a:xfrm>
            <a:prstGeom prst="line">
              <a:avLst/>
            </a:prstGeom>
            <a:noFill/>
            <a:ln w="28575" cap="sq">
              <a:solidFill>
                <a:schemeClr val="tx1"/>
              </a:solidFill>
              <a:round/>
              <a:headEnd/>
              <a:tailEnd/>
            </a:ln>
          </p:spPr>
          <p:txBody>
            <a:bodyPr/>
            <a:lstStyle/>
            <a:p>
              <a:endParaRPr lang="en-US"/>
            </a:p>
          </p:txBody>
        </p:sp>
        <p:sp>
          <p:nvSpPr>
            <p:cNvPr id="39048" name="Line 17"/>
            <p:cNvSpPr>
              <a:spLocks noChangeShapeType="1"/>
            </p:cNvSpPr>
            <p:nvPr/>
          </p:nvSpPr>
          <p:spPr bwMode="auto">
            <a:xfrm>
              <a:off x="2064" y="3504"/>
              <a:ext cx="0" cy="562"/>
            </a:xfrm>
            <a:prstGeom prst="line">
              <a:avLst/>
            </a:prstGeom>
            <a:noFill/>
            <a:ln w="28575" cap="sq">
              <a:solidFill>
                <a:schemeClr val="tx1"/>
              </a:solidFill>
              <a:round/>
              <a:headEnd/>
              <a:tailEnd/>
            </a:ln>
          </p:spPr>
          <p:txBody>
            <a:bodyPr/>
            <a:lstStyle/>
            <a:p>
              <a:endParaRPr lang="en-US"/>
            </a:p>
          </p:txBody>
        </p:sp>
        <p:sp>
          <p:nvSpPr>
            <p:cNvPr id="39049" name="Rectangle 18"/>
            <p:cNvSpPr>
              <a:spLocks noChangeArrowheads="1"/>
            </p:cNvSpPr>
            <p:nvPr/>
          </p:nvSpPr>
          <p:spPr bwMode="auto">
            <a:xfrm>
              <a:off x="254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0" name="Rectangle 19"/>
            <p:cNvSpPr>
              <a:spLocks noChangeArrowheads="1"/>
            </p:cNvSpPr>
            <p:nvPr/>
          </p:nvSpPr>
          <p:spPr bwMode="auto">
            <a:xfrm>
              <a:off x="239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1" name="Rectangle 20"/>
            <p:cNvSpPr>
              <a:spLocks noChangeArrowheads="1"/>
            </p:cNvSpPr>
            <p:nvPr/>
          </p:nvSpPr>
          <p:spPr bwMode="auto">
            <a:xfrm>
              <a:off x="223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2" name="Rectangle 21"/>
            <p:cNvSpPr>
              <a:spLocks noChangeArrowheads="1"/>
            </p:cNvSpPr>
            <p:nvPr/>
          </p:nvSpPr>
          <p:spPr bwMode="auto">
            <a:xfrm>
              <a:off x="208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3" name="Line 22"/>
            <p:cNvSpPr>
              <a:spLocks noChangeShapeType="1"/>
            </p:cNvSpPr>
            <p:nvPr/>
          </p:nvSpPr>
          <p:spPr bwMode="auto">
            <a:xfrm>
              <a:off x="2080" y="3504"/>
              <a:ext cx="624" cy="0"/>
            </a:xfrm>
            <a:prstGeom prst="line">
              <a:avLst/>
            </a:prstGeom>
            <a:noFill/>
            <a:ln w="28575" cap="sq">
              <a:solidFill>
                <a:schemeClr val="tx1"/>
              </a:solidFill>
              <a:round/>
              <a:headEnd/>
              <a:tailEnd/>
            </a:ln>
          </p:spPr>
          <p:txBody>
            <a:bodyPr/>
            <a:lstStyle/>
            <a:p>
              <a:endParaRPr lang="en-US"/>
            </a:p>
          </p:txBody>
        </p:sp>
        <p:sp>
          <p:nvSpPr>
            <p:cNvPr id="39054" name="Line 23"/>
            <p:cNvSpPr>
              <a:spLocks noChangeShapeType="1"/>
            </p:cNvSpPr>
            <p:nvPr/>
          </p:nvSpPr>
          <p:spPr bwMode="auto">
            <a:xfrm>
              <a:off x="2080" y="4066"/>
              <a:ext cx="624" cy="0"/>
            </a:xfrm>
            <a:prstGeom prst="line">
              <a:avLst/>
            </a:prstGeom>
            <a:noFill/>
            <a:ln w="28575" cap="sq">
              <a:solidFill>
                <a:schemeClr val="tx1"/>
              </a:solidFill>
              <a:round/>
              <a:headEnd/>
              <a:tailEnd/>
            </a:ln>
          </p:spPr>
          <p:txBody>
            <a:bodyPr/>
            <a:lstStyle/>
            <a:p>
              <a:endParaRPr lang="en-US"/>
            </a:p>
          </p:txBody>
        </p:sp>
        <p:sp>
          <p:nvSpPr>
            <p:cNvPr id="39055" name="Line 24"/>
            <p:cNvSpPr>
              <a:spLocks noChangeShapeType="1"/>
            </p:cNvSpPr>
            <p:nvPr/>
          </p:nvSpPr>
          <p:spPr bwMode="auto">
            <a:xfrm>
              <a:off x="2080" y="3504"/>
              <a:ext cx="0" cy="562"/>
            </a:xfrm>
            <a:prstGeom prst="line">
              <a:avLst/>
            </a:prstGeom>
            <a:noFill/>
            <a:ln w="28575" cap="sq">
              <a:solidFill>
                <a:schemeClr val="tx1"/>
              </a:solidFill>
              <a:round/>
              <a:headEnd/>
              <a:tailEnd/>
            </a:ln>
          </p:spPr>
          <p:txBody>
            <a:bodyPr/>
            <a:lstStyle/>
            <a:p>
              <a:endParaRPr lang="en-US"/>
            </a:p>
          </p:txBody>
        </p:sp>
        <p:sp>
          <p:nvSpPr>
            <p:cNvPr id="39056" name="Line 25"/>
            <p:cNvSpPr>
              <a:spLocks noChangeShapeType="1"/>
            </p:cNvSpPr>
            <p:nvPr/>
          </p:nvSpPr>
          <p:spPr bwMode="auto">
            <a:xfrm>
              <a:off x="2704" y="3504"/>
              <a:ext cx="0" cy="562"/>
            </a:xfrm>
            <a:prstGeom prst="line">
              <a:avLst/>
            </a:prstGeom>
            <a:noFill/>
            <a:ln w="28575" cap="sq">
              <a:solidFill>
                <a:schemeClr val="tx1"/>
              </a:solidFill>
              <a:round/>
              <a:headEnd/>
              <a:tailEnd/>
            </a:ln>
          </p:spPr>
          <p:txBody>
            <a:bodyPr/>
            <a:lstStyle/>
            <a:p>
              <a:endParaRPr lang="en-US"/>
            </a:p>
          </p:txBody>
        </p:sp>
        <p:sp>
          <p:nvSpPr>
            <p:cNvPr id="39057" name="Rectangle 26"/>
            <p:cNvSpPr>
              <a:spLocks noChangeArrowheads="1"/>
            </p:cNvSpPr>
            <p:nvPr/>
          </p:nvSpPr>
          <p:spPr bwMode="auto">
            <a:xfrm>
              <a:off x="318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8" name="Rectangle 27"/>
            <p:cNvSpPr>
              <a:spLocks noChangeArrowheads="1"/>
            </p:cNvSpPr>
            <p:nvPr/>
          </p:nvSpPr>
          <p:spPr bwMode="auto">
            <a:xfrm>
              <a:off x="303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9" name="Rectangle 28"/>
            <p:cNvSpPr>
              <a:spLocks noChangeArrowheads="1"/>
            </p:cNvSpPr>
            <p:nvPr/>
          </p:nvSpPr>
          <p:spPr bwMode="auto">
            <a:xfrm>
              <a:off x="287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0" name="Rectangle 29"/>
            <p:cNvSpPr>
              <a:spLocks noChangeArrowheads="1"/>
            </p:cNvSpPr>
            <p:nvPr/>
          </p:nvSpPr>
          <p:spPr bwMode="auto">
            <a:xfrm>
              <a:off x="272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1" name="Line 30"/>
            <p:cNvSpPr>
              <a:spLocks noChangeShapeType="1"/>
            </p:cNvSpPr>
            <p:nvPr/>
          </p:nvSpPr>
          <p:spPr bwMode="auto">
            <a:xfrm>
              <a:off x="2720" y="3504"/>
              <a:ext cx="624" cy="0"/>
            </a:xfrm>
            <a:prstGeom prst="line">
              <a:avLst/>
            </a:prstGeom>
            <a:noFill/>
            <a:ln w="28575" cap="sq">
              <a:solidFill>
                <a:schemeClr val="tx1"/>
              </a:solidFill>
              <a:round/>
              <a:headEnd/>
              <a:tailEnd/>
            </a:ln>
          </p:spPr>
          <p:txBody>
            <a:bodyPr/>
            <a:lstStyle/>
            <a:p>
              <a:endParaRPr lang="en-US"/>
            </a:p>
          </p:txBody>
        </p:sp>
        <p:sp>
          <p:nvSpPr>
            <p:cNvPr id="39062" name="Line 31"/>
            <p:cNvSpPr>
              <a:spLocks noChangeShapeType="1"/>
            </p:cNvSpPr>
            <p:nvPr/>
          </p:nvSpPr>
          <p:spPr bwMode="auto">
            <a:xfrm>
              <a:off x="2720" y="4066"/>
              <a:ext cx="624" cy="0"/>
            </a:xfrm>
            <a:prstGeom prst="line">
              <a:avLst/>
            </a:prstGeom>
            <a:noFill/>
            <a:ln w="28575" cap="sq">
              <a:solidFill>
                <a:schemeClr val="tx1"/>
              </a:solidFill>
              <a:round/>
              <a:headEnd/>
              <a:tailEnd/>
            </a:ln>
          </p:spPr>
          <p:txBody>
            <a:bodyPr/>
            <a:lstStyle/>
            <a:p>
              <a:endParaRPr lang="en-US"/>
            </a:p>
          </p:txBody>
        </p:sp>
        <p:sp>
          <p:nvSpPr>
            <p:cNvPr id="39063" name="Line 32"/>
            <p:cNvSpPr>
              <a:spLocks noChangeShapeType="1"/>
            </p:cNvSpPr>
            <p:nvPr/>
          </p:nvSpPr>
          <p:spPr bwMode="auto">
            <a:xfrm>
              <a:off x="2720" y="3504"/>
              <a:ext cx="0" cy="562"/>
            </a:xfrm>
            <a:prstGeom prst="line">
              <a:avLst/>
            </a:prstGeom>
            <a:noFill/>
            <a:ln w="28575" cap="sq">
              <a:solidFill>
                <a:schemeClr val="tx1"/>
              </a:solidFill>
              <a:round/>
              <a:headEnd/>
              <a:tailEnd/>
            </a:ln>
          </p:spPr>
          <p:txBody>
            <a:bodyPr/>
            <a:lstStyle/>
            <a:p>
              <a:endParaRPr lang="en-US"/>
            </a:p>
          </p:txBody>
        </p:sp>
        <p:sp>
          <p:nvSpPr>
            <p:cNvPr id="39064" name="Line 33"/>
            <p:cNvSpPr>
              <a:spLocks noChangeShapeType="1"/>
            </p:cNvSpPr>
            <p:nvPr/>
          </p:nvSpPr>
          <p:spPr bwMode="auto">
            <a:xfrm>
              <a:off x="3344" y="3504"/>
              <a:ext cx="0" cy="562"/>
            </a:xfrm>
            <a:prstGeom prst="line">
              <a:avLst/>
            </a:prstGeom>
            <a:noFill/>
            <a:ln w="28575" cap="sq">
              <a:solidFill>
                <a:schemeClr val="tx1"/>
              </a:solidFill>
              <a:round/>
              <a:headEnd/>
              <a:tailEnd/>
            </a:ln>
          </p:spPr>
          <p:txBody>
            <a:bodyPr/>
            <a:lstStyle/>
            <a:p>
              <a:endParaRPr lang="en-US"/>
            </a:p>
          </p:txBody>
        </p:sp>
        <p:sp>
          <p:nvSpPr>
            <p:cNvPr id="39065" name="Rectangle 34"/>
            <p:cNvSpPr>
              <a:spLocks noChangeArrowheads="1"/>
            </p:cNvSpPr>
            <p:nvPr/>
          </p:nvSpPr>
          <p:spPr bwMode="auto">
            <a:xfrm>
              <a:off x="382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6" name="Rectangle 35"/>
            <p:cNvSpPr>
              <a:spLocks noChangeArrowheads="1"/>
            </p:cNvSpPr>
            <p:nvPr/>
          </p:nvSpPr>
          <p:spPr bwMode="auto">
            <a:xfrm>
              <a:off x="367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7" name="Rectangle 36"/>
            <p:cNvSpPr>
              <a:spLocks noChangeArrowheads="1"/>
            </p:cNvSpPr>
            <p:nvPr/>
          </p:nvSpPr>
          <p:spPr bwMode="auto">
            <a:xfrm>
              <a:off x="351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8" name="Rectangle 37"/>
            <p:cNvSpPr>
              <a:spLocks noChangeArrowheads="1"/>
            </p:cNvSpPr>
            <p:nvPr/>
          </p:nvSpPr>
          <p:spPr bwMode="auto">
            <a:xfrm>
              <a:off x="336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9" name="Line 38"/>
            <p:cNvSpPr>
              <a:spLocks noChangeShapeType="1"/>
            </p:cNvSpPr>
            <p:nvPr/>
          </p:nvSpPr>
          <p:spPr bwMode="auto">
            <a:xfrm>
              <a:off x="3360" y="3504"/>
              <a:ext cx="624" cy="0"/>
            </a:xfrm>
            <a:prstGeom prst="line">
              <a:avLst/>
            </a:prstGeom>
            <a:noFill/>
            <a:ln w="28575" cap="sq">
              <a:solidFill>
                <a:schemeClr val="tx1"/>
              </a:solidFill>
              <a:round/>
              <a:headEnd/>
              <a:tailEnd/>
            </a:ln>
          </p:spPr>
          <p:txBody>
            <a:bodyPr/>
            <a:lstStyle/>
            <a:p>
              <a:endParaRPr lang="en-US"/>
            </a:p>
          </p:txBody>
        </p:sp>
        <p:sp>
          <p:nvSpPr>
            <p:cNvPr id="39070" name="Line 39"/>
            <p:cNvSpPr>
              <a:spLocks noChangeShapeType="1"/>
            </p:cNvSpPr>
            <p:nvPr/>
          </p:nvSpPr>
          <p:spPr bwMode="auto">
            <a:xfrm>
              <a:off x="3360" y="4066"/>
              <a:ext cx="624" cy="0"/>
            </a:xfrm>
            <a:prstGeom prst="line">
              <a:avLst/>
            </a:prstGeom>
            <a:noFill/>
            <a:ln w="28575" cap="sq">
              <a:solidFill>
                <a:schemeClr val="tx1"/>
              </a:solidFill>
              <a:round/>
              <a:headEnd/>
              <a:tailEnd/>
            </a:ln>
          </p:spPr>
          <p:txBody>
            <a:bodyPr/>
            <a:lstStyle/>
            <a:p>
              <a:endParaRPr lang="en-US"/>
            </a:p>
          </p:txBody>
        </p:sp>
        <p:sp>
          <p:nvSpPr>
            <p:cNvPr id="39071" name="Line 40"/>
            <p:cNvSpPr>
              <a:spLocks noChangeShapeType="1"/>
            </p:cNvSpPr>
            <p:nvPr/>
          </p:nvSpPr>
          <p:spPr bwMode="auto">
            <a:xfrm>
              <a:off x="3360" y="3504"/>
              <a:ext cx="0" cy="562"/>
            </a:xfrm>
            <a:prstGeom prst="line">
              <a:avLst/>
            </a:prstGeom>
            <a:noFill/>
            <a:ln w="28575" cap="sq">
              <a:solidFill>
                <a:schemeClr val="tx1"/>
              </a:solidFill>
              <a:round/>
              <a:headEnd/>
              <a:tailEnd/>
            </a:ln>
          </p:spPr>
          <p:txBody>
            <a:bodyPr/>
            <a:lstStyle/>
            <a:p>
              <a:endParaRPr lang="en-US"/>
            </a:p>
          </p:txBody>
        </p:sp>
        <p:sp>
          <p:nvSpPr>
            <p:cNvPr id="39072" name="Line 41"/>
            <p:cNvSpPr>
              <a:spLocks noChangeShapeType="1"/>
            </p:cNvSpPr>
            <p:nvPr/>
          </p:nvSpPr>
          <p:spPr bwMode="auto">
            <a:xfrm>
              <a:off x="3984" y="3504"/>
              <a:ext cx="0" cy="562"/>
            </a:xfrm>
            <a:prstGeom prst="line">
              <a:avLst/>
            </a:prstGeom>
            <a:noFill/>
            <a:ln w="28575" cap="sq">
              <a:solidFill>
                <a:schemeClr val="tx1"/>
              </a:solidFill>
              <a:round/>
              <a:headEnd/>
              <a:tailEnd/>
            </a:ln>
          </p:spPr>
          <p:txBody>
            <a:bodyPr/>
            <a:lstStyle/>
            <a:p>
              <a:endParaRPr lang="en-US"/>
            </a:p>
          </p:txBody>
        </p:sp>
        <p:sp>
          <p:nvSpPr>
            <p:cNvPr id="39073" name="Rectangle 42"/>
            <p:cNvSpPr>
              <a:spLocks noChangeArrowheads="1"/>
            </p:cNvSpPr>
            <p:nvPr/>
          </p:nvSpPr>
          <p:spPr bwMode="auto">
            <a:xfrm>
              <a:off x="446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4" name="Rectangle 43"/>
            <p:cNvSpPr>
              <a:spLocks noChangeArrowheads="1"/>
            </p:cNvSpPr>
            <p:nvPr/>
          </p:nvSpPr>
          <p:spPr bwMode="auto">
            <a:xfrm>
              <a:off x="431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5" name="Rectangle 44"/>
            <p:cNvSpPr>
              <a:spLocks noChangeArrowheads="1"/>
            </p:cNvSpPr>
            <p:nvPr/>
          </p:nvSpPr>
          <p:spPr bwMode="auto">
            <a:xfrm>
              <a:off x="415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6" name="Rectangle 45"/>
            <p:cNvSpPr>
              <a:spLocks noChangeArrowheads="1"/>
            </p:cNvSpPr>
            <p:nvPr/>
          </p:nvSpPr>
          <p:spPr bwMode="auto">
            <a:xfrm>
              <a:off x="400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7" name="Line 46"/>
            <p:cNvSpPr>
              <a:spLocks noChangeShapeType="1"/>
            </p:cNvSpPr>
            <p:nvPr/>
          </p:nvSpPr>
          <p:spPr bwMode="auto">
            <a:xfrm>
              <a:off x="4000" y="3504"/>
              <a:ext cx="624" cy="0"/>
            </a:xfrm>
            <a:prstGeom prst="line">
              <a:avLst/>
            </a:prstGeom>
            <a:noFill/>
            <a:ln w="28575" cap="sq">
              <a:solidFill>
                <a:schemeClr val="tx1"/>
              </a:solidFill>
              <a:round/>
              <a:headEnd/>
              <a:tailEnd/>
            </a:ln>
          </p:spPr>
          <p:txBody>
            <a:bodyPr/>
            <a:lstStyle/>
            <a:p>
              <a:endParaRPr lang="en-US"/>
            </a:p>
          </p:txBody>
        </p:sp>
        <p:sp>
          <p:nvSpPr>
            <p:cNvPr id="39078" name="Line 47"/>
            <p:cNvSpPr>
              <a:spLocks noChangeShapeType="1"/>
            </p:cNvSpPr>
            <p:nvPr/>
          </p:nvSpPr>
          <p:spPr bwMode="auto">
            <a:xfrm>
              <a:off x="4000" y="4066"/>
              <a:ext cx="624" cy="0"/>
            </a:xfrm>
            <a:prstGeom prst="line">
              <a:avLst/>
            </a:prstGeom>
            <a:noFill/>
            <a:ln w="28575" cap="sq">
              <a:solidFill>
                <a:schemeClr val="tx1"/>
              </a:solidFill>
              <a:round/>
              <a:headEnd/>
              <a:tailEnd/>
            </a:ln>
          </p:spPr>
          <p:txBody>
            <a:bodyPr/>
            <a:lstStyle/>
            <a:p>
              <a:endParaRPr lang="en-US"/>
            </a:p>
          </p:txBody>
        </p:sp>
        <p:sp>
          <p:nvSpPr>
            <p:cNvPr id="39079" name="Line 48"/>
            <p:cNvSpPr>
              <a:spLocks noChangeShapeType="1"/>
            </p:cNvSpPr>
            <p:nvPr/>
          </p:nvSpPr>
          <p:spPr bwMode="auto">
            <a:xfrm>
              <a:off x="4000" y="3504"/>
              <a:ext cx="0" cy="562"/>
            </a:xfrm>
            <a:prstGeom prst="line">
              <a:avLst/>
            </a:prstGeom>
            <a:noFill/>
            <a:ln w="28575" cap="sq">
              <a:solidFill>
                <a:schemeClr val="tx1"/>
              </a:solidFill>
              <a:round/>
              <a:headEnd/>
              <a:tailEnd/>
            </a:ln>
          </p:spPr>
          <p:txBody>
            <a:bodyPr/>
            <a:lstStyle/>
            <a:p>
              <a:endParaRPr lang="en-US"/>
            </a:p>
          </p:txBody>
        </p:sp>
        <p:sp>
          <p:nvSpPr>
            <p:cNvPr id="39080" name="Line 49"/>
            <p:cNvSpPr>
              <a:spLocks noChangeShapeType="1"/>
            </p:cNvSpPr>
            <p:nvPr/>
          </p:nvSpPr>
          <p:spPr bwMode="auto">
            <a:xfrm>
              <a:off x="4624" y="3504"/>
              <a:ext cx="0" cy="562"/>
            </a:xfrm>
            <a:prstGeom prst="line">
              <a:avLst/>
            </a:prstGeom>
            <a:noFill/>
            <a:ln w="28575" cap="sq">
              <a:solidFill>
                <a:schemeClr val="tx1"/>
              </a:solidFill>
              <a:round/>
              <a:headEnd/>
              <a:tailEnd/>
            </a:ln>
          </p:spPr>
          <p:txBody>
            <a:bodyPr/>
            <a:lstStyle/>
            <a:p>
              <a:endParaRPr lang="en-US"/>
            </a:p>
          </p:txBody>
        </p:sp>
      </p:grpSp>
      <p:graphicFrame>
        <p:nvGraphicFramePr>
          <p:cNvPr id="132146" name="Group 50"/>
          <p:cNvGraphicFramePr>
            <a:graphicFrameLocks noGrp="1"/>
          </p:cNvGraphicFramePr>
          <p:nvPr/>
        </p:nvGraphicFramePr>
        <p:xfrm>
          <a:off x="2692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58" name="Group 62"/>
          <p:cNvGraphicFramePr>
            <a:graphicFrameLocks noGrp="1"/>
          </p:cNvGraphicFramePr>
          <p:nvPr/>
        </p:nvGraphicFramePr>
        <p:xfrm>
          <a:off x="3708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70" name="Group 74"/>
          <p:cNvGraphicFramePr>
            <a:graphicFrameLocks noGrp="1"/>
          </p:cNvGraphicFramePr>
          <p:nvPr/>
        </p:nvGraphicFramePr>
        <p:xfrm>
          <a:off x="4724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82" name="Group 86"/>
          <p:cNvGraphicFramePr>
            <a:graphicFrameLocks noGrp="1"/>
          </p:cNvGraphicFramePr>
          <p:nvPr/>
        </p:nvGraphicFramePr>
        <p:xfrm>
          <a:off x="5740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94" name="Group 98"/>
          <p:cNvGraphicFramePr>
            <a:graphicFrameLocks noGrp="1"/>
          </p:cNvGraphicFramePr>
          <p:nvPr/>
        </p:nvGraphicFramePr>
        <p:xfrm>
          <a:off x="6756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206" name="Group 110"/>
          <p:cNvGraphicFramePr>
            <a:graphicFrameLocks noGrp="1"/>
          </p:cNvGraphicFramePr>
          <p:nvPr/>
        </p:nvGraphicFramePr>
        <p:xfrm>
          <a:off x="2692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18" name="Group 122"/>
          <p:cNvGraphicFramePr>
            <a:graphicFrameLocks noGrp="1"/>
          </p:cNvGraphicFramePr>
          <p:nvPr/>
        </p:nvGraphicFramePr>
        <p:xfrm>
          <a:off x="3708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30" name="Group 134"/>
          <p:cNvGraphicFramePr>
            <a:graphicFrameLocks noGrp="1"/>
          </p:cNvGraphicFramePr>
          <p:nvPr/>
        </p:nvGraphicFramePr>
        <p:xfrm>
          <a:off x="4724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42" name="Group 146"/>
          <p:cNvGraphicFramePr>
            <a:graphicFrameLocks noGrp="1"/>
          </p:cNvGraphicFramePr>
          <p:nvPr/>
        </p:nvGraphicFramePr>
        <p:xfrm>
          <a:off x="5740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54" name="Group 158"/>
          <p:cNvGraphicFramePr>
            <a:graphicFrameLocks noGrp="1"/>
          </p:cNvGraphicFramePr>
          <p:nvPr/>
        </p:nvGraphicFramePr>
        <p:xfrm>
          <a:off x="6756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sp>
        <p:nvSpPr>
          <p:cNvPr id="60" name="Slide Number Placeholder 59"/>
          <p:cNvSpPr>
            <a:spLocks noGrp="1"/>
          </p:cNvSpPr>
          <p:nvPr>
            <p:ph type="sldNum" sz="quarter" idx="12"/>
          </p:nvPr>
        </p:nvSpPr>
        <p:spPr/>
        <p:txBody>
          <a:bodyPr/>
          <a:lstStyle/>
          <a:p>
            <a:fld id="{4810A696-75C0-4E1D-A482-26D5420205C7}" type="slidenum">
              <a:rPr lang="en-US" smtClean="0"/>
              <a:pPr/>
              <a:t>37</a:t>
            </a:fld>
            <a:endParaRPr lang="en-US"/>
          </a:p>
        </p:txBody>
      </p:sp>
      <p:sp>
        <p:nvSpPr>
          <p:cNvPr id="61" name="Footer Placeholder 60"/>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2103"/>
                                        </p:tgtEl>
                                        <p:attrNameLst>
                                          <p:attrName>style.visibility</p:attrName>
                                        </p:attrNameLst>
                                      </p:cBhvr>
                                      <p:to>
                                        <p:strVal val="visible"/>
                                      </p:to>
                                    </p:set>
                                    <p:animEffect transition="in" filter="dissolve">
                                      <p:cBhvr>
                                        <p:cTn id="20" dur="500"/>
                                        <p:tgtEl>
                                          <p:spTgt spid="13210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2104"/>
                                        </p:tgtEl>
                                        <p:attrNameLst>
                                          <p:attrName>style.visibility</p:attrName>
                                        </p:attrNameLst>
                                      </p:cBhvr>
                                      <p:to>
                                        <p:strVal val="visible"/>
                                      </p:to>
                                    </p:set>
                                    <p:animEffect transition="in" filter="dissolve">
                                      <p:cBhvr>
                                        <p:cTn id="23" dur="500"/>
                                        <p:tgtEl>
                                          <p:spTgt spid="132104"/>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31" dur="500"/>
                                        <p:tgtEl>
                                          <p:spTgt spid="13209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2146"/>
                                        </p:tgtEl>
                                        <p:attrNameLst>
                                          <p:attrName>style.visibility</p:attrName>
                                        </p:attrNameLst>
                                      </p:cBhvr>
                                      <p:to>
                                        <p:strVal val="visible"/>
                                      </p:to>
                                    </p:set>
                                    <p:animEffect transition="in" filter="dissolve">
                                      <p:cBhvr>
                                        <p:cTn id="36" dur="500"/>
                                        <p:tgtEl>
                                          <p:spTgt spid="132146"/>
                                        </p:tgtEl>
                                      </p:cBhvr>
                                    </p:animEffect>
                                  </p:childTnLst>
                                </p:cTn>
                              </p:par>
                              <p:par>
                                <p:cTn id="37" presetID="9" presetClass="entr" presetSubtype="0" fill="hold" nodeType="withEffect">
                                  <p:stCondLst>
                                    <p:cond delay="0"/>
                                  </p:stCondLst>
                                  <p:childTnLst>
                                    <p:set>
                                      <p:cBhvr>
                                        <p:cTn id="38" dur="1" fill="hold">
                                          <p:stCondLst>
                                            <p:cond delay="0"/>
                                          </p:stCondLst>
                                        </p:cTn>
                                        <p:tgtEl>
                                          <p:spTgt spid="132158"/>
                                        </p:tgtEl>
                                        <p:attrNameLst>
                                          <p:attrName>style.visibility</p:attrName>
                                        </p:attrNameLst>
                                      </p:cBhvr>
                                      <p:to>
                                        <p:strVal val="visible"/>
                                      </p:to>
                                    </p:set>
                                    <p:animEffect transition="in" filter="dissolve">
                                      <p:cBhvr>
                                        <p:cTn id="39" dur="500"/>
                                        <p:tgtEl>
                                          <p:spTgt spid="132158"/>
                                        </p:tgtEl>
                                      </p:cBhvr>
                                    </p:animEffect>
                                  </p:childTnLst>
                                </p:cTn>
                              </p:par>
                              <p:par>
                                <p:cTn id="40" presetID="9" presetClass="entr" presetSubtype="0" fill="hold" nodeType="withEffect">
                                  <p:stCondLst>
                                    <p:cond delay="0"/>
                                  </p:stCondLst>
                                  <p:childTnLst>
                                    <p:set>
                                      <p:cBhvr>
                                        <p:cTn id="41" dur="1" fill="hold">
                                          <p:stCondLst>
                                            <p:cond delay="0"/>
                                          </p:stCondLst>
                                        </p:cTn>
                                        <p:tgtEl>
                                          <p:spTgt spid="132170"/>
                                        </p:tgtEl>
                                        <p:attrNameLst>
                                          <p:attrName>style.visibility</p:attrName>
                                        </p:attrNameLst>
                                      </p:cBhvr>
                                      <p:to>
                                        <p:strVal val="visible"/>
                                      </p:to>
                                    </p:set>
                                    <p:animEffect transition="in" filter="dissolve">
                                      <p:cBhvr>
                                        <p:cTn id="42" dur="500"/>
                                        <p:tgtEl>
                                          <p:spTgt spid="132170"/>
                                        </p:tgtEl>
                                      </p:cBhvr>
                                    </p:animEffect>
                                  </p:childTnLst>
                                </p:cTn>
                              </p:par>
                              <p:par>
                                <p:cTn id="43" presetID="9" presetClass="entr" presetSubtype="0" fill="hold" nodeType="withEffect">
                                  <p:stCondLst>
                                    <p:cond delay="0"/>
                                  </p:stCondLst>
                                  <p:childTnLst>
                                    <p:set>
                                      <p:cBhvr>
                                        <p:cTn id="44" dur="1" fill="hold">
                                          <p:stCondLst>
                                            <p:cond delay="0"/>
                                          </p:stCondLst>
                                        </p:cTn>
                                        <p:tgtEl>
                                          <p:spTgt spid="132182"/>
                                        </p:tgtEl>
                                        <p:attrNameLst>
                                          <p:attrName>style.visibility</p:attrName>
                                        </p:attrNameLst>
                                      </p:cBhvr>
                                      <p:to>
                                        <p:strVal val="visible"/>
                                      </p:to>
                                    </p:set>
                                    <p:animEffect transition="in" filter="dissolve">
                                      <p:cBhvr>
                                        <p:cTn id="45" dur="500"/>
                                        <p:tgtEl>
                                          <p:spTgt spid="132182"/>
                                        </p:tgtEl>
                                      </p:cBhvr>
                                    </p:animEffect>
                                  </p:childTnLst>
                                </p:cTn>
                              </p:par>
                              <p:par>
                                <p:cTn id="46" presetID="9" presetClass="entr" presetSubtype="0" fill="hold" nodeType="withEffect">
                                  <p:stCondLst>
                                    <p:cond delay="0"/>
                                  </p:stCondLst>
                                  <p:childTnLst>
                                    <p:set>
                                      <p:cBhvr>
                                        <p:cTn id="47" dur="1" fill="hold">
                                          <p:stCondLst>
                                            <p:cond delay="0"/>
                                          </p:stCondLst>
                                        </p:cTn>
                                        <p:tgtEl>
                                          <p:spTgt spid="132194"/>
                                        </p:tgtEl>
                                        <p:attrNameLst>
                                          <p:attrName>style.visibility</p:attrName>
                                        </p:attrNameLst>
                                      </p:cBhvr>
                                      <p:to>
                                        <p:strVal val="visible"/>
                                      </p:to>
                                    </p:set>
                                    <p:animEffect transition="in" filter="dissolve">
                                      <p:cBhvr>
                                        <p:cTn id="48" dur="500"/>
                                        <p:tgtEl>
                                          <p:spTgt spid="13219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53" dur="500"/>
                                        <p:tgtEl>
                                          <p:spTgt spid="132099">
                                            <p:txEl>
                                              <p:pRg st="3" end="3"/>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56" dur="500"/>
                                        <p:tgtEl>
                                          <p:spTgt spid="1320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32206"/>
                                        </p:tgtEl>
                                        <p:attrNameLst>
                                          <p:attrName>style.visibility</p:attrName>
                                        </p:attrNameLst>
                                      </p:cBhvr>
                                      <p:to>
                                        <p:strVal val="visible"/>
                                      </p:to>
                                    </p:set>
                                    <p:animEffect transition="in" filter="dissolve">
                                      <p:cBhvr>
                                        <p:cTn id="61" dur="500"/>
                                        <p:tgtEl>
                                          <p:spTgt spid="132206"/>
                                        </p:tgtEl>
                                      </p:cBhvr>
                                    </p:animEffect>
                                  </p:childTnLst>
                                </p:cTn>
                              </p:par>
                              <p:par>
                                <p:cTn id="62" presetID="9" presetClass="entr" presetSubtype="0" fill="hold" nodeType="withEffect">
                                  <p:stCondLst>
                                    <p:cond delay="0"/>
                                  </p:stCondLst>
                                  <p:childTnLst>
                                    <p:set>
                                      <p:cBhvr>
                                        <p:cTn id="63" dur="1" fill="hold">
                                          <p:stCondLst>
                                            <p:cond delay="0"/>
                                          </p:stCondLst>
                                        </p:cTn>
                                        <p:tgtEl>
                                          <p:spTgt spid="132218"/>
                                        </p:tgtEl>
                                        <p:attrNameLst>
                                          <p:attrName>style.visibility</p:attrName>
                                        </p:attrNameLst>
                                      </p:cBhvr>
                                      <p:to>
                                        <p:strVal val="visible"/>
                                      </p:to>
                                    </p:set>
                                    <p:animEffect transition="in" filter="dissolve">
                                      <p:cBhvr>
                                        <p:cTn id="64" dur="500"/>
                                        <p:tgtEl>
                                          <p:spTgt spid="132218"/>
                                        </p:tgtEl>
                                      </p:cBhvr>
                                    </p:animEffect>
                                  </p:childTnLst>
                                </p:cTn>
                              </p:par>
                              <p:par>
                                <p:cTn id="65" presetID="9" presetClass="entr" presetSubtype="0" fill="hold" nodeType="withEffect">
                                  <p:stCondLst>
                                    <p:cond delay="0"/>
                                  </p:stCondLst>
                                  <p:childTnLst>
                                    <p:set>
                                      <p:cBhvr>
                                        <p:cTn id="66" dur="1" fill="hold">
                                          <p:stCondLst>
                                            <p:cond delay="0"/>
                                          </p:stCondLst>
                                        </p:cTn>
                                        <p:tgtEl>
                                          <p:spTgt spid="132230"/>
                                        </p:tgtEl>
                                        <p:attrNameLst>
                                          <p:attrName>style.visibility</p:attrName>
                                        </p:attrNameLst>
                                      </p:cBhvr>
                                      <p:to>
                                        <p:strVal val="visible"/>
                                      </p:to>
                                    </p:set>
                                    <p:animEffect transition="in" filter="dissolve">
                                      <p:cBhvr>
                                        <p:cTn id="67" dur="500"/>
                                        <p:tgtEl>
                                          <p:spTgt spid="132230"/>
                                        </p:tgtEl>
                                      </p:cBhvr>
                                    </p:animEffect>
                                  </p:childTnLst>
                                </p:cTn>
                              </p:par>
                              <p:par>
                                <p:cTn id="68" presetID="9" presetClass="entr" presetSubtype="0" fill="hold" nodeType="withEffect">
                                  <p:stCondLst>
                                    <p:cond delay="0"/>
                                  </p:stCondLst>
                                  <p:childTnLst>
                                    <p:set>
                                      <p:cBhvr>
                                        <p:cTn id="69" dur="1" fill="hold">
                                          <p:stCondLst>
                                            <p:cond delay="0"/>
                                          </p:stCondLst>
                                        </p:cTn>
                                        <p:tgtEl>
                                          <p:spTgt spid="132242"/>
                                        </p:tgtEl>
                                        <p:attrNameLst>
                                          <p:attrName>style.visibility</p:attrName>
                                        </p:attrNameLst>
                                      </p:cBhvr>
                                      <p:to>
                                        <p:strVal val="visible"/>
                                      </p:to>
                                    </p:set>
                                    <p:animEffect transition="in" filter="dissolve">
                                      <p:cBhvr>
                                        <p:cTn id="70" dur="500"/>
                                        <p:tgtEl>
                                          <p:spTgt spid="132242"/>
                                        </p:tgtEl>
                                      </p:cBhvr>
                                    </p:animEffect>
                                  </p:childTnLst>
                                </p:cTn>
                              </p:par>
                              <p:par>
                                <p:cTn id="71" presetID="9" presetClass="entr" presetSubtype="0" fill="hold" nodeType="withEffect">
                                  <p:stCondLst>
                                    <p:cond delay="0"/>
                                  </p:stCondLst>
                                  <p:childTnLst>
                                    <p:set>
                                      <p:cBhvr>
                                        <p:cTn id="72" dur="1" fill="hold">
                                          <p:stCondLst>
                                            <p:cond delay="0"/>
                                          </p:stCondLst>
                                        </p:cTn>
                                        <p:tgtEl>
                                          <p:spTgt spid="132254"/>
                                        </p:tgtEl>
                                        <p:attrNameLst>
                                          <p:attrName>style.visibility</p:attrName>
                                        </p:attrNameLst>
                                      </p:cBhvr>
                                      <p:to>
                                        <p:strVal val="visible"/>
                                      </p:to>
                                    </p:set>
                                    <p:animEffect transition="in" filter="dissolve">
                                      <p:cBhvr>
                                        <p:cTn id="73" dur="500"/>
                                        <p:tgtEl>
                                          <p:spTgt spid="13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3" grpId="0"/>
      <p:bldP spid="1321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FDM</a:t>
            </a:r>
            <a:endParaRPr lang="vi-VN" dirty="0"/>
          </a:p>
        </p:txBody>
      </p:sp>
      <p:sp>
        <p:nvSpPr>
          <p:cNvPr id="3" name="Content Placeholder 2"/>
          <p:cNvSpPr>
            <a:spLocks noGrp="1"/>
          </p:cNvSpPr>
          <p:nvPr>
            <p:ph idx="1"/>
          </p:nvPr>
        </p:nvSpPr>
        <p:spPr/>
        <p:txBody>
          <a:bodyPr/>
          <a:lstStyle/>
          <a:p>
            <a:r>
              <a:rPr lang="en-US" dirty="0" smtClean="0"/>
              <a:t>Ý </a:t>
            </a:r>
            <a:r>
              <a:rPr lang="en-US" dirty="0" err="1" smtClean="0"/>
              <a:t>tưởng</a:t>
            </a:r>
            <a:r>
              <a:rPr lang="en-US" dirty="0" smtClean="0"/>
              <a:t>:</a:t>
            </a:r>
          </a:p>
          <a:p>
            <a:pPr lvl="1"/>
            <a:r>
              <a:rPr lang="en-US" dirty="0" err="1" smtClean="0"/>
              <a:t>Chia</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thành</a:t>
            </a:r>
            <a:r>
              <a:rPr lang="en-US" dirty="0" smtClean="0"/>
              <a:t> N </a:t>
            </a:r>
            <a:r>
              <a:rPr lang="en-US" dirty="0" err="1" smtClean="0"/>
              <a:t>kênh</a:t>
            </a:r>
            <a:r>
              <a:rPr lang="en-US" dirty="0" smtClean="0"/>
              <a:t> </a:t>
            </a:r>
            <a:r>
              <a:rPr lang="en-US" dirty="0" err="1" smtClean="0"/>
              <a:t>truyền</a:t>
            </a:r>
            <a:r>
              <a:rPr lang="en-US" dirty="0" smtClean="0"/>
              <a:t> </a:t>
            </a:r>
            <a:r>
              <a:rPr lang="en-US" dirty="0" err="1" smtClean="0"/>
              <a:t>nhỏ</a:t>
            </a:r>
            <a:endParaRPr lang="en-US" dirty="0" smtClean="0"/>
          </a:p>
          <a:p>
            <a:pPr lvl="1"/>
            <a:r>
              <a:rPr lang="en-US" dirty="0" err="1" smtClean="0"/>
              <a:t>Mỗi</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dành</a:t>
            </a:r>
            <a:r>
              <a:rPr lang="en-US" dirty="0" smtClean="0"/>
              <a:t> </a:t>
            </a:r>
            <a:r>
              <a:rPr lang="en-US" dirty="0" err="1" smtClean="0"/>
              <a:t>cho</a:t>
            </a:r>
            <a:r>
              <a:rPr lang="en-US" dirty="0" smtClean="0"/>
              <a:t> 1 node</a:t>
            </a:r>
          </a:p>
          <a:p>
            <a:pPr lvl="1">
              <a:buFontTx/>
              <a:buNone/>
            </a:pPr>
            <a:r>
              <a:rPr lang="en-US" dirty="0" smtClean="0">
                <a:sym typeface="Wingdings" pitchFamily="2" charset="2"/>
              </a:rPr>
              <a:t> </a:t>
            </a:r>
            <a:r>
              <a:rPr lang="en-US" dirty="0" err="1" smtClean="0">
                <a:sym typeface="Wingdings" pitchFamily="2" charset="2"/>
              </a:rPr>
              <a:t>Mỗi</a:t>
            </a:r>
            <a:r>
              <a:rPr lang="en-US" dirty="0" smtClean="0">
                <a:sym typeface="Wingdings" pitchFamily="2" charset="2"/>
              </a:rPr>
              <a:t> node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băng</a:t>
            </a:r>
            <a:r>
              <a:rPr lang="en-US" dirty="0" smtClean="0">
                <a:sym typeface="Wingdings" pitchFamily="2" charset="2"/>
              </a:rPr>
              <a:t> </a:t>
            </a:r>
            <a:r>
              <a:rPr lang="en-US" dirty="0" err="1" smtClean="0">
                <a:sym typeface="Wingdings" pitchFamily="2" charset="2"/>
              </a:rPr>
              <a:t>thông</a:t>
            </a:r>
            <a:r>
              <a:rPr lang="en-US" dirty="0" smtClean="0">
                <a:sym typeface="Wingdings" pitchFamily="2" charset="2"/>
              </a:rPr>
              <a:t>: R/N</a:t>
            </a:r>
            <a:endParaRPr lang="vi-VN" dirty="0"/>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38</a:t>
            </a:fld>
            <a:endParaRPr lang="en-US"/>
          </a:p>
        </p:txBody>
      </p:sp>
      <p:graphicFrame>
        <p:nvGraphicFramePr>
          <p:cNvPr id="6" name="Group 9"/>
          <p:cNvGraphicFramePr>
            <a:graphicFrameLocks/>
          </p:cNvGraphicFramePr>
          <p:nvPr/>
        </p:nvGraphicFramePr>
        <p:xfrm>
          <a:off x="2228850" y="3703638"/>
          <a:ext cx="5456238" cy="975360"/>
        </p:xfrm>
        <a:graphic>
          <a:graphicData uri="http://schemas.openxmlformats.org/drawingml/2006/table">
            <a:tbl>
              <a:tblPr/>
              <a:tblGrid>
                <a:gridCol w="5456238"/>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 name="Group 4"/>
          <p:cNvGrpSpPr>
            <a:grpSpLocks/>
          </p:cNvGrpSpPr>
          <p:nvPr/>
        </p:nvGrpSpPr>
        <p:grpSpPr bwMode="auto">
          <a:xfrm>
            <a:off x="2209800" y="3810000"/>
            <a:ext cx="5638800" cy="1143000"/>
            <a:chOff x="1920" y="1152"/>
            <a:chExt cx="3552" cy="720"/>
          </a:xfrm>
        </p:grpSpPr>
        <p:sp>
          <p:nvSpPr>
            <p:cNvPr id="8"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9"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0" name="Text Box 7"/>
          <p:cNvSpPr txBox="1">
            <a:spLocks noChangeArrowheads="1"/>
          </p:cNvSpPr>
          <p:nvPr/>
        </p:nvSpPr>
        <p:spPr bwMode="auto">
          <a:xfrm>
            <a:off x="990600" y="4205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1" name="Text Box 8"/>
          <p:cNvSpPr txBox="1">
            <a:spLocks noChangeArrowheads="1"/>
          </p:cNvSpPr>
          <p:nvPr/>
        </p:nvSpPr>
        <p:spPr bwMode="auto">
          <a:xfrm>
            <a:off x="4114800" y="4967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aphicFrame>
        <p:nvGraphicFramePr>
          <p:cNvPr id="12" name="Group 21"/>
          <p:cNvGraphicFramePr>
            <a:graphicFrameLocks noGrp="1"/>
          </p:cNvGraphicFramePr>
          <p:nvPr/>
        </p:nvGraphicFramePr>
        <p:xfrm>
          <a:off x="2387600" y="3879850"/>
          <a:ext cx="5257800" cy="975360"/>
        </p:xfrm>
        <a:graphic>
          <a:graphicData uri="http://schemas.openxmlformats.org/drawingml/2006/table">
            <a:tbl>
              <a:tblPr/>
              <a:tblGrid>
                <a:gridCol w="5257800"/>
              </a:tblGrid>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5A9"/>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fontAlgn="auto">
              <a:spcAft>
                <a:spcPts val="0"/>
              </a:spcAft>
              <a:defRPr/>
            </a:pPr>
            <a:r>
              <a:rPr lang="en-US" smtClean="0"/>
              <a:t>CDMA - 1</a:t>
            </a:r>
          </a:p>
        </p:txBody>
      </p:sp>
      <p:sp>
        <p:nvSpPr>
          <p:cNvPr id="40963" name="Rectangle 3"/>
          <p:cNvSpPr>
            <a:spLocks noGrp="1" noChangeArrowheads="1"/>
          </p:cNvSpPr>
          <p:nvPr>
            <p:ph sz="quarter" idx="1"/>
          </p:nvPr>
        </p:nvSpPr>
        <p:spPr>
          <a:xfrm>
            <a:off x="457200" y="1143000"/>
            <a:ext cx="7467600" cy="5330825"/>
          </a:xfrm>
        </p:spPr>
        <p:txBody>
          <a:bodyPr/>
          <a:lstStyle/>
          <a:p>
            <a:r>
              <a:rPr lang="en-US" dirty="0" smtClean="0"/>
              <a:t>Ý </a:t>
            </a:r>
            <a:r>
              <a:rPr lang="en-US" dirty="0" err="1" smtClean="0"/>
              <a:t>tưởng</a:t>
            </a:r>
            <a:r>
              <a:rPr lang="en-US" dirty="0" smtClean="0"/>
              <a:t>:</a:t>
            </a:r>
          </a:p>
          <a:p>
            <a:pPr lvl="1"/>
            <a:r>
              <a:rPr lang="en-US" dirty="0" err="1" smtClean="0"/>
              <a:t>Mỗi</a:t>
            </a:r>
            <a:r>
              <a:rPr lang="en-US" dirty="0" smtClean="0"/>
              <a:t> node </a:t>
            </a:r>
            <a:r>
              <a:rPr lang="en-US" dirty="0" err="1" smtClean="0"/>
              <a:t>có</a:t>
            </a:r>
            <a:r>
              <a:rPr lang="en-US" dirty="0" smtClean="0"/>
              <a:t> 1 code </a:t>
            </a:r>
            <a:r>
              <a:rPr lang="en-US" dirty="0" err="1" smtClean="0"/>
              <a:t>riêng</a:t>
            </a:r>
            <a:endParaRPr lang="en-US" dirty="0" smtClean="0"/>
          </a:p>
          <a:p>
            <a:pPr lvl="1"/>
            <a:r>
              <a:rPr lang="en-US" dirty="0" err="1" smtClean="0"/>
              <a:t>Bên</a:t>
            </a:r>
            <a:r>
              <a:rPr lang="en-US" dirty="0" smtClean="0"/>
              <a:t> </a:t>
            </a:r>
            <a:r>
              <a:rPr lang="en-US" dirty="0" err="1" smtClean="0"/>
              <a:t>gởi</a:t>
            </a:r>
            <a:r>
              <a:rPr lang="en-US" dirty="0" smtClean="0"/>
              <a:t>: </a:t>
            </a:r>
            <a:r>
              <a:rPr lang="en-US" dirty="0" err="1" smtClean="0"/>
              <a:t>mã</a:t>
            </a:r>
            <a:r>
              <a:rPr lang="en-US" dirty="0" smtClean="0"/>
              <a:t> </a:t>
            </a:r>
            <a:r>
              <a:rPr lang="en-US" dirty="0" err="1" smtClean="0"/>
              <a:t>hoá</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gởi</a:t>
            </a:r>
            <a:r>
              <a:rPr lang="en-US" dirty="0" smtClean="0"/>
              <a:t> </a:t>
            </a:r>
            <a:r>
              <a:rPr lang="en-US" dirty="0" err="1" smtClean="0"/>
              <a:t>bằng</a:t>
            </a:r>
            <a:r>
              <a:rPr lang="en-US" dirty="0" smtClean="0"/>
              <a:t> code </a:t>
            </a:r>
            <a:r>
              <a:rPr lang="en-US" dirty="0" err="1" smtClean="0"/>
              <a:t>của</a:t>
            </a:r>
            <a:r>
              <a:rPr lang="en-US" dirty="0" smtClean="0"/>
              <a:t> </a:t>
            </a:r>
            <a:r>
              <a:rPr lang="en-US" dirty="0" err="1" smtClean="0"/>
              <a:t>mình</a:t>
            </a:r>
            <a:r>
              <a:rPr lang="en-US" dirty="0" smtClean="0"/>
              <a:t> </a:t>
            </a:r>
            <a:r>
              <a:rPr lang="en-US" dirty="0" err="1" smtClean="0"/>
              <a:t>và</a:t>
            </a:r>
            <a:r>
              <a:rPr lang="en-US" dirty="0" smtClean="0"/>
              <a:t> </a:t>
            </a:r>
            <a:r>
              <a:rPr lang="en-US" dirty="0" err="1" smtClean="0"/>
              <a:t>bên</a:t>
            </a:r>
            <a:r>
              <a:rPr lang="en-US" dirty="0" smtClean="0"/>
              <a:t> </a:t>
            </a:r>
            <a:r>
              <a:rPr lang="en-US" dirty="0" err="1" smtClean="0"/>
              <a:t>nhận</a:t>
            </a:r>
            <a:r>
              <a:rPr lang="en-US" dirty="0" smtClean="0"/>
              <a:t> </a:t>
            </a:r>
            <a:r>
              <a:rPr lang="en-US" dirty="0" err="1" smtClean="0"/>
              <a:t>phải</a:t>
            </a:r>
            <a:r>
              <a:rPr lang="en-US" dirty="0" smtClean="0"/>
              <a:t> </a:t>
            </a:r>
            <a:r>
              <a:rPr lang="en-US" dirty="0" err="1" smtClean="0"/>
              <a:t>biết</a:t>
            </a:r>
            <a:r>
              <a:rPr lang="en-US" dirty="0" smtClean="0"/>
              <a:t> code </a:t>
            </a:r>
            <a:r>
              <a:rPr lang="en-US" dirty="0" err="1" smtClean="0"/>
              <a:t>của</a:t>
            </a:r>
            <a:r>
              <a:rPr lang="en-US" dirty="0" smtClean="0"/>
              <a:t> </a:t>
            </a:r>
            <a:r>
              <a:rPr lang="en-US" dirty="0" err="1" smtClean="0"/>
              <a:t>người</a:t>
            </a:r>
            <a:r>
              <a:rPr lang="en-US" dirty="0" smtClean="0"/>
              <a:t> </a:t>
            </a:r>
            <a:r>
              <a:rPr lang="en-US" dirty="0" err="1" smtClean="0"/>
              <a:t>gởi</a:t>
            </a:r>
            <a:endParaRPr lang="en-US" dirty="0" smtClean="0"/>
          </a:p>
          <a:p>
            <a:pPr lvl="1"/>
            <a:r>
              <a:rPr lang="en-US" dirty="0" smtClean="0"/>
              <a:t>1 bit DL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r>
              <a:rPr lang="en-US" dirty="0" err="1" smtClean="0"/>
              <a:t>thành</a:t>
            </a:r>
            <a:r>
              <a:rPr lang="en-US" dirty="0" smtClean="0"/>
              <a:t> M bits</a:t>
            </a:r>
          </a:p>
          <a:p>
            <a:pPr lvl="1"/>
            <a:r>
              <a:rPr lang="en-US" dirty="0" err="1" smtClean="0">
                <a:sym typeface="Wingdings" pitchFamily="2" charset="2"/>
              </a:rPr>
              <a:t>Kênh</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chia</a:t>
            </a:r>
            <a:r>
              <a:rPr lang="en-US" dirty="0" smtClean="0">
                <a:sym typeface="Wingdings" pitchFamily="2" charset="2"/>
              </a:rPr>
              <a:t> </a:t>
            </a:r>
            <a:r>
              <a:rPr lang="en-US" dirty="0" err="1" smtClean="0">
                <a:sym typeface="Wingdings" pitchFamily="2" charset="2"/>
              </a:rPr>
              <a:t>thành</a:t>
            </a:r>
            <a:r>
              <a:rPr lang="en-US" dirty="0" smtClean="0">
                <a:sym typeface="Wingdings" pitchFamily="2" charset="2"/>
              </a:rPr>
              <a:t> </a:t>
            </a:r>
            <a:r>
              <a:rPr lang="en-US" dirty="0" err="1" smtClean="0">
                <a:sym typeface="Wingdings" pitchFamily="2" charset="2"/>
              </a:rPr>
              <a:t>từng</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khe</a:t>
            </a:r>
            <a:r>
              <a:rPr lang="en-US" dirty="0" smtClean="0">
                <a:sym typeface="Wingdings" pitchFamily="2" charset="2"/>
              </a:rPr>
              <a:t> </a:t>
            </a:r>
            <a:r>
              <a:rPr lang="en-US" dirty="0" err="1" smtClean="0">
                <a:sym typeface="Wingdings" pitchFamily="2" charset="2"/>
              </a:rPr>
              <a:t>thời</a:t>
            </a:r>
            <a:r>
              <a:rPr lang="en-US" dirty="0" smtClean="0">
                <a:sym typeface="Wingdings" pitchFamily="2" charset="2"/>
              </a:rPr>
              <a:t> </a:t>
            </a:r>
            <a:r>
              <a:rPr lang="en-US" dirty="0" err="1" smtClean="0">
                <a:sym typeface="Wingdings" pitchFamily="2" charset="2"/>
              </a:rPr>
              <a:t>gian</a:t>
            </a:r>
            <a:r>
              <a:rPr lang="en-US" dirty="0" smtClean="0">
                <a:sym typeface="Wingdings" pitchFamily="2" charset="2"/>
              </a:rPr>
              <a:t>, </a:t>
            </a:r>
            <a:r>
              <a:rPr lang="en-US" dirty="0" err="1" smtClean="0">
                <a:sym typeface="Wingdings" pitchFamily="2" charset="2"/>
              </a:rPr>
              <a:t>mỗi</a:t>
            </a:r>
            <a:r>
              <a:rPr lang="en-US" dirty="0" smtClean="0">
                <a:sym typeface="Wingdings" pitchFamily="2" charset="2"/>
              </a:rPr>
              <a:t> bit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1 </a:t>
            </a:r>
            <a:r>
              <a:rPr lang="en-US" dirty="0" err="1" smtClean="0">
                <a:sym typeface="Wingdings" pitchFamily="2" charset="2"/>
              </a:rPr>
              <a:t>khe</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0" dur="500"/>
                                        <p:tgtEl>
                                          <p:spTgt spid="40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5" dur="500"/>
                                        <p:tgtEl>
                                          <p:spTgt spid="40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0" dur="500"/>
                                        <p:tgtEl>
                                          <p:spTgt spid="409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- 1</a:t>
            </a:r>
            <a:endParaRPr lang="en-US" dirty="0"/>
          </a:p>
        </p:txBody>
      </p:sp>
      <p:sp>
        <p:nvSpPr>
          <p:cNvPr id="3" name="Content Placeholder 2"/>
          <p:cNvSpPr>
            <a:spLocks noGrp="1"/>
          </p:cNvSpPr>
          <p:nvPr>
            <p:ph sz="quarter" idx="1"/>
          </p:nvPr>
        </p:nvSpPr>
        <p:spPr>
          <a:xfrm>
            <a:off x="457200" y="1295400"/>
            <a:ext cx="3810000" cy="5178552"/>
          </a:xfrm>
        </p:spPr>
        <p:txBody>
          <a:bodyPr>
            <a:normAutofit fontScale="92500" lnSpcReduction="10000"/>
          </a:bodyPr>
          <a:lstStyle/>
          <a:p>
            <a:r>
              <a:rPr lang="en-US" dirty="0" smtClean="0"/>
              <a:t>Link: “</a:t>
            </a:r>
            <a:r>
              <a:rPr lang="en-US" dirty="0" err="1" smtClean="0"/>
              <a:t>kết</a:t>
            </a:r>
            <a:r>
              <a:rPr lang="en-US" dirty="0" smtClean="0"/>
              <a:t> </a:t>
            </a:r>
            <a:r>
              <a:rPr lang="en-US" dirty="0" err="1" smtClean="0"/>
              <a:t>nối</a:t>
            </a:r>
            <a:r>
              <a:rPr lang="en-US" dirty="0" smtClean="0"/>
              <a:t>/</a:t>
            </a:r>
            <a:r>
              <a:rPr lang="en-US" dirty="0" err="1" smtClean="0"/>
              <a:t>liên</a:t>
            </a:r>
            <a:r>
              <a:rPr lang="en-US" dirty="0" smtClean="0"/>
              <a:t> </a:t>
            </a:r>
            <a:r>
              <a:rPr lang="en-US" dirty="0" err="1" smtClean="0"/>
              <a:t>kết”giữa</a:t>
            </a:r>
            <a:r>
              <a:rPr lang="en-US" dirty="0" smtClean="0"/>
              <a:t> </a:t>
            </a:r>
            <a:r>
              <a:rPr lang="en-US" dirty="0" err="1" smtClean="0"/>
              <a:t>các</a:t>
            </a:r>
            <a:r>
              <a:rPr lang="en-US" dirty="0" smtClean="0"/>
              <a:t> nodes </a:t>
            </a:r>
            <a:r>
              <a:rPr lang="en-US" dirty="0" err="1" smtClean="0"/>
              <a:t>kề</a:t>
            </a:r>
            <a:r>
              <a:rPr lang="en-US" dirty="0" smtClean="0"/>
              <a:t> </a:t>
            </a:r>
            <a:r>
              <a:rPr lang="en-US" dirty="0" err="1" smtClean="0"/>
              <a:t>nhau</a:t>
            </a:r>
            <a:endParaRPr lang="en-US" dirty="0" smtClean="0"/>
          </a:p>
          <a:p>
            <a:pPr lvl="1"/>
            <a:r>
              <a:rPr lang="en-US" dirty="0" smtClean="0"/>
              <a:t>Wired</a:t>
            </a:r>
          </a:p>
          <a:p>
            <a:pPr lvl="1"/>
            <a:r>
              <a:rPr lang="en-US" dirty="0" smtClean="0"/>
              <a:t>Wireless</a:t>
            </a:r>
          </a:p>
          <a:p>
            <a:pPr lvl="1"/>
            <a:endParaRPr lang="en-US" dirty="0" smtClean="0"/>
          </a:p>
          <a:p>
            <a:r>
              <a:rPr lang="en-US" dirty="0" smtClean="0"/>
              <a:t>Data link layer: </a:t>
            </a:r>
            <a:r>
              <a:rPr lang="en-US" dirty="0" err="1" smtClean="0"/>
              <a:t>chuyển</a:t>
            </a:r>
            <a:r>
              <a:rPr lang="en-US" dirty="0" smtClean="0"/>
              <a:t> </a:t>
            </a:r>
            <a:r>
              <a:rPr lang="en-US" dirty="0" err="1" smtClean="0"/>
              <a:t>gói</a:t>
            </a:r>
            <a:r>
              <a:rPr lang="en-US" dirty="0" smtClean="0"/>
              <a:t> tin (frame) </a:t>
            </a:r>
            <a:r>
              <a:rPr lang="en-US" dirty="0" err="1" smtClean="0"/>
              <a:t>từ</a:t>
            </a:r>
            <a:r>
              <a:rPr lang="en-US" dirty="0" smtClean="0"/>
              <a:t> </a:t>
            </a:r>
            <a:r>
              <a:rPr lang="en-US" dirty="0" err="1" smtClean="0"/>
              <a:t>một</a:t>
            </a:r>
            <a:r>
              <a:rPr lang="en-US" dirty="0" smtClean="0"/>
              <a:t> node </a:t>
            </a:r>
            <a:r>
              <a:rPr lang="en-US" dirty="0" err="1" smtClean="0"/>
              <a:t>đến</a:t>
            </a:r>
            <a:r>
              <a:rPr lang="en-US" dirty="0" smtClean="0"/>
              <a:t> node </a:t>
            </a:r>
            <a:r>
              <a:rPr lang="en-US" dirty="0" err="1" smtClean="0"/>
              <a:t>kề</a:t>
            </a:r>
            <a:r>
              <a:rPr lang="en-US" dirty="0" smtClean="0"/>
              <a:t> qua 1 link</a:t>
            </a:r>
          </a:p>
          <a:p>
            <a:pPr lvl="1"/>
            <a:r>
              <a:rPr lang="en-US" dirty="0" err="1" smtClean="0"/>
              <a:t>Mỗi</a:t>
            </a:r>
            <a:r>
              <a:rPr lang="en-US" dirty="0" smtClean="0"/>
              <a:t> link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truyền</a:t>
            </a:r>
            <a:r>
              <a:rPr lang="en-US" dirty="0" smtClean="0"/>
              <a:t> </a:t>
            </a:r>
            <a:r>
              <a:rPr lang="en-US" dirty="0" err="1" smtClean="0"/>
              <a:t>tải</a:t>
            </a:r>
            <a:r>
              <a:rPr lang="en-US" dirty="0" smtClean="0"/>
              <a:t> frame</a:t>
            </a:r>
            <a:endParaRPr lang="en-US" dirty="0"/>
          </a:p>
        </p:txBody>
      </p:sp>
      <p:sp>
        <p:nvSpPr>
          <p:cNvPr id="1320" name="Freeform 3"/>
          <p:cNvSpPr>
            <a:spLocks/>
          </p:cNvSpPr>
          <p:nvPr/>
        </p:nvSpPr>
        <p:spPr bwMode="auto">
          <a:xfrm>
            <a:off x="6432960" y="20753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321" name="Freeform 4"/>
          <p:cNvSpPr>
            <a:spLocks/>
          </p:cNvSpPr>
          <p:nvPr/>
        </p:nvSpPr>
        <p:spPr bwMode="auto">
          <a:xfrm>
            <a:off x="4553360" y="19325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322" name="Freeform 5"/>
          <p:cNvSpPr>
            <a:spLocks/>
          </p:cNvSpPr>
          <p:nvPr/>
        </p:nvSpPr>
        <p:spPr bwMode="auto">
          <a:xfrm>
            <a:off x="4921660" y="33834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323" name="Object 7"/>
          <p:cNvGraphicFramePr>
            <a:graphicFrameLocks noChangeAspect="1"/>
          </p:cNvGraphicFramePr>
          <p:nvPr/>
        </p:nvGraphicFramePr>
        <p:xfrm>
          <a:off x="4670835" y="2067438"/>
          <a:ext cx="415925" cy="319087"/>
        </p:xfrm>
        <a:graphic>
          <a:graphicData uri="http://schemas.openxmlformats.org/presentationml/2006/ole">
            <p:oleObj spid="_x0000_s55298" name="Clip" r:id="rId3" imgW="1305000" imgH="1085760" progId="">
              <p:embed/>
            </p:oleObj>
          </a:graphicData>
        </a:graphic>
      </p:graphicFrame>
      <p:graphicFrame>
        <p:nvGraphicFramePr>
          <p:cNvPr id="1324" name="Object 8"/>
          <p:cNvGraphicFramePr>
            <a:graphicFrameLocks noChangeAspect="1"/>
          </p:cNvGraphicFramePr>
          <p:nvPr/>
        </p:nvGraphicFramePr>
        <p:xfrm>
          <a:off x="5124860" y="2186500"/>
          <a:ext cx="279400" cy="184150"/>
        </p:xfrm>
        <a:graphic>
          <a:graphicData uri="http://schemas.openxmlformats.org/presentationml/2006/ole">
            <p:oleObj spid="_x0000_s55299" name="Clip" r:id="rId4" imgW="676440" imgH="485640" progId="">
              <p:embed/>
            </p:oleObj>
          </a:graphicData>
        </a:graphic>
      </p:graphicFrame>
      <p:sp>
        <p:nvSpPr>
          <p:cNvPr id="1325" name="Line 9"/>
          <p:cNvSpPr>
            <a:spLocks noChangeShapeType="1"/>
          </p:cNvSpPr>
          <p:nvPr/>
        </p:nvSpPr>
        <p:spPr bwMode="auto">
          <a:xfrm flipV="1">
            <a:off x="5077235" y="2308738"/>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670835" y="2662750"/>
            <a:ext cx="733425" cy="319088"/>
            <a:chOff x="3552" y="246"/>
            <a:chExt cx="527" cy="248"/>
          </a:xfrm>
        </p:grpSpPr>
        <p:graphicFrame>
          <p:nvGraphicFramePr>
            <p:cNvPr id="1327" name="Object 11"/>
            <p:cNvGraphicFramePr>
              <a:graphicFrameLocks noChangeAspect="1"/>
            </p:cNvGraphicFramePr>
            <p:nvPr/>
          </p:nvGraphicFramePr>
          <p:xfrm>
            <a:off x="3552" y="246"/>
            <a:ext cx="299" cy="248"/>
          </p:xfrm>
          <a:graphic>
            <a:graphicData uri="http://schemas.openxmlformats.org/presentationml/2006/ole">
              <p:oleObj spid="_x0000_s55300" name="Clip" r:id="rId5" imgW="1305000" imgH="1085760" progId="">
                <p:embed/>
              </p:oleObj>
            </a:graphicData>
          </a:graphic>
        </p:graphicFrame>
        <p:graphicFrame>
          <p:nvGraphicFramePr>
            <p:cNvPr id="1328" name="Object 12"/>
            <p:cNvGraphicFramePr>
              <a:graphicFrameLocks noChangeAspect="1"/>
            </p:cNvGraphicFramePr>
            <p:nvPr/>
          </p:nvGraphicFramePr>
          <p:xfrm>
            <a:off x="3878" y="338"/>
            <a:ext cx="201" cy="144"/>
          </p:xfrm>
          <a:graphic>
            <a:graphicData uri="http://schemas.openxmlformats.org/presentationml/2006/ole">
              <p:oleObj spid="_x0000_s55301" name="Clip" r:id="rId6" imgW="676440" imgH="485640" progId="">
                <p:embed/>
              </p:oleObj>
            </a:graphicData>
          </a:graphic>
        </p:graphicFrame>
        <p:sp>
          <p:nvSpPr>
            <p:cNvPr id="1329"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5047073" y="2450025"/>
            <a:ext cx="69850" cy="214313"/>
            <a:chOff x="3842" y="406"/>
            <a:chExt cx="51" cy="167"/>
          </a:xfrm>
        </p:grpSpPr>
        <p:sp>
          <p:nvSpPr>
            <p:cNvPr id="1331"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32"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33"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5516973" y="2953263"/>
            <a:ext cx="209550" cy="395287"/>
            <a:chOff x="4180" y="783"/>
            <a:chExt cx="150" cy="307"/>
          </a:xfrm>
        </p:grpSpPr>
        <p:sp>
          <p:nvSpPr>
            <p:cNvPr id="1335"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6"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7"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8"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9"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40"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41"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42"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27"/>
          <p:cNvGrpSpPr>
            <a:grpSpLocks/>
          </p:cNvGrpSpPr>
          <p:nvPr/>
        </p:nvGrpSpPr>
        <p:grpSpPr bwMode="auto">
          <a:xfrm rot="-5400000">
            <a:off x="5829710" y="3031050"/>
            <a:ext cx="80963" cy="233363"/>
            <a:chOff x="3842" y="406"/>
            <a:chExt cx="51" cy="167"/>
          </a:xfrm>
        </p:grpSpPr>
        <p:sp>
          <p:nvSpPr>
            <p:cNvPr id="1344"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45"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46"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47" name="Line 31"/>
          <p:cNvSpPr>
            <a:spLocks noChangeShapeType="1"/>
          </p:cNvSpPr>
          <p:nvPr/>
        </p:nvSpPr>
        <p:spPr bwMode="auto">
          <a:xfrm>
            <a:off x="5653498" y="2861188"/>
            <a:ext cx="495300" cy="1587"/>
          </a:xfrm>
          <a:prstGeom prst="line">
            <a:avLst/>
          </a:prstGeom>
          <a:noFill/>
          <a:ln w="12700">
            <a:solidFill>
              <a:schemeClr val="tx1"/>
            </a:solidFill>
            <a:round/>
            <a:headEnd/>
            <a:tailEnd/>
          </a:ln>
        </p:spPr>
        <p:txBody>
          <a:bodyPr wrap="none" anchor="ctr"/>
          <a:lstStyle/>
          <a:p>
            <a:endParaRPr lang="en-US"/>
          </a:p>
        </p:txBody>
      </p:sp>
      <p:sp>
        <p:nvSpPr>
          <p:cNvPr id="1348" name="Line 32"/>
          <p:cNvSpPr>
            <a:spLocks noChangeShapeType="1"/>
          </p:cNvSpPr>
          <p:nvPr/>
        </p:nvSpPr>
        <p:spPr bwMode="auto">
          <a:xfrm>
            <a:off x="5656673" y="2858013"/>
            <a:ext cx="1587" cy="95250"/>
          </a:xfrm>
          <a:prstGeom prst="line">
            <a:avLst/>
          </a:prstGeom>
          <a:noFill/>
          <a:ln w="12700">
            <a:solidFill>
              <a:schemeClr val="tx1"/>
            </a:solidFill>
            <a:round/>
            <a:headEnd/>
            <a:tailEnd/>
          </a:ln>
        </p:spPr>
        <p:txBody>
          <a:bodyPr wrap="none" anchor="ctr"/>
          <a:lstStyle/>
          <a:p>
            <a:endParaRPr lang="en-US"/>
          </a:p>
        </p:txBody>
      </p:sp>
      <p:sp>
        <p:nvSpPr>
          <p:cNvPr id="1349" name="Line 33"/>
          <p:cNvSpPr>
            <a:spLocks noChangeShapeType="1"/>
          </p:cNvSpPr>
          <p:nvPr/>
        </p:nvSpPr>
        <p:spPr bwMode="auto">
          <a:xfrm>
            <a:off x="6151973" y="2856425"/>
            <a:ext cx="1587" cy="82550"/>
          </a:xfrm>
          <a:prstGeom prst="line">
            <a:avLst/>
          </a:prstGeom>
          <a:noFill/>
          <a:ln w="12700">
            <a:solidFill>
              <a:schemeClr val="tx1"/>
            </a:solidFill>
            <a:round/>
            <a:headEnd/>
            <a:tailEnd/>
          </a:ln>
        </p:spPr>
        <p:txBody>
          <a:bodyPr wrap="none" anchor="ctr"/>
          <a:lstStyle/>
          <a:p>
            <a:endParaRPr lang="en-US"/>
          </a:p>
        </p:txBody>
      </p:sp>
      <p:sp>
        <p:nvSpPr>
          <p:cNvPr id="1350" name="Line 34"/>
          <p:cNvSpPr>
            <a:spLocks noChangeShapeType="1"/>
          </p:cNvSpPr>
          <p:nvPr/>
        </p:nvSpPr>
        <p:spPr bwMode="auto">
          <a:xfrm>
            <a:off x="5353460" y="2321438"/>
            <a:ext cx="288925" cy="265112"/>
          </a:xfrm>
          <a:prstGeom prst="line">
            <a:avLst/>
          </a:prstGeom>
          <a:noFill/>
          <a:ln w="12700">
            <a:solidFill>
              <a:schemeClr val="tx1"/>
            </a:solidFill>
            <a:round/>
            <a:headEnd/>
            <a:tailEnd/>
          </a:ln>
        </p:spPr>
        <p:txBody>
          <a:bodyPr wrap="none" anchor="ctr"/>
          <a:lstStyle/>
          <a:p>
            <a:endParaRPr lang="en-US"/>
          </a:p>
        </p:txBody>
      </p:sp>
      <p:sp>
        <p:nvSpPr>
          <p:cNvPr id="1351" name="Line 35"/>
          <p:cNvSpPr>
            <a:spLocks noChangeShapeType="1"/>
          </p:cNvSpPr>
          <p:nvPr/>
        </p:nvSpPr>
        <p:spPr bwMode="auto">
          <a:xfrm flipV="1">
            <a:off x="5366160" y="2607188"/>
            <a:ext cx="276225" cy="330200"/>
          </a:xfrm>
          <a:prstGeom prst="line">
            <a:avLst/>
          </a:prstGeom>
          <a:noFill/>
          <a:ln w="12700">
            <a:solidFill>
              <a:schemeClr val="tx1"/>
            </a:solidFill>
            <a:round/>
            <a:headEnd/>
            <a:tailEnd/>
          </a:ln>
        </p:spPr>
        <p:txBody>
          <a:bodyPr wrap="none" anchor="ctr"/>
          <a:lstStyle/>
          <a:p>
            <a:endParaRPr lang="en-US"/>
          </a:p>
        </p:txBody>
      </p:sp>
      <p:sp>
        <p:nvSpPr>
          <p:cNvPr id="1352" name="Line 36"/>
          <p:cNvSpPr>
            <a:spLocks noChangeShapeType="1"/>
          </p:cNvSpPr>
          <p:nvPr/>
        </p:nvSpPr>
        <p:spPr bwMode="auto">
          <a:xfrm flipV="1">
            <a:off x="5893210" y="2692913"/>
            <a:ext cx="1588" cy="163512"/>
          </a:xfrm>
          <a:prstGeom prst="line">
            <a:avLst/>
          </a:prstGeom>
          <a:noFill/>
          <a:ln w="12700">
            <a:solidFill>
              <a:schemeClr val="tx1"/>
            </a:solidFill>
            <a:round/>
            <a:headEnd/>
            <a:tailEnd/>
          </a:ln>
        </p:spPr>
        <p:txBody>
          <a:bodyPr wrap="none" anchor="ctr"/>
          <a:lstStyle/>
          <a:p>
            <a:endParaRPr lang="en-US"/>
          </a:p>
        </p:txBody>
      </p:sp>
      <p:grpSp>
        <p:nvGrpSpPr>
          <p:cNvPr id="8" name="Group 37"/>
          <p:cNvGrpSpPr>
            <a:grpSpLocks/>
          </p:cNvGrpSpPr>
          <p:nvPr/>
        </p:nvGrpSpPr>
        <p:grpSpPr bwMode="auto">
          <a:xfrm>
            <a:off x="6012273" y="2931038"/>
            <a:ext cx="209550" cy="395287"/>
            <a:chOff x="4180" y="783"/>
            <a:chExt cx="150" cy="307"/>
          </a:xfrm>
        </p:grpSpPr>
        <p:sp>
          <p:nvSpPr>
            <p:cNvPr id="1354"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55"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56"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57"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58"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59"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60"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61"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 name="Group 46"/>
          <p:cNvGrpSpPr>
            <a:grpSpLocks/>
          </p:cNvGrpSpPr>
          <p:nvPr/>
        </p:nvGrpSpPr>
        <p:grpSpPr bwMode="auto">
          <a:xfrm>
            <a:off x="5055010" y="3550163"/>
            <a:ext cx="479425" cy="925512"/>
            <a:chOff x="3314" y="1248"/>
            <a:chExt cx="344" cy="694"/>
          </a:xfrm>
        </p:grpSpPr>
        <p:graphicFrame>
          <p:nvGraphicFramePr>
            <p:cNvPr id="1363" name="Object 47"/>
            <p:cNvGraphicFramePr>
              <a:graphicFrameLocks noChangeAspect="1"/>
            </p:cNvGraphicFramePr>
            <p:nvPr/>
          </p:nvGraphicFramePr>
          <p:xfrm>
            <a:off x="3314" y="1248"/>
            <a:ext cx="299" cy="248"/>
          </p:xfrm>
          <a:graphic>
            <a:graphicData uri="http://schemas.openxmlformats.org/presentationml/2006/ole">
              <p:oleObj spid="_x0000_s55302" name="Clip" r:id="rId7" imgW="1305000" imgH="1085760" progId="">
                <p:embed/>
              </p:oleObj>
            </a:graphicData>
          </a:graphic>
        </p:graphicFrame>
        <p:sp>
          <p:nvSpPr>
            <p:cNvPr id="1364"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1365" name="Object 49"/>
            <p:cNvGraphicFramePr>
              <a:graphicFrameLocks noChangeAspect="1"/>
            </p:cNvGraphicFramePr>
            <p:nvPr/>
          </p:nvGraphicFramePr>
          <p:xfrm>
            <a:off x="3314" y="1694"/>
            <a:ext cx="299" cy="248"/>
          </p:xfrm>
          <a:graphic>
            <a:graphicData uri="http://schemas.openxmlformats.org/presentationml/2006/ole">
              <p:oleObj spid="_x0000_s55303" name="Clip" r:id="rId8" imgW="1305000" imgH="1085760" progId="">
                <p:embed/>
              </p:oleObj>
            </a:graphicData>
          </a:graphic>
        </p:graphicFrame>
        <p:sp>
          <p:nvSpPr>
            <p:cNvPr id="1366"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10" name="Group 51"/>
            <p:cNvGrpSpPr>
              <a:grpSpLocks/>
            </p:cNvGrpSpPr>
            <p:nvPr/>
          </p:nvGrpSpPr>
          <p:grpSpPr bwMode="auto">
            <a:xfrm>
              <a:off x="3404" y="1504"/>
              <a:ext cx="51" cy="167"/>
              <a:chOff x="3842" y="406"/>
              <a:chExt cx="51" cy="167"/>
            </a:xfrm>
          </p:grpSpPr>
          <p:sp>
            <p:nvSpPr>
              <p:cNvPr id="1369"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70"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71"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68"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1372" name="Object 56"/>
          <p:cNvGraphicFramePr>
            <a:graphicFrameLocks noChangeAspect="1"/>
          </p:cNvGraphicFramePr>
          <p:nvPr/>
        </p:nvGraphicFramePr>
        <p:xfrm>
          <a:off x="5923373" y="4559813"/>
          <a:ext cx="417512" cy="331787"/>
        </p:xfrm>
        <a:graphic>
          <a:graphicData uri="http://schemas.openxmlformats.org/presentationml/2006/ole">
            <p:oleObj spid="_x0000_s55304" name="Clip" r:id="rId9" imgW="1305000" imgH="1085760" progId="">
              <p:embed/>
            </p:oleObj>
          </a:graphicData>
        </a:graphic>
      </p:graphicFrame>
      <p:graphicFrame>
        <p:nvGraphicFramePr>
          <p:cNvPr id="1373" name="Object 57"/>
          <p:cNvGraphicFramePr>
            <a:graphicFrameLocks noChangeAspect="1"/>
          </p:cNvGraphicFramePr>
          <p:nvPr/>
        </p:nvGraphicFramePr>
        <p:xfrm>
          <a:off x="5309010" y="4548700"/>
          <a:ext cx="415925" cy="330200"/>
        </p:xfrm>
        <a:graphic>
          <a:graphicData uri="http://schemas.openxmlformats.org/presentationml/2006/ole">
            <p:oleObj spid="_x0000_s55305" name="Clip" r:id="rId10" imgW="1305000" imgH="1085760" progId="">
              <p:embed/>
            </p:oleObj>
          </a:graphicData>
        </a:graphic>
      </p:graphicFrame>
      <p:sp>
        <p:nvSpPr>
          <p:cNvPr id="1374" name="Oval 58"/>
          <p:cNvSpPr>
            <a:spLocks noChangeArrowheads="1"/>
          </p:cNvSpPr>
          <p:nvPr/>
        </p:nvSpPr>
        <p:spPr bwMode="auto">
          <a:xfrm rot="-5400000">
            <a:off x="5725729" y="4652681"/>
            <a:ext cx="63500" cy="65088"/>
          </a:xfrm>
          <a:prstGeom prst="ellipse">
            <a:avLst/>
          </a:prstGeom>
          <a:solidFill>
            <a:schemeClr val="accent2"/>
          </a:solidFill>
          <a:ln w="9525">
            <a:noFill/>
            <a:round/>
            <a:headEnd/>
            <a:tailEnd/>
          </a:ln>
        </p:spPr>
        <p:txBody>
          <a:bodyPr wrap="none" anchor="ctr"/>
          <a:lstStyle/>
          <a:p>
            <a:endParaRPr lang="en-US"/>
          </a:p>
        </p:txBody>
      </p:sp>
      <p:sp>
        <p:nvSpPr>
          <p:cNvPr id="1375" name="Oval 59"/>
          <p:cNvSpPr>
            <a:spLocks noChangeArrowheads="1"/>
          </p:cNvSpPr>
          <p:nvPr/>
        </p:nvSpPr>
        <p:spPr bwMode="auto">
          <a:xfrm rot="-5400000">
            <a:off x="5810661" y="4650300"/>
            <a:ext cx="63500" cy="66675"/>
          </a:xfrm>
          <a:prstGeom prst="ellipse">
            <a:avLst/>
          </a:prstGeom>
          <a:solidFill>
            <a:schemeClr val="accent2"/>
          </a:solidFill>
          <a:ln w="9525">
            <a:noFill/>
            <a:round/>
            <a:headEnd/>
            <a:tailEnd/>
          </a:ln>
        </p:spPr>
        <p:txBody>
          <a:bodyPr wrap="none" anchor="ctr"/>
          <a:lstStyle/>
          <a:p>
            <a:endParaRPr lang="en-US"/>
          </a:p>
        </p:txBody>
      </p:sp>
      <p:sp>
        <p:nvSpPr>
          <p:cNvPr id="1376" name="Oval 60"/>
          <p:cNvSpPr>
            <a:spLocks noChangeArrowheads="1"/>
          </p:cNvSpPr>
          <p:nvPr/>
        </p:nvSpPr>
        <p:spPr bwMode="auto">
          <a:xfrm rot="-5400000">
            <a:off x="5888447" y="4655063"/>
            <a:ext cx="61913" cy="65088"/>
          </a:xfrm>
          <a:prstGeom prst="ellipse">
            <a:avLst/>
          </a:prstGeom>
          <a:solidFill>
            <a:schemeClr val="accent2"/>
          </a:solidFill>
          <a:ln w="9525">
            <a:noFill/>
            <a:round/>
            <a:headEnd/>
            <a:tailEnd/>
          </a:ln>
        </p:spPr>
        <p:txBody>
          <a:bodyPr wrap="none" anchor="ctr"/>
          <a:lstStyle/>
          <a:p>
            <a:endParaRPr lang="en-US"/>
          </a:p>
        </p:txBody>
      </p:sp>
      <p:sp>
        <p:nvSpPr>
          <p:cNvPr id="1377" name="Line 61"/>
          <p:cNvSpPr>
            <a:spLocks noChangeShapeType="1"/>
          </p:cNvSpPr>
          <p:nvPr/>
        </p:nvSpPr>
        <p:spPr bwMode="auto">
          <a:xfrm rot="-5400000">
            <a:off x="6148004" y="4535207"/>
            <a:ext cx="60325" cy="1587"/>
          </a:xfrm>
          <a:prstGeom prst="line">
            <a:avLst/>
          </a:prstGeom>
          <a:noFill/>
          <a:ln w="19050">
            <a:solidFill>
              <a:schemeClr val="tx1"/>
            </a:solidFill>
            <a:round/>
            <a:headEnd/>
            <a:tailEnd/>
          </a:ln>
        </p:spPr>
        <p:txBody>
          <a:bodyPr wrap="none" anchor="ctr"/>
          <a:lstStyle/>
          <a:p>
            <a:endParaRPr lang="en-US"/>
          </a:p>
        </p:txBody>
      </p:sp>
      <p:sp>
        <p:nvSpPr>
          <p:cNvPr id="1378" name="Line 62"/>
          <p:cNvSpPr>
            <a:spLocks noChangeShapeType="1"/>
          </p:cNvSpPr>
          <p:nvPr/>
        </p:nvSpPr>
        <p:spPr bwMode="auto">
          <a:xfrm rot="5400000" flipH="1">
            <a:off x="5521735" y="4526475"/>
            <a:ext cx="63500" cy="0"/>
          </a:xfrm>
          <a:prstGeom prst="line">
            <a:avLst/>
          </a:prstGeom>
          <a:noFill/>
          <a:ln w="19050">
            <a:solidFill>
              <a:schemeClr val="tx1"/>
            </a:solidFill>
            <a:round/>
            <a:headEnd/>
            <a:tailEnd/>
          </a:ln>
        </p:spPr>
        <p:txBody>
          <a:bodyPr wrap="none" anchor="ctr"/>
          <a:lstStyle/>
          <a:p>
            <a:endParaRPr lang="en-US"/>
          </a:p>
        </p:txBody>
      </p:sp>
      <p:sp>
        <p:nvSpPr>
          <p:cNvPr id="1379" name="Line 63"/>
          <p:cNvSpPr>
            <a:spLocks noChangeShapeType="1"/>
          </p:cNvSpPr>
          <p:nvPr/>
        </p:nvSpPr>
        <p:spPr bwMode="auto">
          <a:xfrm rot="16200000" flipV="1">
            <a:off x="5868604" y="4187544"/>
            <a:ext cx="0" cy="627062"/>
          </a:xfrm>
          <a:prstGeom prst="line">
            <a:avLst/>
          </a:prstGeom>
          <a:noFill/>
          <a:ln w="12700">
            <a:solidFill>
              <a:schemeClr val="tx1"/>
            </a:solidFill>
            <a:round/>
            <a:headEnd/>
            <a:tailEnd/>
          </a:ln>
        </p:spPr>
        <p:txBody>
          <a:bodyPr wrap="none" anchor="ctr"/>
          <a:lstStyle/>
          <a:p>
            <a:endParaRPr lang="en-US"/>
          </a:p>
        </p:txBody>
      </p:sp>
      <p:sp>
        <p:nvSpPr>
          <p:cNvPr id="1380" name="Line 64"/>
          <p:cNvSpPr>
            <a:spLocks noChangeShapeType="1"/>
          </p:cNvSpPr>
          <p:nvPr/>
        </p:nvSpPr>
        <p:spPr bwMode="auto">
          <a:xfrm flipV="1">
            <a:off x="5534435" y="4126425"/>
            <a:ext cx="93663" cy="3175"/>
          </a:xfrm>
          <a:prstGeom prst="line">
            <a:avLst/>
          </a:prstGeom>
          <a:noFill/>
          <a:ln w="12700">
            <a:solidFill>
              <a:schemeClr val="tx1"/>
            </a:solidFill>
            <a:round/>
            <a:headEnd/>
            <a:tailEnd/>
          </a:ln>
        </p:spPr>
        <p:txBody>
          <a:bodyPr wrap="none" anchor="ctr"/>
          <a:lstStyle/>
          <a:p>
            <a:endParaRPr lang="en-US"/>
          </a:p>
        </p:txBody>
      </p:sp>
      <p:sp>
        <p:nvSpPr>
          <p:cNvPr id="1381" name="Line 65"/>
          <p:cNvSpPr>
            <a:spLocks noChangeShapeType="1"/>
          </p:cNvSpPr>
          <p:nvPr/>
        </p:nvSpPr>
        <p:spPr bwMode="auto">
          <a:xfrm>
            <a:off x="6136098" y="4172463"/>
            <a:ext cx="303212" cy="385762"/>
          </a:xfrm>
          <a:prstGeom prst="line">
            <a:avLst/>
          </a:prstGeom>
          <a:noFill/>
          <a:ln w="12700">
            <a:solidFill>
              <a:schemeClr val="tx1"/>
            </a:solidFill>
            <a:round/>
            <a:headEnd/>
            <a:tailEnd/>
          </a:ln>
        </p:spPr>
        <p:txBody>
          <a:bodyPr wrap="none" anchor="ctr"/>
          <a:lstStyle/>
          <a:p>
            <a:endParaRPr lang="en-US"/>
          </a:p>
        </p:txBody>
      </p:sp>
      <p:sp>
        <p:nvSpPr>
          <p:cNvPr id="1382" name="Line 66"/>
          <p:cNvSpPr>
            <a:spLocks noChangeShapeType="1"/>
          </p:cNvSpPr>
          <p:nvPr/>
        </p:nvSpPr>
        <p:spPr bwMode="auto">
          <a:xfrm flipH="1">
            <a:off x="6931435" y="41692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1383" name="Object 67"/>
          <p:cNvGraphicFramePr>
            <a:graphicFrameLocks noChangeAspect="1"/>
          </p:cNvGraphicFramePr>
          <p:nvPr/>
        </p:nvGraphicFramePr>
        <p:xfrm>
          <a:off x="7109235" y="3721613"/>
          <a:ext cx="203200" cy="241300"/>
        </p:xfrm>
        <a:graphic>
          <a:graphicData uri="http://schemas.openxmlformats.org/presentationml/2006/ole">
            <p:oleObj spid="_x0000_s55306" name="Clip" r:id="rId11" imgW="981000" imgH="1209600" progId="">
              <p:embed/>
            </p:oleObj>
          </a:graphicData>
        </a:graphic>
      </p:graphicFrame>
      <p:graphicFrame>
        <p:nvGraphicFramePr>
          <p:cNvPr id="1384" name="Object 68"/>
          <p:cNvGraphicFramePr>
            <a:graphicFrameLocks noChangeAspect="1"/>
          </p:cNvGraphicFramePr>
          <p:nvPr/>
        </p:nvGraphicFramePr>
        <p:xfrm>
          <a:off x="5772560" y="3802575"/>
          <a:ext cx="203200" cy="239713"/>
        </p:xfrm>
        <a:graphic>
          <a:graphicData uri="http://schemas.openxmlformats.org/presentationml/2006/ole">
            <p:oleObj spid="_x0000_s55307" name="Clip" r:id="rId12" imgW="981000" imgH="1209600" progId="">
              <p:embed/>
            </p:oleObj>
          </a:graphicData>
        </a:graphic>
      </p:graphicFrame>
      <p:grpSp>
        <p:nvGrpSpPr>
          <p:cNvPr id="11" name="Group 69"/>
          <p:cNvGrpSpPr>
            <a:grpSpLocks/>
          </p:cNvGrpSpPr>
          <p:nvPr/>
        </p:nvGrpSpPr>
        <p:grpSpPr bwMode="auto">
          <a:xfrm>
            <a:off x="6120223" y="4999550"/>
            <a:ext cx="406400" cy="427038"/>
            <a:chOff x="2870" y="1518"/>
            <a:chExt cx="292" cy="320"/>
          </a:xfrm>
        </p:grpSpPr>
        <p:graphicFrame>
          <p:nvGraphicFramePr>
            <p:cNvPr id="1386" name="Object 70"/>
            <p:cNvGraphicFramePr>
              <a:graphicFrameLocks noChangeAspect="1"/>
            </p:cNvGraphicFramePr>
            <p:nvPr/>
          </p:nvGraphicFramePr>
          <p:xfrm>
            <a:off x="2870" y="1518"/>
            <a:ext cx="272" cy="282"/>
          </p:xfrm>
          <a:graphic>
            <a:graphicData uri="http://schemas.openxmlformats.org/presentationml/2006/ole">
              <p:oleObj spid="_x0000_s55308" name="Clip" r:id="rId13" imgW="819000" imgH="847800" progId="">
                <p:embed/>
              </p:oleObj>
            </a:graphicData>
          </a:graphic>
        </p:graphicFrame>
        <p:graphicFrame>
          <p:nvGraphicFramePr>
            <p:cNvPr id="1387" name="Object 71"/>
            <p:cNvGraphicFramePr>
              <a:graphicFrameLocks noChangeAspect="1"/>
            </p:cNvGraphicFramePr>
            <p:nvPr/>
          </p:nvGraphicFramePr>
          <p:xfrm>
            <a:off x="2913" y="1602"/>
            <a:ext cx="249" cy="236"/>
          </p:xfrm>
          <a:graphic>
            <a:graphicData uri="http://schemas.openxmlformats.org/presentationml/2006/ole">
              <p:oleObj spid="_x0000_s55309" name="Clip" r:id="rId14" imgW="1266840" imgH="1200240" progId="">
                <p:embed/>
              </p:oleObj>
            </a:graphicData>
          </a:graphic>
        </p:graphicFrame>
      </p:grpSp>
      <p:grpSp>
        <p:nvGrpSpPr>
          <p:cNvPr id="12" name="Group 72"/>
          <p:cNvGrpSpPr>
            <a:grpSpLocks/>
          </p:cNvGrpSpPr>
          <p:nvPr/>
        </p:nvGrpSpPr>
        <p:grpSpPr bwMode="auto">
          <a:xfrm>
            <a:off x="6898098" y="5031300"/>
            <a:ext cx="406400" cy="427038"/>
            <a:chOff x="2870" y="1518"/>
            <a:chExt cx="292" cy="320"/>
          </a:xfrm>
        </p:grpSpPr>
        <p:graphicFrame>
          <p:nvGraphicFramePr>
            <p:cNvPr id="1389" name="Object 73"/>
            <p:cNvGraphicFramePr>
              <a:graphicFrameLocks noChangeAspect="1"/>
            </p:cNvGraphicFramePr>
            <p:nvPr/>
          </p:nvGraphicFramePr>
          <p:xfrm>
            <a:off x="2870" y="1518"/>
            <a:ext cx="272" cy="282"/>
          </p:xfrm>
          <a:graphic>
            <a:graphicData uri="http://schemas.openxmlformats.org/presentationml/2006/ole">
              <p:oleObj spid="_x0000_s55310" name="Clip" r:id="rId15" imgW="819000" imgH="847800" progId="">
                <p:embed/>
              </p:oleObj>
            </a:graphicData>
          </a:graphic>
        </p:graphicFrame>
        <p:graphicFrame>
          <p:nvGraphicFramePr>
            <p:cNvPr id="1390" name="Object 74"/>
            <p:cNvGraphicFramePr>
              <a:graphicFrameLocks noChangeAspect="1"/>
            </p:cNvGraphicFramePr>
            <p:nvPr/>
          </p:nvGraphicFramePr>
          <p:xfrm>
            <a:off x="2913" y="1602"/>
            <a:ext cx="249" cy="236"/>
          </p:xfrm>
          <a:graphic>
            <a:graphicData uri="http://schemas.openxmlformats.org/presentationml/2006/ole">
              <p:oleObj spid="_x0000_s55311" name="Clip" r:id="rId16" imgW="1266840" imgH="1200240" progId="">
                <p:embed/>
              </p:oleObj>
            </a:graphicData>
          </a:graphic>
        </p:graphicFrame>
      </p:grpSp>
      <p:grpSp>
        <p:nvGrpSpPr>
          <p:cNvPr id="13" name="Group 75"/>
          <p:cNvGrpSpPr>
            <a:grpSpLocks/>
          </p:cNvGrpSpPr>
          <p:nvPr/>
        </p:nvGrpSpPr>
        <p:grpSpPr bwMode="auto">
          <a:xfrm>
            <a:off x="6483760" y="4747138"/>
            <a:ext cx="379413" cy="376237"/>
            <a:chOff x="4733" y="2082"/>
            <a:chExt cx="272" cy="282"/>
          </a:xfrm>
        </p:grpSpPr>
        <p:graphicFrame>
          <p:nvGraphicFramePr>
            <p:cNvPr id="1392" name="Object 76"/>
            <p:cNvGraphicFramePr>
              <a:graphicFrameLocks noChangeAspect="1"/>
            </p:cNvGraphicFramePr>
            <p:nvPr/>
          </p:nvGraphicFramePr>
          <p:xfrm>
            <a:off x="4733" y="2082"/>
            <a:ext cx="272" cy="282"/>
          </p:xfrm>
          <a:graphic>
            <a:graphicData uri="http://schemas.openxmlformats.org/presentationml/2006/ole">
              <p:oleObj spid="_x0000_s55312" name="Clip" r:id="rId17" imgW="819000" imgH="847800" progId="">
                <p:embed/>
              </p:oleObj>
            </a:graphicData>
          </a:graphic>
        </p:graphicFrame>
        <p:sp>
          <p:nvSpPr>
            <p:cNvPr id="1393"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394" name="Line 78"/>
          <p:cNvSpPr>
            <a:spLocks noChangeShapeType="1"/>
          </p:cNvSpPr>
          <p:nvPr/>
        </p:nvSpPr>
        <p:spPr bwMode="auto">
          <a:xfrm>
            <a:off x="6790148" y="4650300"/>
            <a:ext cx="0" cy="228600"/>
          </a:xfrm>
          <a:prstGeom prst="line">
            <a:avLst/>
          </a:prstGeom>
          <a:noFill/>
          <a:ln w="12700">
            <a:solidFill>
              <a:schemeClr val="tx1"/>
            </a:solidFill>
            <a:round/>
            <a:headEnd/>
            <a:tailEnd/>
          </a:ln>
        </p:spPr>
        <p:txBody>
          <a:bodyPr wrap="none" anchor="ctr"/>
          <a:lstStyle/>
          <a:p>
            <a:endParaRPr lang="en-US"/>
          </a:p>
        </p:txBody>
      </p:sp>
      <p:grpSp>
        <p:nvGrpSpPr>
          <p:cNvPr id="14" name="Group 79"/>
          <p:cNvGrpSpPr>
            <a:grpSpLocks/>
          </p:cNvGrpSpPr>
          <p:nvPr/>
        </p:nvGrpSpPr>
        <p:grpSpPr bwMode="auto">
          <a:xfrm>
            <a:off x="7510873" y="4074038"/>
            <a:ext cx="207962" cy="409575"/>
            <a:chOff x="4180" y="783"/>
            <a:chExt cx="150" cy="307"/>
          </a:xfrm>
        </p:grpSpPr>
        <p:sp>
          <p:nvSpPr>
            <p:cNvPr id="1396"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97"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98"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99"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0"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01"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02"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03"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 name="Group 88"/>
          <p:cNvGrpSpPr>
            <a:grpSpLocks/>
          </p:cNvGrpSpPr>
          <p:nvPr/>
        </p:nvGrpSpPr>
        <p:grpSpPr bwMode="auto">
          <a:xfrm>
            <a:off x="7512460" y="4650300"/>
            <a:ext cx="207963" cy="409575"/>
            <a:chOff x="4180" y="783"/>
            <a:chExt cx="150" cy="307"/>
          </a:xfrm>
        </p:grpSpPr>
        <p:sp>
          <p:nvSpPr>
            <p:cNvPr id="1405"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06"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07"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08"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9"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10"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11"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12"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413" name="Line 97"/>
          <p:cNvSpPr>
            <a:spLocks noChangeShapeType="1"/>
          </p:cNvSpPr>
          <p:nvPr/>
        </p:nvSpPr>
        <p:spPr bwMode="auto">
          <a:xfrm rot="5400000" flipH="1">
            <a:off x="7124316" y="4447894"/>
            <a:ext cx="611188" cy="0"/>
          </a:xfrm>
          <a:prstGeom prst="line">
            <a:avLst/>
          </a:prstGeom>
          <a:noFill/>
          <a:ln w="12700">
            <a:solidFill>
              <a:schemeClr val="tx1"/>
            </a:solidFill>
            <a:round/>
            <a:headEnd/>
            <a:tailEnd/>
          </a:ln>
        </p:spPr>
        <p:txBody>
          <a:bodyPr wrap="none" anchor="ctr"/>
          <a:lstStyle/>
          <a:p>
            <a:endParaRPr lang="en-US"/>
          </a:p>
        </p:txBody>
      </p:sp>
      <p:sp>
        <p:nvSpPr>
          <p:cNvPr id="1414" name="Line 98"/>
          <p:cNvSpPr>
            <a:spLocks noChangeShapeType="1"/>
          </p:cNvSpPr>
          <p:nvPr/>
        </p:nvSpPr>
        <p:spPr bwMode="auto">
          <a:xfrm rot="-5400000">
            <a:off x="7478329" y="4700306"/>
            <a:ext cx="0" cy="103188"/>
          </a:xfrm>
          <a:prstGeom prst="line">
            <a:avLst/>
          </a:prstGeom>
          <a:noFill/>
          <a:ln w="12700">
            <a:solidFill>
              <a:schemeClr val="tx1"/>
            </a:solidFill>
            <a:round/>
            <a:headEnd/>
            <a:tailEnd/>
          </a:ln>
        </p:spPr>
        <p:txBody>
          <a:bodyPr wrap="none" anchor="ctr"/>
          <a:lstStyle/>
          <a:p>
            <a:endParaRPr lang="en-US"/>
          </a:p>
        </p:txBody>
      </p:sp>
      <p:sp>
        <p:nvSpPr>
          <p:cNvPr id="1415" name="Line 99"/>
          <p:cNvSpPr>
            <a:spLocks noChangeShapeType="1"/>
          </p:cNvSpPr>
          <p:nvPr/>
        </p:nvSpPr>
        <p:spPr bwMode="auto">
          <a:xfrm rot="-5400000">
            <a:off x="7468010" y="4231200"/>
            <a:ext cx="0" cy="88900"/>
          </a:xfrm>
          <a:prstGeom prst="line">
            <a:avLst/>
          </a:prstGeom>
          <a:noFill/>
          <a:ln w="12700">
            <a:solidFill>
              <a:schemeClr val="tx1"/>
            </a:solidFill>
            <a:round/>
            <a:headEnd/>
            <a:tailEnd/>
          </a:ln>
        </p:spPr>
        <p:txBody>
          <a:bodyPr wrap="none" anchor="ctr"/>
          <a:lstStyle/>
          <a:p>
            <a:endParaRPr lang="en-US"/>
          </a:p>
        </p:txBody>
      </p:sp>
      <p:sp>
        <p:nvSpPr>
          <p:cNvPr id="1416" name="Line 100"/>
          <p:cNvSpPr>
            <a:spLocks noChangeShapeType="1"/>
          </p:cNvSpPr>
          <p:nvPr/>
        </p:nvSpPr>
        <p:spPr bwMode="auto">
          <a:xfrm flipV="1">
            <a:off x="6147210" y="2372238"/>
            <a:ext cx="458788" cy="207962"/>
          </a:xfrm>
          <a:prstGeom prst="line">
            <a:avLst/>
          </a:prstGeom>
          <a:noFill/>
          <a:ln w="12700">
            <a:solidFill>
              <a:schemeClr val="tx1"/>
            </a:solidFill>
            <a:round/>
            <a:headEnd/>
            <a:tailEnd/>
          </a:ln>
        </p:spPr>
        <p:txBody>
          <a:bodyPr wrap="none" anchor="ctr"/>
          <a:lstStyle/>
          <a:p>
            <a:endParaRPr lang="en-US"/>
          </a:p>
        </p:txBody>
      </p:sp>
      <p:sp>
        <p:nvSpPr>
          <p:cNvPr id="1417" name="Line 101"/>
          <p:cNvSpPr>
            <a:spLocks noChangeShapeType="1"/>
          </p:cNvSpPr>
          <p:nvPr/>
        </p:nvSpPr>
        <p:spPr bwMode="auto">
          <a:xfrm>
            <a:off x="7082248" y="2356363"/>
            <a:ext cx="485775" cy="207962"/>
          </a:xfrm>
          <a:prstGeom prst="line">
            <a:avLst/>
          </a:prstGeom>
          <a:noFill/>
          <a:ln w="12700">
            <a:solidFill>
              <a:schemeClr val="tx1"/>
            </a:solidFill>
            <a:round/>
            <a:headEnd/>
            <a:tailEnd/>
          </a:ln>
        </p:spPr>
        <p:txBody>
          <a:bodyPr wrap="none" anchor="ctr"/>
          <a:lstStyle/>
          <a:p>
            <a:endParaRPr lang="en-US"/>
          </a:p>
        </p:txBody>
      </p:sp>
      <p:sp>
        <p:nvSpPr>
          <p:cNvPr id="1418" name="Line 102"/>
          <p:cNvSpPr>
            <a:spLocks noChangeShapeType="1"/>
          </p:cNvSpPr>
          <p:nvPr/>
        </p:nvSpPr>
        <p:spPr bwMode="auto">
          <a:xfrm flipH="1">
            <a:off x="7601360" y="2692913"/>
            <a:ext cx="241300" cy="681037"/>
          </a:xfrm>
          <a:prstGeom prst="line">
            <a:avLst/>
          </a:prstGeom>
          <a:noFill/>
          <a:ln w="12700">
            <a:solidFill>
              <a:schemeClr val="tx1"/>
            </a:solidFill>
            <a:round/>
            <a:headEnd/>
            <a:tailEnd/>
          </a:ln>
        </p:spPr>
        <p:txBody>
          <a:bodyPr wrap="none" anchor="ctr"/>
          <a:lstStyle/>
          <a:p>
            <a:endParaRPr lang="en-US"/>
          </a:p>
        </p:txBody>
      </p:sp>
      <p:sp>
        <p:nvSpPr>
          <p:cNvPr id="1419" name="Line 103"/>
          <p:cNvSpPr>
            <a:spLocks noChangeShapeType="1"/>
          </p:cNvSpPr>
          <p:nvPr/>
        </p:nvSpPr>
        <p:spPr bwMode="auto">
          <a:xfrm>
            <a:off x="6831423" y="2469075"/>
            <a:ext cx="0" cy="431800"/>
          </a:xfrm>
          <a:prstGeom prst="line">
            <a:avLst/>
          </a:prstGeom>
          <a:noFill/>
          <a:ln w="12700">
            <a:solidFill>
              <a:schemeClr val="tx1"/>
            </a:solidFill>
            <a:round/>
            <a:headEnd/>
            <a:tailEnd/>
          </a:ln>
        </p:spPr>
        <p:txBody>
          <a:bodyPr wrap="none" anchor="ctr"/>
          <a:lstStyle/>
          <a:p>
            <a:endParaRPr lang="en-US"/>
          </a:p>
        </p:txBody>
      </p:sp>
      <p:sp>
        <p:nvSpPr>
          <p:cNvPr id="1420" name="Line 104"/>
          <p:cNvSpPr>
            <a:spLocks noChangeShapeType="1"/>
          </p:cNvSpPr>
          <p:nvPr/>
        </p:nvSpPr>
        <p:spPr bwMode="auto">
          <a:xfrm>
            <a:off x="6856823" y="3116775"/>
            <a:ext cx="534987" cy="368300"/>
          </a:xfrm>
          <a:prstGeom prst="line">
            <a:avLst/>
          </a:prstGeom>
          <a:noFill/>
          <a:ln w="12700">
            <a:solidFill>
              <a:schemeClr val="tx1"/>
            </a:solidFill>
            <a:round/>
            <a:headEnd/>
            <a:tailEnd/>
          </a:ln>
        </p:spPr>
        <p:txBody>
          <a:bodyPr wrap="none" anchor="ctr"/>
          <a:lstStyle/>
          <a:p>
            <a:endParaRPr lang="en-US"/>
          </a:p>
        </p:txBody>
      </p:sp>
      <p:sp>
        <p:nvSpPr>
          <p:cNvPr id="1421" name="Line 105"/>
          <p:cNvSpPr>
            <a:spLocks noChangeShapeType="1"/>
          </p:cNvSpPr>
          <p:nvPr/>
        </p:nvSpPr>
        <p:spPr bwMode="auto">
          <a:xfrm flipH="1">
            <a:off x="7317198" y="3581913"/>
            <a:ext cx="266700" cy="360362"/>
          </a:xfrm>
          <a:prstGeom prst="line">
            <a:avLst/>
          </a:prstGeom>
          <a:noFill/>
          <a:ln w="12700">
            <a:solidFill>
              <a:schemeClr val="tx1"/>
            </a:solidFill>
            <a:round/>
            <a:headEnd/>
            <a:tailEnd/>
          </a:ln>
        </p:spPr>
        <p:txBody>
          <a:bodyPr wrap="none" anchor="ctr"/>
          <a:lstStyle/>
          <a:p>
            <a:endParaRPr lang="en-US"/>
          </a:p>
        </p:txBody>
      </p:sp>
      <p:sp>
        <p:nvSpPr>
          <p:cNvPr id="1422" name="Line 106"/>
          <p:cNvSpPr>
            <a:spLocks noChangeShapeType="1"/>
          </p:cNvSpPr>
          <p:nvPr/>
        </p:nvSpPr>
        <p:spPr bwMode="auto">
          <a:xfrm flipH="1">
            <a:off x="7090185" y="2661163"/>
            <a:ext cx="560388" cy="384175"/>
          </a:xfrm>
          <a:prstGeom prst="line">
            <a:avLst/>
          </a:prstGeom>
          <a:noFill/>
          <a:ln w="12700">
            <a:solidFill>
              <a:schemeClr val="tx1"/>
            </a:solidFill>
            <a:round/>
            <a:headEnd/>
            <a:tailEnd/>
          </a:ln>
        </p:spPr>
        <p:txBody>
          <a:bodyPr wrap="none" anchor="ctr"/>
          <a:lstStyle/>
          <a:p>
            <a:endParaRPr lang="en-US"/>
          </a:p>
        </p:txBody>
      </p:sp>
      <p:sp>
        <p:nvSpPr>
          <p:cNvPr id="1423" name="Line 107"/>
          <p:cNvSpPr>
            <a:spLocks noChangeShapeType="1"/>
          </p:cNvSpPr>
          <p:nvPr/>
        </p:nvSpPr>
        <p:spPr bwMode="auto">
          <a:xfrm flipH="1">
            <a:off x="7099710" y="2100775"/>
            <a:ext cx="350838" cy="255588"/>
          </a:xfrm>
          <a:prstGeom prst="line">
            <a:avLst/>
          </a:prstGeom>
          <a:noFill/>
          <a:ln w="12700">
            <a:solidFill>
              <a:schemeClr val="tx1"/>
            </a:solidFill>
            <a:round/>
            <a:headEnd/>
            <a:tailEnd/>
          </a:ln>
        </p:spPr>
        <p:txBody>
          <a:bodyPr wrap="none" anchor="ctr"/>
          <a:lstStyle/>
          <a:p>
            <a:endParaRPr lang="en-US"/>
          </a:p>
        </p:txBody>
      </p:sp>
      <p:sp>
        <p:nvSpPr>
          <p:cNvPr id="1424" name="Line 108"/>
          <p:cNvSpPr>
            <a:spLocks noChangeShapeType="1"/>
          </p:cNvSpPr>
          <p:nvPr/>
        </p:nvSpPr>
        <p:spPr bwMode="auto">
          <a:xfrm flipH="1">
            <a:off x="7817260" y="2276988"/>
            <a:ext cx="201613" cy="176212"/>
          </a:xfrm>
          <a:prstGeom prst="line">
            <a:avLst/>
          </a:prstGeom>
          <a:noFill/>
          <a:ln w="12700">
            <a:solidFill>
              <a:schemeClr val="tx1"/>
            </a:solidFill>
            <a:round/>
            <a:headEnd/>
            <a:tailEnd/>
          </a:ln>
        </p:spPr>
        <p:txBody>
          <a:bodyPr wrap="none" anchor="ctr"/>
          <a:lstStyle/>
          <a:p>
            <a:endParaRPr lang="en-US"/>
          </a:p>
        </p:txBody>
      </p:sp>
      <p:sp>
        <p:nvSpPr>
          <p:cNvPr id="1425" name="Line 221"/>
          <p:cNvSpPr>
            <a:spLocks noChangeShapeType="1"/>
          </p:cNvSpPr>
          <p:nvPr/>
        </p:nvSpPr>
        <p:spPr bwMode="auto">
          <a:xfrm flipV="1">
            <a:off x="5883685" y="4255013"/>
            <a:ext cx="1588" cy="249237"/>
          </a:xfrm>
          <a:prstGeom prst="line">
            <a:avLst/>
          </a:prstGeom>
          <a:noFill/>
          <a:ln w="12700">
            <a:solidFill>
              <a:schemeClr val="tx1"/>
            </a:solidFill>
            <a:round/>
            <a:headEnd/>
            <a:tailEnd/>
          </a:ln>
        </p:spPr>
        <p:txBody>
          <a:bodyPr wrap="none" anchor="ctr"/>
          <a:lstStyle/>
          <a:p>
            <a:endParaRPr lang="en-US"/>
          </a:p>
        </p:txBody>
      </p:sp>
      <p:grpSp>
        <p:nvGrpSpPr>
          <p:cNvPr id="16" name="Group 238"/>
          <p:cNvGrpSpPr>
            <a:grpSpLocks/>
          </p:cNvGrpSpPr>
          <p:nvPr/>
        </p:nvGrpSpPr>
        <p:grpSpPr bwMode="auto">
          <a:xfrm>
            <a:off x="7467600" y="3429000"/>
            <a:ext cx="814387" cy="701675"/>
            <a:chOff x="2923" y="3345"/>
            <a:chExt cx="513" cy="442"/>
          </a:xfrm>
        </p:grpSpPr>
        <p:sp>
          <p:nvSpPr>
            <p:cNvPr id="1427"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28"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29"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0"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1"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7" name="Group 244"/>
          <p:cNvGrpSpPr>
            <a:grpSpLocks/>
          </p:cNvGrpSpPr>
          <p:nvPr/>
        </p:nvGrpSpPr>
        <p:grpSpPr bwMode="auto">
          <a:xfrm>
            <a:off x="7848600" y="2743200"/>
            <a:ext cx="814387" cy="701675"/>
            <a:chOff x="2923" y="3345"/>
            <a:chExt cx="513" cy="442"/>
          </a:xfrm>
        </p:grpSpPr>
        <p:sp>
          <p:nvSpPr>
            <p:cNvPr id="1433"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34"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35"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6"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7"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8" name="Group 250"/>
          <p:cNvGrpSpPr>
            <a:grpSpLocks/>
          </p:cNvGrpSpPr>
          <p:nvPr/>
        </p:nvGrpSpPr>
        <p:grpSpPr bwMode="auto">
          <a:xfrm>
            <a:off x="5486400" y="1600200"/>
            <a:ext cx="814387" cy="701675"/>
            <a:chOff x="2923" y="3345"/>
            <a:chExt cx="513" cy="442"/>
          </a:xfrm>
        </p:grpSpPr>
        <p:sp>
          <p:nvSpPr>
            <p:cNvPr id="1439"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0"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1"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2"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3"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9" name="Group 256"/>
          <p:cNvGrpSpPr>
            <a:grpSpLocks/>
          </p:cNvGrpSpPr>
          <p:nvPr/>
        </p:nvGrpSpPr>
        <p:grpSpPr bwMode="auto">
          <a:xfrm>
            <a:off x="6477000" y="1447800"/>
            <a:ext cx="814387" cy="701675"/>
            <a:chOff x="2923" y="3345"/>
            <a:chExt cx="513" cy="442"/>
          </a:xfrm>
        </p:grpSpPr>
        <p:sp>
          <p:nvSpPr>
            <p:cNvPr id="1445"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6"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7"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8"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9"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sp>
        <p:nvSpPr>
          <p:cNvPr id="1461" name="Rectangle 323"/>
          <p:cNvSpPr>
            <a:spLocks noChangeArrowheads="1"/>
          </p:cNvSpPr>
          <p:nvPr/>
        </p:nvSpPr>
        <p:spPr bwMode="auto">
          <a:xfrm>
            <a:off x="4386673" y="12546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1462" name="Rectangle 324"/>
          <p:cNvSpPr>
            <a:spLocks noChangeArrowheads="1"/>
          </p:cNvSpPr>
          <p:nvPr/>
        </p:nvSpPr>
        <p:spPr bwMode="auto">
          <a:xfrm>
            <a:off x="4353335" y="12879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63" name="Rectangle 325"/>
          <p:cNvSpPr>
            <a:spLocks noChangeArrowheads="1"/>
          </p:cNvSpPr>
          <p:nvPr/>
        </p:nvSpPr>
        <p:spPr bwMode="auto">
          <a:xfrm>
            <a:off x="4373973" y="1307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64" name="Text Box 326"/>
          <p:cNvSpPr txBox="1">
            <a:spLocks noChangeArrowheads="1"/>
          </p:cNvSpPr>
          <p:nvPr/>
        </p:nvSpPr>
        <p:spPr bwMode="auto">
          <a:xfrm>
            <a:off x="4312060" y="12498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65" name="Line 327"/>
          <p:cNvSpPr>
            <a:spLocks noChangeShapeType="1"/>
          </p:cNvSpPr>
          <p:nvPr/>
        </p:nvSpPr>
        <p:spPr bwMode="auto">
          <a:xfrm>
            <a:off x="4353335" y="1621350"/>
            <a:ext cx="690563" cy="4763"/>
          </a:xfrm>
          <a:prstGeom prst="line">
            <a:avLst/>
          </a:prstGeom>
          <a:noFill/>
          <a:ln w="12700">
            <a:solidFill>
              <a:schemeClr val="tx1"/>
            </a:solidFill>
            <a:round/>
            <a:headEnd/>
            <a:tailEnd/>
          </a:ln>
        </p:spPr>
        <p:txBody>
          <a:bodyPr wrap="none" anchor="ctr"/>
          <a:lstStyle/>
          <a:p>
            <a:endParaRPr lang="en-US"/>
          </a:p>
        </p:txBody>
      </p:sp>
      <p:sp>
        <p:nvSpPr>
          <p:cNvPr id="1466" name="Line 328"/>
          <p:cNvSpPr>
            <a:spLocks noChangeShapeType="1"/>
          </p:cNvSpPr>
          <p:nvPr/>
        </p:nvSpPr>
        <p:spPr bwMode="auto">
          <a:xfrm>
            <a:off x="4362860" y="1759463"/>
            <a:ext cx="690563" cy="4762"/>
          </a:xfrm>
          <a:prstGeom prst="line">
            <a:avLst/>
          </a:prstGeom>
          <a:noFill/>
          <a:ln w="12700">
            <a:solidFill>
              <a:schemeClr val="tx1"/>
            </a:solidFill>
            <a:round/>
            <a:headEnd/>
            <a:tailEnd/>
          </a:ln>
        </p:spPr>
        <p:txBody>
          <a:bodyPr wrap="none" anchor="ctr"/>
          <a:lstStyle/>
          <a:p>
            <a:endParaRPr lang="en-US"/>
          </a:p>
        </p:txBody>
      </p:sp>
      <p:sp>
        <p:nvSpPr>
          <p:cNvPr id="1467" name="Line 329"/>
          <p:cNvSpPr>
            <a:spLocks noChangeShapeType="1"/>
          </p:cNvSpPr>
          <p:nvPr/>
        </p:nvSpPr>
        <p:spPr bwMode="auto">
          <a:xfrm>
            <a:off x="4362860" y="1897575"/>
            <a:ext cx="690563" cy="4763"/>
          </a:xfrm>
          <a:prstGeom prst="line">
            <a:avLst/>
          </a:prstGeom>
          <a:noFill/>
          <a:ln w="12700">
            <a:solidFill>
              <a:schemeClr val="tx1"/>
            </a:solidFill>
            <a:round/>
            <a:headEnd/>
            <a:tailEnd/>
          </a:ln>
        </p:spPr>
        <p:txBody>
          <a:bodyPr wrap="none" anchor="ctr"/>
          <a:lstStyle/>
          <a:p>
            <a:endParaRPr lang="en-US"/>
          </a:p>
        </p:txBody>
      </p:sp>
      <p:sp>
        <p:nvSpPr>
          <p:cNvPr id="1468" name="Line 330"/>
          <p:cNvSpPr>
            <a:spLocks noChangeShapeType="1"/>
          </p:cNvSpPr>
          <p:nvPr/>
        </p:nvSpPr>
        <p:spPr bwMode="auto">
          <a:xfrm flipV="1">
            <a:off x="4364448" y="1472125"/>
            <a:ext cx="688975" cy="6350"/>
          </a:xfrm>
          <a:prstGeom prst="line">
            <a:avLst/>
          </a:prstGeom>
          <a:noFill/>
          <a:ln w="12700">
            <a:solidFill>
              <a:schemeClr val="tx1"/>
            </a:solidFill>
            <a:round/>
            <a:headEnd/>
            <a:tailEnd/>
          </a:ln>
        </p:spPr>
        <p:txBody>
          <a:bodyPr wrap="none" anchor="ctr"/>
          <a:lstStyle/>
          <a:p>
            <a:endParaRPr lang="en-US"/>
          </a:p>
        </p:txBody>
      </p:sp>
      <p:sp>
        <p:nvSpPr>
          <p:cNvPr id="1469" name="Rectangle 334"/>
          <p:cNvSpPr>
            <a:spLocks noChangeArrowheads="1"/>
          </p:cNvSpPr>
          <p:nvPr/>
        </p:nvSpPr>
        <p:spPr bwMode="auto">
          <a:xfrm>
            <a:off x="7764873" y="48598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1470" name="Rectangle 335"/>
          <p:cNvSpPr>
            <a:spLocks noChangeArrowheads="1"/>
          </p:cNvSpPr>
          <p:nvPr/>
        </p:nvSpPr>
        <p:spPr bwMode="auto">
          <a:xfrm>
            <a:off x="7731535" y="48931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71" name="Rectangle 336"/>
          <p:cNvSpPr>
            <a:spLocks noChangeArrowheads="1"/>
          </p:cNvSpPr>
          <p:nvPr/>
        </p:nvSpPr>
        <p:spPr bwMode="auto">
          <a:xfrm>
            <a:off x="7752173" y="5498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72" name="Text Box 337"/>
          <p:cNvSpPr txBox="1">
            <a:spLocks noChangeArrowheads="1"/>
          </p:cNvSpPr>
          <p:nvPr/>
        </p:nvSpPr>
        <p:spPr bwMode="auto">
          <a:xfrm>
            <a:off x="7688673" y="48550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73" name="Line 338"/>
          <p:cNvSpPr>
            <a:spLocks noChangeShapeType="1"/>
          </p:cNvSpPr>
          <p:nvPr/>
        </p:nvSpPr>
        <p:spPr bwMode="auto">
          <a:xfrm>
            <a:off x="7731535" y="5226563"/>
            <a:ext cx="690563" cy="4762"/>
          </a:xfrm>
          <a:prstGeom prst="line">
            <a:avLst/>
          </a:prstGeom>
          <a:noFill/>
          <a:ln w="12700">
            <a:solidFill>
              <a:schemeClr val="tx1"/>
            </a:solidFill>
            <a:round/>
            <a:headEnd/>
            <a:tailEnd/>
          </a:ln>
        </p:spPr>
        <p:txBody>
          <a:bodyPr wrap="none" anchor="ctr"/>
          <a:lstStyle/>
          <a:p>
            <a:endParaRPr lang="en-US"/>
          </a:p>
        </p:txBody>
      </p:sp>
      <p:sp>
        <p:nvSpPr>
          <p:cNvPr id="1474" name="Line 339"/>
          <p:cNvSpPr>
            <a:spLocks noChangeShapeType="1"/>
          </p:cNvSpPr>
          <p:nvPr/>
        </p:nvSpPr>
        <p:spPr bwMode="auto">
          <a:xfrm>
            <a:off x="7741060" y="5364675"/>
            <a:ext cx="690563" cy="4763"/>
          </a:xfrm>
          <a:prstGeom prst="line">
            <a:avLst/>
          </a:prstGeom>
          <a:noFill/>
          <a:ln w="12700">
            <a:solidFill>
              <a:schemeClr val="tx1"/>
            </a:solidFill>
            <a:round/>
            <a:headEnd/>
            <a:tailEnd/>
          </a:ln>
        </p:spPr>
        <p:txBody>
          <a:bodyPr wrap="none" anchor="ctr"/>
          <a:lstStyle/>
          <a:p>
            <a:endParaRPr lang="en-US"/>
          </a:p>
        </p:txBody>
      </p:sp>
      <p:sp>
        <p:nvSpPr>
          <p:cNvPr id="1475" name="Line 340"/>
          <p:cNvSpPr>
            <a:spLocks noChangeShapeType="1"/>
          </p:cNvSpPr>
          <p:nvPr/>
        </p:nvSpPr>
        <p:spPr bwMode="auto">
          <a:xfrm>
            <a:off x="7741060" y="5502788"/>
            <a:ext cx="690563" cy="4762"/>
          </a:xfrm>
          <a:prstGeom prst="line">
            <a:avLst/>
          </a:prstGeom>
          <a:noFill/>
          <a:ln w="12700">
            <a:solidFill>
              <a:schemeClr val="tx1"/>
            </a:solidFill>
            <a:round/>
            <a:headEnd/>
            <a:tailEnd/>
          </a:ln>
        </p:spPr>
        <p:txBody>
          <a:bodyPr wrap="none" anchor="ctr"/>
          <a:lstStyle/>
          <a:p>
            <a:endParaRPr lang="en-US"/>
          </a:p>
        </p:txBody>
      </p:sp>
      <p:sp>
        <p:nvSpPr>
          <p:cNvPr id="1476" name="Line 341"/>
          <p:cNvSpPr>
            <a:spLocks noChangeShapeType="1"/>
          </p:cNvSpPr>
          <p:nvPr/>
        </p:nvSpPr>
        <p:spPr bwMode="auto">
          <a:xfrm flipV="1">
            <a:off x="7742648" y="5077338"/>
            <a:ext cx="688975" cy="6350"/>
          </a:xfrm>
          <a:prstGeom prst="line">
            <a:avLst/>
          </a:prstGeom>
          <a:noFill/>
          <a:ln w="12700">
            <a:solidFill>
              <a:schemeClr val="tx1"/>
            </a:solidFill>
            <a:round/>
            <a:headEnd/>
            <a:tailEnd/>
          </a:ln>
        </p:spPr>
        <p:txBody>
          <a:bodyPr wrap="none" anchor="ctr"/>
          <a:lstStyle/>
          <a:p>
            <a:endParaRPr lang="en-US"/>
          </a:p>
        </p:txBody>
      </p:sp>
      <p:grpSp>
        <p:nvGrpSpPr>
          <p:cNvPr id="20" name="Group 273"/>
          <p:cNvGrpSpPr>
            <a:grpSpLocks/>
          </p:cNvGrpSpPr>
          <p:nvPr/>
        </p:nvGrpSpPr>
        <p:grpSpPr bwMode="auto">
          <a:xfrm>
            <a:off x="4312060" y="1234000"/>
            <a:ext cx="814388" cy="854075"/>
            <a:chOff x="4180" y="744"/>
            <a:chExt cx="513" cy="538"/>
          </a:xfrm>
        </p:grpSpPr>
        <p:sp>
          <p:nvSpPr>
            <p:cNvPr id="1478"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1479"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0"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1481"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82"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1483"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1484"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21" name="Group 333"/>
          <p:cNvGrpSpPr>
            <a:grpSpLocks/>
          </p:cNvGrpSpPr>
          <p:nvPr/>
        </p:nvGrpSpPr>
        <p:grpSpPr bwMode="auto">
          <a:xfrm>
            <a:off x="7664860" y="4831275"/>
            <a:ext cx="814388" cy="854075"/>
            <a:chOff x="4560" y="3216"/>
            <a:chExt cx="513" cy="538"/>
          </a:xfrm>
        </p:grpSpPr>
        <p:sp>
          <p:nvSpPr>
            <p:cNvPr id="1486"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1487"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8"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1489"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90"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1491"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1492"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22" name="Group 213"/>
          <p:cNvGrpSpPr/>
          <p:nvPr/>
        </p:nvGrpSpPr>
        <p:grpSpPr>
          <a:xfrm>
            <a:off x="5638800" y="2510271"/>
            <a:ext cx="501650" cy="232929"/>
            <a:chOff x="4038600" y="4747086"/>
            <a:chExt cx="501650" cy="232929"/>
          </a:xfrm>
        </p:grpSpPr>
        <p:sp>
          <p:nvSpPr>
            <p:cNvPr id="149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9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9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9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9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150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150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5" name="Group 213"/>
          <p:cNvGrpSpPr/>
          <p:nvPr/>
        </p:nvGrpSpPr>
        <p:grpSpPr>
          <a:xfrm>
            <a:off x="6584950" y="2281671"/>
            <a:ext cx="501650" cy="232929"/>
            <a:chOff x="4038600" y="4747086"/>
            <a:chExt cx="501650" cy="232929"/>
          </a:xfrm>
        </p:grpSpPr>
        <p:sp>
          <p:nvSpPr>
            <p:cNvPr id="150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0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1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1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1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51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2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151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1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8" name="Group 213"/>
          <p:cNvGrpSpPr/>
          <p:nvPr/>
        </p:nvGrpSpPr>
        <p:grpSpPr>
          <a:xfrm>
            <a:off x="7543800" y="2438400"/>
            <a:ext cx="501650" cy="232929"/>
            <a:chOff x="4038600" y="4747086"/>
            <a:chExt cx="501650" cy="232929"/>
          </a:xfrm>
        </p:grpSpPr>
        <p:sp>
          <p:nvSpPr>
            <p:cNvPr id="152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2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2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2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2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9" name="Group 13"/>
            <p:cNvGrpSpPr>
              <a:grpSpLocks/>
            </p:cNvGrpSpPr>
            <p:nvPr/>
          </p:nvGrpSpPr>
          <p:grpSpPr bwMode="auto">
            <a:xfrm>
              <a:off x="4174369" y="4811571"/>
              <a:ext cx="245252" cy="65219"/>
              <a:chOff x="2848" y="848"/>
              <a:chExt cx="140" cy="98"/>
            </a:xfrm>
          </p:grpSpPr>
          <p:sp>
            <p:nvSpPr>
              <p:cNvPr id="153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17"/>
            <p:cNvGrpSpPr>
              <a:grpSpLocks/>
            </p:cNvGrpSpPr>
            <p:nvPr/>
          </p:nvGrpSpPr>
          <p:grpSpPr bwMode="auto">
            <a:xfrm flipV="1">
              <a:off x="4174369" y="4800610"/>
              <a:ext cx="245252" cy="65219"/>
              <a:chOff x="2848" y="848"/>
              <a:chExt cx="140" cy="98"/>
            </a:xfrm>
          </p:grpSpPr>
          <p:sp>
            <p:nvSpPr>
              <p:cNvPr id="152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213"/>
          <p:cNvGrpSpPr/>
          <p:nvPr/>
        </p:nvGrpSpPr>
        <p:grpSpPr>
          <a:xfrm>
            <a:off x="6629400" y="2895600"/>
            <a:ext cx="501650" cy="232929"/>
            <a:chOff x="4038600" y="4747086"/>
            <a:chExt cx="501650" cy="232929"/>
          </a:xfrm>
        </p:grpSpPr>
        <p:sp>
          <p:nvSpPr>
            <p:cNvPr id="153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3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3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3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4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77" name="Group 13"/>
            <p:cNvGrpSpPr>
              <a:grpSpLocks/>
            </p:cNvGrpSpPr>
            <p:nvPr/>
          </p:nvGrpSpPr>
          <p:grpSpPr bwMode="auto">
            <a:xfrm>
              <a:off x="4174369" y="4811571"/>
              <a:ext cx="245252" cy="65219"/>
              <a:chOff x="2848" y="848"/>
              <a:chExt cx="140" cy="98"/>
            </a:xfrm>
          </p:grpSpPr>
          <p:sp>
            <p:nvSpPr>
              <p:cNvPr id="154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485" name="Group 17"/>
            <p:cNvGrpSpPr>
              <a:grpSpLocks/>
            </p:cNvGrpSpPr>
            <p:nvPr/>
          </p:nvGrpSpPr>
          <p:grpSpPr bwMode="auto">
            <a:xfrm flipV="1">
              <a:off x="4174369" y="4800610"/>
              <a:ext cx="245252" cy="65219"/>
              <a:chOff x="2848" y="848"/>
              <a:chExt cx="140" cy="98"/>
            </a:xfrm>
          </p:grpSpPr>
          <p:sp>
            <p:nvSpPr>
              <p:cNvPr id="154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493" name="Group 213"/>
          <p:cNvGrpSpPr/>
          <p:nvPr/>
        </p:nvGrpSpPr>
        <p:grpSpPr>
          <a:xfrm>
            <a:off x="7391400" y="3352800"/>
            <a:ext cx="501650" cy="232929"/>
            <a:chOff x="4038600" y="4747086"/>
            <a:chExt cx="501650" cy="232929"/>
          </a:xfrm>
        </p:grpSpPr>
        <p:sp>
          <p:nvSpPr>
            <p:cNvPr id="155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5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5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5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5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99" name="Group 13"/>
            <p:cNvGrpSpPr>
              <a:grpSpLocks/>
            </p:cNvGrpSpPr>
            <p:nvPr/>
          </p:nvGrpSpPr>
          <p:grpSpPr bwMode="auto">
            <a:xfrm>
              <a:off x="4174369" y="4811571"/>
              <a:ext cx="245252" cy="65219"/>
              <a:chOff x="2848" y="848"/>
              <a:chExt cx="140" cy="98"/>
            </a:xfrm>
          </p:grpSpPr>
          <p:sp>
            <p:nvSpPr>
              <p:cNvPr id="156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6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00" name="Group 17"/>
            <p:cNvGrpSpPr>
              <a:grpSpLocks/>
            </p:cNvGrpSpPr>
            <p:nvPr/>
          </p:nvGrpSpPr>
          <p:grpSpPr bwMode="auto">
            <a:xfrm flipV="1">
              <a:off x="4174369" y="4800610"/>
              <a:ext cx="245252" cy="65219"/>
              <a:chOff x="2848" y="848"/>
              <a:chExt cx="140" cy="98"/>
            </a:xfrm>
          </p:grpSpPr>
          <p:sp>
            <p:nvSpPr>
              <p:cNvPr id="155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5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07" name="Group 213"/>
          <p:cNvGrpSpPr/>
          <p:nvPr/>
        </p:nvGrpSpPr>
        <p:grpSpPr>
          <a:xfrm>
            <a:off x="5638800" y="4038600"/>
            <a:ext cx="501650" cy="232929"/>
            <a:chOff x="4038600" y="4747086"/>
            <a:chExt cx="501650" cy="232929"/>
          </a:xfrm>
        </p:grpSpPr>
        <p:sp>
          <p:nvSpPr>
            <p:cNvPr id="156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6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6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6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6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13" name="Group 13"/>
            <p:cNvGrpSpPr>
              <a:grpSpLocks/>
            </p:cNvGrpSpPr>
            <p:nvPr/>
          </p:nvGrpSpPr>
          <p:grpSpPr bwMode="auto">
            <a:xfrm>
              <a:off x="4174369" y="4811571"/>
              <a:ext cx="245252" cy="65219"/>
              <a:chOff x="2848" y="848"/>
              <a:chExt cx="140" cy="98"/>
            </a:xfrm>
          </p:grpSpPr>
          <p:sp>
            <p:nvSpPr>
              <p:cNvPr id="157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14" name="Group 17"/>
            <p:cNvGrpSpPr>
              <a:grpSpLocks/>
            </p:cNvGrpSpPr>
            <p:nvPr/>
          </p:nvGrpSpPr>
          <p:grpSpPr bwMode="auto">
            <a:xfrm flipV="1">
              <a:off x="4174369" y="4800610"/>
              <a:ext cx="245252" cy="65219"/>
              <a:chOff x="2848" y="848"/>
              <a:chExt cx="140" cy="98"/>
            </a:xfrm>
          </p:grpSpPr>
          <p:sp>
            <p:nvSpPr>
              <p:cNvPr id="157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21" name="Group 213"/>
          <p:cNvGrpSpPr/>
          <p:nvPr/>
        </p:nvGrpSpPr>
        <p:grpSpPr>
          <a:xfrm>
            <a:off x="6400800" y="4495800"/>
            <a:ext cx="501650" cy="232929"/>
            <a:chOff x="4038600" y="4747086"/>
            <a:chExt cx="501650" cy="232929"/>
          </a:xfrm>
        </p:grpSpPr>
        <p:sp>
          <p:nvSpPr>
            <p:cNvPr id="15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27" name="Group 13"/>
            <p:cNvGrpSpPr>
              <a:grpSpLocks/>
            </p:cNvGrpSpPr>
            <p:nvPr/>
          </p:nvGrpSpPr>
          <p:grpSpPr bwMode="auto">
            <a:xfrm>
              <a:off x="4174369" y="4811571"/>
              <a:ext cx="245252" cy="65219"/>
              <a:chOff x="2848" y="848"/>
              <a:chExt cx="140" cy="98"/>
            </a:xfrm>
          </p:grpSpPr>
          <p:sp>
            <p:nvSpPr>
              <p:cNvPr id="15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28" name="Group 17"/>
            <p:cNvGrpSpPr>
              <a:grpSpLocks/>
            </p:cNvGrpSpPr>
            <p:nvPr/>
          </p:nvGrpSpPr>
          <p:grpSpPr bwMode="auto">
            <a:xfrm flipV="1">
              <a:off x="4174369" y="4800610"/>
              <a:ext cx="245252" cy="65219"/>
              <a:chOff x="2848" y="848"/>
              <a:chExt cx="140" cy="98"/>
            </a:xfrm>
          </p:grpSpPr>
          <p:sp>
            <p:nvSpPr>
              <p:cNvPr id="15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35" name="Group 213"/>
          <p:cNvGrpSpPr/>
          <p:nvPr/>
        </p:nvGrpSpPr>
        <p:grpSpPr>
          <a:xfrm>
            <a:off x="7010400" y="3962400"/>
            <a:ext cx="501650" cy="232929"/>
            <a:chOff x="4038600" y="4747086"/>
            <a:chExt cx="501650" cy="232929"/>
          </a:xfrm>
        </p:grpSpPr>
        <p:sp>
          <p:nvSpPr>
            <p:cNvPr id="159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9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9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9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41" name="Group 13"/>
            <p:cNvGrpSpPr>
              <a:grpSpLocks/>
            </p:cNvGrpSpPr>
            <p:nvPr/>
          </p:nvGrpSpPr>
          <p:grpSpPr bwMode="auto">
            <a:xfrm>
              <a:off x="4174369" y="4811571"/>
              <a:ext cx="245252" cy="65219"/>
              <a:chOff x="2848" y="848"/>
              <a:chExt cx="140" cy="98"/>
            </a:xfrm>
          </p:grpSpPr>
          <p:sp>
            <p:nvSpPr>
              <p:cNvPr id="160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42" name="Group 17"/>
            <p:cNvGrpSpPr>
              <a:grpSpLocks/>
            </p:cNvGrpSpPr>
            <p:nvPr/>
          </p:nvGrpSpPr>
          <p:grpSpPr bwMode="auto">
            <a:xfrm flipV="1">
              <a:off x="4174369" y="4800610"/>
              <a:ext cx="245252" cy="65219"/>
              <a:chOff x="2848" y="848"/>
              <a:chExt cx="140" cy="98"/>
            </a:xfrm>
          </p:grpSpPr>
          <p:sp>
            <p:nvSpPr>
              <p:cNvPr id="159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605" name="Rectangle 233"/>
          <p:cNvSpPr>
            <a:spLocks noChangeArrowheads="1"/>
          </p:cNvSpPr>
          <p:nvPr/>
        </p:nvSpPr>
        <p:spPr bwMode="auto">
          <a:xfrm>
            <a:off x="5562600" y="2133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6" name="Rectangle 233"/>
          <p:cNvSpPr>
            <a:spLocks noChangeArrowheads="1"/>
          </p:cNvSpPr>
          <p:nvPr/>
        </p:nvSpPr>
        <p:spPr bwMode="auto">
          <a:xfrm>
            <a:off x="6553200" y="19812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8" name="Rectangle 233"/>
          <p:cNvSpPr>
            <a:spLocks noChangeArrowheads="1"/>
          </p:cNvSpPr>
          <p:nvPr/>
        </p:nvSpPr>
        <p:spPr bwMode="auto">
          <a:xfrm>
            <a:off x="7924800" y="3276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9" name="Rectangle 233"/>
          <p:cNvSpPr>
            <a:spLocks noChangeArrowheads="1"/>
          </p:cNvSpPr>
          <p:nvPr/>
        </p:nvSpPr>
        <p:spPr bwMode="auto">
          <a:xfrm>
            <a:off x="7519987" y="39433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grpSp>
        <p:nvGrpSpPr>
          <p:cNvPr id="1549" name="Group 262"/>
          <p:cNvGrpSpPr>
            <a:grpSpLocks/>
          </p:cNvGrpSpPr>
          <p:nvPr/>
        </p:nvGrpSpPr>
        <p:grpSpPr bwMode="auto">
          <a:xfrm>
            <a:off x="7042560" y="2227775"/>
            <a:ext cx="814387" cy="701675"/>
            <a:chOff x="2923" y="3345"/>
            <a:chExt cx="513" cy="442"/>
          </a:xfrm>
        </p:grpSpPr>
        <p:sp>
          <p:nvSpPr>
            <p:cNvPr id="1451"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52"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54"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55"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sp>
          <p:nvSpPr>
            <p:cNvPr id="1453"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grpSp>
      <p:sp>
        <p:nvSpPr>
          <p:cNvPr id="1607" name="Rectangle 233"/>
          <p:cNvSpPr>
            <a:spLocks noChangeArrowheads="1"/>
          </p:cNvSpPr>
          <p:nvPr/>
        </p:nvSpPr>
        <p:spPr bwMode="auto">
          <a:xfrm>
            <a:off x="7118760" y="2742125"/>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289" name="Slide Number Placeholder 288"/>
          <p:cNvSpPr>
            <a:spLocks noGrp="1"/>
          </p:cNvSpPr>
          <p:nvPr>
            <p:ph type="sldNum" sz="quarter" idx="12"/>
          </p:nvPr>
        </p:nvSpPr>
        <p:spPr/>
        <p:txBody>
          <a:bodyPr/>
          <a:lstStyle/>
          <a:p>
            <a:fld id="{4810A696-75C0-4E1D-A482-26D5420205C7}" type="slidenum">
              <a:rPr lang="en-US" smtClean="0"/>
              <a:pPr/>
              <a:t>4</a:t>
            </a:fld>
            <a:endParaRPr lang="en-US"/>
          </a:p>
        </p:txBody>
      </p:sp>
      <p:sp>
        <p:nvSpPr>
          <p:cNvPr id="290" name="Footer Placeholder 289"/>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Effect transition="in" filter="dissolve">
                                      <p:cBhvr>
                                        <p:cTn id="7" dur="500"/>
                                        <p:tgtEl>
                                          <p:spTgt spid="1320"/>
                                        </p:tgtEl>
                                      </p:cBhvr>
                                    </p:animEffect>
                                  </p:childTnLst>
                                </p:cTn>
                              </p:par>
                              <p:par>
                                <p:cTn id="8" presetID="9" presetClass="entr" presetSubtype="0" fill="hold" nodeType="withEffect">
                                  <p:stCondLst>
                                    <p:cond delay="0"/>
                                  </p:stCondLst>
                                  <p:childTnLst>
                                    <p:set>
                                      <p:cBhvr>
                                        <p:cTn id="9" dur="1" fill="hold">
                                          <p:stCondLst>
                                            <p:cond delay="0"/>
                                          </p:stCondLst>
                                        </p:cTn>
                                        <p:tgtEl>
                                          <p:spTgt spid="1535"/>
                                        </p:tgtEl>
                                        <p:attrNameLst>
                                          <p:attrName>style.visibility</p:attrName>
                                        </p:attrNameLst>
                                      </p:cBhvr>
                                      <p:to>
                                        <p:strVal val="visible"/>
                                      </p:to>
                                    </p:set>
                                    <p:animEffect transition="in" filter="dissolve">
                                      <p:cBhvr>
                                        <p:cTn id="10" dur="500"/>
                                        <p:tgtEl>
                                          <p:spTgt spid="1535"/>
                                        </p:tgtEl>
                                      </p:cBhvr>
                                    </p:animEffect>
                                  </p:childTnLst>
                                </p:cTn>
                              </p:par>
                              <p:par>
                                <p:cTn id="11" presetID="9"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dissolve">
                                      <p:cBhvr>
                                        <p:cTn id="19" dur="500"/>
                                        <p:tgtEl>
                                          <p:spTgt spid="28"/>
                                        </p:tgtEl>
                                      </p:cBhvr>
                                    </p:animEffect>
                                  </p:childTnLst>
                                </p:cTn>
                              </p:par>
                              <p:par>
                                <p:cTn id="20" presetID="9"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par>
                                <p:cTn id="23" presetID="9" presetClass="entr" presetSubtype="0" fill="hold" nodeType="withEffect">
                                  <p:stCondLst>
                                    <p:cond delay="0"/>
                                  </p:stCondLst>
                                  <p:childTnLst>
                                    <p:set>
                                      <p:cBhvr>
                                        <p:cTn id="24" dur="1" fill="hold">
                                          <p:stCondLst>
                                            <p:cond delay="0"/>
                                          </p:stCondLst>
                                        </p:cTn>
                                        <p:tgtEl>
                                          <p:spTgt spid="1493"/>
                                        </p:tgtEl>
                                        <p:attrNameLst>
                                          <p:attrName>style.visibility</p:attrName>
                                        </p:attrNameLst>
                                      </p:cBhvr>
                                      <p:to>
                                        <p:strVal val="visible"/>
                                      </p:to>
                                    </p:set>
                                    <p:animEffect transition="in" filter="dissolve">
                                      <p:cBhvr>
                                        <p:cTn id="25" dur="500"/>
                                        <p:tgtEl>
                                          <p:spTgt spid="1493"/>
                                        </p:tgtEl>
                                      </p:cBhvr>
                                    </p:animEffect>
                                  </p:childTnLst>
                                </p:cTn>
                              </p:par>
                              <p:par>
                                <p:cTn id="26" presetID="9" presetClass="entr" presetSubtype="0" fill="hold" nodeType="withEffect">
                                  <p:stCondLst>
                                    <p:cond delay="0"/>
                                  </p:stCondLst>
                                  <p:childTnLst>
                                    <p:set>
                                      <p:cBhvr>
                                        <p:cTn id="27" dur="1" fill="hold">
                                          <p:stCondLst>
                                            <p:cond delay="0"/>
                                          </p:stCondLst>
                                        </p:cTn>
                                        <p:tgtEl>
                                          <p:spTgt spid="1507"/>
                                        </p:tgtEl>
                                        <p:attrNameLst>
                                          <p:attrName>style.visibility</p:attrName>
                                        </p:attrNameLst>
                                      </p:cBhvr>
                                      <p:to>
                                        <p:strVal val="visible"/>
                                      </p:to>
                                    </p:set>
                                    <p:animEffect transition="in" filter="dissolve">
                                      <p:cBhvr>
                                        <p:cTn id="28" dur="500"/>
                                        <p:tgtEl>
                                          <p:spTgt spid="1507"/>
                                        </p:tgtEl>
                                      </p:cBhvr>
                                    </p:animEffect>
                                  </p:childTnLst>
                                </p:cTn>
                              </p:par>
                              <p:par>
                                <p:cTn id="29" presetID="9" presetClass="entr" presetSubtype="0" fill="hold" nodeType="withEffect">
                                  <p:stCondLst>
                                    <p:cond delay="0"/>
                                  </p:stCondLst>
                                  <p:childTnLst>
                                    <p:set>
                                      <p:cBhvr>
                                        <p:cTn id="30" dur="1" fill="hold">
                                          <p:stCondLst>
                                            <p:cond delay="0"/>
                                          </p:stCondLst>
                                        </p:cTn>
                                        <p:tgtEl>
                                          <p:spTgt spid="1521"/>
                                        </p:tgtEl>
                                        <p:attrNameLst>
                                          <p:attrName>style.visibility</p:attrName>
                                        </p:attrNameLst>
                                      </p:cBhvr>
                                      <p:to>
                                        <p:strVal val="visible"/>
                                      </p:to>
                                    </p:set>
                                    <p:animEffect transition="in" filter="dissolve">
                                      <p:cBhvr>
                                        <p:cTn id="31" dur="500"/>
                                        <p:tgtEl>
                                          <p:spTgt spid="15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21"/>
                                        </p:tgtEl>
                                        <p:attrNameLst>
                                          <p:attrName>style.visibility</p:attrName>
                                        </p:attrNameLst>
                                      </p:cBhvr>
                                      <p:to>
                                        <p:strVal val="visible"/>
                                      </p:to>
                                    </p:set>
                                    <p:animEffect transition="in" filter="dissolve">
                                      <p:cBhvr>
                                        <p:cTn id="34" dur="500"/>
                                        <p:tgtEl>
                                          <p:spTgt spid="132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22"/>
                                        </p:tgtEl>
                                        <p:attrNameLst>
                                          <p:attrName>style.visibility</p:attrName>
                                        </p:attrNameLst>
                                      </p:cBhvr>
                                      <p:to>
                                        <p:strVal val="visible"/>
                                      </p:to>
                                    </p:set>
                                    <p:animEffect transition="in" filter="dissolve">
                                      <p:cBhvr>
                                        <p:cTn id="37" dur="500"/>
                                        <p:tgtEl>
                                          <p:spTgt spid="1322"/>
                                        </p:tgtEl>
                                      </p:cBhvr>
                                    </p:animEffect>
                                  </p:childTnLst>
                                </p:cTn>
                              </p:par>
                              <p:par>
                                <p:cTn id="38" presetID="9"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par>
                                <p:cTn id="47" presetID="9"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47"/>
                                        </p:tgtEl>
                                        <p:attrNameLst>
                                          <p:attrName>style.visibility</p:attrName>
                                        </p:attrNameLst>
                                      </p:cBhvr>
                                      <p:to>
                                        <p:strVal val="visible"/>
                                      </p:to>
                                    </p:set>
                                    <p:animEffect transition="in" filter="dissolve">
                                      <p:cBhvr>
                                        <p:cTn id="52" dur="500"/>
                                        <p:tgtEl>
                                          <p:spTgt spid="134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348"/>
                                        </p:tgtEl>
                                        <p:attrNameLst>
                                          <p:attrName>style.visibility</p:attrName>
                                        </p:attrNameLst>
                                      </p:cBhvr>
                                      <p:to>
                                        <p:strVal val="visible"/>
                                      </p:to>
                                    </p:set>
                                    <p:animEffect transition="in" filter="dissolve">
                                      <p:cBhvr>
                                        <p:cTn id="55" dur="500"/>
                                        <p:tgtEl>
                                          <p:spTgt spid="134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349"/>
                                        </p:tgtEl>
                                        <p:attrNameLst>
                                          <p:attrName>style.visibility</p:attrName>
                                        </p:attrNameLst>
                                      </p:cBhvr>
                                      <p:to>
                                        <p:strVal val="visible"/>
                                      </p:to>
                                    </p:set>
                                    <p:animEffect transition="in" filter="dissolve">
                                      <p:cBhvr>
                                        <p:cTn id="58" dur="500"/>
                                        <p:tgtEl>
                                          <p:spTgt spid="134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50"/>
                                        </p:tgtEl>
                                        <p:attrNameLst>
                                          <p:attrName>style.visibility</p:attrName>
                                        </p:attrNameLst>
                                      </p:cBhvr>
                                      <p:to>
                                        <p:strVal val="visible"/>
                                      </p:to>
                                    </p:set>
                                    <p:animEffect transition="in" filter="dissolve">
                                      <p:cBhvr>
                                        <p:cTn id="61" dur="500"/>
                                        <p:tgtEl>
                                          <p:spTgt spid="135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51"/>
                                        </p:tgtEl>
                                        <p:attrNameLst>
                                          <p:attrName>style.visibility</p:attrName>
                                        </p:attrNameLst>
                                      </p:cBhvr>
                                      <p:to>
                                        <p:strVal val="visible"/>
                                      </p:to>
                                    </p:set>
                                    <p:animEffect transition="in" filter="dissolve">
                                      <p:cBhvr>
                                        <p:cTn id="64" dur="500"/>
                                        <p:tgtEl>
                                          <p:spTgt spid="135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352"/>
                                        </p:tgtEl>
                                        <p:attrNameLst>
                                          <p:attrName>style.visibility</p:attrName>
                                        </p:attrNameLst>
                                      </p:cBhvr>
                                      <p:to>
                                        <p:strVal val="visible"/>
                                      </p:to>
                                    </p:set>
                                    <p:animEffect transition="in" filter="dissolve">
                                      <p:cBhvr>
                                        <p:cTn id="67" dur="500"/>
                                        <p:tgtEl>
                                          <p:spTgt spid="1352"/>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dissolve">
                                      <p:cBhvr>
                                        <p:cTn id="73" dur="500"/>
                                        <p:tgtEl>
                                          <p:spTgt spid="9"/>
                                        </p:tgtEl>
                                      </p:cBhvr>
                                    </p:animEffect>
                                  </p:childTnLst>
                                </p:cTn>
                              </p:par>
                              <p:par>
                                <p:cTn id="74" presetID="9" presetClass="entr" presetSubtype="0" fill="hold" nodeType="withEffect">
                                  <p:stCondLst>
                                    <p:cond delay="0"/>
                                  </p:stCondLst>
                                  <p:childTnLst>
                                    <p:set>
                                      <p:cBhvr>
                                        <p:cTn id="75" dur="1" fill="hold">
                                          <p:stCondLst>
                                            <p:cond delay="0"/>
                                          </p:stCondLst>
                                        </p:cTn>
                                        <p:tgtEl>
                                          <p:spTgt spid="1372"/>
                                        </p:tgtEl>
                                        <p:attrNameLst>
                                          <p:attrName>style.visibility</p:attrName>
                                        </p:attrNameLst>
                                      </p:cBhvr>
                                      <p:to>
                                        <p:strVal val="visible"/>
                                      </p:to>
                                    </p:set>
                                    <p:animEffect transition="in" filter="dissolve">
                                      <p:cBhvr>
                                        <p:cTn id="76" dur="500"/>
                                        <p:tgtEl>
                                          <p:spTgt spid="1372"/>
                                        </p:tgtEl>
                                      </p:cBhvr>
                                    </p:animEffect>
                                  </p:childTnLst>
                                </p:cTn>
                              </p:par>
                              <p:par>
                                <p:cTn id="77" presetID="9" presetClass="entr" presetSubtype="0" fill="hold" nodeType="withEffect">
                                  <p:stCondLst>
                                    <p:cond delay="0"/>
                                  </p:stCondLst>
                                  <p:childTnLst>
                                    <p:set>
                                      <p:cBhvr>
                                        <p:cTn id="78" dur="1" fill="hold">
                                          <p:stCondLst>
                                            <p:cond delay="0"/>
                                          </p:stCondLst>
                                        </p:cTn>
                                        <p:tgtEl>
                                          <p:spTgt spid="1373"/>
                                        </p:tgtEl>
                                        <p:attrNameLst>
                                          <p:attrName>style.visibility</p:attrName>
                                        </p:attrNameLst>
                                      </p:cBhvr>
                                      <p:to>
                                        <p:strVal val="visible"/>
                                      </p:to>
                                    </p:set>
                                    <p:animEffect transition="in" filter="dissolve">
                                      <p:cBhvr>
                                        <p:cTn id="79" dur="500"/>
                                        <p:tgtEl>
                                          <p:spTgt spid="137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374"/>
                                        </p:tgtEl>
                                        <p:attrNameLst>
                                          <p:attrName>style.visibility</p:attrName>
                                        </p:attrNameLst>
                                      </p:cBhvr>
                                      <p:to>
                                        <p:strVal val="visible"/>
                                      </p:to>
                                    </p:set>
                                    <p:animEffect transition="in" filter="dissolve">
                                      <p:cBhvr>
                                        <p:cTn id="82" dur="500"/>
                                        <p:tgtEl>
                                          <p:spTgt spid="1374"/>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375"/>
                                        </p:tgtEl>
                                        <p:attrNameLst>
                                          <p:attrName>style.visibility</p:attrName>
                                        </p:attrNameLst>
                                      </p:cBhvr>
                                      <p:to>
                                        <p:strVal val="visible"/>
                                      </p:to>
                                    </p:set>
                                    <p:animEffect transition="in" filter="dissolve">
                                      <p:cBhvr>
                                        <p:cTn id="85" dur="500"/>
                                        <p:tgtEl>
                                          <p:spTgt spid="137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376"/>
                                        </p:tgtEl>
                                        <p:attrNameLst>
                                          <p:attrName>style.visibility</p:attrName>
                                        </p:attrNameLst>
                                      </p:cBhvr>
                                      <p:to>
                                        <p:strVal val="visible"/>
                                      </p:to>
                                    </p:set>
                                    <p:animEffect transition="in" filter="dissolve">
                                      <p:cBhvr>
                                        <p:cTn id="88" dur="500"/>
                                        <p:tgtEl>
                                          <p:spTgt spid="137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377"/>
                                        </p:tgtEl>
                                        <p:attrNameLst>
                                          <p:attrName>style.visibility</p:attrName>
                                        </p:attrNameLst>
                                      </p:cBhvr>
                                      <p:to>
                                        <p:strVal val="visible"/>
                                      </p:to>
                                    </p:set>
                                    <p:animEffect transition="in" filter="dissolve">
                                      <p:cBhvr>
                                        <p:cTn id="91" dur="500"/>
                                        <p:tgtEl>
                                          <p:spTgt spid="137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378"/>
                                        </p:tgtEl>
                                        <p:attrNameLst>
                                          <p:attrName>style.visibility</p:attrName>
                                        </p:attrNameLst>
                                      </p:cBhvr>
                                      <p:to>
                                        <p:strVal val="visible"/>
                                      </p:to>
                                    </p:set>
                                    <p:animEffect transition="in" filter="dissolve">
                                      <p:cBhvr>
                                        <p:cTn id="94" dur="500"/>
                                        <p:tgtEl>
                                          <p:spTgt spid="137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379"/>
                                        </p:tgtEl>
                                        <p:attrNameLst>
                                          <p:attrName>style.visibility</p:attrName>
                                        </p:attrNameLst>
                                      </p:cBhvr>
                                      <p:to>
                                        <p:strVal val="visible"/>
                                      </p:to>
                                    </p:set>
                                    <p:animEffect transition="in" filter="dissolve">
                                      <p:cBhvr>
                                        <p:cTn id="97" dur="500"/>
                                        <p:tgtEl>
                                          <p:spTgt spid="137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380"/>
                                        </p:tgtEl>
                                        <p:attrNameLst>
                                          <p:attrName>style.visibility</p:attrName>
                                        </p:attrNameLst>
                                      </p:cBhvr>
                                      <p:to>
                                        <p:strVal val="visible"/>
                                      </p:to>
                                    </p:set>
                                    <p:animEffect transition="in" filter="dissolve">
                                      <p:cBhvr>
                                        <p:cTn id="100" dur="500"/>
                                        <p:tgtEl>
                                          <p:spTgt spid="1380"/>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381"/>
                                        </p:tgtEl>
                                        <p:attrNameLst>
                                          <p:attrName>style.visibility</p:attrName>
                                        </p:attrNameLst>
                                      </p:cBhvr>
                                      <p:to>
                                        <p:strVal val="visible"/>
                                      </p:to>
                                    </p:set>
                                    <p:animEffect transition="in" filter="dissolve">
                                      <p:cBhvr>
                                        <p:cTn id="103" dur="500"/>
                                        <p:tgtEl>
                                          <p:spTgt spid="138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82"/>
                                        </p:tgtEl>
                                        <p:attrNameLst>
                                          <p:attrName>style.visibility</p:attrName>
                                        </p:attrNameLst>
                                      </p:cBhvr>
                                      <p:to>
                                        <p:strVal val="visible"/>
                                      </p:to>
                                    </p:set>
                                    <p:animEffect transition="in" filter="dissolve">
                                      <p:cBhvr>
                                        <p:cTn id="106" dur="500"/>
                                        <p:tgtEl>
                                          <p:spTgt spid="1382"/>
                                        </p:tgtEl>
                                      </p:cBhvr>
                                    </p:animEffect>
                                  </p:childTnLst>
                                </p:cTn>
                              </p:par>
                              <p:par>
                                <p:cTn id="107" presetID="9" presetClass="entr" presetSubtype="0" fill="hold" nodeType="withEffect">
                                  <p:stCondLst>
                                    <p:cond delay="0"/>
                                  </p:stCondLst>
                                  <p:childTnLst>
                                    <p:set>
                                      <p:cBhvr>
                                        <p:cTn id="108" dur="1" fill="hold">
                                          <p:stCondLst>
                                            <p:cond delay="0"/>
                                          </p:stCondLst>
                                        </p:cTn>
                                        <p:tgtEl>
                                          <p:spTgt spid="1383"/>
                                        </p:tgtEl>
                                        <p:attrNameLst>
                                          <p:attrName>style.visibility</p:attrName>
                                        </p:attrNameLst>
                                      </p:cBhvr>
                                      <p:to>
                                        <p:strVal val="visible"/>
                                      </p:to>
                                    </p:set>
                                    <p:animEffect transition="in" filter="dissolve">
                                      <p:cBhvr>
                                        <p:cTn id="109" dur="500"/>
                                        <p:tgtEl>
                                          <p:spTgt spid="1383"/>
                                        </p:tgtEl>
                                      </p:cBhvr>
                                    </p:animEffect>
                                  </p:childTnLst>
                                </p:cTn>
                              </p:par>
                              <p:par>
                                <p:cTn id="110" presetID="9" presetClass="entr" presetSubtype="0" fill="hold" nodeType="withEffect">
                                  <p:stCondLst>
                                    <p:cond delay="0"/>
                                  </p:stCondLst>
                                  <p:childTnLst>
                                    <p:set>
                                      <p:cBhvr>
                                        <p:cTn id="111" dur="1" fill="hold">
                                          <p:stCondLst>
                                            <p:cond delay="0"/>
                                          </p:stCondLst>
                                        </p:cTn>
                                        <p:tgtEl>
                                          <p:spTgt spid="1384"/>
                                        </p:tgtEl>
                                        <p:attrNameLst>
                                          <p:attrName>style.visibility</p:attrName>
                                        </p:attrNameLst>
                                      </p:cBhvr>
                                      <p:to>
                                        <p:strVal val="visible"/>
                                      </p:to>
                                    </p:set>
                                    <p:animEffect transition="in" filter="dissolve">
                                      <p:cBhvr>
                                        <p:cTn id="112" dur="500"/>
                                        <p:tgtEl>
                                          <p:spTgt spid="1384"/>
                                        </p:tgtEl>
                                      </p:cBhvr>
                                    </p:animEffect>
                                  </p:childTnLst>
                                </p:cTn>
                              </p:par>
                              <p:par>
                                <p:cTn id="113" presetID="9" presetClass="entr" presetSubtype="0"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dissolve">
                                      <p:cBhvr>
                                        <p:cTn id="115" dur="500"/>
                                        <p:tgtEl>
                                          <p:spTgt spid="11"/>
                                        </p:tgtEl>
                                      </p:cBhvr>
                                    </p:animEffect>
                                  </p:childTnLst>
                                </p:cTn>
                              </p:par>
                              <p:par>
                                <p:cTn id="116" presetID="9" presetClass="entr" presetSubtype="0" fill="hold" nodeType="withEffect">
                                  <p:stCondLst>
                                    <p:cond delay="0"/>
                                  </p:stCondLst>
                                  <p:childTnLst>
                                    <p:set>
                                      <p:cBhvr>
                                        <p:cTn id="117" dur="1" fill="hold">
                                          <p:stCondLst>
                                            <p:cond delay="0"/>
                                          </p:stCondLst>
                                        </p:cTn>
                                        <p:tgtEl>
                                          <p:spTgt spid="12"/>
                                        </p:tgtEl>
                                        <p:attrNameLst>
                                          <p:attrName>style.visibility</p:attrName>
                                        </p:attrNameLst>
                                      </p:cBhvr>
                                      <p:to>
                                        <p:strVal val="visible"/>
                                      </p:to>
                                    </p:set>
                                    <p:animEffect transition="in" filter="dissolve">
                                      <p:cBhvr>
                                        <p:cTn id="118" dur="500"/>
                                        <p:tgtEl>
                                          <p:spTgt spid="12"/>
                                        </p:tgtEl>
                                      </p:cBhvr>
                                    </p:animEffect>
                                  </p:childTnLst>
                                </p:cTn>
                              </p:par>
                              <p:par>
                                <p:cTn id="119" presetID="9" presetClass="entr" presetSubtype="0" fill="hold" nodeType="with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dissolve">
                                      <p:cBhvr>
                                        <p:cTn id="121" dur="500"/>
                                        <p:tgtEl>
                                          <p:spTgt spid="1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394"/>
                                        </p:tgtEl>
                                        <p:attrNameLst>
                                          <p:attrName>style.visibility</p:attrName>
                                        </p:attrNameLst>
                                      </p:cBhvr>
                                      <p:to>
                                        <p:strVal val="visible"/>
                                      </p:to>
                                    </p:set>
                                    <p:animEffect transition="in" filter="dissolve">
                                      <p:cBhvr>
                                        <p:cTn id="124" dur="500"/>
                                        <p:tgtEl>
                                          <p:spTgt spid="1394"/>
                                        </p:tgtEl>
                                      </p:cBhvr>
                                    </p:animEffect>
                                  </p:childTnLst>
                                </p:cTn>
                              </p:par>
                              <p:par>
                                <p:cTn id="125" presetID="9" presetClass="entr" presetSubtype="0" fill="hold" nodeType="with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par>
                                <p:cTn id="128" presetID="9" presetClass="entr" presetSubtype="0" fill="hold"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dissolve">
                                      <p:cBhvr>
                                        <p:cTn id="130" dur="500"/>
                                        <p:tgtEl>
                                          <p:spTgt spid="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413"/>
                                        </p:tgtEl>
                                        <p:attrNameLst>
                                          <p:attrName>style.visibility</p:attrName>
                                        </p:attrNameLst>
                                      </p:cBhvr>
                                      <p:to>
                                        <p:strVal val="visible"/>
                                      </p:to>
                                    </p:set>
                                    <p:animEffect transition="in" filter="dissolve">
                                      <p:cBhvr>
                                        <p:cTn id="133" dur="500"/>
                                        <p:tgtEl>
                                          <p:spTgt spid="141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414"/>
                                        </p:tgtEl>
                                        <p:attrNameLst>
                                          <p:attrName>style.visibility</p:attrName>
                                        </p:attrNameLst>
                                      </p:cBhvr>
                                      <p:to>
                                        <p:strVal val="visible"/>
                                      </p:to>
                                    </p:set>
                                    <p:animEffect transition="in" filter="dissolve">
                                      <p:cBhvr>
                                        <p:cTn id="136" dur="500"/>
                                        <p:tgtEl>
                                          <p:spTgt spid="1414"/>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1415"/>
                                        </p:tgtEl>
                                        <p:attrNameLst>
                                          <p:attrName>style.visibility</p:attrName>
                                        </p:attrNameLst>
                                      </p:cBhvr>
                                      <p:to>
                                        <p:strVal val="visible"/>
                                      </p:to>
                                    </p:set>
                                    <p:animEffect transition="in" filter="dissolve">
                                      <p:cBhvr>
                                        <p:cTn id="139" dur="500"/>
                                        <p:tgtEl>
                                          <p:spTgt spid="1415"/>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1416"/>
                                        </p:tgtEl>
                                        <p:attrNameLst>
                                          <p:attrName>style.visibility</p:attrName>
                                        </p:attrNameLst>
                                      </p:cBhvr>
                                      <p:to>
                                        <p:strVal val="visible"/>
                                      </p:to>
                                    </p:set>
                                    <p:animEffect transition="in" filter="dissolve">
                                      <p:cBhvr>
                                        <p:cTn id="142" dur="500"/>
                                        <p:tgtEl>
                                          <p:spTgt spid="1416"/>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417"/>
                                        </p:tgtEl>
                                        <p:attrNameLst>
                                          <p:attrName>style.visibility</p:attrName>
                                        </p:attrNameLst>
                                      </p:cBhvr>
                                      <p:to>
                                        <p:strVal val="visible"/>
                                      </p:to>
                                    </p:set>
                                    <p:animEffect transition="in" filter="dissolve">
                                      <p:cBhvr>
                                        <p:cTn id="145" dur="500"/>
                                        <p:tgtEl>
                                          <p:spTgt spid="141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418"/>
                                        </p:tgtEl>
                                        <p:attrNameLst>
                                          <p:attrName>style.visibility</p:attrName>
                                        </p:attrNameLst>
                                      </p:cBhvr>
                                      <p:to>
                                        <p:strVal val="visible"/>
                                      </p:to>
                                    </p:set>
                                    <p:animEffect transition="in" filter="dissolve">
                                      <p:cBhvr>
                                        <p:cTn id="148" dur="500"/>
                                        <p:tgtEl>
                                          <p:spTgt spid="141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419"/>
                                        </p:tgtEl>
                                        <p:attrNameLst>
                                          <p:attrName>style.visibility</p:attrName>
                                        </p:attrNameLst>
                                      </p:cBhvr>
                                      <p:to>
                                        <p:strVal val="visible"/>
                                      </p:to>
                                    </p:set>
                                    <p:animEffect transition="in" filter="dissolve">
                                      <p:cBhvr>
                                        <p:cTn id="151" dur="500"/>
                                        <p:tgtEl>
                                          <p:spTgt spid="141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420"/>
                                        </p:tgtEl>
                                        <p:attrNameLst>
                                          <p:attrName>style.visibility</p:attrName>
                                        </p:attrNameLst>
                                      </p:cBhvr>
                                      <p:to>
                                        <p:strVal val="visible"/>
                                      </p:to>
                                    </p:set>
                                    <p:animEffect transition="in" filter="dissolve">
                                      <p:cBhvr>
                                        <p:cTn id="154" dur="500"/>
                                        <p:tgtEl>
                                          <p:spTgt spid="142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421"/>
                                        </p:tgtEl>
                                        <p:attrNameLst>
                                          <p:attrName>style.visibility</p:attrName>
                                        </p:attrNameLst>
                                      </p:cBhvr>
                                      <p:to>
                                        <p:strVal val="visible"/>
                                      </p:to>
                                    </p:set>
                                    <p:animEffect transition="in" filter="dissolve">
                                      <p:cBhvr>
                                        <p:cTn id="157" dur="500"/>
                                        <p:tgtEl>
                                          <p:spTgt spid="142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422"/>
                                        </p:tgtEl>
                                        <p:attrNameLst>
                                          <p:attrName>style.visibility</p:attrName>
                                        </p:attrNameLst>
                                      </p:cBhvr>
                                      <p:to>
                                        <p:strVal val="visible"/>
                                      </p:to>
                                    </p:set>
                                    <p:animEffect transition="in" filter="dissolve">
                                      <p:cBhvr>
                                        <p:cTn id="160" dur="500"/>
                                        <p:tgtEl>
                                          <p:spTgt spid="142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423"/>
                                        </p:tgtEl>
                                        <p:attrNameLst>
                                          <p:attrName>style.visibility</p:attrName>
                                        </p:attrNameLst>
                                      </p:cBhvr>
                                      <p:to>
                                        <p:strVal val="visible"/>
                                      </p:to>
                                    </p:set>
                                    <p:animEffect transition="in" filter="dissolve">
                                      <p:cBhvr>
                                        <p:cTn id="163" dur="500"/>
                                        <p:tgtEl>
                                          <p:spTgt spid="1423"/>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24"/>
                                        </p:tgtEl>
                                        <p:attrNameLst>
                                          <p:attrName>style.visibility</p:attrName>
                                        </p:attrNameLst>
                                      </p:cBhvr>
                                      <p:to>
                                        <p:strVal val="visible"/>
                                      </p:to>
                                    </p:set>
                                    <p:animEffect transition="in" filter="dissolve">
                                      <p:cBhvr>
                                        <p:cTn id="166" dur="500"/>
                                        <p:tgtEl>
                                          <p:spTgt spid="1424"/>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425"/>
                                        </p:tgtEl>
                                        <p:attrNameLst>
                                          <p:attrName>style.visibility</p:attrName>
                                        </p:attrNameLst>
                                      </p:cBhvr>
                                      <p:to>
                                        <p:strVal val="visible"/>
                                      </p:to>
                                    </p:set>
                                    <p:animEffect transition="in" filter="dissolve">
                                      <p:cBhvr>
                                        <p:cTn id="169" dur="500"/>
                                        <p:tgtEl>
                                          <p:spTgt spid="1425"/>
                                        </p:tgtEl>
                                      </p:cBhvr>
                                    </p:animEffect>
                                  </p:childTnLst>
                                </p:cTn>
                              </p:par>
                              <p:par>
                                <p:cTn id="170" presetID="9" presetClass="entr" presetSubtype="0" fill="hold" nodeType="withEffect">
                                  <p:stCondLst>
                                    <p:cond delay="0"/>
                                  </p:stCondLst>
                                  <p:childTnLst>
                                    <p:set>
                                      <p:cBhvr>
                                        <p:cTn id="171" dur="1" fill="hold">
                                          <p:stCondLst>
                                            <p:cond delay="0"/>
                                          </p:stCondLst>
                                        </p:cTn>
                                        <p:tgtEl>
                                          <p:spTgt spid="1323"/>
                                        </p:tgtEl>
                                        <p:attrNameLst>
                                          <p:attrName>style.visibility</p:attrName>
                                        </p:attrNameLst>
                                      </p:cBhvr>
                                      <p:to>
                                        <p:strVal val="visible"/>
                                      </p:to>
                                    </p:set>
                                    <p:animEffect transition="in" filter="dissolve">
                                      <p:cBhvr>
                                        <p:cTn id="172" dur="500"/>
                                        <p:tgtEl>
                                          <p:spTgt spid="1323"/>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325"/>
                                        </p:tgtEl>
                                        <p:attrNameLst>
                                          <p:attrName>style.visibility</p:attrName>
                                        </p:attrNameLst>
                                      </p:cBhvr>
                                      <p:to>
                                        <p:strVal val="visible"/>
                                      </p:to>
                                    </p:set>
                                    <p:animEffect transition="in" filter="dissolve">
                                      <p:cBhvr>
                                        <p:cTn id="175" dur="500"/>
                                        <p:tgtEl>
                                          <p:spTgt spid="1325"/>
                                        </p:tgtEl>
                                      </p:cBhvr>
                                    </p:animEffect>
                                  </p:childTnLst>
                                </p:cTn>
                              </p:par>
                              <p:par>
                                <p:cTn id="176" presetID="9" presetClass="entr" presetSubtype="0" fill="hold" nodeType="withEffect">
                                  <p:stCondLst>
                                    <p:cond delay="0"/>
                                  </p:stCondLst>
                                  <p:childTnLst>
                                    <p:set>
                                      <p:cBhvr>
                                        <p:cTn id="177" dur="1" fill="hold">
                                          <p:stCondLst>
                                            <p:cond delay="0"/>
                                          </p:stCondLst>
                                        </p:cTn>
                                        <p:tgtEl>
                                          <p:spTgt spid="1324"/>
                                        </p:tgtEl>
                                        <p:attrNameLst>
                                          <p:attrName>style.visibility</p:attrName>
                                        </p:attrNameLst>
                                      </p:cBhvr>
                                      <p:to>
                                        <p:strVal val="visible"/>
                                      </p:to>
                                    </p:set>
                                    <p:animEffect transition="in" filter="dissolve">
                                      <p:cBhvr>
                                        <p:cTn id="178" dur="500"/>
                                        <p:tgtEl>
                                          <p:spTgt spid="1324"/>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nodeType="clickEffect">
                                  <p:stCondLst>
                                    <p:cond delay="0"/>
                                  </p:stCondLst>
                                  <p:childTnLst>
                                    <p:animScale>
                                      <p:cBhvr>
                                        <p:cTn id="182" dur="500" fill="hold"/>
                                        <p:tgtEl>
                                          <p:spTgt spid="1323"/>
                                        </p:tgtEl>
                                      </p:cBhvr>
                                      <p:by x="120000" y="120000"/>
                                    </p:animScale>
                                  </p:childTnLst>
                                </p:cTn>
                              </p:par>
                            </p:childTnLst>
                          </p:cTn>
                        </p:par>
                      </p:childTnLst>
                    </p:cTn>
                  </p:par>
                  <p:par>
                    <p:cTn id="183" fill="hold">
                      <p:stCondLst>
                        <p:cond delay="indefinite"/>
                      </p:stCondLst>
                      <p:childTnLst>
                        <p:par>
                          <p:cTn id="184" fill="hold">
                            <p:stCondLst>
                              <p:cond delay="0"/>
                            </p:stCondLst>
                            <p:childTnLst>
                              <p:par>
                                <p:cTn id="185" presetID="6" presetClass="emph" presetSubtype="0" fill="hold" nodeType="clickEffect">
                                  <p:stCondLst>
                                    <p:cond delay="0"/>
                                  </p:stCondLst>
                                  <p:childTnLst>
                                    <p:animScale>
                                      <p:cBhvr>
                                        <p:cTn id="186" dur="500" fill="hold"/>
                                        <p:tgtEl>
                                          <p:spTgt spid="15"/>
                                        </p:tgtEl>
                                      </p:cBhvr>
                                      <p:by x="120000" y="120000"/>
                                    </p:animScale>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1461"/>
                                        </p:tgtEl>
                                        <p:attrNameLst>
                                          <p:attrName>style.visibility</p:attrName>
                                        </p:attrNameLst>
                                      </p:cBhvr>
                                      <p:to>
                                        <p:strVal val="visible"/>
                                      </p:to>
                                    </p:set>
                                    <p:animEffect transition="in" filter="dissolve">
                                      <p:cBhvr>
                                        <p:cTn id="191" dur="500"/>
                                        <p:tgtEl>
                                          <p:spTgt spid="1461"/>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1462"/>
                                        </p:tgtEl>
                                        <p:attrNameLst>
                                          <p:attrName>style.visibility</p:attrName>
                                        </p:attrNameLst>
                                      </p:cBhvr>
                                      <p:to>
                                        <p:strVal val="visible"/>
                                      </p:to>
                                    </p:set>
                                    <p:animEffect transition="in" filter="dissolve">
                                      <p:cBhvr>
                                        <p:cTn id="194" dur="500"/>
                                        <p:tgtEl>
                                          <p:spTgt spid="1462"/>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464"/>
                                        </p:tgtEl>
                                        <p:attrNameLst>
                                          <p:attrName>style.visibility</p:attrName>
                                        </p:attrNameLst>
                                      </p:cBhvr>
                                      <p:to>
                                        <p:strVal val="visible"/>
                                      </p:to>
                                    </p:set>
                                    <p:animEffect transition="in" filter="dissolve">
                                      <p:cBhvr>
                                        <p:cTn id="197" dur="500"/>
                                        <p:tgtEl>
                                          <p:spTgt spid="1464"/>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465"/>
                                        </p:tgtEl>
                                        <p:attrNameLst>
                                          <p:attrName>style.visibility</p:attrName>
                                        </p:attrNameLst>
                                      </p:cBhvr>
                                      <p:to>
                                        <p:strVal val="visible"/>
                                      </p:to>
                                    </p:set>
                                    <p:animEffect transition="in" filter="dissolve">
                                      <p:cBhvr>
                                        <p:cTn id="200" dur="500"/>
                                        <p:tgtEl>
                                          <p:spTgt spid="146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466"/>
                                        </p:tgtEl>
                                        <p:attrNameLst>
                                          <p:attrName>style.visibility</p:attrName>
                                        </p:attrNameLst>
                                      </p:cBhvr>
                                      <p:to>
                                        <p:strVal val="visible"/>
                                      </p:to>
                                    </p:set>
                                    <p:animEffect transition="in" filter="dissolve">
                                      <p:cBhvr>
                                        <p:cTn id="203" dur="500"/>
                                        <p:tgtEl>
                                          <p:spTgt spid="146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467"/>
                                        </p:tgtEl>
                                        <p:attrNameLst>
                                          <p:attrName>style.visibility</p:attrName>
                                        </p:attrNameLst>
                                      </p:cBhvr>
                                      <p:to>
                                        <p:strVal val="visible"/>
                                      </p:to>
                                    </p:set>
                                    <p:animEffect transition="in" filter="dissolve">
                                      <p:cBhvr>
                                        <p:cTn id="206" dur="500"/>
                                        <p:tgtEl>
                                          <p:spTgt spid="146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468"/>
                                        </p:tgtEl>
                                        <p:attrNameLst>
                                          <p:attrName>style.visibility</p:attrName>
                                        </p:attrNameLst>
                                      </p:cBhvr>
                                      <p:to>
                                        <p:strVal val="visible"/>
                                      </p:to>
                                    </p:set>
                                    <p:animEffect transition="in" filter="dissolve">
                                      <p:cBhvr>
                                        <p:cTn id="209" dur="500"/>
                                        <p:tgtEl>
                                          <p:spTgt spid="1468"/>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46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42" presetClass="path" presetSubtype="0" accel="50000" decel="50000" fill="hold" grpId="1" nodeType="clickEffect">
                                  <p:stCondLst>
                                    <p:cond delay="0"/>
                                  </p:stCondLst>
                                  <p:childTnLst>
                                    <p:animMotion origin="layout" path="M 2.5E-6 1.78538E-6 L 2.5E-6 0.09019 " pathEditMode="relative" rAng="0" ptsTypes="AA">
                                      <p:cBhvr>
                                        <p:cTn id="217" dur="5000" fill="hold"/>
                                        <p:tgtEl>
                                          <p:spTgt spid="1463"/>
                                        </p:tgtEl>
                                        <p:attrNameLst>
                                          <p:attrName>ppt_x</p:attrName>
                                          <p:attrName>ppt_y</p:attrName>
                                        </p:attrNameLst>
                                      </p:cBhvr>
                                      <p:rCtr x="0" y="45"/>
                                    </p:animMotion>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8"/>
                                        </p:tgtEl>
                                        <p:attrNameLst>
                                          <p:attrName>style.visibility</p:attrName>
                                        </p:attrNameLst>
                                      </p:cBhvr>
                                      <p:to>
                                        <p:strVal val="visible"/>
                                      </p:to>
                                    </p:set>
                                    <p:animEffect transition="in" filter="dissolve">
                                      <p:cBhvr>
                                        <p:cTn id="222" dur="500"/>
                                        <p:tgtEl>
                                          <p:spTgt spid="18"/>
                                        </p:tgtEl>
                                      </p:cBhvr>
                                    </p:animEffect>
                                  </p:childTnLst>
                                </p:cTn>
                              </p:par>
                            </p:childTnLst>
                          </p:cTn>
                        </p:par>
                        <p:par>
                          <p:cTn id="223" fill="hold">
                            <p:stCondLst>
                              <p:cond delay="500"/>
                            </p:stCondLst>
                            <p:childTnLst>
                              <p:par>
                                <p:cTn id="224" presetID="1" presetClass="entr" presetSubtype="0" fill="hold" grpId="0" nodeType="afterEffect">
                                  <p:stCondLst>
                                    <p:cond delay="0"/>
                                  </p:stCondLst>
                                  <p:childTnLst>
                                    <p:set>
                                      <p:cBhvr>
                                        <p:cTn id="225" dur="1" fill="hold">
                                          <p:stCondLst>
                                            <p:cond delay="0"/>
                                          </p:stCondLst>
                                        </p:cTn>
                                        <p:tgtEl>
                                          <p:spTgt spid="1605"/>
                                        </p:tgtEl>
                                        <p:attrNameLst>
                                          <p:attrName>style.visibility</p:attrName>
                                        </p:attrNameLst>
                                      </p:cBhvr>
                                      <p:to>
                                        <p:strVal val="visible"/>
                                      </p:to>
                                    </p:set>
                                  </p:childTnLst>
                                </p:cTn>
                              </p:par>
                            </p:childTnLst>
                          </p:cTn>
                        </p:par>
                        <p:par>
                          <p:cTn id="226" fill="hold">
                            <p:stCondLst>
                              <p:cond delay="500"/>
                            </p:stCondLst>
                            <p:childTnLst>
                              <p:par>
                                <p:cTn id="227" presetID="64" presetClass="path" presetSubtype="0" accel="50000" decel="50000" fill="hold" grpId="1" nodeType="afterEffect">
                                  <p:stCondLst>
                                    <p:cond delay="0"/>
                                  </p:stCondLst>
                                  <p:childTnLst>
                                    <p:animMotion origin="layout" path="M 4.16667E-6 3.81503E-6 L 4.16667E-6 -0.04578 " pathEditMode="relative" rAng="0" ptsTypes="AA">
                                      <p:cBhvr>
                                        <p:cTn id="228" dur="2000" fill="hold"/>
                                        <p:tgtEl>
                                          <p:spTgt spid="1605"/>
                                        </p:tgtEl>
                                        <p:attrNameLst>
                                          <p:attrName>ppt_x</p:attrName>
                                          <p:attrName>ppt_y</p:attrName>
                                        </p:attrNameLst>
                                      </p:cBhvr>
                                      <p:rCtr x="0" y="-23"/>
                                    </p:animMotion>
                                  </p:childTnLst>
                                </p:cTn>
                              </p:par>
                            </p:childTnLst>
                          </p:cTn>
                        </p:par>
                        <p:par>
                          <p:cTn id="229" fill="hold">
                            <p:stCondLst>
                              <p:cond delay="2500"/>
                            </p:stCondLst>
                            <p:childTnLst>
                              <p:par>
                                <p:cTn id="230" presetID="42" presetClass="path" presetSubtype="0" accel="50000" decel="50000" fill="hold" grpId="2" nodeType="afterEffect">
                                  <p:stCondLst>
                                    <p:cond delay="0"/>
                                  </p:stCondLst>
                                  <p:childTnLst>
                                    <p:animMotion origin="layout" path="M 4.16667E-6 -0.04578 L 4.16667E-6 -0.00139 " pathEditMode="relative" rAng="0" ptsTypes="AA">
                                      <p:cBhvr>
                                        <p:cTn id="231" dur="2000" fill="hold"/>
                                        <p:tgtEl>
                                          <p:spTgt spid="1605"/>
                                        </p:tgtEl>
                                        <p:attrNameLst>
                                          <p:attrName>ppt_x</p:attrName>
                                          <p:attrName>ppt_y</p:attrName>
                                        </p:attrNameLst>
                                      </p:cBhvr>
                                      <p:rCtr x="0" y="22"/>
                                    </p:animMotion>
                                  </p:childTnLst>
                                </p:cTn>
                              </p:par>
                            </p:childTnLst>
                          </p:cTn>
                        </p:par>
                        <p:par>
                          <p:cTn id="232" fill="hold">
                            <p:stCondLst>
                              <p:cond delay="4500"/>
                            </p:stCondLst>
                            <p:childTnLst>
                              <p:par>
                                <p:cTn id="233" presetID="1" presetClass="exit" presetSubtype="0" fill="hold" grpId="3" nodeType="afterEffect">
                                  <p:stCondLst>
                                    <p:cond delay="0"/>
                                  </p:stCondLst>
                                  <p:childTnLst>
                                    <p:set>
                                      <p:cBhvr>
                                        <p:cTn id="234" dur="1" fill="hold">
                                          <p:stCondLst>
                                            <p:cond delay="0"/>
                                          </p:stCondLst>
                                        </p:cTn>
                                        <p:tgtEl>
                                          <p:spTgt spid="1605"/>
                                        </p:tgtEl>
                                        <p:attrNameLst>
                                          <p:attrName>style.visibility</p:attrName>
                                        </p:attrNameLst>
                                      </p:cBhvr>
                                      <p:to>
                                        <p:strVal val="hidden"/>
                                      </p:to>
                                    </p:set>
                                  </p:childTnLst>
                                </p:cTn>
                              </p:par>
                            </p:childTnLst>
                          </p:cTn>
                        </p:par>
                        <p:par>
                          <p:cTn id="235" fill="hold">
                            <p:stCondLst>
                              <p:cond delay="4500"/>
                            </p:stCondLst>
                            <p:childTnLst>
                              <p:par>
                                <p:cTn id="236" presetID="9" presetClass="entr" presetSubtype="0" fill="hold" nodeType="afterEffect">
                                  <p:stCondLst>
                                    <p:cond delay="0"/>
                                  </p:stCondLst>
                                  <p:childTnLst>
                                    <p:set>
                                      <p:cBhvr>
                                        <p:cTn id="237" dur="1" fill="hold">
                                          <p:stCondLst>
                                            <p:cond delay="0"/>
                                          </p:stCondLst>
                                        </p:cTn>
                                        <p:tgtEl>
                                          <p:spTgt spid="19"/>
                                        </p:tgtEl>
                                        <p:attrNameLst>
                                          <p:attrName>style.visibility</p:attrName>
                                        </p:attrNameLst>
                                      </p:cBhvr>
                                      <p:to>
                                        <p:strVal val="visible"/>
                                      </p:to>
                                    </p:set>
                                    <p:animEffect transition="in" filter="dissolve">
                                      <p:cBhvr>
                                        <p:cTn id="238" dur="500"/>
                                        <p:tgtEl>
                                          <p:spTgt spid="19"/>
                                        </p:tgtEl>
                                      </p:cBhvr>
                                    </p:animEffect>
                                  </p:childTnLst>
                                </p:cTn>
                              </p:par>
                            </p:childTnLst>
                          </p:cTn>
                        </p:par>
                        <p:par>
                          <p:cTn id="239" fill="hold">
                            <p:stCondLst>
                              <p:cond delay="5000"/>
                            </p:stCondLst>
                            <p:childTnLst>
                              <p:par>
                                <p:cTn id="240" presetID="1" presetClass="entr" presetSubtype="0" fill="hold" grpId="0" nodeType="afterEffect">
                                  <p:stCondLst>
                                    <p:cond delay="0"/>
                                  </p:stCondLst>
                                  <p:childTnLst>
                                    <p:set>
                                      <p:cBhvr>
                                        <p:cTn id="241" dur="1" fill="hold">
                                          <p:stCondLst>
                                            <p:cond delay="0"/>
                                          </p:stCondLst>
                                        </p:cTn>
                                        <p:tgtEl>
                                          <p:spTgt spid="1606"/>
                                        </p:tgtEl>
                                        <p:attrNameLst>
                                          <p:attrName>style.visibility</p:attrName>
                                        </p:attrNameLst>
                                      </p:cBhvr>
                                      <p:to>
                                        <p:strVal val="visible"/>
                                      </p:to>
                                    </p:set>
                                  </p:childTnLst>
                                </p:cTn>
                              </p:par>
                            </p:childTnLst>
                          </p:cTn>
                        </p:par>
                        <p:par>
                          <p:cTn id="242" fill="hold">
                            <p:stCondLst>
                              <p:cond delay="5000"/>
                            </p:stCondLst>
                            <p:childTnLst>
                              <p:par>
                                <p:cTn id="243" presetID="64" presetClass="path" presetSubtype="0" accel="50000" decel="50000" fill="hold" grpId="1" nodeType="afterEffect">
                                  <p:stCondLst>
                                    <p:cond delay="0"/>
                                  </p:stCondLst>
                                  <p:childTnLst>
                                    <p:animMotion origin="layout" path="M 4.16667E-6 3.81503E-6 L 4.16667E-6 -0.04578 " pathEditMode="relative" rAng="0" ptsTypes="AA">
                                      <p:cBhvr>
                                        <p:cTn id="244" dur="2000" fill="hold"/>
                                        <p:tgtEl>
                                          <p:spTgt spid="1606"/>
                                        </p:tgtEl>
                                        <p:attrNameLst>
                                          <p:attrName>ppt_x</p:attrName>
                                          <p:attrName>ppt_y</p:attrName>
                                        </p:attrNameLst>
                                      </p:cBhvr>
                                      <p:rCtr x="0" y="-23"/>
                                    </p:animMotion>
                                  </p:childTnLst>
                                </p:cTn>
                              </p:par>
                            </p:childTnLst>
                          </p:cTn>
                        </p:par>
                        <p:par>
                          <p:cTn id="245" fill="hold">
                            <p:stCondLst>
                              <p:cond delay="7000"/>
                            </p:stCondLst>
                            <p:childTnLst>
                              <p:par>
                                <p:cTn id="246" presetID="42" presetClass="path" presetSubtype="0" accel="50000" decel="50000" fill="hold" grpId="2" nodeType="afterEffect">
                                  <p:stCondLst>
                                    <p:cond delay="0"/>
                                  </p:stCondLst>
                                  <p:childTnLst>
                                    <p:animMotion origin="layout" path="M 4.16667E-6 -0.04578 L 4.16667E-6 -0.00139 " pathEditMode="relative" rAng="0" ptsTypes="AA">
                                      <p:cBhvr>
                                        <p:cTn id="247" dur="2000" fill="hold"/>
                                        <p:tgtEl>
                                          <p:spTgt spid="1606"/>
                                        </p:tgtEl>
                                        <p:attrNameLst>
                                          <p:attrName>ppt_x</p:attrName>
                                          <p:attrName>ppt_y</p:attrName>
                                        </p:attrNameLst>
                                      </p:cBhvr>
                                      <p:rCtr x="0" y="22"/>
                                    </p:animMotion>
                                  </p:childTnLst>
                                </p:cTn>
                              </p:par>
                            </p:childTnLst>
                          </p:cTn>
                        </p:par>
                        <p:par>
                          <p:cTn id="248" fill="hold">
                            <p:stCondLst>
                              <p:cond delay="9000"/>
                            </p:stCondLst>
                            <p:childTnLst>
                              <p:par>
                                <p:cTn id="249" presetID="1" presetClass="exit" presetSubtype="0" fill="hold" grpId="3" nodeType="afterEffect">
                                  <p:stCondLst>
                                    <p:cond delay="0"/>
                                  </p:stCondLst>
                                  <p:childTnLst>
                                    <p:set>
                                      <p:cBhvr>
                                        <p:cTn id="250" dur="1" fill="hold">
                                          <p:stCondLst>
                                            <p:cond delay="0"/>
                                          </p:stCondLst>
                                        </p:cTn>
                                        <p:tgtEl>
                                          <p:spTgt spid="1606"/>
                                        </p:tgtEl>
                                        <p:attrNameLst>
                                          <p:attrName>style.visibility</p:attrName>
                                        </p:attrNameLst>
                                      </p:cBhvr>
                                      <p:to>
                                        <p:strVal val="hidden"/>
                                      </p:to>
                                    </p:set>
                                  </p:childTnLst>
                                </p:cTn>
                              </p:par>
                            </p:childTnLst>
                          </p:cTn>
                        </p:par>
                        <p:par>
                          <p:cTn id="251" fill="hold">
                            <p:stCondLst>
                              <p:cond delay="9000"/>
                            </p:stCondLst>
                            <p:childTnLst>
                              <p:par>
                                <p:cTn id="252" presetID="9" presetClass="entr" presetSubtype="0" fill="hold" nodeType="afterEffect">
                                  <p:stCondLst>
                                    <p:cond delay="0"/>
                                  </p:stCondLst>
                                  <p:childTnLst>
                                    <p:set>
                                      <p:cBhvr>
                                        <p:cTn id="253" dur="1" fill="hold">
                                          <p:stCondLst>
                                            <p:cond delay="0"/>
                                          </p:stCondLst>
                                        </p:cTn>
                                        <p:tgtEl>
                                          <p:spTgt spid="1549"/>
                                        </p:tgtEl>
                                        <p:attrNameLst>
                                          <p:attrName>style.visibility</p:attrName>
                                        </p:attrNameLst>
                                      </p:cBhvr>
                                      <p:to>
                                        <p:strVal val="visible"/>
                                      </p:to>
                                    </p:set>
                                    <p:animEffect transition="in" filter="dissolve">
                                      <p:cBhvr>
                                        <p:cTn id="254" dur="500"/>
                                        <p:tgtEl>
                                          <p:spTgt spid="1549"/>
                                        </p:tgtEl>
                                      </p:cBhvr>
                                    </p:animEffect>
                                  </p:childTnLst>
                                </p:cTn>
                              </p:par>
                            </p:childTnLst>
                          </p:cTn>
                        </p:par>
                        <p:par>
                          <p:cTn id="255" fill="hold">
                            <p:stCondLst>
                              <p:cond delay="9500"/>
                            </p:stCondLst>
                            <p:childTnLst>
                              <p:par>
                                <p:cTn id="256" presetID="1" presetClass="entr" presetSubtype="0" fill="hold" grpId="0" nodeType="afterEffect">
                                  <p:stCondLst>
                                    <p:cond delay="0"/>
                                  </p:stCondLst>
                                  <p:childTnLst>
                                    <p:set>
                                      <p:cBhvr>
                                        <p:cTn id="257" dur="1" fill="hold">
                                          <p:stCondLst>
                                            <p:cond delay="0"/>
                                          </p:stCondLst>
                                        </p:cTn>
                                        <p:tgtEl>
                                          <p:spTgt spid="1607"/>
                                        </p:tgtEl>
                                        <p:attrNameLst>
                                          <p:attrName>style.visibility</p:attrName>
                                        </p:attrNameLst>
                                      </p:cBhvr>
                                      <p:to>
                                        <p:strVal val="visible"/>
                                      </p:to>
                                    </p:set>
                                  </p:childTnLst>
                                </p:cTn>
                              </p:par>
                            </p:childTnLst>
                          </p:cTn>
                        </p:par>
                        <p:par>
                          <p:cTn id="258" fill="hold">
                            <p:stCondLst>
                              <p:cond delay="9500"/>
                            </p:stCondLst>
                            <p:childTnLst>
                              <p:par>
                                <p:cTn id="259" presetID="64" presetClass="path" presetSubtype="0" accel="50000" decel="50000" fill="hold" grpId="1" nodeType="afterEffect">
                                  <p:stCondLst>
                                    <p:cond delay="0"/>
                                  </p:stCondLst>
                                  <p:childTnLst>
                                    <p:animMotion origin="layout" path="M 4.16667E-6 3.81503E-6 L 4.16667E-6 -0.04578 " pathEditMode="relative" rAng="0" ptsTypes="AA">
                                      <p:cBhvr>
                                        <p:cTn id="260" dur="2000" fill="hold"/>
                                        <p:tgtEl>
                                          <p:spTgt spid="1607"/>
                                        </p:tgtEl>
                                        <p:attrNameLst>
                                          <p:attrName>ppt_x</p:attrName>
                                          <p:attrName>ppt_y</p:attrName>
                                        </p:attrNameLst>
                                      </p:cBhvr>
                                      <p:rCtr x="0" y="-23"/>
                                    </p:animMotion>
                                  </p:childTnLst>
                                </p:cTn>
                              </p:par>
                            </p:childTnLst>
                          </p:cTn>
                        </p:par>
                        <p:par>
                          <p:cTn id="261" fill="hold">
                            <p:stCondLst>
                              <p:cond delay="11500"/>
                            </p:stCondLst>
                            <p:childTnLst>
                              <p:par>
                                <p:cTn id="262" presetID="42" presetClass="path" presetSubtype="0" accel="50000" decel="50000" fill="hold" grpId="2" nodeType="afterEffect">
                                  <p:stCondLst>
                                    <p:cond delay="0"/>
                                  </p:stCondLst>
                                  <p:childTnLst>
                                    <p:animMotion origin="layout" path="M 4.16667E-6 -0.04578 L 4.16667E-6 -0.00139 " pathEditMode="relative" rAng="0" ptsTypes="AA">
                                      <p:cBhvr>
                                        <p:cTn id="263" dur="2000" fill="hold"/>
                                        <p:tgtEl>
                                          <p:spTgt spid="1607"/>
                                        </p:tgtEl>
                                        <p:attrNameLst>
                                          <p:attrName>ppt_x</p:attrName>
                                          <p:attrName>ppt_y</p:attrName>
                                        </p:attrNameLst>
                                      </p:cBhvr>
                                      <p:rCtr x="0" y="22"/>
                                    </p:animMotion>
                                  </p:childTnLst>
                                </p:cTn>
                              </p:par>
                            </p:childTnLst>
                          </p:cTn>
                        </p:par>
                        <p:par>
                          <p:cTn id="264" fill="hold">
                            <p:stCondLst>
                              <p:cond delay="13500"/>
                            </p:stCondLst>
                            <p:childTnLst>
                              <p:par>
                                <p:cTn id="265" presetID="1" presetClass="exit" presetSubtype="0" fill="hold" grpId="3" nodeType="afterEffect">
                                  <p:stCondLst>
                                    <p:cond delay="0"/>
                                  </p:stCondLst>
                                  <p:childTnLst>
                                    <p:set>
                                      <p:cBhvr>
                                        <p:cTn id="266" dur="1" fill="hold">
                                          <p:stCondLst>
                                            <p:cond delay="0"/>
                                          </p:stCondLst>
                                        </p:cTn>
                                        <p:tgtEl>
                                          <p:spTgt spid="1607"/>
                                        </p:tgtEl>
                                        <p:attrNameLst>
                                          <p:attrName>style.visibility</p:attrName>
                                        </p:attrNameLst>
                                      </p:cBhvr>
                                      <p:to>
                                        <p:strVal val="hidden"/>
                                      </p:to>
                                    </p:set>
                                  </p:childTnLst>
                                </p:cTn>
                              </p:par>
                            </p:childTnLst>
                          </p:cTn>
                        </p:par>
                        <p:par>
                          <p:cTn id="267" fill="hold">
                            <p:stCondLst>
                              <p:cond delay="13500"/>
                            </p:stCondLst>
                            <p:childTnLst>
                              <p:par>
                                <p:cTn id="268" presetID="9" presetClass="entr" presetSubtype="0" fill="hold" nodeType="afterEffect">
                                  <p:stCondLst>
                                    <p:cond delay="0"/>
                                  </p:stCondLst>
                                  <p:childTnLst>
                                    <p:set>
                                      <p:cBhvr>
                                        <p:cTn id="269" dur="1" fill="hold">
                                          <p:stCondLst>
                                            <p:cond delay="0"/>
                                          </p:stCondLst>
                                        </p:cTn>
                                        <p:tgtEl>
                                          <p:spTgt spid="17"/>
                                        </p:tgtEl>
                                        <p:attrNameLst>
                                          <p:attrName>style.visibility</p:attrName>
                                        </p:attrNameLst>
                                      </p:cBhvr>
                                      <p:to>
                                        <p:strVal val="visible"/>
                                      </p:to>
                                    </p:set>
                                    <p:animEffect transition="in" filter="dissolve">
                                      <p:cBhvr>
                                        <p:cTn id="270" dur="500"/>
                                        <p:tgtEl>
                                          <p:spTgt spid="17"/>
                                        </p:tgtEl>
                                      </p:cBhvr>
                                    </p:animEffect>
                                  </p:childTnLst>
                                </p:cTn>
                              </p:par>
                            </p:childTnLst>
                          </p:cTn>
                        </p:par>
                        <p:par>
                          <p:cTn id="271" fill="hold">
                            <p:stCondLst>
                              <p:cond delay="14000"/>
                            </p:stCondLst>
                            <p:childTnLst>
                              <p:par>
                                <p:cTn id="272" presetID="1" presetClass="entr" presetSubtype="0" fill="hold" grpId="0" nodeType="afterEffect">
                                  <p:stCondLst>
                                    <p:cond delay="0"/>
                                  </p:stCondLst>
                                  <p:childTnLst>
                                    <p:set>
                                      <p:cBhvr>
                                        <p:cTn id="273" dur="1" fill="hold">
                                          <p:stCondLst>
                                            <p:cond delay="0"/>
                                          </p:stCondLst>
                                        </p:cTn>
                                        <p:tgtEl>
                                          <p:spTgt spid="1608"/>
                                        </p:tgtEl>
                                        <p:attrNameLst>
                                          <p:attrName>style.visibility</p:attrName>
                                        </p:attrNameLst>
                                      </p:cBhvr>
                                      <p:to>
                                        <p:strVal val="visible"/>
                                      </p:to>
                                    </p:set>
                                  </p:childTnLst>
                                </p:cTn>
                              </p:par>
                            </p:childTnLst>
                          </p:cTn>
                        </p:par>
                        <p:par>
                          <p:cTn id="274" fill="hold">
                            <p:stCondLst>
                              <p:cond delay="14000"/>
                            </p:stCondLst>
                            <p:childTnLst>
                              <p:par>
                                <p:cTn id="275" presetID="64" presetClass="path" presetSubtype="0" accel="50000" decel="50000" fill="hold" grpId="1" nodeType="afterEffect">
                                  <p:stCondLst>
                                    <p:cond delay="0"/>
                                  </p:stCondLst>
                                  <p:childTnLst>
                                    <p:animMotion origin="layout" path="M 4.16667E-6 3.81503E-6 L 4.16667E-6 -0.04578 " pathEditMode="relative" rAng="0" ptsTypes="AA">
                                      <p:cBhvr>
                                        <p:cTn id="276" dur="2000" fill="hold"/>
                                        <p:tgtEl>
                                          <p:spTgt spid="1608"/>
                                        </p:tgtEl>
                                        <p:attrNameLst>
                                          <p:attrName>ppt_x</p:attrName>
                                          <p:attrName>ppt_y</p:attrName>
                                        </p:attrNameLst>
                                      </p:cBhvr>
                                      <p:rCtr x="0" y="-23"/>
                                    </p:animMotion>
                                  </p:childTnLst>
                                </p:cTn>
                              </p:par>
                            </p:childTnLst>
                          </p:cTn>
                        </p:par>
                        <p:par>
                          <p:cTn id="277" fill="hold">
                            <p:stCondLst>
                              <p:cond delay="16000"/>
                            </p:stCondLst>
                            <p:childTnLst>
                              <p:par>
                                <p:cTn id="278" presetID="42" presetClass="path" presetSubtype="0" accel="50000" decel="50000" fill="hold" grpId="2" nodeType="afterEffect">
                                  <p:stCondLst>
                                    <p:cond delay="0"/>
                                  </p:stCondLst>
                                  <p:childTnLst>
                                    <p:animMotion origin="layout" path="M 4.16667E-6 -0.04578 L 4.16667E-6 -0.00139 " pathEditMode="relative" rAng="0" ptsTypes="AA">
                                      <p:cBhvr>
                                        <p:cTn id="279" dur="2000" fill="hold"/>
                                        <p:tgtEl>
                                          <p:spTgt spid="1608"/>
                                        </p:tgtEl>
                                        <p:attrNameLst>
                                          <p:attrName>ppt_x</p:attrName>
                                          <p:attrName>ppt_y</p:attrName>
                                        </p:attrNameLst>
                                      </p:cBhvr>
                                      <p:rCtr x="0" y="22"/>
                                    </p:animMotion>
                                  </p:childTnLst>
                                </p:cTn>
                              </p:par>
                            </p:childTnLst>
                          </p:cTn>
                        </p:par>
                        <p:par>
                          <p:cTn id="280" fill="hold">
                            <p:stCondLst>
                              <p:cond delay="18000"/>
                            </p:stCondLst>
                            <p:childTnLst>
                              <p:par>
                                <p:cTn id="281" presetID="1" presetClass="exit" presetSubtype="0" fill="hold" grpId="3" nodeType="afterEffect">
                                  <p:stCondLst>
                                    <p:cond delay="0"/>
                                  </p:stCondLst>
                                  <p:childTnLst>
                                    <p:set>
                                      <p:cBhvr>
                                        <p:cTn id="282" dur="1" fill="hold">
                                          <p:stCondLst>
                                            <p:cond delay="0"/>
                                          </p:stCondLst>
                                        </p:cTn>
                                        <p:tgtEl>
                                          <p:spTgt spid="1608"/>
                                        </p:tgtEl>
                                        <p:attrNameLst>
                                          <p:attrName>style.visibility</p:attrName>
                                        </p:attrNameLst>
                                      </p:cBhvr>
                                      <p:to>
                                        <p:strVal val="hidden"/>
                                      </p:to>
                                    </p:set>
                                  </p:childTnLst>
                                </p:cTn>
                              </p:par>
                            </p:childTnLst>
                          </p:cTn>
                        </p:par>
                        <p:par>
                          <p:cTn id="283" fill="hold">
                            <p:stCondLst>
                              <p:cond delay="18000"/>
                            </p:stCondLst>
                            <p:childTnLst>
                              <p:par>
                                <p:cTn id="284" presetID="9" presetClass="entr" presetSubtype="0" fill="hold" nodeType="afterEffect">
                                  <p:stCondLst>
                                    <p:cond delay="0"/>
                                  </p:stCondLst>
                                  <p:childTnLst>
                                    <p:set>
                                      <p:cBhvr>
                                        <p:cTn id="285" dur="1" fill="hold">
                                          <p:stCondLst>
                                            <p:cond delay="0"/>
                                          </p:stCondLst>
                                        </p:cTn>
                                        <p:tgtEl>
                                          <p:spTgt spid="16"/>
                                        </p:tgtEl>
                                        <p:attrNameLst>
                                          <p:attrName>style.visibility</p:attrName>
                                        </p:attrNameLst>
                                      </p:cBhvr>
                                      <p:to>
                                        <p:strVal val="visible"/>
                                      </p:to>
                                    </p:set>
                                    <p:animEffect transition="in" filter="dissolve">
                                      <p:cBhvr>
                                        <p:cTn id="286" dur="500"/>
                                        <p:tgtEl>
                                          <p:spTgt spid="16"/>
                                        </p:tgtEl>
                                      </p:cBhvr>
                                    </p:animEffect>
                                  </p:childTnLst>
                                </p:cTn>
                              </p:par>
                            </p:childTnLst>
                          </p:cTn>
                        </p:par>
                        <p:par>
                          <p:cTn id="287" fill="hold">
                            <p:stCondLst>
                              <p:cond delay="18500"/>
                            </p:stCondLst>
                            <p:childTnLst>
                              <p:par>
                                <p:cTn id="288" presetID="1" presetClass="entr" presetSubtype="0" fill="hold" grpId="0" nodeType="afterEffect">
                                  <p:stCondLst>
                                    <p:cond delay="0"/>
                                  </p:stCondLst>
                                  <p:childTnLst>
                                    <p:set>
                                      <p:cBhvr>
                                        <p:cTn id="289" dur="1" fill="hold">
                                          <p:stCondLst>
                                            <p:cond delay="0"/>
                                          </p:stCondLst>
                                        </p:cTn>
                                        <p:tgtEl>
                                          <p:spTgt spid="1609"/>
                                        </p:tgtEl>
                                        <p:attrNameLst>
                                          <p:attrName>style.visibility</p:attrName>
                                        </p:attrNameLst>
                                      </p:cBhvr>
                                      <p:to>
                                        <p:strVal val="visible"/>
                                      </p:to>
                                    </p:set>
                                  </p:childTnLst>
                                </p:cTn>
                              </p:par>
                            </p:childTnLst>
                          </p:cTn>
                        </p:par>
                        <p:par>
                          <p:cTn id="290" fill="hold">
                            <p:stCondLst>
                              <p:cond delay="18500"/>
                            </p:stCondLst>
                            <p:childTnLst>
                              <p:par>
                                <p:cTn id="291" presetID="64" presetClass="path" presetSubtype="0" accel="50000" decel="50000" fill="hold" grpId="1" nodeType="afterEffect">
                                  <p:stCondLst>
                                    <p:cond delay="0"/>
                                  </p:stCondLst>
                                  <p:childTnLst>
                                    <p:animMotion origin="layout" path="M 4.16667E-6 3.81503E-6 L 4.16667E-6 -0.04578 " pathEditMode="relative" rAng="0" ptsTypes="AA">
                                      <p:cBhvr>
                                        <p:cTn id="292" dur="2000" fill="hold"/>
                                        <p:tgtEl>
                                          <p:spTgt spid="1609"/>
                                        </p:tgtEl>
                                        <p:attrNameLst>
                                          <p:attrName>ppt_x</p:attrName>
                                          <p:attrName>ppt_y</p:attrName>
                                        </p:attrNameLst>
                                      </p:cBhvr>
                                      <p:rCtr x="0" y="-23"/>
                                    </p:animMotion>
                                  </p:childTnLst>
                                </p:cTn>
                              </p:par>
                            </p:childTnLst>
                          </p:cTn>
                        </p:par>
                        <p:par>
                          <p:cTn id="293" fill="hold">
                            <p:stCondLst>
                              <p:cond delay="20500"/>
                            </p:stCondLst>
                            <p:childTnLst>
                              <p:par>
                                <p:cTn id="294" presetID="42" presetClass="path" presetSubtype="0" accel="50000" decel="50000" fill="hold" grpId="2" nodeType="afterEffect">
                                  <p:stCondLst>
                                    <p:cond delay="0"/>
                                  </p:stCondLst>
                                  <p:childTnLst>
                                    <p:animMotion origin="layout" path="M 4.16667E-6 -0.04578 L 4.16667E-6 -0.00139 " pathEditMode="relative" rAng="0" ptsTypes="AA">
                                      <p:cBhvr>
                                        <p:cTn id="295" dur="2000" fill="hold"/>
                                        <p:tgtEl>
                                          <p:spTgt spid="1609"/>
                                        </p:tgtEl>
                                        <p:attrNameLst>
                                          <p:attrName>ppt_x</p:attrName>
                                          <p:attrName>ppt_y</p:attrName>
                                        </p:attrNameLst>
                                      </p:cBhvr>
                                      <p:rCtr x="0" y="22"/>
                                    </p:animMotion>
                                  </p:childTnLst>
                                </p:cTn>
                              </p:par>
                            </p:childTnLst>
                          </p:cTn>
                        </p:par>
                        <p:par>
                          <p:cTn id="296" fill="hold">
                            <p:stCondLst>
                              <p:cond delay="22500"/>
                            </p:stCondLst>
                            <p:childTnLst>
                              <p:par>
                                <p:cTn id="297" presetID="1" presetClass="exit" presetSubtype="0" fill="hold" grpId="3" nodeType="afterEffect">
                                  <p:stCondLst>
                                    <p:cond delay="0"/>
                                  </p:stCondLst>
                                  <p:childTnLst>
                                    <p:set>
                                      <p:cBhvr>
                                        <p:cTn id="298" dur="1" fill="hold">
                                          <p:stCondLst>
                                            <p:cond delay="0"/>
                                          </p:stCondLst>
                                        </p:cTn>
                                        <p:tgtEl>
                                          <p:spTgt spid="1609"/>
                                        </p:tgtEl>
                                        <p:attrNameLst>
                                          <p:attrName>style.visibility</p:attrName>
                                        </p:attrNameLst>
                                      </p:cBhvr>
                                      <p:to>
                                        <p:strVal val="hidden"/>
                                      </p:to>
                                    </p:set>
                                  </p:childTnLst>
                                </p:cTn>
                              </p:par>
                            </p:childTnLst>
                          </p:cTn>
                        </p:par>
                        <p:par>
                          <p:cTn id="299" fill="hold">
                            <p:stCondLst>
                              <p:cond delay="22500"/>
                            </p:stCondLst>
                            <p:childTnLst>
                              <p:par>
                                <p:cTn id="300" presetID="9" presetClass="entr" presetSubtype="0" fill="hold" grpId="0" nodeType="afterEffect">
                                  <p:stCondLst>
                                    <p:cond delay="0"/>
                                  </p:stCondLst>
                                  <p:childTnLst>
                                    <p:set>
                                      <p:cBhvr>
                                        <p:cTn id="301" dur="1" fill="hold">
                                          <p:stCondLst>
                                            <p:cond delay="0"/>
                                          </p:stCondLst>
                                        </p:cTn>
                                        <p:tgtEl>
                                          <p:spTgt spid="1469"/>
                                        </p:tgtEl>
                                        <p:attrNameLst>
                                          <p:attrName>style.visibility</p:attrName>
                                        </p:attrNameLst>
                                      </p:cBhvr>
                                      <p:to>
                                        <p:strVal val="visible"/>
                                      </p:to>
                                    </p:set>
                                    <p:animEffect transition="in" filter="dissolve">
                                      <p:cBhvr>
                                        <p:cTn id="302" dur="500"/>
                                        <p:tgtEl>
                                          <p:spTgt spid="1469"/>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1470"/>
                                        </p:tgtEl>
                                        <p:attrNameLst>
                                          <p:attrName>style.visibility</p:attrName>
                                        </p:attrNameLst>
                                      </p:cBhvr>
                                      <p:to>
                                        <p:strVal val="visible"/>
                                      </p:to>
                                    </p:set>
                                    <p:animEffect transition="in" filter="dissolve">
                                      <p:cBhvr>
                                        <p:cTn id="305" dur="500"/>
                                        <p:tgtEl>
                                          <p:spTgt spid="1470"/>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1472"/>
                                        </p:tgtEl>
                                        <p:attrNameLst>
                                          <p:attrName>style.visibility</p:attrName>
                                        </p:attrNameLst>
                                      </p:cBhvr>
                                      <p:to>
                                        <p:strVal val="visible"/>
                                      </p:to>
                                    </p:set>
                                    <p:animEffect transition="in" filter="dissolve">
                                      <p:cBhvr>
                                        <p:cTn id="308" dur="500"/>
                                        <p:tgtEl>
                                          <p:spTgt spid="147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1473"/>
                                        </p:tgtEl>
                                        <p:attrNameLst>
                                          <p:attrName>style.visibility</p:attrName>
                                        </p:attrNameLst>
                                      </p:cBhvr>
                                      <p:to>
                                        <p:strVal val="visible"/>
                                      </p:to>
                                    </p:set>
                                    <p:animEffect transition="in" filter="dissolve">
                                      <p:cBhvr>
                                        <p:cTn id="311" dur="500"/>
                                        <p:tgtEl>
                                          <p:spTgt spid="147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1474"/>
                                        </p:tgtEl>
                                        <p:attrNameLst>
                                          <p:attrName>style.visibility</p:attrName>
                                        </p:attrNameLst>
                                      </p:cBhvr>
                                      <p:to>
                                        <p:strVal val="visible"/>
                                      </p:to>
                                    </p:set>
                                    <p:animEffect transition="in" filter="dissolve">
                                      <p:cBhvr>
                                        <p:cTn id="314" dur="500"/>
                                        <p:tgtEl>
                                          <p:spTgt spid="147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1475"/>
                                        </p:tgtEl>
                                        <p:attrNameLst>
                                          <p:attrName>style.visibility</p:attrName>
                                        </p:attrNameLst>
                                      </p:cBhvr>
                                      <p:to>
                                        <p:strVal val="visible"/>
                                      </p:to>
                                    </p:set>
                                    <p:animEffect transition="in" filter="dissolve">
                                      <p:cBhvr>
                                        <p:cTn id="317" dur="500"/>
                                        <p:tgtEl>
                                          <p:spTgt spid="147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476"/>
                                        </p:tgtEl>
                                        <p:attrNameLst>
                                          <p:attrName>style.visibility</p:attrName>
                                        </p:attrNameLst>
                                      </p:cBhvr>
                                      <p:to>
                                        <p:strVal val="visible"/>
                                      </p:to>
                                    </p:set>
                                    <p:animEffect transition="in" filter="dissolve">
                                      <p:cBhvr>
                                        <p:cTn id="320" dur="500"/>
                                        <p:tgtEl>
                                          <p:spTgt spid="1476"/>
                                        </p:tgtEl>
                                      </p:cBhvr>
                                    </p:animEffect>
                                  </p:childTnLst>
                                </p:cTn>
                              </p:par>
                            </p:childTnLst>
                          </p:cTn>
                        </p:par>
                      </p:childTnLst>
                    </p:cTn>
                  </p:par>
                  <p:par>
                    <p:cTn id="321" fill="hold">
                      <p:stCondLst>
                        <p:cond delay="indefinite"/>
                      </p:stCondLst>
                      <p:childTnLst>
                        <p:par>
                          <p:cTn id="322" fill="hold">
                            <p:stCondLst>
                              <p:cond delay="0"/>
                            </p:stCondLst>
                            <p:childTnLst>
                              <p:par>
                                <p:cTn id="323" presetID="1" presetClass="entr" presetSubtype="0" fill="hold" grpId="0" nodeType="clickEffect">
                                  <p:stCondLst>
                                    <p:cond delay="0"/>
                                  </p:stCondLst>
                                  <p:childTnLst>
                                    <p:set>
                                      <p:cBhvr>
                                        <p:cTn id="324" dur="1" fill="hold">
                                          <p:stCondLst>
                                            <p:cond delay="0"/>
                                          </p:stCondLst>
                                        </p:cTn>
                                        <p:tgtEl>
                                          <p:spTgt spid="1471"/>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42" presetClass="path" presetSubtype="0" accel="50000" decel="50000" fill="hold" grpId="1" nodeType="clickEffect">
                                  <p:stCondLst>
                                    <p:cond delay="0"/>
                                  </p:stCondLst>
                                  <p:childTnLst>
                                    <p:animMotion origin="layout" path="M -1.11111E-6 -0.08742 L -1.11111E-6 0.00277 " pathEditMode="relative" rAng="0" ptsTypes="AA">
                                      <p:cBhvr>
                                        <p:cTn id="328" dur="5000" spd="-100000" fill="hold"/>
                                        <p:tgtEl>
                                          <p:spTgt spid="1471"/>
                                        </p:tgtEl>
                                        <p:attrNameLst>
                                          <p:attrName>ppt_x</p:attrName>
                                          <p:attrName>ppt_y</p:attrName>
                                        </p:attrNameLst>
                                      </p:cBhvr>
                                      <p:rCtr x="0" y="45"/>
                                    </p:animMotion>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nodeType="clickEffect">
                                  <p:stCondLst>
                                    <p:cond delay="0"/>
                                  </p:stCondLst>
                                  <p:childTnLst>
                                    <p:set>
                                      <p:cBhvr>
                                        <p:cTn id="332" dur="1" fill="hold">
                                          <p:stCondLst>
                                            <p:cond delay="0"/>
                                          </p:stCondLst>
                                        </p:cTn>
                                        <p:tgtEl>
                                          <p:spTgt spid="20"/>
                                        </p:tgtEl>
                                        <p:attrNameLst>
                                          <p:attrName>style.visibility</p:attrName>
                                        </p:attrNameLst>
                                      </p:cBhvr>
                                      <p:to>
                                        <p:strVal val="visible"/>
                                      </p:to>
                                    </p:set>
                                    <p:animEffect transition="in" filter="dissolve">
                                      <p:cBhvr>
                                        <p:cTn id="333" dur="500"/>
                                        <p:tgtEl>
                                          <p:spTgt spid="20"/>
                                        </p:tgtEl>
                                      </p:cBhvr>
                                    </p:animEffect>
                                  </p:childTnLst>
                                </p:cTn>
                              </p:par>
                              <p:par>
                                <p:cTn id="334" presetID="1" presetClass="exit" presetSubtype="0" fill="hold" grpId="1" nodeType="withEffect">
                                  <p:stCondLst>
                                    <p:cond delay="0"/>
                                  </p:stCondLst>
                                  <p:childTnLst>
                                    <p:set>
                                      <p:cBhvr>
                                        <p:cTn id="335" dur="1" fill="hold">
                                          <p:stCondLst>
                                            <p:cond delay="0"/>
                                          </p:stCondLst>
                                        </p:cTn>
                                        <p:tgtEl>
                                          <p:spTgt spid="1461"/>
                                        </p:tgtEl>
                                        <p:attrNameLst>
                                          <p:attrName>style.visibility</p:attrName>
                                        </p:attrNameLst>
                                      </p:cBhvr>
                                      <p:to>
                                        <p:strVal val="hidden"/>
                                      </p:to>
                                    </p:set>
                                  </p:childTnLst>
                                </p:cTn>
                              </p:par>
                              <p:par>
                                <p:cTn id="336" presetID="1" presetClass="exit" presetSubtype="0" fill="hold" grpId="1" nodeType="withEffect">
                                  <p:stCondLst>
                                    <p:cond delay="0"/>
                                  </p:stCondLst>
                                  <p:childTnLst>
                                    <p:set>
                                      <p:cBhvr>
                                        <p:cTn id="337" dur="1" fill="hold">
                                          <p:stCondLst>
                                            <p:cond delay="0"/>
                                          </p:stCondLst>
                                        </p:cTn>
                                        <p:tgtEl>
                                          <p:spTgt spid="1462"/>
                                        </p:tgtEl>
                                        <p:attrNameLst>
                                          <p:attrName>style.visibility</p:attrName>
                                        </p:attrNameLst>
                                      </p:cBhvr>
                                      <p:to>
                                        <p:strVal val="hidden"/>
                                      </p:to>
                                    </p:set>
                                  </p:childTnLst>
                                </p:cTn>
                              </p:par>
                              <p:par>
                                <p:cTn id="338" presetID="1" presetClass="exit" presetSubtype="0" fill="hold" grpId="2" nodeType="withEffect">
                                  <p:stCondLst>
                                    <p:cond delay="0"/>
                                  </p:stCondLst>
                                  <p:childTnLst>
                                    <p:set>
                                      <p:cBhvr>
                                        <p:cTn id="339" dur="1" fill="hold">
                                          <p:stCondLst>
                                            <p:cond delay="0"/>
                                          </p:stCondLst>
                                        </p:cTn>
                                        <p:tgtEl>
                                          <p:spTgt spid="1463"/>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1464"/>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1465"/>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1466"/>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1467"/>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1468"/>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1469"/>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1470"/>
                                        </p:tgtEl>
                                        <p:attrNameLst>
                                          <p:attrName>style.visibility</p:attrName>
                                        </p:attrNameLst>
                                      </p:cBhvr>
                                      <p:to>
                                        <p:strVal val="hidden"/>
                                      </p:to>
                                    </p:set>
                                  </p:childTnLst>
                                </p:cTn>
                              </p:par>
                              <p:par>
                                <p:cTn id="354" presetID="1" presetClass="exit" presetSubtype="0" fill="hold" grpId="2" nodeType="withEffect">
                                  <p:stCondLst>
                                    <p:cond delay="0"/>
                                  </p:stCondLst>
                                  <p:childTnLst>
                                    <p:set>
                                      <p:cBhvr>
                                        <p:cTn id="355" dur="1" fill="hold">
                                          <p:stCondLst>
                                            <p:cond delay="0"/>
                                          </p:stCondLst>
                                        </p:cTn>
                                        <p:tgtEl>
                                          <p:spTgt spid="1471"/>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1472"/>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1473"/>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1474"/>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1475"/>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1476"/>
                                        </p:tgtEl>
                                        <p:attrNameLst>
                                          <p:attrName>style.visibility</p:attrName>
                                        </p:attrNameLst>
                                      </p:cBhvr>
                                      <p:to>
                                        <p:strVal val="hidden"/>
                                      </p:to>
                                    </p:set>
                                  </p:childTnLst>
                                </p:cTn>
                              </p:par>
                              <p:par>
                                <p:cTn id="366" presetID="1" presetClass="entr" presetSubtype="0" fill="hold" nodeType="withEffect">
                                  <p:stCondLst>
                                    <p:cond delay="0"/>
                                  </p:stCondLst>
                                  <p:childTnLst>
                                    <p:set>
                                      <p:cBhvr>
                                        <p:cTn id="367" dur="1" fill="hold">
                                          <p:stCondLst>
                                            <p:cond delay="0"/>
                                          </p:stCondLst>
                                        </p:cTn>
                                        <p:tgtEl>
                                          <p:spTgt spid="21"/>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3" presetClass="entr" presetSubtype="10" fill="hold" grpId="0" nodeType="clickEffect">
                                  <p:stCondLst>
                                    <p:cond delay="0"/>
                                  </p:stCondLst>
                                  <p:childTnLst>
                                    <p:set>
                                      <p:cBhvr>
                                        <p:cTn id="371" dur="1" fill="hold">
                                          <p:stCondLst>
                                            <p:cond delay="0"/>
                                          </p:stCondLst>
                                        </p:cTn>
                                        <p:tgtEl>
                                          <p:spTgt spid="3">
                                            <p:txEl>
                                              <p:pRg st="0" end="0"/>
                                            </p:txEl>
                                          </p:spTgt>
                                        </p:tgtEl>
                                        <p:attrNameLst>
                                          <p:attrName>style.visibility</p:attrName>
                                        </p:attrNameLst>
                                      </p:cBhvr>
                                      <p:to>
                                        <p:strVal val="visible"/>
                                      </p:to>
                                    </p:set>
                                    <p:animEffect transition="in" filter="blinds(horizontal)">
                                      <p:cBhvr>
                                        <p:cTn id="372" dur="500"/>
                                        <p:tgtEl>
                                          <p:spTgt spid="3">
                                            <p:txEl>
                                              <p:pRg st="0" end="0"/>
                                            </p:txEl>
                                          </p:spTgt>
                                        </p:tgtEl>
                                      </p:cBhvr>
                                    </p:animEffect>
                                  </p:childTnLst>
                                </p:cTn>
                              </p:par>
                            </p:childTnLst>
                          </p:cTn>
                        </p:par>
                      </p:childTnLst>
                    </p:cTn>
                  </p:par>
                  <p:par>
                    <p:cTn id="373" fill="hold">
                      <p:stCondLst>
                        <p:cond delay="indefinite"/>
                      </p:stCondLst>
                      <p:childTnLst>
                        <p:par>
                          <p:cTn id="374" fill="hold">
                            <p:stCondLst>
                              <p:cond delay="0"/>
                            </p:stCondLst>
                            <p:childTnLst>
                              <p:par>
                                <p:cTn id="375" presetID="3" presetClass="entr" presetSubtype="10" fill="hold" grpId="0" nodeType="clickEffect">
                                  <p:stCondLst>
                                    <p:cond delay="0"/>
                                  </p:stCondLst>
                                  <p:childTnLst>
                                    <p:set>
                                      <p:cBhvr>
                                        <p:cTn id="376" dur="1" fill="hold">
                                          <p:stCondLst>
                                            <p:cond delay="0"/>
                                          </p:stCondLst>
                                        </p:cTn>
                                        <p:tgtEl>
                                          <p:spTgt spid="3">
                                            <p:txEl>
                                              <p:pRg st="1" end="1"/>
                                            </p:txEl>
                                          </p:spTgt>
                                        </p:tgtEl>
                                        <p:attrNameLst>
                                          <p:attrName>style.visibility</p:attrName>
                                        </p:attrNameLst>
                                      </p:cBhvr>
                                      <p:to>
                                        <p:strVal val="visible"/>
                                      </p:to>
                                    </p:set>
                                    <p:animEffect transition="in" filter="blinds(horizontal)">
                                      <p:cBhvr>
                                        <p:cTn id="377" dur="500"/>
                                        <p:tgtEl>
                                          <p:spTgt spid="3">
                                            <p:txEl>
                                              <p:pRg st="1" end="1"/>
                                            </p:txEl>
                                          </p:spTgt>
                                        </p:tgtEl>
                                      </p:cBhvr>
                                    </p:animEffect>
                                  </p:childTnLst>
                                </p:cTn>
                              </p:par>
                              <p:par>
                                <p:cTn id="378" presetID="3" presetClass="entr" presetSubtype="10" fill="hold" grpId="0" nodeType="withEffect">
                                  <p:stCondLst>
                                    <p:cond delay="0"/>
                                  </p:stCondLst>
                                  <p:childTnLst>
                                    <p:set>
                                      <p:cBhvr>
                                        <p:cTn id="379" dur="1" fill="hold">
                                          <p:stCondLst>
                                            <p:cond delay="0"/>
                                          </p:stCondLst>
                                        </p:cTn>
                                        <p:tgtEl>
                                          <p:spTgt spid="3">
                                            <p:txEl>
                                              <p:pRg st="2" end="2"/>
                                            </p:txEl>
                                          </p:spTgt>
                                        </p:tgtEl>
                                        <p:attrNameLst>
                                          <p:attrName>style.visibility</p:attrName>
                                        </p:attrNameLst>
                                      </p:cBhvr>
                                      <p:to>
                                        <p:strVal val="visible"/>
                                      </p:to>
                                    </p:set>
                                    <p:animEffect transition="in" filter="blinds(horizontal)">
                                      <p:cBhvr>
                                        <p:cTn id="380" dur="500"/>
                                        <p:tgtEl>
                                          <p:spTgt spid="3">
                                            <p:txEl>
                                              <p:pRg st="2" end="2"/>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3" presetClass="entr" presetSubtype="10" fill="hold" grpId="0" nodeType="clickEffect">
                                  <p:stCondLst>
                                    <p:cond delay="0"/>
                                  </p:stCondLst>
                                  <p:childTnLst>
                                    <p:set>
                                      <p:cBhvr>
                                        <p:cTn id="384" dur="1" fill="hold">
                                          <p:stCondLst>
                                            <p:cond delay="0"/>
                                          </p:stCondLst>
                                        </p:cTn>
                                        <p:tgtEl>
                                          <p:spTgt spid="3">
                                            <p:txEl>
                                              <p:pRg st="4" end="4"/>
                                            </p:txEl>
                                          </p:spTgt>
                                        </p:tgtEl>
                                        <p:attrNameLst>
                                          <p:attrName>style.visibility</p:attrName>
                                        </p:attrNameLst>
                                      </p:cBhvr>
                                      <p:to>
                                        <p:strVal val="visible"/>
                                      </p:to>
                                    </p:set>
                                    <p:animEffect transition="in" filter="blinds(horizontal)">
                                      <p:cBhvr>
                                        <p:cTn id="385" dur="500"/>
                                        <p:tgtEl>
                                          <p:spTgt spid="3">
                                            <p:txEl>
                                              <p:pRg st="4" end="4"/>
                                            </p:txEl>
                                          </p:spTgt>
                                        </p:tgtEl>
                                      </p:cBhvr>
                                    </p:animEffect>
                                  </p:childTnLst>
                                </p:cTn>
                              </p:par>
                              <p:par>
                                <p:cTn id="386" presetID="3" presetClass="entr" presetSubtype="10" fill="hold" grpId="0" nodeType="withEffect">
                                  <p:stCondLst>
                                    <p:cond delay="0"/>
                                  </p:stCondLst>
                                  <p:childTnLst>
                                    <p:set>
                                      <p:cBhvr>
                                        <p:cTn id="387" dur="1" fill="hold">
                                          <p:stCondLst>
                                            <p:cond delay="0"/>
                                          </p:stCondLst>
                                        </p:cTn>
                                        <p:tgtEl>
                                          <p:spTgt spid="3">
                                            <p:txEl>
                                              <p:pRg st="5" end="5"/>
                                            </p:txEl>
                                          </p:spTgt>
                                        </p:tgtEl>
                                        <p:attrNameLst>
                                          <p:attrName>style.visibility</p:attrName>
                                        </p:attrNameLst>
                                      </p:cBhvr>
                                      <p:to>
                                        <p:strVal val="visible"/>
                                      </p:to>
                                    </p:set>
                                    <p:animEffect transition="in" filter="blinds(horizontal)">
                                      <p:cBhvr>
                                        <p:cTn id="38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20" grpId="0" animBg="1"/>
      <p:bldP spid="1321" grpId="0" animBg="1"/>
      <p:bldP spid="1322" grpId="0" animBg="1"/>
      <p:bldP spid="1325" grpId="0" animBg="1"/>
      <p:bldP spid="1347" grpId="0" animBg="1"/>
      <p:bldP spid="1348" grpId="0" animBg="1"/>
      <p:bldP spid="1349" grpId="0" animBg="1"/>
      <p:bldP spid="1350" grpId="0" animBg="1"/>
      <p:bldP spid="1351" grpId="0" animBg="1"/>
      <p:bldP spid="1352"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94" grpId="0" animBg="1"/>
      <p:bldP spid="1413" grpId="0" animBg="1"/>
      <p:bldP spid="1414" grpId="0" animBg="1"/>
      <p:bldP spid="1415" grpId="0" animBg="1"/>
      <p:bldP spid="1416" grpId="0" animBg="1"/>
      <p:bldP spid="1417" grpId="0" animBg="1"/>
      <p:bldP spid="1418" grpId="0" animBg="1"/>
      <p:bldP spid="1419" grpId="0" animBg="1"/>
      <p:bldP spid="1420" grpId="0" animBg="1"/>
      <p:bldP spid="1421" grpId="0" animBg="1"/>
      <p:bldP spid="1422" grpId="0" animBg="1"/>
      <p:bldP spid="1423" grpId="0" animBg="1"/>
      <p:bldP spid="1424" grpId="0" animBg="1"/>
      <p:bldP spid="1425" grpId="0" animBg="1"/>
      <p:bldP spid="1461" grpId="0" animBg="1"/>
      <p:bldP spid="1461" grpId="1" animBg="1"/>
      <p:bldP spid="1462" grpId="0" animBg="1"/>
      <p:bldP spid="1462" grpId="1" animBg="1"/>
      <p:bldP spid="1463" grpId="0" animBg="1"/>
      <p:bldP spid="1463" grpId="1" animBg="1"/>
      <p:bldP spid="1463" grpId="2" animBg="1"/>
      <p:bldP spid="1464" grpId="0"/>
      <p:bldP spid="1464" grpId="1"/>
      <p:bldP spid="1465" grpId="0" animBg="1"/>
      <p:bldP spid="1465" grpId="1" animBg="1"/>
      <p:bldP spid="1466" grpId="0" animBg="1"/>
      <p:bldP spid="1466" grpId="1" animBg="1"/>
      <p:bldP spid="1467" grpId="0" animBg="1"/>
      <p:bldP spid="1467" grpId="1" animBg="1"/>
      <p:bldP spid="1468" grpId="0" animBg="1"/>
      <p:bldP spid="1468" grpId="1" animBg="1"/>
      <p:bldP spid="1469" grpId="0" animBg="1"/>
      <p:bldP spid="1469" grpId="1" animBg="1"/>
      <p:bldP spid="1470" grpId="0" animBg="1"/>
      <p:bldP spid="1470" grpId="1" animBg="1"/>
      <p:bldP spid="1471" grpId="0" animBg="1"/>
      <p:bldP spid="1471" grpId="1" animBg="1"/>
      <p:bldP spid="1471" grpId="2" animBg="1"/>
      <p:bldP spid="1472" grpId="0"/>
      <p:bldP spid="1472" grpId="1"/>
      <p:bldP spid="1473" grpId="0" animBg="1"/>
      <p:bldP spid="1473" grpId="1" animBg="1"/>
      <p:bldP spid="1474" grpId="0" animBg="1"/>
      <p:bldP spid="1474" grpId="1" animBg="1"/>
      <p:bldP spid="1475" grpId="0" animBg="1"/>
      <p:bldP spid="1475" grpId="1" animBg="1"/>
      <p:bldP spid="1476" grpId="0" animBg="1"/>
      <p:bldP spid="1476" grpId="1" animBg="1"/>
      <p:bldP spid="1605" grpId="0" animBg="1"/>
      <p:bldP spid="1605" grpId="1" animBg="1"/>
      <p:bldP spid="1605" grpId="2" animBg="1"/>
      <p:bldP spid="1605" grpId="3" animBg="1"/>
      <p:bldP spid="1606" grpId="0" animBg="1"/>
      <p:bldP spid="1606" grpId="1" animBg="1"/>
      <p:bldP spid="1606" grpId="2" animBg="1"/>
      <p:bldP spid="1606" grpId="3" animBg="1"/>
      <p:bldP spid="1608" grpId="0" animBg="1"/>
      <p:bldP spid="1608" grpId="1" animBg="1"/>
      <p:bldP spid="1608" grpId="2" animBg="1"/>
      <p:bldP spid="1608" grpId="3" animBg="1"/>
      <p:bldP spid="1609" grpId="0" animBg="1"/>
      <p:bldP spid="1609" grpId="1" animBg="1"/>
      <p:bldP spid="1609" grpId="2" animBg="1"/>
      <p:bldP spid="1609" grpId="3" animBg="1"/>
      <p:bldP spid="1607" grpId="0" animBg="1"/>
      <p:bldP spid="1607" grpId="1" animBg="1"/>
      <p:bldP spid="1607" grpId="2" animBg="1"/>
      <p:bldP spid="1607" grpId="3"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 - 2</a:t>
            </a:r>
            <a:endParaRPr lang="vi-VN" dirty="0"/>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40</a:t>
            </a:fld>
            <a:endParaRPr lang="en-US"/>
          </a:p>
        </p:txBody>
      </p:sp>
      <p:sp>
        <p:nvSpPr>
          <p:cNvPr id="6" name="Line 6"/>
          <p:cNvSpPr>
            <a:spLocks noChangeShapeType="1"/>
          </p:cNvSpPr>
          <p:nvPr/>
        </p:nvSpPr>
        <p:spPr bwMode="auto">
          <a:xfrm>
            <a:off x="3219450" y="15525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7" name="Line 9"/>
          <p:cNvSpPr>
            <a:spLocks noChangeShapeType="1"/>
          </p:cNvSpPr>
          <p:nvPr/>
        </p:nvSpPr>
        <p:spPr bwMode="auto">
          <a:xfrm>
            <a:off x="4343400" y="1528763"/>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8" name="Text Box 10"/>
          <p:cNvSpPr txBox="1">
            <a:spLocks noChangeArrowheads="1"/>
          </p:cNvSpPr>
          <p:nvPr/>
        </p:nvSpPr>
        <p:spPr bwMode="auto">
          <a:xfrm>
            <a:off x="2389188" y="2960688"/>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9" name="Text Box 11"/>
          <p:cNvSpPr txBox="1">
            <a:spLocks noChangeArrowheads="1"/>
          </p:cNvSpPr>
          <p:nvPr/>
        </p:nvSpPr>
        <p:spPr bwMode="auto">
          <a:xfrm>
            <a:off x="3408363" y="296545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grpSp>
        <p:nvGrpSpPr>
          <p:cNvPr id="10" name="Group 150"/>
          <p:cNvGrpSpPr>
            <a:grpSpLocks/>
          </p:cNvGrpSpPr>
          <p:nvPr/>
        </p:nvGrpSpPr>
        <p:grpSpPr bwMode="auto">
          <a:xfrm>
            <a:off x="2084388" y="1462088"/>
            <a:ext cx="1254125" cy="1624012"/>
            <a:chOff x="1313" y="921"/>
            <a:chExt cx="790" cy="1023"/>
          </a:xfrm>
        </p:grpSpPr>
        <p:sp>
          <p:nvSpPr>
            <p:cNvPr id="11"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ffectLst/>
          </p:spPr>
          <p:txBody>
            <a:bodyPr wrap="none"/>
            <a:lstStyle/>
            <a:p>
              <a:endParaRPr lang="en-US"/>
            </a:p>
          </p:txBody>
        </p:sp>
        <p:sp>
          <p:nvSpPr>
            <p:cNvPr id="12" name="Rectangle 12"/>
            <p:cNvSpPr>
              <a:spLocks noChangeArrowheads="1"/>
            </p:cNvSpPr>
            <p:nvPr/>
          </p:nvSpPr>
          <p:spPr bwMode="auto">
            <a:xfrm>
              <a:off x="1350" y="1218"/>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3" name="Text Box 15"/>
            <p:cNvSpPr txBox="1">
              <a:spLocks noChangeArrowheads="1"/>
            </p:cNvSpPr>
            <p:nvPr/>
          </p:nvSpPr>
          <p:spPr bwMode="auto">
            <a:xfrm>
              <a:off x="1436" y="1194"/>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nvGrpSpPr>
            <p:cNvPr id="14" name="Group 44"/>
            <p:cNvGrpSpPr>
              <a:grpSpLocks/>
            </p:cNvGrpSpPr>
            <p:nvPr/>
          </p:nvGrpSpPr>
          <p:grpSpPr bwMode="auto">
            <a:xfrm>
              <a:off x="1313" y="1534"/>
              <a:ext cx="790" cy="307"/>
              <a:chOff x="1313" y="1534"/>
              <a:chExt cx="790" cy="307"/>
            </a:xfrm>
          </p:grpSpPr>
          <p:sp>
            <p:nvSpPr>
              <p:cNvPr id="15" name="Text Box 1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 name="Group 22"/>
              <p:cNvGrpSpPr>
                <a:grpSpLocks/>
              </p:cNvGrpSpPr>
              <p:nvPr/>
            </p:nvGrpSpPr>
            <p:grpSpPr bwMode="auto">
              <a:xfrm>
                <a:off x="1353" y="1539"/>
                <a:ext cx="258" cy="147"/>
                <a:chOff x="1353" y="1539"/>
                <a:chExt cx="258" cy="144"/>
              </a:xfrm>
            </p:grpSpPr>
            <p:sp>
              <p:nvSpPr>
                <p:cNvPr id="38" name="Rectangle 1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9" name="Line 2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 name="Line 2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7" name="Group 23"/>
              <p:cNvGrpSpPr>
                <a:grpSpLocks/>
              </p:cNvGrpSpPr>
              <p:nvPr/>
            </p:nvGrpSpPr>
            <p:grpSpPr bwMode="auto">
              <a:xfrm>
                <a:off x="1773" y="1686"/>
                <a:ext cx="258" cy="144"/>
                <a:chOff x="1353" y="1539"/>
                <a:chExt cx="258" cy="144"/>
              </a:xfrm>
            </p:grpSpPr>
            <p:sp>
              <p:nvSpPr>
                <p:cNvPr id="35" name="Rectangle 24"/>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6" name="Line 25"/>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7" name="Line 26"/>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 name="Rectangle 27"/>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9" name="Rectangle 28"/>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0" name="Text Box 29"/>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1" name="Text Box 30"/>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 name="Text Box 31"/>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 name="Group 34"/>
              <p:cNvGrpSpPr>
                <a:grpSpLocks/>
              </p:cNvGrpSpPr>
              <p:nvPr/>
            </p:nvGrpSpPr>
            <p:grpSpPr bwMode="auto">
              <a:xfrm>
                <a:off x="1565" y="1684"/>
                <a:ext cx="211" cy="157"/>
                <a:chOff x="857" y="1909"/>
                <a:chExt cx="211" cy="157"/>
              </a:xfrm>
            </p:grpSpPr>
            <p:sp>
              <p:nvSpPr>
                <p:cNvPr id="33" name="Text Box 3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4" name="Text Box 3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4" name="Group 35"/>
              <p:cNvGrpSpPr>
                <a:grpSpLocks/>
              </p:cNvGrpSpPr>
              <p:nvPr/>
            </p:nvGrpSpPr>
            <p:grpSpPr bwMode="auto">
              <a:xfrm>
                <a:off x="1730" y="1684"/>
                <a:ext cx="211" cy="157"/>
                <a:chOff x="857" y="1909"/>
                <a:chExt cx="211" cy="157"/>
              </a:xfrm>
            </p:grpSpPr>
            <p:sp>
              <p:nvSpPr>
                <p:cNvPr id="31" name="Text Box 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2" name="Text Box 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 name="Group 38"/>
              <p:cNvGrpSpPr>
                <a:grpSpLocks/>
              </p:cNvGrpSpPr>
              <p:nvPr/>
            </p:nvGrpSpPr>
            <p:grpSpPr bwMode="auto">
              <a:xfrm>
                <a:off x="1808" y="1684"/>
                <a:ext cx="211" cy="157"/>
                <a:chOff x="857" y="1909"/>
                <a:chExt cx="211" cy="157"/>
              </a:xfrm>
            </p:grpSpPr>
            <p:sp>
              <p:nvSpPr>
                <p:cNvPr id="29" name="Text Box 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 name="Text Box 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6" name="Group 41"/>
              <p:cNvGrpSpPr>
                <a:grpSpLocks/>
              </p:cNvGrpSpPr>
              <p:nvPr/>
            </p:nvGrpSpPr>
            <p:grpSpPr bwMode="auto">
              <a:xfrm>
                <a:off x="1892" y="1681"/>
                <a:ext cx="211" cy="157"/>
                <a:chOff x="857" y="1909"/>
                <a:chExt cx="211" cy="157"/>
              </a:xfrm>
            </p:grpSpPr>
            <p:sp>
              <p:nvSpPr>
                <p:cNvPr id="27" name="Text Box 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8" name="Text Box 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
        <p:nvSpPr>
          <p:cNvPr id="41" name="Oval 74"/>
          <p:cNvSpPr>
            <a:spLocks noChangeArrowheads="1"/>
          </p:cNvSpPr>
          <p:nvPr/>
        </p:nvSpPr>
        <p:spPr bwMode="auto">
          <a:xfrm>
            <a:off x="4672013" y="1855788"/>
            <a:ext cx="419100" cy="423862"/>
          </a:xfrm>
          <a:prstGeom prst="ellipse">
            <a:avLst/>
          </a:prstGeom>
          <a:noFill/>
          <a:ln w="9525">
            <a:solidFill>
              <a:schemeClr val="tx1"/>
            </a:solidFill>
            <a:round/>
            <a:headEnd/>
            <a:tailEnd/>
          </a:ln>
          <a:effectLst/>
        </p:spPr>
        <p:txBody>
          <a:bodyPr wrap="none" anchor="ctr"/>
          <a:lstStyle/>
          <a:p>
            <a:endParaRPr lang="en-US"/>
          </a:p>
        </p:txBody>
      </p:sp>
      <p:sp>
        <p:nvSpPr>
          <p:cNvPr id="42" name="Text Box 75"/>
          <p:cNvSpPr txBox="1">
            <a:spLocks noChangeArrowheads="1"/>
          </p:cNvSpPr>
          <p:nvPr/>
        </p:nvSpPr>
        <p:spPr bwMode="auto">
          <a:xfrm>
            <a:off x="4298950" y="1444625"/>
            <a:ext cx="1182688" cy="366713"/>
          </a:xfrm>
          <a:prstGeom prst="rect">
            <a:avLst/>
          </a:prstGeom>
          <a:noFill/>
          <a:ln w="9525">
            <a:noFill/>
            <a:miter lim="800000"/>
            <a:headEnd/>
            <a:tailEnd/>
          </a:ln>
          <a:effectLst/>
        </p:spPr>
        <p:txBody>
          <a:bodyPr wrap="none">
            <a:spAutoFit/>
          </a:bodyPr>
          <a:lstStyle/>
          <a:p>
            <a:r>
              <a:rPr lang="en-US" dirty="0" err="1">
                <a:latin typeface="Arial" charset="0"/>
                <a:cs typeface="Arial" charset="0"/>
              </a:rPr>
              <a:t>Z</a:t>
            </a:r>
            <a:r>
              <a:rPr lang="en-US" baseline="-25000" dirty="0" err="1">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43" name="Line 72"/>
          <p:cNvSpPr>
            <a:spLocks noChangeShapeType="1"/>
          </p:cNvSpPr>
          <p:nvPr/>
        </p:nvSpPr>
        <p:spPr bwMode="auto">
          <a:xfrm>
            <a:off x="4319588" y="1828800"/>
            <a:ext cx="404812" cy="228600"/>
          </a:xfrm>
          <a:prstGeom prst="line">
            <a:avLst/>
          </a:prstGeom>
          <a:noFill/>
          <a:ln w="38100">
            <a:solidFill>
              <a:schemeClr val="tx1"/>
            </a:solidFill>
            <a:round/>
            <a:headEnd/>
            <a:tailEnd type="triangle" w="med" len="med"/>
          </a:ln>
          <a:effectLst/>
        </p:spPr>
        <p:txBody>
          <a:bodyPr wrap="none"/>
          <a:lstStyle/>
          <a:p>
            <a:endParaRPr lang="en-US"/>
          </a:p>
        </p:txBody>
      </p:sp>
      <p:sp>
        <p:nvSpPr>
          <p:cNvPr id="44" name="Line 73"/>
          <p:cNvSpPr>
            <a:spLocks noChangeShapeType="1"/>
          </p:cNvSpPr>
          <p:nvPr/>
        </p:nvSpPr>
        <p:spPr bwMode="auto">
          <a:xfrm flipV="1">
            <a:off x="4333875" y="2251075"/>
            <a:ext cx="403225" cy="430213"/>
          </a:xfrm>
          <a:prstGeom prst="line">
            <a:avLst/>
          </a:prstGeom>
          <a:noFill/>
          <a:ln w="38100">
            <a:solidFill>
              <a:schemeClr val="tx1"/>
            </a:solidFill>
            <a:round/>
            <a:headEnd/>
            <a:tailEnd type="triangle" w="med" len="med"/>
          </a:ln>
          <a:effectLst/>
        </p:spPr>
        <p:txBody>
          <a:bodyPr wrap="none"/>
          <a:lstStyle/>
          <a:p>
            <a:endParaRPr lang="en-US"/>
          </a:p>
        </p:txBody>
      </p:sp>
      <p:grpSp>
        <p:nvGrpSpPr>
          <p:cNvPr id="45" name="Group 45"/>
          <p:cNvGrpSpPr>
            <a:grpSpLocks/>
          </p:cNvGrpSpPr>
          <p:nvPr/>
        </p:nvGrpSpPr>
        <p:grpSpPr bwMode="auto">
          <a:xfrm>
            <a:off x="228600" y="2560637"/>
            <a:ext cx="1254125" cy="487363"/>
            <a:chOff x="1313" y="1534"/>
            <a:chExt cx="790" cy="307"/>
          </a:xfrm>
        </p:grpSpPr>
        <p:sp>
          <p:nvSpPr>
            <p:cNvPr id="46"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47" name="Group 47"/>
            <p:cNvGrpSpPr>
              <a:grpSpLocks/>
            </p:cNvGrpSpPr>
            <p:nvPr/>
          </p:nvGrpSpPr>
          <p:grpSpPr bwMode="auto">
            <a:xfrm>
              <a:off x="1353" y="1539"/>
              <a:ext cx="258" cy="147"/>
              <a:chOff x="1353" y="1539"/>
              <a:chExt cx="258" cy="144"/>
            </a:xfrm>
          </p:grpSpPr>
          <p:sp>
            <p:nvSpPr>
              <p:cNvPr id="69"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70"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71"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48" name="Group 51"/>
            <p:cNvGrpSpPr>
              <a:grpSpLocks/>
            </p:cNvGrpSpPr>
            <p:nvPr/>
          </p:nvGrpSpPr>
          <p:grpSpPr bwMode="auto">
            <a:xfrm>
              <a:off x="1773" y="1686"/>
              <a:ext cx="258" cy="144"/>
              <a:chOff x="1353" y="1539"/>
              <a:chExt cx="258" cy="144"/>
            </a:xfrm>
          </p:grpSpPr>
          <p:sp>
            <p:nvSpPr>
              <p:cNvPr id="66"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67"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68"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9"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50"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51"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2"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3"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54" name="Group 60"/>
            <p:cNvGrpSpPr>
              <a:grpSpLocks/>
            </p:cNvGrpSpPr>
            <p:nvPr/>
          </p:nvGrpSpPr>
          <p:grpSpPr bwMode="auto">
            <a:xfrm>
              <a:off x="1565" y="1684"/>
              <a:ext cx="211" cy="157"/>
              <a:chOff x="857" y="1909"/>
              <a:chExt cx="211" cy="157"/>
            </a:xfrm>
          </p:grpSpPr>
          <p:sp>
            <p:nvSpPr>
              <p:cNvPr id="64"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5"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55" name="Group 63"/>
            <p:cNvGrpSpPr>
              <a:grpSpLocks/>
            </p:cNvGrpSpPr>
            <p:nvPr/>
          </p:nvGrpSpPr>
          <p:grpSpPr bwMode="auto">
            <a:xfrm>
              <a:off x="1730" y="1684"/>
              <a:ext cx="211" cy="157"/>
              <a:chOff x="857" y="1909"/>
              <a:chExt cx="211" cy="157"/>
            </a:xfrm>
          </p:grpSpPr>
          <p:sp>
            <p:nvSpPr>
              <p:cNvPr id="62"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3"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6" name="Group 66"/>
            <p:cNvGrpSpPr>
              <a:grpSpLocks/>
            </p:cNvGrpSpPr>
            <p:nvPr/>
          </p:nvGrpSpPr>
          <p:grpSpPr bwMode="auto">
            <a:xfrm>
              <a:off x="1808" y="1684"/>
              <a:ext cx="211" cy="157"/>
              <a:chOff x="857" y="1909"/>
              <a:chExt cx="211" cy="157"/>
            </a:xfrm>
          </p:grpSpPr>
          <p:sp>
            <p:nvSpPr>
              <p:cNvPr id="60"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1"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7" name="Group 69"/>
            <p:cNvGrpSpPr>
              <a:grpSpLocks/>
            </p:cNvGrpSpPr>
            <p:nvPr/>
          </p:nvGrpSpPr>
          <p:grpSpPr bwMode="auto">
            <a:xfrm>
              <a:off x="1892" y="1681"/>
              <a:ext cx="211" cy="157"/>
              <a:chOff x="857" y="1909"/>
              <a:chExt cx="211" cy="157"/>
            </a:xfrm>
          </p:grpSpPr>
          <p:sp>
            <p:nvSpPr>
              <p:cNvPr id="58"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9"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72" name="Group 76"/>
          <p:cNvGrpSpPr>
            <a:grpSpLocks/>
          </p:cNvGrpSpPr>
          <p:nvPr/>
        </p:nvGrpSpPr>
        <p:grpSpPr bwMode="auto">
          <a:xfrm>
            <a:off x="6461125" y="1830388"/>
            <a:ext cx="1254125" cy="487362"/>
            <a:chOff x="1313" y="1534"/>
            <a:chExt cx="790" cy="307"/>
          </a:xfrm>
        </p:grpSpPr>
        <p:sp>
          <p:nvSpPr>
            <p:cNvPr id="73" name="Text Box 7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74" name="Group 78"/>
            <p:cNvGrpSpPr>
              <a:grpSpLocks/>
            </p:cNvGrpSpPr>
            <p:nvPr/>
          </p:nvGrpSpPr>
          <p:grpSpPr bwMode="auto">
            <a:xfrm>
              <a:off x="1353" y="1539"/>
              <a:ext cx="258" cy="147"/>
              <a:chOff x="1353" y="1539"/>
              <a:chExt cx="258" cy="144"/>
            </a:xfrm>
          </p:grpSpPr>
          <p:sp>
            <p:nvSpPr>
              <p:cNvPr id="96" name="Rectangle 79"/>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7" name="Line 8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8" name="Line 8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75" name="Group 82"/>
            <p:cNvGrpSpPr>
              <a:grpSpLocks/>
            </p:cNvGrpSpPr>
            <p:nvPr/>
          </p:nvGrpSpPr>
          <p:grpSpPr bwMode="auto">
            <a:xfrm>
              <a:off x="1773" y="1686"/>
              <a:ext cx="258" cy="144"/>
              <a:chOff x="1353" y="1539"/>
              <a:chExt cx="258" cy="144"/>
            </a:xfrm>
          </p:grpSpPr>
          <p:sp>
            <p:nvSpPr>
              <p:cNvPr id="93" name="Rectangle 8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4" name="Line 8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5" name="Line 8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76" name="Rectangle 86"/>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77" name="Rectangle 87"/>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78" name="Text Box 88"/>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79" name="Text Box 89"/>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sp>
          <p:nvSpPr>
            <p:cNvPr id="80" name="Text Box 90"/>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81" name="Group 91"/>
            <p:cNvGrpSpPr>
              <a:grpSpLocks/>
            </p:cNvGrpSpPr>
            <p:nvPr/>
          </p:nvGrpSpPr>
          <p:grpSpPr bwMode="auto">
            <a:xfrm>
              <a:off x="1565" y="1684"/>
              <a:ext cx="211" cy="157"/>
              <a:chOff x="857" y="1909"/>
              <a:chExt cx="211" cy="157"/>
            </a:xfrm>
          </p:grpSpPr>
          <p:sp>
            <p:nvSpPr>
              <p:cNvPr id="91" name="Text Box 9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2" name="Text Box 9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2" name="Group 94"/>
            <p:cNvGrpSpPr>
              <a:grpSpLocks/>
            </p:cNvGrpSpPr>
            <p:nvPr/>
          </p:nvGrpSpPr>
          <p:grpSpPr bwMode="auto">
            <a:xfrm>
              <a:off x="1730" y="1684"/>
              <a:ext cx="211" cy="157"/>
              <a:chOff x="857" y="1909"/>
              <a:chExt cx="211" cy="157"/>
            </a:xfrm>
          </p:grpSpPr>
          <p:sp>
            <p:nvSpPr>
              <p:cNvPr id="89" name="Text Box 9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0" name="Text Box 9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3" name="Group 97"/>
            <p:cNvGrpSpPr>
              <a:grpSpLocks/>
            </p:cNvGrpSpPr>
            <p:nvPr/>
          </p:nvGrpSpPr>
          <p:grpSpPr bwMode="auto">
            <a:xfrm>
              <a:off x="1808" y="1684"/>
              <a:ext cx="211" cy="157"/>
              <a:chOff x="857" y="1909"/>
              <a:chExt cx="211" cy="157"/>
            </a:xfrm>
          </p:grpSpPr>
          <p:sp>
            <p:nvSpPr>
              <p:cNvPr id="87" name="Text Box 9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8" name="Text Box 9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4" name="Group 100"/>
            <p:cNvGrpSpPr>
              <a:grpSpLocks/>
            </p:cNvGrpSpPr>
            <p:nvPr/>
          </p:nvGrpSpPr>
          <p:grpSpPr bwMode="auto">
            <a:xfrm>
              <a:off x="1892" y="1681"/>
              <a:ext cx="211" cy="157"/>
              <a:chOff x="857" y="1909"/>
              <a:chExt cx="211" cy="157"/>
            </a:xfrm>
          </p:grpSpPr>
          <p:sp>
            <p:nvSpPr>
              <p:cNvPr id="85" name="Text Box 10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6" name="Text Box 10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99" name="Group 136"/>
          <p:cNvGrpSpPr>
            <a:grpSpLocks/>
          </p:cNvGrpSpPr>
          <p:nvPr/>
        </p:nvGrpSpPr>
        <p:grpSpPr bwMode="auto">
          <a:xfrm>
            <a:off x="5360988" y="1830388"/>
            <a:ext cx="1249362" cy="487362"/>
            <a:chOff x="4928" y="1534"/>
            <a:chExt cx="787" cy="307"/>
          </a:xfrm>
        </p:grpSpPr>
        <p:grpSp>
          <p:nvGrpSpPr>
            <p:cNvPr id="100" name="Group 134"/>
            <p:cNvGrpSpPr>
              <a:grpSpLocks/>
            </p:cNvGrpSpPr>
            <p:nvPr/>
          </p:nvGrpSpPr>
          <p:grpSpPr bwMode="auto">
            <a:xfrm>
              <a:off x="5354" y="1534"/>
              <a:ext cx="361" cy="154"/>
              <a:chOff x="5009" y="1132"/>
              <a:chExt cx="361" cy="154"/>
            </a:xfrm>
          </p:grpSpPr>
          <p:sp>
            <p:nvSpPr>
              <p:cNvPr id="124" name="Text Box 104"/>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25" name="Group 105"/>
              <p:cNvGrpSpPr>
                <a:grpSpLocks/>
              </p:cNvGrpSpPr>
              <p:nvPr/>
            </p:nvGrpSpPr>
            <p:grpSpPr bwMode="auto">
              <a:xfrm>
                <a:off x="5049" y="1137"/>
                <a:ext cx="258" cy="147"/>
                <a:chOff x="1353" y="1539"/>
                <a:chExt cx="258" cy="144"/>
              </a:xfrm>
            </p:grpSpPr>
            <p:sp>
              <p:nvSpPr>
                <p:cNvPr id="128" name="Rectangle 10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29" name="Line 10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30" name="Line 10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26" name="Text Box 115"/>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7" name="Text Box 116"/>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1" name="Group 135"/>
            <p:cNvGrpSpPr>
              <a:grpSpLocks/>
            </p:cNvGrpSpPr>
            <p:nvPr/>
          </p:nvGrpSpPr>
          <p:grpSpPr bwMode="auto">
            <a:xfrm>
              <a:off x="4928" y="1536"/>
              <a:ext cx="550" cy="305"/>
              <a:chOff x="5114" y="1518"/>
              <a:chExt cx="550" cy="305"/>
            </a:xfrm>
          </p:grpSpPr>
          <p:grpSp>
            <p:nvGrpSpPr>
              <p:cNvPr id="102" name="Group 133"/>
              <p:cNvGrpSpPr>
                <a:grpSpLocks/>
              </p:cNvGrpSpPr>
              <p:nvPr/>
            </p:nvGrpSpPr>
            <p:grpSpPr bwMode="auto">
              <a:xfrm>
                <a:off x="5375" y="1518"/>
                <a:ext cx="196" cy="158"/>
                <a:chOff x="5378" y="1518"/>
                <a:chExt cx="196" cy="158"/>
              </a:xfrm>
            </p:grpSpPr>
            <p:sp>
              <p:nvSpPr>
                <p:cNvPr id="122" name="Rectangle 114"/>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123" name="Text Box 117"/>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3" name="Group 132"/>
              <p:cNvGrpSpPr>
                <a:grpSpLocks/>
              </p:cNvGrpSpPr>
              <p:nvPr/>
            </p:nvGrpSpPr>
            <p:grpSpPr bwMode="auto">
              <a:xfrm>
                <a:off x="5453" y="1666"/>
                <a:ext cx="211" cy="157"/>
                <a:chOff x="5261" y="1282"/>
                <a:chExt cx="211" cy="157"/>
              </a:xfrm>
            </p:grpSpPr>
            <p:sp>
              <p:nvSpPr>
                <p:cNvPr id="118" name="Rectangle 113"/>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119" name="Group 118"/>
                <p:cNvGrpSpPr>
                  <a:grpSpLocks/>
                </p:cNvGrpSpPr>
                <p:nvPr/>
              </p:nvGrpSpPr>
              <p:grpSpPr bwMode="auto">
                <a:xfrm>
                  <a:off x="5261" y="1282"/>
                  <a:ext cx="211" cy="157"/>
                  <a:chOff x="857" y="1909"/>
                  <a:chExt cx="211" cy="157"/>
                </a:xfrm>
              </p:grpSpPr>
              <p:sp>
                <p:nvSpPr>
                  <p:cNvPr id="120" name="Text Box 11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1" name="Text Box 12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04" name="Group 131"/>
              <p:cNvGrpSpPr>
                <a:grpSpLocks/>
              </p:cNvGrpSpPr>
              <p:nvPr/>
            </p:nvGrpSpPr>
            <p:grpSpPr bwMode="auto">
              <a:xfrm>
                <a:off x="5114" y="1663"/>
                <a:ext cx="373" cy="160"/>
                <a:chOff x="5426" y="1279"/>
                <a:chExt cx="373" cy="160"/>
              </a:xfrm>
            </p:grpSpPr>
            <p:grpSp>
              <p:nvGrpSpPr>
                <p:cNvPr id="105" name="Group 109"/>
                <p:cNvGrpSpPr>
                  <a:grpSpLocks/>
                </p:cNvGrpSpPr>
                <p:nvPr/>
              </p:nvGrpSpPr>
              <p:grpSpPr bwMode="auto">
                <a:xfrm>
                  <a:off x="5469" y="1284"/>
                  <a:ext cx="258" cy="144"/>
                  <a:chOff x="1353" y="1539"/>
                  <a:chExt cx="258" cy="144"/>
                </a:xfrm>
              </p:grpSpPr>
              <p:sp>
                <p:nvSpPr>
                  <p:cNvPr id="115" name="Rectangle 11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16" name="Line 11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17" name="Line 11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06" name="Group 121"/>
                <p:cNvGrpSpPr>
                  <a:grpSpLocks/>
                </p:cNvGrpSpPr>
                <p:nvPr/>
              </p:nvGrpSpPr>
              <p:grpSpPr bwMode="auto">
                <a:xfrm>
                  <a:off x="5426" y="1282"/>
                  <a:ext cx="211" cy="157"/>
                  <a:chOff x="857" y="1909"/>
                  <a:chExt cx="211" cy="157"/>
                </a:xfrm>
              </p:grpSpPr>
              <p:sp>
                <p:nvSpPr>
                  <p:cNvPr id="113" name="Text Box 12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4" name="Text Box 12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7" name="Group 124"/>
                <p:cNvGrpSpPr>
                  <a:grpSpLocks/>
                </p:cNvGrpSpPr>
                <p:nvPr/>
              </p:nvGrpSpPr>
              <p:grpSpPr bwMode="auto">
                <a:xfrm>
                  <a:off x="5504" y="1282"/>
                  <a:ext cx="211" cy="157"/>
                  <a:chOff x="857" y="1909"/>
                  <a:chExt cx="211" cy="157"/>
                </a:xfrm>
              </p:grpSpPr>
              <p:sp>
                <p:nvSpPr>
                  <p:cNvPr id="111" name="Text Box 12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2" name="Text Box 12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8" name="Group 127"/>
                <p:cNvGrpSpPr>
                  <a:grpSpLocks/>
                </p:cNvGrpSpPr>
                <p:nvPr/>
              </p:nvGrpSpPr>
              <p:grpSpPr bwMode="auto">
                <a:xfrm>
                  <a:off x="5588" y="1279"/>
                  <a:ext cx="211" cy="157"/>
                  <a:chOff x="857" y="1909"/>
                  <a:chExt cx="211" cy="157"/>
                </a:xfrm>
              </p:grpSpPr>
              <p:sp>
                <p:nvSpPr>
                  <p:cNvPr id="109" name="Text Box 12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0" name="Text Box 12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sp>
        <p:nvSpPr>
          <p:cNvPr id="131" name="Text Box 137"/>
          <p:cNvSpPr txBox="1">
            <a:spLocks noChangeArrowheads="1"/>
          </p:cNvSpPr>
          <p:nvPr/>
        </p:nvSpPr>
        <p:spPr bwMode="auto">
          <a:xfrm>
            <a:off x="6556375" y="2308225"/>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2" name="Text Box 138"/>
          <p:cNvSpPr txBox="1">
            <a:spLocks noChangeArrowheads="1"/>
          </p:cNvSpPr>
          <p:nvPr/>
        </p:nvSpPr>
        <p:spPr bwMode="auto">
          <a:xfrm>
            <a:off x="5513388" y="2327275"/>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3" name="Line 139"/>
          <p:cNvSpPr>
            <a:spLocks noChangeShapeType="1"/>
          </p:cNvSpPr>
          <p:nvPr/>
        </p:nvSpPr>
        <p:spPr bwMode="auto">
          <a:xfrm flipH="1">
            <a:off x="5438775" y="166687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4" name="Line 140"/>
          <p:cNvSpPr>
            <a:spLocks noChangeShapeType="1"/>
          </p:cNvSpPr>
          <p:nvPr/>
        </p:nvSpPr>
        <p:spPr bwMode="auto">
          <a:xfrm flipH="1">
            <a:off x="6510338" y="164782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5" name="Line 141"/>
          <p:cNvSpPr>
            <a:spLocks noChangeShapeType="1"/>
          </p:cNvSpPr>
          <p:nvPr/>
        </p:nvSpPr>
        <p:spPr bwMode="auto">
          <a:xfrm flipH="1">
            <a:off x="7624763" y="1657350"/>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6" name="Text Box 142"/>
          <p:cNvSpPr txBox="1">
            <a:spLocks noChangeArrowheads="1"/>
          </p:cNvSpPr>
          <p:nvPr/>
        </p:nvSpPr>
        <p:spPr bwMode="auto">
          <a:xfrm>
            <a:off x="5418138" y="1184275"/>
            <a:ext cx="2427287" cy="396875"/>
          </a:xfrm>
          <a:prstGeom prst="rect">
            <a:avLst/>
          </a:prstGeom>
          <a:noFill/>
          <a:ln w="9525">
            <a:noFill/>
            <a:miter lim="800000"/>
            <a:headEnd/>
            <a:tailEnd/>
          </a:ln>
          <a:effectLst/>
        </p:spPr>
        <p:txBody>
          <a:bodyPr>
            <a:spAutoFit/>
          </a:bodyPr>
          <a:lstStyle/>
          <a:p>
            <a:pPr algn="ctr"/>
            <a:r>
              <a:rPr lang="en-US" sz="2000" dirty="0">
                <a:latin typeface="Arial" charset="0"/>
                <a:cs typeface="Arial" charset="0"/>
              </a:rPr>
              <a:t>channel output </a:t>
            </a:r>
            <a:r>
              <a:rPr lang="en-US" sz="2000" dirty="0" err="1">
                <a:latin typeface="Arial" charset="0"/>
                <a:cs typeface="Arial" charset="0"/>
              </a:rPr>
              <a:t>Z</a:t>
            </a:r>
            <a:r>
              <a:rPr lang="en-US" sz="2000" baseline="-25000" dirty="0" err="1">
                <a:latin typeface="Arial" charset="0"/>
                <a:cs typeface="Arial" charset="0"/>
              </a:rPr>
              <a:t>i,m</a:t>
            </a:r>
            <a:endParaRPr lang="en-US" sz="2000" baseline="-25000" dirty="0">
              <a:latin typeface="Arial" charset="0"/>
              <a:cs typeface="Arial" charset="0"/>
            </a:endParaRPr>
          </a:p>
        </p:txBody>
      </p:sp>
      <p:sp>
        <p:nvSpPr>
          <p:cNvPr id="137" name="Text Box 143"/>
          <p:cNvSpPr txBox="1">
            <a:spLocks noChangeArrowheads="1"/>
          </p:cNvSpPr>
          <p:nvPr/>
        </p:nvSpPr>
        <p:spPr bwMode="auto">
          <a:xfrm>
            <a:off x="315913" y="2103438"/>
            <a:ext cx="992187" cy="396875"/>
          </a:xfrm>
          <a:prstGeom prst="rect">
            <a:avLst/>
          </a:prstGeom>
          <a:noFill/>
          <a:ln w="9525">
            <a:noFill/>
            <a:miter lim="800000"/>
            <a:headEnd/>
            <a:tailEnd/>
          </a:ln>
          <a:effectLst/>
        </p:spPr>
        <p:txBody>
          <a:bodyPr wrap="none">
            <a:spAutoFit/>
          </a:bodyPr>
          <a:lstStyle/>
          <a:p>
            <a:r>
              <a:rPr lang="en-US" sz="2000" dirty="0">
                <a:solidFill>
                  <a:srgbClr val="FF0000"/>
                </a:solidFill>
              </a:rPr>
              <a:t>sender</a:t>
            </a:r>
          </a:p>
        </p:txBody>
      </p:sp>
      <p:sp>
        <p:nvSpPr>
          <p:cNvPr id="138" name="Text Box 144"/>
          <p:cNvSpPr txBox="1">
            <a:spLocks noChangeArrowheads="1"/>
          </p:cNvSpPr>
          <p:nvPr/>
        </p:nvSpPr>
        <p:spPr bwMode="auto">
          <a:xfrm>
            <a:off x="1485900" y="2454275"/>
            <a:ext cx="679450" cy="366713"/>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139" name="Text Box 145"/>
          <p:cNvSpPr txBox="1">
            <a:spLocks noChangeArrowheads="1"/>
          </p:cNvSpPr>
          <p:nvPr/>
        </p:nvSpPr>
        <p:spPr bwMode="auto">
          <a:xfrm>
            <a:off x="1525588" y="1679575"/>
            <a:ext cx="6286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data</a:t>
            </a:r>
          </a:p>
          <a:p>
            <a:r>
              <a:rPr lang="en-US" dirty="0">
                <a:latin typeface="Arial" charset="0"/>
                <a:cs typeface="Arial" charset="0"/>
              </a:rPr>
              <a:t>bits</a:t>
            </a:r>
          </a:p>
        </p:txBody>
      </p:sp>
      <p:sp>
        <p:nvSpPr>
          <p:cNvPr id="140" name="Line 146"/>
          <p:cNvSpPr>
            <a:spLocks noChangeShapeType="1"/>
          </p:cNvSpPr>
          <p:nvPr/>
        </p:nvSpPr>
        <p:spPr bwMode="auto">
          <a:xfrm>
            <a:off x="5132388" y="2054225"/>
            <a:ext cx="319087" cy="4763"/>
          </a:xfrm>
          <a:prstGeom prst="line">
            <a:avLst/>
          </a:prstGeom>
          <a:noFill/>
          <a:ln w="38100">
            <a:solidFill>
              <a:schemeClr val="tx1"/>
            </a:solidFill>
            <a:round/>
            <a:headEnd/>
            <a:tailEnd type="triangle" w="med" len="med"/>
          </a:ln>
          <a:effectLst/>
        </p:spPr>
        <p:txBody>
          <a:bodyPr wrap="none"/>
          <a:lstStyle/>
          <a:p>
            <a:endParaRPr lang="en-US"/>
          </a:p>
        </p:txBody>
      </p:sp>
      <p:sp>
        <p:nvSpPr>
          <p:cNvPr id="141" name="Line 151"/>
          <p:cNvSpPr>
            <a:spLocks noChangeShapeType="1"/>
          </p:cNvSpPr>
          <p:nvPr/>
        </p:nvSpPr>
        <p:spPr bwMode="auto">
          <a:xfrm>
            <a:off x="4033838" y="4167188"/>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142" name="Line 152"/>
          <p:cNvSpPr>
            <a:spLocks noChangeShapeType="1"/>
          </p:cNvSpPr>
          <p:nvPr/>
        </p:nvSpPr>
        <p:spPr bwMode="auto">
          <a:xfrm>
            <a:off x="5110163" y="41433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143" name="Text Box 153"/>
          <p:cNvSpPr txBox="1">
            <a:spLocks noChangeArrowheads="1"/>
          </p:cNvSpPr>
          <p:nvPr/>
        </p:nvSpPr>
        <p:spPr bwMode="auto">
          <a:xfrm>
            <a:off x="3222625" y="557530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144" name="Text Box 154"/>
          <p:cNvSpPr txBox="1">
            <a:spLocks noChangeArrowheads="1"/>
          </p:cNvSpPr>
          <p:nvPr/>
        </p:nvSpPr>
        <p:spPr bwMode="auto">
          <a:xfrm>
            <a:off x="4241800" y="5580063"/>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sp>
        <p:nvSpPr>
          <p:cNvPr id="145" name="Line 156"/>
          <p:cNvSpPr>
            <a:spLocks noChangeShapeType="1"/>
          </p:cNvSpPr>
          <p:nvPr/>
        </p:nvSpPr>
        <p:spPr bwMode="auto">
          <a:xfrm>
            <a:off x="2957513" y="4206875"/>
            <a:ext cx="0" cy="1624013"/>
          </a:xfrm>
          <a:prstGeom prst="line">
            <a:avLst/>
          </a:prstGeom>
          <a:noFill/>
          <a:ln w="12700">
            <a:solidFill>
              <a:schemeClr val="accent2"/>
            </a:solidFill>
            <a:prstDash val="dash"/>
            <a:round/>
            <a:headEnd/>
            <a:tailEnd/>
          </a:ln>
          <a:effectLst/>
        </p:spPr>
        <p:txBody>
          <a:bodyPr wrap="none"/>
          <a:lstStyle/>
          <a:p>
            <a:endParaRPr lang="en-US"/>
          </a:p>
        </p:txBody>
      </p:sp>
      <p:grpSp>
        <p:nvGrpSpPr>
          <p:cNvPr id="146" name="Group 298"/>
          <p:cNvGrpSpPr>
            <a:grpSpLocks/>
          </p:cNvGrpSpPr>
          <p:nvPr/>
        </p:nvGrpSpPr>
        <p:grpSpPr bwMode="auto">
          <a:xfrm>
            <a:off x="6289675" y="4638675"/>
            <a:ext cx="1076325" cy="274638"/>
            <a:chOff x="3962" y="2922"/>
            <a:chExt cx="678" cy="173"/>
          </a:xfrm>
        </p:grpSpPr>
        <p:sp>
          <p:nvSpPr>
            <p:cNvPr id="14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48" name="Text Box 158"/>
            <p:cNvSpPr txBox="1">
              <a:spLocks noChangeArrowheads="1"/>
            </p:cNvSpPr>
            <p:nvPr/>
          </p:nvSpPr>
          <p:spPr bwMode="auto">
            <a:xfrm>
              <a:off x="4048" y="2922"/>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sp>
        <p:nvSpPr>
          <p:cNvPr id="149" name="Oval 186"/>
          <p:cNvSpPr>
            <a:spLocks noChangeArrowheads="1"/>
          </p:cNvSpPr>
          <p:nvPr/>
        </p:nvSpPr>
        <p:spPr bwMode="auto">
          <a:xfrm>
            <a:off x="5505450" y="4529137"/>
            <a:ext cx="419100" cy="423863"/>
          </a:xfrm>
          <a:prstGeom prst="ellipse">
            <a:avLst/>
          </a:prstGeom>
          <a:noFill/>
          <a:ln w="9525">
            <a:solidFill>
              <a:schemeClr val="tx1"/>
            </a:solidFill>
            <a:round/>
            <a:headEnd/>
            <a:tailEnd/>
          </a:ln>
          <a:effectLst/>
        </p:spPr>
        <p:txBody>
          <a:bodyPr wrap="none" anchor="ctr"/>
          <a:lstStyle/>
          <a:p>
            <a:endParaRPr lang="en-US"/>
          </a:p>
        </p:txBody>
      </p:sp>
      <p:sp>
        <p:nvSpPr>
          <p:cNvPr id="150" name="Line 188"/>
          <p:cNvSpPr>
            <a:spLocks noChangeShapeType="1"/>
          </p:cNvSpPr>
          <p:nvPr/>
        </p:nvSpPr>
        <p:spPr bwMode="auto">
          <a:xfrm>
            <a:off x="5153024" y="4600575"/>
            <a:ext cx="409576" cy="123825"/>
          </a:xfrm>
          <a:prstGeom prst="line">
            <a:avLst/>
          </a:prstGeom>
          <a:noFill/>
          <a:ln w="38100">
            <a:solidFill>
              <a:schemeClr val="tx1"/>
            </a:solidFill>
            <a:round/>
            <a:headEnd/>
            <a:tailEnd type="triangle" w="med" len="med"/>
          </a:ln>
          <a:effectLst/>
        </p:spPr>
        <p:txBody>
          <a:bodyPr wrap="none"/>
          <a:lstStyle/>
          <a:p>
            <a:endParaRPr lang="en-US"/>
          </a:p>
        </p:txBody>
      </p:sp>
      <p:sp>
        <p:nvSpPr>
          <p:cNvPr id="151" name="Line 189"/>
          <p:cNvSpPr>
            <a:spLocks noChangeShapeType="1"/>
          </p:cNvSpPr>
          <p:nvPr/>
        </p:nvSpPr>
        <p:spPr bwMode="auto">
          <a:xfrm flipV="1">
            <a:off x="5167313" y="4865688"/>
            <a:ext cx="403225" cy="430212"/>
          </a:xfrm>
          <a:prstGeom prst="line">
            <a:avLst/>
          </a:prstGeom>
          <a:noFill/>
          <a:ln w="38100">
            <a:solidFill>
              <a:schemeClr val="tx1"/>
            </a:solidFill>
            <a:round/>
            <a:headEnd/>
            <a:tailEnd type="triangle" w="med" len="med"/>
          </a:ln>
          <a:effectLst/>
        </p:spPr>
        <p:txBody>
          <a:bodyPr wrap="none"/>
          <a:lstStyle/>
          <a:p>
            <a:endParaRPr lang="en-US"/>
          </a:p>
        </p:txBody>
      </p:sp>
      <p:grpSp>
        <p:nvGrpSpPr>
          <p:cNvPr id="152" name="Group 296"/>
          <p:cNvGrpSpPr>
            <a:grpSpLocks/>
          </p:cNvGrpSpPr>
          <p:nvPr/>
        </p:nvGrpSpPr>
        <p:grpSpPr bwMode="auto">
          <a:xfrm>
            <a:off x="7366000" y="4438650"/>
            <a:ext cx="1062038" cy="274638"/>
            <a:chOff x="4640" y="2796"/>
            <a:chExt cx="669" cy="173"/>
          </a:xfrm>
        </p:grpSpPr>
        <p:sp>
          <p:nvSpPr>
            <p:cNvPr id="153" name="Rectangle 191"/>
            <p:cNvSpPr>
              <a:spLocks noChangeArrowheads="1"/>
            </p:cNvSpPr>
            <p:nvPr/>
          </p:nvSpPr>
          <p:spPr bwMode="auto">
            <a:xfrm>
              <a:off x="4640" y="2820"/>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154" name="Text Box 192"/>
            <p:cNvSpPr txBox="1">
              <a:spLocks noChangeArrowheads="1"/>
            </p:cNvSpPr>
            <p:nvPr/>
          </p:nvSpPr>
          <p:spPr bwMode="auto">
            <a:xfrm>
              <a:off x="4798" y="2796"/>
              <a:ext cx="368" cy="173"/>
            </a:xfrm>
            <a:prstGeom prst="rect">
              <a:avLst/>
            </a:prstGeom>
            <a:noFill/>
            <a:ln w="9525">
              <a:noFill/>
              <a:miter lim="800000"/>
              <a:headEnd/>
              <a:tailEnd/>
            </a:ln>
            <a:effectLst/>
          </p:spPr>
          <p:txBody>
            <a:bodyPr wrap="none">
              <a:spAutoFit/>
            </a:bodyPr>
            <a:lstStyle/>
            <a:p>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155" name="Group 295"/>
          <p:cNvGrpSpPr>
            <a:grpSpLocks/>
          </p:cNvGrpSpPr>
          <p:nvPr/>
        </p:nvGrpSpPr>
        <p:grpSpPr bwMode="auto">
          <a:xfrm>
            <a:off x="3965575" y="4362450"/>
            <a:ext cx="1263650" cy="1184275"/>
            <a:chOff x="2498" y="2748"/>
            <a:chExt cx="796" cy="746"/>
          </a:xfrm>
        </p:grpSpPr>
        <p:grpSp>
          <p:nvGrpSpPr>
            <p:cNvPr id="156" name="Group 193"/>
            <p:cNvGrpSpPr>
              <a:grpSpLocks/>
            </p:cNvGrpSpPr>
            <p:nvPr/>
          </p:nvGrpSpPr>
          <p:grpSpPr bwMode="auto">
            <a:xfrm>
              <a:off x="2504" y="3187"/>
              <a:ext cx="790" cy="307"/>
              <a:chOff x="1313" y="1534"/>
              <a:chExt cx="790" cy="307"/>
            </a:xfrm>
          </p:grpSpPr>
          <p:sp>
            <p:nvSpPr>
              <p:cNvPr id="184" name="Text Box 194"/>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85" name="Group 195"/>
              <p:cNvGrpSpPr>
                <a:grpSpLocks/>
              </p:cNvGrpSpPr>
              <p:nvPr/>
            </p:nvGrpSpPr>
            <p:grpSpPr bwMode="auto">
              <a:xfrm>
                <a:off x="1353" y="1539"/>
                <a:ext cx="258" cy="147"/>
                <a:chOff x="1353" y="1539"/>
                <a:chExt cx="258" cy="144"/>
              </a:xfrm>
            </p:grpSpPr>
            <p:sp>
              <p:nvSpPr>
                <p:cNvPr id="207" name="Rectangle 19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8" name="Line 19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9" name="Line 19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86" name="Group 199"/>
              <p:cNvGrpSpPr>
                <a:grpSpLocks/>
              </p:cNvGrpSpPr>
              <p:nvPr/>
            </p:nvGrpSpPr>
            <p:grpSpPr bwMode="auto">
              <a:xfrm>
                <a:off x="1773" y="1686"/>
                <a:ext cx="258" cy="144"/>
                <a:chOff x="1353" y="1539"/>
                <a:chExt cx="258" cy="144"/>
              </a:xfrm>
            </p:grpSpPr>
            <p:sp>
              <p:nvSpPr>
                <p:cNvPr id="204" name="Rectangle 20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5" name="Line 20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6" name="Line 20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7" name="Rectangle 203"/>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88" name="Rectangle 204"/>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89" name="Text Box 205"/>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0" name="Text Box 206"/>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1" name="Text Box 207"/>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92" name="Group 208"/>
              <p:cNvGrpSpPr>
                <a:grpSpLocks/>
              </p:cNvGrpSpPr>
              <p:nvPr/>
            </p:nvGrpSpPr>
            <p:grpSpPr bwMode="auto">
              <a:xfrm>
                <a:off x="1565" y="1684"/>
                <a:ext cx="211" cy="157"/>
                <a:chOff x="857" y="1909"/>
                <a:chExt cx="211" cy="157"/>
              </a:xfrm>
            </p:grpSpPr>
            <p:sp>
              <p:nvSpPr>
                <p:cNvPr id="202" name="Text Box 20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3" name="Text Box 21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3" name="Group 211"/>
              <p:cNvGrpSpPr>
                <a:grpSpLocks/>
              </p:cNvGrpSpPr>
              <p:nvPr/>
            </p:nvGrpSpPr>
            <p:grpSpPr bwMode="auto">
              <a:xfrm>
                <a:off x="1730" y="1684"/>
                <a:ext cx="211" cy="157"/>
                <a:chOff x="857" y="1909"/>
                <a:chExt cx="211" cy="157"/>
              </a:xfrm>
            </p:grpSpPr>
            <p:sp>
              <p:nvSpPr>
                <p:cNvPr id="200" name="Text Box 21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1" name="Text Box 21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4" name="Group 214"/>
              <p:cNvGrpSpPr>
                <a:grpSpLocks/>
              </p:cNvGrpSpPr>
              <p:nvPr/>
            </p:nvGrpSpPr>
            <p:grpSpPr bwMode="auto">
              <a:xfrm>
                <a:off x="1808" y="1684"/>
                <a:ext cx="211" cy="157"/>
                <a:chOff x="857" y="1909"/>
                <a:chExt cx="211" cy="157"/>
              </a:xfrm>
            </p:grpSpPr>
            <p:sp>
              <p:nvSpPr>
                <p:cNvPr id="198" name="Text Box 21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9" name="Text Box 21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5" name="Group 217"/>
              <p:cNvGrpSpPr>
                <a:grpSpLocks/>
              </p:cNvGrpSpPr>
              <p:nvPr/>
            </p:nvGrpSpPr>
            <p:grpSpPr bwMode="auto">
              <a:xfrm>
                <a:off x="1892" y="1681"/>
                <a:ext cx="211" cy="157"/>
                <a:chOff x="857" y="1909"/>
                <a:chExt cx="211" cy="157"/>
              </a:xfrm>
            </p:grpSpPr>
            <p:sp>
              <p:nvSpPr>
                <p:cNvPr id="196" name="Text Box 21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7" name="Text Box 21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57" name="Group 220"/>
            <p:cNvGrpSpPr>
              <a:grpSpLocks/>
            </p:cNvGrpSpPr>
            <p:nvPr/>
          </p:nvGrpSpPr>
          <p:grpSpPr bwMode="auto">
            <a:xfrm>
              <a:off x="2498" y="2748"/>
              <a:ext cx="790" cy="307"/>
              <a:chOff x="1313" y="1534"/>
              <a:chExt cx="790" cy="307"/>
            </a:xfrm>
          </p:grpSpPr>
          <p:sp>
            <p:nvSpPr>
              <p:cNvPr id="158" name="Text Box 221"/>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59" name="Group 222"/>
              <p:cNvGrpSpPr>
                <a:grpSpLocks/>
              </p:cNvGrpSpPr>
              <p:nvPr/>
            </p:nvGrpSpPr>
            <p:grpSpPr bwMode="auto">
              <a:xfrm>
                <a:off x="1353" y="1539"/>
                <a:ext cx="258" cy="147"/>
                <a:chOff x="1353" y="1539"/>
                <a:chExt cx="258" cy="144"/>
              </a:xfrm>
            </p:grpSpPr>
            <p:sp>
              <p:nvSpPr>
                <p:cNvPr id="181" name="Rectangle 22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82" name="Line 22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3" name="Line 22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60" name="Group 226"/>
              <p:cNvGrpSpPr>
                <a:grpSpLocks/>
              </p:cNvGrpSpPr>
              <p:nvPr/>
            </p:nvGrpSpPr>
            <p:grpSpPr bwMode="auto">
              <a:xfrm>
                <a:off x="1773" y="1686"/>
                <a:ext cx="258" cy="144"/>
                <a:chOff x="1353" y="1539"/>
                <a:chExt cx="258" cy="144"/>
              </a:xfrm>
            </p:grpSpPr>
            <p:sp>
              <p:nvSpPr>
                <p:cNvPr id="178" name="Rectangle 22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79" name="Line 22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0" name="Line 22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61" name="Rectangle 230"/>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62" name="Rectangle 231"/>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63" name="Text Box 232"/>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4" name="Text Box 233"/>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5" name="Text Box 234"/>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6" name="Group 235"/>
              <p:cNvGrpSpPr>
                <a:grpSpLocks/>
              </p:cNvGrpSpPr>
              <p:nvPr/>
            </p:nvGrpSpPr>
            <p:grpSpPr bwMode="auto">
              <a:xfrm>
                <a:off x="1565" y="1684"/>
                <a:ext cx="211" cy="157"/>
                <a:chOff x="857" y="1909"/>
                <a:chExt cx="211" cy="157"/>
              </a:xfrm>
            </p:grpSpPr>
            <p:sp>
              <p:nvSpPr>
                <p:cNvPr id="176" name="Text Box 2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7" name="Text Box 2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7" name="Group 238"/>
              <p:cNvGrpSpPr>
                <a:grpSpLocks/>
              </p:cNvGrpSpPr>
              <p:nvPr/>
            </p:nvGrpSpPr>
            <p:grpSpPr bwMode="auto">
              <a:xfrm>
                <a:off x="1730" y="1684"/>
                <a:ext cx="211" cy="157"/>
                <a:chOff x="857" y="1909"/>
                <a:chExt cx="211" cy="157"/>
              </a:xfrm>
            </p:grpSpPr>
            <p:sp>
              <p:nvSpPr>
                <p:cNvPr id="174" name="Text Box 2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5" name="Text Box 2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8" name="Group 241"/>
              <p:cNvGrpSpPr>
                <a:grpSpLocks/>
              </p:cNvGrpSpPr>
              <p:nvPr/>
            </p:nvGrpSpPr>
            <p:grpSpPr bwMode="auto">
              <a:xfrm>
                <a:off x="1808" y="1684"/>
                <a:ext cx="211" cy="157"/>
                <a:chOff x="857" y="1909"/>
                <a:chExt cx="211" cy="157"/>
              </a:xfrm>
            </p:grpSpPr>
            <p:sp>
              <p:nvSpPr>
                <p:cNvPr id="172" name="Text Box 2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3" name="Text Box 2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9" name="Group 244"/>
              <p:cNvGrpSpPr>
                <a:grpSpLocks/>
              </p:cNvGrpSpPr>
              <p:nvPr/>
            </p:nvGrpSpPr>
            <p:grpSpPr bwMode="auto">
              <a:xfrm>
                <a:off x="1892" y="1681"/>
                <a:ext cx="211" cy="157"/>
                <a:chOff x="857" y="1909"/>
                <a:chExt cx="211" cy="157"/>
              </a:xfrm>
            </p:grpSpPr>
            <p:sp>
              <p:nvSpPr>
                <p:cNvPr id="170" name="Text Box 24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1" name="Text Box 24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nvGrpSpPr>
          <p:cNvPr id="210" name="Group 297"/>
          <p:cNvGrpSpPr>
            <a:grpSpLocks/>
          </p:cNvGrpSpPr>
          <p:nvPr/>
        </p:nvGrpSpPr>
        <p:grpSpPr bwMode="auto">
          <a:xfrm>
            <a:off x="2874963" y="4362450"/>
            <a:ext cx="1277937" cy="1174750"/>
            <a:chOff x="1811" y="2748"/>
            <a:chExt cx="805" cy="740"/>
          </a:xfrm>
        </p:grpSpPr>
        <p:grpSp>
          <p:nvGrpSpPr>
            <p:cNvPr id="211" name="Group 159"/>
            <p:cNvGrpSpPr>
              <a:grpSpLocks/>
            </p:cNvGrpSpPr>
            <p:nvPr/>
          </p:nvGrpSpPr>
          <p:grpSpPr bwMode="auto">
            <a:xfrm>
              <a:off x="1826" y="3181"/>
              <a:ext cx="790" cy="307"/>
              <a:chOff x="1313" y="1534"/>
              <a:chExt cx="790" cy="307"/>
            </a:xfrm>
          </p:grpSpPr>
          <p:sp>
            <p:nvSpPr>
              <p:cNvPr id="244" name="Text Box 160"/>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45" name="Group 161"/>
              <p:cNvGrpSpPr>
                <a:grpSpLocks/>
              </p:cNvGrpSpPr>
              <p:nvPr/>
            </p:nvGrpSpPr>
            <p:grpSpPr bwMode="auto">
              <a:xfrm>
                <a:off x="1353" y="1539"/>
                <a:ext cx="258" cy="147"/>
                <a:chOff x="1353" y="1539"/>
                <a:chExt cx="258" cy="144"/>
              </a:xfrm>
            </p:grpSpPr>
            <p:sp>
              <p:nvSpPr>
                <p:cNvPr id="267" name="Rectangle 16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8" name="Line 16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9" name="Line 16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46" name="Group 165"/>
              <p:cNvGrpSpPr>
                <a:grpSpLocks/>
              </p:cNvGrpSpPr>
              <p:nvPr/>
            </p:nvGrpSpPr>
            <p:grpSpPr bwMode="auto">
              <a:xfrm>
                <a:off x="1773" y="1686"/>
                <a:ext cx="258" cy="144"/>
                <a:chOff x="1353" y="1539"/>
                <a:chExt cx="258" cy="144"/>
              </a:xfrm>
            </p:grpSpPr>
            <p:sp>
              <p:nvSpPr>
                <p:cNvPr id="264" name="Rectangle 16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5" name="Line 16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6" name="Line 16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47" name="Rectangle 169"/>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48" name="Rectangle 170"/>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49" name="Text Box 171"/>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0" name="Text Box 172"/>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1" name="Text Box 173"/>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52" name="Group 174"/>
              <p:cNvGrpSpPr>
                <a:grpSpLocks/>
              </p:cNvGrpSpPr>
              <p:nvPr/>
            </p:nvGrpSpPr>
            <p:grpSpPr bwMode="auto">
              <a:xfrm>
                <a:off x="1565" y="1684"/>
                <a:ext cx="211" cy="157"/>
                <a:chOff x="857" y="1909"/>
                <a:chExt cx="211" cy="157"/>
              </a:xfrm>
            </p:grpSpPr>
            <p:sp>
              <p:nvSpPr>
                <p:cNvPr id="262" name="Text Box 17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3" name="Text Box 17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3" name="Group 177"/>
              <p:cNvGrpSpPr>
                <a:grpSpLocks/>
              </p:cNvGrpSpPr>
              <p:nvPr/>
            </p:nvGrpSpPr>
            <p:grpSpPr bwMode="auto">
              <a:xfrm>
                <a:off x="1730" y="1684"/>
                <a:ext cx="211" cy="157"/>
                <a:chOff x="857" y="1909"/>
                <a:chExt cx="211" cy="157"/>
              </a:xfrm>
            </p:grpSpPr>
            <p:sp>
              <p:nvSpPr>
                <p:cNvPr id="260" name="Text Box 17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1" name="Text Box 17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4" name="Group 180"/>
              <p:cNvGrpSpPr>
                <a:grpSpLocks/>
              </p:cNvGrpSpPr>
              <p:nvPr/>
            </p:nvGrpSpPr>
            <p:grpSpPr bwMode="auto">
              <a:xfrm>
                <a:off x="1808" y="1684"/>
                <a:ext cx="211" cy="157"/>
                <a:chOff x="857" y="1909"/>
                <a:chExt cx="211" cy="157"/>
              </a:xfrm>
            </p:grpSpPr>
            <p:sp>
              <p:nvSpPr>
                <p:cNvPr id="258" name="Text Box 18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9" name="Text Box 18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5" name="Group 183"/>
              <p:cNvGrpSpPr>
                <a:grpSpLocks/>
              </p:cNvGrpSpPr>
              <p:nvPr/>
            </p:nvGrpSpPr>
            <p:grpSpPr bwMode="auto">
              <a:xfrm>
                <a:off x="1892" y="1681"/>
                <a:ext cx="211" cy="157"/>
                <a:chOff x="857" y="1909"/>
                <a:chExt cx="211" cy="157"/>
              </a:xfrm>
            </p:grpSpPr>
            <p:sp>
              <p:nvSpPr>
                <p:cNvPr id="256" name="Text Box 18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7" name="Text Box 18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2" name="Group 247"/>
            <p:cNvGrpSpPr>
              <a:grpSpLocks/>
            </p:cNvGrpSpPr>
            <p:nvPr/>
          </p:nvGrpSpPr>
          <p:grpSpPr bwMode="auto">
            <a:xfrm>
              <a:off x="1811" y="2748"/>
              <a:ext cx="787" cy="307"/>
              <a:chOff x="4928" y="1534"/>
              <a:chExt cx="787" cy="307"/>
            </a:xfrm>
          </p:grpSpPr>
          <p:grpSp>
            <p:nvGrpSpPr>
              <p:cNvPr id="213" name="Group 248"/>
              <p:cNvGrpSpPr>
                <a:grpSpLocks/>
              </p:cNvGrpSpPr>
              <p:nvPr/>
            </p:nvGrpSpPr>
            <p:grpSpPr bwMode="auto">
              <a:xfrm>
                <a:off x="5354" y="1534"/>
                <a:ext cx="361" cy="154"/>
                <a:chOff x="5009" y="1132"/>
                <a:chExt cx="361" cy="154"/>
              </a:xfrm>
            </p:grpSpPr>
            <p:sp>
              <p:nvSpPr>
                <p:cNvPr id="237" name="Text Box 249"/>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8" name="Group 250"/>
                <p:cNvGrpSpPr>
                  <a:grpSpLocks/>
                </p:cNvGrpSpPr>
                <p:nvPr/>
              </p:nvGrpSpPr>
              <p:grpSpPr bwMode="auto">
                <a:xfrm>
                  <a:off x="5049" y="1137"/>
                  <a:ext cx="258" cy="147"/>
                  <a:chOff x="1353" y="1539"/>
                  <a:chExt cx="258" cy="144"/>
                </a:xfrm>
              </p:grpSpPr>
              <p:sp>
                <p:nvSpPr>
                  <p:cNvPr id="241" name="Rectangle 251"/>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42" name="Line 252"/>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43" name="Line 253"/>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39" name="Text Box 254"/>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40" name="Text Box 255"/>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4" name="Group 256"/>
              <p:cNvGrpSpPr>
                <a:grpSpLocks/>
              </p:cNvGrpSpPr>
              <p:nvPr/>
            </p:nvGrpSpPr>
            <p:grpSpPr bwMode="auto">
              <a:xfrm>
                <a:off x="4928" y="1536"/>
                <a:ext cx="550" cy="305"/>
                <a:chOff x="5114" y="1518"/>
                <a:chExt cx="550" cy="305"/>
              </a:xfrm>
            </p:grpSpPr>
            <p:grpSp>
              <p:nvGrpSpPr>
                <p:cNvPr id="215" name="Group 257"/>
                <p:cNvGrpSpPr>
                  <a:grpSpLocks/>
                </p:cNvGrpSpPr>
                <p:nvPr/>
              </p:nvGrpSpPr>
              <p:grpSpPr bwMode="auto">
                <a:xfrm>
                  <a:off x="5375" y="1518"/>
                  <a:ext cx="196" cy="158"/>
                  <a:chOff x="5378" y="1518"/>
                  <a:chExt cx="196" cy="158"/>
                </a:xfrm>
              </p:grpSpPr>
              <p:sp>
                <p:nvSpPr>
                  <p:cNvPr id="235" name="Rectangle 258"/>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236" name="Text Box 259"/>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6" name="Group 260"/>
                <p:cNvGrpSpPr>
                  <a:grpSpLocks/>
                </p:cNvGrpSpPr>
                <p:nvPr/>
              </p:nvGrpSpPr>
              <p:grpSpPr bwMode="auto">
                <a:xfrm>
                  <a:off x="5453" y="1666"/>
                  <a:ext cx="211" cy="157"/>
                  <a:chOff x="5261" y="1282"/>
                  <a:chExt cx="211" cy="157"/>
                </a:xfrm>
              </p:grpSpPr>
              <p:sp>
                <p:nvSpPr>
                  <p:cNvPr id="231" name="Rectangle 261"/>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232" name="Group 262"/>
                  <p:cNvGrpSpPr>
                    <a:grpSpLocks/>
                  </p:cNvGrpSpPr>
                  <p:nvPr/>
                </p:nvGrpSpPr>
                <p:grpSpPr bwMode="auto">
                  <a:xfrm>
                    <a:off x="5261" y="1282"/>
                    <a:ext cx="211" cy="157"/>
                    <a:chOff x="857" y="1909"/>
                    <a:chExt cx="211" cy="157"/>
                  </a:xfrm>
                </p:grpSpPr>
                <p:sp>
                  <p:nvSpPr>
                    <p:cNvPr id="233" name="Text Box 263"/>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34" name="Text Box 264"/>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7" name="Group 265"/>
                <p:cNvGrpSpPr>
                  <a:grpSpLocks/>
                </p:cNvGrpSpPr>
                <p:nvPr/>
              </p:nvGrpSpPr>
              <p:grpSpPr bwMode="auto">
                <a:xfrm>
                  <a:off x="5114" y="1663"/>
                  <a:ext cx="373" cy="160"/>
                  <a:chOff x="5426" y="1279"/>
                  <a:chExt cx="373" cy="160"/>
                </a:xfrm>
              </p:grpSpPr>
              <p:grpSp>
                <p:nvGrpSpPr>
                  <p:cNvPr id="218" name="Group 266"/>
                  <p:cNvGrpSpPr>
                    <a:grpSpLocks/>
                  </p:cNvGrpSpPr>
                  <p:nvPr/>
                </p:nvGrpSpPr>
                <p:grpSpPr bwMode="auto">
                  <a:xfrm>
                    <a:off x="5469" y="1284"/>
                    <a:ext cx="258" cy="144"/>
                    <a:chOff x="1353" y="1539"/>
                    <a:chExt cx="258" cy="144"/>
                  </a:xfrm>
                </p:grpSpPr>
                <p:sp>
                  <p:nvSpPr>
                    <p:cNvPr id="228" name="Rectangle 26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29" name="Line 26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30" name="Line 26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19" name="Group 270"/>
                  <p:cNvGrpSpPr>
                    <a:grpSpLocks/>
                  </p:cNvGrpSpPr>
                  <p:nvPr/>
                </p:nvGrpSpPr>
                <p:grpSpPr bwMode="auto">
                  <a:xfrm>
                    <a:off x="5426" y="1282"/>
                    <a:ext cx="211" cy="157"/>
                    <a:chOff x="857" y="1909"/>
                    <a:chExt cx="211" cy="157"/>
                  </a:xfrm>
                </p:grpSpPr>
                <p:sp>
                  <p:nvSpPr>
                    <p:cNvPr id="226" name="Text Box 27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7" name="Text Box 27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0" name="Group 273"/>
                  <p:cNvGrpSpPr>
                    <a:grpSpLocks/>
                  </p:cNvGrpSpPr>
                  <p:nvPr/>
                </p:nvGrpSpPr>
                <p:grpSpPr bwMode="auto">
                  <a:xfrm>
                    <a:off x="5504" y="1282"/>
                    <a:ext cx="211" cy="157"/>
                    <a:chOff x="857" y="1909"/>
                    <a:chExt cx="211" cy="157"/>
                  </a:xfrm>
                </p:grpSpPr>
                <p:sp>
                  <p:nvSpPr>
                    <p:cNvPr id="224" name="Text Box 27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5" name="Text Box 27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1" name="Group 276"/>
                  <p:cNvGrpSpPr>
                    <a:grpSpLocks/>
                  </p:cNvGrpSpPr>
                  <p:nvPr/>
                </p:nvGrpSpPr>
                <p:grpSpPr bwMode="auto">
                  <a:xfrm>
                    <a:off x="5588" y="1279"/>
                    <a:ext cx="211" cy="157"/>
                    <a:chOff x="857" y="1909"/>
                    <a:chExt cx="211" cy="157"/>
                  </a:xfrm>
                </p:grpSpPr>
                <p:sp>
                  <p:nvSpPr>
                    <p:cNvPr id="222" name="Text Box 27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3" name="Text Box 27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grpSp>
      <p:sp>
        <p:nvSpPr>
          <p:cNvPr id="270" name="Text Box 279"/>
          <p:cNvSpPr txBox="1">
            <a:spLocks noChangeArrowheads="1"/>
          </p:cNvSpPr>
          <p:nvPr/>
        </p:nvSpPr>
        <p:spPr bwMode="auto">
          <a:xfrm>
            <a:off x="7389813" y="4922838"/>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1" name="Text Box 280"/>
          <p:cNvSpPr txBox="1">
            <a:spLocks noChangeArrowheads="1"/>
          </p:cNvSpPr>
          <p:nvPr/>
        </p:nvSpPr>
        <p:spPr bwMode="auto">
          <a:xfrm>
            <a:off x="6346825" y="4941888"/>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2" name="Line 281"/>
          <p:cNvSpPr>
            <a:spLocks noChangeShapeType="1"/>
          </p:cNvSpPr>
          <p:nvPr/>
        </p:nvSpPr>
        <p:spPr bwMode="auto">
          <a:xfrm flipH="1">
            <a:off x="6272213" y="428148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3" name="Line 282"/>
          <p:cNvSpPr>
            <a:spLocks noChangeShapeType="1"/>
          </p:cNvSpPr>
          <p:nvPr/>
        </p:nvSpPr>
        <p:spPr bwMode="auto">
          <a:xfrm flipH="1">
            <a:off x="7343775" y="426243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4" name="Line 283"/>
          <p:cNvSpPr>
            <a:spLocks noChangeShapeType="1"/>
          </p:cNvSpPr>
          <p:nvPr/>
        </p:nvSpPr>
        <p:spPr bwMode="auto">
          <a:xfrm flipH="1">
            <a:off x="8458200" y="4271963"/>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5" name="Text Box 285"/>
          <p:cNvSpPr txBox="1">
            <a:spLocks noChangeArrowheads="1"/>
          </p:cNvSpPr>
          <p:nvPr/>
        </p:nvSpPr>
        <p:spPr bwMode="auto">
          <a:xfrm>
            <a:off x="1233488" y="5446713"/>
            <a:ext cx="1173162" cy="396875"/>
          </a:xfrm>
          <a:prstGeom prst="rect">
            <a:avLst/>
          </a:prstGeom>
          <a:noFill/>
          <a:ln w="9525">
            <a:noFill/>
            <a:miter lim="800000"/>
            <a:headEnd/>
            <a:tailEnd/>
          </a:ln>
          <a:effectLst/>
        </p:spPr>
        <p:txBody>
          <a:bodyPr wrap="none">
            <a:spAutoFit/>
          </a:bodyPr>
          <a:lstStyle/>
          <a:p>
            <a:r>
              <a:rPr lang="en-US" sz="2000" dirty="0">
                <a:solidFill>
                  <a:srgbClr val="FF0000"/>
                </a:solidFill>
              </a:rPr>
              <a:t>receiver</a:t>
            </a:r>
          </a:p>
        </p:txBody>
      </p:sp>
      <p:sp>
        <p:nvSpPr>
          <p:cNvPr id="276" name="Text Box 286"/>
          <p:cNvSpPr txBox="1">
            <a:spLocks noChangeArrowheads="1"/>
          </p:cNvSpPr>
          <p:nvPr/>
        </p:nvSpPr>
        <p:spPr bwMode="auto">
          <a:xfrm>
            <a:off x="2319338" y="5068888"/>
            <a:ext cx="679450" cy="366712"/>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277" name="Text Box 287"/>
          <p:cNvSpPr txBox="1">
            <a:spLocks noChangeArrowheads="1"/>
          </p:cNvSpPr>
          <p:nvPr/>
        </p:nvSpPr>
        <p:spPr bwMode="auto">
          <a:xfrm>
            <a:off x="1341438" y="4303713"/>
            <a:ext cx="10477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received</a:t>
            </a:r>
          </a:p>
          <a:p>
            <a:r>
              <a:rPr lang="en-US" dirty="0">
                <a:latin typeface="Arial" charset="0"/>
                <a:cs typeface="Arial" charset="0"/>
              </a:rPr>
              <a:t>input</a:t>
            </a:r>
          </a:p>
        </p:txBody>
      </p:sp>
      <p:sp>
        <p:nvSpPr>
          <p:cNvPr id="278" name="Line 288"/>
          <p:cNvSpPr>
            <a:spLocks noChangeShapeType="1"/>
          </p:cNvSpPr>
          <p:nvPr/>
        </p:nvSpPr>
        <p:spPr bwMode="auto">
          <a:xfrm>
            <a:off x="5965825" y="4727575"/>
            <a:ext cx="319088" cy="4762"/>
          </a:xfrm>
          <a:prstGeom prst="line">
            <a:avLst/>
          </a:prstGeom>
          <a:noFill/>
          <a:ln w="38100">
            <a:solidFill>
              <a:schemeClr val="tx1"/>
            </a:solidFill>
            <a:round/>
            <a:headEnd/>
            <a:tailEnd type="triangle" w="med" len="med"/>
          </a:ln>
          <a:effectLst/>
        </p:spPr>
        <p:txBody>
          <a:bodyPr wrap="none"/>
          <a:lstStyle/>
          <a:p>
            <a:endParaRPr lang="en-US"/>
          </a:p>
        </p:txBody>
      </p:sp>
      <p:grpSp>
        <p:nvGrpSpPr>
          <p:cNvPr id="279" name="Group 294"/>
          <p:cNvGrpSpPr>
            <a:grpSpLocks/>
          </p:cNvGrpSpPr>
          <p:nvPr/>
        </p:nvGrpSpPr>
        <p:grpSpPr bwMode="auto">
          <a:xfrm>
            <a:off x="5003800" y="3530600"/>
            <a:ext cx="1517650" cy="977900"/>
            <a:chOff x="4239" y="2007"/>
            <a:chExt cx="956" cy="616"/>
          </a:xfrm>
        </p:grpSpPr>
        <p:sp>
          <p:nvSpPr>
            <p:cNvPr id="280" name="Text Box 187"/>
            <p:cNvSpPr txBox="1">
              <a:spLocks noChangeArrowheads="1"/>
            </p:cNvSpPr>
            <p:nvPr/>
          </p:nvSpPr>
          <p:spPr bwMode="auto">
            <a:xfrm>
              <a:off x="4239" y="2047"/>
              <a:ext cx="956" cy="327"/>
            </a:xfrm>
            <a:prstGeom prst="rect">
              <a:avLst/>
            </a:prstGeom>
            <a:noFill/>
            <a:ln w="9525">
              <a:noFill/>
              <a:miter lim="800000"/>
              <a:headEnd/>
              <a:tailEnd/>
            </a:ln>
            <a:effectLst/>
          </p:spPr>
          <p:txBody>
            <a:bodyPr wrap="none">
              <a:spAutoFit/>
            </a:bodyPr>
            <a:lstStyle/>
            <a:p>
              <a:r>
                <a:rPr lang="en-US">
                  <a:latin typeface="Arial" charset="0"/>
                  <a:cs typeface="Arial" charset="0"/>
                </a:rPr>
                <a:t>D</a:t>
              </a:r>
              <a:r>
                <a:rPr lang="en-US" baseline="-25000">
                  <a:latin typeface="Arial" charset="0"/>
                  <a:cs typeface="Arial" charset="0"/>
                </a:rPr>
                <a:t>i </a:t>
              </a:r>
              <a:r>
                <a:rPr lang="en-US">
                  <a:latin typeface="Arial" charset="0"/>
                  <a:cs typeface="Arial" charset="0"/>
                </a:rPr>
                <a:t>= </a:t>
              </a:r>
              <a:r>
                <a:rPr lang="en-US" sz="2800">
                  <a:latin typeface="Symbol" pitchFamily="18" charset="2"/>
                  <a:cs typeface="Arial" charset="0"/>
                </a:rPr>
                <a:t>S</a:t>
              </a:r>
              <a:r>
                <a:rPr lang="en-US" baseline="-25000">
                  <a:latin typeface="Arial" charset="0"/>
                  <a:cs typeface="Arial" charset="0"/>
                </a:rPr>
                <a:t> </a:t>
              </a:r>
              <a:r>
                <a:rPr lang="en-US">
                  <a:latin typeface="Arial" charset="0"/>
                  <a:cs typeface="Arial" charset="0"/>
                </a:rPr>
                <a:t>Z</a:t>
              </a:r>
              <a:r>
                <a:rPr lang="en-US" baseline="-25000">
                  <a:latin typeface="Arial" charset="0"/>
                  <a:cs typeface="Arial" charset="0"/>
                </a:rPr>
                <a:t>i,m</a:t>
              </a:r>
              <a:r>
                <a:rPr lang="en-US" sz="2400" baseline="30000">
                  <a:latin typeface="Arial" charset="0"/>
                  <a:cs typeface="Arial" charset="0"/>
                </a:rPr>
                <a:t>.</a:t>
              </a:r>
              <a:r>
                <a:rPr lang="en-US">
                  <a:latin typeface="Arial" charset="0"/>
                  <a:cs typeface="Arial" charset="0"/>
                </a:rPr>
                <a:t>c</a:t>
              </a:r>
              <a:r>
                <a:rPr lang="en-US" baseline="-25000">
                  <a:latin typeface="Arial" charset="0"/>
                  <a:cs typeface="Arial" charset="0"/>
                </a:rPr>
                <a:t>m</a:t>
              </a:r>
            </a:p>
          </p:txBody>
        </p:sp>
        <p:sp>
          <p:nvSpPr>
            <p:cNvPr id="281" name="Text Box 289"/>
            <p:cNvSpPr txBox="1">
              <a:spLocks noChangeArrowheads="1"/>
            </p:cNvSpPr>
            <p:nvPr/>
          </p:nvSpPr>
          <p:spPr bwMode="auto">
            <a:xfrm>
              <a:off x="4498" y="2258"/>
              <a:ext cx="305" cy="173"/>
            </a:xfrm>
            <a:prstGeom prst="rect">
              <a:avLst/>
            </a:prstGeom>
            <a:noFill/>
            <a:ln w="9525">
              <a:noFill/>
              <a:miter lim="800000"/>
              <a:headEnd/>
              <a:tailEnd/>
            </a:ln>
            <a:effectLst/>
          </p:spPr>
          <p:txBody>
            <a:bodyPr wrap="none">
              <a:spAutoFit/>
            </a:bodyPr>
            <a:lstStyle/>
            <a:p>
              <a:r>
                <a:rPr lang="en-US" sz="1200">
                  <a:latin typeface="Arial" charset="0"/>
                </a:rPr>
                <a:t>m=1</a:t>
              </a:r>
            </a:p>
          </p:txBody>
        </p:sp>
        <p:sp>
          <p:nvSpPr>
            <p:cNvPr id="282" name="Text Box 290"/>
            <p:cNvSpPr txBox="1">
              <a:spLocks noChangeArrowheads="1"/>
            </p:cNvSpPr>
            <p:nvPr/>
          </p:nvSpPr>
          <p:spPr bwMode="auto">
            <a:xfrm>
              <a:off x="4541" y="2007"/>
              <a:ext cx="196" cy="173"/>
            </a:xfrm>
            <a:prstGeom prst="rect">
              <a:avLst/>
            </a:prstGeom>
            <a:noFill/>
            <a:ln w="9525">
              <a:noFill/>
              <a:miter lim="800000"/>
              <a:headEnd/>
              <a:tailEnd/>
            </a:ln>
            <a:effectLst/>
          </p:spPr>
          <p:txBody>
            <a:bodyPr wrap="none">
              <a:spAutoFit/>
            </a:bodyPr>
            <a:lstStyle/>
            <a:p>
              <a:r>
                <a:rPr lang="en-US" sz="1200">
                  <a:latin typeface="Arial" charset="0"/>
                </a:rPr>
                <a:t>M</a:t>
              </a:r>
            </a:p>
          </p:txBody>
        </p:sp>
        <p:sp>
          <p:nvSpPr>
            <p:cNvPr id="283" name="Text Box 291"/>
            <p:cNvSpPr txBox="1">
              <a:spLocks noChangeArrowheads="1"/>
            </p:cNvSpPr>
            <p:nvPr/>
          </p:nvSpPr>
          <p:spPr bwMode="auto">
            <a:xfrm>
              <a:off x="4718" y="2392"/>
              <a:ext cx="236" cy="231"/>
            </a:xfrm>
            <a:prstGeom prst="rect">
              <a:avLst/>
            </a:prstGeom>
            <a:noFill/>
            <a:ln w="9525">
              <a:noFill/>
              <a:miter lim="800000"/>
              <a:headEnd/>
              <a:tailEnd/>
            </a:ln>
            <a:effectLst/>
          </p:spPr>
          <p:txBody>
            <a:bodyPr wrap="none">
              <a:spAutoFit/>
            </a:bodyPr>
            <a:lstStyle/>
            <a:p>
              <a:r>
                <a:rPr lang="en-US">
                  <a:latin typeface="Arial" charset="0"/>
                </a:rPr>
                <a:t>M</a:t>
              </a:r>
            </a:p>
          </p:txBody>
        </p:sp>
        <p:sp>
          <p:nvSpPr>
            <p:cNvPr id="284" name="Line 293"/>
            <p:cNvSpPr>
              <a:spLocks noChangeShapeType="1"/>
            </p:cNvSpPr>
            <p:nvPr/>
          </p:nvSpPr>
          <p:spPr bwMode="auto">
            <a:xfrm>
              <a:off x="4561" y="2410"/>
              <a:ext cx="558" cy="0"/>
            </a:xfrm>
            <a:prstGeom prst="line">
              <a:avLst/>
            </a:prstGeom>
            <a:noFill/>
            <a:ln w="19050">
              <a:solidFill>
                <a:schemeClr val="tx1"/>
              </a:solidFill>
              <a:round/>
              <a:headEnd/>
              <a:tailEnd/>
            </a:ln>
            <a:effectLst/>
          </p:spPr>
          <p:txBody>
            <a:bodyPr wrap="none"/>
            <a:lstStyle/>
            <a:p>
              <a:endParaRPr lang="en-US"/>
            </a:p>
          </p:txBody>
        </p:sp>
      </p:grpSp>
      <p:sp>
        <p:nvSpPr>
          <p:cNvPr id="285" name="Freeform 300"/>
          <p:cNvSpPr>
            <a:spLocks/>
          </p:cNvSpPr>
          <p:nvPr/>
        </p:nvSpPr>
        <p:spPr bwMode="auto">
          <a:xfrm>
            <a:off x="7745413" y="2060575"/>
            <a:ext cx="341312" cy="1376363"/>
          </a:xfrm>
          <a:custGeom>
            <a:avLst/>
            <a:gdLst/>
            <a:ahLst/>
            <a:cxnLst>
              <a:cxn ang="0">
                <a:pos x="0" y="0"/>
              </a:cxn>
              <a:cxn ang="0">
                <a:pos x="215" y="0"/>
              </a:cxn>
              <a:cxn ang="0">
                <a:pos x="215" y="819"/>
              </a:cxn>
            </a:cxnLst>
            <a:rect l="0" t="0" r="r" b="b"/>
            <a:pathLst>
              <a:path w="215" h="819">
                <a:moveTo>
                  <a:pt x="0" y="0"/>
                </a:moveTo>
                <a:lnTo>
                  <a:pt x="215" y="0"/>
                </a:lnTo>
                <a:lnTo>
                  <a:pt x="215" y="81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sp>
        <p:nvSpPr>
          <p:cNvPr id="286" name="Line 302"/>
          <p:cNvSpPr>
            <a:spLocks noChangeShapeType="1"/>
          </p:cNvSpPr>
          <p:nvPr/>
        </p:nvSpPr>
        <p:spPr bwMode="auto">
          <a:xfrm flipH="1">
            <a:off x="2522538" y="3436938"/>
            <a:ext cx="5553075" cy="0"/>
          </a:xfrm>
          <a:prstGeom prst="line">
            <a:avLst/>
          </a:prstGeom>
          <a:noFill/>
          <a:ln w="19050">
            <a:solidFill>
              <a:srgbClr val="FF0000"/>
            </a:solidFill>
            <a:round/>
            <a:headEnd/>
            <a:tailEnd type="triangle" w="med" len="med"/>
          </a:ln>
          <a:effectLst/>
        </p:spPr>
        <p:txBody>
          <a:bodyPr wrap="none"/>
          <a:lstStyle/>
          <a:p>
            <a:endParaRPr lang="en-US"/>
          </a:p>
        </p:txBody>
      </p:sp>
      <p:sp>
        <p:nvSpPr>
          <p:cNvPr id="287" name="Freeform 303"/>
          <p:cNvSpPr>
            <a:spLocks/>
          </p:cNvSpPr>
          <p:nvPr/>
        </p:nvSpPr>
        <p:spPr bwMode="auto">
          <a:xfrm>
            <a:off x="2522538" y="3436938"/>
            <a:ext cx="396875" cy="1157287"/>
          </a:xfrm>
          <a:custGeom>
            <a:avLst/>
            <a:gdLst/>
            <a:ahLst/>
            <a:cxnLst>
              <a:cxn ang="0">
                <a:pos x="0" y="0"/>
              </a:cxn>
              <a:cxn ang="0">
                <a:pos x="0" y="729"/>
              </a:cxn>
              <a:cxn ang="0">
                <a:pos x="250" y="729"/>
              </a:cxn>
            </a:cxnLst>
            <a:rect l="0" t="0" r="r" b="b"/>
            <a:pathLst>
              <a:path w="250" h="729">
                <a:moveTo>
                  <a:pt x="0" y="0"/>
                </a:moveTo>
                <a:lnTo>
                  <a:pt x="0" y="729"/>
                </a:lnTo>
                <a:lnTo>
                  <a:pt x="250" y="72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grpSp>
        <p:nvGrpSpPr>
          <p:cNvPr id="288" name="Group 149"/>
          <p:cNvGrpSpPr>
            <a:grpSpLocks/>
          </p:cNvGrpSpPr>
          <p:nvPr/>
        </p:nvGrpSpPr>
        <p:grpSpPr bwMode="auto">
          <a:xfrm>
            <a:off x="3165475" y="1676400"/>
            <a:ext cx="1254125" cy="1236663"/>
            <a:chOff x="1979" y="1068"/>
            <a:chExt cx="790" cy="779"/>
          </a:xfrm>
        </p:grpSpPr>
        <p:sp>
          <p:nvSpPr>
            <p:cNvPr id="289" name="Rectangle 13"/>
            <p:cNvSpPr>
              <a:spLocks noChangeArrowheads="1"/>
            </p:cNvSpPr>
            <p:nvPr/>
          </p:nvSpPr>
          <p:spPr bwMode="auto">
            <a:xfrm>
              <a:off x="2028" y="1092"/>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290" name="Text Box 16"/>
            <p:cNvSpPr txBox="1">
              <a:spLocks noChangeArrowheads="1"/>
            </p:cNvSpPr>
            <p:nvPr/>
          </p:nvSpPr>
          <p:spPr bwMode="auto">
            <a:xfrm>
              <a:off x="2186" y="1068"/>
              <a:ext cx="368"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0</a:t>
              </a:r>
              <a:r>
                <a:rPr lang="en-US" sz="1200">
                  <a:latin typeface="Arial" charset="0"/>
                  <a:cs typeface="Arial" charset="0"/>
                </a:rPr>
                <a:t> = 1</a:t>
              </a:r>
            </a:p>
          </p:txBody>
        </p:sp>
        <p:grpSp>
          <p:nvGrpSpPr>
            <p:cNvPr id="291" name="Group 45"/>
            <p:cNvGrpSpPr>
              <a:grpSpLocks/>
            </p:cNvGrpSpPr>
            <p:nvPr/>
          </p:nvGrpSpPr>
          <p:grpSpPr bwMode="auto">
            <a:xfrm>
              <a:off x="1979" y="1540"/>
              <a:ext cx="790" cy="307"/>
              <a:chOff x="1313" y="1534"/>
              <a:chExt cx="790" cy="307"/>
            </a:xfrm>
          </p:grpSpPr>
          <p:sp>
            <p:nvSpPr>
              <p:cNvPr id="292"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93" name="Group 47"/>
              <p:cNvGrpSpPr>
                <a:grpSpLocks/>
              </p:cNvGrpSpPr>
              <p:nvPr/>
            </p:nvGrpSpPr>
            <p:grpSpPr bwMode="auto">
              <a:xfrm>
                <a:off x="1353" y="1539"/>
                <a:ext cx="258" cy="147"/>
                <a:chOff x="1353" y="1539"/>
                <a:chExt cx="258" cy="144"/>
              </a:xfrm>
            </p:grpSpPr>
            <p:sp>
              <p:nvSpPr>
                <p:cNvPr id="315"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6"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7"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94" name="Group 51"/>
              <p:cNvGrpSpPr>
                <a:grpSpLocks/>
              </p:cNvGrpSpPr>
              <p:nvPr/>
            </p:nvGrpSpPr>
            <p:grpSpPr bwMode="auto">
              <a:xfrm>
                <a:off x="1773" y="1686"/>
                <a:ext cx="258" cy="144"/>
                <a:chOff x="1353" y="1539"/>
                <a:chExt cx="258" cy="144"/>
              </a:xfrm>
            </p:grpSpPr>
            <p:sp>
              <p:nvSpPr>
                <p:cNvPr id="312"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3"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4"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95"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96"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97"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8"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9"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300" name="Group 60"/>
              <p:cNvGrpSpPr>
                <a:grpSpLocks/>
              </p:cNvGrpSpPr>
              <p:nvPr/>
            </p:nvGrpSpPr>
            <p:grpSpPr bwMode="auto">
              <a:xfrm>
                <a:off x="1565" y="1684"/>
                <a:ext cx="211" cy="157"/>
                <a:chOff x="857" y="1909"/>
                <a:chExt cx="211" cy="157"/>
              </a:xfrm>
            </p:grpSpPr>
            <p:sp>
              <p:nvSpPr>
                <p:cNvPr id="310"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11"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301" name="Group 63"/>
              <p:cNvGrpSpPr>
                <a:grpSpLocks/>
              </p:cNvGrpSpPr>
              <p:nvPr/>
            </p:nvGrpSpPr>
            <p:grpSpPr bwMode="auto">
              <a:xfrm>
                <a:off x="1730" y="1684"/>
                <a:ext cx="211" cy="157"/>
                <a:chOff x="857" y="1909"/>
                <a:chExt cx="211" cy="157"/>
              </a:xfrm>
            </p:grpSpPr>
            <p:sp>
              <p:nvSpPr>
                <p:cNvPr id="308"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9"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2" name="Group 66"/>
              <p:cNvGrpSpPr>
                <a:grpSpLocks/>
              </p:cNvGrpSpPr>
              <p:nvPr/>
            </p:nvGrpSpPr>
            <p:grpSpPr bwMode="auto">
              <a:xfrm>
                <a:off x="1808" y="1684"/>
                <a:ext cx="211" cy="157"/>
                <a:chOff x="857" y="1909"/>
                <a:chExt cx="211" cy="157"/>
              </a:xfrm>
            </p:grpSpPr>
            <p:sp>
              <p:nvSpPr>
                <p:cNvPr id="306"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7"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3" name="Group 69"/>
              <p:cNvGrpSpPr>
                <a:grpSpLocks/>
              </p:cNvGrpSpPr>
              <p:nvPr/>
            </p:nvGrpSpPr>
            <p:grpSpPr bwMode="auto">
              <a:xfrm>
                <a:off x="1892" y="1681"/>
                <a:ext cx="211" cy="157"/>
                <a:chOff x="857" y="1909"/>
                <a:chExt cx="211" cy="157"/>
              </a:xfrm>
            </p:grpSpPr>
            <p:sp>
              <p:nvSpPr>
                <p:cNvPr id="304"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5"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dissolve">
                                      <p:cBhvr>
                                        <p:cTn id="7" dur="500"/>
                                        <p:tgtEl>
                                          <p:spTgt spid="137"/>
                                        </p:tgtEl>
                                      </p:cBhvr>
                                    </p:animEffect>
                                  </p:childTnLst>
                                </p:cTn>
                              </p:par>
                              <p:par>
                                <p:cTn id="8" presetID="9"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blinds(horizontal)">
                                      <p:cBhvr>
                                        <p:cTn id="15" dur="500"/>
                                        <p:tgtEl>
                                          <p:spTgt spid="1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blinds(horizontal)">
                                      <p:cBhvr>
                                        <p:cTn id="18" dur="500"/>
                                        <p:tgtEl>
                                          <p:spTgt spid="1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288"/>
                                        </p:tgtEl>
                                        <p:attrNameLst>
                                          <p:attrName>style.visibility</p:attrName>
                                        </p:attrNameLst>
                                      </p:cBhvr>
                                      <p:to>
                                        <p:strVal val="visible"/>
                                      </p:to>
                                    </p:set>
                                    <p:animEffect transition="in" filter="wipe(right)">
                                      <p:cBhvr>
                                        <p:cTn id="25" dur="2000"/>
                                        <p:tgtEl>
                                          <p:spTgt spid="288"/>
                                        </p:tgtEl>
                                      </p:cBhvr>
                                    </p:animEffect>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40"/>
                                        </p:tgtEl>
                                        <p:attrNameLst>
                                          <p:attrName>style.visibility</p:attrName>
                                        </p:attrNameLst>
                                      </p:cBhvr>
                                      <p:to>
                                        <p:strVal val="visible"/>
                                      </p:to>
                                    </p:set>
                                    <p:animEffect transition="in" filter="wipe(left)">
                                      <p:cBhvr>
                                        <p:cTn id="52" dur="500"/>
                                        <p:tgtEl>
                                          <p:spTgt spid="14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36"/>
                                        </p:tgtEl>
                                        <p:attrNameLst>
                                          <p:attrName>style.visibility</p:attrName>
                                        </p:attrNameLst>
                                      </p:cBhvr>
                                      <p:to>
                                        <p:strVal val="visible"/>
                                      </p:to>
                                    </p:set>
                                    <p:animEffect transition="in" filter="blinds(horizontal)">
                                      <p:cBhvr>
                                        <p:cTn id="56" dur="500"/>
                                        <p:tgtEl>
                                          <p:spTgt spid="136"/>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dissolve">
                                      <p:cBhvr>
                                        <p:cTn id="60" dur="500"/>
                                        <p:tgtEl>
                                          <p:spTgt spid="1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right)">
                                      <p:cBhvr>
                                        <p:cTn id="65" dur="2000"/>
                                        <p:tgtEl>
                                          <p:spTgt spid="72"/>
                                        </p:tgtEl>
                                      </p:cBhvr>
                                    </p:animEffect>
                                  </p:childTnLst>
                                </p:cTn>
                              </p:par>
                            </p:childTnLst>
                          </p:cTn>
                        </p:par>
                        <p:par>
                          <p:cTn id="66" fill="hold">
                            <p:stCondLst>
                              <p:cond delay="2000"/>
                            </p:stCondLst>
                            <p:childTnLst>
                              <p:par>
                                <p:cTn id="67" presetID="9" presetClass="entr" presetSubtype="0" fill="hold" grpId="0" nodeType="after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dissolve">
                                      <p:cBhvr>
                                        <p:cTn id="69" dur="500"/>
                                        <p:tgtEl>
                                          <p:spTgt spid="13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blinds(horizontal)">
                                      <p:cBhvr>
                                        <p:cTn id="72" dur="500"/>
                                        <p:tgtEl>
                                          <p:spTgt spid="1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right)">
                                      <p:cBhvr>
                                        <p:cTn id="77" dur="2000"/>
                                        <p:tgtEl>
                                          <p:spTgt spid="10"/>
                                        </p:tgtEl>
                                      </p:cBhvr>
                                    </p:animEffect>
                                  </p:childTnLst>
                                </p:cTn>
                              </p:par>
                            </p:childTnLst>
                          </p:cTn>
                        </p:par>
                        <p:par>
                          <p:cTn id="78" fill="hold">
                            <p:stCondLst>
                              <p:cond delay="2000"/>
                            </p:stCondLst>
                            <p:childTnLst>
                              <p:par>
                                <p:cTn id="79" presetID="22" presetClass="entr" presetSubtype="2" fill="hold" nodeType="after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wipe(right)">
                                      <p:cBhvr>
                                        <p:cTn id="81" dur="2000"/>
                                        <p:tgtEl>
                                          <p:spTgt spid="9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blinds(horizontal)">
                                      <p:cBhvr>
                                        <p:cTn id="84" dur="500"/>
                                        <p:tgtEl>
                                          <p:spTgt spid="8"/>
                                        </p:tgtEl>
                                      </p:cBhvr>
                                    </p:animEffect>
                                  </p:childTnLst>
                                </p:cTn>
                              </p:par>
                            </p:childTnLst>
                          </p:cTn>
                        </p:par>
                        <p:par>
                          <p:cTn id="85" fill="hold">
                            <p:stCondLst>
                              <p:cond delay="4000"/>
                            </p:stCondLst>
                            <p:childTnLst>
                              <p:par>
                                <p:cTn id="86" presetID="9" presetClass="entr" presetSubtype="0" fill="hold" grpId="0" nodeType="after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dissolve">
                                      <p:cBhvr>
                                        <p:cTn id="88" dur="500"/>
                                        <p:tgtEl>
                                          <p:spTgt spid="13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blinds(horizontal)">
                                      <p:cBhvr>
                                        <p:cTn id="91" dur="500"/>
                                        <p:tgtEl>
                                          <p:spTgt spid="13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85"/>
                                        </p:tgtEl>
                                        <p:attrNameLst>
                                          <p:attrName>style.visibility</p:attrName>
                                        </p:attrNameLst>
                                      </p:cBhvr>
                                      <p:to>
                                        <p:strVal val="visible"/>
                                      </p:to>
                                    </p:set>
                                    <p:animEffect transition="in" filter="wipe(up)">
                                      <p:cBhvr>
                                        <p:cTn id="96" dur="1000"/>
                                        <p:tgtEl>
                                          <p:spTgt spid="285"/>
                                        </p:tgtEl>
                                      </p:cBhvr>
                                    </p:animEffect>
                                  </p:childTnLst>
                                </p:cTn>
                              </p:par>
                            </p:childTnLst>
                          </p:cTn>
                        </p:par>
                        <p:par>
                          <p:cTn id="97" fill="hold">
                            <p:stCondLst>
                              <p:cond delay="1000"/>
                            </p:stCondLst>
                            <p:childTnLst>
                              <p:par>
                                <p:cTn id="98" presetID="22" presetClass="entr" presetSubtype="2" fill="hold" grpId="0" nodeType="afterEffect">
                                  <p:stCondLst>
                                    <p:cond delay="0"/>
                                  </p:stCondLst>
                                  <p:childTnLst>
                                    <p:set>
                                      <p:cBhvr>
                                        <p:cTn id="99" dur="1" fill="hold">
                                          <p:stCondLst>
                                            <p:cond delay="0"/>
                                          </p:stCondLst>
                                        </p:cTn>
                                        <p:tgtEl>
                                          <p:spTgt spid="286"/>
                                        </p:tgtEl>
                                        <p:attrNameLst>
                                          <p:attrName>style.visibility</p:attrName>
                                        </p:attrNameLst>
                                      </p:cBhvr>
                                      <p:to>
                                        <p:strVal val="visible"/>
                                      </p:to>
                                    </p:set>
                                    <p:animEffect transition="in" filter="wipe(right)">
                                      <p:cBhvr>
                                        <p:cTn id="100" dur="1000"/>
                                        <p:tgtEl>
                                          <p:spTgt spid="286"/>
                                        </p:tgtEl>
                                      </p:cBhvr>
                                    </p:animEffect>
                                  </p:childTnLst>
                                </p:cTn>
                              </p:par>
                            </p:childTnLst>
                          </p:cTn>
                        </p:par>
                        <p:par>
                          <p:cTn id="101" fill="hold">
                            <p:stCondLst>
                              <p:cond delay="2000"/>
                            </p:stCondLst>
                            <p:childTnLst>
                              <p:par>
                                <p:cTn id="102" presetID="22" presetClass="entr" presetSubtype="1" fill="hold" grpId="0" nodeType="afterEffect">
                                  <p:stCondLst>
                                    <p:cond delay="0"/>
                                  </p:stCondLst>
                                  <p:childTnLst>
                                    <p:set>
                                      <p:cBhvr>
                                        <p:cTn id="103" dur="1" fill="hold">
                                          <p:stCondLst>
                                            <p:cond delay="0"/>
                                          </p:stCondLst>
                                        </p:cTn>
                                        <p:tgtEl>
                                          <p:spTgt spid="287"/>
                                        </p:tgtEl>
                                        <p:attrNameLst>
                                          <p:attrName>style.visibility</p:attrName>
                                        </p:attrNameLst>
                                      </p:cBhvr>
                                      <p:to>
                                        <p:strVal val="visible"/>
                                      </p:to>
                                    </p:set>
                                    <p:animEffect transition="in" filter="wipe(up)">
                                      <p:cBhvr>
                                        <p:cTn id="104" dur="1000"/>
                                        <p:tgtEl>
                                          <p:spTgt spid="287"/>
                                        </p:tgtEl>
                                      </p:cBhvr>
                                    </p:animEffect>
                                  </p:childTnLst>
                                </p:cTn>
                              </p:par>
                            </p:childTnLst>
                          </p:cTn>
                        </p:par>
                        <p:par>
                          <p:cTn id="105" fill="hold">
                            <p:stCondLst>
                              <p:cond delay="3000"/>
                            </p:stCondLst>
                            <p:childTnLst>
                              <p:par>
                                <p:cTn id="106" presetID="3" presetClass="entr" presetSubtype="10" fill="hold" grpId="0" nodeType="afterEffect">
                                  <p:stCondLst>
                                    <p:cond delay="0"/>
                                  </p:stCondLst>
                                  <p:childTnLst>
                                    <p:set>
                                      <p:cBhvr>
                                        <p:cTn id="107" dur="1" fill="hold">
                                          <p:stCondLst>
                                            <p:cond delay="0"/>
                                          </p:stCondLst>
                                        </p:cTn>
                                        <p:tgtEl>
                                          <p:spTgt spid="275"/>
                                        </p:tgtEl>
                                        <p:attrNameLst>
                                          <p:attrName>style.visibility</p:attrName>
                                        </p:attrNameLst>
                                      </p:cBhvr>
                                      <p:to>
                                        <p:strVal val="visible"/>
                                      </p:to>
                                    </p:set>
                                    <p:animEffect transition="in" filter="blinds(horizontal)">
                                      <p:cBhvr>
                                        <p:cTn id="108" dur="500"/>
                                        <p:tgtEl>
                                          <p:spTgt spid="275"/>
                                        </p:tgtEl>
                                      </p:cBhvr>
                                    </p:animEffect>
                                  </p:childTnLst>
                                </p:cTn>
                              </p:par>
                            </p:childTnLst>
                          </p:cTn>
                        </p:par>
                        <p:par>
                          <p:cTn id="109" fill="hold">
                            <p:stCondLst>
                              <p:cond delay="3500"/>
                            </p:stCondLst>
                            <p:childTnLst>
                              <p:par>
                                <p:cTn id="110" presetID="3" presetClass="entr" presetSubtype="10" fill="hold" grpId="0" nodeType="afterEffect">
                                  <p:stCondLst>
                                    <p:cond delay="0"/>
                                  </p:stCondLst>
                                  <p:childTnLst>
                                    <p:set>
                                      <p:cBhvr>
                                        <p:cTn id="111" dur="1" fill="hold">
                                          <p:stCondLst>
                                            <p:cond delay="0"/>
                                          </p:stCondLst>
                                        </p:cTn>
                                        <p:tgtEl>
                                          <p:spTgt spid="277"/>
                                        </p:tgtEl>
                                        <p:attrNameLst>
                                          <p:attrName>style.visibility</p:attrName>
                                        </p:attrNameLst>
                                      </p:cBhvr>
                                      <p:to>
                                        <p:strVal val="visible"/>
                                      </p:to>
                                    </p:set>
                                    <p:animEffect transition="in" filter="blinds(horizontal)">
                                      <p:cBhvr>
                                        <p:cTn id="112" dur="500"/>
                                        <p:tgtEl>
                                          <p:spTgt spid="27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76"/>
                                        </p:tgtEl>
                                        <p:attrNameLst>
                                          <p:attrName>style.visibility</p:attrName>
                                        </p:attrNameLst>
                                      </p:cBhvr>
                                      <p:to>
                                        <p:strVal val="visible"/>
                                      </p:to>
                                    </p:set>
                                    <p:animEffect transition="in" filter="blinds(horizontal)">
                                      <p:cBhvr>
                                        <p:cTn id="115" dur="500"/>
                                        <p:tgtEl>
                                          <p:spTgt spid="276"/>
                                        </p:tgtEl>
                                      </p:cBhvr>
                                    </p:animEffect>
                                  </p:childTnLst>
                                </p:cTn>
                              </p:par>
                            </p:childTnLst>
                          </p:cTn>
                        </p:par>
                        <p:par>
                          <p:cTn id="116" fill="hold">
                            <p:stCondLst>
                              <p:cond delay="4000"/>
                            </p:stCondLst>
                            <p:childTnLst>
                              <p:par>
                                <p:cTn id="117" presetID="9" presetClass="entr" presetSubtype="0" fill="hold" grpId="0" nodeType="after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dissolve">
                                      <p:cBhvr>
                                        <p:cTn id="119" dur="500"/>
                                        <p:tgtEl>
                                          <p:spTgt spid="142"/>
                                        </p:tgtEl>
                                      </p:cBhvr>
                                    </p:animEffect>
                                  </p:childTnLst>
                                </p:cTn>
                              </p:par>
                            </p:childTnLst>
                          </p:cTn>
                        </p:par>
                        <p:par>
                          <p:cTn id="120" fill="hold">
                            <p:stCondLst>
                              <p:cond delay="4500"/>
                            </p:stCondLst>
                            <p:childTnLst>
                              <p:par>
                                <p:cTn id="121" presetID="22" presetClass="entr" presetSubtype="2" fill="hold" nodeType="afterEffect">
                                  <p:stCondLst>
                                    <p:cond delay="0"/>
                                  </p:stCondLst>
                                  <p:childTnLst>
                                    <p:set>
                                      <p:cBhvr>
                                        <p:cTn id="122" dur="1" fill="hold">
                                          <p:stCondLst>
                                            <p:cond delay="0"/>
                                          </p:stCondLst>
                                        </p:cTn>
                                        <p:tgtEl>
                                          <p:spTgt spid="155"/>
                                        </p:tgtEl>
                                        <p:attrNameLst>
                                          <p:attrName>style.visibility</p:attrName>
                                        </p:attrNameLst>
                                      </p:cBhvr>
                                      <p:to>
                                        <p:strVal val="visible"/>
                                      </p:to>
                                    </p:set>
                                    <p:animEffect transition="in" filter="wipe(right)">
                                      <p:cBhvr>
                                        <p:cTn id="123" dur="2000"/>
                                        <p:tgtEl>
                                          <p:spTgt spid="155"/>
                                        </p:tgtEl>
                                      </p:cBhvr>
                                    </p:animEffect>
                                  </p:childTnLst>
                                </p:cTn>
                              </p:par>
                            </p:childTnLst>
                          </p:cTn>
                        </p:par>
                        <p:par>
                          <p:cTn id="124" fill="hold">
                            <p:stCondLst>
                              <p:cond delay="6500"/>
                            </p:stCondLst>
                            <p:childTnLst>
                              <p:par>
                                <p:cTn id="125" presetID="9" presetClass="entr" presetSubtype="0"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Effect transition="in" filter="dissolve">
                                      <p:cBhvr>
                                        <p:cTn id="127" dur="500"/>
                                        <p:tgtEl>
                                          <p:spTgt spid="141"/>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4"/>
                                        </p:tgtEl>
                                        <p:attrNameLst>
                                          <p:attrName>style.visibility</p:attrName>
                                        </p:attrNameLst>
                                      </p:cBhvr>
                                      <p:to>
                                        <p:strVal val="visible"/>
                                      </p:to>
                                    </p:set>
                                    <p:animEffect transition="in" filter="blinds(horizontal)">
                                      <p:cBhvr>
                                        <p:cTn id="130" dur="500"/>
                                        <p:tgtEl>
                                          <p:spTgt spid="1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50"/>
                                        </p:tgtEl>
                                        <p:attrNameLst>
                                          <p:attrName>style.visibility</p:attrName>
                                        </p:attrNameLst>
                                      </p:cBhvr>
                                      <p:to>
                                        <p:strVal val="visible"/>
                                      </p:to>
                                    </p:set>
                                    <p:animEffect transition="in" filter="wipe(left)">
                                      <p:cBhvr>
                                        <p:cTn id="135" dur="500"/>
                                        <p:tgtEl>
                                          <p:spTgt spid="150"/>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51"/>
                                        </p:tgtEl>
                                        <p:attrNameLst>
                                          <p:attrName>style.visibility</p:attrName>
                                        </p:attrNameLst>
                                      </p:cBhvr>
                                      <p:to>
                                        <p:strVal val="visible"/>
                                      </p:to>
                                    </p:set>
                                    <p:animEffect transition="in" filter="wipe(left)">
                                      <p:cBhvr>
                                        <p:cTn id="138" dur="500"/>
                                        <p:tgtEl>
                                          <p:spTgt spid="15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wipe(left)">
                                      <p:cBhvr>
                                        <p:cTn id="142" dur="500"/>
                                        <p:tgtEl>
                                          <p:spTgt spid="149"/>
                                        </p:tgtEl>
                                      </p:cBhvr>
                                    </p:animEffect>
                                  </p:childTnLst>
                                </p:cTn>
                              </p:par>
                            </p:childTnLst>
                          </p:cTn>
                        </p:par>
                        <p:par>
                          <p:cTn id="143" fill="hold">
                            <p:stCondLst>
                              <p:cond delay="1000"/>
                            </p:stCondLst>
                            <p:childTnLst>
                              <p:par>
                                <p:cTn id="144" presetID="22" presetClass="entr" presetSubtype="8" fill="hold" nodeType="afterEffect">
                                  <p:stCondLst>
                                    <p:cond delay="0"/>
                                  </p:stCondLst>
                                  <p:childTnLst>
                                    <p:set>
                                      <p:cBhvr>
                                        <p:cTn id="145" dur="1" fill="hold">
                                          <p:stCondLst>
                                            <p:cond delay="0"/>
                                          </p:stCondLst>
                                        </p:cTn>
                                        <p:tgtEl>
                                          <p:spTgt spid="279"/>
                                        </p:tgtEl>
                                        <p:attrNameLst>
                                          <p:attrName>style.visibility</p:attrName>
                                        </p:attrNameLst>
                                      </p:cBhvr>
                                      <p:to>
                                        <p:strVal val="visible"/>
                                      </p:to>
                                    </p:set>
                                    <p:animEffect transition="in" filter="wipe(left)">
                                      <p:cBhvr>
                                        <p:cTn id="146" dur="500"/>
                                        <p:tgtEl>
                                          <p:spTgt spid="279"/>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278"/>
                                        </p:tgtEl>
                                        <p:attrNameLst>
                                          <p:attrName>style.visibility</p:attrName>
                                        </p:attrNameLst>
                                      </p:cBhvr>
                                      <p:to>
                                        <p:strVal val="visible"/>
                                      </p:to>
                                    </p:set>
                                    <p:animEffect transition="in" filter="wipe(left)">
                                      <p:cBhvr>
                                        <p:cTn id="150" dur="500"/>
                                        <p:tgtEl>
                                          <p:spTgt spid="27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274"/>
                                        </p:tgtEl>
                                        <p:attrNameLst>
                                          <p:attrName>style.visibility</p:attrName>
                                        </p:attrNameLst>
                                      </p:cBhvr>
                                      <p:to>
                                        <p:strVal val="visible"/>
                                      </p:to>
                                    </p:set>
                                    <p:animEffect transition="in" filter="dissolve">
                                      <p:cBhvr>
                                        <p:cTn id="155" dur="500"/>
                                        <p:tgtEl>
                                          <p:spTgt spid="274"/>
                                        </p:tgtEl>
                                      </p:cBhvr>
                                    </p:animEffect>
                                  </p:childTnLst>
                                </p:cTn>
                              </p:par>
                            </p:childTnLst>
                          </p:cTn>
                        </p:par>
                        <p:par>
                          <p:cTn id="156" fill="hold">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52"/>
                                        </p:tgtEl>
                                        <p:attrNameLst>
                                          <p:attrName>style.visibility</p:attrName>
                                        </p:attrNameLst>
                                      </p:cBhvr>
                                      <p:to>
                                        <p:strVal val="visible"/>
                                      </p:to>
                                    </p:set>
                                    <p:animEffect transition="in" filter="wipe(right)">
                                      <p:cBhvr>
                                        <p:cTn id="159" dur="2000"/>
                                        <p:tgtEl>
                                          <p:spTgt spid="152"/>
                                        </p:tgtEl>
                                      </p:cBhvr>
                                    </p:animEffect>
                                  </p:childTnLst>
                                </p:cTn>
                              </p:par>
                            </p:childTnLst>
                          </p:cTn>
                        </p:par>
                        <p:par>
                          <p:cTn id="160" fill="hold">
                            <p:stCondLst>
                              <p:cond delay="2500"/>
                            </p:stCondLst>
                            <p:childTnLst>
                              <p:par>
                                <p:cTn id="161" presetID="9" presetClass="entr" presetSubtype="0" fill="hold" grpId="0" nodeType="afterEffect">
                                  <p:stCondLst>
                                    <p:cond delay="0"/>
                                  </p:stCondLst>
                                  <p:childTnLst>
                                    <p:set>
                                      <p:cBhvr>
                                        <p:cTn id="162" dur="1" fill="hold">
                                          <p:stCondLst>
                                            <p:cond delay="0"/>
                                          </p:stCondLst>
                                        </p:cTn>
                                        <p:tgtEl>
                                          <p:spTgt spid="273"/>
                                        </p:tgtEl>
                                        <p:attrNameLst>
                                          <p:attrName>style.visibility</p:attrName>
                                        </p:attrNameLst>
                                      </p:cBhvr>
                                      <p:to>
                                        <p:strVal val="visible"/>
                                      </p:to>
                                    </p:set>
                                    <p:animEffect transition="in" filter="dissolve">
                                      <p:cBhvr>
                                        <p:cTn id="163" dur="500"/>
                                        <p:tgtEl>
                                          <p:spTgt spid="273"/>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270"/>
                                        </p:tgtEl>
                                        <p:attrNameLst>
                                          <p:attrName>style.visibility</p:attrName>
                                        </p:attrNameLst>
                                      </p:cBhvr>
                                      <p:to>
                                        <p:strVal val="visible"/>
                                      </p:to>
                                    </p:set>
                                    <p:animEffect transition="in" filter="blinds(horizontal)">
                                      <p:cBhvr>
                                        <p:cTn id="166" dur="500"/>
                                        <p:tgtEl>
                                          <p:spTgt spid="27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210"/>
                                        </p:tgtEl>
                                        <p:attrNameLst>
                                          <p:attrName>style.visibility</p:attrName>
                                        </p:attrNameLst>
                                      </p:cBhvr>
                                      <p:to>
                                        <p:strVal val="visible"/>
                                      </p:to>
                                    </p:set>
                                    <p:animEffect transition="in" filter="wipe(right)">
                                      <p:cBhvr>
                                        <p:cTn id="171" dur="2000"/>
                                        <p:tgtEl>
                                          <p:spTgt spid="210"/>
                                        </p:tgtEl>
                                      </p:cBhvr>
                                    </p:animEffect>
                                  </p:childTnLst>
                                </p:cTn>
                              </p:par>
                            </p:childTnLst>
                          </p:cTn>
                        </p:par>
                        <p:par>
                          <p:cTn id="172" fill="hold">
                            <p:stCondLst>
                              <p:cond delay="2000"/>
                            </p:stCondLst>
                            <p:childTnLst>
                              <p:par>
                                <p:cTn id="173" presetID="9" presetClass="entr" presetSubtype="0" fill="hold" grpId="0" nodeType="afterEffect">
                                  <p:stCondLst>
                                    <p:cond delay="0"/>
                                  </p:stCondLst>
                                  <p:childTnLst>
                                    <p:set>
                                      <p:cBhvr>
                                        <p:cTn id="174" dur="1" fill="hold">
                                          <p:stCondLst>
                                            <p:cond delay="0"/>
                                          </p:stCondLst>
                                        </p:cTn>
                                        <p:tgtEl>
                                          <p:spTgt spid="145"/>
                                        </p:tgtEl>
                                        <p:attrNameLst>
                                          <p:attrName>style.visibility</p:attrName>
                                        </p:attrNameLst>
                                      </p:cBhvr>
                                      <p:to>
                                        <p:strVal val="visible"/>
                                      </p:to>
                                    </p:set>
                                    <p:animEffect transition="in" filter="dissolve">
                                      <p:cBhvr>
                                        <p:cTn id="175" dur="500"/>
                                        <p:tgtEl>
                                          <p:spTgt spid="145"/>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143"/>
                                        </p:tgtEl>
                                        <p:attrNameLst>
                                          <p:attrName>style.visibility</p:attrName>
                                        </p:attrNameLst>
                                      </p:cBhvr>
                                      <p:to>
                                        <p:strVal val="visible"/>
                                      </p:to>
                                    </p:set>
                                    <p:animEffect transition="in" filter="blinds(horizontal)">
                                      <p:cBhvr>
                                        <p:cTn id="178" dur="500"/>
                                        <p:tgtEl>
                                          <p:spTgt spid="143"/>
                                        </p:tgtEl>
                                      </p:cBhvr>
                                    </p:animEffect>
                                  </p:childTnLst>
                                </p:cTn>
                              </p:par>
                            </p:childTnLst>
                          </p:cTn>
                        </p:par>
                        <p:par>
                          <p:cTn id="179" fill="hold">
                            <p:stCondLst>
                              <p:cond delay="2500"/>
                            </p:stCondLst>
                            <p:childTnLst>
                              <p:par>
                                <p:cTn id="180" presetID="22" presetClass="entr" presetSubtype="2" fill="hold" nodeType="afterEffect">
                                  <p:stCondLst>
                                    <p:cond delay="0"/>
                                  </p:stCondLst>
                                  <p:childTnLst>
                                    <p:set>
                                      <p:cBhvr>
                                        <p:cTn id="181" dur="1" fill="hold">
                                          <p:stCondLst>
                                            <p:cond delay="0"/>
                                          </p:stCondLst>
                                        </p:cTn>
                                        <p:tgtEl>
                                          <p:spTgt spid="146"/>
                                        </p:tgtEl>
                                        <p:attrNameLst>
                                          <p:attrName>style.visibility</p:attrName>
                                        </p:attrNameLst>
                                      </p:cBhvr>
                                      <p:to>
                                        <p:strVal val="visible"/>
                                      </p:to>
                                    </p:set>
                                    <p:animEffect transition="in" filter="wipe(right)">
                                      <p:cBhvr>
                                        <p:cTn id="182" dur="2000"/>
                                        <p:tgtEl>
                                          <p:spTgt spid="146"/>
                                        </p:tgtEl>
                                      </p:cBhvr>
                                    </p:animEffect>
                                  </p:childTnLst>
                                </p:cTn>
                              </p:par>
                            </p:childTnLst>
                          </p:cTn>
                        </p:par>
                        <p:par>
                          <p:cTn id="183" fill="hold">
                            <p:stCondLst>
                              <p:cond delay="4500"/>
                            </p:stCondLst>
                            <p:childTnLst>
                              <p:par>
                                <p:cTn id="184" presetID="9" presetClass="entr" presetSubtype="0" fill="hold" grpId="0" nodeType="afterEffect">
                                  <p:stCondLst>
                                    <p:cond delay="0"/>
                                  </p:stCondLst>
                                  <p:childTnLst>
                                    <p:set>
                                      <p:cBhvr>
                                        <p:cTn id="185" dur="1" fill="hold">
                                          <p:stCondLst>
                                            <p:cond delay="0"/>
                                          </p:stCondLst>
                                        </p:cTn>
                                        <p:tgtEl>
                                          <p:spTgt spid="272"/>
                                        </p:tgtEl>
                                        <p:attrNameLst>
                                          <p:attrName>style.visibility</p:attrName>
                                        </p:attrNameLst>
                                      </p:cBhvr>
                                      <p:to>
                                        <p:strVal val="visible"/>
                                      </p:to>
                                    </p:set>
                                    <p:animEffect transition="in" filter="dissolve">
                                      <p:cBhvr>
                                        <p:cTn id="186" dur="500"/>
                                        <p:tgtEl>
                                          <p:spTgt spid="272"/>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271"/>
                                        </p:tgtEl>
                                        <p:attrNameLst>
                                          <p:attrName>style.visibility</p:attrName>
                                        </p:attrNameLst>
                                      </p:cBhvr>
                                      <p:to>
                                        <p:strVal val="visible"/>
                                      </p:to>
                                    </p:set>
                                    <p:animEffect transition="in" filter="blinds(horizontal)">
                                      <p:cBhvr>
                                        <p:cTn id="189"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41" grpId="0" animBg="1"/>
      <p:bldP spid="42" grpId="0"/>
      <p:bldP spid="43" grpId="0" animBg="1"/>
      <p:bldP spid="44" grpId="0" animBg="1"/>
      <p:bldP spid="131" grpId="0"/>
      <p:bldP spid="132" grpId="0"/>
      <p:bldP spid="133" grpId="0" animBg="1"/>
      <p:bldP spid="134" grpId="0" animBg="1"/>
      <p:bldP spid="135" grpId="0" animBg="1"/>
      <p:bldP spid="136" grpId="0"/>
      <p:bldP spid="137" grpId="0"/>
      <p:bldP spid="138" grpId="0"/>
      <p:bldP spid="139" grpId="0"/>
      <p:bldP spid="140" grpId="0" animBg="1"/>
      <p:bldP spid="141" grpId="0" animBg="1"/>
      <p:bldP spid="142" grpId="0" animBg="1"/>
      <p:bldP spid="143" grpId="0"/>
      <p:bldP spid="144" grpId="0"/>
      <p:bldP spid="145" grpId="0" animBg="1"/>
      <p:bldP spid="149" grpId="0" animBg="1"/>
      <p:bldP spid="150" grpId="0" animBg="1"/>
      <p:bldP spid="151" grpId="0" animBg="1"/>
      <p:bldP spid="270" grpId="0"/>
      <p:bldP spid="271" grpId="0"/>
      <p:bldP spid="272" grpId="0" animBg="1"/>
      <p:bldP spid="273" grpId="0" animBg="1"/>
      <p:bldP spid="274" grpId="0" animBg="1"/>
      <p:bldP spid="275" grpId="0"/>
      <p:bldP spid="276" grpId="0"/>
      <p:bldP spid="277" grpId="0"/>
      <p:bldP spid="278" grpId="0" animBg="1"/>
      <p:bldP spid="285" grpId="0" animBg="1"/>
      <p:bldP spid="286" grpId="0" animBg="1"/>
      <p:bldP spid="2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 - 3</a:t>
            </a:r>
            <a:endParaRPr lang="vi-VN" dirty="0"/>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41</a:t>
            </a:fld>
            <a:endParaRPr lang="en-US"/>
          </a:p>
        </p:txBody>
      </p:sp>
      <p:pic>
        <p:nvPicPr>
          <p:cNvPr id="6" name="Picture 3" descr="5"/>
          <p:cNvPicPr>
            <a:picLocks noChangeAspect="1" noChangeArrowheads="1"/>
          </p:cNvPicPr>
          <p:nvPr/>
        </p:nvPicPr>
        <p:blipFill>
          <a:blip r:embed="rId2" cstate="print"/>
          <a:srcRect/>
          <a:stretch>
            <a:fillRect/>
          </a:stretch>
        </p:blipFill>
        <p:spPr bwMode="auto">
          <a:xfrm>
            <a:off x="1828800" y="1295400"/>
            <a:ext cx="5026025" cy="53228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fontAlgn="auto">
              <a:spcAft>
                <a:spcPts val="0"/>
              </a:spcAft>
              <a:defRPr/>
            </a:pPr>
            <a:r>
              <a:rPr lang="en-US" smtClean="0"/>
              <a:t>Tranh chấp</a:t>
            </a:r>
          </a:p>
        </p:txBody>
      </p:sp>
      <p:sp>
        <p:nvSpPr>
          <p:cNvPr id="43011" name="Rectangle 3"/>
          <p:cNvSpPr>
            <a:spLocks noGrp="1" noChangeArrowheads="1"/>
          </p:cNvSpPr>
          <p:nvPr>
            <p:ph sz="quarter" idx="1"/>
          </p:nvPr>
        </p:nvSpPr>
        <p:spPr>
          <a:xfrm>
            <a:off x="457200" y="1219200"/>
            <a:ext cx="7467600" cy="5254625"/>
          </a:xfrm>
        </p:spPr>
        <p:txBody>
          <a:bodyPr/>
          <a:lstStyle/>
          <a:p>
            <a:r>
              <a:rPr lang="en-US" dirty="0" err="1" smtClean="0"/>
              <a:t>Các</a:t>
            </a:r>
            <a:r>
              <a:rPr lang="en-US" dirty="0" smtClean="0"/>
              <a:t> node </a:t>
            </a:r>
            <a:r>
              <a:rPr lang="en-US" dirty="0" err="1" smtClean="0"/>
              <a:t>chiếm</a:t>
            </a:r>
            <a:r>
              <a:rPr lang="en-US" dirty="0" smtClean="0"/>
              <a:t> </a:t>
            </a:r>
            <a:r>
              <a:rPr lang="en-US" dirty="0" err="1" smtClean="0"/>
              <a:t>trọn</a:t>
            </a:r>
            <a:r>
              <a:rPr lang="en-US" dirty="0" smtClean="0"/>
              <a:t> </a:t>
            </a:r>
            <a:r>
              <a:rPr lang="en-US" dirty="0" err="1" smtClean="0"/>
              <a:t>băng</a:t>
            </a:r>
            <a:r>
              <a:rPr lang="en-US" dirty="0" smtClean="0"/>
              <a:t> </a:t>
            </a:r>
            <a:r>
              <a:rPr lang="en-US" dirty="0" err="1" smtClean="0"/>
              <a:t>thông</a:t>
            </a:r>
            <a:r>
              <a:rPr lang="en-US" dirty="0" smtClean="0"/>
              <a:t> </a:t>
            </a:r>
            <a:r>
              <a:rPr lang="en-US" dirty="0" err="1" smtClean="0"/>
              <a:t>khi</a:t>
            </a:r>
            <a:r>
              <a:rPr lang="en-US" dirty="0" smtClean="0"/>
              <a:t> </a:t>
            </a:r>
            <a:r>
              <a:rPr lang="en-US" dirty="0" err="1" smtClean="0"/>
              <a:t>truyền</a:t>
            </a:r>
            <a:endParaRPr lang="en-US" dirty="0" smtClean="0"/>
          </a:p>
          <a:p>
            <a:r>
              <a:rPr lang="en-US" dirty="0" err="1" smtClean="0"/>
              <a:t>Lắng</a:t>
            </a:r>
            <a:r>
              <a:rPr lang="en-US" dirty="0" smtClean="0"/>
              <a:t> </a:t>
            </a:r>
            <a:r>
              <a:rPr lang="en-US" dirty="0" err="1" smtClean="0"/>
              <a:t>nghe</a:t>
            </a:r>
            <a:r>
              <a:rPr lang="en-US" dirty="0" smtClean="0"/>
              <a:t> </a:t>
            </a:r>
            <a:r>
              <a:rPr lang="en-US" dirty="0" err="1" smtClean="0"/>
              <a:t>đụng</a:t>
            </a:r>
            <a:r>
              <a:rPr lang="en-US" dirty="0" smtClean="0"/>
              <a:t> </a:t>
            </a:r>
            <a:r>
              <a:rPr lang="en-US" dirty="0" err="1" smtClean="0"/>
              <a:t>độ</a:t>
            </a:r>
            <a:r>
              <a:rPr lang="en-US" dirty="0" smtClean="0"/>
              <a:t> </a:t>
            </a:r>
            <a:r>
              <a:rPr lang="en-US" dirty="0" err="1" smtClean="0"/>
              <a:t>sau</a:t>
            </a:r>
            <a:r>
              <a:rPr lang="en-US" dirty="0" smtClean="0"/>
              <a:t> </a:t>
            </a:r>
            <a:r>
              <a:rPr lang="en-US" dirty="0" err="1" smtClean="0"/>
              <a:t>khi</a:t>
            </a:r>
            <a:r>
              <a:rPr lang="en-US" dirty="0" smtClean="0"/>
              <a:t> </a:t>
            </a:r>
            <a:r>
              <a:rPr lang="en-US" dirty="0" err="1" smtClean="0"/>
              <a:t>truyền</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phương</a:t>
            </a:r>
            <a:r>
              <a:rPr lang="en-US" dirty="0" smtClean="0"/>
              <a:t> </a:t>
            </a:r>
            <a:r>
              <a:rPr lang="en-US" dirty="0" err="1" smtClean="0"/>
              <a:t>pháp</a:t>
            </a:r>
            <a:r>
              <a:rPr lang="en-US" dirty="0" smtClean="0"/>
              <a:t>:</a:t>
            </a:r>
          </a:p>
          <a:p>
            <a:pPr lvl="1"/>
            <a:r>
              <a:rPr lang="en-US" dirty="0" smtClean="0"/>
              <a:t>ALOHA (Slotted, Pure)</a:t>
            </a:r>
          </a:p>
          <a:p>
            <a:pPr lvl="1"/>
            <a:r>
              <a:rPr lang="en-US" dirty="0" smtClean="0"/>
              <a:t>CSMA (Carrier Sense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0" dur="500"/>
                                        <p:tgtEl>
                                          <p:spTgt spid="4301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pPr fontAlgn="auto">
              <a:spcAft>
                <a:spcPts val="0"/>
              </a:spcAft>
              <a:defRPr/>
            </a:pPr>
            <a:r>
              <a:rPr lang="en-US" sz="3600" smtClean="0"/>
              <a:t>Pure ALOHA</a:t>
            </a:r>
          </a:p>
        </p:txBody>
      </p:sp>
      <p:sp>
        <p:nvSpPr>
          <p:cNvPr id="44035" name="Rectangle 3"/>
          <p:cNvSpPr>
            <a:spLocks noGrp="1" noChangeArrowheads="1"/>
          </p:cNvSpPr>
          <p:nvPr>
            <p:ph sz="quarter" idx="1"/>
          </p:nvPr>
        </p:nvSpPr>
        <p:spPr>
          <a:xfrm>
            <a:off x="457200" y="1219200"/>
            <a:ext cx="7467600" cy="5254625"/>
          </a:xfrm>
        </p:spPr>
        <p:txBody>
          <a:bodyPr/>
          <a:lstStyle/>
          <a:p>
            <a:r>
              <a:rPr lang="en-US" dirty="0" err="1" smtClean="0"/>
              <a:t>Mỗi</a:t>
            </a:r>
            <a:r>
              <a:rPr lang="en-US" dirty="0" smtClean="0"/>
              <a:t> node </a:t>
            </a:r>
            <a:r>
              <a:rPr lang="en-US" dirty="0" err="1" smtClean="0"/>
              <a:t>có</a:t>
            </a:r>
            <a:r>
              <a:rPr lang="en-US" dirty="0" smtClean="0"/>
              <a:t> </a:t>
            </a:r>
            <a:r>
              <a:rPr lang="en-US" dirty="0" err="1" smtClean="0"/>
              <a:t>thể</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bất</a:t>
            </a:r>
            <a:r>
              <a:rPr lang="en-US" dirty="0" smtClean="0"/>
              <a:t> </a:t>
            </a:r>
            <a:r>
              <a:rPr lang="en-US" dirty="0" err="1" smtClean="0"/>
              <a:t>cứ</a:t>
            </a:r>
            <a:r>
              <a:rPr lang="en-US" dirty="0" smtClean="0"/>
              <a:t> </a:t>
            </a:r>
            <a:r>
              <a:rPr lang="en-US" dirty="0" err="1" smtClean="0"/>
              <a:t>khi</a:t>
            </a:r>
            <a:r>
              <a:rPr lang="en-US" dirty="0" smtClean="0"/>
              <a:t> </a:t>
            </a:r>
            <a:r>
              <a:rPr lang="en-US" dirty="0" err="1" smtClean="0"/>
              <a:t>nào</a:t>
            </a:r>
            <a:r>
              <a:rPr lang="en-US" dirty="0" smtClean="0"/>
              <a:t> node </a:t>
            </a:r>
            <a:r>
              <a:rPr lang="en-US" dirty="0" err="1" smtClean="0"/>
              <a:t>có</a:t>
            </a:r>
            <a:r>
              <a:rPr lang="en-US" dirty="0" smtClean="0"/>
              <a:t> </a:t>
            </a:r>
            <a:r>
              <a:rPr lang="en-US" dirty="0" err="1" smtClean="0"/>
              <a:t>nhu</a:t>
            </a:r>
            <a:r>
              <a:rPr lang="en-US" dirty="0" smtClean="0"/>
              <a:t> </a:t>
            </a:r>
            <a:r>
              <a:rPr lang="en-US" dirty="0" err="1" smtClean="0"/>
              <a:t>cầu</a:t>
            </a:r>
            <a:endParaRPr lang="en-US" dirty="0" smtClean="0"/>
          </a:p>
          <a:p>
            <a:r>
              <a:rPr lang="en-US" dirty="0" err="1" smtClean="0"/>
              <a:t>Nếu</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xung</a:t>
            </a:r>
            <a:r>
              <a:rPr lang="en-US" dirty="0" smtClean="0"/>
              <a:t> </a:t>
            </a:r>
            <a:r>
              <a:rPr lang="en-US" dirty="0" err="1" smtClean="0"/>
              <a:t>đột</a:t>
            </a:r>
            <a:r>
              <a:rPr lang="en-US" dirty="0" smtClean="0"/>
              <a:t> </a:t>
            </a:r>
            <a:r>
              <a:rPr lang="en-US" dirty="0" smtClean="0">
                <a:sym typeface="Wingdings" pitchFamily="2" charset="2"/>
              </a:rPr>
              <a:t> </a:t>
            </a:r>
            <a:r>
              <a:rPr lang="en-US" dirty="0" err="1" smtClean="0">
                <a:sym typeface="Wingdings" pitchFamily="2" charset="2"/>
              </a:rPr>
              <a:t>chờ</a:t>
            </a:r>
            <a:r>
              <a:rPr lang="en-US" dirty="0" smtClean="0">
                <a:sym typeface="Wingdings" pitchFamily="2" charset="2"/>
              </a:rPr>
              <a:t> 1 </a:t>
            </a:r>
            <a:r>
              <a:rPr lang="en-US" dirty="0" err="1" smtClean="0">
                <a:sym typeface="Wingdings" pitchFamily="2" charset="2"/>
              </a:rPr>
              <a:t>khoảng</a:t>
            </a:r>
            <a:r>
              <a:rPr lang="en-US" dirty="0" smtClean="0">
                <a:sym typeface="Wingdings" pitchFamily="2" charset="2"/>
              </a:rPr>
              <a:t> </a:t>
            </a:r>
            <a:r>
              <a:rPr lang="en-US" dirty="0" err="1" smtClean="0">
                <a:sym typeface="Wingdings" pitchFamily="2" charset="2"/>
              </a:rPr>
              <a:t>thời</a:t>
            </a:r>
            <a:r>
              <a:rPr lang="en-US" dirty="0" smtClean="0">
                <a:sym typeface="Wingdings" pitchFamily="2" charset="2"/>
              </a:rPr>
              <a:t> </a:t>
            </a:r>
            <a:r>
              <a:rPr lang="en-US" dirty="0" err="1" smtClean="0">
                <a:sym typeface="Wingdings" pitchFamily="2" charset="2"/>
              </a:rPr>
              <a:t>gian</a:t>
            </a:r>
            <a:r>
              <a:rPr lang="en-US" dirty="0" smtClean="0">
                <a:sym typeface="Wingdings" pitchFamily="2" charset="2"/>
              </a:rPr>
              <a:t> </a:t>
            </a:r>
            <a:r>
              <a:rPr lang="en-US" dirty="0" err="1" smtClean="0">
                <a:sym typeface="Wingdings" pitchFamily="2" charset="2"/>
              </a:rPr>
              <a:t>rồi</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lại</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fontAlgn="auto">
              <a:spcAft>
                <a:spcPts val="0"/>
              </a:spcAft>
              <a:defRPr/>
            </a:pPr>
            <a:r>
              <a:rPr lang="en-US" smtClean="0"/>
              <a:t>Slotted ALOHA</a:t>
            </a:r>
          </a:p>
        </p:txBody>
      </p:sp>
      <p:sp>
        <p:nvSpPr>
          <p:cNvPr id="45059" name="Rectangle 3"/>
          <p:cNvSpPr>
            <a:spLocks noGrp="1" noChangeArrowheads="1"/>
          </p:cNvSpPr>
          <p:nvPr>
            <p:ph sz="quarter" idx="1"/>
          </p:nvPr>
        </p:nvSpPr>
        <p:spPr>
          <a:xfrm>
            <a:off x="457200" y="1219200"/>
            <a:ext cx="7467600" cy="5254625"/>
          </a:xfrm>
        </p:spPr>
        <p:txBody>
          <a:bodyPr/>
          <a:lstStyle/>
          <a:p>
            <a:r>
              <a:rPr lang="en-US" dirty="0" err="1" smtClean="0"/>
              <a:t>Giả</a:t>
            </a:r>
            <a:r>
              <a:rPr lang="en-US" dirty="0" smtClean="0"/>
              <a:t> </a:t>
            </a:r>
            <a:r>
              <a:rPr lang="en-US" dirty="0" err="1" smtClean="0"/>
              <a:t>thiết</a:t>
            </a:r>
            <a:r>
              <a:rPr lang="en-US" dirty="0" smtClean="0"/>
              <a:t>:</a:t>
            </a:r>
          </a:p>
          <a:p>
            <a:pPr lvl="1"/>
            <a:r>
              <a:rPr lang="en-US" dirty="0" err="1" smtClean="0"/>
              <a:t>Các</a:t>
            </a:r>
            <a:r>
              <a:rPr lang="en-US" dirty="0" smtClean="0"/>
              <a:t> frame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tối</a:t>
            </a:r>
            <a:r>
              <a:rPr lang="en-US" dirty="0" smtClean="0"/>
              <a:t> </a:t>
            </a:r>
            <a:r>
              <a:rPr lang="en-US" dirty="0" err="1" smtClean="0"/>
              <a:t>đa</a:t>
            </a:r>
            <a:r>
              <a:rPr lang="en-US" dirty="0" smtClean="0"/>
              <a:t> </a:t>
            </a:r>
            <a:r>
              <a:rPr lang="en-US" dirty="0" err="1" smtClean="0"/>
              <a:t>là</a:t>
            </a:r>
            <a:r>
              <a:rPr lang="en-US" dirty="0" smtClean="0"/>
              <a:t> L bits</a:t>
            </a:r>
          </a:p>
          <a:p>
            <a:r>
              <a:rPr lang="en-US" dirty="0" err="1" smtClean="0"/>
              <a:t>Kênh</a:t>
            </a:r>
            <a:r>
              <a:rPr lang="en-US" dirty="0" smtClean="0"/>
              <a:t> </a:t>
            </a:r>
            <a:r>
              <a:rPr lang="en-US" dirty="0" err="1" smtClean="0"/>
              <a:t>truyền</a:t>
            </a:r>
            <a:r>
              <a:rPr lang="en-US" dirty="0" smtClean="0"/>
              <a:t>: </a:t>
            </a:r>
            <a:r>
              <a:rPr lang="en-US" dirty="0" err="1" smtClean="0"/>
              <a:t>chia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khe</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L/R (s)</a:t>
            </a:r>
          </a:p>
          <a:p>
            <a:r>
              <a:rPr lang="en-US" dirty="0" err="1" smtClean="0"/>
              <a:t>Khi</a:t>
            </a:r>
            <a:r>
              <a:rPr lang="en-US" dirty="0" smtClean="0"/>
              <a:t> 1 node </a:t>
            </a:r>
            <a:r>
              <a:rPr lang="en-US" dirty="0" err="1" smtClean="0"/>
              <a:t>có</a:t>
            </a:r>
            <a:r>
              <a:rPr lang="en-US" dirty="0" smtClean="0"/>
              <a:t> </a:t>
            </a:r>
            <a:r>
              <a:rPr lang="en-US" dirty="0" err="1" smtClean="0"/>
              <a:t>nhu</a:t>
            </a:r>
            <a:r>
              <a:rPr lang="en-US" dirty="0" smtClean="0"/>
              <a:t> </a:t>
            </a:r>
            <a:r>
              <a:rPr lang="en-US" dirty="0" err="1" smtClean="0"/>
              <a:t>cầu</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phải</a:t>
            </a:r>
            <a:r>
              <a:rPr lang="en-US" dirty="0" smtClean="0"/>
              <a:t> </a:t>
            </a:r>
            <a:r>
              <a:rPr lang="en-US" dirty="0" err="1" smtClean="0"/>
              <a:t>chờ</a:t>
            </a:r>
            <a:r>
              <a:rPr lang="en-US" dirty="0" smtClean="0"/>
              <a:t> </a:t>
            </a:r>
            <a:r>
              <a:rPr lang="en-US" dirty="0" err="1" smtClean="0"/>
              <a:t>đến</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của</a:t>
            </a:r>
            <a:r>
              <a:rPr lang="en-US" dirty="0" smtClean="0"/>
              <a:t> 1 </a:t>
            </a:r>
            <a:r>
              <a:rPr lang="en-US" dirty="0" err="1" smtClean="0"/>
              <a:t>khe</a:t>
            </a:r>
            <a:r>
              <a:rPr lang="en-US" dirty="0" smtClean="0"/>
              <a:t> </a:t>
            </a:r>
            <a:r>
              <a:rPr lang="en-US" dirty="0" err="1" smtClean="0"/>
              <a:t>mới</a:t>
            </a:r>
            <a:r>
              <a:rPr lang="en-US" dirty="0" smtClean="0"/>
              <a:t> </a:t>
            </a:r>
            <a:r>
              <a:rPr lang="en-US" dirty="0" err="1" smtClean="0"/>
              <a:t>được</a:t>
            </a:r>
            <a:r>
              <a:rPr lang="en-US" dirty="0" smtClean="0"/>
              <a:t> </a:t>
            </a:r>
            <a:r>
              <a:rPr lang="en-US" dirty="0" err="1" smtClean="0"/>
              <a:t>truyền</a:t>
            </a:r>
            <a:endParaRPr lang="en-US" dirty="0" smtClean="0"/>
          </a:p>
          <a:p>
            <a:pPr lvl="1"/>
            <a:r>
              <a:rPr lang="en-US" dirty="0" err="1" smtClean="0"/>
              <a:t>cần</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node</a:t>
            </a:r>
          </a:p>
          <a:p>
            <a:r>
              <a:rPr lang="en-US" dirty="0" err="1" smtClean="0"/>
              <a:t>Nếu</a:t>
            </a:r>
            <a:r>
              <a:rPr lang="en-US" dirty="0" smtClean="0"/>
              <a:t> </a:t>
            </a:r>
            <a:r>
              <a:rPr lang="en-US" dirty="0" err="1" smtClean="0"/>
              <a:t>đụng</a:t>
            </a:r>
            <a:r>
              <a:rPr lang="en-US" dirty="0" smtClean="0"/>
              <a:t> </a:t>
            </a:r>
            <a:r>
              <a:rPr lang="en-US" dirty="0" err="1" smtClean="0"/>
              <a:t>độ</a:t>
            </a:r>
            <a:r>
              <a:rPr lang="en-US" dirty="0" smtClean="0"/>
              <a:t> </a:t>
            </a:r>
            <a:r>
              <a:rPr lang="en-US" dirty="0" err="1" smtClean="0"/>
              <a:t>xảy</a:t>
            </a:r>
            <a:r>
              <a:rPr lang="en-US" dirty="0" smtClean="0"/>
              <a:t> </a:t>
            </a:r>
            <a:r>
              <a:rPr lang="en-US" dirty="0" err="1" smtClean="0"/>
              <a:t>ra</a:t>
            </a:r>
            <a:r>
              <a:rPr lang="en-US" dirty="0" smtClean="0"/>
              <a:t>: </a:t>
            </a:r>
            <a:r>
              <a:rPr lang="en-US" dirty="0" err="1" smtClean="0"/>
              <a:t>truyền</a:t>
            </a:r>
            <a:r>
              <a:rPr lang="en-US" dirty="0" smtClean="0"/>
              <a:t> </a:t>
            </a:r>
            <a:r>
              <a:rPr lang="en-US" dirty="0" err="1" smtClean="0"/>
              <a:t>lại</a:t>
            </a:r>
            <a:r>
              <a:rPr lang="en-US" dirty="0" smtClean="0"/>
              <a:t> </a:t>
            </a:r>
            <a:r>
              <a:rPr lang="en-US" dirty="0" err="1" smtClean="0"/>
              <a:t>với</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là</a:t>
            </a:r>
            <a:r>
              <a:rPr lang="en-US" dirty="0" smtClean="0"/>
              <a:t> 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5" dur="500"/>
                                        <p:tgtEl>
                                          <p:spTgt spid="450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0" dur="500"/>
                                        <p:tgtEl>
                                          <p:spTgt spid="4505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3" dur="500"/>
                                        <p:tgtEl>
                                          <p:spTgt spid="450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8"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fontAlgn="auto">
              <a:spcAft>
                <a:spcPts val="0"/>
              </a:spcAft>
              <a:defRPr/>
            </a:pPr>
            <a:r>
              <a:rPr lang="en-US" smtClean="0"/>
              <a:t>CSMA - 1</a:t>
            </a:r>
          </a:p>
        </p:txBody>
      </p:sp>
      <p:sp>
        <p:nvSpPr>
          <p:cNvPr id="46083" name="Rectangle 3"/>
          <p:cNvSpPr>
            <a:spLocks noGrp="1" noChangeArrowheads="1"/>
          </p:cNvSpPr>
          <p:nvPr>
            <p:ph sz="quarter" idx="1"/>
          </p:nvPr>
        </p:nvSpPr>
        <p:spPr>
          <a:xfrm>
            <a:off x="457200" y="1143000"/>
            <a:ext cx="7467600" cy="5330825"/>
          </a:xfrm>
        </p:spPr>
        <p:txBody>
          <a:bodyPr/>
          <a:lstStyle/>
          <a:p>
            <a:r>
              <a:rPr lang="en-US" dirty="0" err="1" smtClean="0"/>
              <a:t>Lắng</a:t>
            </a:r>
            <a:r>
              <a:rPr lang="en-US" dirty="0" smtClean="0"/>
              <a:t> </a:t>
            </a:r>
            <a:r>
              <a:rPr lang="en-US" dirty="0" err="1" smtClean="0"/>
              <a:t>nghe</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truyền</a:t>
            </a:r>
            <a:r>
              <a:rPr lang="en-US" dirty="0" smtClean="0"/>
              <a:t>:</a:t>
            </a:r>
          </a:p>
          <a:p>
            <a:pPr lvl="1"/>
            <a:r>
              <a:rPr lang="en-US" dirty="0" err="1" smtClean="0"/>
              <a:t>Đường</a:t>
            </a:r>
            <a:r>
              <a:rPr lang="en-US" dirty="0" smtClean="0"/>
              <a:t> </a:t>
            </a:r>
            <a:r>
              <a:rPr lang="en-US" dirty="0" err="1" smtClean="0"/>
              <a:t>truyền</a:t>
            </a:r>
            <a:r>
              <a:rPr lang="en-US" dirty="0" smtClean="0"/>
              <a:t> </a:t>
            </a:r>
            <a:r>
              <a:rPr lang="en-US" dirty="0" err="1" smtClean="0"/>
              <a:t>rảnh</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Đường</a:t>
            </a:r>
            <a:r>
              <a:rPr lang="en-US" dirty="0" smtClean="0"/>
              <a:t> </a:t>
            </a:r>
            <a:r>
              <a:rPr lang="en-US" dirty="0" err="1" smtClean="0"/>
              <a:t>truyền</a:t>
            </a:r>
            <a:r>
              <a:rPr lang="en-US" dirty="0" smtClean="0"/>
              <a:t> </a:t>
            </a:r>
            <a:r>
              <a:rPr lang="en-US" dirty="0" err="1" smtClean="0"/>
              <a:t>bận</a:t>
            </a:r>
            <a:r>
              <a:rPr lang="en-US" dirty="0" smtClean="0"/>
              <a:t>: </a:t>
            </a:r>
            <a:r>
              <a:rPr lang="en-US" dirty="0" err="1" smtClean="0"/>
              <a:t>chờ</a:t>
            </a:r>
            <a:endParaRPr lang="en-US" dirty="0" smtClean="0"/>
          </a:p>
          <a:p>
            <a:r>
              <a:rPr lang="en-US" dirty="0" err="1" smtClean="0"/>
              <a:t>Lắng</a:t>
            </a:r>
            <a:r>
              <a:rPr lang="en-US" dirty="0" smtClean="0"/>
              <a:t> </a:t>
            </a:r>
            <a:r>
              <a:rPr lang="en-US" dirty="0" err="1" smtClean="0"/>
              <a:t>nghe</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sau</a:t>
            </a:r>
            <a:r>
              <a:rPr lang="en-US" dirty="0" smtClean="0"/>
              <a:t> </a:t>
            </a:r>
            <a:r>
              <a:rPr lang="en-US" dirty="0" err="1" smtClean="0"/>
              <a:t>khi</a:t>
            </a:r>
            <a:r>
              <a:rPr lang="en-US" dirty="0" smtClean="0"/>
              <a:t> </a:t>
            </a:r>
            <a:r>
              <a:rPr lang="en-US" dirty="0" err="1" smtClean="0"/>
              <a:t>truyền</a:t>
            </a:r>
            <a:endParaRPr lang="en-US" dirty="0" smtClean="0"/>
          </a:p>
          <a:p>
            <a:pPr lvl="1"/>
            <a:r>
              <a:rPr lang="en-US" dirty="0" err="1" smtClean="0"/>
              <a:t>Nếu</a:t>
            </a:r>
            <a:r>
              <a:rPr lang="en-US" dirty="0" smtClean="0"/>
              <a:t> </a:t>
            </a:r>
            <a:r>
              <a:rPr lang="en-US" dirty="0" err="1" smtClean="0"/>
              <a:t>đụng</a:t>
            </a:r>
            <a:r>
              <a:rPr lang="en-US" dirty="0" smtClean="0"/>
              <a:t> </a:t>
            </a:r>
            <a:r>
              <a:rPr lang="en-US" dirty="0" err="1" smtClean="0"/>
              <a:t>độ</a:t>
            </a:r>
            <a:r>
              <a:rPr lang="en-US" dirty="0" smtClean="0"/>
              <a:t> </a:t>
            </a:r>
            <a:r>
              <a:rPr lang="en-US" dirty="0" err="1" smtClean="0"/>
              <a:t>xảy</a:t>
            </a:r>
            <a:r>
              <a:rPr lang="en-US" dirty="0" smtClean="0"/>
              <a:t> </a:t>
            </a:r>
            <a:r>
              <a:rPr lang="en-US" dirty="0" err="1" smtClean="0"/>
              <a:t>ra</a:t>
            </a:r>
            <a:r>
              <a:rPr lang="en-US" dirty="0" smtClean="0"/>
              <a:t>:</a:t>
            </a:r>
          </a:p>
          <a:p>
            <a:pPr lvl="2"/>
            <a:r>
              <a:rPr lang="en-US" dirty="0" err="1" smtClean="0"/>
              <a:t>dừng</a:t>
            </a:r>
            <a:r>
              <a:rPr lang="en-US" dirty="0" smtClean="0"/>
              <a:t> </a:t>
            </a:r>
            <a:r>
              <a:rPr lang="en-US" dirty="0" err="1" smtClean="0"/>
              <a:t>truyền</a:t>
            </a:r>
            <a:endParaRPr lang="en-US" dirty="0" smtClean="0"/>
          </a:p>
          <a:p>
            <a:pPr lvl="2"/>
            <a:r>
              <a:rPr lang="en-US" dirty="0" err="1" smtClean="0"/>
              <a:t>đợi</a:t>
            </a:r>
            <a:r>
              <a:rPr lang="en-US" dirty="0" smtClean="0"/>
              <a:t> 1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truyền</a:t>
            </a:r>
            <a:r>
              <a:rPr lang="en-US" dirty="0" smtClean="0"/>
              <a:t> </a:t>
            </a:r>
            <a:r>
              <a:rPr lang="en-US" dirty="0" err="1" smtClean="0"/>
              <a:t>lại</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0" dur="500"/>
                                        <p:tgtEl>
                                          <p:spTgt spid="460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8" dur="500"/>
                                        <p:tgtEl>
                                          <p:spTgt spid="4608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1" dur="500"/>
                                        <p:tgtEl>
                                          <p:spTgt spid="4608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4" dur="500"/>
                                        <p:tgtEl>
                                          <p:spTgt spid="4608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7"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fontAlgn="auto">
              <a:spcAft>
                <a:spcPts val="0"/>
              </a:spcAft>
              <a:defRPr/>
            </a:pPr>
            <a:r>
              <a:rPr lang="en-US" sz="3600" smtClean="0"/>
              <a:t>CSMA - 2</a:t>
            </a:r>
          </a:p>
        </p:txBody>
      </p:sp>
      <p:sp>
        <p:nvSpPr>
          <p:cNvPr id="47107" name="Rectangle 3"/>
          <p:cNvSpPr>
            <a:spLocks noGrp="1" noChangeArrowheads="1"/>
          </p:cNvSpPr>
          <p:nvPr>
            <p:ph sz="quarter" idx="1"/>
          </p:nvPr>
        </p:nvSpPr>
        <p:spPr>
          <a:xfrm>
            <a:off x="457200" y="1143000"/>
            <a:ext cx="7467600" cy="5330825"/>
          </a:xfrm>
        </p:spPr>
        <p:txBody>
          <a:bodyPr/>
          <a:lstStyle/>
          <a:p>
            <a:r>
              <a:rPr lang="en-US" dirty="0" err="1" smtClean="0"/>
              <a:t>Đánh</a:t>
            </a:r>
            <a:r>
              <a:rPr lang="en-US" dirty="0" smtClean="0"/>
              <a:t> </a:t>
            </a:r>
            <a:r>
              <a:rPr lang="en-US" dirty="0" err="1" smtClean="0"/>
              <a:t>giá</a:t>
            </a:r>
            <a:r>
              <a:rPr lang="en-US" dirty="0" smtClean="0"/>
              <a:t>:</a:t>
            </a:r>
          </a:p>
          <a:p>
            <a:pPr lvl="2"/>
            <a:r>
              <a:rPr lang="en-US" dirty="0" err="1" smtClean="0"/>
              <a:t>Các</a:t>
            </a:r>
            <a:r>
              <a:rPr lang="en-US" dirty="0" smtClean="0"/>
              <a:t> node </a:t>
            </a:r>
            <a:r>
              <a:rPr lang="en-US" dirty="0" err="1" smtClean="0"/>
              <a:t>có</a:t>
            </a:r>
            <a:r>
              <a:rPr lang="en-US" dirty="0" smtClean="0"/>
              <a:t> </a:t>
            </a:r>
            <a:r>
              <a:rPr lang="en-US" dirty="0" err="1" smtClean="0"/>
              <a:t>quyền</a:t>
            </a:r>
            <a:r>
              <a:rPr lang="en-US" dirty="0" smtClean="0"/>
              <a:t> </a:t>
            </a:r>
            <a:r>
              <a:rPr lang="en-US" dirty="0" err="1" smtClean="0"/>
              <a:t>ngang</a:t>
            </a:r>
            <a:r>
              <a:rPr lang="en-US" dirty="0" smtClean="0"/>
              <a:t> </a:t>
            </a:r>
            <a:r>
              <a:rPr lang="en-US" dirty="0" err="1" smtClean="0"/>
              <a:t>nhau</a:t>
            </a:r>
            <a:endParaRPr lang="en-US" dirty="0" smtClean="0"/>
          </a:p>
          <a:p>
            <a:pPr lvl="2"/>
            <a:r>
              <a:rPr lang="en-US" dirty="0" smtClean="0"/>
              <a:t>Chi </a:t>
            </a:r>
            <a:r>
              <a:rPr lang="en-US" dirty="0" err="1" smtClean="0"/>
              <a:t>phí</a:t>
            </a:r>
            <a:r>
              <a:rPr lang="en-US" dirty="0" smtClean="0"/>
              <a:t> </a:t>
            </a:r>
            <a:r>
              <a:rPr lang="en-US" dirty="0" err="1" smtClean="0"/>
              <a:t>cao</a:t>
            </a:r>
            <a:endParaRPr lang="en-US" dirty="0" smtClean="0"/>
          </a:p>
          <a:p>
            <a:pPr lvl="2"/>
            <a:r>
              <a:rPr lang="en-US" dirty="0" err="1" smtClean="0"/>
              <a:t>Tốc</a:t>
            </a:r>
            <a:r>
              <a:rPr lang="en-US" dirty="0" smtClean="0"/>
              <a:t> </a:t>
            </a:r>
            <a:r>
              <a:rPr lang="en-US" dirty="0" err="1" smtClean="0"/>
              <a:t>độ</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nếu</a:t>
            </a:r>
            <a:r>
              <a:rPr lang="en-US" dirty="0" smtClean="0"/>
              <a:t> </a:t>
            </a:r>
            <a:r>
              <a:rPr lang="en-US" dirty="0" err="1" smtClean="0"/>
              <a:t>số</a:t>
            </a:r>
            <a:r>
              <a:rPr lang="en-US" dirty="0" smtClean="0"/>
              <a:t> </a:t>
            </a:r>
            <a:r>
              <a:rPr lang="en-US" dirty="0" err="1" smtClean="0"/>
              <a:t>lượng</a:t>
            </a:r>
            <a:r>
              <a:rPr lang="en-US" dirty="0" smtClean="0"/>
              <a:t> node </a:t>
            </a:r>
            <a:r>
              <a:rPr lang="en-US" dirty="0" err="1" smtClean="0"/>
              <a:t>ít</a:t>
            </a:r>
            <a:endParaRPr lang="en-US" dirty="0" smtClean="0"/>
          </a:p>
          <a:p>
            <a:pPr lvl="2"/>
            <a:r>
              <a:rPr lang="en-US" dirty="0" err="1" smtClean="0"/>
              <a:t>Không</a:t>
            </a:r>
            <a:r>
              <a:rPr lang="en-US" dirty="0" smtClean="0"/>
              <a:t> </a:t>
            </a:r>
            <a:r>
              <a:rPr lang="en-US" dirty="0" err="1" smtClean="0"/>
              <a:t>ấn</a:t>
            </a:r>
            <a:r>
              <a:rPr lang="en-US" dirty="0" smtClean="0"/>
              <a:t> </a:t>
            </a:r>
            <a:r>
              <a:rPr lang="en-US" dirty="0" err="1" smtClean="0"/>
              <a:t>định</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đặc</a:t>
            </a:r>
            <a:r>
              <a:rPr lang="en-US" dirty="0" smtClean="0"/>
              <a:t> </a:t>
            </a:r>
            <a:r>
              <a:rPr lang="en-US" dirty="0" err="1" smtClean="0"/>
              <a:t>biệt</a:t>
            </a:r>
            <a:endParaRPr lang="en-US" dirty="0" smtClean="0"/>
          </a:p>
          <a:p>
            <a:r>
              <a:rPr lang="en-US" dirty="0" err="1" smtClean="0"/>
              <a:t>Cải</a:t>
            </a:r>
            <a:r>
              <a:rPr lang="en-US" dirty="0" smtClean="0"/>
              <a:t> </a:t>
            </a:r>
            <a:r>
              <a:rPr lang="en-US" dirty="0" err="1" smtClean="0"/>
              <a:t>tiến</a:t>
            </a:r>
            <a:r>
              <a:rPr lang="en-US" dirty="0" smtClean="0"/>
              <a:t>:</a:t>
            </a:r>
          </a:p>
          <a:p>
            <a:pPr lvl="1"/>
            <a:r>
              <a:rPr lang="en-US" dirty="0" smtClean="0"/>
              <a:t>CSMA/CD (Carrier Sense Multiple Access / Collision Detection)</a:t>
            </a:r>
          </a:p>
          <a:p>
            <a:pPr lvl="1"/>
            <a:r>
              <a:rPr lang="en-US" dirty="0" smtClean="0"/>
              <a:t>CSMA/CA (Carrier Sense Multiple Access / Collision Avoidance)</a:t>
            </a:r>
          </a:p>
          <a:p>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0" dur="500"/>
                                        <p:tgtEl>
                                          <p:spTgt spid="47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3" dur="500"/>
                                        <p:tgtEl>
                                          <p:spTgt spid="47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6" dur="500"/>
                                        <p:tgtEl>
                                          <p:spTgt spid="471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19" dur="5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blinds(horizontal)">
                                      <p:cBhvr>
                                        <p:cTn id="24" dur="500"/>
                                        <p:tgtEl>
                                          <p:spTgt spid="4710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27" dur="500"/>
                                        <p:tgtEl>
                                          <p:spTgt spid="4710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30"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fontAlgn="auto">
              <a:spcAft>
                <a:spcPts val="0"/>
              </a:spcAft>
              <a:defRPr/>
            </a:pPr>
            <a:r>
              <a:rPr lang="en-US" smtClean="0"/>
              <a:t>CSMA/CD</a:t>
            </a:r>
          </a:p>
        </p:txBody>
      </p:sp>
      <p:sp>
        <p:nvSpPr>
          <p:cNvPr id="48131"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smtClean="0"/>
              <a:t>Ý </a:t>
            </a:r>
            <a:r>
              <a:rPr lang="en-US" sz="2800" dirty="0" err="1" smtClean="0"/>
              <a:t>tưởng</a:t>
            </a:r>
            <a:r>
              <a:rPr lang="en-US" sz="2800" dirty="0" smtClean="0"/>
              <a:t>:</a:t>
            </a:r>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lắng</a:t>
            </a:r>
            <a:r>
              <a:rPr lang="en-US" sz="2400" dirty="0" smtClean="0"/>
              <a:t> </a:t>
            </a:r>
            <a:r>
              <a:rPr lang="en-US" sz="2400" dirty="0" err="1" smtClean="0"/>
              <a:t>nghe</a:t>
            </a:r>
            <a:r>
              <a:rPr lang="en-US" sz="2400" dirty="0" smtClean="0"/>
              <a:t> </a:t>
            </a:r>
            <a:r>
              <a:rPr lang="en-US" sz="2400" dirty="0" err="1" smtClean="0"/>
              <a:t>đường</a:t>
            </a:r>
            <a:r>
              <a:rPr lang="en-US" sz="2400" dirty="0" smtClean="0"/>
              <a:t> </a:t>
            </a:r>
            <a:r>
              <a:rPr lang="en-US" sz="2400" dirty="0" err="1" smtClean="0"/>
              <a:t>truyền</a:t>
            </a:r>
            <a:endParaRPr lang="en-US" sz="2400" dirty="0" smtClean="0"/>
          </a:p>
          <a:p>
            <a:pPr lvl="1">
              <a:lnSpc>
                <a:spcPct val="90000"/>
              </a:lnSpc>
            </a:pPr>
            <a:r>
              <a:rPr lang="en-US" sz="2400" dirty="0" err="1" smtClean="0"/>
              <a:t>Nếu</a:t>
            </a:r>
            <a:r>
              <a:rPr lang="en-US" sz="2400" dirty="0" smtClean="0"/>
              <a:t> </a:t>
            </a:r>
            <a:r>
              <a:rPr lang="en-US" sz="2400" dirty="0" err="1" smtClean="0"/>
              <a:t>đường</a:t>
            </a:r>
            <a:r>
              <a:rPr lang="en-US" sz="2400" dirty="0" smtClean="0"/>
              <a:t> </a:t>
            </a:r>
            <a:r>
              <a:rPr lang="en-US" sz="2400" dirty="0" err="1" smtClean="0"/>
              <a:t>truyền</a:t>
            </a:r>
            <a:r>
              <a:rPr lang="en-US" sz="2400" dirty="0" smtClean="0"/>
              <a:t> </a:t>
            </a:r>
            <a:r>
              <a:rPr lang="en-US" sz="2400" dirty="0" err="1" smtClean="0"/>
              <a:t>rảnh</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truyền</a:t>
            </a:r>
            <a:r>
              <a:rPr lang="en-US" sz="2400" dirty="0" smtClean="0"/>
              <a:t> DL </a:t>
            </a:r>
            <a:r>
              <a:rPr lang="en-US" sz="2400" dirty="0" err="1" smtClean="0"/>
              <a:t>của</a:t>
            </a:r>
            <a:r>
              <a:rPr lang="en-US" sz="2400" dirty="0" smtClean="0"/>
              <a:t> </a:t>
            </a:r>
            <a:r>
              <a:rPr lang="en-US" sz="2400" dirty="0" err="1" smtClean="0"/>
              <a:t>mình</a:t>
            </a:r>
            <a:r>
              <a:rPr lang="en-US" sz="2400" dirty="0" smtClean="0"/>
              <a:t> </a:t>
            </a:r>
            <a:r>
              <a:rPr lang="en-US" sz="2400" dirty="0" err="1" smtClean="0"/>
              <a:t>lên</a:t>
            </a:r>
            <a:r>
              <a:rPr lang="en-US" sz="2400" dirty="0" smtClean="0"/>
              <a:t> </a:t>
            </a:r>
            <a:r>
              <a:rPr lang="en-US" sz="2400" dirty="0" err="1" smtClean="0"/>
              <a:t>đường</a:t>
            </a:r>
            <a:r>
              <a:rPr lang="en-US" sz="2400" dirty="0" smtClean="0"/>
              <a:t> </a:t>
            </a:r>
            <a:r>
              <a:rPr lang="en-US" sz="2400" dirty="0" err="1" smtClean="0"/>
              <a:t>truyền</a:t>
            </a:r>
            <a:endParaRPr lang="en-US" sz="2400" dirty="0" smtClean="0"/>
          </a:p>
          <a:p>
            <a:pPr lvl="1">
              <a:lnSpc>
                <a:spcPct val="90000"/>
              </a:lnSpc>
            </a:pPr>
            <a:r>
              <a:rPr lang="en-US" sz="2400" dirty="0" err="1" smtClean="0"/>
              <a:t>Sau</a:t>
            </a:r>
            <a:r>
              <a:rPr lang="en-US" sz="2400" dirty="0" smtClean="0"/>
              <a:t> </a:t>
            </a:r>
            <a:r>
              <a:rPr lang="en-US" sz="2400" dirty="0" err="1" smtClean="0"/>
              <a:t>khi</a:t>
            </a:r>
            <a:r>
              <a:rPr lang="en-US" sz="2400" dirty="0" smtClean="0"/>
              <a:t> </a:t>
            </a:r>
            <a:r>
              <a:rPr lang="en-US" sz="2400" dirty="0" err="1" smtClean="0"/>
              <a:t>truyền</a:t>
            </a:r>
            <a:r>
              <a:rPr lang="en-US" sz="2400" dirty="0" smtClean="0"/>
              <a:t>, </a:t>
            </a:r>
            <a:r>
              <a:rPr lang="en-US" sz="2400" dirty="0" err="1" smtClean="0"/>
              <a:t>lắng</a:t>
            </a:r>
            <a:r>
              <a:rPr lang="en-US" sz="2400" dirty="0" smtClean="0"/>
              <a:t> </a:t>
            </a:r>
            <a:r>
              <a:rPr lang="en-US" sz="2400" dirty="0" err="1" smtClean="0"/>
              <a:t>nghe</a:t>
            </a:r>
            <a:r>
              <a:rPr lang="en-US" sz="2400" dirty="0" smtClean="0"/>
              <a:t> </a:t>
            </a:r>
            <a:r>
              <a:rPr lang="en-US" sz="2400" dirty="0" err="1" smtClean="0"/>
              <a:t>đụng</a:t>
            </a:r>
            <a:r>
              <a:rPr lang="en-US" sz="2400" dirty="0" smtClean="0"/>
              <a:t> </a:t>
            </a:r>
            <a:r>
              <a:rPr lang="en-US" sz="2400" dirty="0" err="1" smtClean="0"/>
              <a:t>độ</a:t>
            </a:r>
            <a:r>
              <a:rPr lang="en-US" sz="2400" dirty="0" smtClean="0"/>
              <a:t>?</a:t>
            </a:r>
          </a:p>
          <a:p>
            <a:pPr lvl="1">
              <a:lnSpc>
                <a:spcPct val="90000"/>
              </a:lnSpc>
            </a:pPr>
            <a:r>
              <a:rPr lang="en-US" sz="2400" dirty="0" err="1" smtClean="0"/>
              <a:t>Nếu</a:t>
            </a:r>
            <a:r>
              <a:rPr lang="en-US" sz="2400" dirty="0" smtClean="0"/>
              <a:t> </a:t>
            </a:r>
            <a:r>
              <a:rPr lang="en-US" sz="2400" dirty="0" err="1" smtClean="0"/>
              <a:t>có</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gởi</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cảnh</a:t>
            </a:r>
            <a:r>
              <a:rPr lang="en-US" sz="2400" dirty="0" smtClean="0"/>
              <a:t> </a:t>
            </a:r>
            <a:r>
              <a:rPr lang="en-US" sz="2400" dirty="0" err="1" smtClean="0"/>
              <a:t>báo</a:t>
            </a:r>
            <a:r>
              <a:rPr lang="en-US" sz="2400" dirty="0" smtClean="0"/>
              <a:t> </a:t>
            </a:r>
            <a:r>
              <a:rPr lang="en-US" sz="2400" dirty="0" err="1" smtClean="0"/>
              <a:t>các</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khác</a:t>
            </a:r>
            <a:endParaRPr lang="en-US" sz="2400" dirty="0" smtClean="0"/>
          </a:p>
          <a:p>
            <a:pPr lvl="1">
              <a:lnSpc>
                <a:spcPct val="90000"/>
              </a:lnSpc>
            </a:pPr>
            <a:r>
              <a:rPr lang="en-US" sz="2400" dirty="0" err="1" smtClean="0"/>
              <a:t>Tạm</a:t>
            </a:r>
            <a:r>
              <a:rPr lang="en-US" sz="2400" dirty="0" smtClean="0"/>
              <a:t> </a:t>
            </a:r>
            <a:r>
              <a:rPr lang="en-US" sz="2400" dirty="0" err="1" smtClean="0"/>
              <a:t>dừng</a:t>
            </a:r>
            <a:r>
              <a:rPr lang="en-US" sz="2400" dirty="0" smtClean="0"/>
              <a:t> 1 </a:t>
            </a:r>
            <a:r>
              <a:rPr lang="en-US" sz="2400" dirty="0" err="1" smtClean="0"/>
              <a:t>khoảng</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ngẫu</a:t>
            </a:r>
            <a:r>
              <a:rPr lang="en-US" sz="2400" dirty="0" smtClean="0"/>
              <a:t> </a:t>
            </a:r>
            <a:r>
              <a:rPr lang="en-US" sz="2400" dirty="0" err="1" smtClean="0"/>
              <a:t>nhiên</a:t>
            </a:r>
            <a:r>
              <a:rPr lang="en-US" sz="2400" dirty="0" smtClean="0"/>
              <a:t> </a:t>
            </a:r>
            <a:r>
              <a:rPr lang="en-US" sz="2400" dirty="0" err="1" smtClean="0"/>
              <a:t>rồi</a:t>
            </a:r>
            <a:r>
              <a:rPr lang="en-US" sz="2400" dirty="0" smtClean="0"/>
              <a:t> </a:t>
            </a:r>
            <a:r>
              <a:rPr lang="en-US" sz="2400" dirty="0" err="1" smtClean="0"/>
              <a:t>gởi</a:t>
            </a:r>
            <a:r>
              <a:rPr lang="en-US" sz="2400" dirty="0" smtClean="0"/>
              <a:t> DL </a:t>
            </a:r>
          </a:p>
          <a:p>
            <a:pPr lvl="1">
              <a:lnSpc>
                <a:spcPct val="90000"/>
              </a:lnSpc>
            </a:pPr>
            <a:r>
              <a:rPr lang="en-US" sz="2400" dirty="0" err="1" smtClean="0"/>
              <a:t>Nếu</a:t>
            </a:r>
            <a:r>
              <a:rPr lang="en-US" sz="2400" dirty="0" smtClean="0"/>
              <a:t> </a:t>
            </a:r>
            <a:r>
              <a:rPr lang="en-US" sz="2400" dirty="0" err="1" smtClean="0"/>
              <a:t>tiếp</a:t>
            </a:r>
            <a:r>
              <a:rPr lang="en-US" sz="2400" dirty="0" smtClean="0"/>
              <a:t> </a:t>
            </a:r>
            <a:r>
              <a:rPr lang="en-US" sz="2400" dirty="0" err="1" smtClean="0"/>
              <a:t>tục</a:t>
            </a:r>
            <a:r>
              <a:rPr lang="en-US" sz="2400" dirty="0" smtClean="0"/>
              <a:t> </a:t>
            </a:r>
            <a:r>
              <a:rPr lang="en-US" sz="2400" dirty="0" err="1" smtClean="0"/>
              <a:t>xảy</a:t>
            </a:r>
            <a:r>
              <a:rPr lang="en-US" sz="2400" dirty="0" smtClean="0"/>
              <a:t> </a:t>
            </a:r>
            <a:r>
              <a:rPr lang="en-US" sz="2400" dirty="0" err="1" smtClean="0"/>
              <a:t>ra</a:t>
            </a:r>
            <a:r>
              <a:rPr lang="en-US" sz="2400" dirty="0" smtClean="0"/>
              <a:t> </a:t>
            </a:r>
            <a:r>
              <a:rPr lang="en-US" sz="2400" dirty="0" err="1" smtClean="0"/>
              <a:t>đụng</a:t>
            </a:r>
            <a:r>
              <a:rPr lang="en-US" sz="2400" dirty="0" smtClean="0"/>
              <a:t> </a:t>
            </a:r>
            <a:r>
              <a:rPr lang="en-US" sz="2400" dirty="0" err="1" smtClean="0"/>
              <a:t>độ</a:t>
            </a:r>
            <a:r>
              <a:rPr lang="en-US" sz="2400" dirty="0" smtClean="0"/>
              <a:t>, </a:t>
            </a:r>
            <a:r>
              <a:rPr lang="en-US" sz="2400" dirty="0" err="1" smtClean="0"/>
              <a:t>tạm</a:t>
            </a:r>
            <a:r>
              <a:rPr lang="en-US" sz="2400" dirty="0" smtClean="0"/>
              <a:t> </a:t>
            </a:r>
            <a:r>
              <a:rPr lang="en-US" sz="2400" dirty="0" err="1" smtClean="0"/>
              <a:t>dừng</a:t>
            </a:r>
            <a:r>
              <a:rPr lang="en-US" sz="2400" dirty="0" smtClean="0"/>
              <a:t> </a:t>
            </a:r>
            <a:r>
              <a:rPr lang="en-US" sz="2400" dirty="0" err="1" smtClean="0"/>
              <a:t>khoảng</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gấp</a:t>
            </a:r>
            <a:r>
              <a:rPr lang="en-US" sz="2400" dirty="0" smtClean="0"/>
              <a:t> </a:t>
            </a:r>
            <a:r>
              <a:rPr lang="en-US" sz="2400" dirty="0" err="1" smtClean="0"/>
              <a:t>đôi</a:t>
            </a:r>
            <a:r>
              <a:rPr lang="en-US" sz="2400" dirty="0" smtClean="0"/>
              <a:t>.</a:t>
            </a:r>
          </a:p>
          <a:p>
            <a:pPr>
              <a:lnSpc>
                <a:spcPct val="90000"/>
              </a:lnSpc>
            </a:pPr>
            <a:r>
              <a:rPr lang="en-US" sz="2800" dirty="0" err="1" smtClean="0"/>
              <a:t>Dùng</a:t>
            </a:r>
            <a:r>
              <a:rPr lang="en-US" sz="2800" dirty="0" smtClean="0"/>
              <a:t> </a:t>
            </a:r>
            <a:r>
              <a:rPr lang="en-US" sz="2800" dirty="0" err="1" smtClean="0"/>
              <a:t>trong</a:t>
            </a:r>
            <a:r>
              <a:rPr lang="en-US" sz="2800" dirty="0" smtClean="0"/>
              <a:t> </a:t>
            </a:r>
            <a:r>
              <a:rPr lang="en-US" sz="2800" dirty="0" err="1" smtClean="0"/>
              <a:t>mạng</a:t>
            </a:r>
            <a:r>
              <a:rPr lang="en-US" sz="2800" dirty="0" smtClean="0"/>
              <a:t> 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3" dur="500"/>
                                        <p:tgtEl>
                                          <p:spTgt spid="4813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6" dur="500"/>
                                        <p:tgtEl>
                                          <p:spTgt spid="4813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9" dur="500"/>
                                        <p:tgtEl>
                                          <p:spTgt spid="4813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22" dur="500"/>
                                        <p:tgtEl>
                                          <p:spTgt spid="4813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25" dur="500"/>
                                        <p:tgtEl>
                                          <p:spTgt spid="4813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30"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fontAlgn="auto">
              <a:spcAft>
                <a:spcPts val="0"/>
              </a:spcAft>
              <a:defRPr/>
            </a:pPr>
            <a:r>
              <a:rPr lang="en-US" smtClean="0"/>
              <a:t>Luân phiên</a:t>
            </a:r>
          </a:p>
        </p:txBody>
      </p:sp>
      <p:sp>
        <p:nvSpPr>
          <p:cNvPr id="50179" name="Rectangle 3"/>
          <p:cNvSpPr>
            <a:spLocks noGrp="1" noChangeArrowheads="1"/>
          </p:cNvSpPr>
          <p:nvPr>
            <p:ph sz="quarter" idx="1"/>
          </p:nvPr>
        </p:nvSpPr>
        <p:spPr>
          <a:xfrm>
            <a:off x="457200" y="1143000"/>
            <a:ext cx="7467600" cy="5330825"/>
          </a:xfrm>
        </p:spPr>
        <p:txBody>
          <a:bodyPr/>
          <a:lstStyle/>
          <a:p>
            <a:r>
              <a:rPr lang="en-US" dirty="0" err="1" smtClean="0"/>
              <a:t>Dùng</a:t>
            </a:r>
            <a:r>
              <a:rPr lang="en-US" dirty="0" smtClean="0"/>
              <a:t> </a:t>
            </a:r>
            <a:r>
              <a:rPr lang="en-US" dirty="0" err="1" smtClean="0"/>
              <a:t>thẻ</a:t>
            </a:r>
            <a:r>
              <a:rPr lang="en-US" dirty="0" smtClean="0"/>
              <a:t> </a:t>
            </a:r>
            <a:r>
              <a:rPr lang="en-US" dirty="0" err="1" smtClean="0"/>
              <a:t>bài</a:t>
            </a:r>
            <a:r>
              <a:rPr lang="en-US" dirty="0" smtClean="0"/>
              <a:t> (Token Passing)</a:t>
            </a:r>
          </a:p>
          <a:p>
            <a:r>
              <a:rPr lang="en-US" dirty="0" err="1" smtClean="0"/>
              <a:t>Dò</a:t>
            </a:r>
            <a:r>
              <a:rPr lang="en-US" dirty="0" smtClean="0"/>
              <a:t> </a:t>
            </a:r>
            <a:r>
              <a:rPr lang="en-US" dirty="0" err="1" smtClean="0"/>
              <a:t>chọn</a:t>
            </a:r>
            <a:r>
              <a:rPr lang="en-US" dirty="0" smtClean="0"/>
              <a:t> (Polling)</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fontAlgn="auto">
              <a:spcAft>
                <a:spcPts val="0"/>
              </a:spcAft>
              <a:defRPr/>
            </a:pPr>
            <a:r>
              <a:rPr lang="en-US" smtClean="0"/>
              <a:t>Token Passing</a:t>
            </a:r>
          </a:p>
        </p:txBody>
      </p:sp>
      <p:sp>
        <p:nvSpPr>
          <p:cNvPr id="51203" name="Rectangle 3"/>
          <p:cNvSpPr>
            <a:spLocks noGrp="1" noChangeArrowheads="1"/>
          </p:cNvSpPr>
          <p:nvPr>
            <p:ph sz="quarter" idx="1"/>
          </p:nvPr>
        </p:nvSpPr>
        <p:spPr>
          <a:xfrm>
            <a:off x="457200" y="1295400"/>
            <a:ext cx="7467600" cy="5178425"/>
          </a:xfrm>
        </p:spPr>
        <p:txBody>
          <a:bodyPr/>
          <a:lstStyle/>
          <a:p>
            <a:pPr>
              <a:lnSpc>
                <a:spcPct val="90000"/>
              </a:lnSpc>
            </a:pPr>
            <a:r>
              <a:rPr lang="en-US" sz="2800" dirty="0" smtClean="0"/>
              <a:t>Ý </a:t>
            </a:r>
            <a:r>
              <a:rPr lang="en-US" sz="2800" dirty="0" err="1" smtClean="0"/>
              <a:t>tưởng</a:t>
            </a:r>
            <a:r>
              <a:rPr lang="en-US" sz="2800" dirty="0" smtClean="0"/>
              <a:t>:</a:t>
            </a:r>
          </a:p>
          <a:p>
            <a:pPr lvl="1">
              <a:lnSpc>
                <a:spcPct val="90000"/>
              </a:lnSpc>
            </a:pPr>
            <a:r>
              <a:rPr lang="en-US" sz="2400" dirty="0" err="1" smtClean="0"/>
              <a:t>Dùng</a:t>
            </a:r>
            <a:r>
              <a:rPr lang="en-US" sz="2400" dirty="0" smtClean="0"/>
              <a:t> 1 </a:t>
            </a:r>
            <a:r>
              <a:rPr lang="en-US" sz="2400" dirty="0" err="1" smtClean="0"/>
              <a:t>thẻ</a:t>
            </a:r>
            <a:r>
              <a:rPr lang="en-US" sz="2400" dirty="0" smtClean="0"/>
              <a:t> </a:t>
            </a:r>
            <a:r>
              <a:rPr lang="en-US" sz="2400" dirty="0" err="1" smtClean="0"/>
              <a:t>bài</a:t>
            </a:r>
            <a:r>
              <a:rPr lang="en-US" sz="2400" dirty="0" smtClean="0"/>
              <a:t> (token) </a:t>
            </a:r>
            <a:r>
              <a:rPr lang="en-US" sz="2400" dirty="0" err="1" smtClean="0"/>
              <a:t>di</a:t>
            </a:r>
            <a:r>
              <a:rPr lang="en-US" sz="2400" dirty="0" smtClean="0"/>
              <a:t> </a:t>
            </a:r>
            <a:r>
              <a:rPr lang="en-US" sz="2400" dirty="0" err="1" smtClean="0"/>
              <a:t>chuyển</a:t>
            </a:r>
            <a:r>
              <a:rPr lang="en-US" sz="2400" dirty="0" smtClean="0"/>
              <a:t> qua </a:t>
            </a:r>
            <a:r>
              <a:rPr lang="en-US" sz="2400" dirty="0" err="1" smtClean="0"/>
              <a:t>các</a:t>
            </a:r>
            <a:r>
              <a:rPr lang="en-US" sz="2400" dirty="0" smtClean="0"/>
              <a:t> node</a:t>
            </a:r>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muốn</a:t>
            </a:r>
            <a:r>
              <a:rPr lang="en-US" sz="2400" dirty="0" smtClean="0"/>
              <a:t> </a:t>
            </a:r>
            <a:r>
              <a:rPr lang="en-US" sz="2400" dirty="0" err="1" smtClean="0"/>
              <a:t>truyền</a:t>
            </a:r>
            <a:r>
              <a:rPr lang="en-US" sz="2400" dirty="0" smtClean="0"/>
              <a:t> DL </a:t>
            </a:r>
            <a:r>
              <a:rPr lang="en-US" sz="2400" dirty="0" err="1" smtClean="0"/>
              <a:t>thì</a:t>
            </a:r>
            <a:r>
              <a:rPr lang="en-US" sz="2400" dirty="0" smtClean="0"/>
              <a:t> </a:t>
            </a:r>
            <a:r>
              <a:rPr lang="en-US" sz="2400" dirty="0" err="1" smtClean="0"/>
              <a:t>phải</a:t>
            </a:r>
            <a:r>
              <a:rPr lang="en-US" sz="2400" dirty="0" smtClean="0"/>
              <a:t> </a:t>
            </a:r>
            <a:r>
              <a:rPr lang="en-US" sz="2400" dirty="0" err="1" smtClean="0"/>
              <a:t>chiếm</a:t>
            </a:r>
            <a:r>
              <a:rPr lang="en-US" sz="2400" dirty="0" smtClean="0"/>
              <a:t> </a:t>
            </a:r>
            <a:r>
              <a:rPr lang="en-US" sz="2400" dirty="0" err="1" smtClean="0"/>
              <a:t>được</a:t>
            </a:r>
            <a:r>
              <a:rPr lang="en-US" sz="2400" dirty="0" smtClean="0"/>
              <a:t> </a:t>
            </a:r>
            <a:r>
              <a:rPr lang="en-US" sz="2400" dirty="0" err="1" smtClean="0"/>
              <a:t>thẻ</a:t>
            </a:r>
            <a:r>
              <a:rPr lang="en-US" sz="2400" dirty="0" smtClean="0"/>
              <a:t> </a:t>
            </a:r>
            <a:r>
              <a:rPr lang="en-US" sz="2400" dirty="0" err="1" smtClean="0"/>
              <a:t>bài</a:t>
            </a:r>
            <a:endParaRPr lang="en-US" sz="2400" dirty="0" smtClean="0"/>
          </a:p>
          <a:p>
            <a:pPr>
              <a:lnSpc>
                <a:spcPct val="90000"/>
              </a:lnSpc>
            </a:pPr>
            <a:r>
              <a:rPr lang="en-US" sz="2800" dirty="0" err="1" smtClean="0"/>
              <a:t>Đánh</a:t>
            </a:r>
            <a:r>
              <a:rPr lang="en-US" sz="2800" dirty="0" smtClean="0"/>
              <a:t> </a:t>
            </a:r>
            <a:r>
              <a:rPr lang="en-US" sz="2800" dirty="0" err="1" smtClean="0"/>
              <a:t>giá</a:t>
            </a:r>
            <a:r>
              <a:rPr lang="en-US" sz="2800" dirty="0" smtClean="0"/>
              <a:t>:</a:t>
            </a:r>
          </a:p>
          <a:p>
            <a:pPr lvl="1">
              <a:lnSpc>
                <a:spcPct val="90000"/>
              </a:lnSpc>
            </a:pPr>
            <a:r>
              <a:rPr lang="en-US" sz="2400" dirty="0" err="1" smtClean="0"/>
              <a:t>Thích</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mạng</a:t>
            </a:r>
            <a:r>
              <a:rPr lang="en-US" sz="2400" dirty="0" smtClean="0"/>
              <a:t> </a:t>
            </a:r>
            <a:r>
              <a:rPr lang="en-US" sz="2400" dirty="0" err="1" smtClean="0"/>
              <a:t>có</a:t>
            </a:r>
            <a:r>
              <a:rPr lang="en-US" sz="2400" dirty="0" smtClean="0"/>
              <a:t> </a:t>
            </a:r>
            <a:r>
              <a:rPr lang="en-US" sz="2400" dirty="0" err="1" smtClean="0"/>
              <a:t>tải</a:t>
            </a:r>
            <a:r>
              <a:rPr lang="en-US" sz="2400" dirty="0" smtClean="0"/>
              <a:t> </a:t>
            </a:r>
            <a:r>
              <a:rPr lang="en-US" sz="2400" dirty="0" err="1" smtClean="0"/>
              <a:t>nặng</a:t>
            </a:r>
            <a:endParaRPr lang="en-US" sz="2400" dirty="0" smtClean="0"/>
          </a:p>
          <a:p>
            <a:pPr lvl="1">
              <a:lnSpc>
                <a:spcPct val="90000"/>
              </a:lnSpc>
            </a:pPr>
            <a:r>
              <a:rPr lang="en-US" sz="2400" dirty="0" err="1" smtClean="0"/>
              <a:t>Thiết</a:t>
            </a:r>
            <a:r>
              <a:rPr lang="en-US" sz="2400" dirty="0" smtClean="0"/>
              <a:t> </a:t>
            </a:r>
            <a:r>
              <a:rPr lang="en-US" sz="2400" dirty="0" err="1" smtClean="0"/>
              <a:t>lập</a:t>
            </a:r>
            <a:r>
              <a:rPr lang="en-US" sz="2400" dirty="0" smtClean="0"/>
              <a:t> </a:t>
            </a:r>
            <a:r>
              <a:rPr lang="en-US" sz="2400" dirty="0" err="1" smtClean="0"/>
              <a:t>được</a:t>
            </a:r>
            <a:r>
              <a:rPr lang="en-US" sz="2400" dirty="0" smtClean="0"/>
              <a:t> </a:t>
            </a:r>
            <a:r>
              <a:rPr lang="en-US" sz="2400" dirty="0" err="1" smtClean="0"/>
              <a:t>độ</a:t>
            </a:r>
            <a:r>
              <a:rPr lang="en-US" sz="2400" dirty="0" smtClean="0"/>
              <a:t> </a:t>
            </a:r>
            <a:r>
              <a:rPr lang="en-US" sz="2400" dirty="0" err="1" smtClean="0"/>
              <a:t>ưu</a:t>
            </a:r>
            <a:r>
              <a:rPr lang="en-US" sz="2400" dirty="0" smtClean="0"/>
              <a:t> </a:t>
            </a:r>
            <a:r>
              <a:rPr lang="en-US" sz="2400" dirty="0" err="1" smtClean="0"/>
              <a:t>tiên</a:t>
            </a:r>
            <a:r>
              <a:rPr lang="en-US" sz="2400" dirty="0" smtClean="0"/>
              <a:t> </a:t>
            </a:r>
            <a:r>
              <a:rPr lang="en-US" sz="2400" dirty="0" err="1" smtClean="0"/>
              <a:t>cho</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đặc</a:t>
            </a:r>
            <a:r>
              <a:rPr lang="en-US" sz="2400" dirty="0" smtClean="0"/>
              <a:t> </a:t>
            </a:r>
            <a:r>
              <a:rPr lang="en-US" sz="2400" dirty="0" err="1" smtClean="0"/>
              <a:t>biệt</a:t>
            </a:r>
            <a:endParaRPr lang="en-US" sz="2400" dirty="0" smtClean="0"/>
          </a:p>
          <a:p>
            <a:pPr lvl="1">
              <a:lnSpc>
                <a:spcPct val="90000"/>
              </a:lnSpc>
            </a:pPr>
            <a:r>
              <a:rPr lang="en-US" sz="2400" dirty="0" err="1" smtClean="0"/>
              <a:t>Chậm</a:t>
            </a:r>
            <a:r>
              <a:rPr lang="en-US" sz="2400" dirty="0" smtClean="0"/>
              <a:t> </a:t>
            </a:r>
            <a:r>
              <a:rPr lang="en-US" sz="2400" dirty="0" err="1" smtClean="0"/>
              <a:t>hơn</a:t>
            </a:r>
            <a:r>
              <a:rPr lang="en-US" sz="2400" dirty="0" smtClean="0"/>
              <a:t> CSMA </a:t>
            </a:r>
            <a:r>
              <a:rPr lang="en-US" sz="2400" dirty="0" err="1" smtClean="0"/>
              <a:t>trong</a:t>
            </a:r>
            <a:r>
              <a:rPr lang="en-US" sz="2400" dirty="0" smtClean="0"/>
              <a:t> </a:t>
            </a:r>
            <a:r>
              <a:rPr lang="en-US" sz="2400" dirty="0" err="1" smtClean="0"/>
              <a:t>mạng</a:t>
            </a:r>
            <a:r>
              <a:rPr lang="en-US" sz="2400" dirty="0" smtClean="0"/>
              <a:t> </a:t>
            </a:r>
            <a:r>
              <a:rPr lang="en-US" sz="2400" dirty="0" err="1" smtClean="0"/>
              <a:t>có</a:t>
            </a:r>
            <a:r>
              <a:rPr lang="en-US" sz="2400" dirty="0" smtClean="0"/>
              <a:t> </a:t>
            </a:r>
            <a:r>
              <a:rPr lang="en-US" sz="2400" dirty="0" err="1" smtClean="0"/>
              <a:t>tải</a:t>
            </a:r>
            <a:r>
              <a:rPr lang="en-US" sz="2400" dirty="0" smtClean="0"/>
              <a:t> </a:t>
            </a:r>
            <a:r>
              <a:rPr lang="en-US" sz="2400" dirty="0" err="1" smtClean="0"/>
              <a:t>nhẹ</a:t>
            </a:r>
            <a:endParaRPr lang="en-US" sz="2400" dirty="0" smtClean="0"/>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mạng</a:t>
            </a:r>
            <a:r>
              <a:rPr lang="en-US" sz="2400" dirty="0" smtClean="0"/>
              <a:t> </a:t>
            </a:r>
            <a:r>
              <a:rPr lang="en-US" sz="2400" dirty="0" err="1" smtClean="0"/>
              <a:t>đắt</a:t>
            </a:r>
            <a:r>
              <a:rPr lang="en-US" sz="2400" dirty="0" smtClean="0"/>
              <a:t> </a:t>
            </a:r>
            <a:r>
              <a:rPr lang="en-US" sz="2400" dirty="0" err="1" smtClean="0"/>
              <a:t>tiền</a:t>
            </a:r>
            <a:endParaRPr lang="en-US" sz="2400" dirty="0" smtClean="0"/>
          </a:p>
          <a:p>
            <a:pPr>
              <a:lnSpc>
                <a:spcPct val="90000"/>
              </a:lnSpc>
            </a:pPr>
            <a:r>
              <a:rPr lang="en-US" sz="2800" dirty="0" err="1" smtClean="0"/>
              <a:t>Dùng</a:t>
            </a:r>
            <a:r>
              <a:rPr lang="en-US" sz="2800" dirty="0" smtClean="0"/>
              <a:t> </a:t>
            </a:r>
            <a:r>
              <a:rPr lang="en-US" sz="2800" dirty="0" err="1" smtClean="0"/>
              <a:t>trong</a:t>
            </a:r>
            <a:r>
              <a:rPr lang="en-US" sz="2800" dirty="0" smtClean="0"/>
              <a:t> </a:t>
            </a:r>
            <a:r>
              <a:rPr lang="en-US" sz="2800" dirty="0" err="1" smtClean="0"/>
              <a:t>mạng</a:t>
            </a:r>
            <a:r>
              <a:rPr lang="en-US" sz="2800" dirty="0" smtClean="0"/>
              <a:t> Token Ring</a:t>
            </a:r>
          </a:p>
          <a:p>
            <a:pPr>
              <a:lnSpc>
                <a:spcPct val="90000"/>
              </a:lnSpc>
            </a:pPr>
            <a:endParaRPr lang="en-US" sz="2800"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0" dur="500"/>
                                        <p:tgtEl>
                                          <p:spTgt spid="512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3" dur="500"/>
                                        <p:tgtEl>
                                          <p:spTgt spid="51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1" dur="500"/>
                                        <p:tgtEl>
                                          <p:spTgt spid="512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4" dur="500"/>
                                        <p:tgtEl>
                                          <p:spTgt spid="5120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7" dur="500"/>
                                        <p:tgtEl>
                                          <p:spTgt spid="5120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30" dur="500"/>
                                        <p:tgtEl>
                                          <p:spTgt spid="5120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35"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- 2</a:t>
            </a:r>
            <a:endParaRPr lang="vi-VN" dirty="0"/>
          </a:p>
        </p:txBody>
      </p:sp>
      <p:sp>
        <p:nvSpPr>
          <p:cNvPr id="3" name="Content Placeholder 2"/>
          <p:cNvSpPr>
            <a:spLocks noGrp="1"/>
          </p:cNvSpPr>
          <p:nvPr>
            <p:ph sz="quarter" idx="1"/>
          </p:nvPr>
        </p:nvSpPr>
        <p:spPr/>
        <p:txBody>
          <a:bodyPr/>
          <a:lstStyle/>
          <a:p>
            <a:r>
              <a:rPr lang="en-US" dirty="0" err="1" smtClean="0"/>
              <a:t>Tại</a:t>
            </a:r>
            <a:r>
              <a:rPr lang="en-US" dirty="0" smtClean="0"/>
              <a:t> </a:t>
            </a:r>
            <a:r>
              <a:rPr lang="en-US" dirty="0" err="1" smtClean="0"/>
              <a:t>nơi</a:t>
            </a:r>
            <a:r>
              <a:rPr lang="en-US" dirty="0" smtClean="0"/>
              <a:t> </a:t>
            </a:r>
            <a:r>
              <a:rPr lang="en-US" dirty="0" err="1" smtClean="0"/>
              <a:t>gởi</a:t>
            </a:r>
            <a:r>
              <a:rPr lang="en-US" dirty="0" smtClean="0"/>
              <a:t>:</a:t>
            </a:r>
          </a:p>
          <a:p>
            <a:pPr lvl="1"/>
            <a:r>
              <a:rPr lang="en-US" dirty="0" err="1" smtClean="0"/>
              <a:t>Nhận</a:t>
            </a:r>
            <a:r>
              <a:rPr lang="en-US" dirty="0" smtClean="0"/>
              <a:t> </a:t>
            </a:r>
            <a:r>
              <a:rPr lang="en-US" dirty="0" err="1" smtClean="0"/>
              <a:t>các</a:t>
            </a:r>
            <a:r>
              <a:rPr lang="en-US" dirty="0" smtClean="0"/>
              <a:t> packet </a:t>
            </a:r>
            <a:r>
              <a:rPr lang="en-US" dirty="0" err="1" smtClean="0"/>
              <a:t>từ</a:t>
            </a:r>
            <a:r>
              <a:rPr lang="en-US" dirty="0" smtClean="0"/>
              <a:t> </a:t>
            </a:r>
            <a:r>
              <a:rPr lang="en-US" dirty="0" err="1" smtClean="0"/>
              <a:t>tầng</a:t>
            </a:r>
            <a:r>
              <a:rPr lang="en-US" dirty="0" smtClean="0"/>
              <a:t> network </a:t>
            </a:r>
            <a:r>
              <a:rPr lang="en-US" dirty="0" smtClean="0">
                <a:sym typeface="Wingdings" pitchFamily="2" charset="2"/>
              </a:rPr>
              <a:t> </a:t>
            </a:r>
            <a:r>
              <a:rPr lang="en-US" dirty="0" err="1" smtClean="0">
                <a:sym typeface="Wingdings" pitchFamily="2" charset="2"/>
              </a:rPr>
              <a:t>đóng</a:t>
            </a:r>
            <a:r>
              <a:rPr lang="en-US" dirty="0" smtClean="0">
                <a:sym typeface="Wingdings" pitchFamily="2" charset="2"/>
              </a:rPr>
              <a:t> </a:t>
            </a:r>
            <a:r>
              <a:rPr lang="en-US" dirty="0" err="1" smtClean="0">
                <a:sym typeface="Wingdings" pitchFamily="2" charset="2"/>
              </a:rPr>
              <a:t>gói</a:t>
            </a:r>
            <a:r>
              <a:rPr lang="en-US" dirty="0" smtClean="0">
                <a:sym typeface="Wingdings" pitchFamily="2" charset="2"/>
              </a:rPr>
              <a:t> </a:t>
            </a:r>
            <a:r>
              <a:rPr lang="en-US" dirty="0" err="1" smtClean="0">
                <a:sym typeface="Wingdings" pitchFamily="2" charset="2"/>
              </a:rPr>
              <a:t>thành</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frame</a:t>
            </a:r>
          </a:p>
          <a:p>
            <a:pPr lvl="1"/>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cập</a:t>
            </a:r>
            <a:r>
              <a:rPr lang="en-US" dirty="0" smtClean="0">
                <a:sym typeface="Wingdings" pitchFamily="2" charset="2"/>
              </a:rPr>
              <a:t> </a:t>
            </a:r>
            <a:r>
              <a:rPr lang="en-US" dirty="0" err="1" smtClean="0">
                <a:sym typeface="Wingdings" pitchFamily="2" charset="2"/>
              </a:rPr>
              <a:t>đường</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dùng</a:t>
            </a:r>
            <a:r>
              <a:rPr lang="en-US" dirty="0" smtClean="0">
                <a:sym typeface="Wingdings" pitchFamily="2" charset="2"/>
              </a:rPr>
              <a:t> </a:t>
            </a:r>
            <a:r>
              <a:rPr lang="en-US" dirty="0" err="1" smtClean="0">
                <a:sym typeface="Wingdings" pitchFamily="2" charset="2"/>
              </a:rPr>
              <a:t>đường</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chung</a:t>
            </a:r>
            <a:r>
              <a:rPr lang="en-US" dirty="0" smtClean="0">
                <a:sym typeface="Wingdings" pitchFamily="2" charset="2"/>
              </a:rPr>
              <a:t>)</a:t>
            </a:r>
          </a:p>
          <a:p>
            <a:r>
              <a:rPr lang="en-US" dirty="0" err="1" smtClean="0">
                <a:sym typeface="Wingdings" pitchFamily="2" charset="2"/>
              </a:rPr>
              <a:t>Tại</a:t>
            </a:r>
            <a:r>
              <a:rPr lang="en-US" dirty="0" smtClean="0">
                <a:sym typeface="Wingdings" pitchFamily="2" charset="2"/>
              </a:rPr>
              <a:t> </a:t>
            </a:r>
            <a:r>
              <a:rPr lang="en-US" dirty="0" err="1" smtClean="0">
                <a:sym typeface="Wingdings" pitchFamily="2" charset="2"/>
              </a:rPr>
              <a:t>nơi</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a:t>
            </a:r>
          </a:p>
          <a:p>
            <a:pPr lvl="1"/>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frame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tầng</a:t>
            </a:r>
            <a:r>
              <a:rPr lang="en-US" dirty="0" smtClean="0">
                <a:sym typeface="Wingdings" pitchFamily="2" charset="2"/>
              </a:rPr>
              <a:t> physical</a:t>
            </a:r>
          </a:p>
          <a:p>
            <a:pPr lvl="1"/>
            <a:r>
              <a:rPr lang="en-US" dirty="0" err="1" smtClean="0">
                <a:sym typeface="Wingdings" pitchFamily="2" charset="2"/>
              </a:rPr>
              <a:t>Kiểm</a:t>
            </a:r>
            <a:r>
              <a:rPr lang="en-US" dirty="0" smtClean="0">
                <a:sym typeface="Wingdings" pitchFamily="2" charset="2"/>
              </a:rPr>
              <a:t> </a:t>
            </a:r>
            <a:r>
              <a:rPr lang="en-US" dirty="0" err="1" smtClean="0">
                <a:sym typeface="Wingdings" pitchFamily="2" charset="2"/>
              </a:rPr>
              <a:t>tra</a:t>
            </a:r>
            <a:r>
              <a:rPr lang="en-US" dirty="0" smtClean="0">
                <a:sym typeface="Wingdings" pitchFamily="2" charset="2"/>
              </a:rPr>
              <a:t> </a:t>
            </a:r>
            <a:r>
              <a:rPr lang="en-US" dirty="0" err="1" smtClean="0">
                <a:sym typeface="Wingdings" pitchFamily="2" charset="2"/>
              </a:rPr>
              <a:t>lỗi</a:t>
            </a:r>
            <a:endParaRPr lang="en-US" dirty="0" smtClean="0">
              <a:sym typeface="Wingdings" pitchFamily="2" charset="2"/>
            </a:endParaRPr>
          </a:p>
          <a:p>
            <a:pPr lvl="1"/>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tầng</a:t>
            </a:r>
            <a:r>
              <a:rPr lang="en-US" dirty="0" smtClean="0">
                <a:sym typeface="Wingdings" pitchFamily="2" charset="2"/>
              </a:rPr>
              <a:t> network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fontAlgn="auto">
              <a:spcAft>
                <a:spcPts val="0"/>
              </a:spcAft>
              <a:defRPr/>
            </a:pPr>
            <a:r>
              <a:rPr lang="en-US" smtClean="0"/>
              <a:t>Polling</a:t>
            </a:r>
          </a:p>
        </p:txBody>
      </p:sp>
      <p:sp>
        <p:nvSpPr>
          <p:cNvPr id="52227"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smtClean="0"/>
              <a:t>Ý </a:t>
            </a:r>
            <a:r>
              <a:rPr lang="en-US" sz="2800" dirty="0" err="1" smtClean="0"/>
              <a:t>tưởng</a:t>
            </a:r>
            <a:r>
              <a:rPr lang="en-US" sz="2800" dirty="0" smtClean="0"/>
              <a:t>:</a:t>
            </a:r>
          </a:p>
          <a:p>
            <a:pPr lvl="1">
              <a:lnSpc>
                <a:spcPct val="90000"/>
              </a:lnSpc>
            </a:pPr>
            <a:r>
              <a:rPr lang="en-US" sz="2400" dirty="0" err="1" smtClean="0"/>
              <a:t>Có</a:t>
            </a:r>
            <a:r>
              <a:rPr lang="en-US" sz="2400" dirty="0" smtClean="0"/>
              <a:t> 1 node </a:t>
            </a:r>
            <a:r>
              <a:rPr lang="en-US" sz="2400" dirty="0" err="1" smtClean="0"/>
              <a:t>đóng</a:t>
            </a:r>
            <a:r>
              <a:rPr lang="en-US" sz="2400" dirty="0" smtClean="0"/>
              <a:t> </a:t>
            </a:r>
            <a:r>
              <a:rPr lang="en-US" sz="2400" dirty="0" err="1" smtClean="0"/>
              <a:t>vai</a:t>
            </a:r>
            <a:r>
              <a:rPr lang="en-US" sz="2400" dirty="0" smtClean="0"/>
              <a:t> </a:t>
            </a:r>
            <a:r>
              <a:rPr lang="en-US" sz="2400" dirty="0" err="1" smtClean="0"/>
              <a:t>trò</a:t>
            </a:r>
            <a:r>
              <a:rPr lang="en-US" sz="2400" dirty="0" smtClean="0"/>
              <a:t> </a:t>
            </a:r>
            <a:r>
              <a:rPr lang="en-US" sz="2400" dirty="0" err="1" smtClean="0"/>
              <a:t>điều</a:t>
            </a:r>
            <a:r>
              <a:rPr lang="en-US" sz="2400" dirty="0" smtClean="0"/>
              <a:t> </a:t>
            </a:r>
            <a:r>
              <a:rPr lang="en-US" sz="2400" dirty="0" err="1" smtClean="0"/>
              <a:t>phối</a:t>
            </a:r>
            <a:endParaRPr lang="en-US" sz="2400" dirty="0" smtClean="0"/>
          </a:p>
          <a:p>
            <a:pPr lvl="1">
              <a:lnSpc>
                <a:spcPct val="90000"/>
              </a:lnSpc>
            </a:pPr>
            <a:r>
              <a:rPr lang="en-US" sz="2400" dirty="0" smtClean="0"/>
              <a:t>Node </a:t>
            </a:r>
            <a:r>
              <a:rPr lang="en-US" sz="2400" dirty="0" err="1" smtClean="0"/>
              <a:t>điều</a:t>
            </a:r>
            <a:r>
              <a:rPr lang="en-US" sz="2400" dirty="0" smtClean="0"/>
              <a:t> </a:t>
            </a:r>
            <a:r>
              <a:rPr lang="en-US" sz="2400" dirty="0" err="1" smtClean="0"/>
              <a:t>phối</a:t>
            </a:r>
            <a:r>
              <a:rPr lang="en-US" sz="2400" dirty="0" smtClean="0"/>
              <a:t> </a:t>
            </a:r>
            <a:r>
              <a:rPr lang="en-US" sz="2400" dirty="0" err="1" smtClean="0"/>
              <a:t>kiểm</a:t>
            </a:r>
            <a:r>
              <a:rPr lang="en-US" sz="2400" dirty="0" smtClean="0"/>
              <a:t> </a:t>
            </a:r>
            <a:r>
              <a:rPr lang="en-US" sz="2400" dirty="0" err="1" smtClean="0"/>
              <a:t>tra</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gởi</a:t>
            </a:r>
            <a:r>
              <a:rPr lang="en-US" sz="2400" dirty="0" smtClean="0"/>
              <a:t> DL </a:t>
            </a:r>
            <a:r>
              <a:rPr lang="en-US" sz="2400" dirty="0" err="1" smtClean="0"/>
              <a:t>của</a:t>
            </a:r>
            <a:r>
              <a:rPr lang="en-US" sz="2400" dirty="0" smtClean="0"/>
              <a:t> </a:t>
            </a:r>
            <a:r>
              <a:rPr lang="en-US" sz="2400" dirty="0" err="1" smtClean="0"/>
              <a:t>các</a:t>
            </a:r>
            <a:r>
              <a:rPr lang="en-US" sz="2400" dirty="0" smtClean="0"/>
              <a:t> node </a:t>
            </a:r>
            <a:r>
              <a:rPr lang="en-US" sz="2400" dirty="0" err="1" smtClean="0"/>
              <a:t>thứ</a:t>
            </a:r>
            <a:r>
              <a:rPr lang="en-US" sz="2400" dirty="0" smtClean="0"/>
              <a:t> </a:t>
            </a:r>
            <a:r>
              <a:rPr lang="en-US" sz="2400" dirty="0" err="1" smtClean="0"/>
              <a:t>cấp</a:t>
            </a:r>
            <a:r>
              <a:rPr lang="en-US" sz="2400" dirty="0" smtClean="0"/>
              <a:t> </a:t>
            </a:r>
            <a:r>
              <a:rPr lang="en-US" sz="2400" dirty="0" err="1" smtClean="0"/>
              <a:t>và</a:t>
            </a:r>
            <a:r>
              <a:rPr lang="en-US" sz="2400" dirty="0" smtClean="0"/>
              <a:t> </a:t>
            </a:r>
            <a:r>
              <a:rPr lang="en-US" sz="2400" dirty="0" err="1" smtClean="0"/>
              <a:t>xếp</a:t>
            </a:r>
            <a:r>
              <a:rPr lang="en-US" sz="2400" dirty="0" smtClean="0"/>
              <a:t> </a:t>
            </a:r>
            <a:r>
              <a:rPr lang="en-US" sz="2400" dirty="0" err="1" smtClean="0"/>
              <a:t>vào</a:t>
            </a:r>
            <a:r>
              <a:rPr lang="en-US" sz="2400" dirty="0" smtClean="0"/>
              <a:t> </a:t>
            </a:r>
            <a:r>
              <a:rPr lang="en-US" sz="2400" dirty="0" err="1" smtClean="0"/>
              <a:t>hàng</a:t>
            </a:r>
            <a:r>
              <a:rPr lang="en-US" sz="2400" dirty="0" smtClean="0"/>
              <a:t> </a:t>
            </a:r>
            <a:r>
              <a:rPr lang="en-US" sz="2400" dirty="0" err="1" smtClean="0"/>
              <a:t>đợi</a:t>
            </a:r>
            <a:r>
              <a:rPr lang="en-US" sz="2400" dirty="0" smtClean="0"/>
              <a:t> </a:t>
            </a:r>
            <a:r>
              <a:rPr lang="en-US" sz="2400" dirty="0" err="1" smtClean="0"/>
              <a:t>theo</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ưu</a:t>
            </a:r>
            <a:r>
              <a:rPr lang="en-US" sz="2400" dirty="0" smtClean="0"/>
              <a:t> </a:t>
            </a:r>
            <a:r>
              <a:rPr lang="en-US" sz="2400" dirty="0" err="1" smtClean="0"/>
              <a:t>tiên</a:t>
            </a:r>
            <a:endParaRPr lang="en-US" sz="2400" dirty="0" smtClean="0"/>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truyền</a:t>
            </a:r>
            <a:r>
              <a:rPr lang="en-US" sz="2400" dirty="0" smtClean="0"/>
              <a:t> DL </a:t>
            </a:r>
            <a:r>
              <a:rPr lang="en-US" sz="2400" dirty="0" err="1" smtClean="0"/>
              <a:t>khi</a:t>
            </a:r>
            <a:r>
              <a:rPr lang="en-US" sz="2400" dirty="0" smtClean="0"/>
              <a:t> </a:t>
            </a:r>
            <a:r>
              <a:rPr lang="en-US" sz="2400" dirty="0" err="1" smtClean="0"/>
              <a:t>đến</a:t>
            </a:r>
            <a:r>
              <a:rPr lang="en-US" sz="2400" dirty="0" smtClean="0"/>
              <a:t> </a:t>
            </a:r>
            <a:r>
              <a:rPr lang="en-US" sz="2400" dirty="0" err="1" smtClean="0"/>
              <a:t>lượt</a:t>
            </a:r>
            <a:endParaRPr lang="en-US" sz="2400" dirty="0" smtClean="0"/>
          </a:p>
          <a:p>
            <a:pPr>
              <a:lnSpc>
                <a:spcPct val="90000"/>
              </a:lnSpc>
            </a:pPr>
            <a:r>
              <a:rPr lang="en-US" sz="2800" dirty="0" err="1" smtClean="0"/>
              <a:t>Đánh</a:t>
            </a:r>
            <a:r>
              <a:rPr lang="en-US" sz="2800" dirty="0" smtClean="0"/>
              <a:t> </a:t>
            </a:r>
            <a:r>
              <a:rPr lang="en-US" sz="2800" dirty="0" err="1" smtClean="0"/>
              <a:t>giá</a:t>
            </a:r>
            <a:r>
              <a:rPr lang="en-US" sz="2800" dirty="0" smtClean="0"/>
              <a:t>:</a:t>
            </a:r>
          </a:p>
          <a:p>
            <a:pPr lvl="1">
              <a:lnSpc>
                <a:spcPct val="90000"/>
              </a:lnSpc>
            </a:pPr>
            <a:r>
              <a:rPr lang="en-US" sz="2400" dirty="0" err="1" smtClean="0"/>
              <a:t>Có</a:t>
            </a:r>
            <a:r>
              <a:rPr lang="en-US" sz="2400" dirty="0" smtClean="0"/>
              <a:t> </a:t>
            </a:r>
            <a:r>
              <a:rPr lang="en-US" sz="2400" dirty="0" err="1" smtClean="0"/>
              <a:t>thể</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độ</a:t>
            </a:r>
            <a:r>
              <a:rPr lang="en-US" sz="2400" dirty="0" smtClean="0"/>
              <a:t> </a:t>
            </a:r>
            <a:r>
              <a:rPr lang="en-US" sz="2400" dirty="0" err="1" smtClean="0"/>
              <a:t>ưu</a:t>
            </a:r>
            <a:r>
              <a:rPr lang="en-US" sz="2400" dirty="0" smtClean="0"/>
              <a:t> </a:t>
            </a:r>
            <a:r>
              <a:rPr lang="en-US" sz="2400" dirty="0" err="1" smtClean="0"/>
              <a:t>tiên</a:t>
            </a:r>
            <a:endParaRPr lang="en-US" sz="2400" dirty="0" smtClean="0"/>
          </a:p>
          <a:p>
            <a:pPr lvl="1">
              <a:lnSpc>
                <a:spcPct val="90000"/>
              </a:lnSpc>
            </a:pPr>
            <a:r>
              <a:rPr lang="en-US" sz="2400" dirty="0" err="1" smtClean="0"/>
              <a:t>Tốn</a:t>
            </a:r>
            <a:r>
              <a:rPr lang="en-US" sz="2400" dirty="0" smtClean="0"/>
              <a:t> chi </a:t>
            </a:r>
            <a:r>
              <a:rPr lang="en-US" sz="2400" dirty="0" err="1" smtClean="0"/>
              <a:t>phí</a:t>
            </a:r>
            <a:endParaRPr lang="en-US" sz="2400" dirty="0" smtClean="0"/>
          </a:p>
          <a:p>
            <a:pPr lvl="1">
              <a:lnSpc>
                <a:spcPct val="90000"/>
              </a:lnSpc>
            </a:pPr>
            <a:r>
              <a:rPr lang="en-US" sz="2400" dirty="0" err="1" smtClean="0"/>
              <a:t>Việc</a:t>
            </a:r>
            <a:r>
              <a:rPr lang="en-US" sz="2400" dirty="0" smtClean="0"/>
              <a:t> </a:t>
            </a:r>
            <a:r>
              <a:rPr lang="en-US" sz="2400" dirty="0" err="1" smtClean="0"/>
              <a:t>truyền</a:t>
            </a:r>
            <a:r>
              <a:rPr lang="en-US" sz="2400" dirty="0" smtClean="0"/>
              <a:t> DL </a:t>
            </a:r>
            <a:r>
              <a:rPr lang="en-US" sz="2400" dirty="0" err="1" smtClean="0"/>
              <a:t>của</a:t>
            </a:r>
            <a:r>
              <a:rPr lang="en-US" sz="2400" dirty="0" smtClean="0"/>
              <a:t> 1 </a:t>
            </a:r>
            <a:r>
              <a:rPr lang="en-US" sz="2400" dirty="0" err="1" smtClean="0"/>
              <a:t>thiết</a:t>
            </a:r>
            <a:r>
              <a:rPr lang="en-US" sz="2400" dirty="0" smtClean="0"/>
              <a:t> </a:t>
            </a:r>
            <a:r>
              <a:rPr lang="en-US" sz="2400" dirty="0" err="1" smtClean="0"/>
              <a:t>bị</a:t>
            </a:r>
            <a:r>
              <a:rPr lang="en-US" sz="2400" dirty="0" smtClean="0"/>
              <a:t> </a:t>
            </a:r>
            <a:r>
              <a:rPr lang="en-US" sz="2400" dirty="0" err="1" smtClean="0"/>
              <a:t>tuỳ</a:t>
            </a:r>
            <a:r>
              <a:rPr lang="en-US" sz="2400" dirty="0" smtClean="0"/>
              <a:t> </a:t>
            </a:r>
            <a:r>
              <a:rPr lang="en-US" sz="2400" dirty="0" err="1" smtClean="0"/>
              <a:t>thuộc</a:t>
            </a:r>
            <a:r>
              <a:rPr lang="en-US" sz="2400" dirty="0" smtClean="0"/>
              <a:t> </a:t>
            </a:r>
            <a:r>
              <a:rPr lang="en-US" sz="2400" dirty="0" err="1" smtClean="0"/>
              <a:t>vào</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dò</a:t>
            </a:r>
            <a:r>
              <a:rPr lang="en-US" sz="2400" dirty="0" smtClean="0"/>
              <a:t> </a:t>
            </a:r>
            <a:r>
              <a:rPr lang="en-US" sz="2400" dirty="0" err="1" smtClean="0"/>
              <a:t>chọn</a:t>
            </a:r>
            <a:endParaRPr lang="en-US" sz="2400"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0" dur="500"/>
                                        <p:tgtEl>
                                          <p:spTgt spid="522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3" dur="500"/>
                                        <p:tgtEl>
                                          <p:spTgt spid="522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6" dur="500"/>
                                        <p:tgtEl>
                                          <p:spTgt spid="52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1" dur="500"/>
                                        <p:tgtEl>
                                          <p:spTgt spid="522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4" dur="500"/>
                                        <p:tgtEl>
                                          <p:spTgt spid="522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27" dur="500"/>
                                        <p:tgtEl>
                                          <p:spTgt spid="522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30"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solidFill>
                  <a:schemeClr val="bg1">
                    <a:lumMod val="85000"/>
                  </a:schemeClr>
                </a:solidFill>
              </a:rPr>
              <a:t>Kỹ</a:t>
            </a:r>
            <a:r>
              <a:rPr lang="en-US" dirty="0" smtClean="0">
                <a:solidFill>
                  <a:schemeClr val="bg1">
                    <a:lumMod val="85000"/>
                  </a:schemeClr>
                </a:solidFill>
              </a:rPr>
              <a:t> </a:t>
            </a:r>
            <a:r>
              <a:rPr lang="en-US" dirty="0" err="1" smtClean="0">
                <a:solidFill>
                  <a:schemeClr val="bg1">
                    <a:lumMod val="85000"/>
                  </a:schemeClr>
                </a:solidFill>
              </a:rPr>
              <a:t>thuật</a:t>
            </a:r>
            <a:r>
              <a:rPr lang="en-US" dirty="0" smtClean="0">
                <a:solidFill>
                  <a:schemeClr val="bg1">
                    <a:lumMod val="85000"/>
                  </a:schemeClr>
                </a:solidFill>
              </a:rPr>
              <a:t> </a:t>
            </a:r>
            <a:r>
              <a:rPr lang="en-US" dirty="0" err="1" smtClean="0">
                <a:solidFill>
                  <a:schemeClr val="bg1">
                    <a:lumMod val="85000"/>
                  </a:schemeClr>
                </a:solidFill>
              </a:rPr>
              <a:t>phát</a:t>
            </a:r>
            <a:r>
              <a:rPr lang="en-US" dirty="0" smtClean="0">
                <a:solidFill>
                  <a:schemeClr val="bg1">
                    <a:lumMod val="85000"/>
                  </a:schemeClr>
                </a:solidFill>
              </a:rPr>
              <a:t> </a:t>
            </a:r>
            <a:r>
              <a:rPr lang="en-US" dirty="0" err="1" smtClean="0">
                <a:solidFill>
                  <a:schemeClr val="bg1">
                    <a:lumMod val="85000"/>
                  </a:schemeClr>
                </a:solidFill>
              </a:rPr>
              <a:t>hiện</a:t>
            </a:r>
            <a:r>
              <a:rPr lang="en-US" dirty="0" smtClean="0">
                <a:solidFill>
                  <a:schemeClr val="bg1">
                    <a:lumMod val="85000"/>
                  </a:schemeClr>
                </a:solidFill>
              </a:rPr>
              <a:t> </a:t>
            </a:r>
            <a:r>
              <a:rPr lang="en-US" dirty="0" err="1" smtClean="0">
                <a:solidFill>
                  <a:schemeClr val="bg1">
                    <a:lumMod val="85000"/>
                  </a:schemeClr>
                </a:solidFill>
              </a:rPr>
              <a:t>và</a:t>
            </a:r>
            <a:r>
              <a:rPr lang="en-US" dirty="0" smtClean="0">
                <a:solidFill>
                  <a:schemeClr val="bg1">
                    <a:lumMod val="85000"/>
                  </a:schemeClr>
                </a:solidFill>
              </a:rPr>
              <a:t> </a:t>
            </a:r>
            <a:r>
              <a:rPr lang="en-US" dirty="0" err="1" smtClean="0">
                <a:solidFill>
                  <a:schemeClr val="bg1">
                    <a:lumMod val="85000"/>
                  </a:schemeClr>
                </a:solidFill>
              </a:rPr>
              <a:t>sửa</a:t>
            </a:r>
            <a:r>
              <a:rPr lang="en-US" dirty="0" smtClean="0">
                <a:solidFill>
                  <a:schemeClr val="bg1">
                    <a:lumMod val="85000"/>
                  </a:schemeClr>
                </a:solidFill>
              </a:rPr>
              <a:t> </a:t>
            </a:r>
            <a:r>
              <a:rPr lang="en-US" dirty="0" err="1" smtClean="0">
                <a:solidFill>
                  <a:schemeClr val="bg1">
                    <a:lumMod val="85000"/>
                  </a:schemeClr>
                </a:solidFill>
              </a:rPr>
              <a:t>lỗi</a:t>
            </a:r>
            <a:endParaRPr lang="en-US" dirty="0" smtClean="0">
              <a:solidFill>
                <a:schemeClr val="bg1">
                  <a:lumMod val="85000"/>
                </a:schemeClr>
              </a:solidFill>
            </a:endParaRPr>
          </a:p>
          <a:p>
            <a:r>
              <a:rPr lang="en-US" dirty="0" err="1" smtClean="0">
                <a:solidFill>
                  <a:schemeClr val="bg1">
                    <a:lumMod val="85000"/>
                  </a:schemeClr>
                </a:solidFill>
              </a:rPr>
              <a:t>Điều</a:t>
            </a:r>
            <a:r>
              <a:rPr lang="en-US" dirty="0" smtClean="0">
                <a:solidFill>
                  <a:schemeClr val="bg1">
                    <a:lumMod val="85000"/>
                  </a:schemeClr>
                </a:solidFill>
              </a:rPr>
              <a:t> </a:t>
            </a:r>
            <a:r>
              <a:rPr lang="en-US" dirty="0" err="1" smtClean="0">
                <a:solidFill>
                  <a:schemeClr val="bg1">
                    <a:lumMod val="85000"/>
                  </a:schemeClr>
                </a:solidFill>
              </a:rPr>
              <a:t>khiển</a:t>
            </a:r>
            <a:r>
              <a:rPr lang="en-US" dirty="0" smtClean="0">
                <a:solidFill>
                  <a:schemeClr val="bg1">
                    <a:lumMod val="85000"/>
                  </a:schemeClr>
                </a:solidFill>
              </a:rPr>
              <a:t> </a:t>
            </a:r>
            <a:r>
              <a:rPr lang="en-US" dirty="0" err="1" smtClean="0">
                <a:solidFill>
                  <a:schemeClr val="bg1">
                    <a:lumMod val="85000"/>
                  </a:schemeClr>
                </a:solidFill>
              </a:rPr>
              <a:t>truy</a:t>
            </a:r>
            <a:r>
              <a:rPr lang="en-US" dirty="0" smtClean="0">
                <a:solidFill>
                  <a:schemeClr val="bg1">
                    <a:lumMod val="85000"/>
                  </a:schemeClr>
                </a:solidFill>
              </a:rPr>
              <a:t> </a:t>
            </a:r>
            <a:r>
              <a:rPr lang="en-US" dirty="0" err="1" smtClean="0">
                <a:solidFill>
                  <a:schemeClr val="bg1">
                    <a:lumMod val="85000"/>
                  </a:schemeClr>
                </a:solidFill>
              </a:rPr>
              <a:t>cập</a:t>
            </a:r>
            <a:r>
              <a:rPr lang="en-US" dirty="0" smtClean="0">
                <a:solidFill>
                  <a:schemeClr val="bg1">
                    <a:lumMod val="85000"/>
                  </a:schemeClr>
                </a:solidFill>
              </a:rPr>
              <a:t> </a:t>
            </a:r>
            <a:r>
              <a:rPr lang="en-US" dirty="0" err="1" smtClean="0">
                <a:solidFill>
                  <a:schemeClr val="bg1">
                    <a:lumMod val="85000"/>
                  </a:schemeClr>
                </a:solidFill>
              </a:rPr>
              <a:t>đường</a:t>
            </a:r>
            <a:r>
              <a:rPr lang="en-US" dirty="0" smtClean="0">
                <a:solidFill>
                  <a:schemeClr val="bg1">
                    <a:lumMod val="85000"/>
                  </a:schemeClr>
                </a:solidFill>
              </a:rPr>
              <a:t> </a:t>
            </a:r>
            <a:r>
              <a:rPr lang="en-US" dirty="0" err="1" smtClean="0">
                <a:solidFill>
                  <a:schemeClr val="bg1">
                    <a:lumMod val="85000"/>
                  </a:schemeClr>
                </a:solidFill>
              </a:rPr>
              <a:t>truyền</a:t>
            </a:r>
            <a:endParaRPr lang="en-US" dirty="0" smtClean="0">
              <a:solidFill>
                <a:schemeClr val="bg1">
                  <a:lumMod val="85000"/>
                </a:schemeClr>
              </a:solidFill>
            </a:endParaRPr>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3">
                                            <p:txEl>
                                              <p:pRg st="3" end="3"/>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- 1</a:t>
            </a:r>
            <a:endParaRPr lang="en-US" dirty="0"/>
          </a:p>
        </p:txBody>
      </p:sp>
      <p:graphicFrame>
        <p:nvGraphicFramePr>
          <p:cNvPr id="7" name="Object 9"/>
          <p:cNvGraphicFramePr>
            <a:graphicFrameLocks noChangeAspect="1"/>
          </p:cNvGraphicFramePr>
          <p:nvPr/>
        </p:nvGraphicFramePr>
        <p:xfrm>
          <a:off x="4308475" y="1752600"/>
          <a:ext cx="415925" cy="387350"/>
        </p:xfrm>
        <a:graphic>
          <a:graphicData uri="http://schemas.openxmlformats.org/presentationml/2006/ole">
            <p:oleObj spid="_x0000_s57346" name="Clip" r:id="rId3" imgW="1305000" imgH="1085760" progId="">
              <p:embed/>
            </p:oleObj>
          </a:graphicData>
        </a:graphic>
      </p:graphicFrame>
      <p:sp>
        <p:nvSpPr>
          <p:cNvPr id="8" name="Freeform 10"/>
          <p:cNvSpPr>
            <a:spLocks/>
          </p:cNvSpPr>
          <p:nvPr/>
        </p:nvSpPr>
        <p:spPr bwMode="auto">
          <a:xfrm>
            <a:off x="3754437" y="2652713"/>
            <a:ext cx="1393825" cy="1525587"/>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lstStyle/>
          <a:p>
            <a:endParaRPr lang="en-US"/>
          </a:p>
        </p:txBody>
      </p:sp>
      <p:graphicFrame>
        <p:nvGraphicFramePr>
          <p:cNvPr id="9" name="Object 11"/>
          <p:cNvGraphicFramePr>
            <a:graphicFrameLocks noChangeAspect="1"/>
          </p:cNvGraphicFramePr>
          <p:nvPr/>
        </p:nvGraphicFramePr>
        <p:xfrm>
          <a:off x="5807075" y="3105150"/>
          <a:ext cx="415925" cy="387350"/>
        </p:xfrm>
        <a:graphic>
          <a:graphicData uri="http://schemas.openxmlformats.org/presentationml/2006/ole">
            <p:oleObj spid="_x0000_s57347" name="Clip" r:id="rId4" imgW="1305000" imgH="1085760" progId="">
              <p:embed/>
            </p:oleObj>
          </a:graphicData>
        </a:graphic>
      </p:graphicFrame>
      <p:graphicFrame>
        <p:nvGraphicFramePr>
          <p:cNvPr id="10" name="Object 12"/>
          <p:cNvGraphicFramePr>
            <a:graphicFrameLocks noChangeAspect="1"/>
          </p:cNvGraphicFramePr>
          <p:nvPr/>
        </p:nvGraphicFramePr>
        <p:xfrm>
          <a:off x="4298950" y="4551363"/>
          <a:ext cx="415925" cy="387350"/>
        </p:xfrm>
        <a:graphic>
          <a:graphicData uri="http://schemas.openxmlformats.org/presentationml/2006/ole">
            <p:oleObj spid="_x0000_s57348" name="Clip" r:id="rId5" imgW="1305000" imgH="1085760" progId="">
              <p:embed/>
            </p:oleObj>
          </a:graphicData>
        </a:graphic>
      </p:graphicFrame>
      <p:graphicFrame>
        <p:nvGraphicFramePr>
          <p:cNvPr id="11" name="Object 13"/>
          <p:cNvGraphicFramePr>
            <a:graphicFrameLocks noChangeAspect="1"/>
          </p:cNvGraphicFramePr>
          <p:nvPr/>
        </p:nvGraphicFramePr>
        <p:xfrm>
          <a:off x="2622550" y="2987675"/>
          <a:ext cx="415925" cy="387350"/>
        </p:xfrm>
        <a:graphic>
          <a:graphicData uri="http://schemas.openxmlformats.org/presentationml/2006/ole">
            <p:oleObj spid="_x0000_s57349" name="Clip" r:id="rId6" imgW="1305000" imgH="1085760" progId="">
              <p:embed/>
            </p:oleObj>
          </a:graphicData>
        </a:graphic>
      </p:graphicFrame>
      <p:sp>
        <p:nvSpPr>
          <p:cNvPr id="12" name="Rectangle 14"/>
          <p:cNvSpPr>
            <a:spLocks noChangeArrowheads="1"/>
          </p:cNvSpPr>
          <p:nvPr/>
        </p:nvSpPr>
        <p:spPr bwMode="auto">
          <a:xfrm>
            <a:off x="5672137" y="3216275"/>
            <a:ext cx="18415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5"/>
          <p:cNvSpPr>
            <a:spLocks noChangeArrowheads="1"/>
          </p:cNvSpPr>
          <p:nvPr/>
        </p:nvSpPr>
        <p:spPr bwMode="auto">
          <a:xfrm>
            <a:off x="2995612" y="3079750"/>
            <a:ext cx="182563"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6"/>
          <p:cNvSpPr>
            <a:spLocks noChangeArrowheads="1"/>
          </p:cNvSpPr>
          <p:nvPr/>
        </p:nvSpPr>
        <p:spPr bwMode="auto">
          <a:xfrm>
            <a:off x="4494212" y="2120900"/>
            <a:ext cx="130175" cy="18891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17"/>
          <p:cNvSpPr>
            <a:spLocks noChangeArrowheads="1"/>
          </p:cNvSpPr>
          <p:nvPr/>
        </p:nvSpPr>
        <p:spPr bwMode="auto">
          <a:xfrm>
            <a:off x="4448175" y="4362450"/>
            <a:ext cx="130175" cy="1905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Line 18"/>
          <p:cNvSpPr>
            <a:spLocks noChangeShapeType="1"/>
          </p:cNvSpPr>
          <p:nvPr/>
        </p:nvSpPr>
        <p:spPr bwMode="auto">
          <a:xfrm>
            <a:off x="3173412" y="3157538"/>
            <a:ext cx="614363" cy="0"/>
          </a:xfrm>
          <a:prstGeom prst="line">
            <a:avLst/>
          </a:prstGeom>
          <a:noFill/>
          <a:ln w="9525">
            <a:solidFill>
              <a:schemeClr val="tx1"/>
            </a:solidFill>
            <a:round/>
            <a:headEnd/>
            <a:tailEnd/>
          </a:ln>
          <a:effectLst/>
        </p:spPr>
        <p:txBody>
          <a:bodyPr wrap="none"/>
          <a:lstStyle/>
          <a:p>
            <a:endParaRPr lang="en-US"/>
          </a:p>
        </p:txBody>
      </p:sp>
      <p:sp>
        <p:nvSpPr>
          <p:cNvPr id="17" name="Line 19"/>
          <p:cNvSpPr>
            <a:spLocks noChangeShapeType="1"/>
          </p:cNvSpPr>
          <p:nvPr/>
        </p:nvSpPr>
        <p:spPr bwMode="auto">
          <a:xfrm>
            <a:off x="4541837" y="2314575"/>
            <a:ext cx="0" cy="488950"/>
          </a:xfrm>
          <a:prstGeom prst="line">
            <a:avLst/>
          </a:prstGeom>
          <a:noFill/>
          <a:ln w="9525">
            <a:solidFill>
              <a:schemeClr val="tx1"/>
            </a:solidFill>
            <a:round/>
            <a:headEnd/>
            <a:tailEnd/>
          </a:ln>
          <a:effectLst/>
        </p:spPr>
        <p:txBody>
          <a:bodyPr wrap="none"/>
          <a:lstStyle/>
          <a:p>
            <a:endParaRPr lang="en-US"/>
          </a:p>
        </p:txBody>
      </p:sp>
      <p:sp>
        <p:nvSpPr>
          <p:cNvPr id="18" name="Line 20"/>
          <p:cNvSpPr>
            <a:spLocks noChangeShapeType="1"/>
          </p:cNvSpPr>
          <p:nvPr/>
        </p:nvSpPr>
        <p:spPr bwMode="auto">
          <a:xfrm flipH="1">
            <a:off x="5130800" y="3282950"/>
            <a:ext cx="542925" cy="0"/>
          </a:xfrm>
          <a:prstGeom prst="line">
            <a:avLst/>
          </a:prstGeom>
          <a:noFill/>
          <a:ln w="9525">
            <a:solidFill>
              <a:schemeClr val="tx1"/>
            </a:solidFill>
            <a:round/>
            <a:headEnd/>
            <a:tailEnd/>
          </a:ln>
          <a:effectLst/>
        </p:spPr>
        <p:txBody>
          <a:bodyPr wrap="none"/>
          <a:lstStyle/>
          <a:p>
            <a:endParaRPr lang="en-US"/>
          </a:p>
        </p:txBody>
      </p:sp>
      <p:sp>
        <p:nvSpPr>
          <p:cNvPr id="19" name="Line 21"/>
          <p:cNvSpPr>
            <a:spLocks noChangeShapeType="1"/>
          </p:cNvSpPr>
          <p:nvPr/>
        </p:nvSpPr>
        <p:spPr bwMode="auto">
          <a:xfrm flipV="1">
            <a:off x="4516437" y="4030663"/>
            <a:ext cx="0" cy="327025"/>
          </a:xfrm>
          <a:prstGeom prst="line">
            <a:avLst/>
          </a:prstGeom>
          <a:noFill/>
          <a:ln w="9525">
            <a:solidFill>
              <a:schemeClr val="tx1"/>
            </a:solidFill>
            <a:round/>
            <a:headEnd/>
            <a:tailEnd/>
          </a:ln>
          <a:effectLst/>
        </p:spPr>
        <p:txBody>
          <a:bodyPr wrap="none"/>
          <a:lstStyle/>
          <a:p>
            <a:endParaRPr lang="en-US"/>
          </a:p>
        </p:txBody>
      </p:sp>
      <p:sp>
        <p:nvSpPr>
          <p:cNvPr id="20" name="Text Box 22"/>
          <p:cNvSpPr txBox="1">
            <a:spLocks noChangeArrowheads="1"/>
          </p:cNvSpPr>
          <p:nvPr/>
        </p:nvSpPr>
        <p:spPr bwMode="auto">
          <a:xfrm>
            <a:off x="4760912" y="2097088"/>
            <a:ext cx="1898650" cy="304800"/>
          </a:xfrm>
          <a:prstGeom prst="rect">
            <a:avLst/>
          </a:prstGeom>
          <a:noFill/>
          <a:ln w="9525">
            <a:noFill/>
            <a:miter lim="800000"/>
            <a:headEnd/>
            <a:tailEnd/>
          </a:ln>
          <a:effectLst/>
        </p:spPr>
        <p:txBody>
          <a:bodyPr wrap="none">
            <a:spAutoFit/>
          </a:bodyPr>
          <a:lstStyle/>
          <a:p>
            <a:r>
              <a:rPr lang="en-US" sz="1400" i="0"/>
              <a:t>1A-2F-BB-76-09-AD</a:t>
            </a:r>
          </a:p>
        </p:txBody>
      </p:sp>
      <p:sp>
        <p:nvSpPr>
          <p:cNvPr id="21" name="Line 23"/>
          <p:cNvSpPr>
            <a:spLocks noChangeShapeType="1"/>
          </p:cNvSpPr>
          <p:nvPr/>
        </p:nvSpPr>
        <p:spPr bwMode="auto">
          <a:xfrm flipH="1" flipV="1">
            <a:off x="4629150" y="2198688"/>
            <a:ext cx="176212" cy="9525"/>
          </a:xfrm>
          <a:prstGeom prst="line">
            <a:avLst/>
          </a:prstGeom>
          <a:noFill/>
          <a:ln w="9525">
            <a:solidFill>
              <a:schemeClr val="tx1"/>
            </a:solidFill>
            <a:round/>
            <a:headEnd/>
            <a:tailEnd type="triangle" w="med" len="med"/>
          </a:ln>
          <a:effectLst/>
        </p:spPr>
        <p:txBody>
          <a:bodyPr wrap="none"/>
          <a:lstStyle/>
          <a:p>
            <a:endParaRPr lang="en-US"/>
          </a:p>
        </p:txBody>
      </p:sp>
      <p:sp>
        <p:nvSpPr>
          <p:cNvPr id="22" name="Line 24"/>
          <p:cNvSpPr>
            <a:spLocks noChangeShapeType="1"/>
          </p:cNvSpPr>
          <p:nvPr/>
        </p:nvSpPr>
        <p:spPr bwMode="auto">
          <a:xfrm flipV="1">
            <a:off x="5753100" y="3359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3" name="Text Box 25"/>
          <p:cNvSpPr txBox="1">
            <a:spLocks noChangeArrowheads="1"/>
          </p:cNvSpPr>
          <p:nvPr/>
        </p:nvSpPr>
        <p:spPr bwMode="auto">
          <a:xfrm>
            <a:off x="5338762" y="3651250"/>
            <a:ext cx="1900238" cy="304800"/>
          </a:xfrm>
          <a:prstGeom prst="rect">
            <a:avLst/>
          </a:prstGeom>
          <a:noFill/>
          <a:ln w="9525">
            <a:noFill/>
            <a:miter lim="800000"/>
            <a:headEnd/>
            <a:tailEnd/>
          </a:ln>
          <a:effectLst/>
        </p:spPr>
        <p:txBody>
          <a:bodyPr wrap="none">
            <a:spAutoFit/>
          </a:bodyPr>
          <a:lstStyle/>
          <a:p>
            <a:r>
              <a:rPr lang="en-US" sz="1400" i="0"/>
              <a:t>58-23-D7-FA-20-B0</a:t>
            </a:r>
          </a:p>
        </p:txBody>
      </p:sp>
      <p:sp>
        <p:nvSpPr>
          <p:cNvPr id="24" name="Line 26"/>
          <p:cNvSpPr>
            <a:spLocks noChangeShapeType="1"/>
          </p:cNvSpPr>
          <p:nvPr/>
        </p:nvSpPr>
        <p:spPr bwMode="auto">
          <a:xfrm flipH="1">
            <a:off x="4586287" y="4443413"/>
            <a:ext cx="246063" cy="0"/>
          </a:xfrm>
          <a:prstGeom prst="line">
            <a:avLst/>
          </a:prstGeom>
          <a:noFill/>
          <a:ln w="9525">
            <a:solidFill>
              <a:schemeClr val="tx1"/>
            </a:solidFill>
            <a:round/>
            <a:headEnd/>
            <a:tailEnd type="triangle" w="med" len="med"/>
          </a:ln>
          <a:effectLst/>
        </p:spPr>
        <p:txBody>
          <a:bodyPr wrap="none"/>
          <a:lstStyle/>
          <a:p>
            <a:endParaRPr lang="en-US"/>
          </a:p>
        </p:txBody>
      </p:sp>
      <p:sp>
        <p:nvSpPr>
          <p:cNvPr id="25" name="Text Box 27"/>
          <p:cNvSpPr txBox="1">
            <a:spLocks noChangeArrowheads="1"/>
          </p:cNvSpPr>
          <p:nvPr/>
        </p:nvSpPr>
        <p:spPr bwMode="auto">
          <a:xfrm>
            <a:off x="4875212" y="4359275"/>
            <a:ext cx="1795463" cy="304800"/>
          </a:xfrm>
          <a:prstGeom prst="rect">
            <a:avLst/>
          </a:prstGeom>
          <a:noFill/>
          <a:ln w="9525">
            <a:noFill/>
            <a:miter lim="800000"/>
            <a:headEnd/>
            <a:tailEnd/>
          </a:ln>
          <a:effectLst/>
        </p:spPr>
        <p:txBody>
          <a:bodyPr wrap="none">
            <a:spAutoFit/>
          </a:bodyPr>
          <a:lstStyle/>
          <a:p>
            <a:r>
              <a:rPr lang="en-US" sz="1400" i="0"/>
              <a:t>0C-C4-11-6F-E3-98</a:t>
            </a:r>
          </a:p>
        </p:txBody>
      </p:sp>
      <p:sp>
        <p:nvSpPr>
          <p:cNvPr id="26" name="Line 28"/>
          <p:cNvSpPr>
            <a:spLocks noChangeShapeType="1"/>
          </p:cNvSpPr>
          <p:nvPr/>
        </p:nvSpPr>
        <p:spPr bwMode="auto">
          <a:xfrm flipV="1">
            <a:off x="3084512" y="3232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7" name="Text Box 29"/>
          <p:cNvSpPr txBox="1">
            <a:spLocks noChangeArrowheads="1"/>
          </p:cNvSpPr>
          <p:nvPr/>
        </p:nvSpPr>
        <p:spPr bwMode="auto">
          <a:xfrm>
            <a:off x="1954212" y="3541713"/>
            <a:ext cx="1828800" cy="304800"/>
          </a:xfrm>
          <a:prstGeom prst="rect">
            <a:avLst/>
          </a:prstGeom>
          <a:noFill/>
          <a:ln w="9525">
            <a:noFill/>
            <a:miter lim="800000"/>
            <a:headEnd/>
            <a:tailEnd/>
          </a:ln>
          <a:effectLst/>
        </p:spPr>
        <p:txBody>
          <a:bodyPr wrap="none">
            <a:spAutoFit/>
          </a:bodyPr>
          <a:lstStyle/>
          <a:p>
            <a:r>
              <a:rPr lang="en-US" sz="1400" i="0"/>
              <a:t>71-65-F7-2B-08-53</a:t>
            </a:r>
          </a:p>
        </p:txBody>
      </p:sp>
      <p:sp>
        <p:nvSpPr>
          <p:cNvPr id="28" name="Text Box 30"/>
          <p:cNvSpPr txBox="1">
            <a:spLocks noChangeArrowheads="1"/>
          </p:cNvSpPr>
          <p:nvPr/>
        </p:nvSpPr>
        <p:spPr bwMode="auto">
          <a:xfrm>
            <a:off x="3967162" y="3143250"/>
            <a:ext cx="863600" cy="366713"/>
          </a:xfrm>
          <a:prstGeom prst="rect">
            <a:avLst/>
          </a:prstGeom>
          <a:noFill/>
          <a:ln w="9525">
            <a:noFill/>
            <a:miter lim="800000"/>
            <a:headEnd/>
            <a:tailEnd/>
          </a:ln>
          <a:effectLst/>
        </p:spPr>
        <p:txBody>
          <a:bodyPr wrap="none">
            <a:spAutoFit/>
          </a:bodyPr>
          <a:lstStyle/>
          <a:p>
            <a:r>
              <a:rPr lang="en-US" i="0"/>
              <a:t>   LAN</a:t>
            </a:r>
          </a:p>
        </p:txBody>
      </p:sp>
      <p:sp>
        <p:nvSpPr>
          <p:cNvPr id="29" name="Text Box 31"/>
          <p:cNvSpPr txBox="1">
            <a:spLocks noChangeArrowheads="1"/>
          </p:cNvSpPr>
          <p:nvPr/>
        </p:nvSpPr>
        <p:spPr bwMode="auto">
          <a:xfrm>
            <a:off x="2184400" y="2498725"/>
            <a:ext cx="1231900" cy="304800"/>
          </a:xfrm>
          <a:prstGeom prst="rect">
            <a:avLst/>
          </a:prstGeom>
          <a:noFill/>
          <a:ln w="9525">
            <a:noFill/>
            <a:miter lim="800000"/>
            <a:headEnd/>
            <a:tailEnd/>
          </a:ln>
          <a:effectLst/>
        </p:spPr>
        <p:txBody>
          <a:bodyPr wrap="none">
            <a:spAutoFit/>
          </a:bodyPr>
          <a:lstStyle/>
          <a:p>
            <a:r>
              <a:rPr lang="en-US" sz="1400" i="0"/>
              <a:t>137.196.7.23</a:t>
            </a:r>
          </a:p>
        </p:txBody>
      </p:sp>
      <p:sp>
        <p:nvSpPr>
          <p:cNvPr id="30" name="Line 32"/>
          <p:cNvSpPr>
            <a:spLocks noChangeShapeType="1"/>
          </p:cNvSpPr>
          <p:nvPr/>
        </p:nvSpPr>
        <p:spPr bwMode="auto">
          <a:xfrm>
            <a:off x="2830512" y="2751138"/>
            <a:ext cx="0" cy="246062"/>
          </a:xfrm>
          <a:prstGeom prst="line">
            <a:avLst/>
          </a:prstGeom>
          <a:noFill/>
          <a:ln w="9525">
            <a:solidFill>
              <a:schemeClr val="tx1"/>
            </a:solidFill>
            <a:round/>
            <a:headEnd/>
            <a:tailEnd type="triangle" w="med" len="med"/>
          </a:ln>
          <a:effectLst/>
        </p:spPr>
        <p:txBody>
          <a:bodyPr wrap="none"/>
          <a:lstStyle/>
          <a:p>
            <a:endParaRPr lang="en-US"/>
          </a:p>
        </p:txBody>
      </p:sp>
      <p:sp>
        <p:nvSpPr>
          <p:cNvPr id="31" name="Text Box 33"/>
          <p:cNvSpPr txBox="1">
            <a:spLocks noChangeArrowheads="1"/>
          </p:cNvSpPr>
          <p:nvPr/>
        </p:nvSpPr>
        <p:spPr bwMode="auto">
          <a:xfrm>
            <a:off x="4899025" y="1698625"/>
            <a:ext cx="1231900" cy="304800"/>
          </a:xfrm>
          <a:prstGeom prst="rect">
            <a:avLst/>
          </a:prstGeom>
          <a:noFill/>
          <a:ln w="9525">
            <a:noFill/>
            <a:miter lim="800000"/>
            <a:headEnd/>
            <a:tailEnd/>
          </a:ln>
          <a:effectLst/>
        </p:spPr>
        <p:txBody>
          <a:bodyPr wrap="none">
            <a:spAutoFit/>
          </a:bodyPr>
          <a:lstStyle/>
          <a:p>
            <a:r>
              <a:rPr lang="en-US" sz="1400" i="0" dirty="0"/>
              <a:t>137.196.7.78</a:t>
            </a:r>
          </a:p>
        </p:txBody>
      </p:sp>
      <p:sp>
        <p:nvSpPr>
          <p:cNvPr id="32" name="Line 34"/>
          <p:cNvSpPr>
            <a:spLocks noChangeShapeType="1"/>
          </p:cNvSpPr>
          <p:nvPr/>
        </p:nvSpPr>
        <p:spPr bwMode="auto">
          <a:xfrm flipH="1" flipV="1">
            <a:off x="4659312" y="1824038"/>
            <a:ext cx="282575" cy="12700"/>
          </a:xfrm>
          <a:prstGeom prst="line">
            <a:avLst/>
          </a:prstGeom>
          <a:noFill/>
          <a:ln w="9525">
            <a:solidFill>
              <a:schemeClr val="tx1"/>
            </a:solidFill>
            <a:round/>
            <a:headEnd/>
            <a:tailEnd type="triangle" w="med" len="med"/>
          </a:ln>
          <a:effectLst/>
        </p:spPr>
        <p:txBody>
          <a:bodyPr wrap="none"/>
          <a:lstStyle/>
          <a:p>
            <a:endParaRPr lang="en-US"/>
          </a:p>
        </p:txBody>
      </p:sp>
      <p:sp>
        <p:nvSpPr>
          <p:cNvPr id="33" name="Line 35"/>
          <p:cNvSpPr>
            <a:spLocks noChangeShapeType="1"/>
          </p:cNvSpPr>
          <p:nvPr/>
        </p:nvSpPr>
        <p:spPr bwMode="auto">
          <a:xfrm>
            <a:off x="6008687" y="2863850"/>
            <a:ext cx="0" cy="246063"/>
          </a:xfrm>
          <a:prstGeom prst="line">
            <a:avLst/>
          </a:prstGeom>
          <a:noFill/>
          <a:ln w="9525">
            <a:solidFill>
              <a:schemeClr val="tx1"/>
            </a:solidFill>
            <a:round/>
            <a:headEnd/>
            <a:tailEnd type="triangle" w="med" len="med"/>
          </a:ln>
          <a:effectLst/>
        </p:spPr>
        <p:txBody>
          <a:bodyPr wrap="none"/>
          <a:lstStyle/>
          <a:p>
            <a:endParaRPr lang="en-US"/>
          </a:p>
        </p:txBody>
      </p:sp>
      <p:sp>
        <p:nvSpPr>
          <p:cNvPr id="34" name="Text Box 36"/>
          <p:cNvSpPr txBox="1">
            <a:spLocks noChangeArrowheads="1"/>
          </p:cNvSpPr>
          <p:nvPr/>
        </p:nvSpPr>
        <p:spPr bwMode="auto">
          <a:xfrm>
            <a:off x="5399087" y="2598738"/>
            <a:ext cx="1203325" cy="304800"/>
          </a:xfrm>
          <a:prstGeom prst="rect">
            <a:avLst/>
          </a:prstGeom>
          <a:noFill/>
          <a:ln w="9525">
            <a:noFill/>
            <a:miter lim="800000"/>
            <a:headEnd/>
            <a:tailEnd/>
          </a:ln>
          <a:effectLst/>
        </p:spPr>
        <p:txBody>
          <a:bodyPr wrap="none">
            <a:spAutoFit/>
          </a:bodyPr>
          <a:lstStyle/>
          <a:p>
            <a:r>
              <a:rPr lang="en-US" sz="1400" i="0"/>
              <a:t>137.196.7.14</a:t>
            </a:r>
          </a:p>
        </p:txBody>
      </p:sp>
      <p:sp>
        <p:nvSpPr>
          <p:cNvPr id="35" name="Line 38"/>
          <p:cNvSpPr>
            <a:spLocks noChangeShapeType="1"/>
          </p:cNvSpPr>
          <p:nvPr/>
        </p:nvSpPr>
        <p:spPr bwMode="auto">
          <a:xfrm>
            <a:off x="4090987" y="4710113"/>
            <a:ext cx="231775" cy="0"/>
          </a:xfrm>
          <a:prstGeom prst="line">
            <a:avLst/>
          </a:prstGeom>
          <a:noFill/>
          <a:ln w="9525">
            <a:solidFill>
              <a:schemeClr val="tx1"/>
            </a:solidFill>
            <a:round/>
            <a:headEnd/>
            <a:tailEnd type="triangle" w="med" len="med"/>
          </a:ln>
          <a:effectLst/>
        </p:spPr>
        <p:txBody>
          <a:bodyPr wrap="none"/>
          <a:lstStyle/>
          <a:p>
            <a:endParaRPr lang="en-US"/>
          </a:p>
        </p:txBody>
      </p:sp>
      <p:sp>
        <p:nvSpPr>
          <p:cNvPr id="36" name="Text Box 39"/>
          <p:cNvSpPr txBox="1">
            <a:spLocks noChangeArrowheads="1"/>
          </p:cNvSpPr>
          <p:nvPr/>
        </p:nvSpPr>
        <p:spPr bwMode="auto">
          <a:xfrm>
            <a:off x="2852737" y="4568825"/>
            <a:ext cx="1231900" cy="304800"/>
          </a:xfrm>
          <a:prstGeom prst="rect">
            <a:avLst/>
          </a:prstGeom>
          <a:noFill/>
          <a:ln w="9525">
            <a:noFill/>
            <a:miter lim="800000"/>
            <a:headEnd/>
            <a:tailEnd/>
          </a:ln>
          <a:effectLst/>
        </p:spPr>
        <p:txBody>
          <a:bodyPr wrap="none">
            <a:spAutoFit/>
          </a:bodyPr>
          <a:lstStyle/>
          <a:p>
            <a:r>
              <a:rPr lang="en-US" sz="1400" i="0"/>
              <a:t>137.196.7.88</a:t>
            </a:r>
          </a:p>
        </p:txBody>
      </p:sp>
      <p:sp>
        <p:nvSpPr>
          <p:cNvPr id="57" name="Rectangle 323"/>
          <p:cNvSpPr>
            <a:spLocks noChangeArrowheads="1"/>
          </p:cNvSpPr>
          <p:nvPr/>
        </p:nvSpPr>
        <p:spPr bwMode="auto">
          <a:xfrm>
            <a:off x="3392488" y="1223963"/>
            <a:ext cx="676275" cy="776287"/>
          </a:xfrm>
          <a:prstGeom prst="rect">
            <a:avLst/>
          </a:prstGeom>
          <a:solidFill>
            <a:schemeClr val="accent2"/>
          </a:solidFill>
          <a:ln w="9525">
            <a:noFill/>
            <a:miter lim="800000"/>
            <a:headEnd/>
            <a:tailEnd/>
          </a:ln>
        </p:spPr>
        <p:txBody>
          <a:bodyPr wrap="none" anchor="ctr"/>
          <a:lstStyle/>
          <a:p>
            <a:endParaRPr lang="en-US"/>
          </a:p>
        </p:txBody>
      </p:sp>
      <p:sp>
        <p:nvSpPr>
          <p:cNvPr id="58" name="Rectangle 324"/>
          <p:cNvSpPr>
            <a:spLocks noChangeArrowheads="1"/>
          </p:cNvSpPr>
          <p:nvPr/>
        </p:nvSpPr>
        <p:spPr bwMode="auto">
          <a:xfrm>
            <a:off x="3359150" y="1257300"/>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9" name="Rectangle 325"/>
          <p:cNvSpPr>
            <a:spLocks noChangeArrowheads="1"/>
          </p:cNvSpPr>
          <p:nvPr/>
        </p:nvSpPr>
        <p:spPr bwMode="auto">
          <a:xfrm>
            <a:off x="3379788" y="1276350"/>
            <a:ext cx="676275" cy="171450"/>
          </a:xfrm>
          <a:prstGeom prst="rect">
            <a:avLst/>
          </a:prstGeom>
          <a:solidFill>
            <a:srgbClr val="FF0000"/>
          </a:solidFill>
          <a:ln w="9525">
            <a:noFill/>
            <a:miter lim="800000"/>
            <a:headEnd/>
            <a:tailEnd/>
          </a:ln>
        </p:spPr>
        <p:txBody>
          <a:bodyPr wrap="none" anchor="ctr"/>
          <a:lstStyle/>
          <a:p>
            <a:endParaRPr lang="en-US"/>
          </a:p>
        </p:txBody>
      </p:sp>
      <p:sp>
        <p:nvSpPr>
          <p:cNvPr id="60" name="Text Box 326"/>
          <p:cNvSpPr txBox="1">
            <a:spLocks noChangeArrowheads="1"/>
          </p:cNvSpPr>
          <p:nvPr/>
        </p:nvSpPr>
        <p:spPr bwMode="auto">
          <a:xfrm>
            <a:off x="3317875" y="1219200"/>
            <a:ext cx="814388" cy="854075"/>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61" name="Line 327"/>
          <p:cNvSpPr>
            <a:spLocks noChangeShapeType="1"/>
          </p:cNvSpPr>
          <p:nvPr/>
        </p:nvSpPr>
        <p:spPr bwMode="auto">
          <a:xfrm>
            <a:off x="3379787" y="1590675"/>
            <a:ext cx="690563" cy="4763"/>
          </a:xfrm>
          <a:prstGeom prst="line">
            <a:avLst/>
          </a:prstGeom>
          <a:noFill/>
          <a:ln w="12700">
            <a:solidFill>
              <a:schemeClr val="tx1"/>
            </a:solidFill>
            <a:round/>
            <a:headEnd/>
            <a:tailEnd/>
          </a:ln>
        </p:spPr>
        <p:txBody>
          <a:bodyPr wrap="none" anchor="ctr"/>
          <a:lstStyle/>
          <a:p>
            <a:endParaRPr lang="en-US"/>
          </a:p>
        </p:txBody>
      </p:sp>
      <p:sp>
        <p:nvSpPr>
          <p:cNvPr id="62" name="Line 328"/>
          <p:cNvSpPr>
            <a:spLocks noChangeShapeType="1"/>
          </p:cNvSpPr>
          <p:nvPr/>
        </p:nvSpPr>
        <p:spPr bwMode="auto">
          <a:xfrm>
            <a:off x="3368675" y="1728788"/>
            <a:ext cx="690563" cy="4762"/>
          </a:xfrm>
          <a:prstGeom prst="line">
            <a:avLst/>
          </a:prstGeom>
          <a:noFill/>
          <a:ln w="12700">
            <a:solidFill>
              <a:schemeClr val="tx1"/>
            </a:solidFill>
            <a:round/>
            <a:headEnd/>
            <a:tailEnd/>
          </a:ln>
        </p:spPr>
        <p:txBody>
          <a:bodyPr wrap="none" anchor="ctr"/>
          <a:lstStyle/>
          <a:p>
            <a:endParaRPr lang="en-US"/>
          </a:p>
        </p:txBody>
      </p:sp>
      <p:sp>
        <p:nvSpPr>
          <p:cNvPr id="63" name="Line 329"/>
          <p:cNvSpPr>
            <a:spLocks noChangeShapeType="1"/>
          </p:cNvSpPr>
          <p:nvPr/>
        </p:nvSpPr>
        <p:spPr bwMode="auto">
          <a:xfrm>
            <a:off x="3368675" y="1866900"/>
            <a:ext cx="690563" cy="4763"/>
          </a:xfrm>
          <a:prstGeom prst="line">
            <a:avLst/>
          </a:prstGeom>
          <a:noFill/>
          <a:ln w="12700">
            <a:solidFill>
              <a:schemeClr val="tx1"/>
            </a:solidFill>
            <a:round/>
            <a:headEnd/>
            <a:tailEnd/>
          </a:ln>
        </p:spPr>
        <p:txBody>
          <a:bodyPr wrap="none" anchor="ctr"/>
          <a:lstStyle/>
          <a:p>
            <a:endParaRPr lang="en-US"/>
          </a:p>
        </p:txBody>
      </p:sp>
      <p:sp>
        <p:nvSpPr>
          <p:cNvPr id="64" name="Line 330"/>
          <p:cNvSpPr>
            <a:spLocks noChangeShapeType="1"/>
          </p:cNvSpPr>
          <p:nvPr/>
        </p:nvSpPr>
        <p:spPr bwMode="auto">
          <a:xfrm flipV="1">
            <a:off x="3390900" y="1441450"/>
            <a:ext cx="688975" cy="6350"/>
          </a:xfrm>
          <a:prstGeom prst="line">
            <a:avLst/>
          </a:prstGeom>
          <a:noFill/>
          <a:ln w="12700">
            <a:solidFill>
              <a:schemeClr val="tx1"/>
            </a:solidFill>
            <a:round/>
            <a:headEnd/>
            <a:tailEnd/>
          </a:ln>
        </p:spPr>
        <p:txBody>
          <a:bodyPr wrap="none" anchor="ctr"/>
          <a:lstStyle/>
          <a:p>
            <a:endParaRPr lang="en-US"/>
          </a:p>
        </p:txBody>
      </p:sp>
      <p:sp>
        <p:nvSpPr>
          <p:cNvPr id="73" name="TextBox 72"/>
          <p:cNvSpPr txBox="1"/>
          <p:nvPr/>
        </p:nvSpPr>
        <p:spPr>
          <a:xfrm>
            <a:off x="2403475" y="1524000"/>
            <a:ext cx="974947" cy="261610"/>
          </a:xfrm>
          <a:prstGeom prst="rect">
            <a:avLst/>
          </a:prstGeom>
          <a:noFill/>
        </p:spPr>
        <p:txBody>
          <a:bodyPr wrap="none" rtlCol="0">
            <a:spAutoFit/>
          </a:bodyPr>
          <a:lstStyle/>
          <a:p>
            <a:r>
              <a:rPr lang="en-US" sz="1100" i="1" dirty="0" err="1" smtClean="0">
                <a:latin typeface="Times New Roman" pitchFamily="18" charset="0"/>
                <a:cs typeface="Times New Roman" pitchFamily="18" charset="0"/>
              </a:rPr>
              <a:t>Src</a:t>
            </a:r>
            <a:r>
              <a:rPr lang="en-US" sz="1100" i="1" dirty="0" smtClean="0">
                <a:latin typeface="Times New Roman" pitchFamily="18" charset="0"/>
                <a:cs typeface="Times New Roman" pitchFamily="18" charset="0"/>
              </a:rPr>
              <a:t> IP, </a:t>
            </a:r>
            <a:r>
              <a:rPr lang="en-US" sz="1100" i="1" dirty="0" err="1" smtClean="0">
                <a:latin typeface="Times New Roman" pitchFamily="18" charset="0"/>
                <a:cs typeface="Times New Roman" pitchFamily="18" charset="0"/>
              </a:rPr>
              <a:t>Dst</a:t>
            </a:r>
            <a:r>
              <a:rPr lang="en-US" sz="1100" i="1" dirty="0" smtClean="0">
                <a:latin typeface="Times New Roman" pitchFamily="18" charset="0"/>
                <a:cs typeface="Times New Roman" pitchFamily="18" charset="0"/>
              </a:rPr>
              <a:t> IP</a:t>
            </a:r>
            <a:endParaRPr lang="en-US" sz="1100" i="1" dirty="0">
              <a:latin typeface="Times New Roman" pitchFamily="18" charset="0"/>
              <a:cs typeface="Times New Roman" pitchFamily="18" charset="0"/>
            </a:endParaRPr>
          </a:p>
        </p:txBody>
      </p:sp>
      <p:sp>
        <p:nvSpPr>
          <p:cNvPr id="93" name="TextBox 92"/>
          <p:cNvSpPr txBox="1"/>
          <p:nvPr/>
        </p:nvSpPr>
        <p:spPr>
          <a:xfrm>
            <a:off x="2088910" y="1676400"/>
            <a:ext cx="1305165" cy="261610"/>
          </a:xfrm>
          <a:prstGeom prst="rect">
            <a:avLst/>
          </a:prstGeom>
          <a:noFill/>
        </p:spPr>
        <p:txBody>
          <a:bodyPr wrap="none" rtlCol="0">
            <a:spAutoFit/>
          </a:bodyPr>
          <a:lstStyle/>
          <a:p>
            <a:r>
              <a:rPr lang="en-US" sz="1100" i="1" dirty="0" err="1" smtClean="0">
                <a:latin typeface="Times New Roman" pitchFamily="18" charset="0"/>
                <a:cs typeface="Times New Roman" pitchFamily="18" charset="0"/>
              </a:rPr>
              <a:t>Src</a:t>
            </a:r>
            <a:r>
              <a:rPr lang="en-US" sz="1100" i="1" dirty="0" smtClean="0">
                <a:latin typeface="Times New Roman" pitchFamily="18" charset="0"/>
                <a:cs typeface="Times New Roman" pitchFamily="18" charset="0"/>
              </a:rPr>
              <a:t> MAC, </a:t>
            </a:r>
            <a:r>
              <a:rPr lang="en-US" sz="1100" i="1" dirty="0" err="1" smtClean="0">
                <a:latin typeface="Times New Roman" pitchFamily="18" charset="0"/>
                <a:cs typeface="Times New Roman" pitchFamily="18" charset="0"/>
              </a:rPr>
              <a:t>Dst</a:t>
            </a:r>
            <a:r>
              <a:rPr lang="en-US" sz="1100" i="1" dirty="0" smtClean="0">
                <a:latin typeface="Times New Roman" pitchFamily="18" charset="0"/>
                <a:cs typeface="Times New Roman" pitchFamily="18" charset="0"/>
              </a:rPr>
              <a:t> MAC</a:t>
            </a:r>
            <a:endParaRPr lang="en-US" sz="1100" i="1" dirty="0">
              <a:latin typeface="Times New Roman" pitchFamily="18" charset="0"/>
              <a:cs typeface="Times New Roman" pitchFamily="18" charset="0"/>
            </a:endParaRPr>
          </a:p>
        </p:txBody>
      </p:sp>
      <p:sp>
        <p:nvSpPr>
          <p:cNvPr id="94" name="TextBox 93"/>
          <p:cNvSpPr txBox="1"/>
          <p:nvPr/>
        </p:nvSpPr>
        <p:spPr>
          <a:xfrm>
            <a:off x="3124200" y="5562600"/>
            <a:ext cx="522900"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IP</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5" name="Right Arrow 94"/>
          <p:cNvSpPr/>
          <p:nvPr/>
        </p:nvSpPr>
        <p:spPr>
          <a:xfrm>
            <a:off x="3975601" y="5715000"/>
            <a:ext cx="685800" cy="2286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6" name="TextBox 95"/>
          <p:cNvSpPr txBox="1"/>
          <p:nvPr/>
        </p:nvSpPr>
        <p:spPr>
          <a:xfrm>
            <a:off x="4876800" y="5562600"/>
            <a:ext cx="1003801"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MAC</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7" name="TextBox 96"/>
          <p:cNvSpPr txBox="1"/>
          <p:nvPr/>
        </p:nvSpPr>
        <p:spPr>
          <a:xfrm>
            <a:off x="3880899" y="5257800"/>
            <a:ext cx="843501" cy="523220"/>
          </a:xfrm>
          <a:prstGeom prst="rect">
            <a:avLst/>
          </a:prstGeom>
          <a:noFill/>
        </p:spPr>
        <p:txBody>
          <a:bodyPr wrap="none" rtlCol="0">
            <a:spAutoFit/>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
        <p:nvSpPr>
          <p:cNvPr id="47" name="Slide Number Placeholder 46"/>
          <p:cNvSpPr>
            <a:spLocks noGrp="1"/>
          </p:cNvSpPr>
          <p:nvPr>
            <p:ph type="sldNum" sz="quarter" idx="12"/>
          </p:nvPr>
        </p:nvSpPr>
        <p:spPr/>
        <p:txBody>
          <a:bodyPr/>
          <a:lstStyle/>
          <a:p>
            <a:fld id="{4810A696-75C0-4E1D-A482-26D5420205C7}" type="slidenum">
              <a:rPr lang="en-US" smtClean="0"/>
              <a:pPr/>
              <a:t>52</a:t>
            </a:fld>
            <a:endParaRPr lang="en-US"/>
          </a:p>
        </p:txBody>
      </p:sp>
      <p:sp>
        <p:nvSpPr>
          <p:cNvPr id="48" name="Footer Placeholder 47"/>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dissolve">
                                      <p:cBhvr>
                                        <p:cTn id="99" dur="500"/>
                                        <p:tgtEl>
                                          <p:spTgt spid="5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dissolve">
                                      <p:cBhvr>
                                        <p:cTn id="102" dur="500"/>
                                        <p:tgtEl>
                                          <p:spTgt spid="5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dissolve">
                                      <p:cBhvr>
                                        <p:cTn id="108" dur="500"/>
                                        <p:tgtEl>
                                          <p:spTgt spid="6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dissolve">
                                      <p:cBhvr>
                                        <p:cTn id="111" dur="500"/>
                                        <p:tgtEl>
                                          <p:spTgt spid="6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dissolve">
                                      <p:cBhvr>
                                        <p:cTn id="114" dur="500"/>
                                        <p:tgtEl>
                                          <p:spTgt spid="6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dissolve">
                                      <p:cBhvr>
                                        <p:cTn id="117" dur="500"/>
                                        <p:tgtEl>
                                          <p:spTgt spid="64"/>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3.33333E-6 3.69942E-6 L -3.33333E-6 0.04578 " pathEditMode="relative" rAng="0" ptsTypes="AA">
                                      <p:cBhvr>
                                        <p:cTn id="125" dur="5000" fill="hold"/>
                                        <p:tgtEl>
                                          <p:spTgt spid="59"/>
                                        </p:tgtEl>
                                        <p:attrNameLst>
                                          <p:attrName>ppt_x</p:attrName>
                                          <p:attrName>ppt_y</p:attrName>
                                        </p:attrNameLst>
                                      </p:cBhvr>
                                      <p:rCtr x="0" y="23"/>
                                    </p:animMotion>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blinds(horizontal)">
                                      <p:cBhvr>
                                        <p:cTn id="130" dur="500"/>
                                        <p:tgtEl>
                                          <p:spTgt spid="73"/>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2" nodeType="clickEffect">
                                  <p:stCondLst>
                                    <p:cond delay="0"/>
                                  </p:stCondLst>
                                  <p:childTnLst>
                                    <p:animMotion origin="layout" path="M -3.33333E-6 0.04578 L -3.33333E-6 0.06798 " pathEditMode="relative" rAng="0" ptsTypes="AA">
                                      <p:cBhvr>
                                        <p:cTn id="134" dur="2000" fill="hold"/>
                                        <p:tgtEl>
                                          <p:spTgt spid="59"/>
                                        </p:tgtEl>
                                        <p:attrNameLst>
                                          <p:attrName>ppt_x</p:attrName>
                                          <p:attrName>ppt_y</p:attrName>
                                        </p:attrNameLst>
                                      </p:cBhvr>
                                      <p:rCtr x="0" y="11"/>
                                    </p:animMotion>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blinds(horizontal)">
                                      <p:cBhvr>
                                        <p:cTn id="139" dur="500"/>
                                        <p:tgtEl>
                                          <p:spTgt spid="9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wipe(left)">
                                      <p:cBhvr>
                                        <p:cTn id="144" dur="500"/>
                                        <p:tgtEl>
                                          <p:spTgt spid="94"/>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95"/>
                                        </p:tgtEl>
                                        <p:attrNameLst>
                                          <p:attrName>style.visibility</p:attrName>
                                        </p:attrNameLst>
                                      </p:cBhvr>
                                      <p:to>
                                        <p:strVal val="visible"/>
                                      </p:to>
                                    </p:set>
                                    <p:animEffect transition="in" filter="wipe(left)">
                                      <p:cBhvr>
                                        <p:cTn id="148" dur="500"/>
                                        <p:tgtEl>
                                          <p:spTgt spid="95"/>
                                        </p:tgtEl>
                                      </p:cBhvr>
                                    </p:animEffect>
                                  </p:childTnLst>
                                </p:cTn>
                              </p:par>
                            </p:childTnLst>
                          </p:cTn>
                        </p:par>
                        <p:par>
                          <p:cTn id="149" fill="hold">
                            <p:stCondLst>
                              <p:cond delay="1000"/>
                            </p:stCondLst>
                            <p:childTnLst>
                              <p:par>
                                <p:cTn id="150" presetID="22" presetClass="entr" presetSubtype="8" fill="hold" grpId="0" nodeType="after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wipe(left)">
                                      <p:cBhvr>
                                        <p:cTn id="152" dur="500"/>
                                        <p:tgtEl>
                                          <p:spTgt spid="96"/>
                                        </p:tgtEl>
                                      </p:cBhvr>
                                    </p:animEffect>
                                  </p:childTnLst>
                                </p:cTn>
                              </p:par>
                            </p:childTnLst>
                          </p:cTn>
                        </p:par>
                        <p:par>
                          <p:cTn id="153" fill="hold">
                            <p:stCondLst>
                              <p:cond delay="1500"/>
                            </p:stCondLst>
                            <p:childTnLst>
                              <p:par>
                                <p:cTn id="154" presetID="23" presetClass="entr" presetSubtype="16" fill="hold" grpId="0" nodeType="afterEffect">
                                  <p:stCondLst>
                                    <p:cond delay="0"/>
                                  </p:stCondLst>
                                  <p:childTnLst>
                                    <p:set>
                                      <p:cBhvr>
                                        <p:cTn id="155" dur="1" fill="hold">
                                          <p:stCondLst>
                                            <p:cond delay="0"/>
                                          </p:stCondLst>
                                        </p:cTn>
                                        <p:tgtEl>
                                          <p:spTgt spid="97"/>
                                        </p:tgtEl>
                                        <p:attrNameLst>
                                          <p:attrName>style.visibility</p:attrName>
                                        </p:attrNameLst>
                                      </p:cBhvr>
                                      <p:to>
                                        <p:strVal val="visible"/>
                                      </p:to>
                                    </p:set>
                                    <p:anim calcmode="lin" valueType="num">
                                      <p:cBhvr>
                                        <p:cTn id="156" dur="500" fill="hold"/>
                                        <p:tgtEl>
                                          <p:spTgt spid="97"/>
                                        </p:tgtEl>
                                        <p:attrNameLst>
                                          <p:attrName>ppt_w</p:attrName>
                                        </p:attrNameLst>
                                      </p:cBhvr>
                                      <p:tavLst>
                                        <p:tav tm="0">
                                          <p:val>
                                            <p:fltVal val="0"/>
                                          </p:val>
                                        </p:tav>
                                        <p:tav tm="100000">
                                          <p:val>
                                            <p:strVal val="#ppt_w"/>
                                          </p:val>
                                        </p:tav>
                                      </p:tavLst>
                                    </p:anim>
                                    <p:anim calcmode="lin" valueType="num">
                                      <p:cBhvr>
                                        <p:cTn id="157" dur="500" fill="hold"/>
                                        <p:tgtEl>
                                          <p:spTgt spid="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P spid="22" grpId="0" animBg="1"/>
      <p:bldP spid="23" grpId="0"/>
      <p:bldP spid="24" grpId="0" animBg="1"/>
      <p:bldP spid="25" grpId="0"/>
      <p:bldP spid="26" grpId="0" animBg="1"/>
      <p:bldP spid="27" grpId="0"/>
      <p:bldP spid="28" grpId="0"/>
      <p:bldP spid="29" grpId="0"/>
      <p:bldP spid="30" grpId="0" animBg="1"/>
      <p:bldP spid="31" grpId="0"/>
      <p:bldP spid="32" grpId="0" animBg="1"/>
      <p:bldP spid="33" grpId="0" animBg="1"/>
      <p:bldP spid="34" grpId="0"/>
      <p:bldP spid="35" grpId="0" animBg="1"/>
      <p:bldP spid="36" grpId="0"/>
      <p:bldP spid="57" grpId="0" animBg="1"/>
      <p:bldP spid="58" grpId="0" animBg="1"/>
      <p:bldP spid="59" grpId="0" animBg="1"/>
      <p:bldP spid="59" grpId="1" animBg="1"/>
      <p:bldP spid="59" grpId="2" animBg="1"/>
      <p:bldP spid="60" grpId="0"/>
      <p:bldP spid="61" grpId="0" animBg="1"/>
      <p:bldP spid="62" grpId="0" animBg="1"/>
      <p:bldP spid="63" grpId="0" animBg="1"/>
      <p:bldP spid="64" grpId="0" animBg="1"/>
      <p:bldP spid="73" grpId="0"/>
      <p:bldP spid="93" grpId="0"/>
      <p:bldP spid="94" grpId="0"/>
      <p:bldP spid="95" grpId="0" animBg="1"/>
      <p:bldP spid="96" grpId="0"/>
      <p:bldP spid="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fontAlgn="auto">
              <a:spcAft>
                <a:spcPts val="0"/>
              </a:spcAft>
              <a:defRPr/>
            </a:pPr>
            <a:r>
              <a:rPr lang="en-US" dirty="0" smtClean="0"/>
              <a:t>ARP - 2</a:t>
            </a:r>
          </a:p>
        </p:txBody>
      </p:sp>
      <p:sp>
        <p:nvSpPr>
          <p:cNvPr id="148483" name="Rectangle 3"/>
          <p:cNvSpPr>
            <a:spLocks noGrp="1" noChangeArrowheads="1"/>
          </p:cNvSpPr>
          <p:nvPr>
            <p:ph sz="quarter" idx="1"/>
          </p:nvPr>
        </p:nvSpPr>
        <p:spPr>
          <a:xfrm>
            <a:off x="457200" y="1295400"/>
            <a:ext cx="7467600" cy="5178425"/>
          </a:xfrm>
        </p:spPr>
        <p:txBody>
          <a:bodyPr/>
          <a:lstStyle/>
          <a:p>
            <a:r>
              <a:rPr lang="en-US" dirty="0" smtClean="0"/>
              <a:t>ARP (Address Resolution Protocol)</a:t>
            </a:r>
          </a:p>
          <a:p>
            <a:pPr lvl="1"/>
            <a:r>
              <a:rPr lang="en-US" dirty="0" err="1" smtClean="0"/>
              <a:t>Phân</a:t>
            </a:r>
            <a:r>
              <a:rPr lang="en-US" dirty="0" smtClean="0"/>
              <a:t> </a:t>
            </a:r>
            <a:r>
              <a:rPr lang="en-US" dirty="0" err="1" smtClean="0"/>
              <a:t>giải</a:t>
            </a:r>
            <a:r>
              <a:rPr lang="en-US" dirty="0" smtClean="0"/>
              <a:t> </a:t>
            </a:r>
            <a:r>
              <a:rPr lang="en-US" dirty="0" err="1" smtClean="0"/>
              <a:t>từ</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thành</a:t>
            </a:r>
            <a:r>
              <a:rPr lang="en-US" dirty="0" smtClean="0"/>
              <a:t> </a:t>
            </a:r>
            <a:r>
              <a:rPr lang="en-US" dirty="0" err="1" smtClean="0"/>
              <a:t>địa</a:t>
            </a:r>
            <a:r>
              <a:rPr lang="en-US" dirty="0" smtClean="0"/>
              <a:t> </a:t>
            </a:r>
            <a:r>
              <a:rPr lang="en-US" dirty="0" err="1" smtClean="0"/>
              <a:t>chỉ</a:t>
            </a:r>
            <a:r>
              <a:rPr lang="en-US" dirty="0" smtClean="0"/>
              <a:t> MAC</a:t>
            </a:r>
          </a:p>
          <a:p>
            <a:pPr lvl="1"/>
            <a:r>
              <a:rPr lang="en-US" dirty="0" err="1" smtClean="0"/>
              <a:t>Chỉ</a:t>
            </a:r>
            <a:r>
              <a:rPr lang="en-US" dirty="0" smtClean="0"/>
              <a:t> </a:t>
            </a:r>
            <a:r>
              <a:rPr lang="en-US" dirty="0" err="1" smtClean="0"/>
              <a:t>phân</a:t>
            </a:r>
            <a:r>
              <a:rPr lang="en-US" dirty="0" smtClean="0"/>
              <a:t> </a:t>
            </a:r>
            <a:r>
              <a:rPr lang="en-US" dirty="0" err="1" smtClean="0"/>
              <a:t>giải</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đường</a:t>
            </a:r>
            <a:r>
              <a:rPr lang="en-US" dirty="0" smtClean="0"/>
              <a:t> </a:t>
            </a:r>
            <a:r>
              <a:rPr lang="en-US" dirty="0" err="1" smtClean="0"/>
              <a:t>mạng</a:t>
            </a:r>
            <a:endParaRPr lang="en-US" dirty="0" smtClean="0"/>
          </a:p>
          <a:p>
            <a:pPr lvl="1"/>
            <a:r>
              <a:rPr lang="en-US" dirty="0" err="1" smtClean="0"/>
              <a:t>Sử</a:t>
            </a:r>
            <a:r>
              <a:rPr lang="en-US" dirty="0" smtClean="0"/>
              <a:t> </a:t>
            </a:r>
            <a:r>
              <a:rPr lang="en-US" dirty="0" err="1" smtClean="0"/>
              <a:t>dụng</a:t>
            </a:r>
            <a:r>
              <a:rPr lang="en-US" dirty="0" smtClean="0"/>
              <a:t> ARP table:</a:t>
            </a:r>
          </a:p>
          <a:p>
            <a:pPr lvl="2"/>
            <a:r>
              <a:rPr lang="en-US" dirty="0" smtClean="0"/>
              <a:t>IP</a:t>
            </a:r>
          </a:p>
          <a:p>
            <a:pPr lvl="2"/>
            <a:r>
              <a:rPr lang="en-US" dirty="0" smtClean="0"/>
              <a:t>MAC</a:t>
            </a:r>
          </a:p>
          <a:p>
            <a:pPr lvl="2"/>
            <a:r>
              <a:rPr lang="en-US" dirty="0" smtClean="0"/>
              <a:t>TTL :</a:t>
            </a:r>
            <a:r>
              <a:rPr lang="en-US" dirty="0" err="1" smtClean="0"/>
              <a:t>thời</a:t>
            </a:r>
            <a:r>
              <a:rPr lang="en-US" dirty="0" smtClean="0"/>
              <a:t> </a:t>
            </a:r>
            <a:r>
              <a:rPr lang="en-US" dirty="0" err="1" smtClean="0"/>
              <a:t>gian</a:t>
            </a:r>
            <a:r>
              <a:rPr lang="en-US" dirty="0" smtClean="0"/>
              <a:t> </a:t>
            </a:r>
            <a:r>
              <a:rPr lang="en-US" dirty="0" err="1" smtClean="0"/>
              <a:t>sống</a:t>
            </a:r>
            <a:r>
              <a:rPr lang="en-US" dirty="0" smtClean="0"/>
              <a:t> </a:t>
            </a:r>
            <a:r>
              <a:rPr lang="en-US" dirty="0" err="1" smtClean="0"/>
              <a:t>của</a:t>
            </a:r>
            <a:r>
              <a:rPr lang="en-US" dirty="0" smtClean="0"/>
              <a:t> record</a:t>
            </a:r>
          </a:p>
          <a:p>
            <a:pPr lvl="2"/>
            <a:r>
              <a:rPr lang="en-US" dirty="0" err="1" smtClean="0"/>
              <a:t>Lưu</a:t>
            </a:r>
            <a:r>
              <a:rPr lang="en-US" dirty="0" smtClean="0"/>
              <a:t> </a:t>
            </a:r>
            <a:r>
              <a:rPr lang="en-US" dirty="0" err="1" smtClean="0"/>
              <a:t>trong</a:t>
            </a:r>
            <a:r>
              <a:rPr lang="en-US" dirty="0" smtClean="0"/>
              <a:t> RAM</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0" dur="500"/>
                                        <p:tgtEl>
                                          <p:spTgt spid="148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23" dur="500"/>
                                        <p:tgtEl>
                                          <p:spTgt spid="1484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26" dur="500"/>
                                        <p:tgtEl>
                                          <p:spTgt spid="1484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29" dur="500"/>
                                        <p:tgtEl>
                                          <p:spTgt spid="14848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32" dur="500"/>
                                        <p:tgtEl>
                                          <p:spTgt spid="14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fontAlgn="auto">
              <a:spcAft>
                <a:spcPts val="0"/>
              </a:spcAft>
              <a:defRPr/>
            </a:pPr>
            <a:r>
              <a:rPr lang="en-US" dirty="0" smtClean="0"/>
              <a:t>ARP – </a:t>
            </a:r>
            <a:r>
              <a:rPr lang="en-US" dirty="0" err="1" smtClean="0"/>
              <a:t>cơ</a:t>
            </a:r>
            <a:r>
              <a:rPr lang="en-US" dirty="0" smtClean="0"/>
              <a:t> </a:t>
            </a:r>
            <a:r>
              <a:rPr lang="en-US" dirty="0" err="1" smtClean="0"/>
              <a:t>chế</a:t>
            </a:r>
            <a:r>
              <a:rPr lang="en-US" dirty="0" smtClean="0"/>
              <a:t> </a:t>
            </a:r>
            <a:r>
              <a:rPr lang="en-US" dirty="0" err="1" smtClean="0"/>
              <a:t>hoạt</a:t>
            </a:r>
            <a:r>
              <a:rPr lang="en-US" dirty="0" smtClean="0"/>
              <a:t> </a:t>
            </a:r>
            <a:r>
              <a:rPr lang="en-US" dirty="0" err="1" smtClean="0"/>
              <a:t>động</a:t>
            </a:r>
            <a:endParaRPr lang="en-US" dirty="0" smtClean="0"/>
          </a:p>
        </p:txBody>
      </p:sp>
      <p:sp>
        <p:nvSpPr>
          <p:cNvPr id="149507" name="Rectangle 3"/>
          <p:cNvSpPr>
            <a:spLocks noChangeArrowheads="1"/>
          </p:cNvSpPr>
          <p:nvPr/>
        </p:nvSpPr>
        <p:spPr bwMode="auto">
          <a:xfrm>
            <a:off x="1828800" y="1077913"/>
            <a:ext cx="1752600" cy="827087"/>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Gởi</a:t>
            </a:r>
            <a:r>
              <a:rPr lang="en-US" b="1" dirty="0">
                <a:latin typeface="Times New Roman" pitchFamily="18" charset="0"/>
                <a:cs typeface="Times New Roman" pitchFamily="18" charset="0"/>
              </a:rPr>
              <a:t> DL</a:t>
            </a:r>
          </a:p>
        </p:txBody>
      </p:sp>
      <p:grpSp>
        <p:nvGrpSpPr>
          <p:cNvPr id="2" name="Group 4"/>
          <p:cNvGrpSpPr>
            <a:grpSpLocks/>
          </p:cNvGrpSpPr>
          <p:nvPr/>
        </p:nvGrpSpPr>
        <p:grpSpPr bwMode="auto">
          <a:xfrm>
            <a:off x="1836738" y="4114800"/>
            <a:ext cx="1752600" cy="1590675"/>
            <a:chOff x="1152" y="3000"/>
            <a:chExt cx="1440" cy="1200"/>
          </a:xfrm>
        </p:grpSpPr>
        <p:sp>
          <p:nvSpPr>
            <p:cNvPr id="54289" name="Rectangle 5"/>
            <p:cNvSpPr>
              <a:spLocks noChangeArrowheads="1"/>
            </p:cNvSpPr>
            <p:nvPr/>
          </p:nvSpPr>
          <p:spPr bwMode="auto">
            <a:xfrm>
              <a:off x="1152" y="3576"/>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 </a:t>
              </a:r>
            </a:p>
          </p:txBody>
        </p:sp>
        <p:sp>
          <p:nvSpPr>
            <p:cNvPr id="54290" name="Line 6"/>
            <p:cNvSpPr>
              <a:spLocks noChangeShapeType="1"/>
            </p:cNvSpPr>
            <p:nvPr/>
          </p:nvSpPr>
          <p:spPr bwMode="auto">
            <a:xfrm>
              <a:off x="1896" y="3000"/>
              <a:ext cx="0" cy="576"/>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3" name="Group 7"/>
          <p:cNvGrpSpPr>
            <a:grpSpLocks/>
          </p:cNvGrpSpPr>
          <p:nvPr/>
        </p:nvGrpSpPr>
        <p:grpSpPr bwMode="auto">
          <a:xfrm>
            <a:off x="4267200" y="2743200"/>
            <a:ext cx="2701925" cy="827088"/>
            <a:chOff x="2916" y="1992"/>
            <a:chExt cx="2220" cy="624"/>
          </a:xfrm>
        </p:grpSpPr>
        <p:sp>
          <p:nvSpPr>
            <p:cNvPr id="54287" name="Rectangle 8"/>
            <p:cNvSpPr>
              <a:spLocks noChangeArrowheads="1"/>
            </p:cNvSpPr>
            <p:nvPr/>
          </p:nvSpPr>
          <p:spPr bwMode="auto">
            <a:xfrm>
              <a:off x="3696" y="1992"/>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a:t>
              </a:r>
            </a:p>
            <a:p>
              <a:pPr algn="ctr" eaLnBrk="0" hangingPunct="0">
                <a:buClr>
                  <a:srgbClr val="6699FF"/>
                </a:buClr>
                <a:buFont typeface="Wingdings 3" pitchFamily="18" charset="2"/>
                <a:buNone/>
              </a:pPr>
              <a:r>
                <a:rPr lang="en-US" b="1">
                  <a:latin typeface="Times New Roman" pitchFamily="18" charset="0"/>
                  <a:cs typeface="Times New Roman" pitchFamily="18" charset="0"/>
                </a:rPr>
                <a:t>ARP request</a:t>
              </a:r>
            </a:p>
          </p:txBody>
        </p:sp>
        <p:sp>
          <p:nvSpPr>
            <p:cNvPr id="54288" name="Line 9"/>
            <p:cNvSpPr>
              <a:spLocks noChangeShapeType="1"/>
            </p:cNvSpPr>
            <p:nvPr/>
          </p:nvSpPr>
          <p:spPr bwMode="auto">
            <a:xfrm flipV="1">
              <a:off x="2916" y="2412"/>
              <a:ext cx="768" cy="0"/>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4" name="Group 10"/>
          <p:cNvGrpSpPr>
            <a:grpSpLocks/>
          </p:cNvGrpSpPr>
          <p:nvPr/>
        </p:nvGrpSpPr>
        <p:grpSpPr bwMode="auto">
          <a:xfrm>
            <a:off x="5105400" y="3581400"/>
            <a:ext cx="1752600" cy="1352550"/>
            <a:chOff x="3696" y="2604"/>
            <a:chExt cx="1440" cy="1020"/>
          </a:xfrm>
        </p:grpSpPr>
        <p:sp>
          <p:nvSpPr>
            <p:cNvPr id="54285" name="Rectangle 11"/>
            <p:cNvSpPr>
              <a:spLocks noChangeArrowheads="1"/>
            </p:cNvSpPr>
            <p:nvPr/>
          </p:nvSpPr>
          <p:spPr bwMode="auto">
            <a:xfrm>
              <a:off x="3696" y="3000"/>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Nhận</a:t>
              </a:r>
            </a:p>
            <a:p>
              <a:pPr algn="ctr" eaLnBrk="0" hangingPunct="0">
                <a:buClr>
                  <a:srgbClr val="6699FF"/>
                </a:buClr>
                <a:buFont typeface="Wingdings 3" pitchFamily="18" charset="2"/>
                <a:buNone/>
              </a:pPr>
              <a:r>
                <a:rPr lang="en-US" b="1">
                  <a:latin typeface="Times New Roman" pitchFamily="18" charset="0"/>
                  <a:cs typeface="Times New Roman" pitchFamily="18" charset="0"/>
                </a:rPr>
                <a:t>ARP reply</a:t>
              </a:r>
            </a:p>
          </p:txBody>
        </p:sp>
        <p:sp>
          <p:nvSpPr>
            <p:cNvPr id="54286" name="Line 12"/>
            <p:cNvSpPr>
              <a:spLocks noChangeShapeType="1"/>
            </p:cNvSpPr>
            <p:nvPr/>
          </p:nvSpPr>
          <p:spPr bwMode="auto">
            <a:xfrm>
              <a:off x="4416" y="2604"/>
              <a:ext cx="0" cy="384"/>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sp>
        <p:nvSpPr>
          <p:cNvPr id="149517" name="Line 13"/>
          <p:cNvSpPr>
            <a:spLocks noChangeShapeType="1"/>
          </p:cNvSpPr>
          <p:nvPr/>
        </p:nvSpPr>
        <p:spPr bwMode="auto">
          <a:xfrm flipH="1">
            <a:off x="2819400" y="4343400"/>
            <a:ext cx="2278063" cy="317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18" name="AutoShape 14"/>
          <p:cNvSpPr>
            <a:spLocks noChangeArrowheads="1"/>
          </p:cNvSpPr>
          <p:nvPr/>
        </p:nvSpPr>
        <p:spPr bwMode="auto">
          <a:xfrm>
            <a:off x="1295400" y="2495550"/>
            <a:ext cx="2979738" cy="1598613"/>
          </a:xfrm>
          <a:prstGeom prst="diamond">
            <a:avLst/>
          </a:prstGeom>
          <a:solidFill>
            <a:srgbClr val="CCECFF"/>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Tìm</a:t>
            </a:r>
            <a:r>
              <a:rPr lang="en-US" b="1" dirty="0">
                <a:latin typeface="Times New Roman" pitchFamily="18" charset="0"/>
                <a:cs typeface="Times New Roman" pitchFamily="18" charset="0"/>
              </a:rPr>
              <a:t> MAC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smtClean="0">
                <a:latin typeface="Times New Roman" pitchFamily="18" charset="0"/>
                <a:cs typeface="Times New Roman" pitchFamily="18" charset="0"/>
              </a:rPr>
              <a:t>Node </a:t>
            </a:r>
            <a:r>
              <a:rPr lang="en-US" b="1" dirty="0" err="1" smtClean="0">
                <a:latin typeface="Times New Roman" pitchFamily="18" charset="0"/>
                <a:cs typeface="Times New Roman" pitchFamily="18" charset="0"/>
              </a:rPr>
              <a:t>đến</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MAC Table</a:t>
            </a:r>
          </a:p>
        </p:txBody>
      </p:sp>
      <p:sp>
        <p:nvSpPr>
          <p:cNvPr id="149519" name="Line 15"/>
          <p:cNvSpPr>
            <a:spLocks noChangeShapeType="1"/>
          </p:cNvSpPr>
          <p:nvPr/>
        </p:nvSpPr>
        <p:spPr bwMode="auto">
          <a:xfrm>
            <a:off x="2743200" y="1981200"/>
            <a:ext cx="1588" cy="5016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20" name="Text Box 16"/>
          <p:cNvSpPr txBox="1">
            <a:spLocks noChangeArrowheads="1"/>
          </p:cNvSpPr>
          <p:nvPr/>
        </p:nvSpPr>
        <p:spPr bwMode="auto">
          <a:xfrm>
            <a:off x="4514850" y="2797175"/>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N</a:t>
            </a:r>
          </a:p>
        </p:txBody>
      </p:sp>
      <p:sp>
        <p:nvSpPr>
          <p:cNvPr id="149521" name="Text Box 17"/>
          <p:cNvSpPr txBox="1">
            <a:spLocks noChangeArrowheads="1"/>
          </p:cNvSpPr>
          <p:nvPr/>
        </p:nvSpPr>
        <p:spPr bwMode="auto">
          <a:xfrm>
            <a:off x="2293938" y="4203700"/>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Y</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54</a:t>
            </a:fld>
            <a:endParaRPr lang="en-US"/>
          </a:p>
        </p:txBody>
      </p:sp>
      <p:sp>
        <p:nvSpPr>
          <p:cNvPr id="19" name="Footer Placeholder 18"/>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dissolve">
                                      <p:cBhvr>
                                        <p:cTn id="7" dur="500"/>
                                        <p:tgtEl>
                                          <p:spTgt spid="149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19"/>
                                        </p:tgtEl>
                                        <p:attrNameLst>
                                          <p:attrName>style.visibility</p:attrName>
                                        </p:attrNameLst>
                                      </p:cBhvr>
                                      <p:to>
                                        <p:strVal val="visible"/>
                                      </p:to>
                                    </p:set>
                                    <p:animEffect transition="in" filter="dissolve">
                                      <p:cBhvr>
                                        <p:cTn id="12" dur="500"/>
                                        <p:tgtEl>
                                          <p:spTgt spid="14951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9518"/>
                                        </p:tgtEl>
                                        <p:attrNameLst>
                                          <p:attrName>style.visibility</p:attrName>
                                        </p:attrNameLst>
                                      </p:cBhvr>
                                      <p:to>
                                        <p:strVal val="visible"/>
                                      </p:to>
                                    </p:set>
                                    <p:animEffect transition="in" filter="dissolve">
                                      <p:cBhvr>
                                        <p:cTn id="15" dur="500"/>
                                        <p:tgtEl>
                                          <p:spTgt spid="1495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9517"/>
                                        </p:tgtEl>
                                        <p:attrNameLst>
                                          <p:attrName>style.visibility</p:attrName>
                                        </p:attrNameLst>
                                      </p:cBhvr>
                                      <p:to>
                                        <p:strVal val="visible"/>
                                      </p:to>
                                    </p:set>
                                    <p:animEffect transition="in" filter="dissolve">
                                      <p:cBhvr>
                                        <p:cTn id="35" dur="500"/>
                                        <p:tgtEl>
                                          <p:spTgt spid="14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nimBg="1"/>
      <p:bldP spid="149517" grpId="0" animBg="1"/>
      <p:bldP spid="149518" grpId="0" animBg="1"/>
      <p:bldP spid="1495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- 1</a:t>
            </a:r>
          </a:p>
        </p:txBody>
      </p:sp>
      <p:pic>
        <p:nvPicPr>
          <p:cNvPr id="1505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 y="1524000"/>
            <a:ext cx="8153400" cy="4538663"/>
          </a:xfrm>
          <a:prstGeom prst="rect">
            <a:avLst/>
          </a:prstGeom>
          <a:noFill/>
          <a:ln w="9525">
            <a:noFill/>
            <a:miter lim="800000"/>
            <a:headEnd/>
            <a:tailEnd/>
          </a:ln>
        </p:spPr>
      </p:pic>
      <p:sp>
        <p:nvSpPr>
          <p:cNvPr id="150532" name="AutoShape 4"/>
          <p:cNvSpPr>
            <a:spLocks noChangeArrowheads="1"/>
          </p:cNvSpPr>
          <p:nvPr/>
        </p:nvSpPr>
        <p:spPr bwMode="auto">
          <a:xfrm rot="-1322010">
            <a:off x="5257800" y="838200"/>
            <a:ext cx="2189163" cy="5391150"/>
          </a:xfrm>
          <a:prstGeom prst="curvedLeftArrow">
            <a:avLst>
              <a:gd name="adj1" fmla="val 22529"/>
              <a:gd name="adj2" fmla="val 52286"/>
              <a:gd name="adj3" fmla="val 31370"/>
            </a:avLst>
          </a:prstGeom>
          <a:gradFill rotWithShape="0">
            <a:gsLst>
              <a:gs pos="0">
                <a:schemeClr val="hlink"/>
              </a:gs>
              <a:gs pos="100000">
                <a:schemeClr val="accent2"/>
              </a:gs>
            </a:gsLst>
            <a:lin ang="2700000" scaled="1"/>
          </a:gra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dissolve">
                                      <p:cBhvr>
                                        <p:cTn id="7" dur="500"/>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wipe(up)">
                                      <p:cBhvr>
                                        <p:cTn id="12"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- 2</a:t>
            </a:r>
          </a:p>
        </p:txBody>
      </p:sp>
      <p:grpSp>
        <p:nvGrpSpPr>
          <p:cNvPr id="2" name="Group 3"/>
          <p:cNvGrpSpPr>
            <a:grpSpLocks/>
          </p:cNvGrpSpPr>
          <p:nvPr/>
        </p:nvGrpSpPr>
        <p:grpSpPr bwMode="auto">
          <a:xfrm>
            <a:off x="609600" y="3810000"/>
            <a:ext cx="7924800" cy="2660650"/>
            <a:chOff x="288" y="2304"/>
            <a:chExt cx="5328" cy="1903"/>
          </a:xfrm>
        </p:grpSpPr>
        <p:sp>
          <p:nvSpPr>
            <p:cNvPr id="56335"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56350"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51"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52"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6353"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56346"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7"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8"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smtClean="0">
                    <a:solidFill>
                      <a:schemeClr val="accent2"/>
                    </a:solidFill>
                    <a:latin typeface="Tahoma" pitchFamily="34" charset="0"/>
                  </a:rPr>
                  <a:t>197.15.22.126</a:t>
                </a:r>
                <a:endParaRPr lang="en-US" b="1" dirty="0">
                  <a:solidFill>
                    <a:schemeClr val="accent2"/>
                  </a:solidFill>
                  <a:latin typeface="Tahoma" pitchFamily="34" charset="0"/>
                </a:endParaRPr>
              </a:p>
            </p:txBody>
          </p:sp>
          <p:sp>
            <p:nvSpPr>
              <p:cNvPr id="56349"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56342"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3"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4"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197.15.22.34</a:t>
                </a:r>
              </a:p>
            </p:txBody>
          </p:sp>
          <p:sp>
            <p:nvSpPr>
              <p:cNvPr id="56345"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1572" name="Text Box 20"/>
            <p:cNvSpPr txBox="1">
              <a:spLocks noChangeArrowheads="1"/>
            </p:cNvSpPr>
            <p:nvPr/>
          </p:nvSpPr>
          <p:spPr bwMode="auto">
            <a:xfrm>
              <a:off x="864"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1573" name="Text Box 21"/>
            <p:cNvSpPr txBox="1">
              <a:spLocks noChangeArrowheads="1"/>
            </p:cNvSpPr>
            <p:nvPr/>
          </p:nvSpPr>
          <p:spPr bwMode="auto">
            <a:xfrm>
              <a:off x="2832"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1574" name="Text Box 22"/>
            <p:cNvSpPr txBox="1">
              <a:spLocks noChangeArrowheads="1"/>
            </p:cNvSpPr>
            <p:nvPr/>
          </p:nvSpPr>
          <p:spPr bwMode="auto">
            <a:xfrm>
              <a:off x="4800"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1575" name="Rectangle 23"/>
          <p:cNvSpPr>
            <a:spLocks noChangeArrowheads="1"/>
          </p:cNvSpPr>
          <p:nvPr/>
        </p:nvSpPr>
        <p:spPr bwMode="auto">
          <a:xfrm>
            <a:off x="609600" y="1447800"/>
            <a:ext cx="2070100" cy="1476375"/>
          </a:xfrm>
          <a:prstGeom prst="rect">
            <a:avLst/>
          </a:prstGeom>
          <a:solidFill>
            <a:schemeClr val="accent1">
              <a:lumMod val="40000"/>
              <a:lumOff val="6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a:solidFill>
                  <a:srgbClr val="0033CC"/>
                </a:solidFill>
              </a:rPr>
              <a:t>ARP Table:</a:t>
            </a:r>
          </a:p>
          <a:p>
            <a:pPr algn="ctr" eaLnBrk="0" hangingPunct="0">
              <a:buClr>
                <a:srgbClr val="6699FF"/>
              </a:buClr>
              <a:buFont typeface="Wingdings 3" pitchFamily="18" charset="2"/>
              <a:buNone/>
            </a:pPr>
            <a:r>
              <a:rPr lang="en-US" sz="8000" b="1">
                <a:solidFill>
                  <a:srgbClr val="FF0000"/>
                </a:solidFill>
              </a:rPr>
              <a:t>?</a:t>
            </a:r>
          </a:p>
        </p:txBody>
      </p:sp>
      <p:sp>
        <p:nvSpPr>
          <p:cNvPr id="151576" name="AutoShape 24"/>
          <p:cNvSpPr>
            <a:spLocks noChangeArrowheads="1"/>
          </p:cNvSpPr>
          <p:nvPr/>
        </p:nvSpPr>
        <p:spPr bwMode="auto">
          <a:xfrm>
            <a:off x="1524000" y="2971800"/>
            <a:ext cx="6569075" cy="939800"/>
          </a:xfrm>
          <a:prstGeom prst="curvedDownArrow">
            <a:avLst>
              <a:gd name="adj1" fmla="val 51162"/>
              <a:gd name="adj2" fmla="val 99444"/>
              <a:gd name="adj3" fmla="val 33333"/>
            </a:avLst>
          </a:prstGeom>
          <a:gradFill rotWithShape="0">
            <a:gsLst>
              <a:gs pos="0">
                <a:srgbClr val="FF0000"/>
              </a:gs>
              <a:gs pos="100000">
                <a:srgbClr val="FF9999"/>
              </a:gs>
            </a:gsLst>
            <a:lin ang="5400000" scaled="1"/>
          </a:gra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3048000" y="2514600"/>
            <a:ext cx="5640388" cy="738188"/>
            <a:chOff x="1824" y="1488"/>
            <a:chExt cx="3456" cy="528"/>
          </a:xfrm>
        </p:grpSpPr>
        <p:sp>
          <p:nvSpPr>
            <p:cNvPr id="56329" name="Rectangle 26"/>
            <p:cNvSpPr>
              <a:spLocks noChangeArrowheads="1"/>
            </p:cNvSpPr>
            <p:nvPr/>
          </p:nvSpPr>
          <p:spPr bwMode="auto">
            <a:xfrm>
              <a:off x="1824"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A.B.C.1.2.3</a:t>
              </a:r>
            </a:p>
          </p:txBody>
        </p:sp>
        <p:sp>
          <p:nvSpPr>
            <p:cNvPr id="56330" name="Rectangle 27"/>
            <p:cNvSpPr>
              <a:spLocks noChangeArrowheads="1"/>
            </p:cNvSpPr>
            <p:nvPr/>
          </p:nvSpPr>
          <p:spPr bwMode="auto">
            <a:xfrm>
              <a:off x="2688" y="1488"/>
              <a:ext cx="57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sz="2800">
                  <a:solidFill>
                    <a:srgbClr val="FF0000"/>
                  </a:solidFill>
                  <a:latin typeface="Arial Black" pitchFamily="34" charset="0"/>
                </a:rPr>
                <a:t>?</a:t>
              </a:r>
            </a:p>
          </p:txBody>
        </p:sp>
        <p:sp>
          <p:nvSpPr>
            <p:cNvPr id="56331" name="Rectangle 28"/>
            <p:cNvSpPr>
              <a:spLocks noChangeArrowheads="1"/>
            </p:cNvSpPr>
            <p:nvPr/>
          </p:nvSpPr>
          <p:spPr bwMode="auto">
            <a:xfrm>
              <a:off x="3264"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6332" name="Rectangle 29"/>
            <p:cNvSpPr>
              <a:spLocks noChangeArrowheads="1"/>
            </p:cNvSpPr>
            <p:nvPr/>
          </p:nvSpPr>
          <p:spPr bwMode="auto">
            <a:xfrm>
              <a:off x="3312"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56333" name="Rectangle 30"/>
            <p:cNvSpPr>
              <a:spLocks noChangeArrowheads="1"/>
            </p:cNvSpPr>
            <p:nvPr/>
          </p:nvSpPr>
          <p:spPr bwMode="auto">
            <a:xfrm>
              <a:off x="3936" y="1536"/>
              <a:ext cx="68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smtClean="0">
                  <a:solidFill>
                    <a:schemeClr val="accent2"/>
                  </a:solidFill>
                  <a:latin typeface="Tahoma" pitchFamily="34" charset="0"/>
                </a:rPr>
                <a:t>197.15.22.126</a:t>
              </a:r>
              <a:endParaRPr lang="en-US" sz="1200" b="1" dirty="0">
                <a:solidFill>
                  <a:schemeClr val="accent2"/>
                </a:solidFill>
                <a:latin typeface="Tahoma" pitchFamily="34" charset="0"/>
              </a:endParaRPr>
            </a:p>
          </p:txBody>
        </p:sp>
        <p:sp>
          <p:nvSpPr>
            <p:cNvPr id="56334" name="Rectangle 31"/>
            <p:cNvSpPr>
              <a:spLocks noChangeArrowheads="1"/>
            </p:cNvSpPr>
            <p:nvPr/>
          </p:nvSpPr>
          <p:spPr bwMode="auto">
            <a:xfrm>
              <a:off x="4607"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1584" name="AutoShape 32"/>
          <p:cNvSpPr>
            <a:spLocks noChangeArrowheads="1"/>
          </p:cNvSpPr>
          <p:nvPr/>
        </p:nvSpPr>
        <p:spPr bwMode="auto">
          <a:xfrm flipH="1">
            <a:off x="2209800" y="1600200"/>
            <a:ext cx="2927350" cy="1543050"/>
          </a:xfrm>
          <a:custGeom>
            <a:avLst/>
            <a:gdLst>
              <a:gd name="T0" fmla="*/ 2147483647 w 21600"/>
              <a:gd name="T1" fmla="*/ 1152762232 h 21600"/>
              <a:gd name="T2" fmla="*/ 2147483647 w 21600"/>
              <a:gd name="T3" fmla="*/ 2147483647 h 21600"/>
              <a:gd name="T4" fmla="*/ 2147483647 w 21600"/>
              <a:gd name="T5" fmla="*/ 2147483647 h 21600"/>
              <a:gd name="T6" fmla="*/ 2147483647 w 21600"/>
              <a:gd name="T7" fmla="*/ -983240534 h 21600"/>
              <a:gd name="T8" fmla="*/ 2147483647 w 21600"/>
              <a:gd name="T9" fmla="*/ 1179375834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97" y="6221"/>
                </a:moveTo>
                <a:cubicBezTo>
                  <a:pt x="10865" y="6220"/>
                  <a:pt x="10832" y="6220"/>
                  <a:pt x="10800" y="6220"/>
                </a:cubicBezTo>
                <a:cubicBezTo>
                  <a:pt x="8270" y="6220"/>
                  <a:pt x="6220" y="8270"/>
                  <a:pt x="6220" y="10800"/>
                </a:cubicBezTo>
                <a:cubicBezTo>
                  <a:pt x="6219" y="10832"/>
                  <a:pt x="6220" y="10864"/>
                  <a:pt x="6221" y="10897"/>
                </a:cubicBezTo>
                <a:lnTo>
                  <a:pt x="2" y="11029"/>
                </a:lnTo>
                <a:cubicBezTo>
                  <a:pt x="0" y="10952"/>
                  <a:pt x="0" y="10876"/>
                  <a:pt x="0" y="10800"/>
                </a:cubicBezTo>
                <a:cubicBezTo>
                  <a:pt x="0" y="4835"/>
                  <a:pt x="4835" y="0"/>
                  <a:pt x="10800" y="0"/>
                </a:cubicBezTo>
                <a:cubicBezTo>
                  <a:pt x="10877" y="-1"/>
                  <a:pt x="10954" y="0"/>
                  <a:pt x="11031" y="2"/>
                </a:cubicBezTo>
                <a:lnTo>
                  <a:pt x="11088" y="-2697"/>
                </a:lnTo>
                <a:lnTo>
                  <a:pt x="16773" y="3235"/>
                </a:lnTo>
                <a:lnTo>
                  <a:pt x="10840" y="8920"/>
                </a:lnTo>
                <a:lnTo>
                  <a:pt x="10897" y="6221"/>
                </a:lnTo>
                <a:close/>
              </a:path>
            </a:pathLst>
          </a:custGeom>
          <a:gradFill rotWithShape="0">
            <a:gsLst>
              <a:gs pos="0">
                <a:schemeClr val="accent2"/>
              </a:gs>
              <a:gs pos="100000">
                <a:srgbClr val="CCECFF"/>
              </a:gs>
            </a:gsLst>
            <a:path path="rect">
              <a:fillToRect r="100000" b="100000"/>
            </a:path>
          </a:gradFill>
          <a:ln w="12700">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56</a:t>
            </a:fld>
            <a:endParaRPr lang="en-US"/>
          </a:p>
        </p:txBody>
      </p:sp>
      <p:sp>
        <p:nvSpPr>
          <p:cNvPr id="34" name="Footer Placeholder 3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76"/>
                                        </p:tgtEl>
                                        <p:attrNameLst>
                                          <p:attrName>style.visibility</p:attrName>
                                        </p:attrNameLst>
                                      </p:cBhvr>
                                      <p:to>
                                        <p:strVal val="visible"/>
                                      </p:to>
                                    </p:set>
                                    <p:animEffect transition="in" filter="wipe(left)">
                                      <p:cBhvr>
                                        <p:cTn id="12" dur="500"/>
                                        <p:tgtEl>
                                          <p:spTgt spid="1515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1584"/>
                                        </p:tgtEl>
                                        <p:attrNameLst>
                                          <p:attrName>style.visibility</p:attrName>
                                        </p:attrNameLst>
                                      </p:cBhvr>
                                      <p:to>
                                        <p:strVal val="visible"/>
                                      </p:to>
                                    </p:set>
                                    <p:animEffect transition="in" filter="wipe(right)">
                                      <p:cBhvr>
                                        <p:cTn id="22" dur="500"/>
                                        <p:tgtEl>
                                          <p:spTgt spid="151584"/>
                                        </p:tgtEl>
                                      </p:cBhvr>
                                    </p:animEffect>
                                  </p:childTnLst>
                                </p:cTn>
                              </p:par>
                            </p:childTnLst>
                          </p:cTn>
                        </p:par>
                        <p:par>
                          <p:cTn id="23" fill="hold">
                            <p:stCondLst>
                              <p:cond delay="500"/>
                            </p:stCondLst>
                            <p:childTnLst>
                              <p:par>
                                <p:cTn id="24" presetID="23" presetClass="entr" presetSubtype="36" fill="hold" grpId="0" nodeType="afterEffect">
                                  <p:stCondLst>
                                    <p:cond delay="0"/>
                                  </p:stCondLst>
                                  <p:childTnLst>
                                    <p:set>
                                      <p:cBhvr>
                                        <p:cTn id="25" dur="1" fill="hold">
                                          <p:stCondLst>
                                            <p:cond delay="0"/>
                                          </p:stCondLst>
                                        </p:cTn>
                                        <p:tgtEl>
                                          <p:spTgt spid="151575"/>
                                        </p:tgtEl>
                                        <p:attrNameLst>
                                          <p:attrName>style.visibility</p:attrName>
                                        </p:attrNameLst>
                                      </p:cBhvr>
                                      <p:to>
                                        <p:strVal val="visible"/>
                                      </p:to>
                                    </p:set>
                                    <p:anim calcmode="lin" valueType="num">
                                      <p:cBhvr>
                                        <p:cTn id="26" dur="500" fill="hold"/>
                                        <p:tgtEl>
                                          <p:spTgt spid="151575"/>
                                        </p:tgtEl>
                                        <p:attrNameLst>
                                          <p:attrName>ppt_w</p:attrName>
                                        </p:attrNameLst>
                                      </p:cBhvr>
                                      <p:tavLst>
                                        <p:tav tm="0">
                                          <p:val>
                                            <p:strVal val="(6*min(max(#ppt_w*#ppt_h,.3),1)-7.4)/-.7*#ppt_w"/>
                                          </p:val>
                                        </p:tav>
                                        <p:tav tm="100000">
                                          <p:val>
                                            <p:strVal val="#ppt_w"/>
                                          </p:val>
                                        </p:tav>
                                      </p:tavLst>
                                    </p:anim>
                                    <p:anim calcmode="lin" valueType="num">
                                      <p:cBhvr>
                                        <p:cTn id="27" dur="500" fill="hold"/>
                                        <p:tgtEl>
                                          <p:spTgt spid="151575"/>
                                        </p:tgtEl>
                                        <p:attrNameLst>
                                          <p:attrName>ppt_h</p:attrName>
                                        </p:attrNameLst>
                                      </p:cBhvr>
                                      <p:tavLst>
                                        <p:tav tm="0">
                                          <p:val>
                                            <p:strVal val="(6*min(max(#ppt_w*#ppt_h,.3),1)-7.4)/-.7*#ppt_h"/>
                                          </p:val>
                                        </p:tav>
                                        <p:tav tm="100000">
                                          <p:val>
                                            <p:strVal val="#ppt_h"/>
                                          </p:val>
                                        </p:tav>
                                      </p:tavLst>
                                    </p:anim>
                                    <p:anim calcmode="lin" valueType="num">
                                      <p:cBhvr>
                                        <p:cTn id="28" dur="500" fill="hold"/>
                                        <p:tgtEl>
                                          <p:spTgt spid="151575"/>
                                        </p:tgtEl>
                                        <p:attrNameLst>
                                          <p:attrName>ppt_x</p:attrName>
                                        </p:attrNameLst>
                                      </p:cBhvr>
                                      <p:tavLst>
                                        <p:tav tm="0">
                                          <p:val>
                                            <p:fltVal val="0.5"/>
                                          </p:val>
                                        </p:tav>
                                        <p:tav tm="100000">
                                          <p:val>
                                            <p:strVal val="#ppt_x"/>
                                          </p:val>
                                        </p:tav>
                                      </p:tavLst>
                                    </p:anim>
                                    <p:anim calcmode="lin" valueType="num">
                                      <p:cBhvr>
                                        <p:cTn id="29" dur="500" fill="hold"/>
                                        <p:tgtEl>
                                          <p:spTgt spid="15157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5" grpId="0" animBg="1" autoUpdateAnimBg="0"/>
      <p:bldP spid="151576" grpId="0" animBg="1"/>
      <p:bldP spid="15158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- 3</a:t>
            </a:r>
          </a:p>
        </p:txBody>
      </p:sp>
      <p:pic>
        <p:nvPicPr>
          <p:cNvPr id="15257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887412"/>
            <a:ext cx="6934200" cy="55895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dissolve">
                                      <p:cBhvr>
                                        <p:cTn id="7"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- 4</a:t>
            </a:r>
          </a:p>
        </p:txBody>
      </p:sp>
      <p:pic>
        <p:nvPicPr>
          <p:cNvPr id="153603" name="Picture 3"/>
          <p:cNvPicPr>
            <a:picLocks noChangeAspect="1" noChangeArrowheads="1"/>
          </p:cNvPicPr>
          <p:nvPr/>
        </p:nvPicPr>
        <p:blipFill>
          <a:blip r:embed="rId2" cstate="print"/>
          <a:srcRect/>
          <a:stretch>
            <a:fillRect/>
          </a:stretch>
        </p:blipFill>
        <p:spPr bwMode="auto">
          <a:xfrm>
            <a:off x="762000" y="2209800"/>
            <a:ext cx="7620000" cy="27051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dissolve">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fontAlgn="auto">
              <a:spcAft>
                <a:spcPts val="0"/>
              </a:spcAft>
              <a:defRPr/>
            </a:pPr>
            <a:r>
              <a:rPr lang="en-US" smtClean="0"/>
              <a:t>ARP – Request</a:t>
            </a:r>
          </a:p>
        </p:txBody>
      </p:sp>
      <p:sp>
        <p:nvSpPr>
          <p:cNvPr id="154627" name="Freeform 3"/>
          <p:cNvSpPr>
            <a:spLocks/>
          </p:cNvSpPr>
          <p:nvPr/>
        </p:nvSpPr>
        <p:spPr bwMode="auto">
          <a:xfrm>
            <a:off x="228600" y="2514600"/>
            <a:ext cx="8610600" cy="1219200"/>
          </a:xfrm>
          <a:custGeom>
            <a:avLst/>
            <a:gdLst>
              <a:gd name="T0" fmla="*/ 1324274983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457200" y="3657600"/>
            <a:ext cx="8153000" cy="2720975"/>
            <a:chOff x="288" y="2304"/>
            <a:chExt cx="5378" cy="1891"/>
          </a:xfrm>
        </p:grpSpPr>
        <p:sp>
          <p:nvSpPr>
            <p:cNvPr id="59407"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59422"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23"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4"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9425"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158" y="2304"/>
              <a:ext cx="1508" cy="1440"/>
              <a:chOff x="222" y="2304"/>
              <a:chExt cx="1508" cy="1440"/>
            </a:xfrm>
          </p:grpSpPr>
          <p:pic>
            <p:nvPicPr>
              <p:cNvPr id="59418"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9"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0" name="Rectangle 14"/>
              <p:cNvSpPr>
                <a:spLocks noChangeArrowheads="1"/>
              </p:cNvSpPr>
              <p:nvPr/>
            </p:nvSpPr>
            <p:spPr bwMode="auto">
              <a:xfrm>
                <a:off x="222" y="3024"/>
                <a:ext cx="1508" cy="233"/>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latin typeface="Tahoma" pitchFamily="34" charset="0"/>
                  </a:rPr>
                  <a:t>197.15.22.126</a:t>
                </a:r>
                <a:endParaRPr lang="en-US" sz="2400" b="1" dirty="0">
                  <a:solidFill>
                    <a:schemeClr val="accent2"/>
                  </a:solidFill>
                  <a:latin typeface="Tahoma" pitchFamily="34" charset="0"/>
                </a:endParaRPr>
              </a:p>
            </p:txBody>
          </p:sp>
          <p:sp>
            <p:nvSpPr>
              <p:cNvPr id="59421"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59414"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5"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16"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latin typeface="Tahoma" pitchFamily="34" charset="0"/>
                  </a:rPr>
                  <a:t>197.15.22.34</a:t>
                </a:r>
              </a:p>
            </p:txBody>
          </p:sp>
          <p:sp>
            <p:nvSpPr>
              <p:cNvPr id="59417"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4645" name="Text Box 21"/>
            <p:cNvSpPr txBox="1">
              <a:spLocks noChangeArrowheads="1"/>
            </p:cNvSpPr>
            <p:nvPr/>
          </p:nvSpPr>
          <p:spPr bwMode="auto">
            <a:xfrm>
              <a:off x="864"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4646" name="Text Box 22"/>
            <p:cNvSpPr txBox="1">
              <a:spLocks noChangeArrowheads="1"/>
            </p:cNvSpPr>
            <p:nvPr/>
          </p:nvSpPr>
          <p:spPr bwMode="auto">
            <a:xfrm>
              <a:off x="2832" y="3792"/>
              <a:ext cx="304"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4647" name="Text Box 23"/>
            <p:cNvSpPr txBox="1">
              <a:spLocks noChangeArrowheads="1"/>
            </p:cNvSpPr>
            <p:nvPr/>
          </p:nvSpPr>
          <p:spPr bwMode="auto">
            <a:xfrm>
              <a:off x="4800"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4648" name="AutoShape 24"/>
          <p:cNvSpPr>
            <a:spLocks noChangeArrowheads="1"/>
          </p:cNvSpPr>
          <p:nvPr/>
        </p:nvSpPr>
        <p:spPr bwMode="auto">
          <a:xfrm>
            <a:off x="1371600" y="2819400"/>
            <a:ext cx="7010400" cy="1066800"/>
          </a:xfrm>
          <a:prstGeom prst="curvedDownArrow">
            <a:avLst>
              <a:gd name="adj1" fmla="val 48099"/>
              <a:gd name="adj2" fmla="val 93491"/>
              <a:gd name="adj3" fmla="val 33333"/>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sp>
        <p:nvSpPr>
          <p:cNvPr id="154649" name="AutoShape 25"/>
          <p:cNvSpPr>
            <a:spLocks noChangeArrowheads="1"/>
          </p:cNvSpPr>
          <p:nvPr/>
        </p:nvSpPr>
        <p:spPr bwMode="auto">
          <a:xfrm>
            <a:off x="1371600" y="2819400"/>
            <a:ext cx="3810000" cy="1066800"/>
          </a:xfrm>
          <a:prstGeom prst="curvedDownArrow">
            <a:avLst>
              <a:gd name="adj1" fmla="val 33482"/>
              <a:gd name="adj2" fmla="val 69759"/>
              <a:gd name="adj3" fmla="val 31546"/>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grpSp>
        <p:nvGrpSpPr>
          <p:cNvPr id="6" name="Group 26"/>
          <p:cNvGrpSpPr>
            <a:grpSpLocks/>
          </p:cNvGrpSpPr>
          <p:nvPr/>
        </p:nvGrpSpPr>
        <p:grpSpPr bwMode="auto">
          <a:xfrm>
            <a:off x="228600" y="1676400"/>
            <a:ext cx="8610600" cy="838200"/>
            <a:chOff x="384" y="912"/>
            <a:chExt cx="5184" cy="528"/>
          </a:xfrm>
        </p:grpSpPr>
        <p:sp>
          <p:nvSpPr>
            <p:cNvPr id="59401" name="Rectangle 27"/>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59402" name="Rectangle 28"/>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59403" name="Rectangle 29"/>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9404" name="Rectangle 30"/>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000" b="1">
                  <a:solidFill>
                    <a:schemeClr val="accent2"/>
                  </a:solidFill>
                  <a:latin typeface="Tahoma" pitchFamily="34" charset="0"/>
                </a:rPr>
                <a:t>197.15.22.33</a:t>
              </a:r>
            </a:p>
          </p:txBody>
        </p:sp>
        <p:sp>
          <p:nvSpPr>
            <p:cNvPr id="59405" name="Rectangle 31"/>
            <p:cNvSpPr>
              <a:spLocks noChangeArrowheads="1"/>
            </p:cNvSpPr>
            <p:nvPr/>
          </p:nvSpPr>
          <p:spPr bwMode="auto">
            <a:xfrm>
              <a:off x="2880"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000" b="1" dirty="0" smtClean="0">
                  <a:solidFill>
                    <a:schemeClr val="accent2"/>
                  </a:solidFill>
                  <a:latin typeface="Tahoma" pitchFamily="34" charset="0"/>
                </a:rPr>
                <a:t>197.15.22.126</a:t>
              </a:r>
              <a:endParaRPr lang="en-US" sz="1000" b="1" dirty="0">
                <a:solidFill>
                  <a:schemeClr val="accent2"/>
                </a:solidFill>
                <a:latin typeface="Tahoma" pitchFamily="34" charset="0"/>
              </a:endParaRPr>
            </a:p>
          </p:txBody>
        </p:sp>
        <p:sp>
          <p:nvSpPr>
            <p:cNvPr id="59406" name="Rectangle 32"/>
            <p:cNvSpPr>
              <a:spLocks noChangeArrowheads="1"/>
            </p:cNvSpPr>
            <p:nvPr/>
          </p:nvSpPr>
          <p:spPr bwMode="auto">
            <a:xfrm>
              <a:off x="3504"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59</a:t>
            </a:fld>
            <a:endParaRPr lang="en-US"/>
          </a:p>
        </p:txBody>
      </p:sp>
      <p:sp>
        <p:nvSpPr>
          <p:cNvPr id="34" name="Footer Placeholder 3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down)">
                                      <p:cBhvr>
                                        <p:cTn id="12" dur="500"/>
                                        <p:tgtEl>
                                          <p:spTgt spid="15462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4649"/>
                                        </p:tgtEl>
                                        <p:attrNameLst>
                                          <p:attrName>style.visibility</p:attrName>
                                        </p:attrNameLst>
                                      </p:cBhvr>
                                      <p:to>
                                        <p:strVal val="visible"/>
                                      </p:to>
                                    </p:set>
                                    <p:animEffect transition="in" filter="wipe(left)">
                                      <p:cBhvr>
                                        <p:cTn id="21" dur="500"/>
                                        <p:tgtEl>
                                          <p:spTgt spid="15464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4648"/>
                                        </p:tgtEl>
                                        <p:attrNameLst>
                                          <p:attrName>style.visibility</p:attrName>
                                        </p:attrNameLst>
                                      </p:cBhvr>
                                      <p:to>
                                        <p:strVal val="visible"/>
                                      </p:to>
                                    </p:set>
                                    <p:animEffect transition="in" filter="wipe(left)">
                                      <p:cBhvr>
                                        <p:cTn id="25" dur="500"/>
                                        <p:tgtEl>
                                          <p:spTgt spid="154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nimBg="1"/>
      <p:bldP spid="154648" grpId="0" animBg="1"/>
      <p:bldP spid="1546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- 3</a:t>
            </a:r>
            <a:endParaRPr lang="en-US" dirty="0"/>
          </a:p>
        </p:txBody>
      </p:sp>
      <p:sp>
        <p:nvSpPr>
          <p:cNvPr id="3" name="Content Placeholder 2"/>
          <p:cNvSpPr>
            <a:spLocks noGrp="1"/>
          </p:cNvSpPr>
          <p:nvPr>
            <p:ph sz="quarter" idx="1"/>
          </p:nvPr>
        </p:nvSpPr>
        <p:spPr>
          <a:xfrm>
            <a:off x="3352800" y="1295400"/>
            <a:ext cx="5334000" cy="2819400"/>
          </a:xfrm>
        </p:spPr>
        <p:txBody>
          <a:bodyPr>
            <a:normAutofit/>
          </a:bodyPr>
          <a:lstStyle/>
          <a:p>
            <a:r>
              <a:rPr lang="en-US" dirty="0" smtClean="0"/>
              <a:t>LLC (Logical Link Control)</a:t>
            </a:r>
          </a:p>
          <a:p>
            <a:pPr lvl="1"/>
            <a:r>
              <a:rPr lang="en-US" dirty="0" err="1" smtClean="0"/>
              <a:t>Điều</a:t>
            </a:r>
            <a:r>
              <a:rPr lang="en-US" dirty="0" smtClean="0"/>
              <a:t> </a:t>
            </a:r>
            <a:r>
              <a:rPr lang="en-US" dirty="0" err="1" smtClean="0"/>
              <a:t>khiển</a:t>
            </a:r>
            <a:r>
              <a:rPr lang="en-US" dirty="0" smtClean="0"/>
              <a:t> </a:t>
            </a:r>
            <a:r>
              <a:rPr lang="en-US" dirty="0" err="1" smtClean="0"/>
              <a:t>luồng</a:t>
            </a:r>
            <a:endParaRPr lang="en-US" dirty="0" smtClean="0"/>
          </a:p>
          <a:p>
            <a:pPr lvl="1"/>
            <a:r>
              <a:rPr lang="en-US" dirty="0" err="1" smtClean="0"/>
              <a:t>Kiểm</a:t>
            </a:r>
            <a:r>
              <a:rPr lang="en-US" dirty="0" smtClean="0"/>
              <a:t> </a:t>
            </a:r>
            <a:r>
              <a:rPr lang="en-US" dirty="0" err="1" smtClean="0"/>
              <a:t>tra</a:t>
            </a:r>
            <a:r>
              <a:rPr lang="en-US" dirty="0" smtClean="0"/>
              <a:t> </a:t>
            </a:r>
            <a:r>
              <a:rPr lang="en-US" dirty="0" err="1" smtClean="0"/>
              <a:t>lỗi</a:t>
            </a:r>
            <a:endParaRPr lang="en-US" dirty="0" smtClean="0"/>
          </a:p>
          <a:p>
            <a:pPr lvl="1"/>
            <a:r>
              <a:rPr lang="en-US" dirty="0" err="1" smtClean="0"/>
              <a:t>Báo</a:t>
            </a:r>
            <a:r>
              <a:rPr lang="en-US" dirty="0" smtClean="0"/>
              <a:t> </a:t>
            </a:r>
            <a:r>
              <a:rPr lang="en-US" dirty="0" err="1" smtClean="0"/>
              <a:t>nhận</a:t>
            </a:r>
            <a:endParaRPr lang="en-US" dirty="0" smtClean="0"/>
          </a:p>
          <a:p>
            <a:r>
              <a:rPr lang="en-US" dirty="0" smtClean="0"/>
              <a:t>MAC (Media Access Control)</a:t>
            </a:r>
          </a:p>
          <a:p>
            <a:pPr lvl="1"/>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p:txBody>
      </p:sp>
      <p:sp>
        <p:nvSpPr>
          <p:cNvPr id="9" name="Rectangle 6"/>
          <p:cNvSpPr>
            <a:spLocks noChangeArrowheads="1"/>
          </p:cNvSpPr>
          <p:nvPr/>
        </p:nvSpPr>
        <p:spPr bwMode="auto">
          <a:xfrm>
            <a:off x="3733800" y="4267200"/>
            <a:ext cx="3733800" cy="6096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a:latin typeface="Comic Sans MS" pitchFamily="66" charset="0"/>
              </a:rPr>
              <a:t>Logical Link Control</a:t>
            </a:r>
          </a:p>
        </p:txBody>
      </p:sp>
      <p:sp>
        <p:nvSpPr>
          <p:cNvPr id="10" name="Rectangle 7"/>
          <p:cNvSpPr>
            <a:spLocks noChangeArrowheads="1"/>
          </p:cNvSpPr>
          <p:nvPr/>
        </p:nvSpPr>
        <p:spPr bwMode="auto">
          <a:xfrm>
            <a:off x="3733800" y="4876800"/>
            <a:ext cx="3733800" cy="5334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dirty="0">
                <a:latin typeface="Comic Sans MS" pitchFamily="66" charset="0"/>
              </a:rPr>
              <a:t>Media Access Control</a:t>
            </a:r>
          </a:p>
        </p:txBody>
      </p:sp>
      <p:sp>
        <p:nvSpPr>
          <p:cNvPr id="11" name="AutoShape 8"/>
          <p:cNvSpPr>
            <a:spLocks noChangeArrowheads="1"/>
          </p:cNvSpPr>
          <p:nvPr/>
        </p:nvSpPr>
        <p:spPr bwMode="auto">
          <a:xfrm rot="5400000">
            <a:off x="2628900" y="4305300"/>
            <a:ext cx="1143000" cy="1066800"/>
          </a:xfrm>
          <a:custGeom>
            <a:avLst/>
            <a:gdLst>
              <a:gd name="T0" fmla="*/ 1 w 21600"/>
              <a:gd name="T1" fmla="*/ 0 h 21600"/>
              <a:gd name="T2" fmla="*/ 0 w 21600"/>
              <a:gd name="T3" fmla="*/ 1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B"/>
          </a:solidFill>
          <a:ln w="9525">
            <a:solidFill>
              <a:schemeClr val="tx1"/>
            </a:solidFill>
            <a:miter lim="800000"/>
            <a:headEnd/>
            <a:tailEnd/>
          </a:ln>
        </p:spPr>
        <p:txBody>
          <a:bodyPr wrap="none" anchor="ctr"/>
          <a:lstStyle/>
          <a:p>
            <a:endParaRPr lang="en-US"/>
          </a:p>
        </p:txBody>
      </p:sp>
      <p:grpSp>
        <p:nvGrpSpPr>
          <p:cNvPr id="4" name="Group 18"/>
          <p:cNvGrpSpPr/>
          <p:nvPr/>
        </p:nvGrpSpPr>
        <p:grpSpPr>
          <a:xfrm>
            <a:off x="609600" y="1905000"/>
            <a:ext cx="2057400" cy="3733800"/>
            <a:chOff x="914400" y="2895600"/>
            <a:chExt cx="2057400" cy="3733800"/>
          </a:xfrm>
        </p:grpSpPr>
        <p:sp>
          <p:nvSpPr>
            <p:cNvPr id="12" name="Rectangle 9"/>
            <p:cNvSpPr>
              <a:spLocks noChangeArrowheads="1"/>
            </p:cNvSpPr>
            <p:nvPr/>
          </p:nvSpPr>
          <p:spPr bwMode="auto">
            <a:xfrm>
              <a:off x="914400" y="28956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13" name="Rectangle 10"/>
            <p:cNvSpPr>
              <a:spLocks noChangeArrowheads="1"/>
            </p:cNvSpPr>
            <p:nvPr/>
          </p:nvSpPr>
          <p:spPr bwMode="auto">
            <a:xfrm>
              <a:off x="914400" y="34290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dirty="0">
                  <a:latin typeface="Comic Sans MS" pitchFamily="66" charset="0"/>
                </a:rPr>
                <a:t>Presentation</a:t>
              </a:r>
            </a:p>
          </p:txBody>
        </p:sp>
        <p:sp>
          <p:nvSpPr>
            <p:cNvPr id="14" name="Rectangle 11"/>
            <p:cNvSpPr>
              <a:spLocks noChangeArrowheads="1"/>
            </p:cNvSpPr>
            <p:nvPr/>
          </p:nvSpPr>
          <p:spPr bwMode="auto">
            <a:xfrm>
              <a:off x="914400" y="39624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5" name="Rectangle 12"/>
            <p:cNvSpPr>
              <a:spLocks noChangeArrowheads="1"/>
            </p:cNvSpPr>
            <p:nvPr/>
          </p:nvSpPr>
          <p:spPr bwMode="auto">
            <a:xfrm>
              <a:off x="914400" y="4495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6" name="Rectangle 13"/>
            <p:cNvSpPr>
              <a:spLocks noChangeArrowheads="1"/>
            </p:cNvSpPr>
            <p:nvPr/>
          </p:nvSpPr>
          <p:spPr bwMode="auto">
            <a:xfrm>
              <a:off x="914400" y="5029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7" name="Rectangle 14"/>
            <p:cNvSpPr>
              <a:spLocks noChangeArrowheads="1"/>
            </p:cNvSpPr>
            <p:nvPr/>
          </p:nvSpPr>
          <p:spPr bwMode="auto">
            <a:xfrm>
              <a:off x="914400" y="6096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8" name="Rectangle 15"/>
            <p:cNvSpPr>
              <a:spLocks noChangeArrowheads="1"/>
            </p:cNvSpPr>
            <p:nvPr/>
          </p:nvSpPr>
          <p:spPr bwMode="auto">
            <a:xfrm>
              <a:off x="914400" y="5562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grpSp>
      <p:sp>
        <p:nvSpPr>
          <p:cNvPr id="19" name="Slide Number Placeholder 18"/>
          <p:cNvSpPr>
            <a:spLocks noGrp="1"/>
          </p:cNvSpPr>
          <p:nvPr>
            <p:ph type="sldNum" sz="quarter" idx="12"/>
          </p:nvPr>
        </p:nvSpPr>
        <p:spPr/>
        <p:txBody>
          <a:bodyPr/>
          <a:lstStyle/>
          <a:p>
            <a:fld id="{4810A696-75C0-4E1D-A482-26D5420205C7}" type="slidenum">
              <a:rPr lang="en-US" smtClean="0"/>
              <a:pPr/>
              <a:t>6</a:t>
            </a:fld>
            <a:endParaRPr lang="en-US"/>
          </a:p>
        </p:txBody>
      </p:sp>
      <p:sp>
        <p:nvSpPr>
          <p:cNvPr id="20" name="Footer Placeholder 19"/>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linds(horizontal)">
                                      <p:cBhvr>
                                        <p:cTn id="24" dur="500"/>
                                        <p:tgtEl>
                                          <p:spTgt spid="3">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linds(horizontal)">
                                      <p:cBhvr>
                                        <p:cTn id="30" dur="500"/>
                                        <p:tgtEl>
                                          <p:spTgt spid="3">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linds(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fontAlgn="auto">
              <a:spcAft>
                <a:spcPts val="0"/>
              </a:spcAft>
              <a:defRPr/>
            </a:pPr>
            <a:r>
              <a:rPr lang="en-US" smtClean="0"/>
              <a:t>ARP - Checking</a:t>
            </a:r>
          </a:p>
        </p:txBody>
      </p:sp>
      <p:grpSp>
        <p:nvGrpSpPr>
          <p:cNvPr id="2" name="Group 3"/>
          <p:cNvGrpSpPr>
            <a:grpSpLocks/>
          </p:cNvGrpSpPr>
          <p:nvPr/>
        </p:nvGrpSpPr>
        <p:grpSpPr bwMode="auto">
          <a:xfrm>
            <a:off x="304800" y="3657600"/>
            <a:ext cx="8458200" cy="2941638"/>
            <a:chOff x="288" y="2304"/>
            <a:chExt cx="5328" cy="1853"/>
          </a:xfrm>
        </p:grpSpPr>
        <p:sp>
          <p:nvSpPr>
            <p:cNvPr id="60430"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0445"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6"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7"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197.15.22.33</a:t>
                </a:r>
              </a:p>
            </p:txBody>
          </p:sp>
          <p:sp>
            <p:nvSpPr>
              <p:cNvPr id="60448"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0441"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2"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3"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smtClean="0">
                    <a:solidFill>
                      <a:schemeClr val="accent2"/>
                    </a:solidFill>
                    <a:latin typeface="Tahoma" pitchFamily="34" charset="0"/>
                  </a:rPr>
                  <a:t>197.15.22.126</a:t>
                </a:r>
                <a:endParaRPr lang="en-US" b="1" dirty="0">
                  <a:solidFill>
                    <a:schemeClr val="accent2"/>
                  </a:solidFill>
                  <a:latin typeface="Tahoma" pitchFamily="34" charset="0"/>
                </a:endParaRPr>
              </a:p>
            </p:txBody>
          </p:sp>
          <p:sp>
            <p:nvSpPr>
              <p:cNvPr id="60444"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0437"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38"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39"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197.15.22.34</a:t>
                </a:r>
              </a:p>
            </p:txBody>
          </p:sp>
          <p:sp>
            <p:nvSpPr>
              <p:cNvPr id="60440"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5668"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5669"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5670"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grpSp>
        <p:nvGrpSpPr>
          <p:cNvPr id="6" name="Group 23"/>
          <p:cNvGrpSpPr>
            <a:grpSpLocks/>
          </p:cNvGrpSpPr>
          <p:nvPr/>
        </p:nvGrpSpPr>
        <p:grpSpPr bwMode="auto">
          <a:xfrm>
            <a:off x="228600" y="1676400"/>
            <a:ext cx="8610600" cy="838200"/>
            <a:chOff x="384" y="912"/>
            <a:chExt cx="5184" cy="528"/>
          </a:xfrm>
        </p:grpSpPr>
        <p:sp>
          <p:nvSpPr>
            <p:cNvPr id="60424" name="Rectangle 24"/>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60425" name="Rectangle 25"/>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60426" name="Rectangle 26"/>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0427" name="Rectangle 27"/>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100" b="1">
                  <a:solidFill>
                    <a:schemeClr val="accent2"/>
                  </a:solidFill>
                  <a:latin typeface="Tahoma" pitchFamily="34" charset="0"/>
                </a:rPr>
                <a:t>197.15.22.33</a:t>
              </a:r>
            </a:p>
          </p:txBody>
        </p:sp>
        <p:sp>
          <p:nvSpPr>
            <p:cNvPr id="60428" name="Rectangle 28"/>
            <p:cNvSpPr>
              <a:spLocks noChangeArrowheads="1"/>
            </p:cNvSpPr>
            <p:nvPr/>
          </p:nvSpPr>
          <p:spPr bwMode="auto">
            <a:xfrm>
              <a:off x="2880" y="960"/>
              <a:ext cx="66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100" b="1" dirty="0" smtClean="0">
                  <a:solidFill>
                    <a:schemeClr val="accent2"/>
                  </a:solidFill>
                  <a:latin typeface="Tahoma" pitchFamily="34" charset="0"/>
                </a:rPr>
                <a:t>197.15.22.126</a:t>
              </a:r>
              <a:endParaRPr lang="en-US" sz="1100" b="1" dirty="0">
                <a:solidFill>
                  <a:schemeClr val="accent2"/>
                </a:solidFill>
                <a:latin typeface="Tahoma" pitchFamily="34" charset="0"/>
              </a:endParaRPr>
            </a:p>
          </p:txBody>
        </p:sp>
        <p:sp>
          <p:nvSpPr>
            <p:cNvPr id="60429" name="Rectangle 29"/>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155678" name="AutoShape 30"/>
          <p:cNvSpPr>
            <a:spLocks noChangeArrowheads="1"/>
          </p:cNvSpPr>
          <p:nvPr/>
        </p:nvSpPr>
        <p:spPr bwMode="auto">
          <a:xfrm rot="-8407267">
            <a:off x="4660900" y="2989263"/>
            <a:ext cx="2743200" cy="914400"/>
          </a:xfrm>
          <a:custGeom>
            <a:avLst/>
            <a:gdLst>
              <a:gd name="T0" fmla="*/ 2147483647 w 21600"/>
              <a:gd name="T1" fmla="*/ 0 h 21600"/>
              <a:gd name="T2" fmla="*/ 0 w 21600"/>
              <a:gd name="T3" fmla="*/ 819352565 h 21600"/>
              <a:gd name="T4" fmla="*/ 2147483647 w 21600"/>
              <a:gd name="T5" fmla="*/ 1638705130 h 21600"/>
              <a:gd name="T6" fmla="*/ 2147483647 w 21600"/>
              <a:gd name="T7" fmla="*/ 819352565 h 21600"/>
              <a:gd name="T8" fmla="*/ 17694720 60000 65536"/>
              <a:gd name="T9" fmla="*/ 11796480 60000 65536"/>
              <a:gd name="T10" fmla="*/ 5898240 60000 65536"/>
              <a:gd name="T11" fmla="*/ 0 60000 65536"/>
              <a:gd name="T12" fmla="*/ 3375 w 21600"/>
              <a:gd name="T13" fmla="*/ 4015 h 21600"/>
              <a:gd name="T14" fmla="*/ 18887 w 21600"/>
              <a:gd name="T15" fmla="*/ 17585 h 21600"/>
            </a:gdLst>
            <a:ahLst/>
            <a:cxnLst>
              <a:cxn ang="T8">
                <a:pos x="T0" y="T1"/>
              </a:cxn>
              <a:cxn ang="T9">
                <a:pos x="T2" y="T3"/>
              </a:cxn>
              <a:cxn ang="T10">
                <a:pos x="T4" y="T5"/>
              </a:cxn>
              <a:cxn ang="T11">
                <a:pos x="T6" y="T7"/>
              </a:cxn>
            </a:cxnLst>
            <a:rect l="T12" t="T13" r="T14" b="T15"/>
            <a:pathLst>
              <a:path w="21600" h="21600">
                <a:moveTo>
                  <a:pt x="17282" y="0"/>
                </a:moveTo>
                <a:lnTo>
                  <a:pt x="17282" y="4015"/>
                </a:lnTo>
                <a:lnTo>
                  <a:pt x="3375" y="4015"/>
                </a:lnTo>
                <a:lnTo>
                  <a:pt x="3375" y="17585"/>
                </a:lnTo>
                <a:lnTo>
                  <a:pt x="17282" y="17585"/>
                </a:lnTo>
                <a:lnTo>
                  <a:pt x="17282" y="21600"/>
                </a:lnTo>
                <a:lnTo>
                  <a:pt x="21600" y="10800"/>
                </a:lnTo>
                <a:close/>
              </a:path>
              <a:path w="21600" h="21600">
                <a:moveTo>
                  <a:pt x="1350" y="4015"/>
                </a:moveTo>
                <a:lnTo>
                  <a:pt x="1350" y="17585"/>
                </a:lnTo>
                <a:lnTo>
                  <a:pt x="2700" y="17585"/>
                </a:lnTo>
                <a:lnTo>
                  <a:pt x="2700" y="4015"/>
                </a:lnTo>
                <a:close/>
              </a:path>
              <a:path w="21600" h="21600">
                <a:moveTo>
                  <a:pt x="0" y="4015"/>
                </a:moveTo>
                <a:lnTo>
                  <a:pt x="0" y="17585"/>
                </a:lnTo>
                <a:lnTo>
                  <a:pt x="675" y="17585"/>
                </a:lnTo>
                <a:lnTo>
                  <a:pt x="675" y="4015"/>
                </a:lnTo>
                <a:close/>
              </a:path>
            </a:pathLst>
          </a:custGeom>
          <a:gradFill rotWithShape="0">
            <a:gsLst>
              <a:gs pos="0">
                <a:schemeClr val="accent2"/>
              </a:gs>
              <a:gs pos="100000">
                <a:srgbClr val="CCECFF"/>
              </a:gs>
            </a:gsLst>
            <a:lin ang="5400000" scaled="1"/>
          </a:gradFill>
          <a:ln w="3175">
            <a:noFill/>
            <a:miter lim="800000"/>
            <a:headEnd/>
            <a:tailEnd/>
          </a:ln>
        </p:spPr>
        <p:txBody>
          <a:bodyPr wrap="none" anchor="ctr"/>
          <a:lstStyle/>
          <a:p>
            <a:endParaRPr lang="en-US"/>
          </a:p>
        </p:txBody>
      </p:sp>
      <p:sp>
        <p:nvSpPr>
          <p:cNvPr id="155679" name="AutoShape 31"/>
          <p:cNvSpPr>
            <a:spLocks noChangeArrowheads="1"/>
          </p:cNvSpPr>
          <p:nvPr/>
        </p:nvSpPr>
        <p:spPr bwMode="auto">
          <a:xfrm rot="-2606923">
            <a:off x="5334000" y="2185988"/>
            <a:ext cx="3141663" cy="3276600"/>
          </a:xfrm>
          <a:prstGeom prst="irregularSeal1">
            <a:avLst/>
          </a:prstGeom>
          <a:solidFill>
            <a:srgbClr val="FFFFCC"/>
          </a:solidFill>
          <a:ln w="12700">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FFCC"/>
            </a:extrusionClr>
          </a:sp3d>
        </p:spPr>
        <p:txBody>
          <a:bodyPr wrap="none" anchor="ctr">
            <a:flatTx/>
          </a:bodyPr>
          <a:lstStyle/>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That is </a:t>
            </a:r>
          </a:p>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my IP</a:t>
            </a:r>
          </a:p>
        </p:txBody>
      </p:sp>
      <p:sp>
        <p:nvSpPr>
          <p:cNvPr id="32" name="Slide Number Placeholder 31"/>
          <p:cNvSpPr>
            <a:spLocks noGrp="1"/>
          </p:cNvSpPr>
          <p:nvPr>
            <p:ph type="sldNum" sz="quarter" idx="12"/>
          </p:nvPr>
        </p:nvSpPr>
        <p:spPr/>
        <p:txBody>
          <a:bodyPr/>
          <a:lstStyle/>
          <a:p>
            <a:fld id="{4810A696-75C0-4E1D-A482-26D5420205C7}" type="slidenum">
              <a:rPr lang="en-US" smtClean="0"/>
              <a:pPr/>
              <a:t>60</a:t>
            </a:fld>
            <a:endParaRPr lang="en-US"/>
          </a:p>
        </p:txBody>
      </p:sp>
      <p:sp>
        <p:nvSpPr>
          <p:cNvPr id="33" name="Footer Placeholder 3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5678"/>
                                        </p:tgtEl>
                                        <p:attrNameLst>
                                          <p:attrName>style.visibility</p:attrName>
                                        </p:attrNameLst>
                                      </p:cBhvr>
                                      <p:to>
                                        <p:strVal val="visible"/>
                                      </p:to>
                                    </p:set>
                                    <p:animEffect transition="in" filter="wipe(down)">
                                      <p:cBhvr>
                                        <p:cTn id="16" dur="500"/>
                                        <p:tgtEl>
                                          <p:spTgt spid="15567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55679"/>
                                        </p:tgtEl>
                                        <p:attrNameLst>
                                          <p:attrName>style.visibility</p:attrName>
                                        </p:attrNameLst>
                                      </p:cBhvr>
                                      <p:to>
                                        <p:strVal val="visible"/>
                                      </p:to>
                                    </p:set>
                                    <p:anim calcmode="lin" valueType="num">
                                      <p:cBhvr>
                                        <p:cTn id="21" dur="500" fill="hold"/>
                                        <p:tgtEl>
                                          <p:spTgt spid="155679"/>
                                        </p:tgtEl>
                                        <p:attrNameLst>
                                          <p:attrName>ppt_w</p:attrName>
                                        </p:attrNameLst>
                                      </p:cBhvr>
                                      <p:tavLst>
                                        <p:tav tm="0">
                                          <p:val>
                                            <p:fltVal val="0"/>
                                          </p:val>
                                        </p:tav>
                                        <p:tav tm="100000">
                                          <p:val>
                                            <p:strVal val="#ppt_w"/>
                                          </p:val>
                                        </p:tav>
                                      </p:tavLst>
                                    </p:anim>
                                    <p:anim calcmode="lin" valueType="num">
                                      <p:cBhvr>
                                        <p:cTn id="22" dur="500" fill="hold"/>
                                        <p:tgtEl>
                                          <p:spTgt spid="1556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animBg="1"/>
      <p:bldP spid="15567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fontAlgn="auto">
              <a:spcAft>
                <a:spcPts val="0"/>
              </a:spcAft>
              <a:defRPr/>
            </a:pPr>
            <a:r>
              <a:rPr lang="en-US" smtClean="0"/>
              <a:t>ARP - Reply</a:t>
            </a:r>
          </a:p>
        </p:txBody>
      </p:sp>
      <p:sp>
        <p:nvSpPr>
          <p:cNvPr id="156675" name="Freeform 3"/>
          <p:cNvSpPr>
            <a:spLocks/>
          </p:cNvSpPr>
          <p:nvPr/>
        </p:nvSpPr>
        <p:spPr bwMode="auto">
          <a:xfrm flipH="1">
            <a:off x="609600" y="2362200"/>
            <a:ext cx="8229600" cy="1219200"/>
          </a:xfrm>
          <a:custGeom>
            <a:avLst/>
            <a:gdLst>
              <a:gd name="T0" fmla="*/ 1209674941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228600" y="3505200"/>
            <a:ext cx="8458200" cy="2941638"/>
            <a:chOff x="288" y="2304"/>
            <a:chExt cx="5328" cy="1853"/>
          </a:xfrm>
        </p:grpSpPr>
        <p:sp>
          <p:nvSpPr>
            <p:cNvPr id="61454"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61469"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70"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71"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rPr>
                  <a:t>197.15.22.33</a:t>
                </a:r>
                <a:endParaRPr lang="en-US" sz="2400" b="1" dirty="0">
                  <a:solidFill>
                    <a:schemeClr val="accent2"/>
                  </a:solidFill>
                </a:endParaRPr>
              </a:p>
            </p:txBody>
          </p:sp>
          <p:sp>
            <p:nvSpPr>
              <p:cNvPr id="61472"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224" y="2304"/>
              <a:ext cx="1392" cy="1440"/>
              <a:chOff x="288" y="2304"/>
              <a:chExt cx="1392" cy="1440"/>
            </a:xfrm>
          </p:grpSpPr>
          <p:pic>
            <p:nvPicPr>
              <p:cNvPr id="61465"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6"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7" name="Rectangle 14"/>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rPr>
                  <a:t>197.15.22.126</a:t>
                </a:r>
                <a:endParaRPr lang="en-US" sz="2400" b="1" dirty="0">
                  <a:solidFill>
                    <a:schemeClr val="accent2"/>
                  </a:solidFill>
                </a:endParaRPr>
              </a:p>
            </p:txBody>
          </p:sp>
          <p:sp>
            <p:nvSpPr>
              <p:cNvPr id="61468"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61461"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2"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3"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rPr>
                  <a:t>197.15.22.34</a:t>
                </a:r>
                <a:endParaRPr lang="en-US" sz="2400" b="1" dirty="0">
                  <a:solidFill>
                    <a:schemeClr val="accent2"/>
                  </a:solidFill>
                </a:endParaRPr>
              </a:p>
            </p:txBody>
          </p:sp>
          <p:sp>
            <p:nvSpPr>
              <p:cNvPr id="61464"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6693" name="Text Box 21"/>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6694" name="Text Box 22"/>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6695" name="Text Box 23"/>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6696" name="AutoShape 24"/>
          <p:cNvSpPr>
            <a:spLocks noChangeArrowheads="1"/>
          </p:cNvSpPr>
          <p:nvPr/>
        </p:nvSpPr>
        <p:spPr bwMode="auto">
          <a:xfrm flipH="1">
            <a:off x="914400" y="26670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609600" y="1524000"/>
            <a:ext cx="8229600" cy="838200"/>
            <a:chOff x="384" y="912"/>
            <a:chExt cx="5184" cy="528"/>
          </a:xfrm>
        </p:grpSpPr>
        <p:sp>
          <p:nvSpPr>
            <p:cNvPr id="61448" name="Rectangle 26"/>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FF0000"/>
                  </a:solidFill>
                </a:rPr>
                <a:t>A.B.C.7.3.5</a:t>
              </a:r>
            </a:p>
          </p:txBody>
        </p:sp>
        <p:sp>
          <p:nvSpPr>
            <p:cNvPr id="61449" name="Rectangle 27"/>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chemeClr val="accent2"/>
                  </a:solidFill>
                </a:rPr>
                <a:t>A.B.C.1.3.3</a:t>
              </a:r>
            </a:p>
          </p:txBody>
        </p:sp>
        <p:sp>
          <p:nvSpPr>
            <p:cNvPr id="61450" name="Rectangle 28"/>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1451" name="Rectangle 29"/>
            <p:cNvSpPr>
              <a:spLocks noChangeArrowheads="1"/>
            </p:cNvSpPr>
            <p:nvPr/>
          </p:nvSpPr>
          <p:spPr bwMode="auto">
            <a:xfrm>
              <a:off x="2256" y="960"/>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smtClean="0">
                  <a:solidFill>
                    <a:schemeClr val="accent2"/>
                  </a:solidFill>
                  <a:latin typeface="Tahoma" pitchFamily="34" charset="0"/>
                </a:rPr>
                <a:t>197.15.22.126</a:t>
              </a:r>
              <a:endParaRPr lang="en-US" sz="1200" b="1" dirty="0">
                <a:solidFill>
                  <a:schemeClr val="accent2"/>
                </a:solidFill>
                <a:latin typeface="Tahoma" pitchFamily="34" charset="0"/>
              </a:endParaRPr>
            </a:p>
          </p:txBody>
        </p:sp>
        <p:sp>
          <p:nvSpPr>
            <p:cNvPr id="61452" name="Rectangle 30"/>
            <p:cNvSpPr>
              <a:spLocks noChangeArrowheads="1"/>
            </p:cNvSpPr>
            <p:nvPr/>
          </p:nvSpPr>
          <p:spPr bwMode="auto">
            <a:xfrm>
              <a:off x="2928"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197.15.22.33</a:t>
              </a:r>
            </a:p>
          </p:txBody>
        </p:sp>
        <p:sp>
          <p:nvSpPr>
            <p:cNvPr id="61453" name="Rectangle 31"/>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This is my MAC Addr</a:t>
              </a:r>
            </a:p>
          </p:txBody>
        </p:sp>
      </p:grpSp>
      <p:sp>
        <p:nvSpPr>
          <p:cNvPr id="32" name="Slide Number Placeholder 31"/>
          <p:cNvSpPr>
            <a:spLocks noGrp="1"/>
          </p:cNvSpPr>
          <p:nvPr>
            <p:ph type="sldNum" sz="quarter" idx="12"/>
          </p:nvPr>
        </p:nvSpPr>
        <p:spPr/>
        <p:txBody>
          <a:bodyPr/>
          <a:lstStyle/>
          <a:p>
            <a:fld id="{4810A696-75C0-4E1D-A482-26D5420205C7}" type="slidenum">
              <a:rPr lang="en-US" smtClean="0"/>
              <a:pPr/>
              <a:t>61</a:t>
            </a:fld>
            <a:endParaRPr lang="en-US"/>
          </a:p>
        </p:txBody>
      </p:sp>
      <p:sp>
        <p:nvSpPr>
          <p:cNvPr id="33" name="Footer Placeholder 3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down)">
                                      <p:cBhvr>
                                        <p:cTn id="12" dur="500"/>
                                        <p:tgtEl>
                                          <p:spTgt spid="156675"/>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56696"/>
                                        </p:tgtEl>
                                        <p:attrNameLst>
                                          <p:attrName>style.visibility</p:attrName>
                                        </p:attrNameLst>
                                      </p:cBhvr>
                                      <p:to>
                                        <p:strVal val="visible"/>
                                      </p:to>
                                    </p:set>
                                    <p:animEffect transition="in" filter="wipe(right)">
                                      <p:cBhvr>
                                        <p:cTn id="21" dur="500"/>
                                        <p:tgtEl>
                                          <p:spTgt spid="15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69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fontAlgn="auto">
              <a:spcAft>
                <a:spcPts val="0"/>
              </a:spcAft>
              <a:defRPr/>
            </a:pPr>
            <a:r>
              <a:rPr lang="en-US" smtClean="0"/>
              <a:t>ARP - Caching</a:t>
            </a:r>
          </a:p>
        </p:txBody>
      </p:sp>
      <p:grpSp>
        <p:nvGrpSpPr>
          <p:cNvPr id="2" name="Group 3"/>
          <p:cNvGrpSpPr>
            <a:grpSpLocks/>
          </p:cNvGrpSpPr>
          <p:nvPr/>
        </p:nvGrpSpPr>
        <p:grpSpPr bwMode="auto">
          <a:xfrm>
            <a:off x="381000" y="3733800"/>
            <a:ext cx="8458200" cy="2941638"/>
            <a:chOff x="288" y="2304"/>
            <a:chExt cx="5328" cy="1853"/>
          </a:xfrm>
        </p:grpSpPr>
        <p:sp>
          <p:nvSpPr>
            <p:cNvPr id="62479"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2494"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5"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6"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197.15.22.33</a:t>
                </a:r>
              </a:p>
            </p:txBody>
          </p:sp>
          <p:sp>
            <p:nvSpPr>
              <p:cNvPr id="62497"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2490"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1"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2"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smtClean="0">
                    <a:solidFill>
                      <a:schemeClr val="accent2"/>
                    </a:solidFill>
                    <a:latin typeface="Tahoma" pitchFamily="34" charset="0"/>
                  </a:rPr>
                  <a:t>197.15.22.126</a:t>
                </a:r>
                <a:endParaRPr lang="en-US" sz="2000" b="1" dirty="0">
                  <a:solidFill>
                    <a:schemeClr val="accent2"/>
                  </a:solidFill>
                  <a:latin typeface="Tahoma" pitchFamily="34" charset="0"/>
                </a:endParaRPr>
              </a:p>
            </p:txBody>
          </p:sp>
          <p:sp>
            <p:nvSpPr>
              <p:cNvPr id="62493"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2486"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87"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88"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197.15.22.34</a:t>
                </a:r>
              </a:p>
            </p:txBody>
          </p:sp>
          <p:sp>
            <p:nvSpPr>
              <p:cNvPr id="62489"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7716"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7717"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7718"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7719" name="Rectangle 23"/>
          <p:cNvSpPr>
            <a:spLocks noChangeArrowheads="1"/>
          </p:cNvSpPr>
          <p:nvPr/>
        </p:nvSpPr>
        <p:spPr bwMode="auto">
          <a:xfrm>
            <a:off x="381000" y="1371600"/>
            <a:ext cx="2590800" cy="1295400"/>
          </a:xfrm>
          <a:prstGeom prst="rect">
            <a:avLst/>
          </a:prstGeom>
          <a:solidFill>
            <a:schemeClr val="accent1">
              <a:lumMod val="20000"/>
              <a:lumOff val="8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dirty="0">
                <a:solidFill>
                  <a:srgbClr val="0033CC"/>
                </a:solidFill>
              </a:rPr>
              <a:t>ARP Table:</a:t>
            </a:r>
          </a:p>
          <a:p>
            <a:pPr algn="ctr" eaLnBrk="0" hangingPunct="0">
              <a:buClr>
                <a:srgbClr val="6699FF"/>
              </a:buClr>
              <a:buFont typeface="Wingdings 3" pitchFamily="18" charset="2"/>
              <a:buNone/>
            </a:pPr>
            <a:endParaRPr lang="en-US" b="1" dirty="0">
              <a:solidFill>
                <a:schemeClr val="accent2"/>
              </a:solidFill>
            </a:endParaRPr>
          </a:p>
          <a:p>
            <a:pPr algn="ctr" eaLnBrk="0" hangingPunct="0">
              <a:buClr>
                <a:srgbClr val="6699FF"/>
              </a:buClr>
              <a:buFont typeface="Wingdings 3" pitchFamily="18" charset="2"/>
              <a:buNone/>
            </a:pPr>
            <a:r>
              <a:rPr lang="en-US" sz="1400" b="1" dirty="0"/>
              <a:t>A.B.C.7.3.5 – </a:t>
            </a:r>
            <a:r>
              <a:rPr lang="en-US" sz="1400" b="1" dirty="0" smtClean="0">
                <a:solidFill>
                  <a:srgbClr val="0033CC"/>
                </a:solidFill>
                <a:latin typeface="Tahoma" pitchFamily="34" charset="0"/>
              </a:rPr>
              <a:t>197.15.22.126</a:t>
            </a:r>
            <a:endParaRPr lang="en-US" sz="1400" b="1" dirty="0">
              <a:solidFill>
                <a:srgbClr val="0033CC"/>
              </a:solidFill>
              <a:latin typeface="Tahoma" pitchFamily="34" charset="0"/>
            </a:endParaRPr>
          </a:p>
        </p:txBody>
      </p:sp>
      <p:sp>
        <p:nvSpPr>
          <p:cNvPr id="157720" name="AutoShape 24"/>
          <p:cNvSpPr>
            <a:spLocks noChangeArrowheads="1"/>
          </p:cNvSpPr>
          <p:nvPr/>
        </p:nvSpPr>
        <p:spPr bwMode="auto">
          <a:xfrm>
            <a:off x="1295400" y="28956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2895600" y="2438400"/>
            <a:ext cx="6172200" cy="838200"/>
            <a:chOff x="1872" y="1488"/>
            <a:chExt cx="3696" cy="528"/>
          </a:xfrm>
        </p:grpSpPr>
        <p:sp>
          <p:nvSpPr>
            <p:cNvPr id="62473" name="Rectangle 26"/>
            <p:cNvSpPr>
              <a:spLocks noChangeArrowheads="1"/>
            </p:cNvSpPr>
            <p:nvPr/>
          </p:nvSpPr>
          <p:spPr bwMode="auto">
            <a:xfrm>
              <a:off x="1872"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A.B.C.1.3.3</a:t>
              </a:r>
            </a:p>
          </p:txBody>
        </p:sp>
        <p:sp>
          <p:nvSpPr>
            <p:cNvPr id="62474" name="Rectangle 27"/>
            <p:cNvSpPr>
              <a:spLocks noChangeArrowheads="1"/>
            </p:cNvSpPr>
            <p:nvPr/>
          </p:nvSpPr>
          <p:spPr bwMode="auto">
            <a:xfrm>
              <a:off x="2736" y="1488"/>
              <a:ext cx="81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A.B.C.7.3.5</a:t>
              </a:r>
            </a:p>
          </p:txBody>
        </p:sp>
        <p:sp>
          <p:nvSpPr>
            <p:cNvPr id="62475" name="Rectangle 28"/>
            <p:cNvSpPr>
              <a:spLocks noChangeArrowheads="1"/>
            </p:cNvSpPr>
            <p:nvPr/>
          </p:nvSpPr>
          <p:spPr bwMode="auto">
            <a:xfrm>
              <a:off x="3552"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2476" name="Rectangle 29"/>
            <p:cNvSpPr>
              <a:spLocks noChangeArrowheads="1"/>
            </p:cNvSpPr>
            <p:nvPr/>
          </p:nvSpPr>
          <p:spPr bwMode="auto">
            <a:xfrm>
              <a:off x="3600"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62477" name="Rectangle 30"/>
            <p:cNvSpPr>
              <a:spLocks noChangeArrowheads="1"/>
            </p:cNvSpPr>
            <p:nvPr/>
          </p:nvSpPr>
          <p:spPr bwMode="auto">
            <a:xfrm>
              <a:off x="4224" y="1536"/>
              <a:ext cx="660"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smtClean="0">
                  <a:solidFill>
                    <a:schemeClr val="accent2"/>
                  </a:solidFill>
                  <a:latin typeface="Tahoma" pitchFamily="34" charset="0"/>
                </a:rPr>
                <a:t>197.15.22.126</a:t>
              </a:r>
              <a:endParaRPr lang="en-US" sz="1200" b="1" dirty="0">
                <a:solidFill>
                  <a:schemeClr val="accent2"/>
                </a:solidFill>
                <a:latin typeface="Tahoma" pitchFamily="34" charset="0"/>
              </a:endParaRPr>
            </a:p>
          </p:txBody>
        </p:sp>
        <p:sp>
          <p:nvSpPr>
            <p:cNvPr id="62478" name="Rectangle 31"/>
            <p:cNvSpPr>
              <a:spLocks noChangeArrowheads="1"/>
            </p:cNvSpPr>
            <p:nvPr/>
          </p:nvSpPr>
          <p:spPr bwMode="auto">
            <a:xfrm>
              <a:off x="4896"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7728" name="AutoShape 32"/>
          <p:cNvSpPr>
            <a:spLocks noChangeArrowheads="1"/>
          </p:cNvSpPr>
          <p:nvPr/>
        </p:nvSpPr>
        <p:spPr bwMode="auto">
          <a:xfrm>
            <a:off x="1752600" y="1371600"/>
            <a:ext cx="3276600" cy="1371600"/>
          </a:xfrm>
          <a:custGeom>
            <a:avLst/>
            <a:gdLst>
              <a:gd name="T0" fmla="*/ 2147483647 w 21600"/>
              <a:gd name="T1" fmla="*/ 389554826 h 21600"/>
              <a:gd name="T2" fmla="*/ 2147483647 w 21600"/>
              <a:gd name="T3" fmla="*/ 718495029 h 21600"/>
              <a:gd name="T4" fmla="*/ 2147483647 w 21600"/>
              <a:gd name="T5" fmla="*/ 1359557792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082" y="5399"/>
                  <a:pt x="9371" y="5543"/>
                  <a:pt x="8710" y="5820"/>
                </a:cubicBezTo>
                <a:lnTo>
                  <a:pt x="6620" y="841"/>
                </a:lnTo>
                <a:cubicBezTo>
                  <a:pt x="7943" y="286"/>
                  <a:pt x="9364"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EDEDED"/>
          </a:solidFill>
          <a:ln w="9525">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62</a:t>
            </a:fld>
            <a:endParaRPr lang="en-US"/>
          </a:p>
        </p:txBody>
      </p:sp>
      <p:sp>
        <p:nvSpPr>
          <p:cNvPr id="34" name="Footer Placeholder 3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36" fill="hold" grpId="0" nodeType="afterEffect">
                                  <p:stCondLst>
                                    <p:cond delay="0"/>
                                  </p:stCondLst>
                                  <p:childTnLst>
                                    <p:set>
                                      <p:cBhvr>
                                        <p:cTn id="10" dur="1" fill="hold">
                                          <p:stCondLst>
                                            <p:cond delay="0"/>
                                          </p:stCondLst>
                                        </p:cTn>
                                        <p:tgtEl>
                                          <p:spTgt spid="157719"/>
                                        </p:tgtEl>
                                        <p:attrNameLst>
                                          <p:attrName>style.visibility</p:attrName>
                                        </p:attrNameLst>
                                      </p:cBhvr>
                                      <p:to>
                                        <p:strVal val="visible"/>
                                      </p:to>
                                    </p:set>
                                    <p:anim calcmode="lin" valueType="num">
                                      <p:cBhvr>
                                        <p:cTn id="11" dur="500" fill="hold"/>
                                        <p:tgtEl>
                                          <p:spTgt spid="157719"/>
                                        </p:tgtEl>
                                        <p:attrNameLst>
                                          <p:attrName>ppt_w</p:attrName>
                                        </p:attrNameLst>
                                      </p:cBhvr>
                                      <p:tavLst>
                                        <p:tav tm="0">
                                          <p:val>
                                            <p:strVal val="(6*min(max(#ppt_w*#ppt_h,.3),1)-7.4)/-.7*#ppt_w"/>
                                          </p:val>
                                        </p:tav>
                                        <p:tav tm="100000">
                                          <p:val>
                                            <p:strVal val="#ppt_w"/>
                                          </p:val>
                                        </p:tav>
                                      </p:tavLst>
                                    </p:anim>
                                    <p:anim calcmode="lin" valueType="num">
                                      <p:cBhvr>
                                        <p:cTn id="12" dur="500" fill="hold"/>
                                        <p:tgtEl>
                                          <p:spTgt spid="157719"/>
                                        </p:tgtEl>
                                        <p:attrNameLst>
                                          <p:attrName>ppt_h</p:attrName>
                                        </p:attrNameLst>
                                      </p:cBhvr>
                                      <p:tavLst>
                                        <p:tav tm="0">
                                          <p:val>
                                            <p:strVal val="(6*min(max(#ppt_w*#ppt_h,.3),1)-7.4)/-.7*#ppt_h"/>
                                          </p:val>
                                        </p:tav>
                                        <p:tav tm="100000">
                                          <p:val>
                                            <p:strVal val="#ppt_h"/>
                                          </p:val>
                                        </p:tav>
                                      </p:tavLst>
                                    </p:anim>
                                    <p:anim calcmode="lin" valueType="num">
                                      <p:cBhvr>
                                        <p:cTn id="13" dur="500" fill="hold"/>
                                        <p:tgtEl>
                                          <p:spTgt spid="157719"/>
                                        </p:tgtEl>
                                        <p:attrNameLst>
                                          <p:attrName>ppt_x</p:attrName>
                                        </p:attrNameLst>
                                      </p:cBhvr>
                                      <p:tavLst>
                                        <p:tav tm="0">
                                          <p:val>
                                            <p:fltVal val="0.5"/>
                                          </p:val>
                                        </p:tav>
                                        <p:tav tm="100000">
                                          <p:val>
                                            <p:strVal val="#ppt_x"/>
                                          </p:val>
                                        </p:tav>
                                      </p:tavLst>
                                    </p:anim>
                                    <p:anim calcmode="lin" valueType="num">
                                      <p:cBhvr>
                                        <p:cTn id="14" dur="500" fill="hold"/>
                                        <p:tgtEl>
                                          <p:spTgt spid="157719"/>
                                        </p:tgtEl>
                                        <p:attrNameLst>
                                          <p:attrName>ppt_y</p:attrName>
                                        </p:attrNameLst>
                                      </p:cBhvr>
                                      <p:tavLst>
                                        <p:tav tm="0">
                                          <p:val>
                                            <p:strVal val="1+(6*min(max(#ppt_w*#ppt_h,.3),1)-7.4)/-.7*#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7720"/>
                                        </p:tgtEl>
                                        <p:attrNameLst>
                                          <p:attrName>style.visibility</p:attrName>
                                        </p:attrNameLst>
                                      </p:cBhvr>
                                      <p:to>
                                        <p:strVal val="visible"/>
                                      </p:to>
                                    </p:set>
                                    <p:animEffect transition="in" filter="wipe(left)">
                                      <p:cBhvr>
                                        <p:cTn id="19" dur="500"/>
                                        <p:tgtEl>
                                          <p:spTgt spid="1577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7728"/>
                                        </p:tgtEl>
                                        <p:attrNameLst>
                                          <p:attrName>style.visibility</p:attrName>
                                        </p:attrNameLst>
                                      </p:cBhvr>
                                      <p:to>
                                        <p:strVal val="visible"/>
                                      </p:to>
                                    </p:set>
                                    <p:animEffect transition="in" filter="wipe(left)">
                                      <p:cBhvr>
                                        <p:cTn id="29"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9" grpId="0" animBg="1" autoUpdateAnimBg="0"/>
      <p:bldP spid="157720" grpId="0" animBg="1"/>
      <p:bldP spid="1577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solidFill>
                  <a:schemeClr val="bg1">
                    <a:lumMod val="85000"/>
                  </a:schemeClr>
                </a:solidFill>
              </a:rPr>
              <a:t>Kỹ</a:t>
            </a:r>
            <a:r>
              <a:rPr lang="en-US" dirty="0" smtClean="0">
                <a:solidFill>
                  <a:schemeClr val="bg1">
                    <a:lumMod val="85000"/>
                  </a:schemeClr>
                </a:solidFill>
              </a:rPr>
              <a:t> </a:t>
            </a:r>
            <a:r>
              <a:rPr lang="en-US" dirty="0" err="1" smtClean="0">
                <a:solidFill>
                  <a:schemeClr val="bg1">
                    <a:lumMod val="85000"/>
                  </a:schemeClr>
                </a:solidFill>
              </a:rPr>
              <a:t>thuật</a:t>
            </a:r>
            <a:r>
              <a:rPr lang="en-US" dirty="0" smtClean="0">
                <a:solidFill>
                  <a:schemeClr val="bg1">
                    <a:lumMod val="85000"/>
                  </a:schemeClr>
                </a:solidFill>
              </a:rPr>
              <a:t> </a:t>
            </a:r>
            <a:r>
              <a:rPr lang="en-US" dirty="0" err="1" smtClean="0">
                <a:solidFill>
                  <a:schemeClr val="bg1">
                    <a:lumMod val="85000"/>
                  </a:schemeClr>
                </a:solidFill>
              </a:rPr>
              <a:t>phát</a:t>
            </a:r>
            <a:r>
              <a:rPr lang="en-US" dirty="0" smtClean="0">
                <a:solidFill>
                  <a:schemeClr val="bg1">
                    <a:lumMod val="85000"/>
                  </a:schemeClr>
                </a:solidFill>
              </a:rPr>
              <a:t> </a:t>
            </a:r>
            <a:r>
              <a:rPr lang="en-US" dirty="0" err="1" smtClean="0">
                <a:solidFill>
                  <a:schemeClr val="bg1">
                    <a:lumMod val="85000"/>
                  </a:schemeClr>
                </a:solidFill>
              </a:rPr>
              <a:t>hiện</a:t>
            </a:r>
            <a:r>
              <a:rPr lang="en-US" dirty="0" smtClean="0">
                <a:solidFill>
                  <a:schemeClr val="bg1">
                    <a:lumMod val="85000"/>
                  </a:schemeClr>
                </a:solidFill>
              </a:rPr>
              <a:t> </a:t>
            </a:r>
            <a:r>
              <a:rPr lang="en-US" dirty="0" err="1" smtClean="0">
                <a:solidFill>
                  <a:schemeClr val="bg1">
                    <a:lumMod val="85000"/>
                  </a:schemeClr>
                </a:solidFill>
              </a:rPr>
              <a:t>và</a:t>
            </a:r>
            <a:r>
              <a:rPr lang="en-US" dirty="0" smtClean="0">
                <a:solidFill>
                  <a:schemeClr val="bg1">
                    <a:lumMod val="85000"/>
                  </a:schemeClr>
                </a:solidFill>
              </a:rPr>
              <a:t> </a:t>
            </a:r>
            <a:r>
              <a:rPr lang="en-US" dirty="0" err="1" smtClean="0">
                <a:solidFill>
                  <a:schemeClr val="bg1">
                    <a:lumMod val="85000"/>
                  </a:schemeClr>
                </a:solidFill>
              </a:rPr>
              <a:t>sửa</a:t>
            </a:r>
            <a:r>
              <a:rPr lang="en-US" dirty="0" smtClean="0">
                <a:solidFill>
                  <a:schemeClr val="bg1">
                    <a:lumMod val="85000"/>
                  </a:schemeClr>
                </a:solidFill>
              </a:rPr>
              <a:t> </a:t>
            </a:r>
            <a:r>
              <a:rPr lang="en-US" dirty="0" err="1" smtClean="0">
                <a:solidFill>
                  <a:schemeClr val="bg1">
                    <a:lumMod val="85000"/>
                  </a:schemeClr>
                </a:solidFill>
              </a:rPr>
              <a:t>lỗi</a:t>
            </a:r>
            <a:endParaRPr lang="en-US" dirty="0" smtClean="0">
              <a:solidFill>
                <a:schemeClr val="bg1">
                  <a:lumMod val="85000"/>
                </a:schemeClr>
              </a:solidFill>
            </a:endParaRPr>
          </a:p>
          <a:p>
            <a:r>
              <a:rPr lang="en-US" dirty="0" err="1" smtClean="0">
                <a:solidFill>
                  <a:schemeClr val="bg1">
                    <a:lumMod val="85000"/>
                  </a:schemeClr>
                </a:solidFill>
              </a:rPr>
              <a:t>Điều</a:t>
            </a:r>
            <a:r>
              <a:rPr lang="en-US" dirty="0" smtClean="0">
                <a:solidFill>
                  <a:schemeClr val="bg1">
                    <a:lumMod val="85000"/>
                  </a:schemeClr>
                </a:solidFill>
              </a:rPr>
              <a:t> </a:t>
            </a:r>
            <a:r>
              <a:rPr lang="en-US" dirty="0" err="1" smtClean="0">
                <a:solidFill>
                  <a:schemeClr val="bg1">
                    <a:lumMod val="85000"/>
                  </a:schemeClr>
                </a:solidFill>
              </a:rPr>
              <a:t>khiển</a:t>
            </a:r>
            <a:r>
              <a:rPr lang="en-US" dirty="0" smtClean="0">
                <a:solidFill>
                  <a:schemeClr val="bg1">
                    <a:lumMod val="85000"/>
                  </a:schemeClr>
                </a:solidFill>
              </a:rPr>
              <a:t> </a:t>
            </a:r>
            <a:r>
              <a:rPr lang="en-US" dirty="0" err="1" smtClean="0">
                <a:solidFill>
                  <a:schemeClr val="bg1">
                    <a:lumMod val="85000"/>
                  </a:schemeClr>
                </a:solidFill>
              </a:rPr>
              <a:t>truy</a:t>
            </a:r>
            <a:r>
              <a:rPr lang="en-US" dirty="0" smtClean="0">
                <a:solidFill>
                  <a:schemeClr val="bg1">
                    <a:lumMod val="85000"/>
                  </a:schemeClr>
                </a:solidFill>
              </a:rPr>
              <a:t> </a:t>
            </a:r>
            <a:r>
              <a:rPr lang="en-US" dirty="0" err="1" smtClean="0">
                <a:solidFill>
                  <a:schemeClr val="bg1">
                    <a:lumMod val="85000"/>
                  </a:schemeClr>
                </a:solidFill>
              </a:rPr>
              <a:t>cập</a:t>
            </a:r>
            <a:r>
              <a:rPr lang="en-US" dirty="0" smtClean="0">
                <a:solidFill>
                  <a:schemeClr val="bg1">
                    <a:lumMod val="85000"/>
                  </a:schemeClr>
                </a:solidFill>
              </a:rPr>
              <a:t> </a:t>
            </a:r>
            <a:r>
              <a:rPr lang="en-US" dirty="0" err="1" smtClean="0">
                <a:solidFill>
                  <a:schemeClr val="bg1">
                    <a:lumMod val="85000"/>
                  </a:schemeClr>
                </a:solidFill>
              </a:rPr>
              <a:t>đường</a:t>
            </a:r>
            <a:r>
              <a:rPr lang="en-US" dirty="0" smtClean="0">
                <a:solidFill>
                  <a:schemeClr val="bg1">
                    <a:lumMod val="85000"/>
                  </a:schemeClr>
                </a:solidFill>
              </a:rPr>
              <a:t> </a:t>
            </a:r>
            <a:r>
              <a:rPr lang="en-US" dirty="0" err="1" smtClean="0">
                <a:solidFill>
                  <a:schemeClr val="bg1">
                    <a:lumMod val="85000"/>
                  </a:schemeClr>
                </a:solidFill>
              </a:rPr>
              <a:t>truyền</a:t>
            </a:r>
            <a:endParaRPr lang="en-US" dirty="0" smtClean="0">
              <a:solidFill>
                <a:schemeClr val="bg1">
                  <a:lumMod val="85000"/>
                </a:schemeClr>
              </a:solidFill>
            </a:endParaRPr>
          </a:p>
          <a:p>
            <a:r>
              <a:rPr lang="en-US" dirty="0" smtClean="0">
                <a:solidFill>
                  <a:schemeClr val="bg1">
                    <a:lumMod val="85000"/>
                  </a:schemeClr>
                </a:solidFill>
              </a:rPr>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- 1</a:t>
            </a:r>
            <a:endParaRPr lang="en-US" dirty="0"/>
          </a:p>
        </p:txBody>
      </p:sp>
      <p:sp>
        <p:nvSpPr>
          <p:cNvPr id="3" name="Content Placeholder 2"/>
          <p:cNvSpPr>
            <a:spLocks noGrp="1"/>
          </p:cNvSpPr>
          <p:nvPr>
            <p:ph sz="quarter" idx="1"/>
          </p:nvPr>
        </p:nvSpPr>
        <p:spPr/>
        <p:txBody>
          <a:bodyPr/>
          <a:lstStyle/>
          <a:p>
            <a:r>
              <a:rPr lang="en-US" dirty="0" err="1" smtClean="0"/>
              <a:t>Là</a:t>
            </a:r>
            <a:r>
              <a:rPr lang="en-US" dirty="0" smtClean="0"/>
              <a:t> 1 </a:t>
            </a:r>
            <a:r>
              <a:rPr lang="en-US" dirty="0" err="1" smtClean="0"/>
              <a:t>kỹ</a:t>
            </a:r>
            <a:r>
              <a:rPr lang="en-US" dirty="0" smtClean="0"/>
              <a:t> </a:t>
            </a:r>
            <a:r>
              <a:rPr lang="en-US" dirty="0" err="1" smtClean="0"/>
              <a:t>thuật</a:t>
            </a:r>
            <a:r>
              <a:rPr lang="en-US" dirty="0" smtClean="0"/>
              <a:t> (technology) </a:t>
            </a:r>
            <a:r>
              <a:rPr lang="en-US" dirty="0" err="1" smtClean="0"/>
              <a:t>mạng</a:t>
            </a:r>
            <a:r>
              <a:rPr lang="en-US" dirty="0" smtClean="0"/>
              <a:t> LAN </a:t>
            </a:r>
            <a:r>
              <a:rPr lang="en-US" dirty="0" err="1" smtClean="0"/>
              <a:t>có</a:t>
            </a:r>
            <a:r>
              <a:rPr lang="en-US" dirty="0" smtClean="0"/>
              <a:t> </a:t>
            </a:r>
            <a:r>
              <a:rPr lang="en-US" dirty="0" err="1" smtClean="0"/>
              <a:t>dây</a:t>
            </a:r>
            <a:endParaRPr lang="en-US" dirty="0" smtClean="0"/>
          </a:p>
          <a:p>
            <a:pPr lvl="1"/>
            <a:r>
              <a:rPr lang="en-US" dirty="0" err="1" smtClean="0"/>
              <a:t>Là</a:t>
            </a:r>
            <a:r>
              <a:rPr lang="en-US" dirty="0" smtClean="0"/>
              <a:t> 1 </a:t>
            </a:r>
            <a:r>
              <a:rPr lang="en-US" dirty="0" err="1" smtClean="0"/>
              <a:t>kỹ</a:t>
            </a:r>
            <a:r>
              <a:rPr lang="en-US" dirty="0" smtClean="0"/>
              <a:t> </a:t>
            </a:r>
            <a:r>
              <a:rPr lang="en-US" dirty="0" err="1" smtClean="0"/>
              <a:t>thuật</a:t>
            </a:r>
            <a:r>
              <a:rPr lang="en-US" dirty="0" smtClean="0"/>
              <a:t> </a:t>
            </a:r>
            <a:r>
              <a:rPr lang="en-US" dirty="0" err="1" smtClean="0"/>
              <a:t>mạng</a:t>
            </a:r>
            <a:r>
              <a:rPr lang="en-US" dirty="0" smtClean="0"/>
              <a:t> LAN </a:t>
            </a:r>
            <a:r>
              <a:rPr lang="en-US" dirty="0" err="1" smtClean="0"/>
              <a:t>đầu</a:t>
            </a:r>
            <a:r>
              <a:rPr lang="en-US" dirty="0" smtClean="0"/>
              <a:t> </a:t>
            </a:r>
            <a:r>
              <a:rPr lang="en-US" dirty="0" err="1" smtClean="0"/>
              <a:t>tiên</a:t>
            </a:r>
            <a:endParaRPr lang="en-US" dirty="0" smtClean="0"/>
          </a:p>
          <a:p>
            <a:pPr lvl="1"/>
            <a:r>
              <a:rPr lang="en-US" dirty="0" err="1" smtClean="0"/>
              <a:t>Chuẩn</a:t>
            </a:r>
            <a:r>
              <a:rPr lang="en-US" dirty="0" smtClean="0"/>
              <a:t> 802.3</a:t>
            </a:r>
          </a:p>
          <a:p>
            <a:pPr lvl="1"/>
            <a:r>
              <a:rPr lang="en-US" dirty="0" err="1" smtClean="0"/>
              <a:t>Hoạt</a:t>
            </a:r>
            <a:r>
              <a:rPr lang="en-US" dirty="0" smtClean="0"/>
              <a:t> </a:t>
            </a:r>
            <a:r>
              <a:rPr lang="en-US" dirty="0" err="1" smtClean="0"/>
              <a:t>động</a:t>
            </a:r>
            <a:r>
              <a:rPr lang="en-US" dirty="0" smtClean="0"/>
              <a:t> </a:t>
            </a:r>
            <a:r>
              <a:rPr lang="en-US" dirty="0" err="1" smtClean="0"/>
              <a:t>tầng</a:t>
            </a:r>
            <a:r>
              <a:rPr lang="en-US" dirty="0" smtClean="0"/>
              <a:t> Data Link </a:t>
            </a:r>
            <a:r>
              <a:rPr lang="en-US" dirty="0" err="1" smtClean="0"/>
              <a:t>và</a:t>
            </a:r>
            <a:r>
              <a:rPr lang="en-US" dirty="0" smtClean="0"/>
              <a:t> Physical</a:t>
            </a:r>
          </a:p>
          <a:p>
            <a:pPr lvl="1"/>
            <a:r>
              <a:rPr lang="en-US" dirty="0" err="1" smtClean="0"/>
              <a:t>Tốc</a:t>
            </a:r>
            <a:r>
              <a:rPr lang="en-US" dirty="0" smtClean="0"/>
              <a:t> </a:t>
            </a:r>
            <a:r>
              <a:rPr lang="en-US" dirty="0" err="1" smtClean="0"/>
              <a:t>độ</a:t>
            </a:r>
            <a:r>
              <a:rPr lang="en-US" dirty="0" smtClean="0"/>
              <a:t>: 10 Mbps – 10 </a:t>
            </a:r>
            <a:r>
              <a:rPr lang="en-US" dirty="0" err="1" smtClean="0"/>
              <a:t>Gbps</a:t>
            </a:r>
            <a:r>
              <a:rPr lang="en-US" dirty="0" smtClean="0"/>
              <a:t> </a:t>
            </a:r>
          </a:p>
          <a:p>
            <a:pPr lvl="1"/>
            <a:r>
              <a:rPr lang="en-US" dirty="0" err="1" smtClean="0"/>
              <a:t>Đồ</a:t>
            </a:r>
            <a:r>
              <a:rPr lang="en-US" dirty="0" smtClean="0"/>
              <a:t> </a:t>
            </a:r>
            <a:r>
              <a:rPr lang="en-US" dirty="0" err="1" smtClean="0"/>
              <a:t>hình</a:t>
            </a:r>
            <a:r>
              <a:rPr lang="en-US" dirty="0" smtClean="0"/>
              <a:t> </a:t>
            </a:r>
            <a:r>
              <a:rPr lang="en-US" dirty="0" err="1" smtClean="0"/>
              <a:t>mạng</a:t>
            </a:r>
            <a:r>
              <a:rPr lang="en-US" dirty="0" smtClean="0"/>
              <a:t>:</a:t>
            </a:r>
          </a:p>
          <a:p>
            <a:pPr lvl="2"/>
            <a:r>
              <a:rPr lang="en-US" dirty="0" smtClean="0"/>
              <a:t>Bus</a:t>
            </a:r>
          </a:p>
          <a:p>
            <a:pPr lvl="2"/>
            <a:r>
              <a:rPr lang="en-US" dirty="0" smtClean="0"/>
              <a:t>Star</a:t>
            </a:r>
          </a:p>
          <a:p>
            <a:pPr lvl="1"/>
            <a:r>
              <a:rPr lang="en-US" dirty="0" err="1" smtClean="0"/>
              <a:t>Giao</a:t>
            </a:r>
            <a:r>
              <a:rPr lang="en-US" dirty="0" smtClean="0"/>
              <a:t> </a:t>
            </a:r>
            <a:r>
              <a:rPr lang="en-US" dirty="0" err="1" smtClean="0"/>
              <a:t>thức</a:t>
            </a:r>
            <a:r>
              <a:rPr lang="en-US" dirty="0" smtClean="0"/>
              <a:t> </a:t>
            </a:r>
            <a:r>
              <a:rPr lang="en-US" dirty="0" err="1" smtClean="0"/>
              <a:t>tầng</a:t>
            </a:r>
            <a:r>
              <a:rPr lang="en-US" dirty="0" smtClean="0"/>
              <a:t> MAC: CSMA/CD</a:t>
            </a:r>
          </a:p>
          <a:p>
            <a:pPr lvl="1"/>
            <a:r>
              <a:rPr lang="en-US" dirty="0" err="1" smtClean="0"/>
              <a:t>Đơn</a:t>
            </a:r>
            <a:r>
              <a:rPr lang="en-US" dirty="0" smtClean="0"/>
              <a:t> </a:t>
            </a:r>
            <a:r>
              <a:rPr lang="en-US" dirty="0" err="1" smtClean="0"/>
              <a:t>giản</a:t>
            </a:r>
            <a:r>
              <a:rPr lang="en-US" dirty="0" smtClean="0"/>
              <a:t> </a:t>
            </a:r>
            <a:r>
              <a:rPr lang="en-US" dirty="0" err="1" smtClean="0"/>
              <a:t>và</a:t>
            </a:r>
            <a:r>
              <a:rPr lang="en-US" dirty="0" smtClean="0"/>
              <a:t> </a:t>
            </a:r>
            <a:r>
              <a:rPr lang="en-US" dirty="0" err="1" smtClean="0"/>
              <a:t>rẻ</a:t>
            </a:r>
            <a:r>
              <a:rPr lang="en-US" dirty="0" smtClean="0"/>
              <a:t> </a:t>
            </a:r>
            <a:r>
              <a:rPr lang="en-US" dirty="0" err="1" smtClean="0"/>
              <a:t>hơn</a:t>
            </a:r>
            <a:r>
              <a:rPr lang="en-US" dirty="0" smtClean="0"/>
              <a:t> </a:t>
            </a:r>
            <a:r>
              <a:rPr lang="en-US" dirty="0" err="1" smtClean="0"/>
              <a:t>mạng</a:t>
            </a:r>
            <a:r>
              <a:rPr lang="en-US" dirty="0" smtClean="0"/>
              <a:t> Token Ring LAN, ATM</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CSMA/CD – </a:t>
            </a:r>
            <a:r>
              <a:rPr lang="en-US" dirty="0" err="1" smtClean="0"/>
              <a:t>quá</a:t>
            </a:r>
            <a:r>
              <a:rPr lang="en-US" dirty="0" smtClean="0"/>
              <a:t> </a:t>
            </a:r>
            <a:r>
              <a:rPr lang="en-US" dirty="0" err="1" smtClean="0"/>
              <a:t>trình</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vi-VN" dirty="0"/>
          </a:p>
        </p:txBody>
      </p:sp>
      <p:pic>
        <p:nvPicPr>
          <p:cNvPr id="7"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a:xfrm>
            <a:off x="609600" y="914400"/>
            <a:ext cx="7848600" cy="5527675"/>
          </a:xfrm>
          <a:prstGeom prst="rect">
            <a:avLst/>
          </a:prstGeom>
          <a:noFill/>
          <a:ln/>
        </p:spPr>
      </p:pic>
      <p:sp>
        <p:nvSpPr>
          <p:cNvPr id="4" name="Slide Number Placeholder 3"/>
          <p:cNvSpPr>
            <a:spLocks noGrp="1"/>
          </p:cNvSpPr>
          <p:nvPr>
            <p:ph type="sldNum" sz="quarter" idx="12"/>
          </p:nvPr>
        </p:nvSpPr>
        <p:spPr/>
        <p:txBody>
          <a:bodyPr/>
          <a:lstStyle/>
          <a:p>
            <a:fld id="{4810A696-75C0-4E1D-A482-26D5420205C7}"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cấu</a:t>
            </a:r>
            <a:r>
              <a:rPr lang="en-US" dirty="0" smtClean="0"/>
              <a:t> </a:t>
            </a:r>
            <a:r>
              <a:rPr lang="en-US" dirty="0" err="1" smtClean="0"/>
              <a:t>trúc</a:t>
            </a:r>
            <a:r>
              <a:rPr lang="en-US" dirty="0" smtClean="0"/>
              <a:t> frame</a:t>
            </a:r>
            <a:endParaRPr lang="en-US" dirty="0"/>
          </a:p>
        </p:txBody>
      </p:sp>
      <p:sp>
        <p:nvSpPr>
          <p:cNvPr id="3" name="Content Placeholder 2"/>
          <p:cNvSpPr>
            <a:spLocks noGrp="1"/>
          </p:cNvSpPr>
          <p:nvPr>
            <p:ph sz="quarter" idx="1"/>
          </p:nvPr>
        </p:nvSpPr>
        <p:spPr>
          <a:xfrm>
            <a:off x="838200" y="3505200"/>
            <a:ext cx="7696200" cy="3200400"/>
          </a:xfrm>
        </p:spPr>
        <p:txBody>
          <a:bodyPr>
            <a:normAutofit fontScale="85000" lnSpcReduction="10000"/>
          </a:bodyPr>
          <a:lstStyle/>
          <a:p>
            <a:r>
              <a:rPr lang="en-US" sz="2000" dirty="0" smtClean="0"/>
              <a:t>Preamble </a:t>
            </a:r>
            <a:r>
              <a:rPr lang="en-US" sz="2000" dirty="0" smtClean="0"/>
              <a:t>(8 bytes)</a:t>
            </a:r>
          </a:p>
          <a:p>
            <a:pPr lvl="1"/>
            <a:r>
              <a:rPr lang="en-US" sz="2000" dirty="0" err="1" smtClean="0"/>
              <a:t>Đồng</a:t>
            </a:r>
            <a:r>
              <a:rPr lang="en-US" sz="2000" dirty="0" smtClean="0"/>
              <a:t> </a:t>
            </a:r>
            <a:r>
              <a:rPr lang="en-US" sz="2000" dirty="0" err="1" smtClean="0"/>
              <a:t>bộ</a:t>
            </a:r>
            <a:r>
              <a:rPr lang="en-US" sz="2000" dirty="0" smtClean="0"/>
              <a:t> </a:t>
            </a:r>
            <a:r>
              <a:rPr lang="en-US" sz="2000" dirty="0" err="1" smtClean="0"/>
              <a:t>đồng</a:t>
            </a:r>
            <a:r>
              <a:rPr lang="en-US" sz="2000" dirty="0" smtClean="0"/>
              <a:t> </a:t>
            </a:r>
            <a:r>
              <a:rPr lang="en-US" sz="2000" dirty="0" err="1" smtClean="0"/>
              <a:t>hồ</a:t>
            </a:r>
            <a:r>
              <a:rPr lang="en-US" sz="2000" dirty="0" smtClean="0"/>
              <a:t> </a:t>
            </a:r>
            <a:r>
              <a:rPr lang="en-US" sz="2000" dirty="0" err="1" smtClean="0"/>
              <a:t>bên</a:t>
            </a:r>
            <a:r>
              <a:rPr lang="en-US" sz="2000" dirty="0" smtClean="0"/>
              <a:t> </a:t>
            </a:r>
            <a:r>
              <a:rPr lang="en-US" sz="2000" dirty="0" err="1" smtClean="0"/>
              <a:t>gởi</a:t>
            </a:r>
            <a:r>
              <a:rPr lang="en-US" sz="2000" dirty="0" smtClean="0"/>
              <a:t> </a:t>
            </a:r>
            <a:r>
              <a:rPr lang="en-US" sz="2000" dirty="0" err="1" smtClean="0"/>
              <a:t>và</a:t>
            </a:r>
            <a:r>
              <a:rPr lang="en-US" sz="2000" dirty="0" smtClean="0"/>
              <a:t> </a:t>
            </a:r>
            <a:r>
              <a:rPr lang="en-US" sz="2000" dirty="0" err="1" smtClean="0"/>
              <a:t>bên</a:t>
            </a:r>
            <a:r>
              <a:rPr lang="en-US" sz="2000" dirty="0" smtClean="0"/>
              <a:t> </a:t>
            </a:r>
            <a:r>
              <a:rPr lang="en-US" sz="2000" dirty="0" err="1" smtClean="0"/>
              <a:t>nhận</a:t>
            </a:r>
            <a:r>
              <a:rPr lang="en-US" sz="2000" dirty="0" smtClean="0"/>
              <a:t> (10101010)</a:t>
            </a:r>
          </a:p>
          <a:p>
            <a:pPr lvl="1"/>
            <a:r>
              <a:rPr lang="en-US" dirty="0" smtClean="0"/>
              <a:t>Start of Frame (SOF): </a:t>
            </a:r>
            <a:r>
              <a:rPr lang="en-US" dirty="0" err="1" smtClean="0"/>
              <a:t>báo</a:t>
            </a:r>
            <a:r>
              <a:rPr lang="en-US" dirty="0" smtClean="0"/>
              <a:t> </a:t>
            </a:r>
            <a:r>
              <a:rPr lang="en-US" dirty="0" err="1" smtClean="0"/>
              <a:t>hiệu</a:t>
            </a:r>
            <a:r>
              <a:rPr lang="en-US" dirty="0" smtClean="0"/>
              <a:t> </a:t>
            </a:r>
            <a:r>
              <a:rPr lang="en-US" dirty="0" err="1" smtClean="0"/>
              <a:t>bắt</a:t>
            </a:r>
            <a:r>
              <a:rPr lang="en-US" dirty="0" smtClean="0"/>
              <a:t> </a:t>
            </a:r>
            <a:r>
              <a:rPr lang="en-US" dirty="0" err="1" smtClean="0"/>
              <a:t>đầu</a:t>
            </a:r>
            <a:r>
              <a:rPr lang="en-US" dirty="0" smtClean="0"/>
              <a:t> frame (101010</a:t>
            </a:r>
            <a:r>
              <a:rPr lang="en-US" b="1" dirty="0" smtClean="0"/>
              <a:t>11</a:t>
            </a:r>
            <a:r>
              <a:rPr lang="en-US" dirty="0" smtClean="0"/>
              <a:t>)</a:t>
            </a:r>
          </a:p>
          <a:p>
            <a:r>
              <a:rPr lang="en-US" sz="2000" dirty="0" err="1" smtClean="0"/>
              <a:t>Dest</a:t>
            </a:r>
            <a:r>
              <a:rPr lang="en-US" sz="2000" dirty="0" smtClean="0"/>
              <a:t>. </a:t>
            </a:r>
            <a:r>
              <a:rPr lang="en-US" sz="2000" dirty="0" err="1" smtClean="0"/>
              <a:t>Addr</a:t>
            </a:r>
            <a:r>
              <a:rPr lang="en-US" sz="2000" dirty="0" smtClean="0"/>
              <a:t> (6 bytes)</a:t>
            </a:r>
          </a:p>
          <a:p>
            <a:pPr lvl="1"/>
            <a:r>
              <a:rPr lang="en-US" sz="2000" dirty="0" err="1" smtClean="0"/>
              <a:t>địa</a:t>
            </a:r>
            <a:r>
              <a:rPr lang="en-US" sz="2000" dirty="0" smtClean="0"/>
              <a:t> </a:t>
            </a:r>
            <a:r>
              <a:rPr lang="en-US" sz="2000" dirty="0" err="1" smtClean="0"/>
              <a:t>chỉ</a:t>
            </a:r>
            <a:r>
              <a:rPr lang="en-US" sz="2000" dirty="0" smtClean="0"/>
              <a:t> MAC </a:t>
            </a:r>
            <a:r>
              <a:rPr lang="en-US" sz="2000" dirty="0" err="1" smtClean="0"/>
              <a:t>của</a:t>
            </a:r>
            <a:r>
              <a:rPr lang="en-US" sz="2000" dirty="0" smtClean="0"/>
              <a:t> card </a:t>
            </a:r>
            <a:r>
              <a:rPr lang="en-US" sz="2000" dirty="0" err="1" smtClean="0"/>
              <a:t>mạng</a:t>
            </a:r>
            <a:r>
              <a:rPr lang="en-US" sz="2000" dirty="0" smtClean="0"/>
              <a:t> </a:t>
            </a:r>
            <a:r>
              <a:rPr lang="en-US" sz="2000" dirty="0" err="1" smtClean="0"/>
              <a:t>nhận</a:t>
            </a:r>
            <a:r>
              <a:rPr lang="en-US" sz="2000" dirty="0" smtClean="0"/>
              <a:t> </a:t>
            </a:r>
            <a:r>
              <a:rPr lang="en-US" sz="2000" dirty="0" err="1" smtClean="0"/>
              <a:t>gói</a:t>
            </a:r>
            <a:r>
              <a:rPr lang="en-US" sz="2000" dirty="0" smtClean="0"/>
              <a:t> tin </a:t>
            </a:r>
            <a:r>
              <a:rPr lang="en-US" sz="2000" dirty="0" err="1" smtClean="0"/>
              <a:t>tiếp</a:t>
            </a:r>
            <a:r>
              <a:rPr lang="en-US" sz="2000" dirty="0" smtClean="0"/>
              <a:t> </a:t>
            </a:r>
            <a:r>
              <a:rPr lang="en-US" sz="2000" dirty="0" err="1" smtClean="0"/>
              <a:t>theo</a:t>
            </a:r>
            <a:endParaRPr lang="en-US" sz="2000" dirty="0" smtClean="0"/>
          </a:p>
          <a:p>
            <a:r>
              <a:rPr lang="en-US" sz="2000" dirty="0" err="1" smtClean="0"/>
              <a:t>Src</a:t>
            </a:r>
            <a:r>
              <a:rPr lang="en-US" sz="2000" dirty="0" smtClean="0"/>
              <a:t>. </a:t>
            </a:r>
            <a:r>
              <a:rPr lang="en-US" sz="2000" dirty="0" err="1" smtClean="0"/>
              <a:t>Addr</a:t>
            </a:r>
            <a:r>
              <a:rPr lang="en-US" sz="2000" dirty="0" smtClean="0"/>
              <a:t> (6 bytes)</a:t>
            </a:r>
          </a:p>
          <a:p>
            <a:pPr lvl="1"/>
            <a:r>
              <a:rPr lang="en-US" sz="2000" dirty="0" err="1" smtClean="0"/>
              <a:t>địa</a:t>
            </a:r>
            <a:r>
              <a:rPr lang="en-US" sz="2000" dirty="0" smtClean="0"/>
              <a:t> </a:t>
            </a:r>
            <a:r>
              <a:rPr lang="en-US" sz="2000" dirty="0" err="1" smtClean="0"/>
              <a:t>chỉ</a:t>
            </a:r>
            <a:r>
              <a:rPr lang="en-US" sz="2000" dirty="0" smtClean="0"/>
              <a:t> MAC </a:t>
            </a:r>
            <a:r>
              <a:rPr lang="en-US" sz="2000" dirty="0" err="1" smtClean="0"/>
              <a:t>của</a:t>
            </a:r>
            <a:r>
              <a:rPr lang="en-US" sz="2000" dirty="0" smtClean="0"/>
              <a:t> card </a:t>
            </a:r>
            <a:r>
              <a:rPr lang="en-US" sz="2000" dirty="0" err="1" smtClean="0"/>
              <a:t>mạng</a:t>
            </a:r>
            <a:r>
              <a:rPr lang="en-US" sz="2000" dirty="0" smtClean="0"/>
              <a:t> </a:t>
            </a:r>
            <a:r>
              <a:rPr lang="en-US" sz="2000" dirty="0" err="1" smtClean="0"/>
              <a:t>gởi</a:t>
            </a:r>
            <a:r>
              <a:rPr lang="en-US" sz="2000" dirty="0" smtClean="0"/>
              <a:t> </a:t>
            </a:r>
            <a:r>
              <a:rPr lang="en-US" sz="2000" dirty="0" err="1" smtClean="0"/>
              <a:t>gói</a:t>
            </a:r>
            <a:r>
              <a:rPr lang="en-US" sz="2000" dirty="0" smtClean="0"/>
              <a:t> tin</a:t>
            </a:r>
          </a:p>
          <a:p>
            <a:r>
              <a:rPr lang="en-US" sz="2000" dirty="0" smtClean="0"/>
              <a:t>Type (2 bytes)</a:t>
            </a:r>
          </a:p>
          <a:p>
            <a:pPr lvl="1"/>
            <a:r>
              <a:rPr lang="en-US" sz="2000" dirty="0" err="1" smtClean="0"/>
              <a:t>Giao</a:t>
            </a:r>
            <a:r>
              <a:rPr lang="en-US" sz="2000" dirty="0" smtClean="0"/>
              <a:t> </a:t>
            </a:r>
            <a:r>
              <a:rPr lang="en-US" sz="2000" dirty="0" err="1" smtClean="0"/>
              <a:t>thức</a:t>
            </a:r>
            <a:r>
              <a:rPr lang="en-US" sz="2000" dirty="0" smtClean="0"/>
              <a:t> </a:t>
            </a:r>
            <a:r>
              <a:rPr lang="en-US" sz="2000" dirty="0" err="1" smtClean="0"/>
              <a:t>sử</a:t>
            </a:r>
            <a:r>
              <a:rPr lang="en-US" sz="2000" dirty="0" smtClean="0"/>
              <a:t> </a:t>
            </a:r>
            <a:r>
              <a:rPr lang="en-US" sz="2000" dirty="0" err="1" smtClean="0"/>
              <a:t>dụng</a:t>
            </a:r>
            <a:r>
              <a:rPr lang="en-US" sz="2000" dirty="0" smtClean="0"/>
              <a:t> ở </a:t>
            </a:r>
            <a:r>
              <a:rPr lang="en-US" sz="2000" dirty="0" err="1" smtClean="0"/>
              <a:t>tầng</a:t>
            </a:r>
            <a:r>
              <a:rPr lang="en-US" sz="2000" dirty="0" smtClean="0"/>
              <a:t> </a:t>
            </a:r>
            <a:r>
              <a:rPr lang="en-US" sz="2000" dirty="0" err="1" smtClean="0"/>
              <a:t>trên</a:t>
            </a:r>
            <a:endParaRPr lang="en-US" sz="2000" dirty="0" smtClean="0"/>
          </a:p>
          <a:p>
            <a:r>
              <a:rPr lang="en-US" sz="2000" dirty="0" smtClean="0"/>
              <a:t>CRC: </a:t>
            </a:r>
            <a:r>
              <a:rPr lang="en-US" sz="2000" dirty="0" err="1" smtClean="0"/>
              <a:t>dùng</a:t>
            </a:r>
            <a:r>
              <a:rPr lang="en-US" sz="2000" dirty="0" smtClean="0"/>
              <a:t> </a:t>
            </a:r>
            <a:r>
              <a:rPr lang="en-US" sz="2000" dirty="0" err="1" smtClean="0"/>
              <a:t>để</a:t>
            </a:r>
            <a:r>
              <a:rPr lang="en-US" sz="2000" dirty="0" smtClean="0"/>
              <a:t> </a:t>
            </a:r>
            <a:r>
              <a:rPr lang="en-US" sz="2000" dirty="0" err="1" smtClean="0"/>
              <a:t>kiểm</a:t>
            </a:r>
            <a:r>
              <a:rPr lang="en-US" sz="2000" dirty="0" smtClean="0"/>
              <a:t> </a:t>
            </a:r>
            <a:r>
              <a:rPr lang="en-US" sz="2000" dirty="0" err="1" smtClean="0"/>
              <a:t>tra</a:t>
            </a:r>
            <a:r>
              <a:rPr lang="en-US" sz="2000" dirty="0" smtClean="0"/>
              <a:t> </a:t>
            </a:r>
            <a:r>
              <a:rPr lang="en-US" sz="2000" dirty="0" err="1" smtClean="0"/>
              <a:t>lỗi</a:t>
            </a:r>
            <a:endParaRPr lang="en-US" sz="2000" dirty="0"/>
          </a:p>
        </p:txBody>
      </p:sp>
      <p:pic>
        <p:nvPicPr>
          <p:cNvPr id="8" name="Picture 4" descr="4-17"/>
          <p:cNvPicPr>
            <a:picLocks noChangeAspect="1" noChangeArrowheads="1"/>
          </p:cNvPicPr>
          <p:nvPr/>
        </p:nvPicPr>
        <p:blipFill>
          <a:blip r:embed="rId3" cstate="print"/>
          <a:srcRect/>
          <a:stretch>
            <a:fillRect/>
          </a:stretch>
        </p:blipFill>
        <p:spPr>
          <a:xfrm>
            <a:off x="533400" y="914400"/>
            <a:ext cx="7777162" cy="2159000"/>
          </a:xfrm>
          <a:prstGeom prst="rect">
            <a:avLst/>
          </a:prstGeom>
          <a:noFill/>
          <a:ln/>
        </p:spPr>
      </p:pic>
      <p:sp>
        <p:nvSpPr>
          <p:cNvPr id="9" name="TextBox 8"/>
          <p:cNvSpPr txBox="1"/>
          <p:nvPr/>
        </p:nvSpPr>
        <p:spPr>
          <a:xfrm>
            <a:off x="2209800" y="3124200"/>
            <a:ext cx="4852610" cy="646331"/>
          </a:xfrm>
          <a:prstGeom prst="rect">
            <a:avLst/>
          </a:prstGeom>
          <a:noFill/>
        </p:spPr>
        <p:txBody>
          <a:bodyPr wrap="none" rtlCol="0">
            <a:spAutoFit/>
          </a:bodyPr>
          <a:lstStyle/>
          <a:p>
            <a:r>
              <a:rPr lang="en-US" b="1" dirty="0" smtClean="0"/>
              <a:t>a) earlier Ethernet frames - b) 802.3 frames</a:t>
            </a:r>
          </a:p>
          <a:p>
            <a:endParaRPr lang="en-US" dirty="0"/>
          </a:p>
        </p:txBody>
      </p:sp>
      <p:sp>
        <p:nvSpPr>
          <p:cNvPr id="6" name="Slide Number Placeholder 5"/>
          <p:cNvSpPr>
            <a:spLocks noGrp="1"/>
          </p:cNvSpPr>
          <p:nvPr>
            <p:ph type="sldNum" sz="quarter" idx="12"/>
          </p:nvPr>
        </p:nvSpPr>
        <p:spPr/>
        <p:txBody>
          <a:bodyPr/>
          <a:lstStyle/>
          <a:p>
            <a:fld id="{4810A696-75C0-4E1D-A482-26D5420205C7}" type="slidenum">
              <a:rPr lang="en-US" smtClean="0"/>
              <a:pPr/>
              <a:t>66</a:t>
            </a:fld>
            <a:endParaRPr lang="en-US"/>
          </a:p>
        </p:txBody>
      </p:sp>
      <p:sp>
        <p:nvSpPr>
          <p:cNvPr id="7" name="Footer Placeholder 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trường</a:t>
            </a:r>
            <a:r>
              <a:rPr lang="en-US" dirty="0" smtClean="0"/>
              <a:t> type</a:t>
            </a:r>
            <a:endParaRPr lang="vi-VN" dirty="0"/>
          </a:p>
        </p:txBody>
      </p:sp>
      <p:pic>
        <p:nvPicPr>
          <p:cNvPr id="7065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066800"/>
            <a:ext cx="7800975" cy="5295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810A696-75C0-4E1D-A482-26D5420205C7}"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minh </a:t>
            </a:r>
            <a:r>
              <a:rPr lang="en-US" dirty="0" err="1" smtClean="0"/>
              <a:t>hoạ</a:t>
            </a:r>
            <a:endParaRPr lang="vi-VN" dirty="0"/>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2446337"/>
            <a:ext cx="8763000" cy="2811463"/>
          </a:xfrm>
          <a:prstGeom prst="rect">
            <a:avLst/>
          </a:prstGeom>
          <a:noFill/>
          <a:ln w="9525">
            <a:noFill/>
            <a:miter lim="800000"/>
            <a:headEnd/>
            <a:tailEnd/>
          </a:ln>
          <a:effectLst/>
        </p:spPr>
      </p:pic>
      <p:sp>
        <p:nvSpPr>
          <p:cNvPr id="8" name="Line 4"/>
          <p:cNvSpPr>
            <a:spLocks noChangeShapeType="1"/>
          </p:cNvSpPr>
          <p:nvPr/>
        </p:nvSpPr>
        <p:spPr bwMode="auto">
          <a:xfrm>
            <a:off x="1295400" y="4114800"/>
            <a:ext cx="0" cy="990600"/>
          </a:xfrm>
          <a:prstGeom prst="line">
            <a:avLst/>
          </a:prstGeom>
          <a:noFill/>
          <a:ln w="152400">
            <a:solidFill>
              <a:srgbClr val="FF5050"/>
            </a:solidFill>
            <a:round/>
            <a:headEnd/>
            <a:tailEnd type="triangle" w="med" len="med"/>
          </a:ln>
          <a:effectLst/>
        </p:spPr>
        <p:txBody>
          <a:bodyPr/>
          <a:lstStyle/>
          <a:p>
            <a:endParaRPr lang="vi-VN"/>
          </a:p>
        </p:txBody>
      </p:sp>
      <p:grpSp>
        <p:nvGrpSpPr>
          <p:cNvPr id="3" name="Group 38"/>
          <p:cNvGrpSpPr/>
          <p:nvPr/>
        </p:nvGrpSpPr>
        <p:grpSpPr>
          <a:xfrm>
            <a:off x="519282" y="1836737"/>
            <a:ext cx="2057400" cy="609600"/>
            <a:chOff x="457200" y="1295400"/>
            <a:chExt cx="2057400" cy="609600"/>
          </a:xfrm>
        </p:grpSpPr>
        <p:sp>
          <p:nvSpPr>
            <p:cNvPr id="18" name="Rectangle 14"/>
            <p:cNvSpPr>
              <a:spLocks noChangeArrowheads="1"/>
            </p:cNvSpPr>
            <p:nvPr/>
          </p:nvSpPr>
          <p:spPr bwMode="auto">
            <a:xfrm>
              <a:off x="9144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A</a:t>
              </a:r>
            </a:p>
          </p:txBody>
        </p:sp>
        <p:sp>
          <p:nvSpPr>
            <p:cNvPr id="19" name="Rectangle 15"/>
            <p:cNvSpPr>
              <a:spLocks noChangeArrowheads="1"/>
            </p:cNvSpPr>
            <p:nvPr/>
          </p:nvSpPr>
          <p:spPr bwMode="auto">
            <a:xfrm>
              <a:off x="4572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D</a:t>
              </a:r>
            </a:p>
          </p:txBody>
        </p:sp>
        <p:sp>
          <p:nvSpPr>
            <p:cNvPr id="20" name="Rectangle 16"/>
            <p:cNvSpPr>
              <a:spLocks noChangeArrowheads="1"/>
            </p:cNvSpPr>
            <p:nvPr/>
          </p:nvSpPr>
          <p:spPr bwMode="auto">
            <a:xfrm>
              <a:off x="1371600" y="1295400"/>
              <a:ext cx="1143000"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chemeClr val="bg2"/>
                  </a:solidFill>
                  <a:latin typeface="Arial" charset="0"/>
                </a:rPr>
                <a:t>Data</a:t>
              </a:r>
            </a:p>
          </p:txBody>
        </p:sp>
      </p:grpSp>
      <p:sp>
        <p:nvSpPr>
          <p:cNvPr id="21" name="Line 17"/>
          <p:cNvSpPr>
            <a:spLocks noChangeShapeType="1"/>
          </p:cNvSpPr>
          <p:nvPr/>
        </p:nvSpPr>
        <p:spPr bwMode="auto">
          <a:xfrm flipV="1">
            <a:off x="76962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6" name="Line 32"/>
          <p:cNvSpPr>
            <a:spLocks noChangeShapeType="1"/>
          </p:cNvSpPr>
          <p:nvPr/>
        </p:nvSpPr>
        <p:spPr bwMode="auto">
          <a:xfrm flipV="1">
            <a:off x="55626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7" name="Line 33"/>
          <p:cNvSpPr>
            <a:spLocks noChangeShapeType="1"/>
          </p:cNvSpPr>
          <p:nvPr/>
        </p:nvSpPr>
        <p:spPr bwMode="auto">
          <a:xfrm flipV="1">
            <a:off x="3429000" y="4114800"/>
            <a:ext cx="0" cy="990600"/>
          </a:xfrm>
          <a:prstGeom prst="line">
            <a:avLst/>
          </a:prstGeom>
          <a:noFill/>
          <a:ln w="152400">
            <a:solidFill>
              <a:srgbClr val="FF5050"/>
            </a:solidFill>
            <a:round/>
            <a:headEnd/>
            <a:tailEnd type="triangle" w="med" len="med"/>
          </a:ln>
          <a:effectLst/>
        </p:spPr>
        <p:txBody>
          <a:bodyPr/>
          <a:lstStyle/>
          <a:p>
            <a:endParaRPr lang="vi-VN"/>
          </a:p>
        </p:txBody>
      </p:sp>
      <p:pic>
        <p:nvPicPr>
          <p:cNvPr id="40" name="Picture 39" descr="27.gif"/>
          <p:cNvPicPr>
            <a:picLocks noChangeAspect="1"/>
          </p:cNvPicPr>
          <p:nvPr/>
        </p:nvPicPr>
        <p:blipFill>
          <a:blip r:embed="rId4"/>
          <a:stretch>
            <a:fillRect/>
          </a:stretch>
        </p:blipFill>
        <p:spPr>
          <a:xfrm>
            <a:off x="3338682" y="1760537"/>
            <a:ext cx="609600" cy="609600"/>
          </a:xfrm>
          <a:prstGeom prst="rect">
            <a:avLst/>
          </a:prstGeom>
        </p:spPr>
      </p:pic>
      <p:pic>
        <p:nvPicPr>
          <p:cNvPr id="41" name="Picture 40" descr="27.gif"/>
          <p:cNvPicPr>
            <a:picLocks noChangeAspect="1"/>
          </p:cNvPicPr>
          <p:nvPr/>
        </p:nvPicPr>
        <p:blipFill>
          <a:blip r:embed="rId4"/>
          <a:stretch>
            <a:fillRect/>
          </a:stretch>
        </p:blipFill>
        <p:spPr>
          <a:xfrm>
            <a:off x="5396082" y="1760537"/>
            <a:ext cx="609600" cy="609600"/>
          </a:xfrm>
          <a:prstGeom prst="rect">
            <a:avLst/>
          </a:prstGeom>
        </p:spPr>
      </p:pic>
      <p:pic>
        <p:nvPicPr>
          <p:cNvPr id="42" name="Picture 41" descr="6.gif"/>
          <p:cNvPicPr>
            <a:picLocks noChangeAspect="1"/>
          </p:cNvPicPr>
          <p:nvPr/>
        </p:nvPicPr>
        <p:blipFill>
          <a:blip r:embed="rId5"/>
          <a:stretch>
            <a:fillRect/>
          </a:stretch>
        </p:blipFill>
        <p:spPr>
          <a:xfrm>
            <a:off x="7148682" y="1760537"/>
            <a:ext cx="1422401" cy="609600"/>
          </a:xfrm>
          <a:prstGeom prst="rect">
            <a:avLst/>
          </a:prstGeom>
        </p:spPr>
      </p:pic>
      <p:sp>
        <p:nvSpPr>
          <p:cNvPr id="23" name="Oval 22"/>
          <p:cNvSpPr/>
          <p:nvPr/>
        </p:nvSpPr>
        <p:spPr>
          <a:xfrm>
            <a:off x="2590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4" name="Oval 23"/>
          <p:cNvSpPr/>
          <p:nvPr/>
        </p:nvSpPr>
        <p:spPr>
          <a:xfrm>
            <a:off x="47244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5" name="Oval 24"/>
          <p:cNvSpPr/>
          <p:nvPr/>
        </p:nvSpPr>
        <p:spPr>
          <a:xfrm>
            <a:off x="6781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2" name="Slide Number Placeholder 21"/>
          <p:cNvSpPr>
            <a:spLocks noGrp="1"/>
          </p:cNvSpPr>
          <p:nvPr>
            <p:ph type="sldNum" sz="quarter" idx="12"/>
          </p:nvPr>
        </p:nvSpPr>
        <p:spPr/>
        <p:txBody>
          <a:bodyPr/>
          <a:lstStyle/>
          <a:p>
            <a:fld id="{4810A696-75C0-4E1D-A482-26D5420205C7}" type="slidenum">
              <a:rPr lang="en-US" smtClean="0"/>
              <a:pPr/>
              <a:t>68</a:t>
            </a:fld>
            <a:endParaRPr lang="en-US"/>
          </a:p>
        </p:txBody>
      </p:sp>
      <p:sp>
        <p:nvSpPr>
          <p:cNvPr id="26" name="Footer Placeholder 2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ppt_h/2"/>
                                          </p:val>
                                        </p:tav>
                                        <p:tav tm="100000">
                                          <p:val>
                                            <p:strVal val="#ppt_y"/>
                                          </p:val>
                                        </p:tav>
                                      </p:tavLst>
                                    </p:anim>
                                    <p:anim calcmode="lin" valueType="num">
                                      <p:cBhvr>
                                        <p:cTn id="14" dur="500" fill="hold"/>
                                        <p:tgtEl>
                                          <p:spTgt spid="8"/>
                                        </p:tgtEl>
                                        <p:attrNameLst>
                                          <p:attrName>ppt_w</p:attrName>
                                        </p:attrNameLst>
                                      </p:cBhvr>
                                      <p:tavLst>
                                        <p:tav tm="0">
                                          <p:val>
                                            <p:strVal val="#ppt_w"/>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2.77556E-17 -3.33333E-6 L -0.00417 0.52223 " pathEditMode="relative" rAng="0" ptsTypes="AA">
                                      <p:cBhvr>
                                        <p:cTn id="19" dur="2000" fill="hold"/>
                                        <p:tgtEl>
                                          <p:spTgt spid="3"/>
                                        </p:tgtEl>
                                        <p:attrNameLst>
                                          <p:attrName>ppt_x</p:attrName>
                                          <p:attrName>ppt_y</p:attrName>
                                        </p:attrNameLst>
                                      </p:cBhvr>
                                      <p:rCtr x="-2" y="261"/>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00417 0.52222 L 0.23073 0.52222 " pathEditMode="relative" rAng="0" ptsTypes="AA">
                                      <p:cBhvr>
                                        <p:cTn id="23" dur="2000" fill="hold"/>
                                        <p:tgtEl>
                                          <p:spTgt spid="3"/>
                                        </p:tgtEl>
                                        <p:attrNameLst>
                                          <p:attrName>ppt_x</p:attrName>
                                          <p:attrName>ppt_y</p:attrName>
                                        </p:attrNameLst>
                                      </p:cBhvr>
                                      <p:rCtr x="117" y="0"/>
                                    </p:animMotion>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500" fill="hold"/>
                                        <p:tgtEl>
                                          <p:spTgt spid="37"/>
                                        </p:tgtEl>
                                        <p:attrNameLst>
                                          <p:attrName>ppt_y</p:attrName>
                                        </p:attrNameLst>
                                      </p:cBhvr>
                                      <p:tavLst>
                                        <p:tav tm="0">
                                          <p:val>
                                            <p:strVal val="#ppt_y+#ppt_h/2"/>
                                          </p:val>
                                        </p:tav>
                                        <p:tav tm="100000">
                                          <p:val>
                                            <p:strVal val="#ppt_y"/>
                                          </p:val>
                                        </p:tav>
                                      </p:tavLst>
                                    </p:anim>
                                    <p:anim calcmode="lin" valueType="num">
                                      <p:cBhvr>
                                        <p:cTn id="30" dur="500" fill="hold"/>
                                        <p:tgtEl>
                                          <p:spTgt spid="37"/>
                                        </p:tgtEl>
                                        <p:attrNameLst>
                                          <p:attrName>ppt_w</p:attrName>
                                        </p:attrNameLst>
                                      </p:cBhvr>
                                      <p:tavLst>
                                        <p:tav tm="0">
                                          <p:val>
                                            <p:strVal val="#ppt_w"/>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25 0.52223 L 0.4625 0.52223 " pathEditMode="relative" rAng="0" ptsTypes="AA">
                                      <p:cBhvr>
                                        <p:cTn id="54" dur="2000" fill="hold"/>
                                        <p:tgtEl>
                                          <p:spTgt spid="3"/>
                                        </p:tgtEl>
                                        <p:attrNameLst>
                                          <p:attrName>ppt_x</p:attrName>
                                          <p:attrName>ppt_y</p:attrName>
                                        </p:attrNameLst>
                                      </p:cBhvr>
                                      <p:rCtr x="119" y="0"/>
                                    </p:animMotion>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ppt_x</p:attrName>
                                        </p:attrNameLst>
                                      </p:cBhvr>
                                      <p:tavLst>
                                        <p:tav tm="0">
                                          <p:val>
                                            <p:strVal val="#ppt_x"/>
                                          </p:val>
                                        </p:tav>
                                        <p:tav tm="100000">
                                          <p:val>
                                            <p:strVal val="#ppt_x"/>
                                          </p:val>
                                        </p:tav>
                                      </p:tavLst>
                                    </p:anim>
                                    <p:anim calcmode="lin" valueType="num">
                                      <p:cBhvr>
                                        <p:cTn id="60" dur="500" fill="hold"/>
                                        <p:tgtEl>
                                          <p:spTgt spid="36"/>
                                        </p:tgtEl>
                                        <p:attrNameLst>
                                          <p:attrName>ppt_y</p:attrName>
                                        </p:attrNameLst>
                                      </p:cBhvr>
                                      <p:tavLst>
                                        <p:tav tm="0">
                                          <p:val>
                                            <p:strVal val="#ppt_y+#ppt_h/2"/>
                                          </p:val>
                                        </p:tav>
                                        <p:tav tm="100000">
                                          <p:val>
                                            <p:strVal val="#ppt_y"/>
                                          </p:val>
                                        </p:tav>
                                      </p:tavLst>
                                    </p:anim>
                                    <p:anim calcmode="lin" valueType="num">
                                      <p:cBhvr>
                                        <p:cTn id="61" dur="500" fill="hold"/>
                                        <p:tgtEl>
                                          <p:spTgt spid="36"/>
                                        </p:tgtEl>
                                        <p:attrNameLst>
                                          <p:attrName>ppt_w</p:attrName>
                                        </p:attrNameLst>
                                      </p:cBhvr>
                                      <p:tavLst>
                                        <p:tav tm="0">
                                          <p:val>
                                            <p:strVal val="#ppt_w"/>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3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nodeType="clickEffect">
                                  <p:stCondLst>
                                    <p:cond delay="0"/>
                                  </p:stCondLst>
                                  <p:childTnLst>
                                    <p:animMotion origin="layout" path="M 0.4625 0.52223 L 0.6875 0.52223 " pathEditMode="relative" rAng="0" ptsTypes="AA">
                                      <p:cBhvr>
                                        <p:cTn id="85" dur="2000" fill="hold"/>
                                        <p:tgtEl>
                                          <p:spTgt spid="3"/>
                                        </p:tgtEl>
                                        <p:attrNameLst>
                                          <p:attrName>ppt_x</p:attrName>
                                          <p:attrName>ppt_y</p:attrName>
                                        </p:attrNameLst>
                                      </p:cBhvr>
                                      <p:rCtr x="112" y="0"/>
                                    </p:animMotion>
                                  </p:childTnLst>
                                </p:cTn>
                              </p:par>
                            </p:childTnLst>
                          </p:cTn>
                        </p:par>
                      </p:childTnLst>
                    </p:cTn>
                  </p:par>
                  <p:par>
                    <p:cTn id="86" fill="hold">
                      <p:stCondLst>
                        <p:cond delay="indefinite"/>
                      </p:stCondLst>
                      <p:childTnLst>
                        <p:par>
                          <p:cTn id="87" fill="hold">
                            <p:stCondLst>
                              <p:cond delay="0"/>
                            </p:stCondLst>
                            <p:childTnLst>
                              <p:par>
                                <p:cTn id="88" presetID="17" presetClass="entr" presetSubtype="4"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ppt_x</p:attrName>
                                        </p:attrNameLst>
                                      </p:cBhvr>
                                      <p:tavLst>
                                        <p:tav tm="0">
                                          <p:val>
                                            <p:strVal val="#ppt_x"/>
                                          </p:val>
                                        </p:tav>
                                        <p:tav tm="100000">
                                          <p:val>
                                            <p:strVal val="#ppt_x"/>
                                          </p:val>
                                        </p:tav>
                                      </p:tavLst>
                                    </p:anim>
                                    <p:anim calcmode="lin" valueType="num">
                                      <p:cBhvr>
                                        <p:cTn id="91" dur="500" fill="hold"/>
                                        <p:tgtEl>
                                          <p:spTgt spid="21"/>
                                        </p:tgtEl>
                                        <p:attrNameLst>
                                          <p:attrName>ppt_y</p:attrName>
                                        </p:attrNameLst>
                                      </p:cBhvr>
                                      <p:tavLst>
                                        <p:tav tm="0">
                                          <p:val>
                                            <p:strVal val="#ppt_y+#ppt_h/2"/>
                                          </p:val>
                                        </p:tav>
                                        <p:tav tm="100000">
                                          <p:val>
                                            <p:strVal val="#ppt_y"/>
                                          </p:val>
                                        </p:tav>
                                      </p:tavLst>
                                    </p:anim>
                                    <p:anim calcmode="lin" valueType="num">
                                      <p:cBhvr>
                                        <p:cTn id="92" dur="500" fill="hold"/>
                                        <p:tgtEl>
                                          <p:spTgt spid="21"/>
                                        </p:tgtEl>
                                        <p:attrNameLst>
                                          <p:attrName>ppt_w</p:attrName>
                                        </p:attrNameLst>
                                      </p:cBhvr>
                                      <p:tavLst>
                                        <p:tav tm="0">
                                          <p:val>
                                            <p:strVal val="#ppt_w"/>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blinds(horizontal)">
                                      <p:cBhvr>
                                        <p:cTn id="104" dur="500"/>
                                        <p:tgtEl>
                                          <p:spTgt spid="4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64" presetClass="path" presetSubtype="0" accel="50000" decel="50000" fill="hold" nodeType="clickEffect">
                                  <p:stCondLst>
                                    <p:cond delay="0"/>
                                  </p:stCondLst>
                                  <p:childTnLst>
                                    <p:animMotion origin="layout" path="M 0.6875 0.52223 L 0.6875 0.18889 " pathEditMode="relative" rAng="0" ptsTypes="AA">
                                      <p:cBhvr>
                                        <p:cTn id="112" dur="2000" fill="hold"/>
                                        <p:tgtEl>
                                          <p:spTgt spid="3"/>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36" grpId="0" animBg="1"/>
      <p:bldP spid="36" grpId="1" animBg="1"/>
      <p:bldP spid="37" grpId="0" animBg="1"/>
      <p:bldP spid="37" grpId="1" animBg="1"/>
      <p:bldP spid="23" grpId="0" animBg="1"/>
      <p:bldP spid="23" grpId="1" animBg="1"/>
      <p:bldP spid="24" grpId="0" animBg="1"/>
      <p:bldP spid="24" grpId="1" animBg="1"/>
      <p:bldP spid="25" grpId="0" animBg="1"/>
      <p:bldP spid="2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mạng</a:t>
            </a:r>
            <a:endParaRPr lang="en-US" dirty="0"/>
          </a:p>
        </p:txBody>
      </p:sp>
      <p:sp>
        <p:nvSpPr>
          <p:cNvPr id="3" name="Content Placeholder 2"/>
          <p:cNvSpPr>
            <a:spLocks noGrp="1"/>
          </p:cNvSpPr>
          <p:nvPr>
            <p:ph sz="quarter" idx="1"/>
          </p:nvPr>
        </p:nvSpPr>
        <p:spPr/>
        <p:txBody>
          <a:bodyPr/>
          <a:lstStyle/>
          <a:p>
            <a:r>
              <a:rPr lang="en-US" dirty="0" smtClean="0"/>
              <a:t>10Base2</a:t>
            </a:r>
          </a:p>
          <a:p>
            <a:r>
              <a:rPr lang="en-US" dirty="0" smtClean="0"/>
              <a:t>10Base5</a:t>
            </a:r>
          </a:p>
          <a:p>
            <a:r>
              <a:rPr lang="en-US" dirty="0" smtClean="0"/>
              <a:t>10BaseT</a:t>
            </a:r>
          </a:p>
          <a:p>
            <a:r>
              <a:rPr lang="en-US" dirty="0" smtClean="0"/>
              <a:t>100BaseTX</a:t>
            </a:r>
          </a:p>
          <a:p>
            <a:r>
              <a:rPr lang="en-US" dirty="0" smtClean="0"/>
              <a:t>100BaseFX</a:t>
            </a:r>
          </a:p>
          <a:p>
            <a:r>
              <a:rPr lang="en-US" dirty="0" smtClean="0"/>
              <a:t>Gigabit Ethernet</a:t>
            </a:r>
            <a:endParaRPr lang="en-US" dirty="0"/>
          </a:p>
        </p:txBody>
      </p:sp>
      <p:sp>
        <p:nvSpPr>
          <p:cNvPr id="7" name="TextBox 6"/>
          <p:cNvSpPr txBox="1"/>
          <p:nvPr/>
        </p:nvSpPr>
        <p:spPr>
          <a:xfrm>
            <a:off x="3296892" y="3962400"/>
            <a:ext cx="2036135" cy="55399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smtClean="0">
                <a:ln w="11430"/>
                <a:solidFill>
                  <a:schemeClr val="accent1">
                    <a:lumMod val="75000"/>
                  </a:schemeClr>
                </a:solidFill>
                <a:effectLst>
                  <a:outerShdw blurRad="76200" dist="50800" dir="5400000" algn="tl" rotWithShape="0">
                    <a:srgbClr val="000000">
                      <a:alpha val="65000"/>
                    </a:srgbClr>
                  </a:outerShdw>
                </a:effectLst>
              </a:rPr>
              <a:t>10 Base T</a:t>
            </a:r>
            <a:endParaRPr lang="vi-VN" sz="3000" b="1" spc="50" dirty="0">
              <a:ln w="11430"/>
              <a:solidFill>
                <a:schemeClr val="accent1">
                  <a:lumMod val="75000"/>
                </a:schemeClr>
              </a:solidFill>
              <a:effectLst>
                <a:outerShdw blurRad="76200" dist="50800" dir="5400000" algn="tl" rotWithShape="0">
                  <a:srgbClr val="000000">
                    <a:alpha val="65000"/>
                  </a:srgbClr>
                </a:outerShdw>
              </a:effectLst>
            </a:endParaRPr>
          </a:p>
        </p:txBody>
      </p:sp>
      <p:cxnSp>
        <p:nvCxnSpPr>
          <p:cNvPr id="10" name="Straight Connector 9"/>
          <p:cNvCxnSpPr/>
          <p:nvPr/>
        </p:nvCxnSpPr>
        <p:spPr>
          <a:xfrm>
            <a:off x="3429000" y="4493815"/>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2" name="Line Callout 1 (No Border) 11"/>
          <p:cNvSpPr/>
          <p:nvPr/>
        </p:nvSpPr>
        <p:spPr>
          <a:xfrm flipH="1">
            <a:off x="381000" y="5105400"/>
            <a:ext cx="2133600" cy="612648"/>
          </a:xfrm>
          <a:prstGeom prst="callout1">
            <a:avLst>
              <a:gd name="adj1" fmla="val 18750"/>
              <a:gd name="adj2" fmla="val 45615"/>
              <a:gd name="adj3" fmla="val -98943"/>
              <a:gd name="adj4" fmla="val -5434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smtClean="0">
                <a:solidFill>
                  <a:schemeClr val="accent1">
                    <a:lumMod val="50000"/>
                  </a:schemeClr>
                </a:solidFill>
              </a:rPr>
              <a:t>Tốc</a:t>
            </a:r>
            <a:r>
              <a:rPr lang="en-US" sz="2400" dirty="0" smtClean="0">
                <a:solidFill>
                  <a:schemeClr val="accent1">
                    <a:lumMod val="50000"/>
                  </a:schemeClr>
                </a:solidFill>
              </a:rPr>
              <a:t> </a:t>
            </a:r>
            <a:r>
              <a:rPr lang="en-US" sz="2400" dirty="0" err="1" smtClean="0">
                <a:solidFill>
                  <a:schemeClr val="accent1">
                    <a:lumMod val="50000"/>
                  </a:schemeClr>
                </a:solidFill>
              </a:rPr>
              <a:t>độ</a:t>
            </a:r>
            <a:r>
              <a:rPr lang="en-US" sz="2400" dirty="0" smtClean="0">
                <a:solidFill>
                  <a:schemeClr val="accent1">
                    <a:lumMod val="50000"/>
                  </a:schemeClr>
                </a:solidFill>
              </a:rPr>
              <a:t> </a:t>
            </a:r>
            <a:r>
              <a:rPr lang="en-US" sz="2400" dirty="0" err="1" smtClean="0">
                <a:solidFill>
                  <a:schemeClr val="accent1">
                    <a:lumMod val="50000"/>
                  </a:schemeClr>
                </a:solidFill>
              </a:rPr>
              <a:t>mạng</a:t>
            </a:r>
            <a:endParaRPr lang="vi-VN" sz="2400" dirty="0">
              <a:solidFill>
                <a:schemeClr val="accent1">
                  <a:lumMod val="50000"/>
                </a:schemeClr>
              </a:solidFill>
            </a:endParaRPr>
          </a:p>
        </p:txBody>
      </p:sp>
      <p:cxnSp>
        <p:nvCxnSpPr>
          <p:cNvPr id="13" name="Straight Connector 12"/>
          <p:cNvCxnSpPr/>
          <p:nvPr/>
        </p:nvCxnSpPr>
        <p:spPr>
          <a:xfrm>
            <a:off x="3886200" y="4495800"/>
            <a:ext cx="990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Line Callout 1 (No Border) 13"/>
          <p:cNvSpPr/>
          <p:nvPr/>
        </p:nvSpPr>
        <p:spPr>
          <a:xfrm flipH="1">
            <a:off x="2590800" y="5638800"/>
            <a:ext cx="2895600" cy="612648"/>
          </a:xfrm>
          <a:prstGeom prst="callout1">
            <a:avLst>
              <a:gd name="adj1" fmla="val 18750"/>
              <a:gd name="adj2" fmla="val 45615"/>
              <a:gd name="adj3" fmla="val -183520"/>
              <a:gd name="adj4" fmla="val 4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smtClean="0">
                <a:solidFill>
                  <a:schemeClr val="accent1">
                    <a:lumMod val="50000"/>
                  </a:schemeClr>
                </a:solidFill>
              </a:rPr>
              <a:t>Kiểu</a:t>
            </a:r>
            <a:r>
              <a:rPr lang="en-US" sz="2400" dirty="0" smtClean="0">
                <a:solidFill>
                  <a:schemeClr val="accent1">
                    <a:lumMod val="50000"/>
                  </a:schemeClr>
                </a:solidFill>
              </a:rPr>
              <a:t> </a:t>
            </a:r>
            <a:r>
              <a:rPr lang="en-US" sz="2400" dirty="0" err="1" smtClean="0">
                <a:solidFill>
                  <a:schemeClr val="accent1">
                    <a:lumMod val="50000"/>
                  </a:schemeClr>
                </a:solidFill>
              </a:rPr>
              <a:t>truyền</a:t>
            </a:r>
            <a:r>
              <a:rPr lang="en-US" sz="2400" dirty="0" smtClean="0">
                <a:solidFill>
                  <a:schemeClr val="accent1">
                    <a:lumMod val="50000"/>
                  </a:schemeClr>
                </a:solidFill>
              </a:rPr>
              <a:t> </a:t>
            </a:r>
            <a:r>
              <a:rPr lang="en-US" sz="2400" dirty="0" err="1" smtClean="0">
                <a:solidFill>
                  <a:schemeClr val="accent1">
                    <a:lumMod val="50000"/>
                  </a:schemeClr>
                </a:solidFill>
              </a:rPr>
              <a:t>dữ</a:t>
            </a:r>
            <a:r>
              <a:rPr lang="en-US" sz="2400" dirty="0" smtClean="0">
                <a:solidFill>
                  <a:schemeClr val="accent1">
                    <a:lumMod val="50000"/>
                  </a:schemeClr>
                </a:solidFill>
              </a:rPr>
              <a:t> </a:t>
            </a:r>
            <a:r>
              <a:rPr lang="en-US" sz="2400" dirty="0" err="1" smtClean="0">
                <a:solidFill>
                  <a:schemeClr val="accent1">
                    <a:lumMod val="50000"/>
                  </a:schemeClr>
                </a:solidFill>
              </a:rPr>
              <a:t>liệu</a:t>
            </a:r>
            <a:endParaRPr lang="vi-VN" sz="2400" dirty="0">
              <a:solidFill>
                <a:schemeClr val="accent1">
                  <a:lumMod val="50000"/>
                </a:schemeClr>
              </a:solidFill>
            </a:endParaRPr>
          </a:p>
        </p:txBody>
      </p:sp>
      <p:cxnSp>
        <p:nvCxnSpPr>
          <p:cNvPr id="17" name="Straight Connector 16"/>
          <p:cNvCxnSpPr/>
          <p:nvPr/>
        </p:nvCxnSpPr>
        <p:spPr>
          <a:xfrm>
            <a:off x="4953000" y="4495800"/>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8" name="Line Callout 1 (No Border) 17"/>
          <p:cNvSpPr/>
          <p:nvPr/>
        </p:nvSpPr>
        <p:spPr>
          <a:xfrm flipH="1">
            <a:off x="5562600" y="4953000"/>
            <a:ext cx="2133600" cy="612648"/>
          </a:xfrm>
          <a:prstGeom prst="callout1">
            <a:avLst>
              <a:gd name="adj1" fmla="val 18750"/>
              <a:gd name="adj2" fmla="val 45615"/>
              <a:gd name="adj3" fmla="val -71580"/>
              <a:gd name="adj4" fmla="val 12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smtClean="0">
                <a:solidFill>
                  <a:schemeClr val="accent1">
                    <a:lumMod val="50000"/>
                  </a:schemeClr>
                </a:solidFill>
              </a:rPr>
              <a:t>Loại</a:t>
            </a:r>
            <a:r>
              <a:rPr lang="en-US" sz="2400" dirty="0" smtClean="0">
                <a:solidFill>
                  <a:schemeClr val="accent1">
                    <a:lumMod val="50000"/>
                  </a:schemeClr>
                </a:solidFill>
              </a:rPr>
              <a:t> </a:t>
            </a:r>
            <a:r>
              <a:rPr lang="en-US" sz="2400" dirty="0" err="1" smtClean="0">
                <a:solidFill>
                  <a:schemeClr val="accent1">
                    <a:lumMod val="50000"/>
                  </a:schemeClr>
                </a:solidFill>
              </a:rPr>
              <a:t>cáp</a:t>
            </a:r>
            <a:endParaRPr lang="vi-VN" sz="2400" dirty="0">
              <a:solidFill>
                <a:schemeClr val="accent1">
                  <a:lumMod val="50000"/>
                </a:schemeClr>
              </a:solidFill>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69</a:t>
            </a:fld>
            <a:endParaRPr lang="en-US"/>
          </a:p>
        </p:txBody>
      </p:sp>
      <p:sp>
        <p:nvSpPr>
          <p:cNvPr id="15" name="Footer Placeholder 1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t>Kỹ</a:t>
            </a:r>
            <a:r>
              <a:rPr lang="en-US" dirty="0" smtClean="0"/>
              <a:t> </a:t>
            </a:r>
            <a:r>
              <a:rPr lang="en-US" dirty="0" err="1" smtClean="0"/>
              <a:t>thuật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sửa</a:t>
            </a:r>
            <a:r>
              <a:rPr lang="en-US" dirty="0" smtClean="0"/>
              <a:t> </a:t>
            </a:r>
            <a:r>
              <a:rPr lang="en-US" dirty="0" err="1" smtClean="0"/>
              <a:t>lỗi</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3">
                                            <p:txEl>
                                              <p:pRg st="1" end="1"/>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chuẩn</a:t>
            </a:r>
            <a:r>
              <a:rPr lang="en-US" dirty="0" smtClean="0"/>
              <a:t> 10Mbps</a:t>
            </a:r>
            <a:endParaRPr lang="en-US" dirty="0"/>
          </a:p>
        </p:txBody>
      </p:sp>
      <p:sp>
        <p:nvSpPr>
          <p:cNvPr id="3" name="Content Placeholder 2"/>
          <p:cNvSpPr>
            <a:spLocks noGrp="1"/>
          </p:cNvSpPr>
          <p:nvPr>
            <p:ph sz="quarter" idx="1"/>
          </p:nvPr>
        </p:nvSpPr>
        <p:spPr/>
        <p:txBody>
          <a:bodyPr/>
          <a:lstStyle/>
          <a:p>
            <a:endParaRPr lang="en-US"/>
          </a:p>
        </p:txBody>
      </p:sp>
      <p:graphicFrame>
        <p:nvGraphicFramePr>
          <p:cNvPr id="7" name="Group 143"/>
          <p:cNvGraphicFramePr>
            <a:graphicFrameLocks noGrp="1"/>
          </p:cNvGraphicFramePr>
          <p:nvPr/>
        </p:nvGraphicFramePr>
        <p:xfrm>
          <a:off x="381001" y="1905000"/>
          <a:ext cx="8153402" cy="3017520"/>
        </p:xfrm>
        <a:graphic>
          <a:graphicData uri="http://schemas.openxmlformats.org/drawingml/2006/table">
            <a:tbl>
              <a:tblPr>
                <a:tableStyleId>{3C2FFA5D-87B4-456A-9821-1D502468CF0F}</a:tableStyleId>
              </a:tblPr>
              <a:tblGrid>
                <a:gridCol w="1443080"/>
                <a:gridCol w="1370926"/>
                <a:gridCol w="1876004"/>
                <a:gridCol w="1731696"/>
                <a:gridCol w="1731696"/>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Standard</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Topology</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Medium</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Maximum cable length</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Transport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10BASE5</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Bus</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Thick coaxial cable </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500m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Half-duplex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10BASE2</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Bus</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Thin coaxial cable</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185m</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Half-duplex</a:t>
                      </a:r>
                      <a:endParaRPr kumimoji="0" lang="en-US" sz="2000" b="0" i="0" u="none" strike="noStrike" cap="none" normalizeH="0" baseline="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10BASE-T</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Star</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CAT3 UTP</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100m</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Half or Full-duplex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chuẩn</a:t>
            </a:r>
            <a:r>
              <a:rPr lang="en-US" dirty="0" smtClean="0"/>
              <a:t> 100Mbps</a:t>
            </a:r>
            <a:endParaRPr lang="en-US" dirty="0"/>
          </a:p>
        </p:txBody>
      </p:sp>
      <p:sp>
        <p:nvSpPr>
          <p:cNvPr id="3" name="Content Placeholder 2"/>
          <p:cNvSpPr>
            <a:spLocks noGrp="1"/>
          </p:cNvSpPr>
          <p:nvPr>
            <p:ph sz="quarter" idx="1"/>
          </p:nvPr>
        </p:nvSpPr>
        <p:spPr/>
        <p:txBody>
          <a:bodyPr/>
          <a:lstStyle/>
          <a:p>
            <a:endParaRPr lang="en-US"/>
          </a:p>
        </p:txBody>
      </p:sp>
      <p:graphicFrame>
        <p:nvGraphicFramePr>
          <p:cNvPr id="7" name="Group 41"/>
          <p:cNvGraphicFramePr>
            <a:graphicFrameLocks/>
          </p:cNvGraphicFramePr>
          <p:nvPr/>
        </p:nvGraphicFramePr>
        <p:xfrm>
          <a:off x="457200" y="2133600"/>
          <a:ext cx="8077200" cy="1981200"/>
        </p:xfrm>
        <a:graphic>
          <a:graphicData uri="http://schemas.openxmlformats.org/drawingml/2006/table">
            <a:tbl>
              <a:tblPr>
                <a:tableStyleId>{3C2FFA5D-87B4-456A-9821-1D502468CF0F}</a:tableStyleId>
              </a:tblPr>
              <a:tblGrid>
                <a:gridCol w="1981200"/>
                <a:gridCol w="4038600"/>
                <a:gridCol w="2057400"/>
              </a:tblGrid>
              <a:tr h="708782">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smtClean="0">
                          <a:ln>
                            <a:noFill/>
                          </a:ln>
                          <a:effectLst/>
                        </a:rPr>
                        <a:t>Standard</a:t>
                      </a:r>
                      <a:endParaRPr kumimoji="0" lang="en-US" sz="2000" b="1"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smtClean="0">
                          <a:ln>
                            <a:noFill/>
                          </a:ln>
                          <a:effectLst/>
                        </a:rPr>
                        <a:t>Medium</a:t>
                      </a:r>
                      <a:endParaRPr kumimoji="0" lang="en-US" sz="2000" b="1"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smtClean="0">
                          <a:ln>
                            <a:noFill/>
                          </a:ln>
                          <a:effectLst/>
                        </a:rPr>
                        <a:t>Maximum cable length</a:t>
                      </a:r>
                      <a:endParaRPr kumimoji="0" lang="en-US" sz="2000" b="1" u="none" strike="noStrike" kern="1200" cap="none" normalizeH="0" baseline="0" dirty="0" smtClean="0">
                        <a:ln>
                          <a:noFill/>
                        </a:ln>
                        <a:solidFill>
                          <a:schemeClr val="dk1"/>
                        </a:solidFill>
                        <a:effectLst/>
                        <a:latin typeface="+mn-lt"/>
                        <a:ea typeface="+mn-ea"/>
                        <a:cs typeface="+mn-cs"/>
                      </a:endParaRPr>
                    </a:p>
                  </a:txBody>
                  <a:tcPr horzOverflow="overflow"/>
                </a:tc>
              </a:tr>
              <a:tr h="635841">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100BASE-TX</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CAT5 UTP</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100m</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r>
              <a:tr h="636577">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100BASE-FX</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Multi-mode fibre (MMF) 62.5/125 </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412m</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chuẩn</a:t>
            </a:r>
            <a:r>
              <a:rPr lang="en-US" dirty="0" smtClean="0"/>
              <a:t> gigabit</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8" name="Group 143"/>
          <p:cNvGraphicFramePr>
            <a:graphicFrameLocks noGrp="1"/>
          </p:cNvGraphicFramePr>
          <p:nvPr/>
        </p:nvGraphicFramePr>
        <p:xfrm>
          <a:off x="1143000" y="1905000"/>
          <a:ext cx="6629399" cy="3352800"/>
        </p:xfrm>
        <a:graphic>
          <a:graphicData uri="http://schemas.openxmlformats.org/drawingml/2006/table">
            <a:tbl>
              <a:tblPr>
                <a:tableStyleId>{3C2FFA5D-87B4-456A-9821-1D502468CF0F}</a:tableStyleId>
              </a:tblPr>
              <a:tblGrid>
                <a:gridCol w="2057400"/>
                <a:gridCol w="2299062"/>
                <a:gridCol w="2272937"/>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Standard</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Medium</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Maximum cable length</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1000BASE-SX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Fiber optics</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550 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1000BASE-LX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Fiber optics</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5000 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1000BASE-CX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STP</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25 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smtClean="0">
                          <a:ln>
                            <a:noFill/>
                          </a:ln>
                          <a:solidFill>
                            <a:schemeClr val="tx1"/>
                          </a:solidFill>
                          <a:effectLst/>
                          <a:latin typeface="Tahoma" pitchFamily="34" charset="0"/>
                        </a:rPr>
                        <a:t>1000BASE-T</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smtClean="0">
                          <a:ln>
                            <a:noFill/>
                          </a:ln>
                          <a:solidFill>
                            <a:schemeClr val="tx1"/>
                          </a:solidFill>
                          <a:effectLst/>
                          <a:latin typeface="Tahoma" pitchFamily="34" charset="0"/>
                        </a:rPr>
                        <a:t>Cat 5 UTP</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smtClean="0">
                          <a:ln>
                            <a:noFill/>
                          </a:ln>
                          <a:solidFill>
                            <a:schemeClr val="tx1"/>
                          </a:solidFill>
                          <a:effectLst/>
                          <a:latin typeface="Tahoma" pitchFamily="34" charset="0"/>
                        </a:rPr>
                        <a:t>100 m</a:t>
                      </a:r>
                    </a:p>
                  </a:txBody>
                  <a:tcPr horzOverflow="overflow"/>
                </a:tc>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sz="quarter" idx="1"/>
          </p:nvPr>
        </p:nvSpPr>
        <p:spPr/>
        <p:txBody>
          <a:bodyPr/>
          <a:lstStyle/>
          <a:p>
            <a:r>
              <a:rPr lang="en-US" dirty="0" smtClean="0">
                <a:latin typeface="Arial" charset="0"/>
              </a:rPr>
              <a:t>Slide </a:t>
            </a:r>
            <a:r>
              <a:rPr lang="en-US" dirty="0" err="1" smtClean="0">
                <a:latin typeface="Arial" charset="0"/>
              </a:rPr>
              <a:t>của</a:t>
            </a:r>
            <a:r>
              <a:rPr lang="en-US" dirty="0" smtClean="0">
                <a:latin typeface="Arial" charset="0"/>
              </a:rPr>
              <a:t> J.F Kurose and K.W. Ross </a:t>
            </a:r>
            <a:r>
              <a:rPr lang="en-US" dirty="0" err="1" smtClean="0">
                <a:latin typeface="Arial" charset="0"/>
              </a:rPr>
              <a:t>về</a:t>
            </a:r>
            <a:r>
              <a:rPr lang="en-US" dirty="0" smtClean="0">
                <a:latin typeface="Arial" charset="0"/>
              </a:rPr>
              <a:t> Computer Networking: A Top Down Approach</a:t>
            </a:r>
          </a:p>
          <a:p>
            <a:r>
              <a:rPr lang="en-US" dirty="0" smtClean="0">
                <a:latin typeface="Arial" charset="0"/>
              </a:rPr>
              <a:t>Slide CCNA, version 3.0</a:t>
            </a:r>
            <a:r>
              <a:rPr lang="en-US" smtClean="0">
                <a:latin typeface="Arial" charset="0"/>
              </a:rPr>
              <a:t>, Cisco</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smtClean="0"/>
              <a:t>Kỹ thuật phát hiện và sửa lỗi - 1</a:t>
            </a:r>
          </a:p>
        </p:txBody>
      </p:sp>
      <p:sp>
        <p:nvSpPr>
          <p:cNvPr id="109571" name="Rectangle 3"/>
          <p:cNvSpPr>
            <a:spLocks noChangeArrowheads="1"/>
          </p:cNvSpPr>
          <p:nvPr/>
        </p:nvSpPr>
        <p:spPr bwMode="auto">
          <a:xfrm>
            <a:off x="4572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2" name="Rectangle 4"/>
          <p:cNvSpPr>
            <a:spLocks noChangeArrowheads="1"/>
          </p:cNvSpPr>
          <p:nvPr/>
        </p:nvSpPr>
        <p:spPr bwMode="auto">
          <a:xfrm>
            <a:off x="21336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3" name="Rectangle 5"/>
          <p:cNvSpPr>
            <a:spLocks noChangeArrowheads="1"/>
          </p:cNvSpPr>
          <p:nvPr/>
        </p:nvSpPr>
        <p:spPr bwMode="auto">
          <a:xfrm>
            <a:off x="45720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4" name="Rectangle 6"/>
          <p:cNvSpPr>
            <a:spLocks noChangeArrowheads="1"/>
          </p:cNvSpPr>
          <p:nvPr/>
        </p:nvSpPr>
        <p:spPr bwMode="auto">
          <a:xfrm>
            <a:off x="62484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5" name="AutoShape 7"/>
          <p:cNvSpPr>
            <a:spLocks noChangeArrowheads="1"/>
          </p:cNvSpPr>
          <p:nvPr/>
        </p:nvSpPr>
        <p:spPr bwMode="auto">
          <a:xfrm>
            <a:off x="4800600" y="3124200"/>
            <a:ext cx="2286000" cy="1219200"/>
          </a:xfrm>
          <a:prstGeom prst="flowChartDecision">
            <a:avLst/>
          </a:prstGeom>
          <a:solidFill>
            <a:srgbClr val="CCCCFF"/>
          </a:solidFill>
          <a:ln w="9525" algn="ctr">
            <a:solidFill>
              <a:schemeClr val="tx1"/>
            </a:solidFill>
            <a:miter lim="800000"/>
            <a:headEnd/>
            <a:tailEnd/>
          </a:ln>
        </p:spPr>
        <p:txBody>
          <a:bodyPr wrap="none" anchor="ctr"/>
          <a:lstStyle/>
          <a:p>
            <a:pPr algn="ctr" eaLnBrk="0" hangingPunct="0"/>
            <a:r>
              <a:rPr lang="en-US" sz="2400" dirty="0" smtClean="0">
                <a:latin typeface="Comic Sans MS" pitchFamily="66" charset="0"/>
              </a:rPr>
              <a:t>D </a:t>
            </a:r>
            <a:r>
              <a:rPr lang="en-US" sz="2400" dirty="0" err="1" smtClean="0">
                <a:latin typeface="Comic Sans MS" pitchFamily="66" charset="0"/>
              </a:rPr>
              <a:t>có</a:t>
            </a:r>
            <a:r>
              <a:rPr lang="en-US" sz="2400" dirty="0" smtClean="0">
                <a:latin typeface="Comic Sans MS" pitchFamily="66" charset="0"/>
              </a:rPr>
              <a:t> </a:t>
            </a:r>
            <a:r>
              <a:rPr lang="en-US" sz="2400" dirty="0" err="1" smtClean="0">
                <a:latin typeface="Comic Sans MS" pitchFamily="66" charset="0"/>
              </a:rPr>
              <a:t>lỗi</a:t>
            </a:r>
            <a:r>
              <a:rPr lang="en-US" sz="2400" dirty="0" smtClean="0">
                <a:latin typeface="Comic Sans MS" pitchFamily="66" charset="0"/>
              </a:rPr>
              <a:t>?</a:t>
            </a:r>
            <a:endParaRPr lang="en-US" sz="2400" dirty="0">
              <a:latin typeface="Comic Sans MS" pitchFamily="66" charset="0"/>
            </a:endParaRPr>
          </a:p>
        </p:txBody>
      </p:sp>
      <p:sp>
        <p:nvSpPr>
          <p:cNvPr id="109576" name="Line 8"/>
          <p:cNvSpPr>
            <a:spLocks noChangeShapeType="1"/>
          </p:cNvSpPr>
          <p:nvPr/>
        </p:nvSpPr>
        <p:spPr bwMode="auto">
          <a:xfrm>
            <a:off x="1600200" y="5410200"/>
            <a:ext cx="0" cy="457200"/>
          </a:xfrm>
          <a:prstGeom prst="line">
            <a:avLst/>
          </a:prstGeom>
          <a:noFill/>
          <a:ln w="28575">
            <a:solidFill>
              <a:schemeClr val="tx1"/>
            </a:solidFill>
            <a:round/>
            <a:headEnd/>
            <a:tailEnd/>
          </a:ln>
        </p:spPr>
        <p:txBody>
          <a:bodyPr/>
          <a:lstStyle/>
          <a:p>
            <a:endParaRPr lang="en-US"/>
          </a:p>
        </p:txBody>
      </p:sp>
      <p:sp>
        <p:nvSpPr>
          <p:cNvPr id="109577" name="Line 9"/>
          <p:cNvSpPr>
            <a:spLocks noChangeShapeType="1"/>
          </p:cNvSpPr>
          <p:nvPr/>
        </p:nvSpPr>
        <p:spPr bwMode="auto">
          <a:xfrm>
            <a:off x="5486400" y="5867400"/>
            <a:ext cx="457200" cy="0"/>
          </a:xfrm>
          <a:prstGeom prst="line">
            <a:avLst/>
          </a:prstGeom>
          <a:noFill/>
          <a:ln w="28575">
            <a:solidFill>
              <a:schemeClr val="tx1"/>
            </a:solidFill>
            <a:round/>
            <a:headEnd/>
            <a:tailEnd/>
          </a:ln>
        </p:spPr>
        <p:txBody>
          <a:bodyPr/>
          <a:lstStyle/>
          <a:p>
            <a:endParaRPr lang="en-US"/>
          </a:p>
        </p:txBody>
      </p:sp>
      <p:sp>
        <p:nvSpPr>
          <p:cNvPr id="109578" name="Line 10"/>
          <p:cNvSpPr>
            <a:spLocks noChangeShapeType="1"/>
          </p:cNvSpPr>
          <p:nvPr/>
        </p:nvSpPr>
        <p:spPr bwMode="auto">
          <a:xfrm flipV="1">
            <a:off x="5943600" y="5410200"/>
            <a:ext cx="0" cy="457200"/>
          </a:xfrm>
          <a:prstGeom prst="line">
            <a:avLst/>
          </a:prstGeom>
          <a:noFill/>
          <a:ln w="28575">
            <a:solidFill>
              <a:schemeClr val="tx1"/>
            </a:solidFill>
            <a:round/>
            <a:headEnd/>
            <a:tailEnd type="triangle" w="med" len="med"/>
          </a:ln>
        </p:spPr>
        <p:txBody>
          <a:bodyPr/>
          <a:lstStyle/>
          <a:p>
            <a:endParaRPr lang="en-US"/>
          </a:p>
        </p:txBody>
      </p:sp>
      <p:sp>
        <p:nvSpPr>
          <p:cNvPr id="109579" name="Line 11"/>
          <p:cNvSpPr>
            <a:spLocks noChangeShapeType="1"/>
          </p:cNvSpPr>
          <p:nvPr/>
        </p:nvSpPr>
        <p:spPr bwMode="auto">
          <a:xfrm flipV="1">
            <a:off x="5943600" y="4343400"/>
            <a:ext cx="0" cy="533400"/>
          </a:xfrm>
          <a:prstGeom prst="line">
            <a:avLst/>
          </a:prstGeom>
          <a:noFill/>
          <a:ln w="28575">
            <a:solidFill>
              <a:schemeClr val="tx1"/>
            </a:solidFill>
            <a:round/>
            <a:headEnd/>
            <a:tailEnd type="triangle" w="med" len="med"/>
          </a:ln>
        </p:spPr>
        <p:txBody>
          <a:bodyPr/>
          <a:lstStyle/>
          <a:p>
            <a:endParaRPr lang="en-US"/>
          </a:p>
        </p:txBody>
      </p:sp>
      <p:sp>
        <p:nvSpPr>
          <p:cNvPr id="109580" name="Line 12"/>
          <p:cNvSpPr>
            <a:spLocks noChangeShapeType="1"/>
          </p:cNvSpPr>
          <p:nvPr/>
        </p:nvSpPr>
        <p:spPr bwMode="auto">
          <a:xfrm>
            <a:off x="7086600" y="3733800"/>
            <a:ext cx="1676400" cy="0"/>
          </a:xfrm>
          <a:prstGeom prst="line">
            <a:avLst/>
          </a:prstGeom>
          <a:noFill/>
          <a:ln w="28575">
            <a:solidFill>
              <a:schemeClr val="tx1"/>
            </a:solidFill>
            <a:round/>
            <a:headEnd/>
            <a:tailEnd type="triangle" w="med" len="med"/>
          </a:ln>
        </p:spPr>
        <p:txBody>
          <a:bodyPr/>
          <a:lstStyle/>
          <a:p>
            <a:endParaRPr lang="en-US"/>
          </a:p>
        </p:txBody>
      </p:sp>
      <p:sp>
        <p:nvSpPr>
          <p:cNvPr id="109581" name="Oval 13"/>
          <p:cNvSpPr>
            <a:spLocks noChangeArrowheads="1"/>
          </p:cNvSpPr>
          <p:nvPr/>
        </p:nvSpPr>
        <p:spPr bwMode="auto">
          <a:xfrm>
            <a:off x="7696200" y="35052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a:latin typeface="Comic Sans MS" pitchFamily="66" charset="0"/>
              </a:rPr>
              <a:t>Y</a:t>
            </a:r>
          </a:p>
        </p:txBody>
      </p:sp>
      <p:sp>
        <p:nvSpPr>
          <p:cNvPr id="109582" name="Line 14"/>
          <p:cNvSpPr>
            <a:spLocks noChangeShapeType="1"/>
          </p:cNvSpPr>
          <p:nvPr/>
        </p:nvSpPr>
        <p:spPr bwMode="auto">
          <a:xfrm flipV="1">
            <a:off x="5943600" y="1295400"/>
            <a:ext cx="0" cy="1828800"/>
          </a:xfrm>
          <a:prstGeom prst="line">
            <a:avLst/>
          </a:prstGeom>
          <a:noFill/>
          <a:ln w="28575">
            <a:solidFill>
              <a:schemeClr val="tx1"/>
            </a:solidFill>
            <a:round/>
            <a:headEnd/>
            <a:tailEnd type="triangle" w="med" len="med"/>
          </a:ln>
        </p:spPr>
        <p:txBody>
          <a:bodyPr/>
          <a:lstStyle/>
          <a:p>
            <a:endParaRPr lang="en-US"/>
          </a:p>
        </p:txBody>
      </p:sp>
      <p:sp>
        <p:nvSpPr>
          <p:cNvPr id="109583" name="Oval 15"/>
          <p:cNvSpPr>
            <a:spLocks noChangeArrowheads="1"/>
          </p:cNvSpPr>
          <p:nvPr/>
        </p:nvSpPr>
        <p:spPr bwMode="auto">
          <a:xfrm>
            <a:off x="5715000" y="24384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smtClean="0">
                <a:latin typeface="Comic Sans MS" pitchFamily="66" charset="0"/>
              </a:rPr>
              <a:t>N</a:t>
            </a:r>
            <a:endParaRPr lang="en-US" sz="2400" dirty="0">
              <a:latin typeface="Comic Sans MS" pitchFamily="66" charset="0"/>
            </a:endParaRPr>
          </a:p>
        </p:txBody>
      </p:sp>
      <p:sp>
        <p:nvSpPr>
          <p:cNvPr id="109584" name="Rectangle 16"/>
          <p:cNvSpPr>
            <a:spLocks noChangeArrowheads="1"/>
          </p:cNvSpPr>
          <p:nvPr/>
        </p:nvSpPr>
        <p:spPr bwMode="auto">
          <a:xfrm>
            <a:off x="5029200" y="1676400"/>
            <a:ext cx="18288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5" name="Line 17"/>
          <p:cNvSpPr>
            <a:spLocks noChangeShapeType="1"/>
          </p:cNvSpPr>
          <p:nvPr/>
        </p:nvSpPr>
        <p:spPr bwMode="auto">
          <a:xfrm>
            <a:off x="1600200" y="1295400"/>
            <a:ext cx="0" cy="3581400"/>
          </a:xfrm>
          <a:prstGeom prst="line">
            <a:avLst/>
          </a:prstGeom>
          <a:noFill/>
          <a:ln w="28575">
            <a:solidFill>
              <a:schemeClr val="tx1"/>
            </a:solidFill>
            <a:round/>
            <a:headEnd/>
            <a:tailEnd type="triangle" w="med" len="med"/>
          </a:ln>
        </p:spPr>
        <p:txBody>
          <a:bodyPr/>
          <a:lstStyle/>
          <a:p>
            <a:endParaRPr lang="en-US"/>
          </a:p>
        </p:txBody>
      </p:sp>
      <p:sp>
        <p:nvSpPr>
          <p:cNvPr id="109586" name="Rectangle 18"/>
          <p:cNvSpPr>
            <a:spLocks noChangeArrowheads="1"/>
          </p:cNvSpPr>
          <p:nvPr/>
        </p:nvSpPr>
        <p:spPr bwMode="auto">
          <a:xfrm>
            <a:off x="685800" y="16764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7" name="AutoShape 19"/>
          <p:cNvSpPr>
            <a:spLocks noChangeArrowheads="1"/>
          </p:cNvSpPr>
          <p:nvPr/>
        </p:nvSpPr>
        <p:spPr bwMode="auto">
          <a:xfrm rot="-5400000">
            <a:off x="3619500" y="4152900"/>
            <a:ext cx="342900" cy="3467100"/>
          </a:xfrm>
          <a:prstGeom prst="can">
            <a:avLst>
              <a:gd name="adj" fmla="val 75880"/>
            </a:avLst>
          </a:prstGeom>
          <a:solidFill>
            <a:srgbClr val="CCCCFF"/>
          </a:solidFill>
          <a:ln w="9525">
            <a:solidFill>
              <a:schemeClr val="tx1"/>
            </a:solidFill>
            <a:round/>
            <a:headEnd/>
            <a:tailEnd/>
          </a:ln>
        </p:spPr>
        <p:txBody>
          <a:bodyPr vert="vert" wrap="none" anchor="ctr"/>
          <a:lstStyle/>
          <a:p>
            <a:pPr algn="ctr"/>
            <a:r>
              <a:rPr lang="en-US" b="1" dirty="0" smtClean="0"/>
              <a:t>Link</a:t>
            </a:r>
            <a:endParaRPr lang="en-US" b="1" dirty="0"/>
          </a:p>
        </p:txBody>
      </p:sp>
      <p:sp>
        <p:nvSpPr>
          <p:cNvPr id="109588" name="Line 20"/>
          <p:cNvSpPr>
            <a:spLocks noChangeShapeType="1"/>
          </p:cNvSpPr>
          <p:nvPr/>
        </p:nvSpPr>
        <p:spPr bwMode="auto">
          <a:xfrm>
            <a:off x="1600200" y="5867400"/>
            <a:ext cx="609600" cy="0"/>
          </a:xfrm>
          <a:prstGeom prst="line">
            <a:avLst/>
          </a:prstGeom>
          <a:noFill/>
          <a:ln w="28575">
            <a:solidFill>
              <a:schemeClr val="tx1"/>
            </a:solidFill>
            <a:round/>
            <a:headEnd/>
            <a:tailEnd type="triangle" w="med" len="med"/>
          </a:ln>
        </p:spPr>
        <p:txBody>
          <a:bodyPr/>
          <a:lstStyle/>
          <a:p>
            <a:endParaRPr lang="en-US"/>
          </a:p>
        </p:txBody>
      </p:sp>
      <p:sp>
        <p:nvSpPr>
          <p:cNvPr id="109589" name="Text Box 21"/>
          <p:cNvSpPr txBox="1">
            <a:spLocks noChangeArrowheads="1"/>
          </p:cNvSpPr>
          <p:nvPr/>
        </p:nvSpPr>
        <p:spPr bwMode="auto">
          <a:xfrm>
            <a:off x="6953250" y="4086225"/>
            <a:ext cx="2038350" cy="396875"/>
          </a:xfrm>
          <a:prstGeom prst="rect">
            <a:avLst/>
          </a:prstGeom>
          <a:solidFill>
            <a:srgbClr val="CCCCFF"/>
          </a:solidFill>
          <a:ln w="9525">
            <a:noFill/>
            <a:miter lim="800000"/>
            <a:headEnd/>
            <a:tailEnd/>
          </a:ln>
        </p:spPr>
        <p:txBody>
          <a:bodyPr wrap="none">
            <a:spAutoFit/>
          </a:bodyPr>
          <a:lstStyle/>
          <a:p>
            <a:pPr eaLnBrk="0" hangingPunct="0"/>
            <a:r>
              <a:rPr lang="en-US" sz="2000">
                <a:latin typeface="Comic Sans MS" pitchFamily="66" charset="0"/>
              </a:rPr>
              <a:t>Detected Error</a:t>
            </a:r>
          </a:p>
        </p:txBody>
      </p:sp>
      <p:sp>
        <p:nvSpPr>
          <p:cNvPr id="26" name="TextBox 25"/>
          <p:cNvSpPr txBox="1"/>
          <p:nvPr/>
        </p:nvSpPr>
        <p:spPr>
          <a:xfrm>
            <a:off x="152400" y="6273225"/>
            <a:ext cx="3576620" cy="584775"/>
          </a:xfrm>
          <a:prstGeom prst="rect">
            <a:avLst/>
          </a:prstGeom>
          <a:noFill/>
        </p:spPr>
        <p:txBody>
          <a:bodyPr wrap="none" rtlCol="0">
            <a:spAutoFit/>
          </a:bodyPr>
          <a:lstStyle/>
          <a:p>
            <a:r>
              <a:rPr lang="en-US" sz="1600" dirty="0" smtClean="0">
                <a:latin typeface="Arial" charset="0"/>
              </a:rPr>
              <a:t>EDC= Error Detection and Correction</a:t>
            </a:r>
          </a:p>
          <a:p>
            <a:r>
              <a:rPr lang="en-US" sz="1600" dirty="0" smtClean="0">
                <a:latin typeface="Arial" charset="0"/>
              </a:rPr>
              <a:t>D = Data</a:t>
            </a:r>
            <a:endParaRPr lang="en-US" sz="1600" dirty="0"/>
          </a:p>
        </p:txBody>
      </p:sp>
      <p:sp>
        <p:nvSpPr>
          <p:cNvPr id="23" name="Slide Number Placeholder 22"/>
          <p:cNvSpPr>
            <a:spLocks noGrp="1"/>
          </p:cNvSpPr>
          <p:nvPr>
            <p:ph type="sldNum" sz="quarter" idx="12"/>
          </p:nvPr>
        </p:nvSpPr>
        <p:spPr/>
        <p:txBody>
          <a:bodyPr/>
          <a:lstStyle/>
          <a:p>
            <a:fld id="{4810A696-75C0-4E1D-A482-26D5420205C7}" type="slidenum">
              <a:rPr lang="en-US" smtClean="0"/>
              <a:pPr/>
              <a:t>8</a:t>
            </a:fld>
            <a:endParaRPr lang="en-US"/>
          </a:p>
        </p:txBody>
      </p:sp>
      <p:sp>
        <p:nvSpPr>
          <p:cNvPr id="24" name="Footer Placeholder 2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6"/>
                                        </p:tgtEl>
                                        <p:attrNameLst>
                                          <p:attrName>style.visibility</p:attrName>
                                        </p:attrNameLst>
                                      </p:cBhvr>
                                      <p:to>
                                        <p:strVal val="visible"/>
                                      </p:to>
                                    </p:set>
                                    <p:animEffect transition="in" filter="blinds(horizontal)">
                                      <p:cBhvr>
                                        <p:cTn id="7" dur="500"/>
                                        <p:tgtEl>
                                          <p:spTgt spid="1095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85"/>
                                        </p:tgtEl>
                                        <p:attrNameLst>
                                          <p:attrName>style.visibility</p:attrName>
                                        </p:attrNameLst>
                                      </p:cBhvr>
                                      <p:to>
                                        <p:strVal val="visible"/>
                                      </p:to>
                                    </p:set>
                                    <p:animEffect transition="in" filter="blinds(horizontal)">
                                      <p:cBhvr>
                                        <p:cTn id="12" dur="500"/>
                                        <p:tgtEl>
                                          <p:spTgt spid="10958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9571"/>
                                        </p:tgtEl>
                                        <p:attrNameLst>
                                          <p:attrName>style.visibility</p:attrName>
                                        </p:attrNameLst>
                                      </p:cBhvr>
                                      <p:to>
                                        <p:strVal val="visible"/>
                                      </p:to>
                                    </p:set>
                                    <p:animEffect transition="in" filter="blinds(horizontal)">
                                      <p:cBhvr>
                                        <p:cTn id="15" dur="500"/>
                                        <p:tgtEl>
                                          <p:spTgt spid="1095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9572"/>
                                        </p:tgtEl>
                                        <p:attrNameLst>
                                          <p:attrName>style.visibility</p:attrName>
                                        </p:attrNameLst>
                                      </p:cBhvr>
                                      <p:to>
                                        <p:strVal val="visible"/>
                                      </p:to>
                                    </p:set>
                                    <p:animEffect transition="in" filter="blinds(horizontal)">
                                      <p:cBhvr>
                                        <p:cTn id="18" dur="500"/>
                                        <p:tgtEl>
                                          <p:spTgt spid="10957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9576"/>
                                        </p:tgtEl>
                                        <p:attrNameLst>
                                          <p:attrName>style.visibility</p:attrName>
                                        </p:attrNameLst>
                                      </p:cBhvr>
                                      <p:to>
                                        <p:strVal val="visible"/>
                                      </p:to>
                                    </p:set>
                                    <p:animEffect transition="in" filter="blinds(horizontal)">
                                      <p:cBhvr>
                                        <p:cTn id="26" dur="500"/>
                                        <p:tgtEl>
                                          <p:spTgt spid="10957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9588"/>
                                        </p:tgtEl>
                                        <p:attrNameLst>
                                          <p:attrName>style.visibility</p:attrName>
                                        </p:attrNameLst>
                                      </p:cBhvr>
                                      <p:to>
                                        <p:strVal val="visible"/>
                                      </p:to>
                                    </p:set>
                                    <p:animEffect transition="in" filter="blinds(horizontal)">
                                      <p:cBhvr>
                                        <p:cTn id="29" dur="500"/>
                                        <p:tgtEl>
                                          <p:spTgt spid="10958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9587"/>
                                        </p:tgtEl>
                                        <p:attrNameLst>
                                          <p:attrName>style.visibility</p:attrName>
                                        </p:attrNameLst>
                                      </p:cBhvr>
                                      <p:to>
                                        <p:strVal val="visible"/>
                                      </p:to>
                                    </p:set>
                                    <p:animEffect transition="in" filter="blinds(horizontal)">
                                      <p:cBhvr>
                                        <p:cTn id="32" dur="500"/>
                                        <p:tgtEl>
                                          <p:spTgt spid="1095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Effect transition="in" filter="blinds(horizontal)">
                                      <p:cBhvr>
                                        <p:cTn id="37" dur="500"/>
                                        <p:tgtEl>
                                          <p:spTgt spid="1095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9578"/>
                                        </p:tgtEl>
                                        <p:attrNameLst>
                                          <p:attrName>style.visibility</p:attrName>
                                        </p:attrNameLst>
                                      </p:cBhvr>
                                      <p:to>
                                        <p:strVal val="visible"/>
                                      </p:to>
                                    </p:set>
                                    <p:animEffect transition="in" filter="blinds(horizontal)">
                                      <p:cBhvr>
                                        <p:cTn id="40" dur="500"/>
                                        <p:tgtEl>
                                          <p:spTgt spid="10957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9573"/>
                                        </p:tgtEl>
                                        <p:attrNameLst>
                                          <p:attrName>style.visibility</p:attrName>
                                        </p:attrNameLst>
                                      </p:cBhvr>
                                      <p:to>
                                        <p:strVal val="visible"/>
                                      </p:to>
                                    </p:set>
                                    <p:animEffect transition="in" filter="blinds(horizontal)">
                                      <p:cBhvr>
                                        <p:cTn id="43" dur="500"/>
                                        <p:tgtEl>
                                          <p:spTgt spid="10957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9574"/>
                                        </p:tgtEl>
                                        <p:attrNameLst>
                                          <p:attrName>style.visibility</p:attrName>
                                        </p:attrNameLst>
                                      </p:cBhvr>
                                      <p:to>
                                        <p:strVal val="visible"/>
                                      </p:to>
                                    </p:set>
                                    <p:animEffect transition="in" filter="blinds(horizontal)">
                                      <p:cBhvr>
                                        <p:cTn id="46" dur="500"/>
                                        <p:tgtEl>
                                          <p:spTgt spid="10957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9579"/>
                                        </p:tgtEl>
                                        <p:attrNameLst>
                                          <p:attrName>style.visibility</p:attrName>
                                        </p:attrNameLst>
                                      </p:cBhvr>
                                      <p:to>
                                        <p:strVal val="visible"/>
                                      </p:to>
                                    </p:set>
                                    <p:animEffect transition="in" filter="blinds(horizontal)">
                                      <p:cBhvr>
                                        <p:cTn id="51" dur="500"/>
                                        <p:tgtEl>
                                          <p:spTgt spid="10957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9575"/>
                                        </p:tgtEl>
                                        <p:attrNameLst>
                                          <p:attrName>style.visibility</p:attrName>
                                        </p:attrNameLst>
                                      </p:cBhvr>
                                      <p:to>
                                        <p:strVal val="visible"/>
                                      </p:to>
                                    </p:set>
                                    <p:animEffect transition="in" filter="blinds(horizontal)">
                                      <p:cBhvr>
                                        <p:cTn id="54" dur="500"/>
                                        <p:tgtEl>
                                          <p:spTgt spid="10957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9580"/>
                                        </p:tgtEl>
                                        <p:attrNameLst>
                                          <p:attrName>style.visibility</p:attrName>
                                        </p:attrNameLst>
                                      </p:cBhvr>
                                      <p:to>
                                        <p:strVal val="visible"/>
                                      </p:to>
                                    </p:set>
                                    <p:animEffect transition="in" filter="blinds(horizontal)">
                                      <p:cBhvr>
                                        <p:cTn id="59" dur="500"/>
                                        <p:tgtEl>
                                          <p:spTgt spid="10958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9581"/>
                                        </p:tgtEl>
                                        <p:attrNameLst>
                                          <p:attrName>style.visibility</p:attrName>
                                        </p:attrNameLst>
                                      </p:cBhvr>
                                      <p:to>
                                        <p:strVal val="visible"/>
                                      </p:to>
                                    </p:set>
                                    <p:animEffect transition="in" filter="blinds(horizontal)">
                                      <p:cBhvr>
                                        <p:cTn id="62" dur="500"/>
                                        <p:tgtEl>
                                          <p:spTgt spid="10958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09589"/>
                                        </p:tgtEl>
                                        <p:attrNameLst>
                                          <p:attrName>style.visibility</p:attrName>
                                        </p:attrNameLst>
                                      </p:cBhvr>
                                      <p:to>
                                        <p:strVal val="visible"/>
                                      </p:to>
                                    </p:set>
                                    <p:animEffect transition="in" filter="blinds(horizontal)">
                                      <p:cBhvr>
                                        <p:cTn id="65" dur="500"/>
                                        <p:tgtEl>
                                          <p:spTgt spid="10958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9583"/>
                                        </p:tgtEl>
                                        <p:attrNameLst>
                                          <p:attrName>style.visibility</p:attrName>
                                        </p:attrNameLst>
                                      </p:cBhvr>
                                      <p:to>
                                        <p:strVal val="visible"/>
                                      </p:to>
                                    </p:set>
                                    <p:animEffect transition="in" filter="blinds(horizontal)">
                                      <p:cBhvr>
                                        <p:cTn id="70" dur="500"/>
                                        <p:tgtEl>
                                          <p:spTgt spid="10958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9582"/>
                                        </p:tgtEl>
                                        <p:attrNameLst>
                                          <p:attrName>style.visibility</p:attrName>
                                        </p:attrNameLst>
                                      </p:cBhvr>
                                      <p:to>
                                        <p:strVal val="visible"/>
                                      </p:to>
                                    </p:set>
                                    <p:animEffect transition="in" filter="blinds(horizontal)">
                                      <p:cBhvr>
                                        <p:cTn id="73" dur="500"/>
                                        <p:tgtEl>
                                          <p:spTgt spid="10958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9584"/>
                                        </p:tgtEl>
                                        <p:attrNameLst>
                                          <p:attrName>style.visibility</p:attrName>
                                        </p:attrNameLst>
                                      </p:cBhvr>
                                      <p:to>
                                        <p:strVal val="visible"/>
                                      </p:to>
                                    </p:set>
                                    <p:animEffect transition="in" filter="blinds(horizontal)">
                                      <p:cBhvr>
                                        <p:cTn id="76" dur="500"/>
                                        <p:tgtEl>
                                          <p:spTgt spid="109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p:bldP spid="109572" grpId="0" animBg="1"/>
      <p:bldP spid="109573" grpId="0" animBg="1"/>
      <p:bldP spid="109574" grpId="0" animBg="1"/>
      <p:bldP spid="109575" grpId="0" animBg="1"/>
      <p:bldP spid="109576" grpId="0" animBg="1"/>
      <p:bldP spid="109577" grpId="0" animBg="1"/>
      <p:bldP spid="109578" grpId="0" animBg="1"/>
      <p:bldP spid="109579" grpId="0" animBg="1"/>
      <p:bldP spid="109580" grpId="0" animBg="1"/>
      <p:bldP spid="109581" grpId="0" animBg="1"/>
      <p:bldP spid="109582" grpId="0" animBg="1"/>
      <p:bldP spid="109583" grpId="0" animBg="1"/>
      <p:bldP spid="109584" grpId="0" animBg="1"/>
      <p:bldP spid="109585" grpId="0" animBg="1"/>
      <p:bldP spid="109586" grpId="0" animBg="1"/>
      <p:bldP spid="109587" grpId="0" animBg="1"/>
      <p:bldP spid="109588" grpId="0" animBg="1"/>
      <p:bldP spid="109589"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fontAlgn="auto">
              <a:spcAft>
                <a:spcPts val="0"/>
              </a:spcAft>
              <a:defRPr/>
            </a:pPr>
            <a:r>
              <a:rPr lang="en-US" sz="3600" smtClean="0"/>
              <a:t>Kỹ thuật phát hiện và sửa lỗi - 2</a:t>
            </a:r>
          </a:p>
        </p:txBody>
      </p:sp>
      <p:sp>
        <p:nvSpPr>
          <p:cNvPr id="110595" name="Rectangle 3"/>
          <p:cNvSpPr>
            <a:spLocks noGrp="1" noChangeArrowheads="1"/>
          </p:cNvSpPr>
          <p:nvPr>
            <p:ph sz="quarter" idx="1"/>
          </p:nvPr>
        </p:nvSpPr>
        <p:spPr>
          <a:xfrm>
            <a:off x="457200" y="1143000"/>
            <a:ext cx="7467600" cy="5330825"/>
          </a:xfrm>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a:t>
            </a:r>
          </a:p>
          <a:p>
            <a:pPr lvl="1"/>
            <a:r>
              <a:rPr lang="en-US" dirty="0" smtClean="0"/>
              <a:t>Parity Check (bit </a:t>
            </a:r>
            <a:r>
              <a:rPr lang="en-US" dirty="0" err="1" smtClean="0"/>
              <a:t>chẵn</a:t>
            </a:r>
            <a:r>
              <a:rPr lang="en-US" dirty="0" smtClean="0"/>
              <a:t> </a:t>
            </a:r>
            <a:r>
              <a:rPr lang="en-US" dirty="0" err="1" smtClean="0"/>
              <a:t>lẻ</a:t>
            </a:r>
            <a:r>
              <a:rPr lang="en-US" dirty="0" smtClean="0"/>
              <a:t>)</a:t>
            </a:r>
          </a:p>
          <a:p>
            <a:pPr lvl="1"/>
            <a:r>
              <a:rPr lang="en-US" dirty="0" smtClean="0"/>
              <a:t>Checksum</a:t>
            </a:r>
          </a:p>
          <a:p>
            <a:pPr lvl="1"/>
            <a:r>
              <a:rPr lang="en-US" dirty="0" err="1" smtClean="0"/>
              <a:t>Cylic</a:t>
            </a:r>
            <a:r>
              <a:rPr lang="en-US" dirty="0" smtClean="0"/>
              <a:t> Redundancy Check (CRC)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2" dur="500"/>
                                        <p:tgtEl>
                                          <p:spTgt spid="11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7" dur="500"/>
                                        <p:tgtEl>
                                          <p:spTgt spid="11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22" dur="5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5645</Words>
  <Application>Microsoft Office PowerPoint</Application>
  <PresentationFormat>On-screen Show (4:3)</PresentationFormat>
  <Paragraphs>1106</Paragraphs>
  <Slides>73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Clip</vt:lpstr>
      <vt:lpstr>Chương 03 Tầng liên kết dữ liệu</vt:lpstr>
      <vt:lpstr>Mục tiêu</vt:lpstr>
      <vt:lpstr>Nội dung</vt:lpstr>
      <vt:lpstr>Giới thiệu - 1</vt:lpstr>
      <vt:lpstr>Giới thiệu - 2</vt:lpstr>
      <vt:lpstr>Giới thiệu - 3</vt:lpstr>
      <vt:lpstr>Nội dung</vt:lpstr>
      <vt:lpstr>Kỹ thuật phát hiện và sửa lỗi - 1</vt:lpstr>
      <vt:lpstr>Kỹ thuật phát hiện và sửa lỗi - 2</vt:lpstr>
      <vt:lpstr>Parity Check</vt:lpstr>
      <vt:lpstr>Parity 1 chiều - 1</vt:lpstr>
      <vt:lpstr>Parity 1 chiều - 2</vt:lpstr>
      <vt:lpstr>Parity 2 chiều - 1</vt:lpstr>
      <vt:lpstr>Parity 2 chiều - 2</vt:lpstr>
      <vt:lpstr>Parity 2 chiều - 1</vt:lpstr>
      <vt:lpstr>Parity 2 chiều - 2</vt:lpstr>
      <vt:lpstr>Hamming code - 1</vt:lpstr>
      <vt:lpstr>Hamming code - 2</vt:lpstr>
      <vt:lpstr>Hamming code – 3</vt:lpstr>
      <vt:lpstr>Hamming code - 4</vt:lpstr>
      <vt:lpstr>Hamming code - 5</vt:lpstr>
      <vt:lpstr>Hamming code - 6</vt:lpstr>
      <vt:lpstr>Hamming code - 7</vt:lpstr>
      <vt:lpstr>Hamming code - 8</vt:lpstr>
      <vt:lpstr>Hamming code – 9</vt:lpstr>
      <vt:lpstr>Hamming code – 10</vt:lpstr>
      <vt:lpstr>Hamming code – 11</vt:lpstr>
      <vt:lpstr>Hamming code – 12</vt:lpstr>
      <vt:lpstr>Hamming code – 13</vt:lpstr>
      <vt:lpstr>Check sum - 1</vt:lpstr>
      <vt:lpstr>Check sum - 1</vt:lpstr>
      <vt:lpstr>Nội dung</vt:lpstr>
      <vt:lpstr>Điều khiển truy cập đường truyền - 1</vt:lpstr>
      <vt:lpstr>Điều khiển truy cập đường truyền - 2</vt:lpstr>
      <vt:lpstr>Điều khiển truy cập đường truyền - 3</vt:lpstr>
      <vt:lpstr>Phân chia kênh truyền</vt:lpstr>
      <vt:lpstr>TDM</vt:lpstr>
      <vt:lpstr>FDM</vt:lpstr>
      <vt:lpstr>CDMA - 1</vt:lpstr>
      <vt:lpstr>CDMA - 2</vt:lpstr>
      <vt:lpstr>CDMA - 3</vt:lpstr>
      <vt:lpstr>Tranh chấp</vt:lpstr>
      <vt:lpstr>Pure ALOHA</vt:lpstr>
      <vt:lpstr>Slotted ALOHA</vt:lpstr>
      <vt:lpstr>CSMA - 1</vt:lpstr>
      <vt:lpstr>CSMA - 2</vt:lpstr>
      <vt:lpstr>CSMA/CD</vt:lpstr>
      <vt:lpstr>Luân phiên</vt:lpstr>
      <vt:lpstr>Token Passing</vt:lpstr>
      <vt:lpstr>Polling</vt:lpstr>
      <vt:lpstr>Nội dung</vt:lpstr>
      <vt:lpstr>ARP - 1</vt:lpstr>
      <vt:lpstr>ARP - 2</vt:lpstr>
      <vt:lpstr>ARP – cơ chế hoạt động</vt:lpstr>
      <vt:lpstr>ARP – minh họa - 1</vt:lpstr>
      <vt:lpstr>ARP – minh họa - 2</vt:lpstr>
      <vt:lpstr>ARP – minh họa - 3</vt:lpstr>
      <vt:lpstr>ARP – minh họa - 4</vt:lpstr>
      <vt:lpstr>ARP – Request</vt:lpstr>
      <vt:lpstr>ARP - Checking</vt:lpstr>
      <vt:lpstr>ARP - Reply</vt:lpstr>
      <vt:lpstr>ARP - Caching</vt:lpstr>
      <vt:lpstr>Nội dung</vt:lpstr>
      <vt:lpstr>Ethernet - 1</vt:lpstr>
      <vt:lpstr>CSMA/CD – quá trình truyền dữ liệu</vt:lpstr>
      <vt:lpstr>Ethernet – cấu trúc frame</vt:lpstr>
      <vt:lpstr>Ethernet – trường type</vt:lpstr>
      <vt:lpstr>Ethernet – minh hoạ</vt:lpstr>
      <vt:lpstr>Ethernet – các công nghệ mạng</vt:lpstr>
      <vt:lpstr>Ethernet – chuẩn 10Mbps</vt:lpstr>
      <vt:lpstr>Ethernet – chuẩn 100Mbps</vt:lpstr>
      <vt:lpstr>Ethernet – chuẩn gigabit</vt:lpstr>
      <vt:lpstr>Tài liệu tham khảo</vt:lpstr>
    </vt:vector>
  </TitlesOfParts>
  <Company>sedept.fit.hcmus.edu.vn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Trang T. M. TRUONG</cp:lastModifiedBy>
  <cp:revision>39</cp:revision>
  <dcterms:created xsi:type="dcterms:W3CDTF">2011-10-20T15:27:09Z</dcterms:created>
  <dcterms:modified xsi:type="dcterms:W3CDTF">2012-08-24T07:16:16Z</dcterms:modified>
</cp:coreProperties>
</file>