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510039-FBBE-4A74-99EC-905FBEF86477}">
  <a:tblStyle styleId="{74510039-FBBE-4A74-99EC-905FBEF8647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93d738a3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93d738a3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93d738a3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893d738a3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893d738a3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893d738a3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f647e7d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f647e7d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f647e7db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ff647e7db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ff647e7db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ff647e7db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ff647e7db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ff647e7db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895e9056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895e9056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895e90560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895e90560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95e90560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895e90560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893d738a3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893d738a3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95e90560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895e90560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895e90560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895e90560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95e90560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895e90560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893d738a30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893d738a30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893d738a30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893d738a30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93d738a3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93d738a3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893d738a3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893d738a3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893d738a3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893d738a3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893d738a3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893d738a3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893d738a3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893d738a3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340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7200"/>
              <a:t>DIY7</a:t>
            </a:r>
            <a:endParaRPr b="1" sz="7200"/>
          </a:p>
          <a:p>
            <a:pPr indent="0" lvl="0" marL="0" rtl="0" algn="ctr">
              <a:spcBef>
                <a:spcPts val="0"/>
              </a:spcBef>
              <a:spcAft>
                <a:spcPts val="0"/>
              </a:spcAft>
              <a:buNone/>
            </a:pPr>
            <a:r>
              <a:rPr b="1" lang="en" sz="3300"/>
              <a:t>Test generator</a:t>
            </a:r>
            <a:endParaRPr b="1" sz="3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just">
              <a:lnSpc>
                <a:spcPct val="150000"/>
              </a:lnSpc>
              <a:spcBef>
                <a:spcPts val="1800"/>
              </a:spcBef>
              <a:spcAft>
                <a:spcPts val="0"/>
              </a:spcAft>
              <a:buClr>
                <a:schemeClr val="dk1"/>
              </a:buClr>
              <a:buSzPts val="1100"/>
              <a:buFont typeface="Arial"/>
              <a:buNone/>
            </a:pPr>
            <a:r>
              <a:rPr b="1" lang="en" sz="2500"/>
              <a:t>Use of conf file to generate the litmus tests</a:t>
            </a:r>
            <a:endParaRPr b="1" sz="2500"/>
          </a:p>
          <a:p>
            <a:pPr indent="0" lvl="0" marL="0" rtl="0" algn="l">
              <a:spcBef>
                <a:spcPts val="400"/>
              </a:spcBef>
              <a:spcAft>
                <a:spcPts val="0"/>
              </a:spcAft>
              <a:buNone/>
            </a:pPr>
            <a:r>
              <a:t/>
            </a:r>
            <a:endParaRPr sz="2500"/>
          </a:p>
        </p:txBody>
      </p:sp>
      <p:sp>
        <p:nvSpPr>
          <p:cNvPr id="107" name="Google Shape;107;p22"/>
          <p:cNvSpPr txBox="1"/>
          <p:nvPr>
            <p:ph idx="1" type="body"/>
          </p:nvPr>
        </p:nvSpPr>
        <p:spPr>
          <a:xfrm>
            <a:off x="311700" y="1152475"/>
            <a:ext cx="8520600" cy="3737100"/>
          </a:xfrm>
          <a:prstGeom prst="rect">
            <a:avLst/>
          </a:prstGeom>
        </p:spPr>
        <p:txBody>
          <a:bodyPr anchorCtr="0" anchor="t" bIns="91425" lIns="91425" spcFirstLastPara="1" rIns="91425" wrap="square" tIns="91425">
            <a:noAutofit/>
          </a:bodyPr>
          <a:lstStyle/>
          <a:p>
            <a:pPr indent="-317500" lvl="0" marL="457200" rtl="0" algn="just">
              <a:lnSpc>
                <a:spcPct val="13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Repeating command line options is painful and error prone. Besides, configuration parameters may get lost. Thus, we regroup those in configuration files that simply list the options to be passed to diy7, one option per line</a:t>
            </a:r>
            <a:endParaRPr sz="1400">
              <a:solidFill>
                <a:schemeClr val="dk1"/>
              </a:solidFill>
              <a:latin typeface="Times New Roman"/>
              <a:ea typeface="Times New Roman"/>
              <a:cs typeface="Times New Roman"/>
              <a:sym typeface="Times New Roman"/>
            </a:endParaRPr>
          </a:p>
          <a:p>
            <a:pPr indent="-317500" lvl="0" marL="457200" rtl="0" algn="just">
              <a:lnSpc>
                <a:spcPct val="13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Pass that configuration file as the argument to option </a:t>
            </a:r>
            <a:r>
              <a:rPr b="1" lang="en" sz="1400">
                <a:solidFill>
                  <a:schemeClr val="dk1"/>
                </a:solidFill>
                <a:latin typeface="Times New Roman"/>
                <a:ea typeface="Times New Roman"/>
                <a:cs typeface="Times New Roman"/>
                <a:sym typeface="Times New Roman"/>
              </a:rPr>
              <a:t>“-conf”</a:t>
            </a:r>
            <a:r>
              <a:rPr lang="en" sz="1400">
                <a:solidFill>
                  <a:schemeClr val="dk1"/>
                </a:solidFill>
                <a:latin typeface="Times New Roman"/>
                <a:ea typeface="Times New Roman"/>
                <a:cs typeface="Times New Roman"/>
                <a:sym typeface="Times New Roman"/>
              </a:rPr>
              <a:t> used with diy7 command</a:t>
            </a:r>
            <a:endParaRPr sz="1400">
              <a:solidFill>
                <a:schemeClr val="dk1"/>
              </a:solidFill>
              <a:latin typeface="Times New Roman"/>
              <a:ea typeface="Times New Roman"/>
              <a:cs typeface="Times New Roman"/>
              <a:sym typeface="Times New Roman"/>
            </a:endParaRPr>
          </a:p>
          <a:p>
            <a:pPr indent="-317500" lvl="0" marL="457200" rtl="0" algn="just">
              <a:lnSpc>
                <a:spcPct val="13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Syntax:</a:t>
            </a:r>
            <a:endParaRPr b="1" sz="1400">
              <a:solidFill>
                <a:schemeClr val="dk1"/>
              </a:solidFill>
              <a:latin typeface="Times New Roman"/>
              <a:ea typeface="Times New Roman"/>
              <a:cs typeface="Times New Roman"/>
              <a:sym typeface="Times New Roman"/>
            </a:endParaRPr>
          </a:p>
          <a:p>
            <a:pPr indent="-317500" lvl="1" marL="914400" rtl="0" algn="just">
              <a:lnSpc>
                <a:spcPct val="13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a:t>
            </a:r>
            <a:r>
              <a:rPr b="1" lang="en" sz="1400">
                <a:solidFill>
                  <a:schemeClr val="dk1"/>
                </a:solidFill>
                <a:latin typeface="Times New Roman"/>
                <a:ea typeface="Times New Roman"/>
                <a:cs typeface="Times New Roman"/>
                <a:sym typeface="Times New Roman"/>
              </a:rPr>
              <a:t>iy7 -conf “conf-file”</a:t>
            </a:r>
            <a:endParaRPr b="1" sz="1400">
              <a:solidFill>
                <a:schemeClr val="dk1"/>
              </a:solidFill>
              <a:latin typeface="Times New Roman"/>
              <a:ea typeface="Times New Roman"/>
              <a:cs typeface="Times New Roman"/>
              <a:sym typeface="Times New Roman"/>
            </a:endParaRPr>
          </a:p>
          <a:p>
            <a:pPr indent="0" lvl="0" marL="0" rtl="0" algn="just">
              <a:lnSpc>
                <a:spcPct val="130000"/>
              </a:lnSpc>
              <a:spcBef>
                <a:spcPts val="0"/>
              </a:spcBef>
              <a:spcAft>
                <a:spcPts val="0"/>
              </a:spcAft>
              <a:buNone/>
            </a:pPr>
            <a:r>
              <a:t/>
            </a:r>
            <a:endParaRPr b="1" sz="1400">
              <a:solidFill>
                <a:schemeClr val="dk1"/>
              </a:solidFill>
              <a:latin typeface="Times New Roman"/>
              <a:ea typeface="Times New Roman"/>
              <a:cs typeface="Times New Roman"/>
              <a:sym typeface="Times New Roman"/>
            </a:endParaRPr>
          </a:p>
          <a:p>
            <a:pPr indent="0" lvl="0" marL="457200" rtl="0" algn="just">
              <a:lnSpc>
                <a:spcPct val="130000"/>
              </a:lnSpc>
              <a:spcBef>
                <a:spcPts val="0"/>
              </a:spcBef>
              <a:spcAft>
                <a:spcPts val="0"/>
              </a:spcAft>
              <a:buNone/>
            </a:pPr>
            <a:r>
              <a:rPr b="1" lang="en" sz="1400">
                <a:solidFill>
                  <a:schemeClr val="dk1"/>
                </a:solidFill>
                <a:latin typeface="Times New Roman"/>
                <a:ea typeface="Times New Roman"/>
                <a:cs typeface="Times New Roman"/>
                <a:sym typeface="Times New Roman"/>
              </a:rPr>
              <a:t>#sample conf-file</a:t>
            </a:r>
            <a:endParaRPr b="1" sz="14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chemeClr val="dk1"/>
                </a:solidFill>
                <a:latin typeface="Times New Roman"/>
                <a:ea typeface="Times New Roman"/>
                <a:cs typeface="Times New Roman"/>
                <a:sym typeface="Times New Roman"/>
              </a:rPr>
              <a:t>-arch X86</a:t>
            </a:r>
            <a:endParaRPr sz="14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chemeClr val="dk1"/>
                </a:solidFill>
                <a:latin typeface="Times New Roman"/>
                <a:ea typeface="Times New Roman"/>
                <a:cs typeface="Times New Roman"/>
                <a:sym typeface="Times New Roman"/>
              </a:rPr>
              <a:t>-nprocs 4</a:t>
            </a:r>
            <a:endParaRPr sz="14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chemeClr val="dk1"/>
                </a:solidFill>
                <a:latin typeface="Times New Roman"/>
                <a:ea typeface="Times New Roman"/>
                <a:cs typeface="Times New Roman"/>
                <a:sym typeface="Times New Roman"/>
              </a:rPr>
              <a:t>-size 6</a:t>
            </a:r>
            <a:endParaRPr sz="14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chemeClr val="dk1"/>
                </a:solidFill>
                <a:latin typeface="Times New Roman"/>
                <a:ea typeface="Times New Roman"/>
                <a:cs typeface="Times New Roman"/>
                <a:sym typeface="Times New Roman"/>
              </a:rPr>
              <a:t>-name rfi</a:t>
            </a:r>
            <a:endParaRPr sz="14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chemeClr val="dk1"/>
                </a:solidFill>
                <a:latin typeface="Times New Roman"/>
                <a:ea typeface="Times New Roman"/>
                <a:cs typeface="Times New Roman"/>
                <a:sym typeface="Times New Roman"/>
              </a:rPr>
              <a:t>-safe PosR* PodR* PodWW PosWW Rfe Fre </a:t>
            </a:r>
            <a:endParaRPr sz="14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chemeClr val="dk1"/>
                </a:solidFill>
                <a:latin typeface="Times New Roman"/>
                <a:ea typeface="Times New Roman"/>
                <a:cs typeface="Times New Roman"/>
                <a:sym typeface="Times New Roman"/>
              </a:rPr>
              <a:t>-relax Rfi</a:t>
            </a:r>
            <a:endParaRPr sz="14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chemeClr val="dk1"/>
                </a:solidFill>
                <a:latin typeface="Times New Roman"/>
                <a:ea typeface="Times New Roman"/>
                <a:cs typeface="Times New Roman"/>
                <a:sym typeface="Times New Roman"/>
              </a:rPr>
              <a:t>#At most three "instructions" per thread.</a:t>
            </a:r>
            <a:endParaRPr sz="1400">
              <a:solidFill>
                <a:schemeClr val="dk1"/>
              </a:solidFill>
              <a:latin typeface="Times New Roman"/>
              <a:ea typeface="Times New Roman"/>
              <a:cs typeface="Times New Roman"/>
              <a:sym typeface="Times New Roman"/>
            </a:endParaRPr>
          </a:p>
          <a:p>
            <a:pPr indent="0" lvl="0" marL="457200" rtl="0" algn="l">
              <a:lnSpc>
                <a:spcPct val="80000"/>
              </a:lnSpc>
              <a:spcBef>
                <a:spcPts val="0"/>
              </a:spcBef>
              <a:spcAft>
                <a:spcPts val="0"/>
              </a:spcAft>
              <a:buNone/>
            </a:pPr>
            <a:r>
              <a:rPr lang="en" sz="1400">
                <a:solidFill>
                  <a:schemeClr val="dk1"/>
                </a:solidFill>
                <a:latin typeface="Times New Roman"/>
                <a:ea typeface="Times New Roman"/>
                <a:cs typeface="Times New Roman"/>
                <a:sym typeface="Times New Roman"/>
              </a:rPr>
              <a:t>-ins 3</a:t>
            </a:r>
            <a:endParaRPr sz="1400">
              <a:solidFill>
                <a:schemeClr val="dk1"/>
              </a:solidFill>
              <a:latin typeface="Times New Roman"/>
              <a:ea typeface="Times New Roman"/>
              <a:cs typeface="Times New Roman"/>
              <a:sym typeface="Times New Roman"/>
            </a:endParaRPr>
          </a:p>
          <a:p>
            <a:pPr indent="0" lvl="0" marL="0" rtl="0" algn="just">
              <a:lnSpc>
                <a:spcPct val="13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Additional relaxations</a:t>
            </a:r>
            <a:endParaRPr b="1"/>
          </a:p>
        </p:txBody>
      </p:sp>
      <p:sp>
        <p:nvSpPr>
          <p:cNvPr id="113" name="Google Shape;11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Intra processor dependencies</a:t>
            </a:r>
            <a:endParaRPr b="1">
              <a:solidFill>
                <a:schemeClr val="dk1"/>
              </a:solidFill>
              <a:latin typeface="Times New Roman"/>
              <a:ea typeface="Times New Roman"/>
              <a:cs typeface="Times New Roman"/>
              <a:sym typeface="Times New Roman"/>
            </a:endParaRPr>
          </a:p>
          <a:p>
            <a:pPr indent="0" lvl="0" marL="0" rtl="0" algn="l">
              <a:spcBef>
                <a:spcPts val="1400"/>
              </a:spcBef>
              <a:spcAft>
                <a:spcPts val="0"/>
              </a:spcAft>
              <a:buClr>
                <a:schemeClr val="dk1"/>
              </a:buClr>
              <a:buSzPts val="1100"/>
              <a:buFont typeface="Arial"/>
              <a:buNone/>
            </a:pPr>
            <a:r>
              <a:rPr b="1" lang="en" sz="1700">
                <a:solidFill>
                  <a:schemeClr val="dk1"/>
                </a:solidFill>
                <a:latin typeface="Times New Roman"/>
                <a:ea typeface="Times New Roman"/>
                <a:cs typeface="Times New Roman"/>
                <a:sym typeface="Times New Roman"/>
              </a:rPr>
              <a:t>Data Dependencies</a:t>
            </a:r>
            <a:endParaRPr b="1" sz="17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Data Dependencies</a:t>
            </a:r>
            <a:r>
              <a:rPr lang="en" sz="1400">
                <a:solidFill>
                  <a:schemeClr val="dk1"/>
                </a:solidFill>
                <a:latin typeface="Times New Roman"/>
                <a:ea typeface="Times New Roman"/>
                <a:cs typeface="Times New Roman"/>
                <a:sym typeface="Times New Roman"/>
              </a:rPr>
              <a:t> occur when a memory access instruction relies on the value of a previous memory access instruction. They are specified in </a:t>
            </a:r>
            <a:r>
              <a:rPr lang="en" sz="1400">
                <a:solidFill>
                  <a:srgbClr val="188038"/>
                </a:solidFill>
                <a:latin typeface="Times New Roman"/>
                <a:ea typeface="Times New Roman"/>
                <a:cs typeface="Times New Roman"/>
                <a:sym typeface="Times New Roman"/>
              </a:rPr>
              <a:t>diy7</a:t>
            </a:r>
            <a:r>
              <a:rPr lang="en" sz="1400">
                <a:solidFill>
                  <a:schemeClr val="dk1"/>
                </a:solidFill>
                <a:latin typeface="Times New Roman"/>
                <a:ea typeface="Times New Roman"/>
                <a:cs typeface="Times New Roman"/>
                <a:sym typeface="Times New Roman"/>
              </a:rPr>
              <a:t> as:</a:t>
            </a:r>
            <a:endParaRPr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Dp(s|d)(R|W)</a:t>
            </a:r>
            <a:r>
              <a:rPr lang="en" sz="1400">
                <a:solidFill>
                  <a:schemeClr val="dk1"/>
                </a:solidFill>
                <a:latin typeface="Times New Roman"/>
                <a:ea typeface="Times New Roman"/>
                <a:cs typeface="Times New Roman"/>
                <a:sym typeface="Times New Roman"/>
              </a:rPr>
              <a:t>: Indicates a data dependency where </a:t>
            </a:r>
            <a:r>
              <a:rPr lang="en" sz="1400">
                <a:solidFill>
                  <a:srgbClr val="188038"/>
                </a:solidFill>
                <a:latin typeface="Times New Roman"/>
                <a:ea typeface="Times New Roman"/>
                <a:cs typeface="Times New Roman"/>
                <a:sym typeface="Times New Roman"/>
              </a:rPr>
              <a:t>s</a:t>
            </a:r>
            <a:r>
              <a:rPr lang="en" sz="1400">
                <a:solidFill>
                  <a:schemeClr val="dk1"/>
                </a:solidFill>
                <a:latin typeface="Times New Roman"/>
                <a:ea typeface="Times New Roman"/>
                <a:cs typeface="Times New Roman"/>
                <a:sym typeface="Times New Roman"/>
              </a:rPr>
              <a:t> (source) and </a:t>
            </a:r>
            <a:r>
              <a:rPr lang="en" sz="1400">
                <a:solidFill>
                  <a:srgbClr val="188038"/>
                </a:solidFill>
                <a:latin typeface="Times New Roman"/>
                <a:ea typeface="Times New Roman"/>
                <a:cs typeface="Times New Roman"/>
                <a:sym typeface="Times New Roman"/>
              </a:rPr>
              <a:t>d</a:t>
            </a:r>
            <a:r>
              <a:rPr lang="en" sz="1400">
                <a:solidFill>
                  <a:schemeClr val="dk1"/>
                </a:solidFill>
                <a:latin typeface="Times New Roman"/>
                <a:ea typeface="Times New Roman"/>
                <a:cs typeface="Times New Roman"/>
                <a:sym typeface="Times New Roman"/>
              </a:rPr>
              <a:t> (destination) can be the same or different locations, and </a:t>
            </a:r>
            <a:r>
              <a:rPr lang="en" sz="1400">
                <a:solidFill>
                  <a:srgbClr val="188038"/>
                </a:solidFill>
                <a:latin typeface="Times New Roman"/>
                <a:ea typeface="Times New Roman"/>
                <a:cs typeface="Times New Roman"/>
                <a:sym typeface="Times New Roman"/>
              </a:rPr>
              <a:t>R</a:t>
            </a:r>
            <a:r>
              <a:rPr lang="en" sz="1400">
                <a:solidFill>
                  <a:schemeClr val="dk1"/>
                </a:solidFill>
                <a:latin typeface="Times New Roman"/>
                <a:ea typeface="Times New Roman"/>
                <a:cs typeface="Times New Roman"/>
                <a:sym typeface="Times New Roman"/>
              </a:rPr>
              <a:t> (read) or </a:t>
            </a:r>
            <a:r>
              <a:rPr lang="en" sz="1400">
                <a:solidFill>
                  <a:srgbClr val="188038"/>
                </a:solidFill>
                <a:latin typeface="Times New Roman"/>
                <a:ea typeface="Times New Roman"/>
                <a:cs typeface="Times New Roman"/>
                <a:sym typeface="Times New Roman"/>
              </a:rPr>
              <a:t>W</a:t>
            </a:r>
            <a:r>
              <a:rPr lang="en" sz="1400">
                <a:solidFill>
                  <a:schemeClr val="dk1"/>
                </a:solidFill>
                <a:latin typeface="Times New Roman"/>
                <a:ea typeface="Times New Roman"/>
                <a:cs typeface="Times New Roman"/>
                <a:sym typeface="Times New Roman"/>
              </a:rPr>
              <a:t> (write) specifies the target event type.</a:t>
            </a:r>
            <a:endParaRPr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Char char="○"/>
            </a:pPr>
            <a:r>
              <a:rPr lang="en">
                <a:solidFill>
                  <a:srgbClr val="188038"/>
                </a:solidFill>
                <a:latin typeface="Times New Roman"/>
                <a:ea typeface="Times New Roman"/>
                <a:cs typeface="Times New Roman"/>
                <a:sym typeface="Times New Roman"/>
              </a:rPr>
              <a:t>DpAddr(s|d)(R|W)</a:t>
            </a:r>
            <a:r>
              <a:rPr lang="en">
                <a:solidFill>
                  <a:schemeClr val="dk1"/>
                </a:solidFill>
                <a:latin typeface="Times New Roman"/>
                <a:ea typeface="Times New Roman"/>
                <a:cs typeface="Times New Roman"/>
                <a:sym typeface="Times New Roman"/>
              </a:rPr>
              <a:t>: Address dependency, meaning that the dependency is based on memory addresses.</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Char char="○"/>
            </a:pPr>
            <a:r>
              <a:rPr lang="en">
                <a:solidFill>
                  <a:srgbClr val="188038"/>
                </a:solidFill>
                <a:latin typeface="Times New Roman"/>
                <a:ea typeface="Times New Roman"/>
                <a:cs typeface="Times New Roman"/>
                <a:sym typeface="Times New Roman"/>
              </a:rPr>
              <a:t>DpData(s|d)W</a:t>
            </a:r>
            <a:r>
              <a:rPr lang="en">
                <a:solidFill>
                  <a:schemeClr val="dk1"/>
                </a:solidFill>
                <a:latin typeface="Times New Roman"/>
                <a:ea typeface="Times New Roman"/>
                <a:cs typeface="Times New Roman"/>
                <a:sym typeface="Times New Roman"/>
              </a:rPr>
              <a:t>: Data dependency, meaning that the dependency is based on the data values.</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4"/>
          <p:cNvSpPr txBox="1"/>
          <p:nvPr>
            <p:ph idx="1" type="body"/>
          </p:nvPr>
        </p:nvSpPr>
        <p:spPr>
          <a:xfrm>
            <a:off x="311700" y="390000"/>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Control Dependencies</a:t>
            </a:r>
            <a:endParaRPr b="1" sz="20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Control Dependencies</a:t>
            </a:r>
            <a:r>
              <a:rPr lang="en" sz="1400">
                <a:solidFill>
                  <a:schemeClr val="dk1"/>
                </a:solidFill>
                <a:latin typeface="Times New Roman"/>
                <a:ea typeface="Times New Roman"/>
                <a:cs typeface="Times New Roman"/>
                <a:sym typeface="Times New Roman"/>
              </a:rPr>
              <a:t> occur when the execution of a memory access depends on the outcome of a previous conditional operation. They are specified with a </a:t>
            </a:r>
            <a:r>
              <a:rPr lang="en" sz="1400">
                <a:solidFill>
                  <a:srgbClr val="188038"/>
                </a:solidFill>
                <a:latin typeface="Times New Roman"/>
                <a:ea typeface="Times New Roman"/>
                <a:cs typeface="Times New Roman"/>
                <a:sym typeface="Times New Roman"/>
              </a:rPr>
              <a:t>Ctrl</a:t>
            </a:r>
            <a:r>
              <a:rPr lang="en" sz="1400">
                <a:solidFill>
                  <a:schemeClr val="dk1"/>
                </a:solidFill>
                <a:latin typeface="Times New Roman"/>
                <a:ea typeface="Times New Roman"/>
                <a:cs typeface="Times New Roman"/>
                <a:sym typeface="Times New Roman"/>
              </a:rPr>
              <a:t> tag:</a:t>
            </a:r>
            <a:endParaRPr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Ctrl(s|d)(R|W)</a:t>
            </a:r>
            <a:r>
              <a:rPr lang="en" sz="1400">
                <a:solidFill>
                  <a:schemeClr val="dk1"/>
                </a:solidFill>
                <a:latin typeface="Times New Roman"/>
                <a:ea typeface="Times New Roman"/>
                <a:cs typeface="Times New Roman"/>
                <a:sym typeface="Times New Roman"/>
              </a:rPr>
              <a:t>: Indicates control dependencies where </a:t>
            </a:r>
            <a:r>
              <a:rPr lang="en" sz="1400">
                <a:solidFill>
                  <a:srgbClr val="188038"/>
                </a:solidFill>
                <a:latin typeface="Times New Roman"/>
                <a:ea typeface="Times New Roman"/>
                <a:cs typeface="Times New Roman"/>
                <a:sym typeface="Times New Roman"/>
              </a:rPr>
              <a:t>s</a:t>
            </a:r>
            <a:r>
              <a:rPr lang="en" sz="1400">
                <a:solidFill>
                  <a:schemeClr val="dk1"/>
                </a:solidFill>
                <a:latin typeface="Times New Roman"/>
                <a:ea typeface="Times New Roman"/>
                <a:cs typeface="Times New Roman"/>
                <a:sym typeface="Times New Roman"/>
              </a:rPr>
              <a:t> (source) and </a:t>
            </a:r>
            <a:r>
              <a:rPr lang="en" sz="1400">
                <a:solidFill>
                  <a:srgbClr val="188038"/>
                </a:solidFill>
                <a:latin typeface="Times New Roman"/>
                <a:ea typeface="Times New Roman"/>
                <a:cs typeface="Times New Roman"/>
                <a:sym typeface="Times New Roman"/>
              </a:rPr>
              <a:t>d</a:t>
            </a:r>
            <a:r>
              <a:rPr lang="en" sz="1400">
                <a:solidFill>
                  <a:schemeClr val="dk1"/>
                </a:solidFill>
                <a:latin typeface="Times New Roman"/>
                <a:ea typeface="Times New Roman"/>
                <a:cs typeface="Times New Roman"/>
                <a:sym typeface="Times New Roman"/>
              </a:rPr>
              <a:t> (destination) can be the same or different locations, and </a:t>
            </a:r>
            <a:r>
              <a:rPr lang="en" sz="1400">
                <a:solidFill>
                  <a:srgbClr val="188038"/>
                </a:solidFill>
                <a:latin typeface="Times New Roman"/>
                <a:ea typeface="Times New Roman"/>
                <a:cs typeface="Times New Roman"/>
                <a:sym typeface="Times New Roman"/>
              </a:rPr>
              <a:t>R</a:t>
            </a:r>
            <a:r>
              <a:rPr lang="en" sz="1400">
                <a:solidFill>
                  <a:schemeClr val="dk1"/>
                </a:solidFill>
                <a:latin typeface="Times New Roman"/>
                <a:ea typeface="Times New Roman"/>
                <a:cs typeface="Times New Roman"/>
                <a:sym typeface="Times New Roman"/>
              </a:rPr>
              <a:t> (read) or </a:t>
            </a:r>
            <a:r>
              <a:rPr lang="en" sz="1400">
                <a:solidFill>
                  <a:srgbClr val="188038"/>
                </a:solidFill>
                <a:latin typeface="Times New Roman"/>
                <a:ea typeface="Times New Roman"/>
                <a:cs typeface="Times New Roman"/>
                <a:sym typeface="Times New Roman"/>
              </a:rPr>
              <a:t>W</a:t>
            </a:r>
            <a:r>
              <a:rPr lang="en" sz="1400">
                <a:solidFill>
                  <a:schemeClr val="dk1"/>
                </a:solidFill>
                <a:latin typeface="Times New Roman"/>
                <a:ea typeface="Times New Roman"/>
                <a:cs typeface="Times New Roman"/>
                <a:sym typeface="Times New Roman"/>
              </a:rPr>
              <a:t> (write) specifies the type of the target event.</a:t>
            </a:r>
            <a:endParaRPr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Char char="○"/>
            </a:pPr>
            <a:r>
              <a:rPr lang="en">
                <a:solidFill>
                  <a:srgbClr val="188038"/>
                </a:solidFill>
                <a:latin typeface="Times New Roman"/>
                <a:ea typeface="Times New Roman"/>
                <a:cs typeface="Times New Roman"/>
                <a:sym typeface="Times New Roman"/>
              </a:rPr>
              <a:t>DpCtrl(s|d)W</a:t>
            </a:r>
            <a:r>
              <a:rPr lang="en">
                <a:solidFill>
                  <a:schemeClr val="dk1"/>
                </a:solidFill>
                <a:latin typeface="Times New Roman"/>
                <a:ea typeface="Times New Roman"/>
                <a:cs typeface="Times New Roman"/>
                <a:sym typeface="Times New Roman"/>
              </a:rPr>
              <a:t>: Conditional execution of a write.</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Char char="○"/>
            </a:pPr>
            <a:r>
              <a:rPr lang="en">
                <a:solidFill>
                  <a:srgbClr val="188038"/>
                </a:solidFill>
                <a:latin typeface="Times New Roman"/>
                <a:ea typeface="Times New Roman"/>
                <a:cs typeface="Times New Roman"/>
                <a:sym typeface="Times New Roman"/>
              </a:rPr>
              <a:t>DpCtrlFenceI(s|d)R</a:t>
            </a:r>
            <a:r>
              <a:rPr lang="en">
                <a:solidFill>
                  <a:schemeClr val="dk1"/>
                </a:solidFill>
                <a:latin typeface="Times New Roman"/>
                <a:ea typeface="Times New Roman"/>
                <a:cs typeface="Times New Roman"/>
                <a:sym typeface="Times New Roman"/>
              </a:rPr>
              <a:t>: Conditional execution of a read with synchronization (isync).</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Identifying coherence orders with observers</a:t>
            </a:r>
            <a:endParaRPr b="1"/>
          </a:p>
        </p:txBody>
      </p:sp>
      <p:sp>
        <p:nvSpPr>
          <p:cNvPr id="124" name="Google Shape;12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Observers</a:t>
            </a:r>
            <a:r>
              <a:rPr lang="en" sz="1400">
                <a:solidFill>
                  <a:schemeClr val="dk1"/>
                </a:solidFill>
                <a:latin typeface="Times New Roman"/>
                <a:ea typeface="Times New Roman"/>
                <a:cs typeface="Times New Roman"/>
                <a:sym typeface="Times New Roman"/>
              </a:rPr>
              <a:t> are additional threads introduced into a test to observe and validate the ordering of memory operations. </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core idea is to monitor how loads from the same memory location are handled by the system. </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Observers are threads that help test and validate memory consistency models by performing loads from shared memory locations.</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By executing multiple loads in sequence from the same location, observers can help determine the order in which memory operations are visible, which is essential for understanding coherence and memory consistency models.</a:t>
            </a:r>
            <a:endParaRPr sz="1400">
              <a:solidFill>
                <a:schemeClr val="dk1"/>
              </a:solidFill>
              <a:latin typeface="Times New Roman"/>
              <a:ea typeface="Times New Roman"/>
              <a:cs typeface="Times New Roman"/>
              <a:sym typeface="Times New Roman"/>
            </a:endParaRPr>
          </a:p>
          <a:p>
            <a:pPr indent="0" lvl="0" marL="0" rtl="0" algn="l">
              <a:spcBef>
                <a:spcPts val="0"/>
              </a:spcBef>
              <a:spcAft>
                <a:spcPts val="1200"/>
              </a:spcAft>
              <a:buNone/>
            </a:pPr>
            <a:r>
              <a:t/>
            </a:r>
            <a:endParaRPr sz="1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6"/>
          <p:cNvSpPr txBox="1"/>
          <p:nvPr>
            <p:ph type="title"/>
          </p:nvPr>
        </p:nvSpPr>
        <p:spPr>
          <a:xfrm>
            <a:off x="311700" y="328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-obs Option and Its Arguments</a:t>
            </a:r>
            <a:endParaRPr b="1"/>
          </a:p>
          <a:p>
            <a:pPr indent="0" lvl="0" marL="0" rtl="0" algn="l">
              <a:spcBef>
                <a:spcPts val="0"/>
              </a:spcBef>
              <a:spcAft>
                <a:spcPts val="0"/>
              </a:spcAft>
              <a:buClr>
                <a:schemeClr val="dk1"/>
              </a:buClr>
              <a:buSzPct val="39285"/>
              <a:buFont typeface="Arial"/>
              <a:buNone/>
            </a:pPr>
            <a:r>
              <a:t/>
            </a:r>
            <a:endParaRPr b="1"/>
          </a:p>
          <a:p>
            <a:pPr indent="0" lvl="0" marL="0" rtl="0" algn="l">
              <a:spcBef>
                <a:spcPts val="0"/>
              </a:spcBef>
              <a:spcAft>
                <a:spcPts val="0"/>
              </a:spcAft>
              <a:buNone/>
            </a:pPr>
            <a:r>
              <a:t/>
            </a:r>
            <a:endParaRPr b="1"/>
          </a:p>
        </p:txBody>
      </p:sp>
      <p:sp>
        <p:nvSpPr>
          <p:cNvPr id="130" name="Google Shape;130;p26"/>
          <p:cNvSpPr txBox="1"/>
          <p:nvPr>
            <p:ph idx="1" type="body"/>
          </p:nvPr>
        </p:nvSpPr>
        <p:spPr>
          <a:xfrm>
            <a:off x="311700" y="10620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latin typeface="Times New Roman"/>
                <a:ea typeface="Times New Roman"/>
                <a:cs typeface="Times New Roman"/>
                <a:sym typeface="Times New Roman"/>
              </a:rPr>
              <a:t>The -obs option in the diy7 tool controls the use of observer threads in the test generation process. </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1200"/>
              </a:spcBef>
              <a:spcAft>
                <a:spcPts val="0"/>
              </a:spcAft>
              <a:buClr>
                <a:schemeClr val="dk1"/>
              </a:buClr>
              <a:buSzPts val="1500"/>
              <a:buFont typeface="Liberation Serif"/>
              <a:buChar char="●"/>
            </a:pPr>
            <a:r>
              <a:rPr b="1" lang="en" sz="1500">
                <a:solidFill>
                  <a:schemeClr val="dk1"/>
                </a:solidFill>
                <a:latin typeface="Times New Roman"/>
                <a:ea typeface="Times New Roman"/>
                <a:cs typeface="Times New Roman"/>
                <a:sym typeface="Times New Roman"/>
              </a:rPr>
              <a:t>accept</a:t>
            </a:r>
            <a:r>
              <a:rPr lang="en" sz="1500">
                <a:solidFill>
                  <a:schemeClr val="dk1"/>
                </a:solidFill>
                <a:latin typeface="Times New Roman"/>
                <a:ea typeface="Times New Roman"/>
                <a:cs typeface="Times New Roman"/>
                <a:sym typeface="Times New Roman"/>
              </a:rPr>
              <a:t>: This setting allows the use of observers if they are beneficial for the test generation process. Observers will be included if they are useful for achieving the desired test cases.</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Liberation Serif"/>
              <a:buChar char="●"/>
            </a:pPr>
            <a:r>
              <a:rPr b="1" lang="en" sz="1500">
                <a:solidFill>
                  <a:schemeClr val="dk1"/>
                </a:solidFill>
                <a:latin typeface="Times New Roman"/>
                <a:ea typeface="Times New Roman"/>
                <a:cs typeface="Times New Roman"/>
                <a:sym typeface="Times New Roman"/>
              </a:rPr>
              <a:t>avoid</a:t>
            </a:r>
            <a:r>
              <a:rPr lang="en" sz="1500">
                <a:solidFill>
                  <a:schemeClr val="dk1"/>
                </a:solidFill>
                <a:latin typeface="Times New Roman"/>
                <a:ea typeface="Times New Roman"/>
                <a:cs typeface="Times New Roman"/>
                <a:sym typeface="Times New Roman"/>
              </a:rPr>
              <a:t>: This is the default setting. It avoids using observers in the test generation process. The tool will generate tests without adding observer threads.</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Liberation Serif"/>
              <a:buChar char="●"/>
            </a:pPr>
            <a:r>
              <a:rPr b="1" lang="en" sz="1500">
                <a:solidFill>
                  <a:schemeClr val="dk1"/>
                </a:solidFill>
                <a:latin typeface="Times New Roman"/>
                <a:ea typeface="Times New Roman"/>
                <a:cs typeface="Times New Roman"/>
                <a:sym typeface="Times New Roman"/>
              </a:rPr>
              <a:t>force</a:t>
            </a:r>
            <a:r>
              <a:rPr lang="en" sz="1500">
                <a:solidFill>
                  <a:schemeClr val="dk1"/>
                </a:solidFill>
                <a:latin typeface="Times New Roman"/>
                <a:ea typeface="Times New Roman"/>
                <a:cs typeface="Times New Roman"/>
                <a:sym typeface="Times New Roman"/>
              </a:rPr>
              <a:t>: This setting forces the inclusion of observers in all generated tests. It ensures that observers are used to validate coherence orders and memory operations, regardless of whether they are deemed necessary.</a:t>
            </a:r>
            <a:endParaRPr sz="1500">
              <a:solidFill>
                <a:schemeClr val="dk1"/>
              </a:solidFill>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Liberation Serif"/>
              <a:buChar char="●"/>
            </a:pPr>
            <a:r>
              <a:rPr b="1" lang="en" sz="1500">
                <a:solidFill>
                  <a:schemeClr val="dk1"/>
                </a:solidFill>
                <a:latin typeface="Times New Roman"/>
                <a:ea typeface="Times New Roman"/>
                <a:cs typeface="Times New Roman"/>
                <a:sym typeface="Times New Roman"/>
              </a:rPr>
              <a:t>local</a:t>
            </a:r>
            <a:r>
              <a:rPr lang="en" sz="1500">
                <a:solidFill>
                  <a:schemeClr val="dk1"/>
                </a:solidFill>
                <a:latin typeface="Times New Roman"/>
                <a:ea typeface="Times New Roman"/>
                <a:cs typeface="Times New Roman"/>
                <a:sym typeface="Times New Roman"/>
              </a:rPr>
              <a:t>: This setting enables local observers. Local observers are used to test memory consistency at a more localized level and are not intended for broader coherence order testing.</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186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-obstype Option and Its Arguments</a:t>
            </a:r>
            <a:endParaRPr b="1"/>
          </a:p>
          <a:p>
            <a:pPr indent="0" lvl="0" marL="0" rtl="0" algn="l">
              <a:spcBef>
                <a:spcPts val="0"/>
              </a:spcBef>
              <a:spcAft>
                <a:spcPts val="0"/>
              </a:spcAft>
              <a:buClr>
                <a:schemeClr val="dk1"/>
              </a:buClr>
              <a:buSzPct val="39285"/>
              <a:buFont typeface="Arial"/>
              <a:buNone/>
            </a:pPr>
            <a:r>
              <a:t/>
            </a:r>
            <a:endParaRPr b="1"/>
          </a:p>
          <a:p>
            <a:pPr indent="0" lvl="0" marL="0" rtl="0" algn="l">
              <a:spcBef>
                <a:spcPts val="0"/>
              </a:spcBef>
              <a:spcAft>
                <a:spcPts val="0"/>
              </a:spcAft>
              <a:buNone/>
            </a:pPr>
            <a:r>
              <a:t/>
            </a:r>
            <a:endParaRPr b="1"/>
          </a:p>
        </p:txBody>
      </p:sp>
      <p:sp>
        <p:nvSpPr>
          <p:cNvPr id="136" name="Google Shape;136;p27"/>
          <p:cNvSpPr txBox="1"/>
          <p:nvPr>
            <p:ph idx="1" type="body"/>
          </p:nvPr>
        </p:nvSpPr>
        <p:spPr>
          <a:xfrm>
            <a:off x="235275" y="711575"/>
            <a:ext cx="8520600" cy="8790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-obstype option in diy7 specifies the style of observers used in the test generation process. </a:t>
            </a:r>
            <a:endParaRPr sz="1400">
              <a:solidFill>
                <a:schemeClr val="dk1"/>
              </a:solidFill>
              <a:latin typeface="Times New Roman"/>
              <a:ea typeface="Times New Roman"/>
              <a:cs typeface="Times New Roman"/>
              <a:sym typeface="Times New Roman"/>
            </a:endParaRPr>
          </a:p>
          <a:p>
            <a:pPr indent="-317500" lvl="0" marL="457200" rtl="0" algn="l">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Each style affects how observers are used and how they interact with the main threads.</a:t>
            </a:r>
            <a:endParaRPr sz="1400">
              <a:solidFill>
                <a:schemeClr val="dk1"/>
              </a:solidFill>
              <a:latin typeface="Times New Roman"/>
              <a:ea typeface="Times New Roman"/>
              <a:cs typeface="Times New Roman"/>
              <a:sym typeface="Times New Roman"/>
            </a:endParaRPr>
          </a:p>
          <a:p>
            <a:pPr indent="0" lvl="0" marL="457200" rtl="0" algn="l">
              <a:lnSpc>
                <a:spcPct val="150000"/>
              </a:lnSpc>
              <a:spcBef>
                <a:spcPts val="1200"/>
              </a:spcBef>
              <a:spcAft>
                <a:spcPts val="1200"/>
              </a:spcAft>
              <a:buNone/>
            </a:pPr>
            <a:r>
              <a:t/>
            </a:r>
            <a:endParaRPr sz="1400">
              <a:solidFill>
                <a:schemeClr val="dk1"/>
              </a:solidFill>
              <a:latin typeface="Times New Roman"/>
              <a:ea typeface="Times New Roman"/>
              <a:cs typeface="Times New Roman"/>
              <a:sym typeface="Times New Roman"/>
            </a:endParaRPr>
          </a:p>
        </p:txBody>
      </p:sp>
      <p:graphicFrame>
        <p:nvGraphicFramePr>
          <p:cNvPr id="137" name="Google Shape;137;p27"/>
          <p:cNvGraphicFramePr/>
          <p:nvPr/>
        </p:nvGraphicFramePr>
        <p:xfrm>
          <a:off x="876075" y="1590575"/>
          <a:ext cx="3000000" cy="3000000"/>
        </p:xfrm>
        <a:graphic>
          <a:graphicData uri="http://schemas.openxmlformats.org/drawingml/2006/table">
            <a:tbl>
              <a:tblPr>
                <a:noFill/>
                <a:tableStyleId>{74510039-FBBE-4A74-99EC-905FBEF86477}</a:tableStyleId>
              </a:tblPr>
              <a:tblGrid>
                <a:gridCol w="1198200"/>
                <a:gridCol w="3627800"/>
                <a:gridCol w="2413000"/>
              </a:tblGrid>
              <a:tr h="303525">
                <a:tc>
                  <a:txBody>
                    <a:bodyPr/>
                    <a:lstStyle/>
                    <a:p>
                      <a:pPr indent="0" lvl="0" marL="0" rtl="0" algn="ctr">
                        <a:lnSpc>
                          <a:spcPct val="100000"/>
                        </a:lnSpc>
                        <a:spcBef>
                          <a:spcPts val="0"/>
                        </a:spcBef>
                        <a:spcAft>
                          <a:spcPts val="0"/>
                        </a:spcAft>
                        <a:buNone/>
                      </a:pPr>
                      <a:r>
                        <a:rPr b="1" lang="en" sz="1200">
                          <a:latin typeface="Times New Roman"/>
                          <a:ea typeface="Times New Roman"/>
                          <a:cs typeface="Times New Roman"/>
                          <a:sym typeface="Times New Roman"/>
                        </a:rPr>
                        <a:t>argument</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200">
                          <a:latin typeface="Times New Roman"/>
                          <a:ea typeface="Times New Roman"/>
                          <a:cs typeface="Times New Roman"/>
                          <a:sym typeface="Times New Roman"/>
                        </a:rPr>
                        <a:t>description</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 sz="1200">
                          <a:latin typeface="Times New Roman"/>
                          <a:ea typeface="Times New Roman"/>
                          <a:cs typeface="Times New Roman"/>
                          <a:sym typeface="Times New Roman"/>
                        </a:rPr>
                        <a:t>example</a:t>
                      </a:r>
                      <a:endParaRPr b="1"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497075">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fenced</a:t>
                      </a:r>
                      <a:endParaRPr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1200">
                          <a:solidFill>
                            <a:schemeClr val="dk1"/>
                          </a:solidFill>
                          <a:latin typeface="Times New Roman"/>
                          <a:ea typeface="Times New Roman"/>
                          <a:cs typeface="Times New Roman"/>
                          <a:sym typeface="Times New Roman"/>
                        </a:rPr>
                        <a:t>observers are placed with memory fences or barriers around their operations.</a:t>
                      </a:r>
                      <a:endParaRPr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P0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lwz r1,0(r2)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lwz r3,0(r2)</a:t>
                      </a:r>
                      <a:endParaRPr sz="9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607075">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loop</a:t>
                      </a:r>
                      <a:endParaRPr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1200">
                          <a:solidFill>
                            <a:schemeClr val="dk1"/>
                          </a:solidFill>
                          <a:latin typeface="Times New Roman"/>
                          <a:ea typeface="Times New Roman"/>
                          <a:cs typeface="Times New Roman"/>
                          <a:sym typeface="Times New Roman"/>
                        </a:rPr>
                        <a:t>observers that perform their operations in a loop, continuously accessing memory locations</a:t>
                      </a:r>
                      <a:endParaRPr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P0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lwz r1,0(r2)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sync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lwz r3,0(r2)</a:t>
                      </a:r>
                      <a:endParaRPr sz="9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1745375">
                <a:tc>
                  <a:txBody>
                    <a:bodyPr/>
                    <a:lstStyle/>
                    <a:p>
                      <a:pPr indent="0" lvl="0" marL="0" rtl="0" algn="l">
                        <a:lnSpc>
                          <a:spcPct val="100000"/>
                        </a:lnSpc>
                        <a:spcBef>
                          <a:spcPts val="0"/>
                        </a:spcBef>
                        <a:spcAft>
                          <a:spcPts val="0"/>
                        </a:spcAft>
                        <a:buNone/>
                      </a:pPr>
                      <a:r>
                        <a:rPr lang="en" sz="1200">
                          <a:latin typeface="Times New Roman"/>
                          <a:ea typeface="Times New Roman"/>
                          <a:cs typeface="Times New Roman"/>
                          <a:sym typeface="Times New Roman"/>
                        </a:rPr>
                        <a:t>straight</a:t>
                      </a:r>
                      <a:endParaRPr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100000"/>
                        </a:lnSpc>
                        <a:spcBef>
                          <a:spcPts val="1200"/>
                        </a:spcBef>
                        <a:spcAft>
                          <a:spcPts val="1200"/>
                        </a:spcAft>
                        <a:buNone/>
                      </a:pPr>
                      <a:r>
                        <a:rPr lang="en" sz="1200">
                          <a:solidFill>
                            <a:schemeClr val="dk1"/>
                          </a:solidFill>
                          <a:latin typeface="Times New Roman"/>
                          <a:ea typeface="Times New Roman"/>
                          <a:cs typeface="Times New Roman"/>
                          <a:sym typeface="Times New Roman"/>
                        </a:rPr>
                        <a:t>observers perform their memory accesses in a straightforward, linear fashion without additional synchronization or looping </a:t>
                      </a:r>
                      <a:endParaRPr sz="12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c>
                  <a:txBody>
                    <a:bodyPr/>
                    <a:lstStyle/>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P0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L00: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lwz r1,0(r2)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cmpwi r1,0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beq  L00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li r4,200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L01: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lwz r3,0(r2)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cmpw r3,r1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bne  L02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addi r4,r4,-1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cmpwi r4,0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bne  L01      </a:t>
                      </a:r>
                      <a:endParaRPr sz="900">
                        <a:latin typeface="Times New Roman"/>
                        <a:ea typeface="Times New Roman"/>
                        <a:cs typeface="Times New Roman"/>
                        <a:sym typeface="Times New Roman"/>
                      </a:endParaRPr>
                    </a:p>
                    <a:p>
                      <a:pPr indent="0" lvl="0" marL="0" rtl="0" algn="l">
                        <a:lnSpc>
                          <a:spcPct val="75000"/>
                        </a:lnSpc>
                        <a:spcBef>
                          <a:spcPts val="0"/>
                        </a:spcBef>
                        <a:spcAft>
                          <a:spcPts val="0"/>
                        </a:spcAft>
                        <a:buNone/>
                      </a:pPr>
                      <a:r>
                        <a:rPr lang="en" sz="900">
                          <a:latin typeface="Times New Roman"/>
                          <a:ea typeface="Times New Roman"/>
                          <a:cs typeface="Times New Roman"/>
                          <a:sym typeface="Times New Roman"/>
                        </a:rPr>
                        <a:t>L02:     </a:t>
                      </a:r>
                      <a:endParaRPr sz="900">
                        <a:latin typeface="Times New Roman"/>
                        <a:ea typeface="Times New Roman"/>
                        <a:cs typeface="Times New Roman"/>
                        <a:sym typeface="Times New Roman"/>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Usage of -obs and -obstype option with diy7 tools</a:t>
            </a:r>
            <a:endParaRPr b="1"/>
          </a:p>
        </p:txBody>
      </p:sp>
      <p:sp>
        <p:nvSpPr>
          <p:cNvPr id="143" name="Google Shape;143;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sz="1600">
                <a:solidFill>
                  <a:schemeClr val="dk1"/>
                </a:solidFill>
                <a:highlight>
                  <a:srgbClr val="FFFFFF"/>
                </a:highlight>
                <a:latin typeface="Times New Roman"/>
                <a:ea typeface="Times New Roman"/>
                <a:cs typeface="Times New Roman"/>
                <a:sym typeface="Times New Roman"/>
              </a:rPr>
              <a:t>diyone7 : </a:t>
            </a:r>
            <a:r>
              <a:rPr lang="en" sz="1400">
                <a:solidFill>
                  <a:schemeClr val="dk1"/>
                </a:solidFill>
                <a:highlight>
                  <a:srgbClr val="FFFFFF"/>
                </a:highlight>
                <a:latin typeface="Times New Roman"/>
                <a:ea typeface="Times New Roman"/>
                <a:cs typeface="Times New Roman"/>
                <a:sym typeface="Times New Roman"/>
              </a:rPr>
              <a:t>generates one litmus test from the specification of a violation of the sequential consistency memory model as a cycle</a:t>
            </a:r>
            <a:endParaRPr sz="1400">
              <a:solidFill>
                <a:schemeClr val="dk1"/>
              </a:solidFill>
              <a:highlight>
                <a:srgbClr val="FFFFFF"/>
              </a:highlight>
              <a:latin typeface="Times New Roman"/>
              <a:ea typeface="Times New Roman"/>
              <a:cs typeface="Times New Roman"/>
              <a:sym typeface="Times New Roman"/>
            </a:endParaRPr>
          </a:p>
          <a:p>
            <a:pPr indent="457200" lvl="0" marL="0" rtl="0" algn="just">
              <a:lnSpc>
                <a:spcPct val="100000"/>
              </a:lnSpc>
              <a:spcBef>
                <a:spcPts val="1000"/>
              </a:spcBef>
              <a:spcAft>
                <a:spcPts val="0"/>
              </a:spcAft>
              <a:buNone/>
            </a:pPr>
            <a:r>
              <a:rPr b="1" lang="en" sz="1400">
                <a:solidFill>
                  <a:schemeClr val="dk1"/>
                </a:solidFill>
                <a:latin typeface="Times New Roman"/>
                <a:ea typeface="Times New Roman"/>
                <a:cs typeface="Times New Roman"/>
                <a:sym typeface="Times New Roman"/>
              </a:rPr>
              <a:t>$  diyone7 -name 2+2WObs -obs force -obstype straight -arch PPC PodWW Coe PodWW Coe</a:t>
            </a:r>
            <a:endParaRPr b="1" sz="1400">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rPr b="1" lang="en" sz="1600">
                <a:solidFill>
                  <a:schemeClr val="dk1"/>
                </a:solidFill>
                <a:highlight>
                  <a:srgbClr val="FFFFFF"/>
                </a:highlight>
                <a:latin typeface="Times New Roman"/>
                <a:ea typeface="Times New Roman"/>
                <a:cs typeface="Times New Roman"/>
                <a:sym typeface="Times New Roman"/>
              </a:rPr>
              <a:t>d</a:t>
            </a:r>
            <a:r>
              <a:rPr b="1" lang="en" sz="1600">
                <a:solidFill>
                  <a:schemeClr val="dk1"/>
                </a:solidFill>
                <a:highlight>
                  <a:srgbClr val="FFFFFF"/>
                </a:highlight>
                <a:latin typeface="Times New Roman"/>
                <a:ea typeface="Times New Roman"/>
                <a:cs typeface="Times New Roman"/>
                <a:sym typeface="Times New Roman"/>
              </a:rPr>
              <a:t>iycross7 : </a:t>
            </a:r>
            <a:r>
              <a:rPr lang="en" sz="1400">
                <a:solidFill>
                  <a:schemeClr val="dk1"/>
                </a:solidFill>
                <a:highlight>
                  <a:srgbClr val="FFFFFF"/>
                </a:highlight>
                <a:latin typeface="Times New Roman"/>
                <a:ea typeface="Times New Roman"/>
                <a:cs typeface="Times New Roman"/>
                <a:sym typeface="Times New Roman"/>
              </a:rPr>
              <a:t>The tool diycross7 has an interface similar to diyone7, except it accepts list of candidate relaxations where diyone7 accepts single candidate relaxations.</a:t>
            </a:r>
            <a:endParaRPr sz="1400">
              <a:solidFill>
                <a:schemeClr val="dk1"/>
              </a:solidFill>
              <a:highlight>
                <a:srgbClr val="FFFFFF"/>
              </a:highlight>
              <a:latin typeface="Times New Roman"/>
              <a:ea typeface="Times New Roman"/>
              <a:cs typeface="Times New Roman"/>
              <a:sym typeface="Times New Roman"/>
            </a:endParaRPr>
          </a:p>
          <a:p>
            <a:pPr indent="0" lvl="0" marL="457200" rtl="0" algn="just">
              <a:spcBef>
                <a:spcPts val="1200"/>
              </a:spcBef>
              <a:spcAft>
                <a:spcPts val="0"/>
              </a:spcAft>
              <a:buNone/>
            </a:pPr>
            <a:r>
              <a:rPr b="1" lang="en" sz="1400">
                <a:solidFill>
                  <a:schemeClr val="dk1"/>
                </a:solidFill>
                <a:highlight>
                  <a:srgbClr val="FFFFFF"/>
                </a:highlight>
                <a:latin typeface="Times New Roman"/>
                <a:ea typeface="Times New Roman"/>
                <a:cs typeface="Times New Roman"/>
                <a:sym typeface="Times New Roman"/>
              </a:rPr>
              <a:t>$ diycross7 -arch PPC -obs force -obstype fenced -name iriw Rfe DpdR,LwSyncdRR Fre Rfe       DpdR,LwSyncdRR Fre </a:t>
            </a:r>
            <a:endParaRPr b="1"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1200"/>
              </a:spcBef>
              <a:spcAft>
                <a:spcPts val="0"/>
              </a:spcAft>
              <a:buNone/>
            </a:pPr>
            <a:r>
              <a:rPr b="1" lang="en" sz="1600">
                <a:solidFill>
                  <a:schemeClr val="dk1"/>
                </a:solidFill>
                <a:highlight>
                  <a:srgbClr val="FFFFFF"/>
                </a:highlight>
                <a:latin typeface="Times New Roman"/>
                <a:ea typeface="Times New Roman"/>
                <a:cs typeface="Times New Roman"/>
                <a:sym typeface="Times New Roman"/>
              </a:rPr>
              <a:t>d</a:t>
            </a:r>
            <a:r>
              <a:rPr b="1" lang="en" sz="1600">
                <a:solidFill>
                  <a:schemeClr val="dk1"/>
                </a:solidFill>
                <a:highlight>
                  <a:srgbClr val="FFFFFF"/>
                </a:highlight>
                <a:latin typeface="Times New Roman"/>
                <a:ea typeface="Times New Roman"/>
                <a:cs typeface="Times New Roman"/>
                <a:sym typeface="Times New Roman"/>
              </a:rPr>
              <a:t>iy7 : </a:t>
            </a:r>
            <a:r>
              <a:rPr lang="en" sz="1400">
                <a:solidFill>
                  <a:schemeClr val="dk1"/>
                </a:solidFill>
                <a:highlight>
                  <a:srgbClr val="FFFFFF"/>
                </a:highlight>
                <a:latin typeface="Times New Roman"/>
                <a:ea typeface="Times New Roman"/>
                <a:cs typeface="Times New Roman"/>
                <a:sym typeface="Times New Roman"/>
              </a:rPr>
              <a:t>generates several tests, aimed at confirming that candidate relaxations are relaxed or safe</a:t>
            </a:r>
            <a:endParaRPr sz="1400">
              <a:solidFill>
                <a:schemeClr val="dk1"/>
              </a:solidFill>
              <a:highlight>
                <a:srgbClr val="FFFFFF"/>
              </a:highlight>
              <a:latin typeface="Times New Roman"/>
              <a:ea typeface="Times New Roman"/>
              <a:cs typeface="Times New Roman"/>
              <a:sym typeface="Times New Roman"/>
            </a:endParaRPr>
          </a:p>
          <a:p>
            <a:pPr indent="457200" lvl="0" marL="0" rtl="0" algn="just">
              <a:spcBef>
                <a:spcPts val="1000"/>
              </a:spcBef>
              <a:spcAft>
                <a:spcPts val="0"/>
              </a:spcAft>
              <a:buNone/>
            </a:pPr>
            <a:r>
              <a:rPr b="1" lang="en" sz="1400">
                <a:solidFill>
                  <a:schemeClr val="dk1"/>
                </a:solidFill>
                <a:highlight>
                  <a:srgbClr val="FFFFFF"/>
                </a:highlight>
                <a:latin typeface="Times New Roman"/>
                <a:ea typeface="Times New Roman"/>
                <a:cs typeface="Times New Roman"/>
                <a:sym typeface="Times New Roman"/>
              </a:rPr>
              <a:t>$ diy7 -arch PPC -obs force -obstype fenced -name iriw -relax LwSyncdRR -safe Fre,Rfe,DpdR </a:t>
            </a:r>
            <a:endParaRPr b="1"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None/>
            </a:pPr>
            <a:r>
              <a:t/>
            </a:r>
            <a:endParaRPr b="1"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sz="1400">
              <a:solidFill>
                <a:schemeClr val="dk1"/>
              </a:solidFill>
              <a:highlight>
                <a:srgbClr val="FFFFFF"/>
              </a:highlight>
              <a:latin typeface="Times New Roman"/>
              <a:ea typeface="Times New Roman"/>
              <a:cs typeface="Times New Roman"/>
              <a:sym typeface="Times New Roman"/>
            </a:endParaRPr>
          </a:p>
          <a:p>
            <a:pPr indent="0" lvl="0" marL="0" rtl="0" algn="just">
              <a:spcBef>
                <a:spcPts val="0"/>
              </a:spcBef>
              <a:spcAft>
                <a:spcPts val="1200"/>
              </a:spcAft>
              <a:buNone/>
            </a:pPr>
            <a:r>
              <a:t/>
            </a:r>
            <a:endParaRPr sz="14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Family Names</a:t>
            </a:r>
            <a:endParaRPr b="1"/>
          </a:p>
        </p:txBody>
      </p:sp>
      <p:sp>
        <p:nvSpPr>
          <p:cNvPr id="149" name="Google Shape;149;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40000"/>
              </a:lnSpc>
              <a:spcBef>
                <a:spcPts val="120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Family names</a:t>
            </a:r>
            <a:r>
              <a:rPr lang="en" sz="1400">
                <a:solidFill>
                  <a:schemeClr val="dk1"/>
                </a:solidFill>
                <a:latin typeface="Times New Roman"/>
                <a:ea typeface="Times New Roman"/>
                <a:cs typeface="Times New Roman"/>
                <a:sym typeface="Times New Roman"/>
              </a:rPr>
              <a:t> represent the structure of tests by summarizing the types of operations (reads and writes) and their sequence in the test cycles. </a:t>
            </a:r>
            <a:endParaRPr sz="1400">
              <a:solidFill>
                <a:schemeClr val="dk1"/>
              </a:solidFill>
              <a:latin typeface="Times New Roman"/>
              <a:ea typeface="Times New Roman"/>
              <a:cs typeface="Times New Roman"/>
              <a:sym typeface="Times New Roman"/>
            </a:endParaRPr>
          </a:p>
          <a:p>
            <a:pPr indent="-317500" lvl="0" marL="457200" rtl="0" algn="l">
              <a:lnSpc>
                <a:spcPct val="14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These names are important because they help group similar tests together, which is useful for understanding and analyzing the behavior of memory models.</a:t>
            </a:r>
            <a:endParaRPr sz="1400">
              <a:solidFill>
                <a:schemeClr val="dk1"/>
              </a:solidFill>
              <a:latin typeface="Times New Roman"/>
              <a:ea typeface="Times New Roman"/>
              <a:cs typeface="Times New Roman"/>
              <a:sym typeface="Times New Roman"/>
            </a:endParaRPr>
          </a:p>
          <a:p>
            <a:pPr indent="-317500" lvl="0" marL="457200" rtl="0" algn="l">
              <a:lnSpc>
                <a:spcPct val="140000"/>
              </a:lnSpc>
              <a:spcBef>
                <a:spcPts val="120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Example :</a:t>
            </a:r>
            <a:r>
              <a:rPr lang="en" sz="1400">
                <a:solidFill>
                  <a:schemeClr val="dk1"/>
                </a:solidFill>
                <a:latin typeface="Times New Roman"/>
                <a:ea typeface="Times New Roman"/>
                <a:cs typeface="Times New Roman"/>
                <a:sym typeface="Times New Roman"/>
              </a:rPr>
              <a:t> For instance, consider the cycle </a:t>
            </a:r>
            <a:r>
              <a:rPr b="1" lang="en" sz="1400">
                <a:solidFill>
                  <a:schemeClr val="dk1"/>
                </a:solidFill>
                <a:latin typeface="Times New Roman"/>
                <a:ea typeface="Times New Roman"/>
                <a:cs typeface="Times New Roman"/>
                <a:sym typeface="Times New Roman"/>
              </a:rPr>
              <a:t>PodWW Rfe PodRR Fre</a:t>
            </a:r>
            <a:endParaRPr sz="1400">
              <a:solidFill>
                <a:schemeClr val="dk1"/>
              </a:solidFill>
              <a:latin typeface="Times New Roman"/>
              <a:ea typeface="Times New Roman"/>
              <a:cs typeface="Times New Roman"/>
              <a:sym typeface="Times New Roman"/>
            </a:endParaRPr>
          </a:p>
          <a:p>
            <a:pPr indent="0" lvl="0" marL="457200" rtl="0" algn="l">
              <a:lnSpc>
                <a:spcPct val="140000"/>
              </a:lnSpc>
              <a:spcBef>
                <a:spcPts val="1200"/>
              </a:spcBef>
              <a:spcAft>
                <a:spcPts val="0"/>
              </a:spcAft>
              <a:buNone/>
            </a:pPr>
            <a:r>
              <a:rPr lang="en" sz="1400">
                <a:solidFill>
                  <a:schemeClr val="dk1"/>
                </a:solidFill>
                <a:latin typeface="Times New Roman"/>
                <a:ea typeface="Times New Roman"/>
                <a:cs typeface="Times New Roman"/>
                <a:sym typeface="Times New Roman"/>
              </a:rPr>
              <a:t>There are two threads in the corresponding test (as there are two external communication candidate relaxations), one thread starts and ends with a write (written WW), while the other thread starts and ends with a read (written RR). The family name is thus WW+RR, (or RR+WW, but we choose the former)</a:t>
            </a:r>
            <a:endParaRPr sz="1400">
              <a:solidFill>
                <a:schemeClr val="dk1"/>
              </a:solidFill>
              <a:latin typeface="Times New Roman"/>
              <a:ea typeface="Times New Roman"/>
              <a:cs typeface="Times New Roman"/>
              <a:sym typeface="Times New Roman"/>
            </a:endParaRPr>
          </a:p>
          <a:p>
            <a:pPr indent="0" lvl="0" marL="0" rtl="0" algn="l">
              <a:lnSpc>
                <a:spcPct val="140000"/>
              </a:lnSpc>
              <a:spcBef>
                <a:spcPts val="120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105000"/>
              </a:lnSpc>
              <a:spcBef>
                <a:spcPts val="1200"/>
              </a:spcBef>
              <a:spcAft>
                <a:spcPts val="1200"/>
              </a:spcAft>
              <a:buNone/>
            </a:pPr>
            <a:r>
              <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Common Nicknames and Family Names</a:t>
            </a:r>
            <a:endParaRPr b="1"/>
          </a:p>
        </p:txBody>
      </p:sp>
      <p:pic>
        <p:nvPicPr>
          <p:cNvPr id="155" name="Google Shape;155;p30"/>
          <p:cNvPicPr preferRelativeResize="0"/>
          <p:nvPr/>
        </p:nvPicPr>
        <p:blipFill>
          <a:blip r:embed="rId3">
            <a:alphaModFix/>
          </a:blip>
          <a:stretch>
            <a:fillRect/>
          </a:stretch>
        </p:blipFill>
        <p:spPr>
          <a:xfrm>
            <a:off x="1217925" y="1323375"/>
            <a:ext cx="6584400" cy="2461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300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Additional tools: extracting cycles and classification</a:t>
            </a:r>
            <a:endParaRPr b="1"/>
          </a:p>
          <a:p>
            <a:pPr indent="0" lvl="0" marL="0" rtl="0" algn="l">
              <a:spcBef>
                <a:spcPts val="0"/>
              </a:spcBef>
              <a:spcAft>
                <a:spcPts val="0"/>
              </a:spcAft>
              <a:buClr>
                <a:schemeClr val="dk1"/>
              </a:buClr>
              <a:buSzPct val="39285"/>
              <a:buFont typeface="Arial"/>
              <a:buNone/>
            </a:pPr>
            <a:r>
              <a:t/>
            </a:r>
            <a:endParaRPr b="1"/>
          </a:p>
          <a:p>
            <a:pPr indent="0" lvl="0" marL="0" rtl="0" algn="l">
              <a:spcBef>
                <a:spcPts val="0"/>
              </a:spcBef>
              <a:spcAft>
                <a:spcPts val="0"/>
              </a:spcAft>
              <a:buNone/>
            </a:pPr>
            <a:r>
              <a:t/>
            </a:r>
            <a:endParaRPr b="1"/>
          </a:p>
        </p:txBody>
      </p:sp>
      <p:sp>
        <p:nvSpPr>
          <p:cNvPr id="161" name="Google Shape;161;p31"/>
          <p:cNvSpPr txBox="1"/>
          <p:nvPr>
            <p:ph idx="1" type="body"/>
          </p:nvPr>
        </p:nvSpPr>
        <p:spPr>
          <a:xfrm>
            <a:off x="311700" y="968300"/>
            <a:ext cx="8520600" cy="37095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When non-standard family names or numeric names are used, it proves convenient to rename tests with the standard naming scheme. We provide two tools to do so: </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mcycles7</a:t>
            </a:r>
            <a:r>
              <a:rPr lang="en" sz="1400">
                <a:solidFill>
                  <a:schemeClr val="dk1"/>
                </a:solidFill>
                <a:latin typeface="Times New Roman"/>
                <a:ea typeface="Times New Roman"/>
                <a:cs typeface="Times New Roman"/>
                <a:sym typeface="Times New Roman"/>
              </a:rPr>
              <a:t> that extracts cycles from litmus source files </a:t>
            </a:r>
            <a:endParaRPr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classify7</a:t>
            </a:r>
            <a:r>
              <a:rPr lang="en" sz="1400">
                <a:solidFill>
                  <a:schemeClr val="dk1"/>
                </a:solidFill>
                <a:latin typeface="Times New Roman"/>
                <a:ea typeface="Times New Roman"/>
                <a:cs typeface="Times New Roman"/>
                <a:sym typeface="Times New Roman"/>
              </a:rPr>
              <a:t> that normalises and renames cycles</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just">
              <a:lnSpc>
                <a:spcPct val="150000"/>
              </a:lnSpc>
              <a:spcBef>
                <a:spcPts val="0"/>
              </a:spcBef>
              <a:spcAft>
                <a:spcPts val="0"/>
              </a:spcAft>
              <a:buNone/>
            </a:pPr>
            <a:r>
              <a:rPr b="1" lang="en" sz="1400">
                <a:solidFill>
                  <a:schemeClr val="dk1"/>
                </a:solidFill>
                <a:latin typeface="Times New Roman"/>
                <a:ea typeface="Times New Roman"/>
                <a:cs typeface="Times New Roman"/>
                <a:sym typeface="Times New Roman"/>
              </a:rPr>
              <a:t>Usage :</a:t>
            </a:r>
            <a:endParaRPr b="1" sz="1400">
              <a:solidFill>
                <a:schemeClr val="dk1"/>
              </a:solidFill>
              <a:latin typeface="Times New Roman"/>
              <a:ea typeface="Times New Roman"/>
              <a:cs typeface="Times New Roman"/>
              <a:sym typeface="Times New Roman"/>
            </a:endParaRPr>
          </a:p>
          <a:p>
            <a:pPr indent="-317500" lvl="0" marL="457200" rtl="0" algn="just">
              <a:lnSpc>
                <a:spcPct val="15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Create one configuratio file to generate litmus tests using diy7</a:t>
            </a:r>
            <a:endParaRPr sz="1400">
              <a:solidFill>
                <a:schemeClr val="dk1"/>
              </a:solidFill>
              <a:latin typeface="Times New Roman"/>
              <a:ea typeface="Times New Roman"/>
              <a:cs typeface="Times New Roman"/>
              <a:sym typeface="Times New Roman"/>
            </a:endParaRPr>
          </a:p>
          <a:p>
            <a:pPr indent="45720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 cat X.conf </a:t>
            </a:r>
            <a:endParaRPr b="1" sz="14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-arch X86</a:t>
            </a:r>
            <a:endParaRPr sz="14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-name X</a:t>
            </a:r>
            <a:endParaRPr sz="14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-nprocs 3</a:t>
            </a:r>
            <a:endParaRPr sz="14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-size 6</a:t>
            </a:r>
            <a:endParaRPr sz="14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-safe Pod**,Fre,Rfe,Wse</a:t>
            </a:r>
            <a:endParaRPr sz="14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-mode critical</a:t>
            </a:r>
            <a:endParaRPr sz="1400">
              <a:solidFill>
                <a:schemeClr val="dk1"/>
              </a:solidFill>
              <a:latin typeface="Times New Roman"/>
              <a:ea typeface="Times New Roman"/>
              <a:cs typeface="Times New Roman"/>
              <a:sym typeface="Times New Roman"/>
            </a:endParaRPr>
          </a:p>
          <a:p>
            <a:pPr indent="0" lvl="0" marL="457200" rtl="0" algn="l">
              <a:lnSpc>
                <a:spcPct val="10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0" lvl="0" marL="457200" rtl="0" algn="l">
              <a:spcBef>
                <a:spcPts val="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d</a:t>
            </a:r>
            <a:r>
              <a:rPr b="1" lang="en"/>
              <a:t>iy7 tool</a:t>
            </a:r>
            <a:endParaRPr b="1"/>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It is used for generating tests.It can be configured to test various memory models and architectures.</a:t>
            </a:r>
            <a:endParaRPr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Basic command syntax:</a:t>
            </a:r>
            <a:endParaRPr b="1" sz="1600">
              <a:solidFill>
                <a:schemeClr val="dk1"/>
              </a:solidFill>
              <a:latin typeface="Times New Roman"/>
              <a:ea typeface="Times New Roman"/>
              <a:cs typeface="Times New Roman"/>
              <a:sym typeface="Times New Roman"/>
            </a:endParaRPr>
          </a:p>
          <a:p>
            <a:pPr indent="-330200" lvl="1" marL="914400" rtl="0" algn="l">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d</a:t>
            </a:r>
            <a:r>
              <a:rPr b="1" lang="en" sz="1600">
                <a:solidFill>
                  <a:schemeClr val="dk1"/>
                </a:solidFill>
                <a:latin typeface="Times New Roman"/>
                <a:ea typeface="Times New Roman"/>
                <a:cs typeface="Times New Roman"/>
                <a:sym typeface="Times New Roman"/>
              </a:rPr>
              <a:t>iy7 -arch ARCH</a:t>
            </a:r>
            <a:endParaRPr b="1" sz="1600">
              <a:solidFill>
                <a:schemeClr val="dk1"/>
              </a:solidFill>
              <a:latin typeface="Times New Roman"/>
              <a:ea typeface="Times New Roman"/>
              <a:cs typeface="Times New Roman"/>
              <a:sym typeface="Times New Roman"/>
            </a:endParaRPr>
          </a:p>
          <a:p>
            <a:pPr indent="-330200" lvl="0" marL="457200" rtl="0" algn="l">
              <a:spcBef>
                <a:spcPts val="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-arch ARCH</a:t>
            </a:r>
            <a:r>
              <a:rPr lang="en" sz="1600">
                <a:solidFill>
                  <a:schemeClr val="dk1"/>
                </a:solidFill>
                <a:latin typeface="Times New Roman"/>
                <a:ea typeface="Times New Roman"/>
                <a:cs typeface="Times New Roman"/>
                <a:sym typeface="Times New Roman"/>
              </a:rPr>
              <a:t>: Specify the target architecture (e.g., X86, ARM, PowerPC).</a:t>
            </a:r>
            <a:endParaRPr sz="16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60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2"/>
          <p:cNvSpPr txBox="1"/>
          <p:nvPr>
            <p:ph idx="1" type="body"/>
          </p:nvPr>
        </p:nvSpPr>
        <p:spPr>
          <a:xfrm>
            <a:off x="245925" y="99975"/>
            <a:ext cx="8520600" cy="3824400"/>
          </a:xfrm>
          <a:prstGeom prst="rect">
            <a:avLst/>
          </a:prstGeom>
        </p:spPr>
        <p:txBody>
          <a:bodyPr anchorCtr="0" anchor="t" bIns="91425" lIns="91425" spcFirstLastPara="1" rIns="91425" wrap="square" tIns="91425">
            <a:noAutofit/>
          </a:bodyPr>
          <a:lstStyle/>
          <a:p>
            <a:pPr indent="0" lvl="0" marL="0" rtl="0" algn="just">
              <a:lnSpc>
                <a:spcPct val="150000"/>
              </a:lnSpc>
              <a:spcBef>
                <a:spcPts val="0"/>
              </a:spcBef>
              <a:spcAft>
                <a:spcPts val="0"/>
              </a:spcAft>
              <a:buClr>
                <a:schemeClr val="dk1"/>
              </a:buClr>
              <a:buSzPts val="1100"/>
              <a:buFont typeface="Arial"/>
              <a:buNone/>
            </a:pPr>
            <a:r>
              <a:t/>
            </a:r>
            <a:endParaRPr b="1" sz="14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 diy7 -conf X.conf </a:t>
            </a:r>
            <a:endParaRPr b="1" sz="14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Generator produced 23 tests</a:t>
            </a:r>
            <a:endParaRPr sz="1400">
              <a:solidFill>
                <a:schemeClr val="dk1"/>
              </a:solidFill>
              <a:latin typeface="Times New Roman"/>
              <a:ea typeface="Times New Roman"/>
              <a:cs typeface="Times New Roman"/>
              <a:sym typeface="Times New Roman"/>
            </a:endParaRPr>
          </a:p>
          <a:p>
            <a:pPr indent="457200" lvl="0" marL="0" rtl="0" algn="just">
              <a:lnSpc>
                <a:spcPct val="150000"/>
              </a:lnSpc>
              <a:spcBef>
                <a:spcPts val="0"/>
              </a:spcBef>
              <a:spcAft>
                <a:spcPts val="0"/>
              </a:spcAft>
              <a:buNone/>
            </a:pPr>
            <a:r>
              <a:rPr b="1" lang="en" sz="1400">
                <a:solidFill>
                  <a:schemeClr val="dk1"/>
                </a:solidFill>
                <a:latin typeface="Times New Roman"/>
                <a:ea typeface="Times New Roman"/>
                <a:cs typeface="Times New Roman"/>
                <a:sym typeface="Times New Roman"/>
              </a:rPr>
              <a:t>$ ls</a:t>
            </a:r>
            <a:endParaRPr b="1"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@all    X004.litmus  X009.litmus  X014.litmus  X019.litmus X000.litmus  X005.litmus  X010.litmus  X015.litmus  X020.litmus X001.litmus  X006.litmus  X011.litmus  X016.litmus  X021.litmus X002.litmus  X007.litmus  X012.litmus  X017.litmus  X022.litmus    X003.litmus  X008.litmus  X013.litmus  X018.litmus  X.conf</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use mcycles7 on a litmus test to extract the memory access pattern</a:t>
            </a:r>
            <a:endParaRPr b="1" sz="1400">
              <a:solidFill>
                <a:schemeClr val="dk1"/>
              </a:solidFill>
              <a:latin typeface="Times New Roman"/>
              <a:ea typeface="Times New Roman"/>
              <a:cs typeface="Times New Roman"/>
              <a:sym typeface="Times New Roman"/>
            </a:endParaRPr>
          </a:p>
          <a:p>
            <a:pPr indent="0" lvl="0" marL="457200" rtl="0" algn="just">
              <a:lnSpc>
                <a:spcPct val="150000"/>
              </a:lnSpc>
              <a:spcBef>
                <a:spcPts val="1000"/>
              </a:spcBef>
              <a:spcAft>
                <a:spcPts val="0"/>
              </a:spcAft>
              <a:buNone/>
            </a:pPr>
            <a:r>
              <a:rPr b="1" lang="en" sz="1400">
                <a:solidFill>
                  <a:schemeClr val="dk1"/>
                </a:solidFill>
                <a:latin typeface="Times New Roman"/>
                <a:ea typeface="Times New Roman"/>
                <a:cs typeface="Times New Roman"/>
                <a:sym typeface="Times New Roman"/>
              </a:rPr>
              <a:t>$ mcycles7 @all</a:t>
            </a:r>
            <a:endParaRPr b="1"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X000: Rfe PodRR Fre PodWR Fre</a:t>
            </a:r>
            <a:endParaRPr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X001: Rfe PodRW Coe PodWR Fre</a:t>
            </a:r>
            <a:endParaRPr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X002: Rfe PodRW Rfe PodRR Fre</a:t>
            </a:r>
            <a:endParaRPr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a:p>
            <a:pPr indent="457200" lvl="0" marL="457200" rtl="0" algn="just">
              <a:lnSpc>
                <a:spcPct val="150000"/>
              </a:lnSpc>
              <a:spcBef>
                <a:spcPts val="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3"/>
          <p:cNvSpPr txBox="1"/>
          <p:nvPr>
            <p:ph idx="1" type="body"/>
          </p:nvPr>
        </p:nvSpPr>
        <p:spPr>
          <a:xfrm>
            <a:off x="311700" y="422850"/>
            <a:ext cx="8520600" cy="4297800"/>
          </a:xfrm>
          <a:prstGeom prst="rect">
            <a:avLst/>
          </a:prstGeom>
        </p:spPr>
        <p:txBody>
          <a:bodyPr anchorCtr="0" anchor="t" bIns="91425" lIns="91425" spcFirstLastPara="1" rIns="91425" wrap="square" tIns="91425">
            <a:noAutofit/>
          </a:bodyPr>
          <a:lstStyle/>
          <a:p>
            <a:pPr indent="-317500" lvl="0" marL="457200" rtl="0" algn="just">
              <a:lnSpc>
                <a:spcPct val="140000"/>
              </a:lnSpc>
              <a:spcBef>
                <a:spcPts val="10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output of mcycle7 can be piped into classify7 for family classication</a:t>
            </a:r>
            <a:endParaRPr sz="1400">
              <a:solidFill>
                <a:schemeClr val="dk1"/>
              </a:solidFill>
              <a:latin typeface="Times New Roman"/>
              <a:ea typeface="Times New Roman"/>
              <a:cs typeface="Times New Roman"/>
              <a:sym typeface="Times New Roman"/>
            </a:endParaRPr>
          </a:p>
          <a:p>
            <a:pPr indent="0" lvl="0" marL="457200" rtl="0" algn="just">
              <a:lnSpc>
                <a:spcPct val="140000"/>
              </a:lnSpc>
              <a:spcBef>
                <a:spcPts val="1000"/>
              </a:spcBef>
              <a:spcAft>
                <a:spcPts val="0"/>
              </a:spcAft>
              <a:buNone/>
            </a:pPr>
            <a:r>
              <a:rPr b="1" lang="en" sz="1400">
                <a:solidFill>
                  <a:schemeClr val="dk1"/>
                </a:solidFill>
                <a:latin typeface="Times New Roman"/>
                <a:ea typeface="Times New Roman"/>
                <a:cs typeface="Times New Roman"/>
                <a:sym typeface="Times New Roman"/>
              </a:rPr>
              <a:t>$ mcycles7 @all | classify7 -arch X86 </a:t>
            </a:r>
            <a:endParaRPr b="1" sz="1400">
              <a:solidFill>
                <a:schemeClr val="dk1"/>
              </a:solidFill>
              <a:latin typeface="Times New Roman"/>
              <a:ea typeface="Times New Roman"/>
              <a:cs typeface="Times New Roman"/>
              <a:sym typeface="Times New Roman"/>
            </a:endParaRPr>
          </a:p>
          <a:p>
            <a:pPr indent="0" lvl="0" marL="457200" rtl="0" algn="just">
              <a:lnSpc>
                <a:spcPct val="100000"/>
              </a:lnSpc>
              <a:spcBef>
                <a:spcPts val="1000"/>
              </a:spcBef>
              <a:spcAft>
                <a:spcPts val="0"/>
              </a:spcAft>
              <a:buNone/>
            </a:pPr>
            <a:r>
              <a:rPr lang="en" sz="1400">
                <a:solidFill>
                  <a:schemeClr val="dk1"/>
                </a:solidFill>
                <a:latin typeface="Times New Roman"/>
                <a:ea typeface="Times New Roman"/>
                <a:cs typeface="Times New Roman"/>
                <a:sym typeface="Times New Roman"/>
              </a:rPr>
              <a:t>2+2W</a:t>
            </a:r>
            <a:endParaRPr sz="14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  X021 -&gt; 2+2W: PodWW Coe PodWW Coe</a:t>
            </a:r>
            <a:endParaRPr sz="14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3.2W</a:t>
            </a:r>
            <a:endParaRPr sz="14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  X022 -&gt; 3.2W: PodWW Coe PodWW Coe PodWW Coe</a:t>
            </a:r>
            <a:endParaRPr sz="14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3.LB</a:t>
            </a:r>
            <a:endParaRPr sz="1400">
              <a:solidFill>
                <a:schemeClr val="dk1"/>
              </a:solidFill>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 sz="1400">
                <a:solidFill>
                  <a:schemeClr val="dk1"/>
                </a:solidFill>
                <a:latin typeface="Times New Roman"/>
                <a:ea typeface="Times New Roman"/>
                <a:cs typeface="Times New Roman"/>
                <a:sym typeface="Times New Roman"/>
              </a:rPr>
              <a:t>  X015 -&gt; 3.LB: PodRW Rfe PodRW Rfe PodRW Rfe</a:t>
            </a:r>
            <a:endParaRPr sz="1400">
              <a:solidFill>
                <a:schemeClr val="dk1"/>
              </a:solidFill>
              <a:latin typeface="Times New Roman"/>
              <a:ea typeface="Times New Roman"/>
              <a:cs typeface="Times New Roman"/>
              <a:sym typeface="Times New Roman"/>
            </a:endParaRPr>
          </a:p>
          <a:p>
            <a:pPr indent="0" lvl="0" marL="0" rtl="0" algn="just">
              <a:lnSpc>
                <a:spcPct val="140000"/>
              </a:lnSpc>
              <a:spcBef>
                <a:spcPts val="1000"/>
              </a:spcBef>
              <a:spcAft>
                <a:spcPts val="0"/>
              </a:spcAft>
              <a:buNone/>
            </a:pPr>
            <a:r>
              <a:rPr lang="en" sz="1400">
                <a:solidFill>
                  <a:schemeClr val="dk1"/>
                </a:solidFill>
                <a:latin typeface="Times New Roman"/>
                <a:ea typeface="Times New Roman"/>
                <a:cs typeface="Times New Roman"/>
                <a:sym typeface="Times New Roman"/>
              </a:rPr>
              <a:t>To directly generate tests with family names based on the cycles used we have two methods</a:t>
            </a:r>
            <a:endParaRPr sz="1400">
              <a:solidFill>
                <a:schemeClr val="dk1"/>
              </a:solidFill>
              <a:latin typeface="Times New Roman"/>
              <a:ea typeface="Times New Roman"/>
              <a:cs typeface="Times New Roman"/>
              <a:sym typeface="Times New Roman"/>
            </a:endParaRPr>
          </a:p>
          <a:p>
            <a:pPr indent="-317500" lvl="0" marL="457200" rtl="0" algn="just">
              <a:lnSpc>
                <a:spcPct val="14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one can normalise tests, using normalised names by piping mcycle7 output into diyone7 with options -norm -num false</a:t>
            </a:r>
            <a:endParaRPr sz="1400">
              <a:solidFill>
                <a:schemeClr val="dk1"/>
              </a:solidFill>
              <a:latin typeface="Times New Roman"/>
              <a:ea typeface="Times New Roman"/>
              <a:cs typeface="Times New Roman"/>
              <a:sym typeface="Times New Roman"/>
            </a:endParaRPr>
          </a:p>
          <a:p>
            <a:pPr indent="0" lvl="0" marL="457200" rtl="0" algn="just">
              <a:lnSpc>
                <a:spcPct val="140000"/>
              </a:lnSpc>
              <a:spcBef>
                <a:spcPts val="0"/>
              </a:spcBef>
              <a:spcAft>
                <a:spcPts val="0"/>
              </a:spcAft>
              <a:buNone/>
            </a:pPr>
            <a:r>
              <a:rPr b="1" lang="en" sz="1400">
                <a:solidFill>
                  <a:schemeClr val="dk1"/>
                </a:solidFill>
                <a:latin typeface="Times New Roman"/>
                <a:ea typeface="Times New Roman"/>
                <a:cs typeface="Times New Roman"/>
                <a:sym typeface="Times New Roman"/>
              </a:rPr>
              <a:t>$ mcycles7 @all | diyone7 -arch X86 -norm -num false -o normalized_op</a:t>
            </a:r>
            <a:endParaRPr b="1" sz="1400">
              <a:solidFill>
                <a:schemeClr val="dk1"/>
              </a:solidFill>
              <a:latin typeface="Times New Roman"/>
              <a:ea typeface="Times New Roman"/>
              <a:cs typeface="Times New Roman"/>
              <a:sym typeface="Times New Roman"/>
            </a:endParaRPr>
          </a:p>
          <a:p>
            <a:pPr indent="-317500" lvl="0" marL="457200" rtl="0" algn="just">
              <a:lnSpc>
                <a:spcPct val="140000"/>
              </a:lnSpc>
              <a:spcBef>
                <a:spcPts val="0"/>
              </a:spcBef>
              <a:spcAft>
                <a:spcPts val="0"/>
              </a:spcAft>
              <a:buClr>
                <a:schemeClr val="dk1"/>
              </a:buClr>
              <a:buSzPts val="1400"/>
              <a:buFont typeface="Times New Roman"/>
              <a:buAutoNum type="arabicPeriod"/>
            </a:pPr>
            <a:r>
              <a:rPr lang="en" sz="1400">
                <a:solidFill>
                  <a:schemeClr val="dk1"/>
                </a:solidFill>
                <a:latin typeface="Times New Roman"/>
                <a:ea typeface="Times New Roman"/>
                <a:cs typeface="Times New Roman"/>
                <a:sym typeface="Times New Roman"/>
              </a:rPr>
              <a:t>Alternatively, one may instruct classify7 to produce output for diyone7.</a:t>
            </a:r>
            <a:endParaRPr b="1" sz="1400">
              <a:solidFill>
                <a:schemeClr val="dk1"/>
              </a:solidFill>
              <a:latin typeface="Times New Roman"/>
              <a:ea typeface="Times New Roman"/>
              <a:cs typeface="Times New Roman"/>
              <a:sym typeface="Times New Roman"/>
            </a:endParaRPr>
          </a:p>
          <a:p>
            <a:pPr indent="457200" lvl="0" marL="0" rtl="0" algn="just">
              <a:lnSpc>
                <a:spcPct val="140000"/>
              </a:lnSpc>
              <a:spcBef>
                <a:spcPts val="0"/>
              </a:spcBef>
              <a:spcAft>
                <a:spcPts val="0"/>
              </a:spcAft>
              <a:buNone/>
            </a:pPr>
            <a:r>
              <a:rPr b="1" lang="en" sz="1400">
                <a:solidFill>
                  <a:schemeClr val="dk1"/>
                </a:solidFill>
                <a:latin typeface="Times New Roman"/>
                <a:ea typeface="Times New Roman"/>
                <a:cs typeface="Times New Roman"/>
                <a:sym typeface="Times New Roman"/>
              </a:rPr>
              <a:t>$ mcycles7 @all | classify7 -arch X86 -diyone | diyone7 -arch X86 -o normalized_op/</a:t>
            </a:r>
            <a:endParaRPr b="1" sz="1400">
              <a:solidFill>
                <a:schemeClr val="dk1"/>
              </a:solidFill>
              <a:latin typeface="Times New Roman"/>
              <a:ea typeface="Times New Roman"/>
              <a:cs typeface="Times New Roman"/>
              <a:sym typeface="Times New Roman"/>
            </a:endParaRPr>
          </a:p>
          <a:p>
            <a:pPr indent="0" lvl="0" marL="457200" rtl="0" algn="just">
              <a:lnSpc>
                <a:spcPct val="140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4"/>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6000"/>
              <a:t>THANK YOU</a:t>
            </a:r>
            <a:endParaRPr b="1" sz="6000"/>
          </a:p>
        </p:txBody>
      </p:sp>
      <p:sp>
        <p:nvSpPr>
          <p:cNvPr id="177" name="Google Shape;177;p34"/>
          <p:cNvSpPr txBox="1"/>
          <p:nvPr>
            <p:ph idx="1" type="body"/>
          </p:nvPr>
        </p:nvSpPr>
        <p:spPr>
          <a:xfrm>
            <a:off x="5799900" y="3546525"/>
            <a:ext cx="3032400" cy="1065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r>
              <a:rPr lang="en"/>
              <a:t>S.Lochani Vilehya</a:t>
            </a:r>
            <a:endParaRPr/>
          </a:p>
          <a:p>
            <a:pPr indent="0" lvl="0" marL="0" rtl="0" algn="r">
              <a:spcBef>
                <a:spcPts val="1200"/>
              </a:spcBef>
              <a:spcAft>
                <a:spcPts val="1200"/>
              </a:spcAft>
              <a:buNone/>
            </a:pPr>
            <a:r>
              <a:rPr lang="en"/>
              <a:t>43317</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Candidate</a:t>
            </a:r>
            <a:r>
              <a:rPr b="1" lang="en"/>
              <a:t> relaxations</a:t>
            </a:r>
            <a:endParaRPr b="1"/>
          </a:p>
        </p:txBody>
      </p:sp>
      <p:sp>
        <p:nvSpPr>
          <p:cNvPr id="66" name="Google Shape;66;p15"/>
          <p:cNvSpPr txBox="1"/>
          <p:nvPr>
            <p:ph idx="1" type="body"/>
          </p:nvPr>
        </p:nvSpPr>
        <p:spPr>
          <a:xfrm>
            <a:off x="311700" y="1152475"/>
            <a:ext cx="8520600" cy="3698100"/>
          </a:xfrm>
          <a:prstGeom prst="rect">
            <a:avLst/>
          </a:prstGeom>
        </p:spPr>
        <p:txBody>
          <a:bodyPr anchorCtr="0" anchor="t" bIns="91425" lIns="91425" spcFirstLastPara="1" rIns="91425" wrap="square" tIns="91425">
            <a:normAutofit lnSpcReduction="20000"/>
          </a:bodyPr>
          <a:lstStyle/>
          <a:p>
            <a:pPr indent="-336550" lvl="0" marL="457200" rtl="0" algn="just">
              <a:lnSpc>
                <a:spcPct val="150000"/>
              </a:lnSpc>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Relaxation </a:t>
            </a:r>
            <a:r>
              <a:rPr lang="en" sz="1700">
                <a:solidFill>
                  <a:schemeClr val="dk1"/>
                </a:solidFill>
                <a:latin typeface="Times New Roman"/>
                <a:ea typeface="Times New Roman"/>
                <a:cs typeface="Times New Roman"/>
                <a:sym typeface="Times New Roman"/>
              </a:rPr>
              <a:t>refers to the process of weakening the constraints of a more restrictive model (like Sequential Consistency) to allow for greater concurrency and potentially improve performance</a:t>
            </a:r>
            <a:endParaRPr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 </a:t>
            </a:r>
            <a:r>
              <a:rPr b="1" lang="en" sz="1700">
                <a:solidFill>
                  <a:schemeClr val="dk1"/>
                </a:solidFill>
                <a:latin typeface="Times New Roman"/>
                <a:ea typeface="Times New Roman"/>
                <a:cs typeface="Times New Roman"/>
                <a:sym typeface="Times New Roman"/>
              </a:rPr>
              <a:t>candidate relaxation </a:t>
            </a:r>
            <a:r>
              <a:rPr lang="en" sz="1700">
                <a:solidFill>
                  <a:schemeClr val="dk1"/>
                </a:solidFill>
                <a:latin typeface="Times New Roman"/>
                <a:ea typeface="Times New Roman"/>
                <a:cs typeface="Times New Roman"/>
                <a:sym typeface="Times New Roman"/>
              </a:rPr>
              <a:t>is a specific type of relaxation applied to memory operations between threads. It is a way to describe and analyze how certain memory operations can be reordered or observed differently from what Sequential Consistency (SC) would enforce.</a:t>
            </a:r>
            <a:endParaRPr sz="1700">
              <a:solidFill>
                <a:schemeClr val="dk1"/>
              </a:solidFill>
              <a:latin typeface="Times New Roman"/>
              <a:ea typeface="Times New Roman"/>
              <a:cs typeface="Times New Roman"/>
              <a:sym typeface="Times New Roman"/>
            </a:endParaRPr>
          </a:p>
          <a:p>
            <a:pPr indent="-336550" lvl="0" marL="457200" rtl="0" algn="just">
              <a:lnSpc>
                <a:spcPct val="150000"/>
              </a:lnSpc>
              <a:spcBef>
                <a:spcPts val="0"/>
              </a:spcBef>
              <a:spcAft>
                <a:spcPts val="0"/>
              </a:spcAft>
              <a:buClr>
                <a:schemeClr val="dk1"/>
              </a:buClr>
              <a:buSzPts val="1700"/>
              <a:buFont typeface="Times New Roman"/>
              <a:buChar char="●"/>
            </a:pPr>
            <a:r>
              <a:rPr b="1" lang="en" sz="1700">
                <a:solidFill>
                  <a:schemeClr val="dk1"/>
                </a:solidFill>
                <a:latin typeface="Times New Roman"/>
                <a:ea typeface="Times New Roman"/>
                <a:cs typeface="Times New Roman"/>
                <a:sym typeface="Times New Roman"/>
              </a:rPr>
              <a:t>Types of candidate relaxations:</a:t>
            </a:r>
            <a:endParaRPr b="1" sz="1700">
              <a:solidFill>
                <a:schemeClr val="dk1"/>
              </a:solidFill>
              <a:latin typeface="Times New Roman"/>
              <a:ea typeface="Times New Roman"/>
              <a:cs typeface="Times New Roman"/>
              <a:sym typeface="Times New Roman"/>
            </a:endParaRPr>
          </a:p>
          <a:p>
            <a:pPr indent="-336550" lvl="1" marL="914400" rtl="0" algn="just">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Communication candidate relaxation</a:t>
            </a:r>
            <a:endParaRPr sz="1700">
              <a:solidFill>
                <a:schemeClr val="dk1"/>
              </a:solidFill>
              <a:latin typeface="Times New Roman"/>
              <a:ea typeface="Times New Roman"/>
              <a:cs typeface="Times New Roman"/>
              <a:sym typeface="Times New Roman"/>
            </a:endParaRPr>
          </a:p>
          <a:p>
            <a:pPr indent="-336550" lvl="1" marL="914400" rtl="0" algn="just">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Program order candidate relaxation</a:t>
            </a:r>
            <a:endParaRPr sz="1700">
              <a:solidFill>
                <a:schemeClr val="dk1"/>
              </a:solidFill>
              <a:latin typeface="Times New Roman"/>
              <a:ea typeface="Times New Roman"/>
              <a:cs typeface="Times New Roman"/>
              <a:sym typeface="Times New Roman"/>
            </a:endParaRPr>
          </a:p>
          <a:p>
            <a:pPr indent="-336550" lvl="1" marL="914400" rtl="0" algn="just">
              <a:lnSpc>
                <a:spcPct val="150000"/>
              </a:lnSpc>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Fence candidate relaxations</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Communication candidate relaxation</a:t>
            </a:r>
            <a:endParaRPr b="1"/>
          </a:p>
        </p:txBody>
      </p:sp>
      <p:pic>
        <p:nvPicPr>
          <p:cNvPr id="72" name="Google Shape;72;p16"/>
          <p:cNvPicPr preferRelativeResize="0"/>
          <p:nvPr/>
        </p:nvPicPr>
        <p:blipFill>
          <a:blip r:embed="rId3">
            <a:alphaModFix/>
          </a:blip>
          <a:stretch>
            <a:fillRect/>
          </a:stretch>
        </p:blipFill>
        <p:spPr>
          <a:xfrm>
            <a:off x="311700" y="2272625"/>
            <a:ext cx="8520600" cy="2424991"/>
          </a:xfrm>
          <a:prstGeom prst="rect">
            <a:avLst/>
          </a:prstGeom>
          <a:noFill/>
          <a:ln>
            <a:noFill/>
          </a:ln>
        </p:spPr>
      </p:pic>
      <p:sp>
        <p:nvSpPr>
          <p:cNvPr id="73" name="Google Shape;73;p16"/>
          <p:cNvSpPr txBox="1"/>
          <p:nvPr/>
        </p:nvSpPr>
        <p:spPr>
          <a:xfrm>
            <a:off x="352050" y="1277475"/>
            <a:ext cx="8337000" cy="30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latin typeface="Times New Roman"/>
                <a:ea typeface="Times New Roman"/>
                <a:cs typeface="Times New Roman"/>
                <a:sym typeface="Times New Roman"/>
              </a:rPr>
              <a:t>These r</a:t>
            </a:r>
            <a:r>
              <a:rPr lang="en">
                <a:solidFill>
                  <a:schemeClr val="dk1"/>
                </a:solidFill>
                <a:latin typeface="Times New Roman"/>
                <a:ea typeface="Times New Roman"/>
                <a:cs typeface="Times New Roman"/>
                <a:sym typeface="Times New Roman"/>
              </a:rPr>
              <a:t>efer to specific types of relaxations that involve two events communicating via memory. These events, which can occur either on the same processor or across different processors, interact by reading from or writing to the same memory location.</a:t>
            </a:r>
            <a:endParaRPr>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Program order Candidate relaxations</a:t>
            </a:r>
            <a:endParaRPr b="1"/>
          </a:p>
        </p:txBody>
      </p:sp>
      <p:sp>
        <p:nvSpPr>
          <p:cNvPr id="79" name="Google Shape;79;p17"/>
          <p:cNvSpPr txBox="1"/>
          <p:nvPr>
            <p:ph idx="1" type="body"/>
          </p:nvPr>
        </p:nvSpPr>
        <p:spPr>
          <a:xfrm>
            <a:off x="311700" y="1152475"/>
            <a:ext cx="8520600" cy="358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Program order candidate relaxations</a:t>
            </a:r>
            <a:r>
              <a:rPr lang="en" sz="1400">
                <a:solidFill>
                  <a:schemeClr val="dk1"/>
                </a:solidFill>
                <a:latin typeface="Times New Roman"/>
                <a:ea typeface="Times New Roman"/>
                <a:cs typeface="Times New Roman"/>
                <a:sym typeface="Times New Roman"/>
              </a:rPr>
              <a:t> refer to the possible relaxations between two events that occur in program order, which means they occur on the same processor.</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The syntax for program order candidate relaxations is:</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rgbClr val="188038"/>
                </a:solidFill>
                <a:latin typeface="Times New Roman"/>
                <a:ea typeface="Times New Roman"/>
                <a:cs typeface="Times New Roman"/>
                <a:sym typeface="Times New Roman"/>
              </a:rPr>
              <a:t>Po(s|d)(R|W)(R|W)</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Po</a:t>
            </a:r>
            <a:r>
              <a:rPr lang="en" sz="1400">
                <a:solidFill>
                  <a:schemeClr val="dk1"/>
                </a:solidFill>
                <a:latin typeface="Times New Roman"/>
                <a:ea typeface="Times New Roman"/>
                <a:cs typeface="Times New Roman"/>
                <a:sym typeface="Times New Roman"/>
              </a:rPr>
              <a:t>: Refers to </a:t>
            </a:r>
            <a:r>
              <a:rPr i="1" lang="en" sz="1400">
                <a:solidFill>
                  <a:schemeClr val="dk1"/>
                </a:solidFill>
                <a:latin typeface="Times New Roman"/>
                <a:ea typeface="Times New Roman"/>
                <a:cs typeface="Times New Roman"/>
                <a:sym typeface="Times New Roman"/>
              </a:rPr>
              <a:t>program order</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s</a:t>
            </a:r>
            <a:r>
              <a:rPr lang="en" sz="1400">
                <a:solidFill>
                  <a:schemeClr val="dk1"/>
                </a:solidFill>
                <a:latin typeface="Times New Roman"/>
                <a:ea typeface="Times New Roman"/>
                <a:cs typeface="Times New Roman"/>
                <a:sym typeface="Times New Roman"/>
              </a:rPr>
              <a:t> or </a:t>
            </a:r>
            <a:r>
              <a:rPr b="1" lang="en" sz="1400">
                <a:solidFill>
                  <a:schemeClr val="dk1"/>
                </a:solidFill>
                <a:latin typeface="Times New Roman"/>
                <a:ea typeface="Times New Roman"/>
                <a:cs typeface="Times New Roman"/>
                <a:sym typeface="Times New Roman"/>
              </a:rPr>
              <a:t>d</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s</a:t>
            </a:r>
            <a:r>
              <a:rPr lang="en">
                <a:solidFill>
                  <a:schemeClr val="dk1"/>
                </a:solidFill>
                <a:latin typeface="Times New Roman"/>
                <a:ea typeface="Times New Roman"/>
                <a:cs typeface="Times New Roman"/>
                <a:sym typeface="Times New Roman"/>
              </a:rPr>
              <a:t>: Indicates that the two events are operating on the </a:t>
            </a:r>
            <a:r>
              <a:rPr i="1" lang="en">
                <a:solidFill>
                  <a:schemeClr val="dk1"/>
                </a:solidFill>
                <a:latin typeface="Times New Roman"/>
                <a:ea typeface="Times New Roman"/>
                <a:cs typeface="Times New Roman"/>
                <a:sym typeface="Times New Roman"/>
              </a:rPr>
              <a:t>same memory location</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d</a:t>
            </a:r>
            <a:r>
              <a:rPr lang="en">
                <a:solidFill>
                  <a:schemeClr val="dk1"/>
                </a:solidFill>
                <a:latin typeface="Times New Roman"/>
                <a:ea typeface="Times New Roman"/>
                <a:cs typeface="Times New Roman"/>
                <a:sym typeface="Times New Roman"/>
              </a:rPr>
              <a:t>: Indicates that the two events are operating on </a:t>
            </a:r>
            <a:r>
              <a:rPr i="1" lang="en">
                <a:solidFill>
                  <a:schemeClr val="dk1"/>
                </a:solidFill>
                <a:latin typeface="Times New Roman"/>
                <a:ea typeface="Times New Roman"/>
                <a:cs typeface="Times New Roman"/>
                <a:sym typeface="Times New Roman"/>
              </a:rPr>
              <a:t>different memory locations</a:t>
            </a:r>
            <a:r>
              <a:rPr lang="en">
                <a:solidFill>
                  <a:schemeClr val="dk1"/>
                </a:solidFill>
                <a:latin typeface="Times New Roman"/>
                <a:ea typeface="Times New Roman"/>
                <a:cs typeface="Times New Roman"/>
                <a:sym typeface="Times New Roman"/>
              </a:rPr>
              <a:t>.</a:t>
            </a:r>
            <a:endParaRPr>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R</a:t>
            </a:r>
            <a:r>
              <a:rPr lang="en" sz="1400">
                <a:solidFill>
                  <a:schemeClr val="dk1"/>
                </a:solidFill>
                <a:latin typeface="Times New Roman"/>
                <a:ea typeface="Times New Roman"/>
                <a:cs typeface="Times New Roman"/>
                <a:sym typeface="Times New Roman"/>
              </a:rPr>
              <a:t> or </a:t>
            </a:r>
            <a:r>
              <a:rPr b="1" lang="en" sz="1400">
                <a:solidFill>
                  <a:schemeClr val="dk1"/>
                </a:solidFill>
                <a:latin typeface="Times New Roman"/>
                <a:ea typeface="Times New Roman"/>
                <a:cs typeface="Times New Roman"/>
                <a:sym typeface="Times New Roman"/>
              </a:rPr>
              <a:t>W</a:t>
            </a:r>
            <a:r>
              <a:rPr lang="en" sz="1400">
                <a:solidFill>
                  <a:schemeClr val="dk1"/>
                </a:solidFill>
                <a:latin typeface="Times New Roman"/>
                <a:ea typeface="Times New Roman"/>
                <a:cs typeface="Times New Roman"/>
                <a:sym typeface="Times New Roman"/>
              </a:rPr>
              <a:t>:</a:t>
            </a:r>
            <a:endParaRPr sz="1400">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R</a:t>
            </a:r>
            <a:r>
              <a:rPr lang="en">
                <a:solidFill>
                  <a:schemeClr val="dk1"/>
                </a:solidFill>
                <a:latin typeface="Times New Roman"/>
                <a:ea typeface="Times New Roman"/>
                <a:cs typeface="Times New Roman"/>
                <a:sym typeface="Times New Roman"/>
              </a:rPr>
              <a:t>: Represents a </a:t>
            </a:r>
            <a:r>
              <a:rPr i="1" lang="en">
                <a:solidFill>
                  <a:schemeClr val="dk1"/>
                </a:solidFill>
                <a:latin typeface="Times New Roman"/>
                <a:ea typeface="Times New Roman"/>
                <a:cs typeface="Times New Roman"/>
                <a:sym typeface="Times New Roman"/>
              </a:rPr>
              <a:t>read</a:t>
            </a:r>
            <a:r>
              <a:rPr lang="en">
                <a:solidFill>
                  <a:schemeClr val="dk1"/>
                </a:solidFill>
                <a:latin typeface="Times New Roman"/>
                <a:ea typeface="Times New Roman"/>
                <a:cs typeface="Times New Roman"/>
                <a:sym typeface="Times New Roman"/>
              </a:rPr>
              <a:t> event.</a:t>
            </a:r>
            <a:endParaRPr>
              <a:solidFill>
                <a:schemeClr val="dk1"/>
              </a:solidFill>
              <a:latin typeface="Times New Roman"/>
              <a:ea typeface="Times New Roman"/>
              <a:cs typeface="Times New Roman"/>
              <a:sym typeface="Times New Roman"/>
            </a:endParaRPr>
          </a:p>
          <a:p>
            <a:pPr indent="-317500" lvl="1" marL="914400" rtl="0" algn="l">
              <a:spcBef>
                <a:spcPts val="0"/>
              </a:spcBef>
              <a:spcAft>
                <a:spcPts val="0"/>
              </a:spcAft>
              <a:buClr>
                <a:schemeClr val="dk1"/>
              </a:buClr>
              <a:buSzPts val="1400"/>
              <a:buChar char="○"/>
            </a:pPr>
            <a:r>
              <a:rPr b="1" lang="en">
                <a:solidFill>
                  <a:schemeClr val="dk1"/>
                </a:solidFill>
                <a:latin typeface="Times New Roman"/>
                <a:ea typeface="Times New Roman"/>
                <a:cs typeface="Times New Roman"/>
                <a:sym typeface="Times New Roman"/>
              </a:rPr>
              <a:t>W</a:t>
            </a:r>
            <a:r>
              <a:rPr lang="en">
                <a:solidFill>
                  <a:schemeClr val="dk1"/>
                </a:solidFill>
                <a:latin typeface="Times New Roman"/>
                <a:ea typeface="Times New Roman"/>
                <a:cs typeface="Times New Roman"/>
                <a:sym typeface="Times New Roman"/>
              </a:rPr>
              <a:t>: Represents a </a:t>
            </a:r>
            <a:r>
              <a:rPr i="1" lang="en">
                <a:solidFill>
                  <a:schemeClr val="dk1"/>
                </a:solidFill>
                <a:latin typeface="Times New Roman"/>
                <a:ea typeface="Times New Roman"/>
                <a:cs typeface="Times New Roman"/>
                <a:sym typeface="Times New Roman"/>
              </a:rPr>
              <a:t>write</a:t>
            </a:r>
            <a:r>
              <a:rPr lang="en">
                <a:solidFill>
                  <a:schemeClr val="dk1"/>
                </a:solidFill>
                <a:latin typeface="Times New Roman"/>
                <a:ea typeface="Times New Roman"/>
                <a:cs typeface="Times New Roman"/>
                <a:sym typeface="Times New Roman"/>
              </a:rPr>
              <a:t> event</a:t>
            </a:r>
            <a:endParaRPr>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a:blip r:embed="rId3">
            <a:alphaModFix/>
          </a:blip>
          <a:stretch>
            <a:fillRect/>
          </a:stretch>
        </p:blipFill>
        <p:spPr>
          <a:xfrm>
            <a:off x="1894625" y="975275"/>
            <a:ext cx="5462325" cy="3192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261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Fence candidate relaxations</a:t>
            </a:r>
            <a:endParaRPr b="1"/>
          </a:p>
        </p:txBody>
      </p:sp>
      <p:sp>
        <p:nvSpPr>
          <p:cNvPr id="90" name="Google Shape;90;p19"/>
          <p:cNvSpPr txBox="1"/>
          <p:nvPr>
            <p:ph idx="1" type="body"/>
          </p:nvPr>
        </p:nvSpPr>
        <p:spPr>
          <a:xfrm>
            <a:off x="311700" y="969250"/>
            <a:ext cx="8520600" cy="4051200"/>
          </a:xfrm>
          <a:prstGeom prst="rect">
            <a:avLst/>
          </a:prstGeom>
        </p:spPr>
        <p:txBody>
          <a:bodyPr anchorCtr="0" anchor="t" bIns="91425" lIns="91425" spcFirstLastPara="1" rIns="91425" wrap="square" tIns="91425">
            <a:noAutofit/>
          </a:bodyPr>
          <a:lstStyle/>
          <a:p>
            <a:pPr indent="-330200" lvl="0" marL="457200" rtl="0" algn="just">
              <a:lnSpc>
                <a:spcPct val="115000"/>
              </a:lnSpc>
              <a:spcBef>
                <a:spcPts val="12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Relaxed architectures provide specific instructions, namely barriers or fences, to enforce order of memory accesses. </a:t>
            </a:r>
            <a:endParaRPr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In diy7 the presence of a fence instruction is specified with fence candidate relaxations, similar to program order candidate relaxations, except that a fence instruction is inserted.</a:t>
            </a:r>
            <a:endParaRPr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The inserted fence is the strongest fence that varies based on the provided architecture, that is </a:t>
            </a:r>
            <a:r>
              <a:rPr b="1" lang="en" sz="1600">
                <a:solidFill>
                  <a:schemeClr val="dk1"/>
                </a:solidFill>
                <a:latin typeface="Times New Roman"/>
                <a:ea typeface="Times New Roman"/>
                <a:cs typeface="Times New Roman"/>
                <a:sym typeface="Times New Roman"/>
              </a:rPr>
              <a:t>mfence for x86 dmb for ARM , fence for riscv and sync for Power. </a:t>
            </a:r>
            <a:endParaRPr b="1" sz="1600">
              <a:solidFill>
                <a:schemeClr val="dk1"/>
              </a:solidFill>
              <a:latin typeface="Times New Roman"/>
              <a:ea typeface="Times New Roman"/>
              <a:cs typeface="Times New Roman"/>
              <a:sym typeface="Times New Roman"/>
            </a:endParaRPr>
          </a:p>
          <a:p>
            <a:pPr indent="-330200" lvl="0" marL="457200" rtl="0" algn="just">
              <a:lnSpc>
                <a:spcPct val="115000"/>
              </a:lnSpc>
              <a:spcBef>
                <a:spcPts val="1000"/>
              </a:spcBef>
              <a:spcAft>
                <a:spcPts val="0"/>
              </a:spcAft>
              <a:buClr>
                <a:schemeClr val="dk1"/>
              </a:buClr>
              <a:buSzPts val="1600"/>
              <a:buFont typeface="Times New Roman"/>
              <a:buChar char="●"/>
            </a:pPr>
            <a:r>
              <a:rPr lang="en" sz="1600">
                <a:solidFill>
                  <a:schemeClr val="dk1"/>
                </a:solidFill>
                <a:latin typeface="Times New Roman"/>
                <a:ea typeface="Times New Roman"/>
                <a:cs typeface="Times New Roman"/>
                <a:sym typeface="Times New Roman"/>
              </a:rPr>
              <a:t>Basic command to list the fence candidate relaxation of </a:t>
            </a:r>
            <a:r>
              <a:rPr lang="en" sz="1600">
                <a:solidFill>
                  <a:schemeClr val="dk1"/>
                </a:solidFill>
                <a:latin typeface="Times New Roman"/>
                <a:ea typeface="Times New Roman"/>
                <a:cs typeface="Times New Roman"/>
                <a:sym typeface="Times New Roman"/>
              </a:rPr>
              <a:t>particular</a:t>
            </a:r>
            <a:r>
              <a:rPr lang="en" sz="1600">
                <a:solidFill>
                  <a:schemeClr val="dk1"/>
                </a:solidFill>
                <a:latin typeface="Times New Roman"/>
                <a:ea typeface="Times New Roman"/>
                <a:cs typeface="Times New Roman"/>
                <a:sym typeface="Times New Roman"/>
              </a:rPr>
              <a:t> architecture</a:t>
            </a:r>
            <a:endParaRPr sz="1600">
              <a:solidFill>
                <a:schemeClr val="dk1"/>
              </a:solidFill>
              <a:latin typeface="Times New Roman"/>
              <a:ea typeface="Times New Roman"/>
              <a:cs typeface="Times New Roman"/>
              <a:sym typeface="Times New Roman"/>
            </a:endParaRPr>
          </a:p>
          <a:p>
            <a:pPr indent="-330200" lvl="1" marL="914400" rtl="0" algn="just">
              <a:lnSpc>
                <a:spcPct val="150000"/>
              </a:lnSpc>
              <a:spcBef>
                <a:spcPts val="100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diy7 -arch ARCH -show fences</a:t>
            </a:r>
            <a:endParaRPr b="1" sz="1600">
              <a:solidFill>
                <a:schemeClr val="dk1"/>
              </a:solidFill>
              <a:latin typeface="Times New Roman"/>
              <a:ea typeface="Times New Roman"/>
              <a:cs typeface="Times New Roman"/>
              <a:sym typeface="Times New Roman"/>
            </a:endParaRPr>
          </a:p>
          <a:p>
            <a:pPr indent="-330200" lvl="1" marL="914400" rtl="0" algn="just">
              <a:lnSpc>
                <a:spcPct val="150000"/>
              </a:lnSpc>
              <a:spcBef>
                <a:spcPts val="1000"/>
              </a:spcBef>
              <a:spcAft>
                <a:spcPts val="0"/>
              </a:spcAft>
              <a:buClr>
                <a:schemeClr val="dk1"/>
              </a:buClr>
              <a:buSzPts val="1600"/>
              <a:buFont typeface="Times New Roman"/>
              <a:buChar char="○"/>
            </a:pPr>
            <a:r>
              <a:rPr b="1" lang="en" sz="1600">
                <a:solidFill>
                  <a:schemeClr val="dk1"/>
                </a:solidFill>
                <a:latin typeface="Times New Roman"/>
                <a:ea typeface="Times New Roman"/>
                <a:cs typeface="Times New Roman"/>
                <a:sym typeface="Times New Roman"/>
              </a:rPr>
              <a:t>ARCH =</a:t>
            </a:r>
            <a:r>
              <a:rPr lang="en" sz="1600">
                <a:solidFill>
                  <a:schemeClr val="dk1"/>
                </a:solidFill>
                <a:latin typeface="Times New Roman"/>
                <a:ea typeface="Times New Roman"/>
                <a:cs typeface="Times New Roman"/>
                <a:sym typeface="Times New Roman"/>
              </a:rPr>
              <a:t> &lt;C|CPP|LISA|AArch64|ARM|MIPS|PPC|X86|RISCV|X86_64&gt;</a:t>
            </a:r>
            <a:endParaRPr sz="1600">
              <a:solidFill>
                <a:schemeClr val="dk1"/>
              </a:solidFill>
              <a:latin typeface="Times New Roman"/>
              <a:ea typeface="Times New Roman"/>
              <a:cs typeface="Times New Roman"/>
              <a:sym typeface="Times New Roman"/>
            </a:endParaRPr>
          </a:p>
          <a:p>
            <a:pPr indent="0" lvl="0" marL="0" rtl="0" algn="just">
              <a:lnSpc>
                <a:spcPct val="115000"/>
              </a:lnSpc>
              <a:spcBef>
                <a:spcPts val="1200"/>
              </a:spcBef>
              <a:spcAft>
                <a:spcPts val="0"/>
              </a:spcAft>
              <a:buNone/>
            </a:pPr>
            <a:r>
              <a:t/>
            </a:r>
            <a:endParaRPr sz="16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1000"/>
              </a:spcAft>
              <a:buNone/>
            </a:pPr>
            <a:r>
              <a:t/>
            </a:r>
            <a:endParaRPr sz="16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pic>
        <p:nvPicPr>
          <p:cNvPr id="95" name="Google Shape;95;p20"/>
          <p:cNvPicPr preferRelativeResize="0"/>
          <p:nvPr/>
        </p:nvPicPr>
        <p:blipFill rotWithShape="1">
          <a:blip r:embed="rId3">
            <a:alphaModFix/>
          </a:blip>
          <a:srcRect b="22761" l="0" r="0" t="12576"/>
          <a:stretch/>
        </p:blipFill>
        <p:spPr>
          <a:xfrm>
            <a:off x="930925" y="1579450"/>
            <a:ext cx="7282150" cy="1984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301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Usage of candidate relaxations with diy7</a:t>
            </a:r>
            <a:endParaRPr b="1"/>
          </a:p>
        </p:txBody>
      </p:sp>
      <p:sp>
        <p:nvSpPr>
          <p:cNvPr id="101" name="Google Shape;101;p21"/>
          <p:cNvSpPr txBox="1"/>
          <p:nvPr>
            <p:ph idx="1" type="body"/>
          </p:nvPr>
        </p:nvSpPr>
        <p:spPr>
          <a:xfrm>
            <a:off x="311700" y="873750"/>
            <a:ext cx="8520600" cy="4038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300">
                <a:solidFill>
                  <a:schemeClr val="dk1"/>
                </a:solidFill>
                <a:latin typeface="Times New Roman"/>
                <a:ea typeface="Times New Roman"/>
                <a:cs typeface="Times New Roman"/>
                <a:sym typeface="Times New Roman"/>
              </a:rPr>
              <a:t>The options </a:t>
            </a:r>
            <a:r>
              <a:rPr b="1" lang="en" sz="1300">
                <a:solidFill>
                  <a:schemeClr val="dk1"/>
                </a:solidFill>
                <a:latin typeface="Times New Roman"/>
                <a:ea typeface="Times New Roman"/>
                <a:cs typeface="Times New Roman"/>
                <a:sym typeface="Times New Roman"/>
              </a:rPr>
              <a:t>-relax</a:t>
            </a:r>
            <a:r>
              <a:rPr lang="en" sz="1300">
                <a:solidFill>
                  <a:schemeClr val="dk1"/>
                </a:solidFill>
                <a:latin typeface="Times New Roman"/>
                <a:ea typeface="Times New Roman"/>
                <a:cs typeface="Times New Roman"/>
                <a:sym typeface="Times New Roman"/>
              </a:rPr>
              <a:t> and </a:t>
            </a:r>
            <a:r>
              <a:rPr b="1" lang="en" sz="1300">
                <a:solidFill>
                  <a:schemeClr val="dk1"/>
                </a:solidFill>
                <a:latin typeface="Times New Roman"/>
                <a:ea typeface="Times New Roman"/>
                <a:cs typeface="Times New Roman"/>
                <a:sym typeface="Times New Roman"/>
              </a:rPr>
              <a:t>-safe</a:t>
            </a:r>
            <a:r>
              <a:rPr lang="en" sz="1300">
                <a:solidFill>
                  <a:schemeClr val="dk1"/>
                </a:solidFill>
                <a:latin typeface="Times New Roman"/>
                <a:ea typeface="Times New Roman"/>
                <a:cs typeface="Times New Roman"/>
                <a:sym typeface="Times New Roman"/>
              </a:rPr>
              <a:t> in </a:t>
            </a:r>
            <a:r>
              <a:rPr b="1" lang="en" sz="1300">
                <a:solidFill>
                  <a:schemeClr val="dk1"/>
                </a:solidFill>
                <a:latin typeface="Times New Roman"/>
                <a:ea typeface="Times New Roman"/>
                <a:cs typeface="Times New Roman"/>
                <a:sym typeface="Times New Roman"/>
              </a:rPr>
              <a:t>diy7</a:t>
            </a:r>
            <a:r>
              <a:rPr lang="en" sz="1300">
                <a:solidFill>
                  <a:schemeClr val="dk1"/>
                </a:solidFill>
                <a:latin typeface="Times New Roman"/>
                <a:ea typeface="Times New Roman"/>
                <a:cs typeface="Times New Roman"/>
                <a:sym typeface="Times New Roman"/>
              </a:rPr>
              <a:t> allow users to define sets of memory ordering relaxations or constraints that the tool will use when generating and analyzing memory model behaviors through litmus tests</a:t>
            </a:r>
            <a:endParaRPr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-relax</a:t>
            </a:r>
            <a:r>
              <a:rPr lang="en" sz="1300">
                <a:solidFill>
                  <a:schemeClr val="dk1"/>
                </a:solidFill>
                <a:latin typeface="Times New Roman"/>
                <a:ea typeface="Times New Roman"/>
                <a:cs typeface="Times New Roman"/>
                <a:sym typeface="Times New Roman"/>
              </a:rPr>
              <a:t>: Specifies which memory edges (like reads and writes) can be </a:t>
            </a:r>
            <a:r>
              <a:rPr b="1" lang="en" sz="1300">
                <a:solidFill>
                  <a:schemeClr val="dk1"/>
                </a:solidFill>
                <a:latin typeface="Times New Roman"/>
                <a:ea typeface="Times New Roman"/>
                <a:cs typeface="Times New Roman"/>
                <a:sym typeface="Times New Roman"/>
              </a:rPr>
              <a:t>relaxed</a:t>
            </a:r>
            <a:r>
              <a:rPr lang="en" sz="1300">
                <a:solidFill>
                  <a:schemeClr val="dk1"/>
                </a:solidFill>
                <a:latin typeface="Times New Roman"/>
                <a:ea typeface="Times New Roman"/>
                <a:cs typeface="Times New Roman"/>
                <a:sym typeface="Times New Roman"/>
              </a:rPr>
              <a:t> (reordered). It allows you to model behaviors where some operations do not follow strict program order.</a:t>
            </a:r>
            <a:endParaRPr sz="1300">
              <a:solidFill>
                <a:schemeClr val="dk1"/>
              </a:solidFill>
              <a:latin typeface="Times New Roman"/>
              <a:ea typeface="Times New Roman"/>
              <a:cs typeface="Times New Roman"/>
              <a:sym typeface="Times New Roman"/>
            </a:endParaRPr>
          </a:p>
          <a:p>
            <a:pPr indent="-311150" lvl="0" marL="457200" rtl="0" algn="l">
              <a:spcBef>
                <a:spcPts val="100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-safe</a:t>
            </a:r>
            <a:r>
              <a:rPr lang="en" sz="1300">
                <a:solidFill>
                  <a:schemeClr val="dk1"/>
                </a:solidFill>
                <a:latin typeface="Times New Roman"/>
                <a:ea typeface="Times New Roman"/>
                <a:cs typeface="Times New Roman"/>
                <a:sym typeface="Times New Roman"/>
              </a:rPr>
              <a:t>: Specifies which memory edges are </a:t>
            </a:r>
            <a:r>
              <a:rPr b="1" lang="en" sz="1300">
                <a:solidFill>
                  <a:schemeClr val="dk1"/>
                </a:solidFill>
                <a:latin typeface="Times New Roman"/>
                <a:ea typeface="Times New Roman"/>
                <a:cs typeface="Times New Roman"/>
                <a:sym typeface="Times New Roman"/>
              </a:rPr>
              <a:t>safe</a:t>
            </a:r>
            <a:r>
              <a:rPr lang="en" sz="1300">
                <a:solidFill>
                  <a:schemeClr val="dk1"/>
                </a:solidFill>
                <a:latin typeface="Times New Roman"/>
                <a:ea typeface="Times New Roman"/>
                <a:cs typeface="Times New Roman"/>
                <a:sym typeface="Times New Roman"/>
              </a:rPr>
              <a:t> and must respect program order, meaning no relaxation is allowed for these edges.</a:t>
            </a:r>
            <a:endParaRPr sz="1300">
              <a:solidFill>
                <a:schemeClr val="dk1"/>
              </a:solidFill>
              <a:latin typeface="Times New Roman"/>
              <a:ea typeface="Times New Roman"/>
              <a:cs typeface="Times New Roman"/>
              <a:sym typeface="Times New Roman"/>
            </a:endParaRPr>
          </a:p>
          <a:p>
            <a:pPr indent="-311150" lvl="0" marL="457200" rtl="0" algn="l">
              <a:spcBef>
                <a:spcPts val="100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Syntax :</a:t>
            </a:r>
            <a:endParaRPr b="1" sz="1300">
              <a:solidFill>
                <a:schemeClr val="dk1"/>
              </a:solidFill>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diy7 -relax r -safe S</a:t>
            </a:r>
            <a:endParaRPr b="1" sz="1300">
              <a:solidFill>
                <a:schemeClr val="dk1"/>
              </a:solidFill>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r</a:t>
            </a:r>
            <a:r>
              <a:rPr lang="en" sz="1300">
                <a:solidFill>
                  <a:schemeClr val="dk1"/>
                </a:solidFill>
                <a:latin typeface="Times New Roman"/>
                <a:ea typeface="Times New Roman"/>
                <a:cs typeface="Times New Roman"/>
                <a:sym typeface="Times New Roman"/>
              </a:rPr>
              <a:t> is the list of candidate relaxations to be relaxed(reordered)</a:t>
            </a:r>
            <a:endParaRPr sz="1300">
              <a:solidFill>
                <a:schemeClr val="dk1"/>
              </a:solidFill>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s</a:t>
            </a:r>
            <a:r>
              <a:rPr lang="en" sz="1300">
                <a:solidFill>
                  <a:schemeClr val="dk1"/>
                </a:solidFill>
                <a:latin typeface="Times New Roman"/>
                <a:ea typeface="Times New Roman"/>
                <a:cs typeface="Times New Roman"/>
                <a:sym typeface="Times New Roman"/>
              </a:rPr>
              <a:t> is the list of candidate relaxation sin safe set (cannot be </a:t>
            </a:r>
            <a:r>
              <a:rPr lang="en" sz="1300">
                <a:solidFill>
                  <a:schemeClr val="dk1"/>
                </a:solidFill>
                <a:latin typeface="Times New Roman"/>
                <a:ea typeface="Times New Roman"/>
                <a:cs typeface="Times New Roman"/>
                <a:sym typeface="Times New Roman"/>
              </a:rPr>
              <a:t>reordered</a:t>
            </a:r>
            <a:r>
              <a:rPr lang="en" sz="1300">
                <a:solidFill>
                  <a:schemeClr val="dk1"/>
                </a:solidFill>
                <a:latin typeface="Times New Roman"/>
                <a:ea typeface="Times New Roman"/>
                <a:cs typeface="Times New Roman"/>
                <a:sym typeface="Times New Roman"/>
              </a:rPr>
              <a:t>)</a:t>
            </a:r>
            <a:endParaRPr sz="1300">
              <a:solidFill>
                <a:schemeClr val="dk1"/>
              </a:solidFill>
              <a:latin typeface="Times New Roman"/>
              <a:ea typeface="Times New Roman"/>
              <a:cs typeface="Times New Roman"/>
              <a:sym typeface="Times New Roman"/>
            </a:endParaRPr>
          </a:p>
          <a:p>
            <a:pPr indent="-311150" lvl="0" marL="457200" rtl="0" algn="l">
              <a:spcBef>
                <a:spcPts val="100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Safe Relaxations</a:t>
            </a:r>
            <a:r>
              <a:rPr lang="en" sz="1300">
                <a:solidFill>
                  <a:schemeClr val="dk1"/>
                </a:solidFill>
                <a:latin typeface="Times New Roman"/>
                <a:ea typeface="Times New Roman"/>
                <a:cs typeface="Times New Roman"/>
                <a:sym typeface="Times New Roman"/>
              </a:rPr>
              <a:t>: Expected to always hold (it must follow the </a:t>
            </a:r>
            <a:r>
              <a:rPr lang="en" sz="1300">
                <a:solidFill>
                  <a:schemeClr val="dk1"/>
                </a:solidFill>
                <a:latin typeface="Times New Roman"/>
                <a:ea typeface="Times New Roman"/>
                <a:cs typeface="Times New Roman"/>
                <a:sym typeface="Times New Roman"/>
              </a:rPr>
              <a:t>memory</a:t>
            </a:r>
            <a:r>
              <a:rPr lang="en" sz="1300">
                <a:solidFill>
                  <a:schemeClr val="dk1"/>
                </a:solidFill>
                <a:latin typeface="Times New Roman"/>
                <a:ea typeface="Times New Roman"/>
                <a:cs typeface="Times New Roman"/>
                <a:sym typeface="Times New Roman"/>
              </a:rPr>
              <a:t> ordering rules), and tests should </a:t>
            </a:r>
            <a:r>
              <a:rPr b="1" lang="en" sz="1300">
                <a:solidFill>
                  <a:schemeClr val="dk1"/>
                </a:solidFill>
                <a:latin typeface="Times New Roman"/>
                <a:ea typeface="Times New Roman"/>
                <a:cs typeface="Times New Roman"/>
                <a:sym typeface="Times New Roman"/>
              </a:rPr>
              <a:t>not</a:t>
            </a:r>
            <a:r>
              <a:rPr lang="en" sz="1300">
                <a:solidFill>
                  <a:schemeClr val="dk1"/>
                </a:solidFill>
                <a:latin typeface="Times New Roman"/>
                <a:ea typeface="Times New Roman"/>
                <a:cs typeface="Times New Roman"/>
                <a:sym typeface="Times New Roman"/>
              </a:rPr>
              <a:t> give "Ok."</a:t>
            </a:r>
            <a:endParaRPr sz="1300">
              <a:solidFill>
                <a:schemeClr val="dk1"/>
              </a:solidFill>
              <a:latin typeface="Times New Roman"/>
              <a:ea typeface="Times New Roman"/>
              <a:cs typeface="Times New Roman"/>
              <a:sym typeface="Times New Roman"/>
            </a:endParaRPr>
          </a:p>
          <a:p>
            <a:pPr indent="-311150" lvl="0" marL="457200" rtl="0" algn="l">
              <a:spcBef>
                <a:spcPts val="100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Relaxed Relaxations</a:t>
            </a:r>
            <a:r>
              <a:rPr lang="en" sz="1300">
                <a:solidFill>
                  <a:schemeClr val="dk1"/>
                </a:solidFill>
                <a:latin typeface="Times New Roman"/>
                <a:ea typeface="Times New Roman"/>
                <a:cs typeface="Times New Roman"/>
                <a:sym typeface="Times New Roman"/>
              </a:rPr>
              <a:t>: Can be broken(may or may not follow </a:t>
            </a:r>
            <a:r>
              <a:rPr lang="en" sz="1300">
                <a:solidFill>
                  <a:schemeClr val="dk1"/>
                </a:solidFill>
                <a:latin typeface="Times New Roman"/>
                <a:ea typeface="Times New Roman"/>
                <a:cs typeface="Times New Roman"/>
                <a:sym typeface="Times New Roman"/>
              </a:rPr>
              <a:t>memory</a:t>
            </a:r>
            <a:r>
              <a:rPr lang="en" sz="1300">
                <a:solidFill>
                  <a:schemeClr val="dk1"/>
                </a:solidFill>
                <a:latin typeface="Times New Roman"/>
                <a:ea typeface="Times New Roman"/>
                <a:cs typeface="Times New Roman"/>
                <a:sym typeface="Times New Roman"/>
              </a:rPr>
              <a:t> reordering </a:t>
            </a:r>
            <a:r>
              <a:rPr lang="en" sz="1300">
                <a:solidFill>
                  <a:schemeClr val="dk1"/>
                </a:solidFill>
                <a:latin typeface="Times New Roman"/>
                <a:ea typeface="Times New Roman"/>
                <a:cs typeface="Times New Roman"/>
                <a:sym typeface="Times New Roman"/>
              </a:rPr>
              <a:t>rules</a:t>
            </a:r>
            <a:r>
              <a:rPr lang="en" sz="1300">
                <a:solidFill>
                  <a:schemeClr val="dk1"/>
                </a:solidFill>
                <a:latin typeface="Times New Roman"/>
                <a:ea typeface="Times New Roman"/>
                <a:cs typeface="Times New Roman"/>
                <a:sym typeface="Times New Roman"/>
              </a:rPr>
              <a:t>), and tests can </a:t>
            </a:r>
            <a:r>
              <a:rPr b="1" lang="en" sz="1300">
                <a:solidFill>
                  <a:schemeClr val="dk1"/>
                </a:solidFill>
                <a:latin typeface="Times New Roman"/>
                <a:ea typeface="Times New Roman"/>
                <a:cs typeface="Times New Roman"/>
                <a:sym typeface="Times New Roman"/>
              </a:rPr>
              <a:t>sometimes</a:t>
            </a:r>
            <a:r>
              <a:rPr lang="en" sz="1300">
                <a:solidFill>
                  <a:schemeClr val="dk1"/>
                </a:solidFill>
                <a:latin typeface="Times New Roman"/>
                <a:ea typeface="Times New Roman"/>
                <a:cs typeface="Times New Roman"/>
                <a:sym typeface="Times New Roman"/>
              </a:rPr>
              <a:t> give "Ok."</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1200"/>
              </a:spcAft>
              <a:buClr>
                <a:schemeClr val="dk1"/>
              </a:buClr>
              <a:buSzPts val="1100"/>
              <a:buFont typeface="Arial"/>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