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oboto Mon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28A510-98D0-4317-8144-43E1871AC5F0}">
  <a:tblStyle styleId="{4F28A510-98D0-4317-8144-43E1871AC5F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obotoMono-bold.fntdata"/><Relationship Id="rId41" Type="http://schemas.openxmlformats.org/officeDocument/2006/relationships/font" Target="fonts/RobotoMono-regular.fntdata"/><Relationship Id="rId22" Type="http://schemas.openxmlformats.org/officeDocument/2006/relationships/slide" Target="slides/slide16.xml"/><Relationship Id="rId44" Type="http://schemas.openxmlformats.org/officeDocument/2006/relationships/font" Target="fonts/RobotoMono-boldItalic.fntdata"/><Relationship Id="rId21" Type="http://schemas.openxmlformats.org/officeDocument/2006/relationships/slide" Target="slides/slide15.xml"/><Relationship Id="rId43" Type="http://schemas.openxmlformats.org/officeDocument/2006/relationships/font" Target="fonts/RobotoMon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facbb2aaf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facbb2aaf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acbb2aaf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facbb2aaf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acbb2aaf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acbb2aaf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fb13d1ebd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fb13d1ebd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fb13d1ebd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fb13d1ebd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b13d1ebd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fb13d1ebd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fb13d1ebd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fb13d1ebd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fb13d1ebd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fb13d1ebd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fb13d1ebd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fb13d1ebd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fb13d1ebd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fb13d1ebd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f6f534be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f6f534be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fb13d1ebd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fb13d1ebd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fbd6e2af8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fbd6e2af8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fbd6e2af8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fbd6e2af8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fbd6e2af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fbd6e2af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fbd6e2af8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fbd6e2af8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fbd6e2af8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fbd6e2af8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fbd6e2af8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fbd6e2af8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fbd6e2af8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fbd6e2af8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fbd6e2af8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fbd6e2af8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fbd6e2af8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fbd6e2af8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6f534be3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6f534be3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fbd6e2af8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fbd6e2af8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fbd6e2af8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fbd6e2af8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fbd6e2af8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fbd6e2af8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fbd6e2af82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fbd6e2af8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fbd6e2af8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fbd6e2af8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6f534be3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6f534be3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6f534be3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6f534be3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f6f534be3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f6f534be3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f6f534be3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f6f534be3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f6f534be30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f6f534be30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acbb2aa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facbb2aa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3513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RUNNING TESTS WITH Litmus7</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25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Affinity</a:t>
            </a:r>
            <a:endParaRPr b="1"/>
          </a:p>
        </p:txBody>
      </p:sp>
      <p:sp>
        <p:nvSpPr>
          <p:cNvPr id="108" name="Google Shape;108;p22"/>
          <p:cNvSpPr txBox="1"/>
          <p:nvPr>
            <p:ph idx="1" type="body"/>
          </p:nvPr>
        </p:nvSpPr>
        <p:spPr>
          <a:xfrm>
            <a:off x="311700" y="936000"/>
            <a:ext cx="8520600" cy="37110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en" sz="1500">
                <a:solidFill>
                  <a:schemeClr val="dk1"/>
                </a:solidFill>
                <a:latin typeface="Times New Roman"/>
                <a:ea typeface="Times New Roman"/>
                <a:cs typeface="Times New Roman"/>
                <a:sym typeface="Times New Roman"/>
              </a:rPr>
              <a:t>affinity</a:t>
            </a:r>
            <a:r>
              <a:rPr lang="en" sz="1500">
                <a:solidFill>
                  <a:schemeClr val="dk1"/>
                </a:solidFill>
                <a:latin typeface="Times New Roman"/>
                <a:ea typeface="Times New Roman"/>
                <a:cs typeface="Times New Roman"/>
                <a:sym typeface="Times New Roman"/>
              </a:rPr>
              <a:t> refers to the property that binds a software thread to a specific hardware logical processor.</a:t>
            </a:r>
            <a:r>
              <a:rPr lang="en" sz="1500">
                <a:solidFill>
                  <a:schemeClr val="dk1"/>
                </a:solidFill>
                <a:latin typeface="Times New Roman"/>
                <a:ea typeface="Times New Roman"/>
                <a:cs typeface="Times New Roman"/>
                <a:sym typeface="Times New Roman"/>
              </a:rPr>
              <a:t>This can be used to ensure that a thread runs on particular CPUs,</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1900">
                <a:solidFill>
                  <a:schemeClr val="dk1"/>
                </a:solidFill>
                <a:latin typeface="Times New Roman"/>
                <a:ea typeface="Times New Roman"/>
                <a:cs typeface="Times New Roman"/>
                <a:sym typeface="Times New Roman"/>
              </a:rPr>
              <a:t>Benefits of setting affinity:</a:t>
            </a:r>
            <a:endParaRPr b="1" sz="1900">
              <a:solidFill>
                <a:schemeClr val="dk1"/>
              </a:solidFill>
              <a:latin typeface="Times New Roman"/>
              <a:ea typeface="Times New Roman"/>
              <a:cs typeface="Times New Roman"/>
              <a:sym typeface="Times New Roman"/>
            </a:endParaRPr>
          </a:p>
          <a:p>
            <a:pPr indent="-323850" lvl="0" marL="457200" rtl="0" algn="just">
              <a:lnSpc>
                <a:spcPct val="115000"/>
              </a:lnSpc>
              <a:spcBef>
                <a:spcPts val="1200"/>
              </a:spcBef>
              <a:spcAft>
                <a:spcPts val="0"/>
              </a:spcAft>
              <a:buClr>
                <a:schemeClr val="dk1"/>
              </a:buClr>
              <a:buSzPts val="1500"/>
              <a:buFont typeface="Times New Roman"/>
              <a:buAutoNum type="arabicPeriod"/>
            </a:pPr>
            <a:r>
              <a:rPr b="1" lang="en" sz="1500">
                <a:solidFill>
                  <a:schemeClr val="dk1"/>
                </a:solidFill>
                <a:latin typeface="Times New Roman"/>
                <a:ea typeface="Times New Roman"/>
                <a:cs typeface="Times New Roman"/>
                <a:sym typeface="Times New Roman"/>
              </a:rPr>
              <a:t>Performance Optimization:</a:t>
            </a:r>
            <a:endParaRPr b="1" sz="1500">
              <a:solidFill>
                <a:schemeClr val="dk1"/>
              </a:solidFill>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By binding a thread to a specific core or set of cores, you can reduce the overhead associated with context switching between cores and ensure that the thread’s data remains in the cache of the assigned core, which can improve performance.</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AutoNum type="arabicPeriod"/>
            </a:pPr>
            <a:r>
              <a:rPr b="1" lang="en" sz="1500">
                <a:solidFill>
                  <a:schemeClr val="dk1"/>
                </a:solidFill>
                <a:latin typeface="Times New Roman"/>
                <a:ea typeface="Times New Roman"/>
                <a:cs typeface="Times New Roman"/>
                <a:sym typeface="Times New Roman"/>
              </a:rPr>
              <a:t>Cache Utilization:</a:t>
            </a:r>
            <a:endParaRPr b="1" sz="1500">
              <a:solidFill>
                <a:schemeClr val="dk1"/>
              </a:solidFill>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Threads running on the same core can benefit from cache sharing, reducing cache misses and improving data locality.</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AutoNum type="arabicPeriod"/>
            </a:pPr>
            <a:r>
              <a:rPr b="1" lang="en" sz="1500">
                <a:solidFill>
                  <a:schemeClr val="dk1"/>
                </a:solidFill>
                <a:latin typeface="Times New Roman"/>
                <a:ea typeface="Times New Roman"/>
                <a:cs typeface="Times New Roman"/>
                <a:sym typeface="Times New Roman"/>
              </a:rPr>
              <a:t>Load Balancing:</a:t>
            </a:r>
            <a:endParaRPr b="1" sz="1500">
              <a:solidFill>
                <a:schemeClr val="dk1"/>
              </a:solidFill>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In systems with multiple threads and cores, setting affinity can help in balancing the load by distributing threads across cores according to their processing requirements.</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113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a:t>
            </a:r>
            <a:r>
              <a:rPr b="1" lang="en"/>
              <a:t>ffinity option </a:t>
            </a:r>
            <a:endParaRPr b="1"/>
          </a:p>
        </p:txBody>
      </p:sp>
      <p:sp>
        <p:nvSpPr>
          <p:cNvPr id="114" name="Google Shape;114;p23"/>
          <p:cNvSpPr txBox="1"/>
          <p:nvPr>
            <p:ph idx="1" type="body"/>
          </p:nvPr>
        </p:nvSpPr>
        <p:spPr>
          <a:xfrm>
            <a:off x="311700" y="685800"/>
            <a:ext cx="8520600" cy="402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The</a:t>
            </a:r>
            <a:r>
              <a:rPr b="1" lang="en" sz="1400">
                <a:solidFill>
                  <a:schemeClr val="dk1"/>
                </a:solidFill>
                <a:latin typeface="Times New Roman"/>
                <a:ea typeface="Times New Roman"/>
                <a:cs typeface="Times New Roman"/>
                <a:sym typeface="Times New Roman"/>
              </a:rPr>
              <a:t> -affinity </a:t>
            </a:r>
            <a:r>
              <a:rPr lang="en" sz="1400">
                <a:solidFill>
                  <a:schemeClr val="dk1"/>
                </a:solidFill>
                <a:latin typeface="Times New Roman"/>
                <a:ea typeface="Times New Roman"/>
                <a:cs typeface="Times New Roman"/>
                <a:sym typeface="Times New Roman"/>
              </a:rPr>
              <a:t>option with the arguments </a:t>
            </a:r>
            <a:r>
              <a:rPr b="1" lang="en" sz="1400">
                <a:solidFill>
                  <a:schemeClr val="dk1"/>
                </a:solidFill>
                <a:latin typeface="Times New Roman"/>
                <a:ea typeface="Times New Roman"/>
                <a:cs typeface="Times New Roman"/>
                <a:sym typeface="Times New Roman"/>
              </a:rPr>
              <a:t>&lt;none|random|custom|incr&lt;n&gt;|scan&gt;</a:t>
            </a:r>
            <a:r>
              <a:rPr lang="en" sz="1400">
                <a:solidFill>
                  <a:schemeClr val="dk1"/>
                </a:solidFill>
                <a:latin typeface="Times New Roman"/>
                <a:ea typeface="Times New Roman"/>
                <a:cs typeface="Times New Roman"/>
                <a:sym typeface="Times New Roman"/>
              </a:rPr>
              <a:t> is used to control how threads are attached to logical processors</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100">
              <a:solidFill>
                <a:schemeClr val="dk1"/>
              </a:solidFill>
              <a:latin typeface="Roboto Mono"/>
              <a:ea typeface="Roboto Mono"/>
              <a:cs typeface="Roboto Mono"/>
              <a:sym typeface="Roboto Mono"/>
            </a:endParaRPr>
          </a:p>
        </p:txBody>
      </p:sp>
      <p:graphicFrame>
        <p:nvGraphicFramePr>
          <p:cNvPr id="115" name="Google Shape;115;p23"/>
          <p:cNvGraphicFramePr/>
          <p:nvPr/>
        </p:nvGraphicFramePr>
        <p:xfrm>
          <a:off x="952500" y="1460500"/>
          <a:ext cx="3000000" cy="3000000"/>
        </p:xfrm>
        <a:graphic>
          <a:graphicData uri="http://schemas.openxmlformats.org/drawingml/2006/table">
            <a:tbl>
              <a:tblPr>
                <a:noFill/>
                <a:tableStyleId>{4F28A510-98D0-4317-8144-43E1871AC5F0}</a:tableStyleId>
              </a:tblPr>
              <a:tblGrid>
                <a:gridCol w="1675225"/>
                <a:gridCol w="5563775"/>
              </a:tblGrid>
              <a:tr h="381000">
                <a:tc>
                  <a:txBody>
                    <a:bodyPr/>
                    <a:lstStyle/>
                    <a:p>
                      <a:pPr indent="0" lvl="0" marL="0" rtl="0" algn="ctr">
                        <a:spcBef>
                          <a:spcPts val="0"/>
                        </a:spcBef>
                        <a:spcAft>
                          <a:spcPts val="0"/>
                        </a:spcAft>
                        <a:buNone/>
                      </a:pPr>
                      <a:r>
                        <a:rPr b="1" lang="en" sz="1800">
                          <a:solidFill>
                            <a:schemeClr val="dk1"/>
                          </a:solidFill>
                          <a:latin typeface="Times New Roman"/>
                          <a:ea typeface="Times New Roman"/>
                          <a:cs typeface="Times New Roman"/>
                          <a:sym typeface="Times New Roman"/>
                        </a:rPr>
                        <a:t>arguments</a:t>
                      </a:r>
                      <a:endParaRPr b="1" sz="18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sz="1800">
                          <a:solidFill>
                            <a:schemeClr val="dk1"/>
                          </a:solidFill>
                          <a:latin typeface="Times New Roman"/>
                          <a:ea typeface="Times New Roman"/>
                          <a:cs typeface="Times New Roman"/>
                          <a:sym typeface="Times New Roman"/>
                        </a:rPr>
                        <a:t>description</a:t>
                      </a:r>
                      <a:endParaRPr b="1" sz="1800">
                        <a:solidFill>
                          <a:schemeClr val="dk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lnSpc>
                          <a:spcPct val="115000"/>
                        </a:lnSpc>
                        <a:spcBef>
                          <a:spcPts val="0"/>
                        </a:spcBef>
                        <a:spcAft>
                          <a:spcPts val="1200"/>
                        </a:spcAft>
                        <a:buNone/>
                      </a:pPr>
                      <a:r>
                        <a:rPr b="1" lang="en">
                          <a:solidFill>
                            <a:schemeClr val="dk1"/>
                          </a:solidFill>
                          <a:latin typeface="Times New Roman"/>
                          <a:ea typeface="Times New Roman"/>
                          <a:cs typeface="Times New Roman"/>
                          <a:sym typeface="Times New Roman"/>
                        </a:rPr>
                        <a:t>none </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1200"/>
                        </a:spcAft>
                        <a:buNone/>
                      </a:pPr>
                      <a:r>
                        <a:rPr lang="en">
                          <a:solidFill>
                            <a:schemeClr val="dk1"/>
                          </a:solidFill>
                          <a:latin typeface="Times New Roman"/>
                          <a:ea typeface="Times New Roman"/>
                          <a:cs typeface="Times New Roman"/>
                          <a:sym typeface="Times New Roman"/>
                        </a:rPr>
                        <a:t>No specific CPU affinity is set for the threads. Threads are allowed to run on any available logical processor</a:t>
                      </a:r>
                      <a:endParaRPr>
                        <a:solidFill>
                          <a:schemeClr val="dk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lnSpc>
                          <a:spcPct val="115000"/>
                        </a:lnSpc>
                        <a:spcBef>
                          <a:spcPts val="0"/>
                        </a:spcBef>
                        <a:spcAft>
                          <a:spcPts val="1200"/>
                        </a:spcAft>
                        <a:buNone/>
                      </a:pPr>
                      <a:r>
                        <a:rPr b="1" lang="en">
                          <a:solidFill>
                            <a:schemeClr val="dk1"/>
                          </a:solidFill>
                          <a:latin typeface="Times New Roman"/>
                          <a:ea typeface="Times New Roman"/>
                          <a:cs typeface="Times New Roman"/>
                          <a:sym typeface="Times New Roman"/>
                        </a:rPr>
                        <a:t>random </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1200"/>
                        </a:spcAft>
                        <a:buNone/>
                      </a:pPr>
                      <a:r>
                        <a:rPr lang="en">
                          <a:solidFill>
                            <a:schemeClr val="dk1"/>
                          </a:solidFill>
                          <a:latin typeface="Times New Roman"/>
                          <a:ea typeface="Times New Roman"/>
                          <a:cs typeface="Times New Roman"/>
                          <a:sym typeface="Times New Roman"/>
                        </a:rPr>
                        <a:t>Threads are assigned to logical processors in a random manner.</a:t>
                      </a:r>
                      <a:endParaRPr>
                        <a:solidFill>
                          <a:schemeClr val="dk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lnSpc>
                          <a:spcPct val="115000"/>
                        </a:lnSpc>
                        <a:spcBef>
                          <a:spcPts val="0"/>
                        </a:spcBef>
                        <a:spcAft>
                          <a:spcPts val="1200"/>
                        </a:spcAft>
                        <a:buNone/>
                      </a:pPr>
                      <a:r>
                        <a:rPr b="1" lang="en">
                          <a:solidFill>
                            <a:schemeClr val="dk1"/>
                          </a:solidFill>
                          <a:latin typeface="Times New Roman"/>
                          <a:ea typeface="Times New Roman"/>
                          <a:cs typeface="Times New Roman"/>
                          <a:sym typeface="Times New Roman"/>
                        </a:rPr>
                        <a:t>c</a:t>
                      </a:r>
                      <a:r>
                        <a:rPr b="1" lang="en">
                          <a:solidFill>
                            <a:schemeClr val="dk1"/>
                          </a:solidFill>
                          <a:latin typeface="Times New Roman"/>
                          <a:ea typeface="Times New Roman"/>
                          <a:cs typeface="Times New Roman"/>
                          <a:sym typeface="Times New Roman"/>
                        </a:rPr>
                        <a:t>ustom </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1200"/>
                        </a:spcAft>
                        <a:buNone/>
                      </a:pPr>
                      <a:r>
                        <a:rPr lang="en">
                          <a:solidFill>
                            <a:schemeClr val="dk1"/>
                          </a:solidFill>
                          <a:latin typeface="Times New Roman"/>
                          <a:ea typeface="Times New Roman"/>
                          <a:cs typeface="Times New Roman"/>
                          <a:sym typeface="Times New Roman"/>
                        </a:rPr>
                        <a:t>the specifics of the custom affinity configuration can depend on additional arguments or configuration details provided by the user.</a:t>
                      </a:r>
                      <a:endParaRPr>
                        <a:solidFill>
                          <a:schemeClr val="dk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lnSpc>
                          <a:spcPct val="115000"/>
                        </a:lnSpc>
                        <a:spcBef>
                          <a:spcPts val="0"/>
                        </a:spcBef>
                        <a:spcAft>
                          <a:spcPts val="1200"/>
                        </a:spcAft>
                        <a:buNone/>
                      </a:pPr>
                      <a:r>
                        <a:rPr b="1" lang="en">
                          <a:solidFill>
                            <a:schemeClr val="dk1"/>
                          </a:solidFill>
                          <a:latin typeface="Times New Roman"/>
                          <a:ea typeface="Times New Roman"/>
                          <a:cs typeface="Times New Roman"/>
                          <a:sym typeface="Times New Roman"/>
                        </a:rPr>
                        <a:t>incr&lt;n&gt;</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1200"/>
                        </a:spcAft>
                        <a:buNone/>
                      </a:pPr>
                      <a:r>
                        <a:rPr lang="en">
                          <a:solidFill>
                            <a:schemeClr val="dk1"/>
                          </a:solidFill>
                          <a:latin typeface="Times New Roman"/>
                          <a:ea typeface="Times New Roman"/>
                          <a:cs typeface="Times New Roman"/>
                          <a:sym typeface="Times New Roman"/>
                        </a:rPr>
                        <a:t>Threads are assigned to logical processors incrementally with a step size of &lt;n&gt;</a:t>
                      </a:r>
                      <a:endParaRPr>
                        <a:solidFill>
                          <a:schemeClr val="dk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lnSpc>
                          <a:spcPct val="115000"/>
                        </a:lnSpc>
                        <a:spcBef>
                          <a:spcPts val="0"/>
                        </a:spcBef>
                        <a:spcAft>
                          <a:spcPts val="1200"/>
                        </a:spcAft>
                        <a:buNone/>
                      </a:pPr>
                      <a:r>
                        <a:rPr b="1" lang="en">
                          <a:solidFill>
                            <a:schemeClr val="dk1"/>
                          </a:solidFill>
                          <a:latin typeface="Times New Roman"/>
                          <a:ea typeface="Times New Roman"/>
                          <a:cs typeface="Times New Roman"/>
                          <a:sym typeface="Times New Roman"/>
                        </a:rPr>
                        <a:t>scan</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1200"/>
                        </a:spcAft>
                        <a:buNone/>
                      </a:pPr>
                      <a:r>
                        <a:rPr lang="en">
                          <a:solidFill>
                            <a:schemeClr val="dk1"/>
                          </a:solidFill>
                          <a:latin typeface="Times New Roman"/>
                          <a:ea typeface="Times New Roman"/>
                          <a:cs typeface="Times New Roman"/>
                          <a:sym typeface="Times New Roman"/>
                        </a:rPr>
                        <a:t>Threads are assigned to logical processors using a scanning approach, possibly covering all available processors in a sequence.</a:t>
                      </a:r>
                      <a:endParaRPr>
                        <a:solidFill>
                          <a:schemeClr val="dk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253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More affinity options</a:t>
            </a:r>
            <a:endParaRPr b="1"/>
          </a:p>
        </p:txBody>
      </p:sp>
      <p:graphicFrame>
        <p:nvGraphicFramePr>
          <p:cNvPr id="121" name="Google Shape;121;p24"/>
          <p:cNvGraphicFramePr/>
          <p:nvPr/>
        </p:nvGraphicFramePr>
        <p:xfrm>
          <a:off x="952513" y="1102650"/>
          <a:ext cx="3000000" cy="3000000"/>
        </p:xfrm>
        <a:graphic>
          <a:graphicData uri="http://schemas.openxmlformats.org/drawingml/2006/table">
            <a:tbl>
              <a:tblPr>
                <a:noFill/>
                <a:tableStyleId>{4F28A510-98D0-4317-8144-43E1871AC5F0}</a:tableStyleId>
              </a:tblPr>
              <a:tblGrid>
                <a:gridCol w="1541675"/>
                <a:gridCol w="2656825"/>
                <a:gridCol w="3040475"/>
              </a:tblGrid>
              <a:tr h="381000">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option</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description</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Example</a:t>
                      </a:r>
                      <a:endParaRPr b="1" sz="18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-i &lt;n&gt;</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alias for -affinity incr&lt;n&gt;</a:t>
                      </a:r>
                      <a:endParaRPr>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a:latin typeface="Times New Roman"/>
                          <a:ea typeface="Times New Roman"/>
                          <a:cs typeface="Times New Roman"/>
                          <a:sym typeface="Times New Roman"/>
                        </a:rPr>
                        <a:t>% ./ppc-iriw-lwsync.exe -i 2</a:t>
                      </a:r>
                      <a:endParaRPr>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highlight>
                            <a:srgbClr val="FFFFFF"/>
                          </a:highlight>
                          <a:latin typeface="Times New Roman"/>
                          <a:ea typeface="Times New Roman"/>
                          <a:cs typeface="Times New Roman"/>
                          <a:sym typeface="Times New Roman"/>
                        </a:rPr>
                        <a:t>binds the test threads to logical processors 0, 2, 4 and 6 etc</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-procs &lt;int list&gt;</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Specifies the exact order of logical processors to be used</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%litmus7 -procs 2,0,3,1 mytest.litmus -o mytest_output.tar</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-p &lt;int list&gt;</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alias for -procs &lt;int list&gt;</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%litmus7 -p 2,0,3,1 mytest.litmus -o mytest_output.tar</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+ra / +rm</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FFFFF"/>
                          </a:highlight>
                          <a:latin typeface="Times New Roman"/>
                          <a:ea typeface="Times New Roman"/>
                          <a:cs typeface="Times New Roman"/>
                          <a:sym typeface="Times New Roman"/>
                        </a:rPr>
                        <a:t>Perform random allocation of affinity at each test round.</a:t>
                      </a:r>
                      <a:endParaRPr>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a:solidFill>
                            <a:schemeClr val="dk1"/>
                          </a:solidFill>
                          <a:highlight>
                            <a:srgbClr val="FFFFFF"/>
                          </a:highlight>
                          <a:latin typeface="Times New Roman"/>
                          <a:ea typeface="Times New Roman"/>
                          <a:cs typeface="Times New Roman"/>
                          <a:sym typeface="Times New Roman"/>
                        </a:rPr>
                        <a:t>% ./ppc-iriw-lwsync.exe +ra</a:t>
                      </a:r>
                      <a:endParaRPr>
                        <a:solidFill>
                          <a:schemeClr val="dk1"/>
                        </a:solidFill>
                        <a:highlight>
                          <a:srgbClr val="FFFFFF"/>
                        </a:highlight>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241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Affinity custom control</a:t>
            </a:r>
            <a:endParaRPr b="1"/>
          </a:p>
        </p:txBody>
      </p:sp>
      <p:sp>
        <p:nvSpPr>
          <p:cNvPr id="127" name="Google Shape;127;p25"/>
          <p:cNvSpPr txBox="1"/>
          <p:nvPr>
            <p:ph idx="1" type="body"/>
          </p:nvPr>
        </p:nvSpPr>
        <p:spPr>
          <a:xfrm>
            <a:off x="311700" y="882425"/>
            <a:ext cx="8520600" cy="40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Times New Roman"/>
                <a:ea typeface="Times New Roman"/>
                <a:cs typeface="Times New Roman"/>
                <a:sym typeface="Times New Roman"/>
              </a:rPr>
              <a:t>-affinity custom :</a:t>
            </a:r>
            <a:r>
              <a:rPr lang="en" sz="1500">
                <a:solidFill>
                  <a:schemeClr val="dk1"/>
                </a:solidFill>
                <a:latin typeface="Times New Roman"/>
                <a:ea typeface="Times New Roman"/>
                <a:cs typeface="Times New Roman"/>
                <a:sym typeface="Times New Roman"/>
              </a:rPr>
              <a:t> Provides flexibility to define a custom mapping of threads to CPUs according to specific needs or testing scenarios.</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chemeClr val="dk1"/>
                </a:solidFill>
                <a:latin typeface="Times New Roman"/>
                <a:ea typeface="Times New Roman"/>
                <a:cs typeface="Times New Roman"/>
                <a:sym typeface="Times New Roman"/>
              </a:rPr>
              <a:t>It usually requires additional parameters or configuration files that specify how threads should be mapped to CPUs.</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chemeClr val="dk1"/>
                </a:solidFill>
                <a:highlight>
                  <a:srgbClr val="FFFFFF"/>
                </a:highlight>
                <a:latin typeface="Times New Roman"/>
                <a:ea typeface="Times New Roman"/>
                <a:cs typeface="Times New Roman"/>
                <a:sym typeface="Times New Roman"/>
              </a:rPr>
              <a:t> This minimal logical processor topology is described by two litmus7 command-line option:</a:t>
            </a:r>
            <a:endParaRPr sz="1500">
              <a:solidFill>
                <a:schemeClr val="dk1"/>
              </a:solidFill>
              <a:highlight>
                <a:srgbClr val="FFFFFF"/>
              </a:highlight>
              <a:latin typeface="Times New Roman"/>
              <a:ea typeface="Times New Roman"/>
              <a:cs typeface="Times New Roman"/>
              <a:sym typeface="Times New Roman"/>
            </a:endParaRPr>
          </a:p>
          <a:p>
            <a:pPr indent="-323850" lvl="0" marL="457200" rtl="0" algn="l">
              <a:spcBef>
                <a:spcPts val="1200"/>
              </a:spcBef>
              <a:spcAft>
                <a:spcPts val="0"/>
              </a:spcAft>
              <a:buClr>
                <a:schemeClr val="dk1"/>
              </a:buClr>
              <a:buSzPts val="1500"/>
              <a:buChar char="●"/>
            </a:pPr>
            <a:r>
              <a:rPr b="1" lang="en" sz="1500">
                <a:solidFill>
                  <a:schemeClr val="dk1"/>
                </a:solidFill>
                <a:highlight>
                  <a:srgbClr val="FFFFFF"/>
                </a:highlight>
                <a:latin typeface="Times New Roman"/>
                <a:ea typeface="Times New Roman"/>
                <a:cs typeface="Times New Roman"/>
                <a:sym typeface="Times New Roman"/>
              </a:rPr>
              <a:t>-smt &lt;n&gt; : </a:t>
            </a:r>
            <a:r>
              <a:rPr lang="en" sz="1500">
                <a:solidFill>
                  <a:schemeClr val="dk1"/>
                </a:solidFill>
                <a:highlight>
                  <a:srgbClr val="FFFFFF"/>
                </a:highlight>
                <a:latin typeface="Times New Roman"/>
                <a:ea typeface="Times New Roman"/>
                <a:cs typeface="Times New Roman"/>
                <a:sym typeface="Times New Roman"/>
              </a:rPr>
              <a:t>specify &lt;n&gt;-ways SMT, default 2 (</a:t>
            </a:r>
            <a:r>
              <a:rPr lang="en" sz="1500">
                <a:solidFill>
                  <a:schemeClr val="dk1"/>
                </a:solidFill>
                <a:latin typeface="Times New Roman"/>
                <a:ea typeface="Times New Roman"/>
                <a:cs typeface="Times New Roman"/>
                <a:sym typeface="Times New Roman"/>
              </a:rPr>
              <a:t>Simultaneous Multi-Threading ,</a:t>
            </a:r>
            <a:r>
              <a:rPr b="1" lang="en" sz="1500">
                <a:solidFill>
                  <a:schemeClr val="dk1"/>
                </a:solidFill>
                <a:latin typeface="Times New Roman"/>
                <a:ea typeface="Times New Roman"/>
                <a:cs typeface="Times New Roman"/>
                <a:sym typeface="Times New Roman"/>
              </a:rPr>
              <a:t> </a:t>
            </a:r>
            <a:r>
              <a:rPr lang="en" sz="1500">
                <a:solidFill>
                  <a:schemeClr val="dk1"/>
                </a:solidFill>
                <a:latin typeface="Times New Roman"/>
                <a:ea typeface="Times New Roman"/>
                <a:cs typeface="Times New Roman"/>
                <a:sym typeface="Times New Roman"/>
              </a:rPr>
              <a:t>where a single core can handle multiple threads.)</a:t>
            </a:r>
            <a:endParaRPr sz="1500">
              <a:solidFill>
                <a:schemeClr val="dk1"/>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b="1" lang="en" sz="1500">
                <a:solidFill>
                  <a:schemeClr val="dk1"/>
                </a:solidFill>
                <a:highlight>
                  <a:srgbClr val="FFFFFF"/>
                </a:highlight>
                <a:latin typeface="Times New Roman"/>
                <a:ea typeface="Times New Roman"/>
                <a:cs typeface="Times New Roman"/>
                <a:sym typeface="Times New Roman"/>
              </a:rPr>
              <a:t>-smtmode &lt;none|seq|end&gt; :</a:t>
            </a:r>
            <a:r>
              <a:rPr lang="en" sz="1500">
                <a:solidFill>
                  <a:schemeClr val="dk1"/>
                </a:solidFill>
                <a:highlight>
                  <a:srgbClr val="FFFFFF"/>
                </a:highlight>
                <a:latin typeface="Times New Roman"/>
                <a:ea typeface="Times New Roman"/>
                <a:cs typeface="Times New Roman"/>
                <a:sym typeface="Times New Roman"/>
              </a:rPr>
              <a:t> specifies how logical processors from the same core are numbered, default none</a:t>
            </a:r>
            <a:endParaRPr sz="1500">
              <a:solidFill>
                <a:schemeClr val="dk1"/>
              </a:solidFill>
              <a:highlight>
                <a:srgbClr val="FFFFFF"/>
              </a:highlight>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Char char="○"/>
            </a:pPr>
            <a:r>
              <a:rPr b="1" lang="en" sz="1500">
                <a:solidFill>
                  <a:schemeClr val="dk1"/>
                </a:solidFill>
                <a:latin typeface="Times New Roman"/>
                <a:ea typeface="Times New Roman"/>
                <a:cs typeface="Times New Roman"/>
                <a:sym typeface="Times New Roman"/>
              </a:rPr>
              <a:t>-smtmode none : </a:t>
            </a:r>
            <a:r>
              <a:rPr lang="en" sz="1500">
                <a:solidFill>
                  <a:schemeClr val="dk1"/>
                </a:solidFill>
                <a:latin typeface="Times New Roman"/>
                <a:ea typeface="Times New Roman"/>
                <a:cs typeface="Times New Roman"/>
                <a:sym typeface="Times New Roman"/>
              </a:rPr>
              <a:t>No specific numbering scheme is applied to logical processors.</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Char char="○"/>
            </a:pPr>
            <a:r>
              <a:rPr b="1" lang="en" sz="1500">
                <a:solidFill>
                  <a:schemeClr val="dk1"/>
                </a:solidFill>
                <a:latin typeface="Times New Roman"/>
                <a:ea typeface="Times New Roman"/>
                <a:cs typeface="Times New Roman"/>
                <a:sym typeface="Times New Roman"/>
              </a:rPr>
              <a:t>-smtmode seq : </a:t>
            </a:r>
            <a:r>
              <a:rPr lang="en" sz="1500">
                <a:solidFill>
                  <a:schemeClr val="dk1"/>
                </a:solidFill>
                <a:latin typeface="Times New Roman"/>
                <a:ea typeface="Times New Roman"/>
                <a:cs typeface="Times New Roman"/>
                <a:sym typeface="Times New Roman"/>
              </a:rPr>
              <a:t>Logical processors within each physical core are numbered sequentially.</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Char char="○"/>
            </a:pPr>
            <a:r>
              <a:rPr b="1" lang="en" sz="1500">
                <a:solidFill>
                  <a:schemeClr val="dk1"/>
                </a:solidFill>
                <a:latin typeface="Times New Roman"/>
                <a:ea typeface="Times New Roman"/>
                <a:cs typeface="Times New Roman"/>
                <a:sym typeface="Times New Roman"/>
              </a:rPr>
              <a:t>-smtmode end : </a:t>
            </a:r>
            <a:r>
              <a:rPr lang="en" sz="1500">
                <a:solidFill>
                  <a:schemeClr val="dk1"/>
                </a:solidFill>
                <a:latin typeface="Times New Roman"/>
                <a:ea typeface="Times New Roman"/>
                <a:cs typeface="Times New Roman"/>
                <a:sym typeface="Times New Roman"/>
              </a:rPr>
              <a:t>Logical processors may be numbered sequentially across all cores rather than within each core.</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253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Example :</a:t>
            </a:r>
            <a:endParaRPr b="1"/>
          </a:p>
        </p:txBody>
      </p:sp>
      <p:sp>
        <p:nvSpPr>
          <p:cNvPr id="133" name="Google Shape;133;p26"/>
          <p:cNvSpPr txBox="1"/>
          <p:nvPr>
            <p:ph idx="1" type="body"/>
          </p:nvPr>
        </p:nvSpPr>
        <p:spPr>
          <a:xfrm>
            <a:off x="311700" y="863550"/>
            <a:ext cx="8520600" cy="4011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770"/>
              <a:buNone/>
            </a:pPr>
            <a:r>
              <a:rPr lang="en" sz="1400">
                <a:solidFill>
                  <a:schemeClr val="dk1"/>
                </a:solidFill>
                <a:latin typeface="Times New Roman"/>
                <a:ea typeface="Times New Roman"/>
                <a:cs typeface="Times New Roman"/>
                <a:sym typeface="Times New Roman"/>
              </a:rPr>
              <a:t>Let us consider a sample test : </a:t>
            </a:r>
            <a:r>
              <a:rPr b="1" lang="en" sz="1400">
                <a:solidFill>
                  <a:schemeClr val="dk1"/>
                </a:solidFill>
                <a:latin typeface="Times New Roman"/>
                <a:ea typeface="Times New Roman"/>
                <a:cs typeface="Times New Roman"/>
                <a:sym typeface="Times New Roman"/>
              </a:rPr>
              <a:t>test.litmus</a:t>
            </a:r>
            <a:endParaRPr b="1" sz="14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770"/>
              <a:buNone/>
            </a:pPr>
            <a:r>
              <a:rPr b="1" lang="en" sz="1700">
                <a:solidFill>
                  <a:schemeClr val="dk1"/>
                </a:solidFill>
                <a:latin typeface="Times New Roman"/>
                <a:ea typeface="Times New Roman"/>
                <a:cs typeface="Times New Roman"/>
                <a:sym typeface="Times New Roman"/>
              </a:rPr>
              <a:t>Enable affinity on test : </a:t>
            </a:r>
            <a:endParaRPr b="1" sz="17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770"/>
              <a:buNone/>
            </a:pPr>
            <a:r>
              <a:rPr lang="en" sz="1400">
                <a:solidFill>
                  <a:schemeClr val="dk1"/>
                </a:solidFill>
                <a:latin typeface="Times New Roman"/>
                <a:ea typeface="Times New Roman"/>
                <a:cs typeface="Times New Roman"/>
                <a:sym typeface="Times New Roman"/>
              </a:rPr>
              <a:t>$ litmus7 </a:t>
            </a:r>
            <a:r>
              <a:rPr b="1" lang="en" sz="1400">
                <a:solidFill>
                  <a:schemeClr val="dk1"/>
                </a:solidFill>
                <a:latin typeface="Times New Roman"/>
                <a:ea typeface="Times New Roman"/>
                <a:cs typeface="Times New Roman"/>
                <a:sym typeface="Times New Roman"/>
              </a:rPr>
              <a:t>-affinity random</a:t>
            </a:r>
            <a:r>
              <a:rPr lang="en" sz="1400">
                <a:solidFill>
                  <a:schemeClr val="dk1"/>
                </a:solidFill>
                <a:latin typeface="Times New Roman"/>
                <a:ea typeface="Times New Roman"/>
                <a:cs typeface="Times New Roman"/>
                <a:sym typeface="Times New Roman"/>
              </a:rPr>
              <a:t> test.litmus -o test.tar</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770"/>
              <a:buNone/>
            </a:pPr>
            <a:r>
              <a:rPr lang="en" sz="1400">
                <a:solidFill>
                  <a:schemeClr val="dk1"/>
                </a:solidFill>
                <a:latin typeface="Times New Roman"/>
                <a:ea typeface="Times New Roman"/>
                <a:cs typeface="Times New Roman"/>
                <a:sym typeface="Times New Roman"/>
              </a:rPr>
              <a:t>$ mkdir test_aff &amp;&amp; cd test_aff</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770"/>
              <a:buNone/>
            </a:pPr>
            <a:r>
              <a:rPr lang="en" sz="1400">
                <a:solidFill>
                  <a:schemeClr val="dk1"/>
                </a:solidFill>
                <a:latin typeface="Times New Roman"/>
                <a:ea typeface="Times New Roman"/>
                <a:cs typeface="Times New Roman"/>
                <a:sym typeface="Times New Roman"/>
              </a:rPr>
              <a:t>$ tar -xvf ../test.tar</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 ls</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affinity.c  litmus_rand.c  outs.c      run.sh    test.t</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affinity.h  litmus_rand.h  outs.h      show.awk  utils.c</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affinity.o  litmus_rand.o  outs.o      test.c    utils.h</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1100"/>
              <a:buNone/>
            </a:pPr>
            <a:r>
              <a:rPr lang="en" sz="1400">
                <a:solidFill>
                  <a:schemeClr val="dk1"/>
                </a:solidFill>
                <a:latin typeface="Times New Roman"/>
                <a:ea typeface="Times New Roman"/>
                <a:cs typeface="Times New Roman"/>
                <a:sym typeface="Times New Roman"/>
              </a:rPr>
              <a:t>comp.sh     Makefile       README.txt  </a:t>
            </a:r>
            <a:r>
              <a:rPr b="1" lang="en" sz="1400">
                <a:solidFill>
                  <a:srgbClr val="188038"/>
                </a:solidFill>
                <a:latin typeface="Times New Roman"/>
                <a:ea typeface="Times New Roman"/>
                <a:cs typeface="Times New Roman"/>
                <a:sym typeface="Times New Roman"/>
              </a:rPr>
              <a:t>test.exe</a:t>
            </a:r>
            <a:r>
              <a:rPr lang="en" sz="1400">
                <a:solidFill>
                  <a:schemeClr val="dk1"/>
                </a:solidFill>
                <a:latin typeface="Times New Roman"/>
                <a:ea typeface="Times New Roman"/>
                <a:cs typeface="Times New Roman"/>
                <a:sym typeface="Times New Roman"/>
              </a:rPr>
              <a:t>  utils.o</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770"/>
              <a:buNone/>
            </a:pPr>
            <a:r>
              <a:rPr lang="en" sz="1400">
                <a:solidFill>
                  <a:schemeClr val="dk1"/>
                </a:solidFill>
                <a:latin typeface="Times New Roman"/>
                <a:ea typeface="Times New Roman"/>
                <a:cs typeface="Times New Roman"/>
                <a:sym typeface="Times New Roman"/>
              </a:rPr>
              <a:t>$ make</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770"/>
              <a:buNone/>
            </a:pPr>
            <a:r>
              <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770"/>
              <a:buNone/>
            </a:pPr>
            <a:r>
              <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770"/>
              <a:buFont typeface="Arial"/>
              <a:buNone/>
            </a:pPr>
            <a:r>
              <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770"/>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Contd…</a:t>
            </a:r>
            <a:endParaRPr b="1"/>
          </a:p>
        </p:txBody>
      </p:sp>
      <p:sp>
        <p:nvSpPr>
          <p:cNvPr id="139" name="Google Shape;139;p27"/>
          <p:cNvSpPr txBox="1"/>
          <p:nvPr>
            <p:ph idx="1" type="body"/>
          </p:nvPr>
        </p:nvSpPr>
        <p:spPr>
          <a:xfrm>
            <a:off x="311700" y="1152475"/>
            <a:ext cx="8520600" cy="3816600"/>
          </a:xfrm>
          <a:prstGeom prst="rect">
            <a:avLst/>
          </a:prstGeom>
          <a:ln cap="flat" cmpd="sng" w="2857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688"/>
              <a:buFont typeface="Arial"/>
              <a:buNone/>
            </a:pPr>
            <a:r>
              <a:rPr b="1" lang="en" sz="1425">
                <a:solidFill>
                  <a:schemeClr val="dk1"/>
                </a:solidFill>
                <a:latin typeface="Times New Roman"/>
                <a:ea typeface="Times New Roman"/>
                <a:cs typeface="Times New Roman"/>
                <a:sym typeface="Times New Roman"/>
              </a:rPr>
              <a:t>vlab@HYVLAB8:~/Desktop/test_aff$ ./test.exe --help</a:t>
            </a:r>
            <a:endParaRPr b="1" sz="1425">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688"/>
              <a:buFont typeface="Arial"/>
              <a:buNone/>
            </a:pPr>
            <a:r>
              <a:rPr lang="en" sz="1425">
                <a:solidFill>
                  <a:schemeClr val="dk1"/>
                </a:solidFill>
                <a:latin typeface="Times New Roman"/>
                <a:ea typeface="Times New Roman"/>
                <a:cs typeface="Times New Roman"/>
                <a:sym typeface="Times New Roman"/>
              </a:rPr>
              <a:t>usage: ./test.exe (options)*</a:t>
            </a:r>
            <a:endParaRPr sz="1425">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688"/>
              <a:buFont typeface="Arial"/>
              <a:buNone/>
            </a:pPr>
            <a:r>
              <a:rPr lang="en" sz="1425">
                <a:solidFill>
                  <a:schemeClr val="dk1"/>
                </a:solidFill>
                <a:latin typeface="Times New Roman"/>
                <a:ea typeface="Times New Roman"/>
                <a:cs typeface="Times New Roman"/>
                <a:sym typeface="Times New Roman"/>
              </a:rPr>
              <a:t>  -v      be verbose</a:t>
            </a:r>
            <a:endParaRPr sz="1425">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688"/>
              <a:buFont typeface="Arial"/>
              <a:buNone/>
            </a:pPr>
            <a:r>
              <a:rPr lang="en" sz="1425">
                <a:solidFill>
                  <a:schemeClr val="dk1"/>
                </a:solidFill>
                <a:latin typeface="Times New Roman"/>
                <a:ea typeface="Times New Roman"/>
                <a:cs typeface="Times New Roman"/>
                <a:sym typeface="Times New Roman"/>
              </a:rPr>
              <a:t>  -q      be quiet</a:t>
            </a:r>
            <a:endParaRPr sz="1425">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688"/>
              <a:buFont typeface="Arial"/>
              <a:buNone/>
            </a:pPr>
            <a:r>
              <a:rPr lang="en" sz="1425">
                <a:solidFill>
                  <a:schemeClr val="dk1"/>
                </a:solidFill>
                <a:latin typeface="Times New Roman"/>
                <a:ea typeface="Times New Roman"/>
                <a:cs typeface="Times New Roman"/>
                <a:sym typeface="Times New Roman"/>
              </a:rPr>
              <a:t>  -a &lt;n&gt;  run maximal number of tests for n available processors (default 1)</a:t>
            </a:r>
            <a:endParaRPr sz="1425">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688"/>
              <a:buFont typeface="Arial"/>
              <a:buNone/>
            </a:pPr>
            <a:r>
              <a:rPr lang="en" sz="1425">
                <a:solidFill>
                  <a:schemeClr val="dk1"/>
                </a:solidFill>
                <a:latin typeface="Times New Roman"/>
                <a:ea typeface="Times New Roman"/>
                <a:cs typeface="Times New Roman"/>
                <a:sym typeface="Times New Roman"/>
              </a:rPr>
              <a:t>  -n &lt;n&gt;  run n tests concurrently</a:t>
            </a:r>
            <a:endParaRPr sz="1425">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688"/>
              <a:buFont typeface="Arial"/>
              <a:buNone/>
            </a:pPr>
            <a:r>
              <a:rPr lang="en" sz="1425">
                <a:solidFill>
                  <a:schemeClr val="dk1"/>
                </a:solidFill>
                <a:latin typeface="Times New Roman"/>
                <a:ea typeface="Times New Roman"/>
                <a:cs typeface="Times New Roman"/>
                <a:sym typeface="Times New Roman"/>
              </a:rPr>
              <a:t>  -r &lt;n&gt;  perform n runs (default 10)</a:t>
            </a:r>
            <a:endParaRPr sz="1425">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688"/>
              <a:buFont typeface="Arial"/>
              <a:buNone/>
            </a:pPr>
            <a:r>
              <a:rPr lang="en" sz="1425">
                <a:solidFill>
                  <a:schemeClr val="dk1"/>
                </a:solidFill>
                <a:latin typeface="Times New Roman"/>
                <a:ea typeface="Times New Roman"/>
                <a:cs typeface="Times New Roman"/>
                <a:sym typeface="Times New Roman"/>
              </a:rPr>
              <a:t>  -fr &lt;f&gt; multiply run number per f</a:t>
            </a:r>
            <a:endParaRPr sz="1425">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688"/>
              <a:buFont typeface="Arial"/>
              <a:buNone/>
            </a:pPr>
            <a:r>
              <a:rPr lang="en" sz="1425">
                <a:solidFill>
                  <a:schemeClr val="dk1"/>
                </a:solidFill>
                <a:latin typeface="Times New Roman"/>
                <a:ea typeface="Times New Roman"/>
                <a:cs typeface="Times New Roman"/>
                <a:sym typeface="Times New Roman"/>
              </a:rPr>
              <a:t>  -s &lt;n&gt;  outcomes per run (default 100000)</a:t>
            </a:r>
            <a:endParaRPr sz="1425">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688"/>
              <a:buFont typeface="Arial"/>
              <a:buNone/>
            </a:pPr>
            <a:r>
              <a:rPr lang="en" sz="1425">
                <a:solidFill>
                  <a:schemeClr val="dk1"/>
                </a:solidFill>
                <a:latin typeface="Times New Roman"/>
                <a:ea typeface="Times New Roman"/>
                <a:cs typeface="Times New Roman"/>
                <a:sym typeface="Times New Roman"/>
              </a:rPr>
              <a:t>  -fs &lt;f&gt; multiply outcomes per f</a:t>
            </a:r>
            <a:endParaRPr sz="1425">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688"/>
              <a:buFont typeface="Arial"/>
              <a:buNone/>
            </a:pPr>
            <a:r>
              <a:rPr lang="en" sz="1425">
                <a:solidFill>
                  <a:schemeClr val="dk1"/>
                </a:solidFill>
                <a:latin typeface="Times New Roman"/>
                <a:ea typeface="Times New Roman"/>
                <a:cs typeface="Times New Roman"/>
                <a:sym typeface="Times New Roman"/>
              </a:rPr>
              <a:t>  -f &lt;f&gt;  multiply outcomes per f, divide run number by f</a:t>
            </a:r>
            <a:endParaRPr sz="1425">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688"/>
              <a:buFont typeface="Arial"/>
              <a:buNone/>
            </a:pPr>
            <a:r>
              <a:rPr lang="en" sz="1425">
                <a:solidFill>
                  <a:schemeClr val="dk1"/>
                </a:solidFill>
                <a:latin typeface="Times New Roman"/>
                <a:ea typeface="Times New Roman"/>
                <a:cs typeface="Times New Roman"/>
                <a:sym typeface="Times New Roman"/>
              </a:rPr>
              <a:t>  </a:t>
            </a:r>
            <a:r>
              <a:rPr b="1" lang="en" sz="1425">
                <a:solidFill>
                  <a:schemeClr val="dk1"/>
                </a:solidFill>
                <a:latin typeface="Times New Roman"/>
                <a:ea typeface="Times New Roman"/>
                <a:cs typeface="Times New Roman"/>
                <a:sym typeface="Times New Roman"/>
              </a:rPr>
              <a:t>-i &lt;n&gt;  increment for allocating logical processors, -i 0 disables affinity mode</a:t>
            </a:r>
            <a:endParaRPr b="1" sz="1425">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688"/>
              <a:buFont typeface="Arial"/>
              <a:buNone/>
            </a:pPr>
            <a:r>
              <a:rPr b="1" lang="en" sz="1425">
                <a:solidFill>
                  <a:schemeClr val="dk1"/>
                </a:solidFill>
                <a:latin typeface="Times New Roman"/>
                <a:ea typeface="Times New Roman"/>
                <a:cs typeface="Times New Roman"/>
                <a:sym typeface="Times New Roman"/>
              </a:rPr>
              <a:t>  -p &lt;ns&gt; specify logical processors (default '0,1,2,3')</a:t>
            </a:r>
            <a:endParaRPr b="1" sz="1425">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688"/>
              <a:buFont typeface="Arial"/>
              <a:buNone/>
            </a:pPr>
            <a:r>
              <a:rPr b="1" lang="en" sz="1425">
                <a:solidFill>
                  <a:schemeClr val="dk1"/>
                </a:solidFill>
                <a:latin typeface="Times New Roman"/>
                <a:ea typeface="Times New Roman"/>
                <a:cs typeface="Times New Roman"/>
                <a:sym typeface="Times New Roman"/>
              </a:rPr>
              <a:t>  +ra     randomise affinity (default)</a:t>
            </a:r>
            <a:endParaRPr b="1" sz="1425">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688"/>
              <a:buFont typeface="Arial"/>
              <a:buNone/>
            </a:pPr>
            <a:r>
              <a:rPr b="1" lang="en" sz="1425">
                <a:solidFill>
                  <a:schemeClr val="dk1"/>
                </a:solidFill>
                <a:latin typeface="Times New Roman"/>
                <a:ea typeface="Times New Roman"/>
                <a:cs typeface="Times New Roman"/>
                <a:sym typeface="Times New Roman"/>
              </a:rPr>
              <a:t>  +ca     alias for +ra</a:t>
            </a:r>
            <a:endParaRPr b="1" sz="1425">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688"/>
              <a:buFont typeface="Arial"/>
              <a:buNone/>
            </a:pPr>
            <a:r>
              <a:rPr b="1" lang="en" sz="1425">
                <a:solidFill>
                  <a:schemeClr val="dk1"/>
                </a:solidFill>
                <a:latin typeface="Times New Roman"/>
                <a:ea typeface="Times New Roman"/>
                <a:cs typeface="Times New Roman"/>
                <a:sym typeface="Times New Roman"/>
              </a:rPr>
              <a:t>  +sa     alias for +ra</a:t>
            </a:r>
            <a:endParaRPr b="1" sz="1425">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688"/>
              <a:buFont typeface="Arial"/>
              <a:buNone/>
            </a:pPr>
            <a:r>
              <a:rPr lang="en" sz="1425">
                <a:solidFill>
                  <a:schemeClr val="dk1"/>
                </a:solidFill>
                <a:latin typeface="Times New Roman"/>
                <a:ea typeface="Times New Roman"/>
                <a:cs typeface="Times New Roman"/>
                <a:sym typeface="Times New Roman"/>
              </a:rPr>
              <a:t>  +fix    fix thread launch order</a:t>
            </a:r>
            <a:endParaRPr sz="1425">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688"/>
              <a:buFont typeface="Arial"/>
              <a:buNone/>
            </a:pPr>
            <a:r>
              <a:t/>
            </a:r>
            <a:endParaRPr sz="1425">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688"/>
              <a:buNone/>
            </a:pPr>
            <a:r>
              <a:t/>
            </a:r>
            <a:endParaRPr sz="1425">
              <a:solidFill>
                <a:schemeClr val="dk1"/>
              </a:solidFill>
              <a:latin typeface="Times New Roman"/>
              <a:ea typeface="Times New Roman"/>
              <a:cs typeface="Times New Roman"/>
              <a:sym typeface="Times New Roman"/>
            </a:endParaRPr>
          </a:p>
        </p:txBody>
      </p:sp>
      <p:cxnSp>
        <p:nvCxnSpPr>
          <p:cNvPr id="140" name="Google Shape;140;p27"/>
          <p:cNvCxnSpPr/>
          <p:nvPr/>
        </p:nvCxnSpPr>
        <p:spPr>
          <a:xfrm flipH="1" rot="-5400000">
            <a:off x="6070525" y="3949400"/>
            <a:ext cx="902700" cy="190500"/>
          </a:xfrm>
          <a:prstGeom prst="bentConnector3">
            <a:avLst>
              <a:gd fmla="val 1734" name="adj1"/>
            </a:avLst>
          </a:prstGeom>
          <a:noFill/>
          <a:ln cap="flat" cmpd="sng" w="28575">
            <a:solidFill>
              <a:schemeClr val="dk2"/>
            </a:solidFill>
            <a:prstDash val="solid"/>
            <a:round/>
            <a:headEnd len="med" w="med" type="none"/>
            <a:tailEnd len="med" w="med" type="none"/>
          </a:ln>
        </p:spPr>
      </p:cxnSp>
      <p:cxnSp>
        <p:nvCxnSpPr>
          <p:cNvPr id="141" name="Google Shape;141;p27"/>
          <p:cNvCxnSpPr/>
          <p:nvPr/>
        </p:nvCxnSpPr>
        <p:spPr>
          <a:xfrm>
            <a:off x="2159125" y="4496000"/>
            <a:ext cx="4458000" cy="900"/>
          </a:xfrm>
          <a:prstGeom prst="bentConnector3">
            <a:avLst>
              <a:gd fmla="val 50000" name="adj1"/>
            </a:avLst>
          </a:prstGeom>
          <a:noFill/>
          <a:ln cap="flat" cmpd="sng" w="28575">
            <a:solidFill>
              <a:schemeClr val="dk2"/>
            </a:solidFill>
            <a:prstDash val="solid"/>
            <a:round/>
            <a:headEnd len="med" w="med" type="none"/>
            <a:tailEnd len="med" w="med" type="none"/>
          </a:ln>
        </p:spPr>
      </p:cxnSp>
      <p:cxnSp>
        <p:nvCxnSpPr>
          <p:cNvPr id="142" name="Google Shape;142;p27"/>
          <p:cNvCxnSpPr/>
          <p:nvPr/>
        </p:nvCxnSpPr>
        <p:spPr>
          <a:xfrm>
            <a:off x="6620775" y="4063425"/>
            <a:ext cx="328200" cy="600"/>
          </a:xfrm>
          <a:prstGeom prst="straightConnector1">
            <a:avLst/>
          </a:prstGeom>
          <a:noFill/>
          <a:ln cap="flat" cmpd="sng" w="19050">
            <a:solidFill>
              <a:schemeClr val="dk2"/>
            </a:solidFill>
            <a:prstDash val="solid"/>
            <a:round/>
            <a:headEnd len="med" w="med" type="none"/>
            <a:tailEnd len="med" w="med" type="triangle"/>
          </a:ln>
        </p:spPr>
      </p:cxnSp>
      <p:sp>
        <p:nvSpPr>
          <p:cNvPr id="143" name="Google Shape;143;p27"/>
          <p:cNvSpPr txBox="1"/>
          <p:nvPr/>
        </p:nvSpPr>
        <p:spPr>
          <a:xfrm>
            <a:off x="7036600" y="3604025"/>
            <a:ext cx="1366800" cy="9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44" name="Google Shape;144;p27"/>
          <p:cNvSpPr txBox="1"/>
          <p:nvPr/>
        </p:nvSpPr>
        <p:spPr>
          <a:xfrm>
            <a:off x="6952625" y="3648950"/>
            <a:ext cx="1774500" cy="791400"/>
          </a:xfrm>
          <a:prstGeom prst="rect">
            <a:avLst/>
          </a:prstGeom>
          <a:noFill/>
          <a:ln cap="flat" cmpd="sng" w="2857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Options that are enabled due to use of affinity</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Usage of affinity enabled options </a:t>
            </a:r>
            <a:endParaRPr b="1"/>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FFFFF"/>
                </a:highlight>
                <a:latin typeface="Times New Roman"/>
                <a:ea typeface="Times New Roman"/>
                <a:cs typeface="Times New Roman"/>
                <a:sym typeface="Times New Roman"/>
              </a:rPr>
              <a:t>To limit the sequence of logical processor with option -p, which takes a sequence of logical processors numbers as argument</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400">
                <a:solidFill>
                  <a:schemeClr val="dk1"/>
                </a:solidFill>
                <a:latin typeface="Times New Roman"/>
                <a:ea typeface="Times New Roman"/>
                <a:cs typeface="Times New Roman"/>
                <a:sym typeface="Times New Roman"/>
              </a:rPr>
              <a:t>$ ./test.exe -p 0,1,2</a:t>
            </a:r>
            <a:endParaRPr b="1"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400">
                <a:solidFill>
                  <a:schemeClr val="dk1"/>
                </a:solidFill>
                <a:highlight>
                  <a:srgbClr val="FFFFFF"/>
                </a:highlight>
                <a:latin typeface="Times New Roman"/>
                <a:ea typeface="Times New Roman"/>
                <a:cs typeface="Times New Roman"/>
                <a:sym typeface="Times New Roman"/>
              </a:rPr>
              <a:t>To change the affinity increment with the command line option -i of executable files. For instance, one binds the test threads to logical processors 0, 2, 4 and 6 as follows :</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 sz="1400">
                <a:solidFill>
                  <a:schemeClr val="dk1"/>
                </a:solidFill>
                <a:latin typeface="Times New Roman"/>
                <a:ea typeface="Times New Roman"/>
                <a:cs typeface="Times New Roman"/>
                <a:sym typeface="Times New Roman"/>
              </a:rPr>
              <a:t>$ ./test.exe -i 2</a:t>
            </a:r>
            <a:endParaRPr b="1"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400">
                <a:solidFill>
                  <a:schemeClr val="dk1"/>
                </a:solidFill>
                <a:highlight>
                  <a:srgbClr val="FFFFFF"/>
                </a:highlight>
                <a:latin typeface="Times New Roman"/>
                <a:ea typeface="Times New Roman"/>
                <a:cs typeface="Times New Roman"/>
                <a:sym typeface="Times New Roman"/>
              </a:rPr>
              <a:t>To bind test thread to logical processors randomly with executable option +ra use : </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 sz="1400">
                <a:solidFill>
                  <a:schemeClr val="dk1"/>
                </a:solidFill>
                <a:latin typeface="Times New Roman"/>
                <a:ea typeface="Times New Roman"/>
                <a:cs typeface="Times New Roman"/>
                <a:sym typeface="Times New Roman"/>
              </a:rPr>
              <a:t>$ ./test.exe +ra (or) +ca (or) +sa</a:t>
            </a:r>
            <a:endParaRPr b="1"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291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Use of -smt and -smtmode options</a:t>
            </a:r>
            <a:endParaRPr b="1"/>
          </a:p>
        </p:txBody>
      </p:sp>
      <p:sp>
        <p:nvSpPr>
          <p:cNvPr id="156" name="Google Shape;156;p29"/>
          <p:cNvSpPr txBox="1"/>
          <p:nvPr>
            <p:ph idx="1" type="body"/>
          </p:nvPr>
        </p:nvSpPr>
        <p:spPr>
          <a:xfrm>
            <a:off x="346350" y="1056000"/>
            <a:ext cx="8451300" cy="3791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solidFill>
                  <a:schemeClr val="dk1"/>
                </a:solidFill>
                <a:latin typeface="Times New Roman"/>
                <a:ea typeface="Times New Roman"/>
                <a:cs typeface="Times New Roman"/>
                <a:sym typeface="Times New Roman"/>
              </a:rPr>
              <a:t>$ litmus7 </a:t>
            </a:r>
            <a:r>
              <a:rPr b="1" lang="en" sz="1400">
                <a:solidFill>
                  <a:schemeClr val="dk1"/>
                </a:solidFill>
                <a:latin typeface="Times New Roman"/>
                <a:ea typeface="Times New Roman"/>
                <a:cs typeface="Times New Roman"/>
                <a:sym typeface="Times New Roman"/>
              </a:rPr>
              <a:t>-smt 4 -smtmode seq -affinity custom</a:t>
            </a:r>
            <a:r>
              <a:rPr lang="en" sz="1400">
                <a:solidFill>
                  <a:schemeClr val="dk1"/>
                </a:solidFill>
                <a:latin typeface="Times New Roman"/>
                <a:ea typeface="Times New Roman"/>
                <a:cs typeface="Times New Roman"/>
                <a:sym typeface="Times New Roman"/>
              </a:rPr>
              <a:t> LB+addr+popx.litmus -o lb_smt.tar</a:t>
            </a:r>
            <a:endParaRPr sz="1400">
              <a:solidFill>
                <a:schemeClr val="dk1"/>
              </a:solidFill>
              <a:latin typeface="Times New Roman"/>
              <a:ea typeface="Times New Roman"/>
              <a:cs typeface="Times New Roman"/>
              <a:sym typeface="Times New Roman"/>
            </a:endParaRPr>
          </a:p>
          <a:p>
            <a:pPr indent="-317500" lvl="1" marL="914400" rtl="0" algn="l">
              <a:lnSpc>
                <a:spcPct val="100000"/>
              </a:lnSpc>
              <a:spcBef>
                <a:spcPts val="120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-smt 4: </a:t>
            </a:r>
            <a:r>
              <a:rPr lang="en">
                <a:solidFill>
                  <a:schemeClr val="dk1"/>
                </a:solidFill>
                <a:latin typeface="Times New Roman"/>
                <a:ea typeface="Times New Roman"/>
                <a:cs typeface="Times New Roman"/>
                <a:sym typeface="Times New Roman"/>
              </a:rPr>
              <a:t>Specifies a 4-way SMT, meaning each core can handle four threads simultaneously.</a:t>
            </a:r>
            <a:endParaRPr>
              <a:solidFill>
                <a:schemeClr val="dk1"/>
              </a:solidFill>
              <a:latin typeface="Times New Roman"/>
              <a:ea typeface="Times New Roman"/>
              <a:cs typeface="Times New Roman"/>
              <a:sym typeface="Times New Roman"/>
            </a:endParaRPr>
          </a:p>
          <a:p>
            <a:pPr indent="-317500" lvl="1" marL="914400" rtl="0" algn="l">
              <a:lnSpc>
                <a:spcPct val="100000"/>
              </a:lnSpc>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-smtmode seq:</a:t>
            </a:r>
            <a:r>
              <a:rPr lang="en">
                <a:solidFill>
                  <a:schemeClr val="dk1"/>
                </a:solidFill>
                <a:latin typeface="Times New Roman"/>
                <a:ea typeface="Times New Roman"/>
                <a:cs typeface="Times New Roman"/>
                <a:sym typeface="Times New Roman"/>
              </a:rPr>
              <a:t> Specifies that logical processors on the same core are numbered sequentially (e.g., 0, 1, 2, 3 for a 4-way SMT core).</a:t>
            </a:r>
            <a:endParaRPr>
              <a:solidFill>
                <a:schemeClr val="dk1"/>
              </a:solidFill>
              <a:latin typeface="Times New Roman"/>
              <a:ea typeface="Times New Roman"/>
              <a:cs typeface="Times New Roman"/>
              <a:sym typeface="Times New Roman"/>
            </a:endParaRPr>
          </a:p>
          <a:p>
            <a:pPr indent="-317500" lvl="1" marL="914400" rtl="0" algn="l">
              <a:lnSpc>
                <a:spcPct val="100000"/>
              </a:lnSpc>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-affinity custom:</a:t>
            </a:r>
            <a:r>
              <a:rPr lang="en">
                <a:solidFill>
                  <a:schemeClr val="dk1"/>
                </a:solidFill>
                <a:latin typeface="Times New Roman"/>
                <a:ea typeface="Times New Roman"/>
                <a:cs typeface="Times New Roman"/>
                <a:sym typeface="Times New Roman"/>
              </a:rPr>
              <a:t> Enables custom affinity control, which allows the user to influence how threads are mapped to logical processors </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 mkdir lb_smt &amp;&amp;cd lb_smt</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 tar -xvf ../lb_smt.tar </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 make GCC=riscv64-linux-gnu-gcc</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 qemu-riscv64 -L /usr/riscv64-linux-gnu/ ./LB+addr+popx.exe --help</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en" sz="1400">
                <a:solidFill>
                  <a:schemeClr val="dk1"/>
                </a:solidFill>
                <a:latin typeface="Times New Roman"/>
                <a:ea typeface="Times New Roman"/>
                <a:cs typeface="Times New Roman"/>
                <a:sym typeface="Times New Roman"/>
              </a:rPr>
              <a:t>$ qemu-riscv64 -L /usr/riscv64-linux-gnu/ ./LB+addr+popx.exe -v     (-v  :    be verbose)</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688"/>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idx="1" type="body"/>
          </p:nvPr>
        </p:nvSpPr>
        <p:spPr>
          <a:xfrm>
            <a:off x="311700" y="413700"/>
            <a:ext cx="4260300" cy="431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688"/>
              <a:buFont typeface="Arial"/>
              <a:buNone/>
            </a:pPr>
            <a:r>
              <a:rPr b="1" lang="en" sz="1300">
                <a:solidFill>
                  <a:schemeClr val="dk1"/>
                </a:solidFill>
                <a:latin typeface="Times New Roman"/>
                <a:ea typeface="Times New Roman"/>
                <a:cs typeface="Times New Roman"/>
                <a:sym typeface="Times New Roman"/>
              </a:rPr>
              <a:t>$ qemu-riscv64 -L /usr/riscv64-linux-gnu/ ./LB+addr+popx.exe -v</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rgbClr val="000000"/>
              </a:buClr>
              <a:buSzPts val="688"/>
              <a:buFont typeface="Arial"/>
              <a:buNone/>
            </a:pPr>
            <a:r>
              <a:rPr lang="en" sz="1300">
                <a:solidFill>
                  <a:schemeClr val="dk1"/>
                </a:solidFill>
                <a:latin typeface="Times New Roman"/>
                <a:ea typeface="Times New Roman"/>
                <a:cs typeface="Times New Roman"/>
                <a:sym typeface="Times New Roman"/>
              </a:rPr>
              <a:t>LB+addr+popx: n=1, r=10, s=100000, +ca, p='0,1,2,3'</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rgbClr val="000000"/>
              </a:buClr>
              <a:buSzPts val="688"/>
              <a:buFont typeface="Arial"/>
              <a:buNone/>
            </a:pPr>
            <a:r>
              <a:rPr b="1" lang="en" sz="1300">
                <a:solidFill>
                  <a:schemeClr val="dk1"/>
                </a:solidFill>
                <a:latin typeface="Times New Roman"/>
                <a:ea typeface="Times New Roman"/>
                <a:cs typeface="Times New Roman"/>
                <a:sym typeface="Times New Roman"/>
              </a:rPr>
              <a:t>thread allocation: </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rgbClr val="000000"/>
              </a:buClr>
              <a:buSzPts val="688"/>
              <a:buFont typeface="Arial"/>
              <a:buNone/>
            </a:pPr>
            <a:r>
              <a:rPr b="1" lang="en" sz="1300">
                <a:solidFill>
                  <a:schemeClr val="dk1"/>
                </a:solidFill>
                <a:latin typeface="Times New Roman"/>
                <a:ea typeface="Times New Roman"/>
                <a:cs typeface="Times New Roman"/>
                <a:sym typeface="Times New Roman"/>
              </a:rPr>
              <a:t>[2,3] {0,0}</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rgbClr val="000000"/>
              </a:buClr>
              <a:buSzPts val="688"/>
              <a:buFont typeface="Arial"/>
              <a:buNone/>
            </a:pPr>
            <a:r>
              <a:rPr lang="en" sz="1300">
                <a:solidFill>
                  <a:schemeClr val="dk1"/>
                </a:solidFill>
                <a:latin typeface="Times New Roman"/>
                <a:ea typeface="Times New Roman"/>
                <a:cs typeface="Times New Roman"/>
                <a:sym typeface="Times New Roman"/>
              </a:rPr>
              <a:t>Test LB+addr+popx Allowed</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rgbClr val="000000"/>
              </a:buClr>
              <a:buSzPts val="688"/>
              <a:buFont typeface="Arial"/>
              <a:buNone/>
            </a:pPr>
            <a:r>
              <a:rPr lang="en" sz="1300">
                <a:solidFill>
                  <a:schemeClr val="dk1"/>
                </a:solidFill>
                <a:latin typeface="Times New Roman"/>
                <a:ea typeface="Times New Roman"/>
                <a:cs typeface="Times New Roman"/>
                <a:sym typeface="Times New Roman"/>
              </a:rPr>
              <a:t>Histogram (3 states)</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rgbClr val="000000"/>
              </a:buClr>
              <a:buSzPts val="688"/>
              <a:buFont typeface="Arial"/>
              <a:buNone/>
            </a:pPr>
            <a:r>
              <a:rPr lang="en" sz="1300">
                <a:solidFill>
                  <a:schemeClr val="dk1"/>
                </a:solidFill>
                <a:latin typeface="Times New Roman"/>
                <a:ea typeface="Times New Roman"/>
                <a:cs typeface="Times New Roman"/>
                <a:sym typeface="Times New Roman"/>
              </a:rPr>
              <a:t>19    :&gt;0:x5=0; 1:x5=0; 1:x9=0; 1:x10=0; x=1;</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rgbClr val="000000"/>
              </a:buClr>
              <a:buSzPts val="688"/>
              <a:buFont typeface="Arial"/>
              <a:buNone/>
            </a:pPr>
            <a:r>
              <a:rPr lang="en" sz="1300">
                <a:solidFill>
                  <a:schemeClr val="dk1"/>
                </a:solidFill>
                <a:latin typeface="Times New Roman"/>
                <a:ea typeface="Times New Roman"/>
                <a:cs typeface="Times New Roman"/>
                <a:sym typeface="Times New Roman"/>
              </a:rPr>
              <a:t>499986:&gt;0:x5=1; 1:x5=0; 1:x9=0; 1:x10=0; x=1;</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rgbClr val="000000"/>
              </a:buClr>
              <a:buSzPts val="688"/>
              <a:buFont typeface="Arial"/>
              <a:buNone/>
            </a:pPr>
            <a:r>
              <a:rPr lang="en" sz="1300">
                <a:solidFill>
                  <a:schemeClr val="dk1"/>
                </a:solidFill>
                <a:latin typeface="Times New Roman"/>
                <a:ea typeface="Times New Roman"/>
                <a:cs typeface="Times New Roman"/>
                <a:sym typeface="Times New Roman"/>
              </a:rPr>
              <a:t>499995:&gt;0:x5=0; 1:x5=1; 1:x9=0; 1:x10=0; x=1;</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rgbClr val="000000"/>
              </a:buClr>
              <a:buSzPts val="688"/>
              <a:buFont typeface="Arial"/>
              <a:buNone/>
            </a:pPr>
            <a:r>
              <a:rPr lang="en" sz="1300">
                <a:solidFill>
                  <a:schemeClr val="dk1"/>
                </a:solidFill>
                <a:latin typeface="Times New Roman"/>
                <a:ea typeface="Times New Roman"/>
                <a:cs typeface="Times New Roman"/>
                <a:sym typeface="Times New Roman"/>
              </a:rPr>
              <a:t>No</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rgbClr val="000000"/>
              </a:buClr>
              <a:buSzPts val="688"/>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rgbClr val="000000"/>
              </a:buClr>
              <a:buSzPts val="688"/>
              <a:buFont typeface="Arial"/>
              <a:buNone/>
            </a:pPr>
            <a:r>
              <a:rPr lang="en" sz="1300">
                <a:solidFill>
                  <a:schemeClr val="dk1"/>
                </a:solidFill>
                <a:latin typeface="Times New Roman"/>
                <a:ea typeface="Times New Roman"/>
                <a:cs typeface="Times New Roman"/>
                <a:sym typeface="Times New Roman"/>
              </a:rPr>
              <a:t>Witnesses</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rgbClr val="000000"/>
              </a:buClr>
              <a:buSzPts val="688"/>
              <a:buFont typeface="Arial"/>
              <a:buNone/>
            </a:pPr>
            <a:r>
              <a:rPr lang="en" sz="1300">
                <a:solidFill>
                  <a:schemeClr val="dk1"/>
                </a:solidFill>
                <a:latin typeface="Times New Roman"/>
                <a:ea typeface="Times New Roman"/>
                <a:cs typeface="Times New Roman"/>
                <a:sym typeface="Times New Roman"/>
              </a:rPr>
              <a:t>Positive: 0, Negative: 1000000</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rgbClr val="000000"/>
              </a:buClr>
              <a:buSzPts val="688"/>
              <a:buFont typeface="Arial"/>
              <a:buNone/>
            </a:pPr>
            <a:r>
              <a:rPr lang="en" sz="1300">
                <a:solidFill>
                  <a:schemeClr val="dk1"/>
                </a:solidFill>
                <a:latin typeface="Times New Roman"/>
                <a:ea typeface="Times New Roman"/>
                <a:cs typeface="Times New Roman"/>
                <a:sym typeface="Times New Roman"/>
              </a:rPr>
              <a:t>Condition exists (x=1 /\ 0:x5=1 /\ 1:x10=0 /\ 1:x5=1 /\ 1:x9=0) is NOT validated</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rgbClr val="000000"/>
              </a:buClr>
              <a:buSzPts val="688"/>
              <a:buFont typeface="Arial"/>
              <a:buNone/>
            </a:pPr>
            <a:r>
              <a:rPr b="1" lang="en" sz="1300">
                <a:solidFill>
                  <a:schemeClr val="dk1"/>
                </a:solidFill>
                <a:latin typeface="Times New Roman"/>
                <a:ea typeface="Times New Roman"/>
                <a:cs typeface="Times New Roman"/>
                <a:sym typeface="Times New Roman"/>
              </a:rPr>
              <a:t>Affinity=[1, 0] ; </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rgbClr val="000000"/>
              </a:buClr>
              <a:buSzPts val="688"/>
              <a:buFont typeface="Arial"/>
              <a:buNone/>
            </a:pPr>
            <a:r>
              <a:rPr lang="en" sz="1300">
                <a:solidFill>
                  <a:schemeClr val="dk1"/>
                </a:solidFill>
                <a:latin typeface="Times New Roman"/>
                <a:ea typeface="Times New Roman"/>
                <a:cs typeface="Times New Roman"/>
                <a:sym typeface="Times New Roman"/>
              </a:rPr>
              <a:t>Observation LB+addr+popx Never 0 1000000</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rgbClr val="000000"/>
              </a:buClr>
              <a:buSzPts val="688"/>
              <a:buFont typeface="Arial"/>
              <a:buNone/>
            </a:pPr>
            <a:r>
              <a:rPr lang="en" sz="1300">
                <a:solidFill>
                  <a:schemeClr val="dk1"/>
                </a:solidFill>
                <a:latin typeface="Times New Roman"/>
                <a:ea typeface="Times New Roman"/>
                <a:cs typeface="Times New Roman"/>
                <a:sym typeface="Times New Roman"/>
              </a:rPr>
              <a:t>Time LB+addr+popx 0.29</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rgbClr val="000000"/>
              </a:buClr>
              <a:buSzPts val="688"/>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rgbClr val="000000"/>
              </a:buClr>
              <a:buSzPts val="688"/>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rgbClr val="000000"/>
              </a:buClr>
              <a:buSzPts val="688"/>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1200"/>
              </a:spcAft>
              <a:buNone/>
            </a:pPr>
            <a:r>
              <a:t/>
            </a:r>
            <a:endParaRPr sz="1300"/>
          </a:p>
        </p:txBody>
      </p:sp>
      <p:sp>
        <p:nvSpPr>
          <p:cNvPr id="162" name="Google Shape;162;p30"/>
          <p:cNvSpPr txBox="1"/>
          <p:nvPr/>
        </p:nvSpPr>
        <p:spPr>
          <a:xfrm>
            <a:off x="4572000" y="443550"/>
            <a:ext cx="4143300" cy="4256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Char char="●"/>
            </a:pPr>
            <a:r>
              <a:rPr lang="en" sz="1200">
                <a:solidFill>
                  <a:schemeClr val="dk1"/>
                </a:solidFill>
                <a:latin typeface="Times New Roman"/>
                <a:ea typeface="Times New Roman"/>
                <a:cs typeface="Times New Roman"/>
                <a:sym typeface="Times New Roman"/>
              </a:rPr>
              <a:t>The output indicates that one instance of the test is </a:t>
            </a:r>
            <a:r>
              <a:rPr b="1" lang="en" sz="1200">
                <a:solidFill>
                  <a:schemeClr val="dk1"/>
                </a:solidFill>
                <a:latin typeface="Times New Roman"/>
                <a:ea typeface="Times New Roman"/>
                <a:cs typeface="Times New Roman"/>
                <a:sym typeface="Times New Roman"/>
              </a:rPr>
              <a:t>run (n=1)</a:t>
            </a:r>
            <a:r>
              <a:rPr lang="en" sz="1200">
                <a:solidFill>
                  <a:schemeClr val="dk1"/>
                </a:solidFill>
                <a:latin typeface="Times New Roman"/>
                <a:ea typeface="Times New Roman"/>
                <a:cs typeface="Times New Roman"/>
                <a:sym typeface="Times New Roman"/>
              </a:rPr>
              <a:t>, with </a:t>
            </a:r>
            <a:r>
              <a:rPr b="1" lang="en" sz="1200">
                <a:solidFill>
                  <a:schemeClr val="dk1"/>
                </a:solidFill>
                <a:latin typeface="Times New Roman"/>
                <a:ea typeface="Times New Roman"/>
                <a:cs typeface="Times New Roman"/>
                <a:sym typeface="Times New Roman"/>
              </a:rPr>
              <a:t>r=1000 (iterations)</a:t>
            </a:r>
            <a:r>
              <a:rPr lang="en" sz="1200">
                <a:solidFill>
                  <a:schemeClr val="dk1"/>
                </a:solidFill>
                <a:latin typeface="Times New Roman"/>
                <a:ea typeface="Times New Roman"/>
                <a:cs typeface="Times New Roman"/>
                <a:sym typeface="Times New Roman"/>
              </a:rPr>
              <a:t> and </a:t>
            </a:r>
            <a:r>
              <a:rPr b="1" lang="en" sz="1200">
                <a:solidFill>
                  <a:schemeClr val="dk1"/>
                </a:solidFill>
                <a:latin typeface="Times New Roman"/>
                <a:ea typeface="Times New Roman"/>
                <a:cs typeface="Times New Roman"/>
                <a:sym typeface="Times New Roman"/>
              </a:rPr>
              <a:t>s=1000 (size).</a:t>
            </a:r>
            <a:endParaRPr b="1"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latin typeface="Times New Roman"/>
                <a:ea typeface="Times New Roman"/>
                <a:cs typeface="Times New Roman"/>
                <a:sym typeface="Times New Roman"/>
              </a:rPr>
              <a:t>The mode is </a:t>
            </a:r>
            <a:r>
              <a:rPr b="1" lang="en" sz="1200">
                <a:solidFill>
                  <a:schemeClr val="dk1"/>
                </a:solidFill>
                <a:latin typeface="Times New Roman"/>
                <a:ea typeface="Times New Roman"/>
                <a:cs typeface="Times New Roman"/>
                <a:sym typeface="Times New Roman"/>
              </a:rPr>
              <a:t>custom (+ca)</a:t>
            </a:r>
            <a:r>
              <a:rPr lang="en" sz="1200">
                <a:solidFill>
                  <a:schemeClr val="dk1"/>
                </a:solidFill>
                <a:latin typeface="Times New Roman"/>
                <a:ea typeface="Times New Roman"/>
                <a:cs typeface="Times New Roman"/>
                <a:sym typeface="Times New Roman"/>
              </a:rPr>
              <a:t>, meaning that specific logical processor sequences are chosen for running the threads.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latin typeface="Times New Roman"/>
                <a:ea typeface="Times New Roman"/>
                <a:cs typeface="Times New Roman"/>
                <a:sym typeface="Times New Roman"/>
              </a:rPr>
              <a:t>The test assigns threads to logical processors in the order </a:t>
            </a:r>
            <a:r>
              <a:rPr b="1" lang="en" sz="1200">
                <a:solidFill>
                  <a:schemeClr val="dk1"/>
                </a:solidFill>
                <a:latin typeface="Times New Roman"/>
                <a:ea typeface="Times New Roman"/>
                <a:cs typeface="Times New Roman"/>
                <a:sym typeface="Times New Roman"/>
              </a:rPr>
              <a:t>-p 0,1,2,3 </a:t>
            </a:r>
            <a:r>
              <a:rPr lang="en" sz="1200">
                <a:solidFill>
                  <a:schemeClr val="dk1"/>
                </a:solidFill>
                <a:latin typeface="Times New Roman"/>
                <a:ea typeface="Times New Roman"/>
                <a:cs typeface="Times New Roman"/>
                <a:sym typeface="Times New Roman"/>
              </a:rPr>
              <a:t>(due to available of 4 cores)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Thread Allocation : [2,3] {0,0}</a:t>
            </a:r>
            <a:endParaRPr b="1"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latin typeface="Times New Roman"/>
                <a:ea typeface="Times New Roman"/>
                <a:cs typeface="Times New Roman"/>
                <a:sym typeface="Times New Roman"/>
              </a:rPr>
              <a:t>The </a:t>
            </a:r>
            <a:r>
              <a:rPr b="1" lang="en" sz="1200">
                <a:solidFill>
                  <a:schemeClr val="dk1"/>
                </a:solidFill>
                <a:latin typeface="Times New Roman"/>
                <a:ea typeface="Times New Roman"/>
                <a:cs typeface="Times New Roman"/>
                <a:sym typeface="Times New Roman"/>
              </a:rPr>
              <a:t>square brackets [2,3]</a:t>
            </a:r>
            <a:r>
              <a:rPr lang="en" sz="1200">
                <a:solidFill>
                  <a:schemeClr val="dk1"/>
                </a:solidFill>
                <a:latin typeface="Times New Roman"/>
                <a:ea typeface="Times New Roman"/>
                <a:cs typeface="Times New Roman"/>
                <a:sym typeface="Times New Roman"/>
              </a:rPr>
              <a:t> indicate the allocation of test threads to </a:t>
            </a:r>
            <a:r>
              <a:rPr b="1" lang="en" sz="1200">
                <a:solidFill>
                  <a:schemeClr val="dk1"/>
                </a:solidFill>
                <a:latin typeface="Times New Roman"/>
                <a:ea typeface="Times New Roman"/>
                <a:cs typeface="Times New Roman"/>
                <a:sym typeface="Times New Roman"/>
              </a:rPr>
              <a:t>logical processors.</a:t>
            </a:r>
            <a:endParaRPr b="1"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latin typeface="Times New Roman"/>
                <a:ea typeface="Times New Roman"/>
                <a:cs typeface="Times New Roman"/>
                <a:sym typeface="Times New Roman"/>
              </a:rPr>
              <a:t>The</a:t>
            </a:r>
            <a:r>
              <a:rPr b="1" lang="en" sz="1200">
                <a:solidFill>
                  <a:schemeClr val="dk1"/>
                </a:solidFill>
                <a:latin typeface="Times New Roman"/>
                <a:ea typeface="Times New Roman"/>
                <a:cs typeface="Times New Roman"/>
                <a:sym typeface="Times New Roman"/>
              </a:rPr>
              <a:t> curly braces {0,0}</a:t>
            </a:r>
            <a:r>
              <a:rPr lang="en" sz="1200">
                <a:solidFill>
                  <a:schemeClr val="dk1"/>
                </a:solidFill>
                <a:latin typeface="Times New Roman"/>
                <a:ea typeface="Times New Roman"/>
                <a:cs typeface="Times New Roman"/>
                <a:sym typeface="Times New Roman"/>
              </a:rPr>
              <a:t> indicate the allocation of test threads to </a:t>
            </a:r>
            <a:r>
              <a:rPr b="1" lang="en" sz="1200">
                <a:solidFill>
                  <a:schemeClr val="dk1"/>
                </a:solidFill>
                <a:latin typeface="Times New Roman"/>
                <a:ea typeface="Times New Roman"/>
                <a:cs typeface="Times New Roman"/>
                <a:sym typeface="Times New Roman"/>
              </a:rPr>
              <a:t>physical core 0 </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As </a:t>
            </a:r>
            <a:r>
              <a:rPr b="1" lang="en" sz="1200">
                <a:solidFill>
                  <a:schemeClr val="dk1"/>
                </a:solidFill>
                <a:latin typeface="Times New Roman"/>
                <a:ea typeface="Times New Roman"/>
                <a:cs typeface="Times New Roman"/>
                <a:sym typeface="Times New Roman"/>
              </a:rPr>
              <a:t>-smt 4 </a:t>
            </a:r>
            <a:r>
              <a:rPr lang="en" sz="1200">
                <a:solidFill>
                  <a:schemeClr val="dk1"/>
                </a:solidFill>
                <a:latin typeface="Times New Roman"/>
                <a:ea typeface="Times New Roman"/>
                <a:cs typeface="Times New Roman"/>
                <a:sym typeface="Times New Roman"/>
              </a:rPr>
              <a:t>means each core handles 4 threads and number of cores we have are 4 ⇒ 4*4 = 16 logical processors</a:t>
            </a:r>
            <a:endParaRPr sz="1200">
              <a:solidFill>
                <a:schemeClr val="dk1"/>
              </a:solidFill>
              <a:latin typeface="Times New Roman"/>
              <a:ea typeface="Times New Roman"/>
              <a:cs typeface="Times New Roman"/>
              <a:sym typeface="Times New Roman"/>
            </a:endParaRPr>
          </a:p>
          <a:p>
            <a:pPr indent="-304800" lvl="2" marL="1371600" rtl="0" algn="l">
              <a:lnSpc>
                <a:spcPct val="115000"/>
              </a:lnSpc>
              <a:spcBef>
                <a:spcPts val="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0-3</a:t>
            </a:r>
            <a:r>
              <a:rPr lang="en" sz="1200">
                <a:solidFill>
                  <a:schemeClr val="dk1"/>
                </a:solidFill>
                <a:latin typeface="Times New Roman"/>
                <a:ea typeface="Times New Roman"/>
                <a:cs typeface="Times New Roman"/>
                <a:sym typeface="Times New Roman"/>
              </a:rPr>
              <a:t> logical processors </a:t>
            </a:r>
            <a:r>
              <a:rPr lang="en" sz="1200">
                <a:solidFill>
                  <a:schemeClr val="dk1"/>
                </a:solidFill>
                <a:latin typeface="Times New Roman"/>
                <a:ea typeface="Times New Roman"/>
                <a:cs typeface="Times New Roman"/>
                <a:sym typeface="Times New Roman"/>
              </a:rPr>
              <a:t>allotted</a:t>
            </a:r>
            <a:r>
              <a:rPr lang="en" sz="1200">
                <a:solidFill>
                  <a:schemeClr val="dk1"/>
                </a:solidFill>
                <a:latin typeface="Times New Roman"/>
                <a:ea typeface="Times New Roman"/>
                <a:cs typeface="Times New Roman"/>
                <a:sym typeface="Times New Roman"/>
              </a:rPr>
              <a:t> to </a:t>
            </a:r>
            <a:r>
              <a:rPr b="1" lang="en" sz="1200">
                <a:solidFill>
                  <a:schemeClr val="dk1"/>
                </a:solidFill>
                <a:latin typeface="Times New Roman"/>
                <a:ea typeface="Times New Roman"/>
                <a:cs typeface="Times New Roman"/>
                <a:sym typeface="Times New Roman"/>
              </a:rPr>
              <a:t>core 0 </a:t>
            </a:r>
            <a:r>
              <a:rPr lang="en" sz="1200">
                <a:solidFill>
                  <a:schemeClr val="dk1"/>
                </a:solidFill>
                <a:latin typeface="Times New Roman"/>
                <a:ea typeface="Times New Roman"/>
                <a:cs typeface="Times New Roman"/>
                <a:sym typeface="Times New Roman"/>
              </a:rPr>
              <a:t>similarly</a:t>
            </a:r>
            <a:r>
              <a:rPr lang="en" sz="1200">
                <a:solidFill>
                  <a:schemeClr val="dk1"/>
                </a:solidFill>
                <a:latin typeface="Times New Roman"/>
                <a:ea typeface="Times New Roman"/>
                <a:cs typeface="Times New Roman"/>
                <a:sym typeface="Times New Roman"/>
              </a:rPr>
              <a:t> </a:t>
            </a:r>
            <a:r>
              <a:rPr b="1" lang="en" sz="1200">
                <a:solidFill>
                  <a:schemeClr val="dk1"/>
                </a:solidFill>
                <a:latin typeface="Times New Roman"/>
                <a:ea typeface="Times New Roman"/>
                <a:cs typeface="Times New Roman"/>
                <a:sym typeface="Times New Roman"/>
              </a:rPr>
              <a:t>4-8 </a:t>
            </a:r>
            <a:r>
              <a:rPr lang="en" sz="1200">
                <a:solidFill>
                  <a:schemeClr val="dk1"/>
                </a:solidFill>
                <a:latin typeface="Times New Roman"/>
                <a:ea typeface="Times New Roman"/>
                <a:cs typeface="Times New Roman"/>
                <a:sym typeface="Times New Roman"/>
              </a:rPr>
              <a:t> to </a:t>
            </a:r>
            <a:r>
              <a:rPr b="1" lang="en" sz="1200">
                <a:solidFill>
                  <a:schemeClr val="dk1"/>
                </a:solidFill>
                <a:latin typeface="Times New Roman"/>
                <a:ea typeface="Times New Roman"/>
                <a:cs typeface="Times New Roman"/>
                <a:sym typeface="Times New Roman"/>
              </a:rPr>
              <a:t>core 1 </a:t>
            </a:r>
            <a:r>
              <a:rPr lang="en" sz="1200">
                <a:solidFill>
                  <a:schemeClr val="dk1"/>
                </a:solidFill>
                <a:latin typeface="Times New Roman"/>
                <a:ea typeface="Times New Roman"/>
                <a:cs typeface="Times New Roman"/>
                <a:sym typeface="Times New Roman"/>
              </a:rPr>
              <a:t>, </a:t>
            </a:r>
            <a:r>
              <a:rPr b="1" lang="en" sz="1200">
                <a:solidFill>
                  <a:schemeClr val="dk1"/>
                </a:solidFill>
                <a:latin typeface="Times New Roman"/>
                <a:ea typeface="Times New Roman"/>
                <a:cs typeface="Times New Roman"/>
                <a:sym typeface="Times New Roman"/>
              </a:rPr>
              <a:t>9-12</a:t>
            </a:r>
            <a:r>
              <a:rPr lang="en" sz="1200">
                <a:solidFill>
                  <a:schemeClr val="dk1"/>
                </a:solidFill>
                <a:latin typeface="Times New Roman"/>
                <a:ea typeface="Times New Roman"/>
                <a:cs typeface="Times New Roman"/>
                <a:sym typeface="Times New Roman"/>
              </a:rPr>
              <a:t> to</a:t>
            </a:r>
            <a:r>
              <a:rPr b="1" lang="en" sz="1200">
                <a:solidFill>
                  <a:schemeClr val="dk1"/>
                </a:solidFill>
                <a:latin typeface="Times New Roman"/>
                <a:ea typeface="Times New Roman"/>
                <a:cs typeface="Times New Roman"/>
                <a:sym typeface="Times New Roman"/>
              </a:rPr>
              <a:t> core 2 </a:t>
            </a:r>
            <a:r>
              <a:rPr lang="en" sz="1200">
                <a:solidFill>
                  <a:schemeClr val="dk1"/>
                </a:solidFill>
                <a:latin typeface="Times New Roman"/>
                <a:ea typeface="Times New Roman"/>
                <a:cs typeface="Times New Roman"/>
                <a:sym typeface="Times New Roman"/>
              </a:rPr>
              <a:t>, </a:t>
            </a:r>
            <a:r>
              <a:rPr b="1" lang="en" sz="1200">
                <a:solidFill>
                  <a:schemeClr val="dk1"/>
                </a:solidFill>
                <a:latin typeface="Times New Roman"/>
                <a:ea typeface="Times New Roman"/>
                <a:cs typeface="Times New Roman"/>
                <a:sym typeface="Times New Roman"/>
              </a:rPr>
              <a:t>13-16</a:t>
            </a:r>
            <a:r>
              <a:rPr lang="en" sz="1200">
                <a:solidFill>
                  <a:schemeClr val="dk1"/>
                </a:solidFill>
                <a:latin typeface="Times New Roman"/>
                <a:ea typeface="Times New Roman"/>
                <a:cs typeface="Times New Roman"/>
                <a:sym typeface="Times New Roman"/>
              </a:rPr>
              <a:t> to </a:t>
            </a:r>
            <a:r>
              <a:rPr b="1" lang="en" sz="1200">
                <a:solidFill>
                  <a:schemeClr val="dk1"/>
                </a:solidFill>
                <a:latin typeface="Times New Roman"/>
                <a:ea typeface="Times New Roman"/>
                <a:cs typeface="Times New Roman"/>
                <a:sym typeface="Times New Roman"/>
              </a:rPr>
              <a:t>core 3</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This means that threads 2 and 3 are running on core 0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Affinity output </a:t>
            </a:r>
            <a:endParaRPr b="1"/>
          </a:p>
        </p:txBody>
      </p:sp>
      <p:sp>
        <p:nvSpPr>
          <p:cNvPr id="168" name="Google Shape;16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In the </a:t>
            </a:r>
            <a:r>
              <a:rPr lang="en" sz="1400">
                <a:solidFill>
                  <a:schemeClr val="dk1"/>
                </a:solidFill>
                <a:latin typeface="Times New Roman"/>
                <a:ea typeface="Times New Roman"/>
                <a:cs typeface="Times New Roman"/>
                <a:sym typeface="Times New Roman"/>
              </a:rPr>
              <a:t>affinity</a:t>
            </a:r>
            <a:r>
              <a:rPr lang="en" sz="1400">
                <a:solidFill>
                  <a:schemeClr val="dk1"/>
                </a:solidFill>
                <a:latin typeface="Times New Roman"/>
                <a:ea typeface="Times New Roman"/>
                <a:cs typeface="Times New Roman"/>
                <a:sym typeface="Times New Roman"/>
              </a:rPr>
              <a:t> output :</a:t>
            </a:r>
            <a:endParaRPr sz="1400">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 square brackets [..] indicate that the threads are allocated on the same core and near to each other</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 parentheses(..) indicate that the threads are allocated on the different core and far from each other</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From the previous output </a:t>
            </a:r>
            <a:r>
              <a:rPr b="1" lang="en" sz="1400">
                <a:solidFill>
                  <a:schemeClr val="dk1"/>
                </a:solidFill>
                <a:latin typeface="Times New Roman"/>
                <a:ea typeface="Times New Roman"/>
                <a:cs typeface="Times New Roman"/>
                <a:sym typeface="Times New Roman"/>
              </a:rPr>
              <a:t>Affinity = [1,0]</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Both threads are allocated to same core therefore they are mentioned in square brackets</a:t>
            </a:r>
            <a:endParaRPr sz="1400">
              <a:solidFill>
                <a:schemeClr val="dk1"/>
              </a:solidFill>
              <a:latin typeface="Times New Roman"/>
              <a:ea typeface="Times New Roman"/>
              <a:cs typeface="Times New Roman"/>
              <a:sym typeface="Times New Roman"/>
            </a:endParaRPr>
          </a:p>
          <a:p>
            <a:pPr indent="0" lvl="0" marL="914400" rtl="0" algn="l">
              <a:spcBef>
                <a:spcPts val="1200"/>
              </a:spcBef>
              <a:spcAft>
                <a:spcPts val="120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311700" y="227200"/>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000000"/>
                </a:solidFill>
              </a:rPr>
              <a:t>Litmus tests</a:t>
            </a:r>
            <a:endParaRPr b="1" sz="2800">
              <a:solidFill>
                <a:srgbClr val="000000"/>
              </a:solidFill>
            </a:endParaRPr>
          </a:p>
        </p:txBody>
      </p:sp>
      <p:sp>
        <p:nvSpPr>
          <p:cNvPr id="60" name="Google Shape;60;p14"/>
          <p:cNvSpPr txBox="1"/>
          <p:nvPr/>
        </p:nvSpPr>
        <p:spPr>
          <a:xfrm>
            <a:off x="311700" y="799900"/>
            <a:ext cx="5352300" cy="41778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120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Litmus tests are small, focused programs designed to test specific behaviors of a memory model. In the context of memory consistency models, litmus tests help illustrate how different memory operations might interact under various conditions.</a:t>
            </a:r>
            <a:endParaRPr>
              <a:solidFill>
                <a:srgbClr val="000000"/>
              </a:solidFill>
              <a:latin typeface="Times New Roman"/>
              <a:ea typeface="Times New Roman"/>
              <a:cs typeface="Times New Roman"/>
              <a:sym typeface="Times New Roman"/>
            </a:endParaRPr>
          </a:p>
          <a:p>
            <a:pPr indent="-317500" lvl="0" marL="457200" rtl="0" algn="just">
              <a:lnSpc>
                <a:spcPct val="115000"/>
              </a:lnSpc>
              <a:spcBef>
                <a:spcPts val="120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A litmus test source has three main sections:</a:t>
            </a:r>
            <a:endParaRPr>
              <a:solidFill>
                <a:srgbClr val="000000"/>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1. The initial state defines the initial values of registers and memory locations. Initialisation to zero may be omitted.</a:t>
            </a:r>
            <a:endParaRPr>
              <a:solidFill>
                <a:srgbClr val="000000"/>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2. The code section defines the code to be run concurrently — above there are two threads. </a:t>
            </a:r>
            <a:endParaRPr>
              <a:solidFill>
                <a:srgbClr val="000000"/>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3. The final condition applies to the final values of registers and memory locations.</a:t>
            </a:r>
            <a:endParaRPr>
              <a:solidFill>
                <a:srgbClr val="000000"/>
              </a:solidFill>
              <a:latin typeface="Times New Roman"/>
              <a:ea typeface="Times New Roman"/>
              <a:cs typeface="Times New Roman"/>
              <a:sym typeface="Times New Roman"/>
            </a:endParaRPr>
          </a:p>
          <a:p>
            <a:pPr indent="-317500" lvl="0" marL="457200" rtl="0" algn="just">
              <a:lnSpc>
                <a:spcPct val="115000"/>
              </a:lnSpc>
              <a:spcBef>
                <a:spcPts val="1200"/>
              </a:spcBef>
              <a:spcAft>
                <a:spcPts val="0"/>
              </a:spcAft>
              <a:buSzPts val="1400"/>
              <a:buFont typeface="Times New Roman"/>
              <a:buChar char="●"/>
            </a:pPr>
            <a:r>
              <a:rPr lang="en">
                <a:latin typeface="Times New Roman"/>
                <a:ea typeface="Times New Roman"/>
                <a:cs typeface="Times New Roman"/>
                <a:sym typeface="Times New Roman"/>
              </a:rPr>
              <a:t>Run the test using litmus7 tool</a:t>
            </a:r>
            <a:endParaRPr>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b="1" lang="en">
                <a:solidFill>
                  <a:schemeClr val="dk1"/>
                </a:solidFill>
                <a:latin typeface="Times New Roman"/>
                <a:ea typeface="Times New Roman"/>
                <a:cs typeface="Times New Roman"/>
                <a:sym typeface="Times New Roman"/>
              </a:rPr>
              <a:t>% litmus7 SB.litmus</a:t>
            </a:r>
            <a:endParaRPr b="1">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a:solidFill>
                <a:srgbClr val="000000"/>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a:solidFill>
                <a:srgbClr val="000000"/>
              </a:solidFill>
            </a:endParaRPr>
          </a:p>
          <a:p>
            <a:pPr indent="0" lvl="0" marL="0" rtl="0" algn="l">
              <a:lnSpc>
                <a:spcPct val="115000"/>
              </a:lnSpc>
              <a:spcBef>
                <a:spcPts val="1200"/>
              </a:spcBef>
              <a:spcAft>
                <a:spcPts val="1200"/>
              </a:spcAft>
              <a:buNone/>
            </a:pPr>
            <a:r>
              <a:t/>
            </a:r>
            <a:endParaRPr>
              <a:solidFill>
                <a:srgbClr val="595959"/>
              </a:solidFill>
            </a:endParaRPr>
          </a:p>
        </p:txBody>
      </p:sp>
      <p:sp>
        <p:nvSpPr>
          <p:cNvPr id="61" name="Google Shape;61;p14"/>
          <p:cNvSpPr txBox="1"/>
          <p:nvPr/>
        </p:nvSpPr>
        <p:spPr>
          <a:xfrm>
            <a:off x="5990675" y="1518800"/>
            <a:ext cx="2928900" cy="2232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300">
                <a:solidFill>
                  <a:srgbClr val="000000"/>
                </a:solidFill>
                <a:latin typeface="Courier New"/>
                <a:ea typeface="Courier New"/>
                <a:cs typeface="Courier New"/>
                <a:sym typeface="Courier New"/>
              </a:rPr>
              <a:t>X86 SB</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lang="en" sz="1300">
                <a:solidFill>
                  <a:srgbClr val="000000"/>
                </a:solidFill>
                <a:latin typeface="Courier New"/>
                <a:ea typeface="Courier New"/>
                <a:cs typeface="Courier New"/>
                <a:sym typeface="Courier New"/>
              </a:rPr>
              <a:t>"Fre PodWR Fre PodWR"</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lang="en" sz="1300">
                <a:solidFill>
                  <a:srgbClr val="000000"/>
                </a:solidFill>
                <a:latin typeface="Courier New"/>
                <a:ea typeface="Courier New"/>
                <a:cs typeface="Courier New"/>
                <a:sym typeface="Courier New"/>
              </a:rPr>
              <a:t>{ x=0; y=0; }</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lang="en" sz="1300">
                <a:solidFill>
                  <a:srgbClr val="000000"/>
                </a:solidFill>
                <a:latin typeface="Courier New"/>
                <a:ea typeface="Courier New"/>
                <a:cs typeface="Courier New"/>
                <a:sym typeface="Courier New"/>
              </a:rPr>
              <a:t>P0		  | P1;</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lang="en" sz="1300">
                <a:solidFill>
                  <a:srgbClr val="000000"/>
                </a:solidFill>
                <a:latin typeface="Courier New"/>
                <a:ea typeface="Courier New"/>
                <a:cs typeface="Courier New"/>
                <a:sym typeface="Courier New"/>
              </a:rPr>
              <a:t>MOV [x],$1  | MOV [y],$1 ;</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lang="en" sz="1300">
                <a:solidFill>
                  <a:srgbClr val="000000"/>
                </a:solidFill>
                <a:latin typeface="Courier New"/>
                <a:ea typeface="Courier New"/>
                <a:cs typeface="Courier New"/>
                <a:sym typeface="Courier New"/>
              </a:rPr>
              <a:t>MOV EAX,[y] | MOV EAX,[x] ;</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lang="en" sz="1300">
                <a:solidFill>
                  <a:srgbClr val="000000"/>
                </a:solidFill>
                <a:latin typeface="Courier New"/>
                <a:ea typeface="Courier New"/>
                <a:cs typeface="Courier New"/>
                <a:sym typeface="Courier New"/>
              </a:rPr>
              <a:t>locations [x;y;]</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lang="en" sz="1300">
                <a:solidFill>
                  <a:srgbClr val="000000"/>
                </a:solidFill>
                <a:latin typeface="Courier New"/>
                <a:ea typeface="Courier New"/>
                <a:cs typeface="Courier New"/>
                <a:sym typeface="Courier New"/>
              </a:rPr>
              <a:t>exists (0:EAX=0 /\ 1:EAX=0)</a:t>
            </a:r>
            <a:endParaRPr sz="13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900">
              <a:solidFill>
                <a:srgbClr val="000000"/>
              </a:solidFill>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292150"/>
            <a:ext cx="8520600" cy="572700"/>
          </a:xfrm>
          <a:prstGeom prst="rect">
            <a:avLst/>
          </a:prstGeom>
        </p:spPr>
        <p:txBody>
          <a:bodyPr anchorCtr="0" anchor="t" bIns="91425" lIns="91425" spcFirstLastPara="1" rIns="91425" wrap="square" tIns="91425">
            <a:noAutofit/>
          </a:bodyPr>
          <a:lstStyle/>
          <a:p>
            <a:pPr indent="0" lvl="0" marL="25400" marR="25400" rtl="0" algn="l">
              <a:lnSpc>
                <a:spcPct val="115000"/>
              </a:lnSpc>
              <a:spcBef>
                <a:spcPts val="1400"/>
              </a:spcBef>
              <a:spcAft>
                <a:spcPts val="0"/>
              </a:spcAft>
              <a:buClr>
                <a:schemeClr val="dk1"/>
              </a:buClr>
              <a:buSzPts val="1100"/>
              <a:buFont typeface="Arial"/>
              <a:buNone/>
            </a:pPr>
            <a:r>
              <a:rPr b="1" lang="en" sz="2500">
                <a:highlight>
                  <a:schemeClr val="lt1"/>
                </a:highlight>
              </a:rPr>
              <a:t>Timebase synchronisation mode</a:t>
            </a:r>
            <a:endParaRPr b="1" sz="2500">
              <a:highlight>
                <a:schemeClr val="lt1"/>
              </a:highlight>
            </a:endParaRPr>
          </a:p>
          <a:p>
            <a:pPr indent="0" lvl="0" marL="0" rtl="0" algn="l">
              <a:spcBef>
                <a:spcPts val="400"/>
              </a:spcBef>
              <a:spcAft>
                <a:spcPts val="0"/>
              </a:spcAft>
              <a:buNone/>
            </a:pPr>
            <a:r>
              <a:t/>
            </a:r>
            <a:endParaRPr b="1" sz="2500">
              <a:highlight>
                <a:schemeClr val="lt1"/>
              </a:highlight>
            </a:endParaRPr>
          </a:p>
        </p:txBody>
      </p:sp>
      <p:sp>
        <p:nvSpPr>
          <p:cNvPr id="174" name="Google Shape;174;p32"/>
          <p:cNvSpPr txBox="1"/>
          <p:nvPr>
            <p:ph idx="1" type="body"/>
          </p:nvPr>
        </p:nvSpPr>
        <p:spPr>
          <a:xfrm>
            <a:off x="311700" y="1070175"/>
            <a:ext cx="8520600" cy="38055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It</a:t>
            </a:r>
            <a:r>
              <a:rPr lang="en" sz="1400">
                <a:solidFill>
                  <a:schemeClr val="dk1"/>
                </a:solidFill>
                <a:latin typeface="Times New Roman"/>
                <a:ea typeface="Times New Roman"/>
                <a:cs typeface="Times New Roman"/>
                <a:sym typeface="Times New Roman"/>
              </a:rPr>
              <a:t> is a technique used to ensure that multiple threads in a concurrent test start their execution at roughly the same time</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b="1" lang="en">
                <a:solidFill>
                  <a:schemeClr val="dk1"/>
                </a:solidFill>
                <a:latin typeface="Times New Roman"/>
                <a:ea typeface="Times New Roman"/>
                <a:cs typeface="Times New Roman"/>
                <a:sym typeface="Times New Roman"/>
              </a:rPr>
              <a:t>How it works</a:t>
            </a:r>
            <a:endParaRPr b="1">
              <a:solidFill>
                <a:schemeClr val="dk1"/>
              </a:solidFill>
              <a:latin typeface="Times New Roman"/>
              <a:ea typeface="Times New Roman"/>
              <a:cs typeface="Times New Roman"/>
              <a:sym typeface="Times New Roman"/>
            </a:endParaRPr>
          </a:p>
          <a:p>
            <a:pPr indent="-317500" lvl="0" marL="457200" rtl="0" algn="just">
              <a:lnSpc>
                <a:spcPct val="150000"/>
              </a:lnSpc>
              <a:spcBef>
                <a:spcPts val="1200"/>
              </a:spcBef>
              <a:spcAft>
                <a:spcPts val="0"/>
              </a:spcAft>
              <a:buClr>
                <a:schemeClr val="dk1"/>
              </a:buClr>
              <a:buSzPts val="1400"/>
              <a:buFont typeface="Times New Roman"/>
              <a:buAutoNum type="arabicPeriod"/>
            </a:pPr>
            <a:r>
              <a:rPr b="1" lang="en" sz="1400">
                <a:solidFill>
                  <a:schemeClr val="dk1"/>
                </a:solidFill>
                <a:latin typeface="Times New Roman"/>
                <a:ea typeface="Times New Roman"/>
                <a:cs typeface="Times New Roman"/>
                <a:sym typeface="Times New Roman"/>
              </a:rPr>
              <a:t>Polling barrier : </a:t>
            </a:r>
            <a:r>
              <a:rPr lang="en" sz="1400">
                <a:solidFill>
                  <a:schemeClr val="dk1"/>
                </a:solidFill>
                <a:latin typeface="Times New Roman"/>
                <a:ea typeface="Times New Roman"/>
                <a:cs typeface="Times New Roman"/>
                <a:sym typeface="Times New Roman"/>
              </a:rPr>
              <a:t>This barrier ensures that all threads reach this point before proceeding</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Once all threads have reached the barrier, they collectively agree on a target </a:t>
            </a:r>
            <a:r>
              <a:rPr b="1" lang="en" sz="1400">
                <a:solidFill>
                  <a:schemeClr val="dk1"/>
                </a:solidFill>
                <a:latin typeface="Times New Roman"/>
                <a:ea typeface="Times New Roman"/>
                <a:cs typeface="Times New Roman"/>
                <a:sym typeface="Times New Roman"/>
              </a:rPr>
              <a:t>timebase value. </a:t>
            </a:r>
            <a:r>
              <a:rPr lang="en" sz="1400">
                <a:solidFill>
                  <a:schemeClr val="dk1"/>
                </a:solidFill>
                <a:latin typeface="Times New Roman"/>
                <a:ea typeface="Times New Roman"/>
                <a:cs typeface="Times New Roman"/>
                <a:sym typeface="Times New Roman"/>
              </a:rPr>
              <a:t>The timebase is a reference point in time that the threads will use to determine when to start their main work</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Threads compare the current timebase value with the target timebase value. They continue to check this condition in a loop until the current timebase exceeds the target value.</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Once the current timebase value exceeds the target timebase, threads exit the loop and proceed with their main execution tasks</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idx="1" type="body"/>
          </p:nvPr>
        </p:nvSpPr>
        <p:spPr>
          <a:xfrm>
            <a:off x="203800" y="924000"/>
            <a:ext cx="8520600" cy="4219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Timebase synchronisation works as follows: at every iteration,</a:t>
            </a:r>
            <a:endParaRPr>
              <a:solidFill>
                <a:schemeClr val="dk1"/>
              </a:solidFill>
              <a:latin typeface="Times New Roman"/>
              <a:ea typeface="Times New Roman"/>
              <a:cs typeface="Times New Roman"/>
              <a:sym typeface="Times New Roman"/>
            </a:endParaRPr>
          </a:p>
          <a:p>
            <a:pPr indent="-342900" lvl="0" marL="457200" rtl="0" algn="l">
              <a:spcBef>
                <a:spcPts val="180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one of the threads reads timebase </a:t>
            </a:r>
            <a:r>
              <a:rPr b="1" i="1" lang="en">
                <a:solidFill>
                  <a:schemeClr val="dk1"/>
                </a:solidFill>
                <a:latin typeface="Times New Roman"/>
                <a:ea typeface="Times New Roman"/>
                <a:cs typeface="Times New Roman"/>
                <a:sym typeface="Times New Roman"/>
              </a:rPr>
              <a:t>T</a:t>
            </a:r>
            <a:r>
              <a:rPr b="1" lang="en">
                <a:solidFill>
                  <a:schemeClr val="dk1"/>
                </a:solidFill>
                <a:latin typeface="Times New Roman"/>
                <a:ea typeface="Times New Roman"/>
                <a:cs typeface="Times New Roman"/>
                <a:sym typeface="Times New Roman"/>
              </a:rPr>
              <a:t>;</a:t>
            </a:r>
            <a:endParaRPr b="1">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all threads synchronise by the means of a polling synchronisation barrier;</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each thread computes </a:t>
            </a:r>
            <a:r>
              <a:rPr b="1" i="1" lang="en">
                <a:solidFill>
                  <a:schemeClr val="dk1"/>
                </a:solidFill>
                <a:latin typeface="Times New Roman"/>
                <a:ea typeface="Times New Roman"/>
                <a:cs typeface="Times New Roman"/>
                <a:sym typeface="Times New Roman"/>
              </a:rPr>
              <a:t>T</a:t>
            </a:r>
            <a:r>
              <a:rPr b="1" baseline="-25000" i="1" lang="en">
                <a:solidFill>
                  <a:schemeClr val="dk1"/>
                </a:solidFill>
                <a:latin typeface="Times New Roman"/>
                <a:ea typeface="Times New Roman"/>
                <a:cs typeface="Times New Roman"/>
                <a:sym typeface="Times New Roman"/>
              </a:rPr>
              <a:t>i</a:t>
            </a:r>
            <a:r>
              <a:rPr b="1" lang="en">
                <a:solidFill>
                  <a:schemeClr val="dk1"/>
                </a:solidFill>
                <a:latin typeface="Times New Roman"/>
                <a:ea typeface="Times New Roman"/>
                <a:cs typeface="Times New Roman"/>
                <a:sym typeface="Times New Roman"/>
              </a:rPr>
              <a:t> = </a:t>
            </a:r>
            <a:r>
              <a:rPr b="1" i="1" lang="en">
                <a:solidFill>
                  <a:schemeClr val="dk1"/>
                </a:solidFill>
                <a:latin typeface="Times New Roman"/>
                <a:ea typeface="Times New Roman"/>
                <a:cs typeface="Times New Roman"/>
                <a:sym typeface="Times New Roman"/>
              </a:rPr>
              <a:t>T</a:t>
            </a:r>
            <a:r>
              <a:rPr b="1" lang="en">
                <a:solidFill>
                  <a:schemeClr val="dk1"/>
                </a:solidFill>
                <a:latin typeface="Times New Roman"/>
                <a:ea typeface="Times New Roman"/>
                <a:cs typeface="Times New Roman"/>
                <a:sym typeface="Times New Roman"/>
              </a:rPr>
              <a:t> + δ</a:t>
            </a:r>
            <a:r>
              <a:rPr b="1" baseline="-25000" i="1" lang="en">
                <a:solidFill>
                  <a:schemeClr val="dk1"/>
                </a:solidFill>
                <a:latin typeface="Times New Roman"/>
                <a:ea typeface="Times New Roman"/>
                <a:cs typeface="Times New Roman"/>
                <a:sym typeface="Times New Roman"/>
              </a:rPr>
              <a:t>i</a:t>
            </a:r>
            <a:r>
              <a:rPr lang="en">
                <a:solidFill>
                  <a:schemeClr val="dk1"/>
                </a:solidFill>
                <a:latin typeface="Times New Roman"/>
                <a:ea typeface="Times New Roman"/>
                <a:cs typeface="Times New Roman"/>
                <a:sym typeface="Times New Roman"/>
              </a:rPr>
              <a:t>, where δ</a:t>
            </a:r>
            <a:r>
              <a:rPr baseline="-25000" i="1" lang="en">
                <a:solidFill>
                  <a:schemeClr val="dk1"/>
                </a:solidFill>
                <a:latin typeface="Times New Roman"/>
                <a:ea typeface="Times New Roman"/>
                <a:cs typeface="Times New Roman"/>
                <a:sym typeface="Times New Roman"/>
              </a:rPr>
              <a:t>i</a:t>
            </a:r>
            <a:r>
              <a:rPr lang="en">
                <a:solidFill>
                  <a:schemeClr val="dk1"/>
                </a:solidFill>
                <a:latin typeface="Times New Roman"/>
                <a:ea typeface="Times New Roman"/>
                <a:cs typeface="Times New Roman"/>
                <a:sym typeface="Times New Roman"/>
              </a:rPr>
              <a:t> is </a:t>
            </a:r>
            <a:r>
              <a:rPr i="1" lang="en">
                <a:solidFill>
                  <a:schemeClr val="dk1"/>
                </a:solidFill>
                <a:latin typeface="Times New Roman"/>
                <a:ea typeface="Times New Roman"/>
                <a:cs typeface="Times New Roman"/>
                <a:sym typeface="Times New Roman"/>
              </a:rPr>
              <a:t>the </a:t>
            </a:r>
            <a:r>
              <a:rPr b="1" i="1" lang="en">
                <a:solidFill>
                  <a:schemeClr val="dk1"/>
                </a:solidFill>
                <a:latin typeface="Times New Roman"/>
                <a:ea typeface="Times New Roman"/>
                <a:cs typeface="Times New Roman"/>
                <a:sym typeface="Times New Roman"/>
              </a:rPr>
              <a:t>timebase delay</a:t>
            </a:r>
            <a:r>
              <a:rPr lang="en">
                <a:solidFill>
                  <a:schemeClr val="dk1"/>
                </a:solidFill>
                <a:latin typeface="Times New Roman"/>
                <a:ea typeface="Times New Roman"/>
                <a:cs typeface="Times New Roman"/>
                <a:sym typeface="Times New Roman"/>
              </a:rPr>
              <a:t>, a thread specific constant;</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each thread loops, reading the timebase until the read value exceeds </a:t>
            </a:r>
            <a:r>
              <a:rPr i="1" lang="en">
                <a:solidFill>
                  <a:schemeClr val="dk1"/>
                </a:solidFill>
                <a:latin typeface="Times New Roman"/>
                <a:ea typeface="Times New Roman"/>
                <a:cs typeface="Times New Roman"/>
                <a:sym typeface="Times New Roman"/>
              </a:rPr>
              <a:t>T</a:t>
            </a:r>
            <a:r>
              <a:rPr baseline="-25000" i="1" lang="en">
                <a:solidFill>
                  <a:schemeClr val="dk1"/>
                </a:solidFill>
                <a:latin typeface="Times New Roman"/>
                <a:ea typeface="Times New Roman"/>
                <a:cs typeface="Times New Roman"/>
                <a:sym typeface="Times New Roman"/>
              </a:rPr>
              <a:t>i</a:t>
            </a: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0" lvl="0" marL="0" rtl="0" algn="l">
              <a:spcBef>
                <a:spcPts val="1800"/>
              </a:spcBef>
              <a:spcAft>
                <a:spcPts val="0"/>
              </a:spcAft>
              <a:buNone/>
            </a:pPr>
            <a:r>
              <a:rPr lang="en">
                <a:solidFill>
                  <a:schemeClr val="dk1"/>
                </a:solidFill>
                <a:latin typeface="Times New Roman"/>
                <a:ea typeface="Times New Roman"/>
                <a:cs typeface="Times New Roman"/>
                <a:sym typeface="Times New Roman"/>
              </a:rPr>
              <a:t>By default the timebase delay δ</a:t>
            </a:r>
            <a:r>
              <a:rPr baseline="-25000" i="1" lang="en">
                <a:solidFill>
                  <a:schemeClr val="dk1"/>
                </a:solidFill>
                <a:latin typeface="Times New Roman"/>
                <a:ea typeface="Times New Roman"/>
                <a:cs typeface="Times New Roman"/>
                <a:sym typeface="Times New Roman"/>
              </a:rPr>
              <a:t>i</a:t>
            </a:r>
            <a:r>
              <a:rPr lang="en">
                <a:solidFill>
                  <a:schemeClr val="dk1"/>
                </a:solidFill>
                <a:latin typeface="Times New Roman"/>
                <a:ea typeface="Times New Roman"/>
                <a:cs typeface="Times New Roman"/>
                <a:sym typeface="Times New Roman"/>
              </a:rPr>
              <a:t> is </a:t>
            </a:r>
            <a:r>
              <a:rPr b="1" lang="en">
                <a:solidFill>
                  <a:schemeClr val="dk1"/>
                </a:solidFill>
                <a:latin typeface="Times New Roman"/>
                <a:ea typeface="Times New Roman"/>
                <a:cs typeface="Times New Roman"/>
                <a:sym typeface="Times New Roman"/>
              </a:rPr>
              <a:t>2</a:t>
            </a:r>
            <a:r>
              <a:rPr b="1" baseline="30000" lang="en">
                <a:solidFill>
                  <a:schemeClr val="dk1"/>
                </a:solidFill>
                <a:latin typeface="Times New Roman"/>
                <a:ea typeface="Times New Roman"/>
                <a:cs typeface="Times New Roman"/>
                <a:sym typeface="Times New Roman"/>
              </a:rPr>
              <a:t>11</a:t>
            </a:r>
            <a:r>
              <a:rPr b="1" lang="en">
                <a:solidFill>
                  <a:schemeClr val="dk1"/>
                </a:solidFill>
                <a:latin typeface="Times New Roman"/>
                <a:ea typeface="Times New Roman"/>
                <a:cs typeface="Times New Roman"/>
                <a:sym typeface="Times New Roman"/>
              </a:rPr>
              <a:t> = 2048</a:t>
            </a:r>
            <a:r>
              <a:rPr lang="en">
                <a:solidFill>
                  <a:schemeClr val="dk1"/>
                </a:solidFill>
                <a:latin typeface="Times New Roman"/>
                <a:ea typeface="Times New Roman"/>
                <a:cs typeface="Times New Roman"/>
                <a:sym typeface="Times New Roman"/>
              </a:rPr>
              <a:t> for all threads.</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
        <p:nvSpPr>
          <p:cNvPr id="180" name="Google Shape;180;p33"/>
          <p:cNvSpPr txBox="1"/>
          <p:nvPr>
            <p:ph type="title"/>
          </p:nvPr>
        </p:nvSpPr>
        <p:spPr>
          <a:xfrm>
            <a:off x="311700" y="29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highlight>
                  <a:schemeClr val="lt1"/>
                </a:highlight>
              </a:rPr>
              <a:t>Contd…</a:t>
            </a:r>
            <a:endParaRPr b="1" sz="2500">
              <a:highlight>
                <a:schemeClr val="lt1"/>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Command line options of timebase synchronization</a:t>
            </a:r>
            <a:endParaRPr b="1"/>
          </a:p>
        </p:txBody>
      </p:sp>
      <p:sp>
        <p:nvSpPr>
          <p:cNvPr id="186" name="Google Shape;186;p34"/>
          <p:cNvSpPr txBox="1"/>
          <p:nvPr>
            <p:ph idx="1" type="body"/>
          </p:nvPr>
        </p:nvSpPr>
        <p:spPr>
          <a:xfrm>
            <a:off x="311700" y="1152475"/>
            <a:ext cx="8520600" cy="3782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Once timebase synchronisation have been selected (litmus7 option -barrier timebase), test executable behaviour can be altered by the following two command line options:</a:t>
            </a:r>
            <a:endParaRPr sz="1500">
              <a:solidFill>
                <a:schemeClr val="dk1"/>
              </a:solidFill>
              <a:latin typeface="Times New Roman"/>
              <a:ea typeface="Times New Roman"/>
              <a:cs typeface="Times New Roman"/>
              <a:sym typeface="Times New Roman"/>
            </a:endParaRPr>
          </a:p>
          <a:p>
            <a:pPr indent="-323850" lvl="0" marL="457200" rtl="0" algn="l">
              <a:spcBef>
                <a:spcPts val="1200"/>
              </a:spcBef>
              <a:spcAft>
                <a:spcPts val="0"/>
              </a:spcAft>
              <a:buClr>
                <a:schemeClr val="dk1"/>
              </a:buClr>
              <a:buSzPts val="1500"/>
              <a:buFont typeface="Times New Roman"/>
              <a:buAutoNum type="arabicPeriod"/>
            </a:pPr>
            <a:r>
              <a:rPr b="1" lang="en" sz="1500">
                <a:solidFill>
                  <a:schemeClr val="dk1"/>
                </a:solidFill>
                <a:latin typeface="Times New Roman"/>
                <a:ea typeface="Times New Roman"/>
                <a:cs typeface="Times New Roman"/>
                <a:sym typeface="Times New Roman"/>
              </a:rPr>
              <a:t>-ta &lt;n&gt; : </a:t>
            </a:r>
            <a:r>
              <a:rPr lang="en" sz="1500">
                <a:solidFill>
                  <a:schemeClr val="dk1"/>
                </a:solidFill>
                <a:latin typeface="Times New Roman"/>
                <a:ea typeface="Times New Roman"/>
                <a:cs typeface="Times New Roman"/>
                <a:sym typeface="Times New Roman"/>
              </a:rPr>
              <a:t>Change the timebase delay δ</a:t>
            </a:r>
            <a:r>
              <a:rPr baseline="-25000" i="1" lang="en" sz="1500">
                <a:solidFill>
                  <a:schemeClr val="dk1"/>
                </a:solidFill>
                <a:latin typeface="Times New Roman"/>
                <a:ea typeface="Times New Roman"/>
                <a:cs typeface="Times New Roman"/>
                <a:sym typeface="Times New Roman"/>
              </a:rPr>
              <a:t>i</a:t>
            </a:r>
            <a:r>
              <a:rPr lang="en" sz="1500">
                <a:solidFill>
                  <a:schemeClr val="dk1"/>
                </a:solidFill>
                <a:latin typeface="Times New Roman"/>
                <a:ea typeface="Times New Roman"/>
                <a:cs typeface="Times New Roman"/>
                <a:sym typeface="Times New Roman"/>
              </a:rPr>
              <a:t> of all threads</a:t>
            </a:r>
            <a:r>
              <a:rPr lang="en"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AutoNum type="arabicPeriod"/>
            </a:pPr>
            <a:r>
              <a:rPr b="1" lang="en" sz="1500">
                <a:solidFill>
                  <a:schemeClr val="dk1"/>
                </a:solidFill>
                <a:latin typeface="Times New Roman"/>
                <a:ea typeface="Times New Roman"/>
                <a:cs typeface="Times New Roman"/>
                <a:sym typeface="Times New Roman"/>
              </a:rPr>
              <a:t>-tb &lt;0:n</a:t>
            </a:r>
            <a:r>
              <a:rPr baseline="-25000" lang="en" sz="1500">
                <a:solidFill>
                  <a:schemeClr val="dk1"/>
                </a:solidFill>
                <a:latin typeface="Times New Roman"/>
                <a:ea typeface="Times New Roman"/>
                <a:cs typeface="Times New Roman"/>
                <a:sym typeface="Times New Roman"/>
              </a:rPr>
              <a:t>0</a:t>
            </a:r>
            <a:r>
              <a:rPr b="1" lang="en" sz="1500">
                <a:solidFill>
                  <a:schemeClr val="dk1"/>
                </a:solidFill>
                <a:latin typeface="Times New Roman"/>
                <a:ea typeface="Times New Roman"/>
                <a:cs typeface="Times New Roman"/>
                <a:sym typeface="Times New Roman"/>
              </a:rPr>
              <a:t>;1:</a:t>
            </a:r>
            <a:r>
              <a:rPr i="1" lang="en" sz="1500">
                <a:solidFill>
                  <a:schemeClr val="dk1"/>
                </a:solidFill>
                <a:latin typeface="Times New Roman"/>
                <a:ea typeface="Times New Roman"/>
                <a:cs typeface="Times New Roman"/>
                <a:sym typeface="Times New Roman"/>
              </a:rPr>
              <a:t>n</a:t>
            </a:r>
            <a:r>
              <a:rPr baseline="-25000" lang="en" sz="1500">
                <a:solidFill>
                  <a:schemeClr val="dk1"/>
                </a:solidFill>
                <a:latin typeface="Times New Roman"/>
                <a:ea typeface="Times New Roman"/>
                <a:cs typeface="Times New Roman"/>
                <a:sym typeface="Times New Roman"/>
              </a:rPr>
              <a:t>1</a:t>
            </a:r>
            <a:r>
              <a:rPr b="1" lang="en" sz="1500">
                <a:solidFill>
                  <a:schemeClr val="dk1"/>
                </a:solidFill>
                <a:latin typeface="Times New Roman"/>
                <a:ea typeface="Times New Roman"/>
                <a:cs typeface="Times New Roman"/>
                <a:sym typeface="Times New Roman"/>
              </a:rPr>
              <a:t>;</a:t>
            </a:r>
            <a:r>
              <a:rPr lang="en" sz="1500">
                <a:solidFill>
                  <a:schemeClr val="dk1"/>
                </a:solidFill>
                <a:latin typeface="Times New Roman"/>
                <a:ea typeface="Times New Roman"/>
                <a:cs typeface="Times New Roman"/>
                <a:sym typeface="Times New Roman"/>
              </a:rPr>
              <a:t>⋯</a:t>
            </a:r>
            <a:r>
              <a:rPr b="1" lang="en" sz="1500">
                <a:solidFill>
                  <a:schemeClr val="dk1"/>
                </a:solidFill>
                <a:latin typeface="Times New Roman"/>
                <a:ea typeface="Times New Roman"/>
                <a:cs typeface="Times New Roman"/>
                <a:sym typeface="Times New Roman"/>
              </a:rPr>
              <a:t>&gt; : </a:t>
            </a:r>
            <a:r>
              <a:rPr lang="en" sz="1500">
                <a:solidFill>
                  <a:schemeClr val="dk1"/>
                </a:solidFill>
                <a:latin typeface="Times New Roman"/>
                <a:ea typeface="Times New Roman"/>
                <a:cs typeface="Times New Roman"/>
                <a:sym typeface="Times New Roman"/>
              </a:rPr>
              <a:t>Change the timebase delay δ</a:t>
            </a:r>
            <a:r>
              <a:rPr baseline="-25000" i="1" lang="en" sz="1500">
                <a:solidFill>
                  <a:schemeClr val="dk1"/>
                </a:solidFill>
                <a:latin typeface="Times New Roman"/>
                <a:ea typeface="Times New Roman"/>
                <a:cs typeface="Times New Roman"/>
                <a:sym typeface="Times New Roman"/>
              </a:rPr>
              <a:t>i</a:t>
            </a:r>
            <a:r>
              <a:rPr lang="en" sz="1500">
                <a:solidFill>
                  <a:schemeClr val="dk1"/>
                </a:solidFill>
                <a:latin typeface="Times New Roman"/>
                <a:ea typeface="Times New Roman"/>
                <a:cs typeface="Times New Roman"/>
                <a:sym typeface="Times New Roman"/>
              </a:rPr>
              <a:t> of individual threads.</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AutoNum type="arabicPeriod"/>
            </a:pPr>
            <a:r>
              <a:rPr b="1" lang="en" sz="1500">
                <a:solidFill>
                  <a:schemeClr val="dk1"/>
                </a:solidFill>
                <a:highlight>
                  <a:srgbClr val="FFFFFF"/>
                </a:highlight>
                <a:latin typeface="Times New Roman"/>
                <a:ea typeface="Times New Roman"/>
                <a:cs typeface="Times New Roman"/>
                <a:sym typeface="Times New Roman"/>
              </a:rPr>
              <a:t>-vb true (verbose barrier) : </a:t>
            </a:r>
            <a:r>
              <a:rPr lang="en" sz="1500">
                <a:solidFill>
                  <a:schemeClr val="dk1"/>
                </a:solidFill>
                <a:highlight>
                  <a:srgbClr val="FFFFFF"/>
                </a:highlight>
                <a:latin typeface="Times New Roman"/>
                <a:ea typeface="Times New Roman"/>
                <a:cs typeface="Times New Roman"/>
                <a:sym typeface="Times New Roman"/>
              </a:rPr>
              <a:t>governs the printing of synchronisation timings , used along above options with litmus7</a:t>
            </a:r>
            <a:endParaRPr sz="15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500">
                <a:solidFill>
                  <a:schemeClr val="dk1"/>
                </a:solidFill>
                <a:highlight>
                  <a:srgbClr val="FFFFFF"/>
                </a:highlight>
                <a:latin typeface="Times New Roman"/>
                <a:ea typeface="Times New Roman"/>
                <a:cs typeface="Times New Roman"/>
                <a:sym typeface="Times New Roman"/>
              </a:rPr>
              <a:t>The command line option use along the executable file are :</a:t>
            </a:r>
            <a:endParaRPr sz="1500">
              <a:solidFill>
                <a:schemeClr val="dk1"/>
              </a:solidFill>
              <a:highlight>
                <a:srgbClr val="FFFFFF"/>
              </a:highlight>
              <a:latin typeface="Times New Roman"/>
              <a:ea typeface="Times New Roman"/>
              <a:cs typeface="Times New Roman"/>
              <a:sym typeface="Times New Roman"/>
            </a:endParaRPr>
          </a:p>
          <a:p>
            <a:pPr indent="-323850" lvl="0" marL="457200" rtl="0" algn="l">
              <a:spcBef>
                <a:spcPts val="1200"/>
              </a:spcBef>
              <a:spcAft>
                <a:spcPts val="0"/>
              </a:spcAft>
              <a:buClr>
                <a:schemeClr val="dk1"/>
              </a:buClr>
              <a:buSzPts val="1500"/>
              <a:buFont typeface="Times New Roman"/>
              <a:buAutoNum type="arabicPeriod"/>
            </a:pPr>
            <a:r>
              <a:rPr b="1" lang="en" sz="1500">
                <a:solidFill>
                  <a:schemeClr val="dk1"/>
                </a:solidFill>
                <a:highlight>
                  <a:srgbClr val="FFFFFF"/>
                </a:highlight>
                <a:latin typeface="Times New Roman"/>
                <a:ea typeface="Times New Roman"/>
                <a:cs typeface="Times New Roman"/>
                <a:sym typeface="Times New Roman"/>
              </a:rPr>
              <a:t>-vb : </a:t>
            </a:r>
            <a:r>
              <a:rPr lang="en" sz="1500">
                <a:solidFill>
                  <a:schemeClr val="dk1"/>
                </a:solidFill>
                <a:highlight>
                  <a:srgbClr val="FFFFFF"/>
                </a:highlight>
                <a:latin typeface="Times New Roman"/>
                <a:ea typeface="Times New Roman"/>
                <a:cs typeface="Times New Roman"/>
                <a:sym typeface="Times New Roman"/>
              </a:rPr>
              <a:t>Do not show synchronisation timings.</a:t>
            </a:r>
            <a:endParaRPr sz="1500">
              <a:solidFill>
                <a:schemeClr val="dk1"/>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AutoNum type="arabicPeriod"/>
            </a:pPr>
            <a:r>
              <a:rPr b="1" lang="en" sz="1500">
                <a:solidFill>
                  <a:schemeClr val="dk1"/>
                </a:solidFill>
                <a:highlight>
                  <a:srgbClr val="FFFFFF"/>
                </a:highlight>
                <a:latin typeface="Times New Roman"/>
                <a:ea typeface="Times New Roman"/>
                <a:cs typeface="Times New Roman"/>
                <a:sym typeface="Times New Roman"/>
              </a:rPr>
              <a:t>+vb : </a:t>
            </a:r>
            <a:r>
              <a:rPr lang="en" sz="1500">
                <a:solidFill>
                  <a:schemeClr val="dk1"/>
                </a:solidFill>
                <a:highlight>
                  <a:srgbClr val="FFFFFF"/>
                </a:highlight>
                <a:latin typeface="Times New Roman"/>
                <a:ea typeface="Times New Roman"/>
                <a:cs typeface="Times New Roman"/>
                <a:sym typeface="Times New Roman"/>
              </a:rPr>
              <a:t>Show synchronisation timings for all outcomes.</a:t>
            </a:r>
            <a:endParaRPr sz="15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sz="15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337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Timebase vs user synchronization</a:t>
            </a:r>
            <a:endParaRPr b="1"/>
          </a:p>
        </p:txBody>
      </p:sp>
      <p:sp>
        <p:nvSpPr>
          <p:cNvPr id="192" name="Google Shape;192;p35"/>
          <p:cNvSpPr txBox="1"/>
          <p:nvPr>
            <p:ph idx="1" type="body"/>
          </p:nvPr>
        </p:nvSpPr>
        <p:spPr>
          <a:xfrm>
            <a:off x="311700" y="9606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latin typeface="Times New Roman"/>
                <a:ea typeface="Times New Roman"/>
                <a:cs typeface="Times New Roman"/>
                <a:sym typeface="Times New Roman"/>
              </a:rPr>
              <a:t>Timebase synchronization : (-barrier timebase)</a:t>
            </a:r>
            <a:endParaRPr b="1">
              <a:solidFill>
                <a:schemeClr val="dk1"/>
              </a:solidFill>
              <a:highlight>
                <a:srgbClr val="FFFFFF"/>
              </a:highlight>
              <a:latin typeface="Times New Roman"/>
              <a:ea typeface="Times New Roman"/>
              <a:cs typeface="Times New Roman"/>
              <a:sym typeface="Times New Roman"/>
            </a:endParaRPr>
          </a:p>
          <a:p>
            <a:pPr indent="-317500" lvl="0" marL="457200" rtl="0" algn="l">
              <a:lnSpc>
                <a:spcPct val="150000"/>
              </a:lnSpc>
              <a:spcBef>
                <a:spcPts val="1200"/>
              </a:spcBef>
              <a:spcAft>
                <a:spcPts val="0"/>
              </a:spcAft>
              <a:buClr>
                <a:schemeClr val="dk1"/>
              </a:buClr>
              <a:buSzPts val="1400"/>
              <a:buFont typeface="Times New Roman"/>
              <a:buChar char="●"/>
            </a:pPr>
            <a:r>
              <a:rPr lang="en" sz="1400">
                <a:solidFill>
                  <a:schemeClr val="dk1"/>
                </a:solidFill>
                <a:highlight>
                  <a:srgbClr val="FFFFFF"/>
                </a:highlight>
                <a:latin typeface="Times New Roman"/>
                <a:ea typeface="Times New Roman"/>
                <a:cs typeface="Times New Roman"/>
                <a:sym typeface="Times New Roman"/>
              </a:rPr>
              <a:t>It is done by polling a shared hardware timer (timebase)</a:t>
            </a:r>
            <a:endParaRPr sz="1400">
              <a:solidFill>
                <a:schemeClr val="dk1"/>
              </a:solidFill>
              <a:highlight>
                <a:srgbClr val="FFFFFF"/>
              </a:highlight>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lang="en" sz="1400">
                <a:solidFill>
                  <a:schemeClr val="dk1"/>
                </a:solidFill>
                <a:highlight>
                  <a:srgbClr val="FFFFFF"/>
                </a:highlight>
                <a:latin typeface="Times New Roman"/>
                <a:ea typeface="Times New Roman"/>
                <a:cs typeface="Times New Roman"/>
                <a:sym typeface="Times New Roman"/>
              </a:rPr>
              <a:t>Timebase synchronisation of the testing loop iterations is selected by litmus7 command line option -</a:t>
            </a:r>
            <a:r>
              <a:rPr b="1" lang="en" sz="1400">
                <a:solidFill>
                  <a:schemeClr val="dk1"/>
                </a:solidFill>
                <a:highlight>
                  <a:srgbClr val="FFFFFF"/>
                </a:highlight>
                <a:latin typeface="Times New Roman"/>
                <a:ea typeface="Times New Roman"/>
                <a:cs typeface="Times New Roman"/>
                <a:sym typeface="Times New Roman"/>
              </a:rPr>
              <a:t>barrier timebase. </a:t>
            </a:r>
            <a:endParaRPr b="1" sz="1400">
              <a:solidFill>
                <a:schemeClr val="dk1"/>
              </a:solidFill>
              <a:highlight>
                <a:srgbClr val="FFFFFF"/>
              </a:highlight>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lang="en" sz="1400">
                <a:solidFill>
                  <a:schemeClr val="dk1"/>
                </a:solidFill>
                <a:highlight>
                  <a:srgbClr val="FFFFFF"/>
                </a:highlight>
                <a:latin typeface="Times New Roman"/>
                <a:ea typeface="Times New Roman"/>
                <a:cs typeface="Times New Roman"/>
                <a:sym typeface="Times New Roman"/>
              </a:rPr>
              <a:t>In that mode, test threads will first synchronise using polling synchronisation barrier code, agree on a target timebase value and then loop reading the timebase until it exceeds the target value</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b="1" lang="en">
                <a:solidFill>
                  <a:schemeClr val="dk1"/>
                </a:solidFill>
                <a:highlight>
                  <a:srgbClr val="FFFFFF"/>
                </a:highlight>
                <a:latin typeface="Times New Roman"/>
                <a:ea typeface="Times New Roman"/>
                <a:cs typeface="Times New Roman"/>
                <a:sym typeface="Times New Roman"/>
              </a:rPr>
              <a:t>User synchronization : (-barrier user)</a:t>
            </a:r>
            <a:endParaRPr b="1">
              <a:solidFill>
                <a:schemeClr val="dk1"/>
              </a:solidFill>
              <a:highlight>
                <a:srgbClr val="FFFFFF"/>
              </a:highlight>
              <a:latin typeface="Times New Roman"/>
              <a:ea typeface="Times New Roman"/>
              <a:cs typeface="Times New Roman"/>
              <a:sym typeface="Times New Roman"/>
            </a:endParaRPr>
          </a:p>
          <a:p>
            <a:pPr indent="-317500" lvl="0" marL="457200" rtl="0" algn="l">
              <a:lnSpc>
                <a:spcPct val="150000"/>
              </a:lnSpc>
              <a:spcBef>
                <a:spcPts val="1200"/>
              </a:spcBef>
              <a:spcAft>
                <a:spcPts val="0"/>
              </a:spcAft>
              <a:buClr>
                <a:schemeClr val="dk1"/>
              </a:buClr>
              <a:buSzPts val="1400"/>
              <a:buFont typeface="Times New Roman"/>
              <a:buChar char="●"/>
            </a:pPr>
            <a:r>
              <a:rPr lang="en" sz="1400">
                <a:solidFill>
                  <a:schemeClr val="dk1"/>
                </a:solidFill>
                <a:highlight>
                  <a:srgbClr val="FFFFFF"/>
                </a:highlight>
                <a:latin typeface="Times New Roman"/>
                <a:ea typeface="Times New Roman"/>
                <a:cs typeface="Times New Roman"/>
                <a:sym typeface="Times New Roman"/>
              </a:rPr>
              <a:t>Threads synchronize with each other using software mechanisms like polling, signaling, or barriers</a:t>
            </a:r>
            <a:endParaRPr sz="1400">
              <a:solidFill>
                <a:schemeClr val="dk1"/>
              </a:solidFill>
              <a:highlight>
                <a:srgbClr val="FFFFFF"/>
              </a:highlight>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lang="en" sz="1400">
                <a:solidFill>
                  <a:schemeClr val="dk1"/>
                </a:solidFill>
                <a:highlight>
                  <a:srgbClr val="FFFFFF"/>
                </a:highlight>
                <a:latin typeface="Times New Roman"/>
                <a:ea typeface="Times New Roman"/>
                <a:cs typeface="Times New Roman"/>
                <a:sym typeface="Times New Roman"/>
              </a:rPr>
              <a:t>This method is less precise because thread execution can be affected by factors like OS scheduling delays, thread startup times, or system load, leading to potential desynchronization between threads.</a:t>
            </a:r>
            <a:endParaRPr sz="1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311700" y="217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-barrier user execution</a:t>
            </a:r>
            <a:endParaRPr b="1"/>
          </a:p>
        </p:txBody>
      </p:sp>
      <p:sp>
        <p:nvSpPr>
          <p:cNvPr id="198" name="Google Shape;198;p36"/>
          <p:cNvSpPr txBox="1"/>
          <p:nvPr>
            <p:ph idx="1" type="body"/>
          </p:nvPr>
        </p:nvSpPr>
        <p:spPr>
          <a:xfrm>
            <a:off x="311700" y="9929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 mkdir barrier_user</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 litmus7 -barrier user -vb true -o barrier_user test.litmus</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 cd barrier_user</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 make</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chemeClr val="dk1"/>
                </a:solidFill>
                <a:latin typeface="Times New Roman"/>
                <a:ea typeface="Times New Roman"/>
                <a:cs typeface="Times New Roman"/>
                <a:sym typeface="Times New Roman"/>
              </a:rPr>
              <a:t>$ ./test.exe</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ph type="title"/>
          </p:nvPr>
        </p:nvSpPr>
        <p:spPr>
          <a:xfrm>
            <a:off x="311700" y="289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Output of user synchronization</a:t>
            </a:r>
            <a:endParaRPr b="1"/>
          </a:p>
        </p:txBody>
      </p:sp>
      <p:sp>
        <p:nvSpPr>
          <p:cNvPr id="204" name="Google Shape;204;p37"/>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chemeClr val="dk1"/>
                </a:solidFill>
              </a:rPr>
              <a:t>63483:*  -418</a:t>
            </a:r>
            <a:endParaRPr b="1" sz="1200">
              <a:solidFill>
                <a:schemeClr val="dk1"/>
              </a:solidFill>
            </a:endParaRPr>
          </a:p>
          <a:p>
            <a:pPr indent="0" lvl="0" marL="0" rtl="0" algn="l">
              <a:lnSpc>
                <a:spcPct val="100000"/>
              </a:lnSpc>
              <a:spcBef>
                <a:spcPts val="0"/>
              </a:spcBef>
              <a:spcAft>
                <a:spcPts val="0"/>
              </a:spcAft>
              <a:buNone/>
            </a:pPr>
            <a:r>
              <a:rPr b="1" lang="en" sz="1200">
                <a:solidFill>
                  <a:schemeClr val="dk1"/>
                </a:solidFill>
              </a:rPr>
              <a:t>59547:*   282</a:t>
            </a:r>
            <a:endParaRPr b="1" sz="1200">
              <a:solidFill>
                <a:schemeClr val="dk1"/>
              </a:solidFill>
            </a:endParaRPr>
          </a:p>
          <a:p>
            <a:pPr indent="0" lvl="0" marL="0" rtl="0" algn="l">
              <a:lnSpc>
                <a:spcPct val="100000"/>
              </a:lnSpc>
              <a:spcBef>
                <a:spcPts val="0"/>
              </a:spcBef>
              <a:spcAft>
                <a:spcPts val="0"/>
              </a:spcAft>
              <a:buNone/>
            </a:pPr>
            <a:r>
              <a:rPr lang="en" sz="1200">
                <a:solidFill>
                  <a:schemeClr val="dk1"/>
                </a:solidFill>
              </a:rPr>
              <a:t>58843:*  1010</a:t>
            </a:r>
            <a:endParaRPr sz="1200">
              <a:solidFill>
                <a:schemeClr val="dk1"/>
              </a:solidFill>
            </a:endParaRPr>
          </a:p>
          <a:p>
            <a:pPr indent="0" lvl="0" marL="0" rtl="0" algn="l">
              <a:lnSpc>
                <a:spcPct val="100000"/>
              </a:lnSpc>
              <a:spcBef>
                <a:spcPts val="0"/>
              </a:spcBef>
              <a:spcAft>
                <a:spcPts val="0"/>
              </a:spcAft>
              <a:buNone/>
            </a:pPr>
            <a:r>
              <a:rPr lang="en" sz="1200">
                <a:solidFill>
                  <a:schemeClr val="dk1"/>
                </a:solidFill>
              </a:rPr>
              <a:t>35922:*   330</a:t>
            </a:r>
            <a:endParaRPr sz="1200">
              <a:solidFill>
                <a:schemeClr val="dk1"/>
              </a:solidFill>
            </a:endParaRPr>
          </a:p>
          <a:p>
            <a:pPr indent="0" lvl="0" marL="0" rtl="0" algn="l">
              <a:lnSpc>
                <a:spcPct val="100000"/>
              </a:lnSpc>
              <a:spcBef>
                <a:spcPts val="0"/>
              </a:spcBef>
              <a:spcAft>
                <a:spcPts val="0"/>
              </a:spcAft>
              <a:buNone/>
            </a:pPr>
            <a:r>
              <a:rPr lang="en" sz="1200">
                <a:solidFill>
                  <a:schemeClr val="dk1"/>
                </a:solidFill>
              </a:rPr>
              <a:t>96356:*  -260</a:t>
            </a:r>
            <a:endParaRPr sz="1200">
              <a:solidFill>
                <a:schemeClr val="dk1"/>
              </a:solidFill>
            </a:endParaRPr>
          </a:p>
          <a:p>
            <a:pPr indent="0" lvl="0" marL="0" rtl="0" algn="l">
              <a:lnSpc>
                <a:spcPct val="100000"/>
              </a:lnSpc>
              <a:spcBef>
                <a:spcPts val="0"/>
              </a:spcBef>
              <a:spcAft>
                <a:spcPts val="0"/>
              </a:spcAft>
              <a:buNone/>
            </a:pPr>
            <a:r>
              <a:rPr lang="en" sz="1200">
                <a:solidFill>
                  <a:schemeClr val="dk1"/>
                </a:solidFill>
              </a:rPr>
              <a:t>Test SB Allowed</a:t>
            </a:r>
            <a:endParaRPr sz="1200">
              <a:solidFill>
                <a:schemeClr val="dk1"/>
              </a:solidFill>
            </a:endParaRPr>
          </a:p>
          <a:p>
            <a:pPr indent="0" lvl="0" marL="0" rtl="0" algn="l">
              <a:lnSpc>
                <a:spcPct val="100000"/>
              </a:lnSpc>
              <a:spcBef>
                <a:spcPts val="0"/>
              </a:spcBef>
              <a:spcAft>
                <a:spcPts val="0"/>
              </a:spcAft>
              <a:buNone/>
            </a:pPr>
            <a:r>
              <a:rPr lang="en" sz="1200">
                <a:solidFill>
                  <a:schemeClr val="dk1"/>
                </a:solidFill>
              </a:rPr>
              <a:t>Histogram (4 states)</a:t>
            </a:r>
            <a:endParaRPr sz="1200">
              <a:solidFill>
                <a:schemeClr val="dk1"/>
              </a:solidFill>
            </a:endParaRPr>
          </a:p>
          <a:p>
            <a:pPr indent="0" lvl="0" marL="0" rtl="0" algn="l">
              <a:lnSpc>
                <a:spcPct val="100000"/>
              </a:lnSpc>
              <a:spcBef>
                <a:spcPts val="0"/>
              </a:spcBef>
              <a:spcAft>
                <a:spcPts val="0"/>
              </a:spcAft>
              <a:buNone/>
            </a:pPr>
            <a:r>
              <a:rPr lang="en" sz="1200">
                <a:solidFill>
                  <a:schemeClr val="dk1"/>
                </a:solidFill>
              </a:rPr>
              <a:t>5     *&gt;0:EAX=0; 1:EAX=0; x=1; y=1;</a:t>
            </a:r>
            <a:endParaRPr sz="1200">
              <a:solidFill>
                <a:schemeClr val="dk1"/>
              </a:solidFill>
            </a:endParaRPr>
          </a:p>
          <a:p>
            <a:pPr indent="0" lvl="0" marL="0" rtl="0" algn="l">
              <a:lnSpc>
                <a:spcPct val="100000"/>
              </a:lnSpc>
              <a:spcBef>
                <a:spcPts val="0"/>
              </a:spcBef>
              <a:spcAft>
                <a:spcPts val="0"/>
              </a:spcAft>
              <a:buNone/>
            </a:pPr>
            <a:r>
              <a:rPr lang="en" sz="1200">
                <a:solidFill>
                  <a:schemeClr val="dk1"/>
                </a:solidFill>
              </a:rPr>
              <a:t>499999:&gt;0:EAX=1; 1:EAX=0; x=1; y=1;</a:t>
            </a:r>
            <a:endParaRPr sz="1200">
              <a:solidFill>
                <a:schemeClr val="dk1"/>
              </a:solidFill>
            </a:endParaRPr>
          </a:p>
          <a:p>
            <a:pPr indent="0" lvl="0" marL="0" rtl="0" algn="l">
              <a:lnSpc>
                <a:spcPct val="100000"/>
              </a:lnSpc>
              <a:spcBef>
                <a:spcPts val="0"/>
              </a:spcBef>
              <a:spcAft>
                <a:spcPts val="0"/>
              </a:spcAft>
              <a:buNone/>
            </a:pPr>
            <a:r>
              <a:rPr lang="en" sz="1200">
                <a:solidFill>
                  <a:schemeClr val="dk1"/>
                </a:solidFill>
              </a:rPr>
              <a:t>499993:&gt;0:EAX=0; 1:EAX=1; x=1; y=1;</a:t>
            </a:r>
            <a:endParaRPr sz="1200">
              <a:solidFill>
                <a:schemeClr val="dk1"/>
              </a:solidFill>
            </a:endParaRPr>
          </a:p>
          <a:p>
            <a:pPr indent="0" lvl="0" marL="0" rtl="0" algn="l">
              <a:lnSpc>
                <a:spcPct val="100000"/>
              </a:lnSpc>
              <a:spcBef>
                <a:spcPts val="0"/>
              </a:spcBef>
              <a:spcAft>
                <a:spcPts val="0"/>
              </a:spcAft>
              <a:buNone/>
            </a:pPr>
            <a:r>
              <a:rPr lang="en" sz="1200">
                <a:solidFill>
                  <a:schemeClr val="dk1"/>
                </a:solidFill>
              </a:rPr>
              <a:t>3     :&gt;0:EAX=1; 1:EAX=1; x=1; y=1;</a:t>
            </a:r>
            <a:endParaRPr sz="1200">
              <a:solidFill>
                <a:schemeClr val="dk1"/>
              </a:solidFill>
            </a:endParaRPr>
          </a:p>
          <a:p>
            <a:pPr indent="0" lvl="0" marL="0" rtl="0" algn="l">
              <a:lnSpc>
                <a:spcPct val="100000"/>
              </a:lnSpc>
              <a:spcBef>
                <a:spcPts val="0"/>
              </a:spcBef>
              <a:spcAft>
                <a:spcPts val="0"/>
              </a:spcAft>
              <a:buNone/>
            </a:pPr>
            <a:r>
              <a:rPr lang="en" sz="1200">
                <a:solidFill>
                  <a:schemeClr val="dk1"/>
                </a:solidFill>
              </a:rPr>
              <a:t>Ok</a:t>
            </a:r>
            <a:endParaRPr sz="1200">
              <a:solidFill>
                <a:schemeClr val="dk1"/>
              </a:solidFill>
            </a:endParaRPr>
          </a:p>
          <a:p>
            <a:pPr indent="0" lvl="0" marL="0" rtl="0" algn="l">
              <a:lnSpc>
                <a:spcPct val="100000"/>
              </a:lnSpc>
              <a:spcBef>
                <a:spcPts val="0"/>
              </a:spcBef>
              <a:spcAft>
                <a:spcPts val="0"/>
              </a:spcAft>
              <a:buNone/>
            </a:pPr>
            <a:r>
              <a:t/>
            </a:r>
            <a:endParaRPr sz="1200">
              <a:solidFill>
                <a:schemeClr val="dk1"/>
              </a:solidFill>
            </a:endParaRPr>
          </a:p>
          <a:p>
            <a:pPr indent="0" lvl="0" marL="0" rtl="0" algn="l">
              <a:lnSpc>
                <a:spcPct val="100000"/>
              </a:lnSpc>
              <a:spcBef>
                <a:spcPts val="0"/>
              </a:spcBef>
              <a:spcAft>
                <a:spcPts val="0"/>
              </a:spcAft>
              <a:buNone/>
            </a:pPr>
            <a:r>
              <a:rPr lang="en" sz="1200">
                <a:solidFill>
                  <a:schemeClr val="dk1"/>
                </a:solidFill>
              </a:rPr>
              <a:t>Witnesses</a:t>
            </a:r>
            <a:endParaRPr sz="1200">
              <a:solidFill>
                <a:schemeClr val="dk1"/>
              </a:solidFill>
            </a:endParaRPr>
          </a:p>
          <a:p>
            <a:pPr indent="0" lvl="0" marL="0" rtl="0" algn="l">
              <a:lnSpc>
                <a:spcPct val="100000"/>
              </a:lnSpc>
              <a:spcBef>
                <a:spcPts val="0"/>
              </a:spcBef>
              <a:spcAft>
                <a:spcPts val="0"/>
              </a:spcAft>
              <a:buNone/>
            </a:pPr>
            <a:r>
              <a:rPr lang="en" sz="1200">
                <a:solidFill>
                  <a:schemeClr val="dk1"/>
                </a:solidFill>
              </a:rPr>
              <a:t>Positive: 5, Negative: 999995</a:t>
            </a:r>
            <a:endParaRPr sz="1200">
              <a:solidFill>
                <a:schemeClr val="dk1"/>
              </a:solidFill>
            </a:endParaRPr>
          </a:p>
          <a:p>
            <a:pPr indent="0" lvl="0" marL="0" rtl="0" algn="l">
              <a:lnSpc>
                <a:spcPct val="100000"/>
              </a:lnSpc>
              <a:spcBef>
                <a:spcPts val="0"/>
              </a:spcBef>
              <a:spcAft>
                <a:spcPts val="0"/>
              </a:spcAft>
              <a:buNone/>
            </a:pPr>
            <a:r>
              <a:rPr lang="en" sz="1200">
                <a:solidFill>
                  <a:schemeClr val="dk1"/>
                </a:solidFill>
              </a:rPr>
              <a:t>Condition exists (0:EAX=0 /\ 1:EAX=0) is validated</a:t>
            </a:r>
            <a:endParaRPr sz="1200">
              <a:solidFill>
                <a:schemeClr val="dk1"/>
              </a:solidFill>
            </a:endParaRPr>
          </a:p>
          <a:p>
            <a:pPr indent="0" lvl="0" marL="0" rtl="0" algn="l">
              <a:lnSpc>
                <a:spcPct val="100000"/>
              </a:lnSpc>
              <a:spcBef>
                <a:spcPts val="0"/>
              </a:spcBef>
              <a:spcAft>
                <a:spcPts val="0"/>
              </a:spcAft>
              <a:buNone/>
            </a:pPr>
            <a:r>
              <a:rPr lang="en" sz="1200">
                <a:solidFill>
                  <a:schemeClr val="dk1"/>
                </a:solidFill>
              </a:rPr>
              <a:t>Hash=2d53e83cd627ba17ab11c875525e078b</a:t>
            </a:r>
            <a:endParaRPr sz="1200">
              <a:solidFill>
                <a:schemeClr val="dk1"/>
              </a:solidFill>
            </a:endParaRPr>
          </a:p>
          <a:p>
            <a:pPr indent="0" lvl="0" marL="0" rtl="0" algn="l">
              <a:lnSpc>
                <a:spcPct val="100000"/>
              </a:lnSpc>
              <a:spcBef>
                <a:spcPts val="0"/>
              </a:spcBef>
              <a:spcAft>
                <a:spcPts val="0"/>
              </a:spcAft>
              <a:buNone/>
            </a:pPr>
            <a:r>
              <a:rPr lang="en" sz="1200">
                <a:solidFill>
                  <a:schemeClr val="dk1"/>
                </a:solidFill>
              </a:rPr>
              <a:t>Observation SB Sometimes 5 999995</a:t>
            </a:r>
            <a:endParaRPr sz="1200">
              <a:solidFill>
                <a:schemeClr val="dk1"/>
              </a:solidFill>
            </a:endParaRPr>
          </a:p>
          <a:p>
            <a:pPr indent="0" lvl="0" marL="0" rtl="0" algn="l">
              <a:lnSpc>
                <a:spcPct val="100000"/>
              </a:lnSpc>
              <a:spcBef>
                <a:spcPts val="0"/>
              </a:spcBef>
              <a:spcAft>
                <a:spcPts val="0"/>
              </a:spcAft>
              <a:buNone/>
            </a:pPr>
            <a:r>
              <a:rPr lang="en" sz="1200">
                <a:solidFill>
                  <a:schemeClr val="dk1"/>
                </a:solidFill>
              </a:rPr>
              <a:t>Time SB 0.15</a:t>
            </a:r>
            <a:endParaRPr sz="1200">
              <a:solidFill>
                <a:schemeClr val="dk1"/>
              </a:solidFill>
            </a:endParaRPr>
          </a:p>
          <a:p>
            <a:pPr indent="0" lvl="0" marL="0" rtl="0" algn="l">
              <a:lnSpc>
                <a:spcPct val="100000"/>
              </a:lnSpc>
              <a:spcBef>
                <a:spcPts val="0"/>
              </a:spcBef>
              <a:spcAft>
                <a:spcPts val="0"/>
              </a:spcAft>
              <a:buNone/>
            </a:pPr>
            <a:r>
              <a:t/>
            </a:r>
            <a:endParaRPr sz="1200">
              <a:solidFill>
                <a:schemeClr val="dk1"/>
              </a:solidFill>
            </a:endParaRPr>
          </a:p>
          <a:p>
            <a:pPr indent="0" lvl="0" marL="0" rtl="0" algn="l">
              <a:lnSpc>
                <a:spcPct val="100000"/>
              </a:lnSpc>
              <a:spcBef>
                <a:spcPts val="0"/>
              </a:spcBef>
              <a:spcAft>
                <a:spcPts val="0"/>
              </a:spcAft>
              <a:buNone/>
            </a:pPr>
            <a:r>
              <a:t/>
            </a:r>
            <a:endParaRPr sz="1200">
              <a:solidFill>
                <a:schemeClr val="dk1"/>
              </a:solidFill>
            </a:endParaRPr>
          </a:p>
          <a:p>
            <a:pPr indent="0" lvl="0" marL="0" rtl="0" algn="l">
              <a:spcBef>
                <a:spcPts val="0"/>
              </a:spcBef>
              <a:spcAft>
                <a:spcPts val="1200"/>
              </a:spcAft>
              <a:buNone/>
            </a:pPr>
            <a:r>
              <a:t/>
            </a:r>
            <a:endParaRPr sz="1200"/>
          </a:p>
        </p:txBody>
      </p:sp>
      <p:sp>
        <p:nvSpPr>
          <p:cNvPr id="205" name="Google Shape;205;p37"/>
          <p:cNvSpPr txBox="1"/>
          <p:nvPr/>
        </p:nvSpPr>
        <p:spPr>
          <a:xfrm>
            <a:off x="4183100" y="1122225"/>
            <a:ext cx="4424100" cy="38487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In context of test output </a:t>
            </a:r>
            <a:r>
              <a:rPr b="1" lang="en" sz="1500">
                <a:solidFill>
                  <a:schemeClr val="dk1"/>
                </a:solidFill>
                <a:latin typeface="Times New Roman"/>
                <a:ea typeface="Times New Roman"/>
                <a:cs typeface="Times New Roman"/>
                <a:sym typeface="Times New Roman"/>
              </a:rPr>
              <a:t>63483 </a:t>
            </a:r>
            <a:r>
              <a:rPr lang="en" sz="1500">
                <a:solidFill>
                  <a:schemeClr val="dk1"/>
                </a:solidFill>
                <a:latin typeface="Times New Roman"/>
                <a:ea typeface="Times New Roman"/>
                <a:cs typeface="Times New Roman"/>
                <a:sym typeface="Times New Roman"/>
              </a:rPr>
              <a:t>represents the test number i.e., 63483rd execution of test</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 </a:t>
            </a:r>
            <a:r>
              <a:rPr lang="en" sz="1500">
                <a:solidFill>
                  <a:schemeClr val="dk1"/>
                </a:solidFill>
                <a:latin typeface="Times New Roman"/>
                <a:ea typeface="Times New Roman"/>
                <a:cs typeface="Times New Roman"/>
                <a:sym typeface="Times New Roman"/>
              </a:rPr>
              <a:t>on </a:t>
            </a:r>
            <a:r>
              <a:rPr lang="en" sz="1500">
                <a:solidFill>
                  <a:schemeClr val="dk1"/>
                </a:solidFill>
                <a:latin typeface="Times New Roman"/>
                <a:ea typeface="Times New Roman"/>
                <a:cs typeface="Times New Roman"/>
                <a:sym typeface="Times New Roman"/>
              </a:rPr>
              <a:t>every</a:t>
            </a:r>
            <a:r>
              <a:rPr lang="en" sz="1500">
                <a:solidFill>
                  <a:schemeClr val="dk1"/>
                </a:solidFill>
                <a:latin typeface="Times New Roman"/>
                <a:ea typeface="Times New Roman"/>
                <a:cs typeface="Times New Roman"/>
                <a:sym typeface="Times New Roman"/>
              </a:rPr>
              <a:t> line indicates that this specific run resulted in the </a:t>
            </a:r>
            <a:r>
              <a:rPr b="1" lang="en" sz="1500">
                <a:solidFill>
                  <a:schemeClr val="dk1"/>
                </a:solidFill>
                <a:latin typeface="Times New Roman"/>
                <a:ea typeface="Times New Roman"/>
                <a:cs typeface="Times New Roman"/>
                <a:sym typeface="Times New Roman"/>
              </a:rPr>
              <a:t>targeted outcome</a:t>
            </a:r>
            <a:r>
              <a:rPr lang="en" sz="1500">
                <a:solidFill>
                  <a:schemeClr val="dk1"/>
                </a:solidFill>
                <a:latin typeface="Times New Roman"/>
                <a:ea typeface="Times New Roman"/>
                <a:cs typeface="Times New Roman"/>
                <a:sym typeface="Times New Roman"/>
              </a:rPr>
              <a:t> being observed</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-vb true : </a:t>
            </a:r>
            <a:r>
              <a:rPr lang="en" sz="1500">
                <a:solidFill>
                  <a:schemeClr val="dk1"/>
                </a:solidFill>
                <a:latin typeface="Times New Roman"/>
                <a:ea typeface="Times New Roman"/>
                <a:cs typeface="Times New Roman"/>
                <a:sym typeface="Times New Roman"/>
              </a:rPr>
              <a:t>this option prints the starting delays of each thread relative to first thread P0 in terms of timebase ticks</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500">
                <a:solidFill>
                  <a:schemeClr val="dk1"/>
                </a:solidFill>
                <a:latin typeface="Times New Roman"/>
                <a:ea typeface="Times New Roman"/>
                <a:cs typeface="Times New Roman"/>
                <a:sym typeface="Times New Roman"/>
              </a:rPr>
              <a:t>63483:* -418</a:t>
            </a:r>
            <a:endParaRPr b="1"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P1 thread started 418 ticks before P0(indicated by negative value)</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500">
                <a:solidFill>
                  <a:schemeClr val="dk1"/>
                </a:solidFill>
                <a:latin typeface="Times New Roman"/>
                <a:ea typeface="Times New Roman"/>
                <a:cs typeface="Times New Roman"/>
                <a:sym typeface="Times New Roman"/>
              </a:rPr>
              <a:t>59547:* 282</a:t>
            </a:r>
            <a:endParaRPr b="1"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P1 thread started 282 ticks after P0</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-barrier timebase execution</a:t>
            </a:r>
            <a:endParaRPr b="1"/>
          </a:p>
        </p:txBody>
      </p:sp>
      <p:sp>
        <p:nvSpPr>
          <p:cNvPr id="211" name="Google Shape;211;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 mkdir barrier_timebase</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 litmus7 -barrier timebase -vb true -o barrier_timebase test.litmus</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 cd barrier_timebase</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 make</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 ./test.exe</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311700" y="181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Output of timebase synchronization</a:t>
            </a:r>
            <a:endParaRPr b="1"/>
          </a:p>
          <a:p>
            <a:pPr indent="0" lvl="0" marL="0" rtl="0" algn="l">
              <a:spcBef>
                <a:spcPts val="0"/>
              </a:spcBef>
              <a:spcAft>
                <a:spcPts val="0"/>
              </a:spcAft>
              <a:buNone/>
            </a:pPr>
            <a:r>
              <a:t/>
            </a:r>
            <a:endParaRPr/>
          </a:p>
        </p:txBody>
      </p:sp>
      <p:sp>
        <p:nvSpPr>
          <p:cNvPr id="217" name="Google Shape;217;p39"/>
          <p:cNvSpPr txBox="1"/>
          <p:nvPr>
            <p:ph idx="1" type="body"/>
          </p:nvPr>
        </p:nvSpPr>
        <p:spPr>
          <a:xfrm>
            <a:off x="311700" y="996600"/>
            <a:ext cx="42603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523"/>
              <a:buFont typeface="Arial"/>
              <a:buNone/>
            </a:pPr>
            <a:r>
              <a:rPr b="1" lang="en" sz="1300">
                <a:solidFill>
                  <a:schemeClr val="dk1"/>
                </a:solidFill>
              </a:rPr>
              <a:t>0008:* 2048[59]  2050[56]</a:t>
            </a:r>
            <a:endParaRPr b="1" sz="1300">
              <a:solidFill>
                <a:schemeClr val="dk1"/>
              </a:solidFill>
            </a:endParaRPr>
          </a:p>
          <a:p>
            <a:pPr indent="0" lvl="0" marL="0" rtl="0" algn="l">
              <a:lnSpc>
                <a:spcPct val="95000"/>
              </a:lnSpc>
              <a:spcBef>
                <a:spcPts val="0"/>
              </a:spcBef>
              <a:spcAft>
                <a:spcPts val="0"/>
              </a:spcAft>
              <a:buClr>
                <a:schemeClr val="dk1"/>
              </a:buClr>
              <a:buSzPts val="523"/>
              <a:buFont typeface="Arial"/>
              <a:buNone/>
            </a:pPr>
            <a:r>
              <a:rPr lang="en" sz="1300">
                <a:solidFill>
                  <a:schemeClr val="dk1"/>
                </a:solidFill>
              </a:rPr>
              <a:t>0006:* 2048[62]  2050[59]</a:t>
            </a:r>
            <a:endParaRPr sz="1300">
              <a:solidFill>
                <a:schemeClr val="dk1"/>
              </a:solidFill>
            </a:endParaRPr>
          </a:p>
          <a:p>
            <a:pPr indent="0" lvl="0" marL="0" rtl="0" algn="l">
              <a:lnSpc>
                <a:spcPct val="95000"/>
              </a:lnSpc>
              <a:spcBef>
                <a:spcPts val="0"/>
              </a:spcBef>
              <a:spcAft>
                <a:spcPts val="0"/>
              </a:spcAft>
              <a:buClr>
                <a:schemeClr val="dk1"/>
              </a:buClr>
              <a:buSzPts val="523"/>
              <a:buFont typeface="Arial"/>
              <a:buNone/>
            </a:pPr>
            <a:r>
              <a:rPr lang="en" sz="1300">
                <a:solidFill>
                  <a:schemeClr val="dk1"/>
                </a:solidFill>
              </a:rPr>
              <a:t>0004:* 2068[64]  2062[67]</a:t>
            </a:r>
            <a:endParaRPr sz="1300">
              <a:solidFill>
                <a:schemeClr val="dk1"/>
              </a:solidFill>
            </a:endParaRPr>
          </a:p>
          <a:p>
            <a:pPr indent="0" lvl="0" marL="0" rtl="0" algn="l">
              <a:lnSpc>
                <a:spcPct val="95000"/>
              </a:lnSpc>
              <a:spcBef>
                <a:spcPts val="0"/>
              </a:spcBef>
              <a:spcAft>
                <a:spcPts val="0"/>
              </a:spcAft>
              <a:buClr>
                <a:schemeClr val="dk1"/>
              </a:buClr>
              <a:buSzPts val="523"/>
              <a:buFont typeface="Arial"/>
              <a:buNone/>
            </a:pPr>
            <a:r>
              <a:rPr lang="en" sz="1300">
                <a:solidFill>
                  <a:schemeClr val="dk1"/>
                </a:solidFill>
              </a:rPr>
              <a:t>0002:* 2068[69]  2058[65]</a:t>
            </a:r>
            <a:endParaRPr sz="1300">
              <a:solidFill>
                <a:schemeClr val="dk1"/>
              </a:solidFill>
            </a:endParaRPr>
          </a:p>
          <a:p>
            <a:pPr indent="0" lvl="0" marL="0" rtl="0" algn="l">
              <a:lnSpc>
                <a:spcPct val="95000"/>
              </a:lnSpc>
              <a:spcBef>
                <a:spcPts val="0"/>
              </a:spcBef>
              <a:spcAft>
                <a:spcPts val="0"/>
              </a:spcAft>
              <a:buClr>
                <a:schemeClr val="dk1"/>
              </a:buClr>
              <a:buSzPts val="523"/>
              <a:buFont typeface="Arial"/>
              <a:buNone/>
            </a:pPr>
            <a:r>
              <a:rPr lang="en" sz="1300">
                <a:solidFill>
                  <a:schemeClr val="dk1"/>
                </a:solidFill>
              </a:rPr>
              <a:t>0000:* 2052[58]  2050[61]</a:t>
            </a:r>
            <a:endParaRPr sz="1300">
              <a:solidFill>
                <a:schemeClr val="dk1"/>
              </a:solidFill>
            </a:endParaRPr>
          </a:p>
          <a:p>
            <a:pPr indent="0" lvl="0" marL="0" rtl="0" algn="l">
              <a:lnSpc>
                <a:spcPct val="95000"/>
              </a:lnSpc>
              <a:spcBef>
                <a:spcPts val="0"/>
              </a:spcBef>
              <a:spcAft>
                <a:spcPts val="0"/>
              </a:spcAft>
              <a:buClr>
                <a:schemeClr val="dk1"/>
              </a:buClr>
              <a:buSzPts val="523"/>
              <a:buFont typeface="Arial"/>
              <a:buNone/>
            </a:pPr>
            <a:r>
              <a:rPr lang="en" sz="1300">
                <a:solidFill>
                  <a:schemeClr val="dk1"/>
                </a:solidFill>
              </a:rPr>
              <a:t>Test SB Allowed</a:t>
            </a:r>
            <a:endParaRPr sz="1300">
              <a:solidFill>
                <a:schemeClr val="dk1"/>
              </a:solidFill>
            </a:endParaRPr>
          </a:p>
          <a:p>
            <a:pPr indent="0" lvl="0" marL="0" rtl="0" algn="l">
              <a:lnSpc>
                <a:spcPct val="95000"/>
              </a:lnSpc>
              <a:spcBef>
                <a:spcPts val="0"/>
              </a:spcBef>
              <a:spcAft>
                <a:spcPts val="0"/>
              </a:spcAft>
              <a:buClr>
                <a:schemeClr val="dk1"/>
              </a:buClr>
              <a:buSzPts val="523"/>
              <a:buFont typeface="Arial"/>
              <a:buNone/>
            </a:pPr>
            <a:r>
              <a:rPr lang="en" sz="1300">
                <a:solidFill>
                  <a:schemeClr val="dk1"/>
                </a:solidFill>
              </a:rPr>
              <a:t>Histogram (4 states)</a:t>
            </a:r>
            <a:endParaRPr sz="1300">
              <a:solidFill>
                <a:schemeClr val="dk1"/>
              </a:solidFill>
            </a:endParaRPr>
          </a:p>
          <a:p>
            <a:pPr indent="0" lvl="0" marL="0" rtl="0" algn="l">
              <a:lnSpc>
                <a:spcPct val="95000"/>
              </a:lnSpc>
              <a:spcBef>
                <a:spcPts val="0"/>
              </a:spcBef>
              <a:spcAft>
                <a:spcPts val="0"/>
              </a:spcAft>
              <a:buClr>
                <a:schemeClr val="dk1"/>
              </a:buClr>
              <a:buSzPts val="523"/>
              <a:buFont typeface="Arial"/>
              <a:buNone/>
            </a:pPr>
            <a:r>
              <a:rPr lang="en" sz="1300">
                <a:solidFill>
                  <a:schemeClr val="dk1"/>
                </a:solidFill>
              </a:rPr>
              <a:t>315533*&gt;0:EAX=0; 1:EAX=0; x=1; y=1;</a:t>
            </a:r>
            <a:endParaRPr sz="1300">
              <a:solidFill>
                <a:schemeClr val="dk1"/>
              </a:solidFill>
            </a:endParaRPr>
          </a:p>
          <a:p>
            <a:pPr indent="0" lvl="0" marL="0" rtl="0" algn="l">
              <a:lnSpc>
                <a:spcPct val="95000"/>
              </a:lnSpc>
              <a:spcBef>
                <a:spcPts val="0"/>
              </a:spcBef>
              <a:spcAft>
                <a:spcPts val="0"/>
              </a:spcAft>
              <a:buClr>
                <a:schemeClr val="dk1"/>
              </a:buClr>
              <a:buSzPts val="523"/>
              <a:buFont typeface="Arial"/>
              <a:buNone/>
            </a:pPr>
            <a:r>
              <a:rPr lang="en" sz="1300">
                <a:solidFill>
                  <a:schemeClr val="dk1"/>
                </a:solidFill>
              </a:rPr>
              <a:t>231467:&gt;0:EAX=1; 1:EAX=0; x=1; y=1;</a:t>
            </a:r>
            <a:endParaRPr sz="1300">
              <a:solidFill>
                <a:schemeClr val="dk1"/>
              </a:solidFill>
            </a:endParaRPr>
          </a:p>
          <a:p>
            <a:pPr indent="0" lvl="0" marL="0" rtl="0" algn="l">
              <a:lnSpc>
                <a:spcPct val="95000"/>
              </a:lnSpc>
              <a:spcBef>
                <a:spcPts val="0"/>
              </a:spcBef>
              <a:spcAft>
                <a:spcPts val="0"/>
              </a:spcAft>
              <a:buClr>
                <a:schemeClr val="dk1"/>
              </a:buClr>
              <a:buSzPts val="523"/>
              <a:buFont typeface="Arial"/>
              <a:buNone/>
            </a:pPr>
            <a:r>
              <a:rPr lang="en" sz="1300">
                <a:solidFill>
                  <a:schemeClr val="dk1"/>
                </a:solidFill>
              </a:rPr>
              <a:t>250834:&gt;0:EAX=0; 1:EAX=1; x=1; y=1;</a:t>
            </a:r>
            <a:endParaRPr sz="1300">
              <a:solidFill>
                <a:schemeClr val="dk1"/>
              </a:solidFill>
            </a:endParaRPr>
          </a:p>
          <a:p>
            <a:pPr indent="0" lvl="0" marL="0" rtl="0" algn="l">
              <a:lnSpc>
                <a:spcPct val="95000"/>
              </a:lnSpc>
              <a:spcBef>
                <a:spcPts val="0"/>
              </a:spcBef>
              <a:spcAft>
                <a:spcPts val="0"/>
              </a:spcAft>
              <a:buClr>
                <a:schemeClr val="dk1"/>
              </a:buClr>
              <a:buSzPts val="523"/>
              <a:buFont typeface="Arial"/>
              <a:buNone/>
            </a:pPr>
            <a:r>
              <a:rPr lang="en" sz="1300">
                <a:solidFill>
                  <a:schemeClr val="dk1"/>
                </a:solidFill>
              </a:rPr>
              <a:t>202166:&gt;0:EAX=1; 1:EAX=1; x=1; y=1;</a:t>
            </a:r>
            <a:endParaRPr sz="1300">
              <a:solidFill>
                <a:schemeClr val="dk1"/>
              </a:solidFill>
            </a:endParaRPr>
          </a:p>
          <a:p>
            <a:pPr indent="0" lvl="0" marL="0" rtl="0" algn="l">
              <a:lnSpc>
                <a:spcPct val="95000"/>
              </a:lnSpc>
              <a:spcBef>
                <a:spcPts val="0"/>
              </a:spcBef>
              <a:spcAft>
                <a:spcPts val="0"/>
              </a:spcAft>
              <a:buClr>
                <a:schemeClr val="dk1"/>
              </a:buClr>
              <a:buSzPts val="523"/>
              <a:buFont typeface="Arial"/>
              <a:buNone/>
            </a:pPr>
            <a:r>
              <a:rPr lang="en" sz="1300">
                <a:solidFill>
                  <a:schemeClr val="dk1"/>
                </a:solidFill>
              </a:rPr>
              <a:t>Ok</a:t>
            </a:r>
            <a:endParaRPr sz="1300">
              <a:solidFill>
                <a:schemeClr val="dk1"/>
              </a:solidFill>
            </a:endParaRPr>
          </a:p>
          <a:p>
            <a:pPr indent="0" lvl="0" marL="0" rtl="0" algn="l">
              <a:lnSpc>
                <a:spcPct val="95000"/>
              </a:lnSpc>
              <a:spcBef>
                <a:spcPts val="0"/>
              </a:spcBef>
              <a:spcAft>
                <a:spcPts val="0"/>
              </a:spcAft>
              <a:buClr>
                <a:schemeClr val="dk1"/>
              </a:buClr>
              <a:buSzPts val="523"/>
              <a:buFont typeface="Arial"/>
              <a:buNone/>
            </a:pPr>
            <a:r>
              <a:t/>
            </a:r>
            <a:endParaRPr sz="1300">
              <a:solidFill>
                <a:schemeClr val="dk1"/>
              </a:solidFill>
            </a:endParaRPr>
          </a:p>
          <a:p>
            <a:pPr indent="0" lvl="0" marL="0" rtl="0" algn="l">
              <a:lnSpc>
                <a:spcPct val="95000"/>
              </a:lnSpc>
              <a:spcBef>
                <a:spcPts val="0"/>
              </a:spcBef>
              <a:spcAft>
                <a:spcPts val="0"/>
              </a:spcAft>
              <a:buClr>
                <a:schemeClr val="dk1"/>
              </a:buClr>
              <a:buSzPts val="523"/>
              <a:buFont typeface="Arial"/>
              <a:buNone/>
            </a:pPr>
            <a:r>
              <a:rPr lang="en" sz="1300">
                <a:solidFill>
                  <a:schemeClr val="dk1"/>
                </a:solidFill>
              </a:rPr>
              <a:t>Witnesses</a:t>
            </a:r>
            <a:endParaRPr sz="1300">
              <a:solidFill>
                <a:schemeClr val="dk1"/>
              </a:solidFill>
            </a:endParaRPr>
          </a:p>
          <a:p>
            <a:pPr indent="0" lvl="0" marL="0" rtl="0" algn="l">
              <a:lnSpc>
                <a:spcPct val="95000"/>
              </a:lnSpc>
              <a:spcBef>
                <a:spcPts val="0"/>
              </a:spcBef>
              <a:spcAft>
                <a:spcPts val="0"/>
              </a:spcAft>
              <a:buClr>
                <a:schemeClr val="dk1"/>
              </a:buClr>
              <a:buSzPts val="523"/>
              <a:buFont typeface="Arial"/>
              <a:buNone/>
            </a:pPr>
            <a:r>
              <a:rPr lang="en" sz="1300">
                <a:solidFill>
                  <a:schemeClr val="dk1"/>
                </a:solidFill>
              </a:rPr>
              <a:t>Positive: 315533, Negative: 684467</a:t>
            </a:r>
            <a:endParaRPr sz="1300">
              <a:solidFill>
                <a:schemeClr val="dk1"/>
              </a:solidFill>
            </a:endParaRPr>
          </a:p>
          <a:p>
            <a:pPr indent="0" lvl="0" marL="0" rtl="0" algn="l">
              <a:lnSpc>
                <a:spcPct val="95000"/>
              </a:lnSpc>
              <a:spcBef>
                <a:spcPts val="0"/>
              </a:spcBef>
              <a:spcAft>
                <a:spcPts val="0"/>
              </a:spcAft>
              <a:buClr>
                <a:schemeClr val="dk1"/>
              </a:buClr>
              <a:buSzPts val="523"/>
              <a:buFont typeface="Arial"/>
              <a:buNone/>
            </a:pPr>
            <a:r>
              <a:rPr lang="en" sz="1300">
                <a:solidFill>
                  <a:schemeClr val="dk1"/>
                </a:solidFill>
              </a:rPr>
              <a:t>Condition exists (0:EAX=0 /\ 1:EAX=0) is validated</a:t>
            </a:r>
            <a:endParaRPr sz="1300">
              <a:solidFill>
                <a:schemeClr val="dk1"/>
              </a:solidFill>
            </a:endParaRPr>
          </a:p>
          <a:p>
            <a:pPr indent="0" lvl="0" marL="0" rtl="0" algn="l">
              <a:lnSpc>
                <a:spcPct val="95000"/>
              </a:lnSpc>
              <a:spcBef>
                <a:spcPts val="0"/>
              </a:spcBef>
              <a:spcAft>
                <a:spcPts val="0"/>
              </a:spcAft>
              <a:buClr>
                <a:schemeClr val="dk1"/>
              </a:buClr>
              <a:buSzPts val="523"/>
              <a:buFont typeface="Arial"/>
              <a:buNone/>
            </a:pPr>
            <a:r>
              <a:rPr lang="en" sz="1300">
                <a:solidFill>
                  <a:schemeClr val="dk1"/>
                </a:solidFill>
              </a:rPr>
              <a:t>Hash=2d53e83cd627ba17ab11c875525e078b</a:t>
            </a:r>
            <a:endParaRPr sz="1300">
              <a:solidFill>
                <a:schemeClr val="dk1"/>
              </a:solidFill>
            </a:endParaRPr>
          </a:p>
          <a:p>
            <a:pPr indent="0" lvl="0" marL="0" rtl="0" algn="l">
              <a:lnSpc>
                <a:spcPct val="95000"/>
              </a:lnSpc>
              <a:spcBef>
                <a:spcPts val="0"/>
              </a:spcBef>
              <a:spcAft>
                <a:spcPts val="0"/>
              </a:spcAft>
              <a:buClr>
                <a:schemeClr val="dk1"/>
              </a:buClr>
              <a:buSzPts val="523"/>
              <a:buFont typeface="Arial"/>
              <a:buNone/>
            </a:pPr>
            <a:r>
              <a:rPr lang="en" sz="1300">
                <a:solidFill>
                  <a:schemeClr val="dk1"/>
                </a:solidFill>
              </a:rPr>
              <a:t>Observation SB Sometimes 315533 684467</a:t>
            </a:r>
            <a:endParaRPr sz="1300">
              <a:solidFill>
                <a:schemeClr val="dk1"/>
              </a:solidFill>
            </a:endParaRPr>
          </a:p>
          <a:p>
            <a:pPr indent="0" lvl="0" marL="0" rtl="0" algn="l">
              <a:lnSpc>
                <a:spcPct val="95000"/>
              </a:lnSpc>
              <a:spcBef>
                <a:spcPts val="0"/>
              </a:spcBef>
              <a:spcAft>
                <a:spcPts val="0"/>
              </a:spcAft>
              <a:buClr>
                <a:schemeClr val="dk1"/>
              </a:buClr>
              <a:buSzPts val="523"/>
              <a:buFont typeface="Arial"/>
              <a:buNone/>
            </a:pPr>
            <a:r>
              <a:rPr lang="en" sz="1300">
                <a:solidFill>
                  <a:schemeClr val="dk1"/>
                </a:solidFill>
              </a:rPr>
              <a:t>Time SB 6.01</a:t>
            </a:r>
            <a:endParaRPr sz="1300">
              <a:solidFill>
                <a:schemeClr val="dk1"/>
              </a:solidFill>
            </a:endParaRPr>
          </a:p>
          <a:p>
            <a:pPr indent="0" lvl="0" marL="0" rtl="0" algn="l">
              <a:lnSpc>
                <a:spcPct val="95000"/>
              </a:lnSpc>
              <a:spcBef>
                <a:spcPts val="0"/>
              </a:spcBef>
              <a:spcAft>
                <a:spcPts val="0"/>
              </a:spcAft>
              <a:buClr>
                <a:schemeClr val="dk1"/>
              </a:buClr>
              <a:buSzPts val="523"/>
              <a:buFont typeface="Arial"/>
              <a:buNone/>
            </a:pPr>
            <a:r>
              <a:t/>
            </a:r>
            <a:endParaRPr sz="1300">
              <a:solidFill>
                <a:schemeClr val="dk1"/>
              </a:solidFill>
            </a:endParaRPr>
          </a:p>
          <a:p>
            <a:pPr indent="0" lvl="0" marL="0" rtl="0" algn="l">
              <a:lnSpc>
                <a:spcPct val="95000"/>
              </a:lnSpc>
              <a:spcBef>
                <a:spcPts val="0"/>
              </a:spcBef>
              <a:spcAft>
                <a:spcPts val="0"/>
              </a:spcAft>
              <a:buSzPts val="523"/>
              <a:buNone/>
            </a:pPr>
            <a:r>
              <a:t/>
            </a:r>
            <a:endParaRPr sz="1300">
              <a:solidFill>
                <a:schemeClr val="dk1"/>
              </a:solidFill>
            </a:endParaRPr>
          </a:p>
        </p:txBody>
      </p:sp>
      <p:sp>
        <p:nvSpPr>
          <p:cNvPr id="218" name="Google Shape;218;p39"/>
          <p:cNvSpPr txBox="1"/>
          <p:nvPr/>
        </p:nvSpPr>
        <p:spPr>
          <a:xfrm>
            <a:off x="4183100" y="1122225"/>
            <a:ext cx="4424100" cy="38487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In context of test output </a:t>
            </a:r>
            <a:r>
              <a:rPr b="1" lang="en" sz="1500">
                <a:solidFill>
                  <a:schemeClr val="dk1"/>
                </a:solidFill>
                <a:latin typeface="Times New Roman"/>
                <a:ea typeface="Times New Roman"/>
                <a:cs typeface="Times New Roman"/>
                <a:sym typeface="Times New Roman"/>
              </a:rPr>
              <a:t>0008 </a:t>
            </a:r>
            <a:r>
              <a:rPr lang="en" sz="1500">
                <a:solidFill>
                  <a:schemeClr val="dk1"/>
                </a:solidFill>
                <a:latin typeface="Times New Roman"/>
                <a:ea typeface="Times New Roman"/>
                <a:cs typeface="Times New Roman"/>
                <a:sym typeface="Times New Roman"/>
              </a:rPr>
              <a:t>represents the test number i.e., 8th execution of test</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 </a:t>
            </a:r>
            <a:r>
              <a:rPr lang="en" sz="1500">
                <a:solidFill>
                  <a:schemeClr val="dk1"/>
                </a:solidFill>
                <a:latin typeface="Times New Roman"/>
                <a:ea typeface="Times New Roman"/>
                <a:cs typeface="Times New Roman"/>
                <a:sym typeface="Times New Roman"/>
              </a:rPr>
              <a:t>on every line indicates that this specific run resulted in the </a:t>
            </a:r>
            <a:r>
              <a:rPr b="1" lang="en" sz="1500">
                <a:solidFill>
                  <a:schemeClr val="dk1"/>
                </a:solidFill>
                <a:latin typeface="Times New Roman"/>
                <a:ea typeface="Times New Roman"/>
                <a:cs typeface="Times New Roman"/>
                <a:sym typeface="Times New Roman"/>
              </a:rPr>
              <a:t>targeted outcome</a:t>
            </a:r>
            <a:r>
              <a:rPr lang="en" sz="1500">
                <a:solidFill>
                  <a:schemeClr val="dk1"/>
                </a:solidFill>
                <a:latin typeface="Times New Roman"/>
                <a:ea typeface="Times New Roman"/>
                <a:cs typeface="Times New Roman"/>
                <a:sym typeface="Times New Roman"/>
              </a:rPr>
              <a:t> being observed</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-vb true : </a:t>
            </a:r>
            <a:r>
              <a:rPr lang="en" sz="1500">
                <a:solidFill>
                  <a:schemeClr val="dk1"/>
                </a:solidFill>
                <a:latin typeface="Times New Roman"/>
                <a:ea typeface="Times New Roman"/>
                <a:cs typeface="Times New Roman"/>
                <a:sym typeface="Times New Roman"/>
              </a:rPr>
              <a:t>this option prints the starting delays of each thread relative to first thread P0 in terms of timebase ticks</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500">
                <a:solidFill>
                  <a:schemeClr val="dk1"/>
                </a:solidFill>
                <a:latin typeface="Times New Roman"/>
                <a:ea typeface="Times New Roman"/>
                <a:cs typeface="Times New Roman"/>
                <a:sym typeface="Times New Roman"/>
              </a:rPr>
              <a:t>0008:* 2048[59] 2050[56]</a:t>
            </a:r>
            <a:endParaRPr b="1"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Char char="●"/>
            </a:pPr>
            <a:r>
              <a:rPr lang="en" sz="1500">
                <a:solidFill>
                  <a:schemeClr val="dk1"/>
                </a:solidFill>
                <a:latin typeface="Times New Roman"/>
                <a:ea typeface="Times New Roman"/>
                <a:cs typeface="Times New Roman"/>
                <a:sym typeface="Times New Roman"/>
              </a:rPr>
              <a:t>Threads read timebase values like </a:t>
            </a:r>
            <a:r>
              <a:rPr b="1" lang="en" sz="1500">
                <a:solidFill>
                  <a:schemeClr val="dk1"/>
                </a:solidFill>
                <a:latin typeface="Times New Roman"/>
                <a:ea typeface="Times New Roman"/>
                <a:cs typeface="Times New Roman"/>
                <a:sym typeface="Times New Roman"/>
              </a:rPr>
              <a:t>2048</a:t>
            </a:r>
            <a:r>
              <a:rPr lang="en" sz="1500">
                <a:solidFill>
                  <a:schemeClr val="dk1"/>
                </a:solidFill>
                <a:latin typeface="Times New Roman"/>
                <a:ea typeface="Times New Roman"/>
                <a:cs typeface="Times New Roman"/>
                <a:sym typeface="Times New Roman"/>
              </a:rPr>
              <a:t> and </a:t>
            </a:r>
            <a:r>
              <a:rPr b="1" lang="en" sz="1500">
                <a:solidFill>
                  <a:schemeClr val="dk1"/>
                </a:solidFill>
                <a:latin typeface="Times New Roman"/>
                <a:ea typeface="Times New Roman"/>
                <a:cs typeface="Times New Roman"/>
                <a:sym typeface="Times New Roman"/>
              </a:rPr>
              <a:t>2050</a:t>
            </a:r>
            <a:r>
              <a:rPr lang="en"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Char char="●"/>
            </a:pPr>
            <a:r>
              <a:rPr lang="en" sz="1500">
                <a:solidFill>
                  <a:schemeClr val="dk1"/>
                </a:solidFill>
                <a:latin typeface="Times New Roman"/>
                <a:ea typeface="Times New Roman"/>
                <a:cs typeface="Times New Roman"/>
                <a:sym typeface="Times New Roman"/>
              </a:rPr>
              <a:t>Thread 1 looped </a:t>
            </a:r>
            <a:r>
              <a:rPr b="1" lang="en" sz="1500">
                <a:solidFill>
                  <a:schemeClr val="dk1"/>
                </a:solidFill>
                <a:latin typeface="Times New Roman"/>
                <a:ea typeface="Times New Roman"/>
                <a:cs typeface="Times New Roman"/>
                <a:sym typeface="Times New Roman"/>
              </a:rPr>
              <a:t>59 times</a:t>
            </a:r>
            <a:r>
              <a:rPr lang="en" sz="1500">
                <a:solidFill>
                  <a:schemeClr val="dk1"/>
                </a:solidFill>
                <a:latin typeface="Times New Roman"/>
                <a:ea typeface="Times New Roman"/>
                <a:cs typeface="Times New Roman"/>
                <a:sym typeface="Times New Roman"/>
              </a:rPr>
              <a:t>, and thread 2 looped </a:t>
            </a:r>
            <a:r>
              <a:rPr b="1" lang="en" sz="1500">
                <a:solidFill>
                  <a:schemeClr val="dk1"/>
                </a:solidFill>
                <a:latin typeface="Times New Roman"/>
                <a:ea typeface="Times New Roman"/>
                <a:cs typeface="Times New Roman"/>
                <a:sym typeface="Times New Roman"/>
              </a:rPr>
              <a:t>56 times</a:t>
            </a:r>
            <a:r>
              <a:rPr lang="en" sz="1500">
                <a:solidFill>
                  <a:schemeClr val="dk1"/>
                </a:solidFill>
                <a:latin typeface="Times New Roman"/>
                <a:ea typeface="Times New Roman"/>
                <a:cs typeface="Times New Roman"/>
                <a:sym typeface="Times New Roman"/>
              </a:rPr>
              <a:t> while waiting for the timebase value to reach the expected target timebase value</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0"/>
          <p:cNvSpPr txBox="1"/>
          <p:nvPr>
            <p:ph type="title"/>
          </p:nvPr>
        </p:nvSpPr>
        <p:spPr>
          <a:xfrm>
            <a:off x="311700" y="265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Prefetch Control</a:t>
            </a:r>
            <a:endParaRPr b="1"/>
          </a:p>
        </p:txBody>
      </p:sp>
      <p:sp>
        <p:nvSpPr>
          <p:cNvPr id="224" name="Google Shape;224;p40"/>
          <p:cNvSpPr txBox="1"/>
          <p:nvPr>
            <p:ph idx="1" type="body"/>
          </p:nvPr>
        </p:nvSpPr>
        <p:spPr>
          <a:xfrm>
            <a:off x="311700" y="930400"/>
            <a:ext cx="8520600" cy="38247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Prefetching refers to the process of loading data into the cache before it is actually needed by the CPU.</a:t>
            </a:r>
            <a:endParaRPr sz="1500">
              <a:solidFill>
                <a:schemeClr val="dk1"/>
              </a:solidFill>
              <a:latin typeface="Times New Roman"/>
              <a:ea typeface="Times New Roman"/>
              <a:cs typeface="Times New Roman"/>
              <a:sym typeface="Times New Roman"/>
            </a:endParaRPr>
          </a:p>
          <a:p>
            <a:pPr indent="-323850" lvl="0" marL="457200" rtl="0" algn="l">
              <a:lnSpc>
                <a:spcPct val="10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custom prefetch mode allows users to control how cache management instructions are applied during the execution of memory consistency tests.</a:t>
            </a:r>
            <a:endParaRPr sz="1500">
              <a:solidFill>
                <a:schemeClr val="dk1"/>
              </a:solidFill>
              <a:latin typeface="Times New Roman"/>
              <a:ea typeface="Times New Roman"/>
              <a:cs typeface="Times New Roman"/>
              <a:sym typeface="Times New Roman"/>
            </a:endParaRPr>
          </a:p>
          <a:p>
            <a:pPr indent="-323850" lvl="0" marL="457200" rtl="0" algn="l">
              <a:lnSpc>
                <a:spcPct val="10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This mode is enabled using the </a:t>
            </a:r>
            <a:r>
              <a:rPr b="1" lang="en" sz="1500">
                <a:solidFill>
                  <a:schemeClr val="dk1"/>
                </a:solidFill>
                <a:latin typeface="Times New Roman"/>
                <a:ea typeface="Times New Roman"/>
                <a:cs typeface="Times New Roman"/>
                <a:sym typeface="Times New Roman"/>
              </a:rPr>
              <a:t>-preload custom</a:t>
            </a:r>
            <a:r>
              <a:rPr lang="en" sz="1500">
                <a:solidFill>
                  <a:schemeClr val="dk1"/>
                </a:solidFill>
                <a:latin typeface="Times New Roman"/>
                <a:ea typeface="Times New Roman"/>
                <a:cs typeface="Times New Roman"/>
                <a:sym typeface="Times New Roman"/>
              </a:rPr>
              <a:t> option with the </a:t>
            </a:r>
            <a:r>
              <a:rPr b="1" lang="en" sz="1500">
                <a:solidFill>
                  <a:schemeClr val="dk1"/>
                </a:solidFill>
                <a:latin typeface="Times New Roman"/>
                <a:ea typeface="Times New Roman"/>
                <a:cs typeface="Times New Roman"/>
                <a:sym typeface="Times New Roman"/>
              </a:rPr>
              <a:t>litmus7</a:t>
            </a:r>
            <a:r>
              <a:rPr lang="en" sz="1500">
                <a:solidFill>
                  <a:schemeClr val="dk1"/>
                </a:solidFill>
                <a:latin typeface="Times New Roman"/>
                <a:ea typeface="Times New Roman"/>
                <a:cs typeface="Times New Roman"/>
                <a:sym typeface="Times New Roman"/>
              </a:rPr>
              <a:t> tool.</a:t>
            </a:r>
            <a:endParaRPr sz="1500">
              <a:solidFill>
                <a:schemeClr val="dk1"/>
              </a:solidFill>
              <a:latin typeface="Times New Roman"/>
              <a:ea typeface="Times New Roman"/>
              <a:cs typeface="Times New Roman"/>
              <a:sym typeface="Times New Roman"/>
            </a:endParaRPr>
          </a:p>
          <a:p>
            <a:pPr indent="0" lvl="0" marL="0" rtl="0" algn="l">
              <a:lnSpc>
                <a:spcPct val="105000"/>
              </a:lnSpc>
              <a:spcBef>
                <a:spcPts val="10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 mkdir preload</a:t>
            </a:r>
            <a:endParaRPr sz="1500">
              <a:solidFill>
                <a:schemeClr val="dk1"/>
              </a:solidFill>
              <a:latin typeface="Times New Roman"/>
              <a:ea typeface="Times New Roman"/>
              <a:cs typeface="Times New Roman"/>
              <a:sym typeface="Times New Roman"/>
            </a:endParaRPr>
          </a:p>
          <a:p>
            <a:pPr indent="0" lvl="0" marL="0" rtl="0" algn="l">
              <a:lnSpc>
                <a:spcPct val="105000"/>
              </a:lnSpc>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 litmus7 -mem indirect -preload custom -o preload test.litmus </a:t>
            </a:r>
            <a:endParaRPr sz="1500">
              <a:solidFill>
                <a:schemeClr val="dk1"/>
              </a:solidFill>
              <a:latin typeface="Times New Roman"/>
              <a:ea typeface="Times New Roman"/>
              <a:cs typeface="Times New Roman"/>
              <a:sym typeface="Times New Roman"/>
            </a:endParaRPr>
          </a:p>
          <a:p>
            <a:pPr indent="0" lvl="0" marL="0" rtl="0" algn="l">
              <a:lnSpc>
                <a:spcPct val="105000"/>
              </a:lnSpc>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 cd preload/</a:t>
            </a:r>
            <a:endParaRPr sz="1500">
              <a:solidFill>
                <a:schemeClr val="dk1"/>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lang="en" sz="1500">
                <a:solidFill>
                  <a:schemeClr val="dk1"/>
                </a:solidFill>
                <a:latin typeface="Times New Roman"/>
                <a:ea typeface="Times New Roman"/>
                <a:cs typeface="Times New Roman"/>
                <a:sym typeface="Times New Roman"/>
              </a:rPr>
              <a:t>$ make</a:t>
            </a:r>
            <a:endParaRPr sz="1500">
              <a:solidFill>
                <a:schemeClr val="dk1"/>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lang="en" sz="1500">
                <a:solidFill>
                  <a:schemeClr val="dk1"/>
                </a:solidFill>
                <a:latin typeface="Times New Roman"/>
                <a:ea typeface="Times New Roman"/>
                <a:cs typeface="Times New Roman"/>
                <a:sym typeface="Times New Roman"/>
              </a:rPr>
              <a:t>$ ./test.exe --help</a:t>
            </a:r>
            <a:endParaRPr sz="1500">
              <a:solidFill>
                <a:schemeClr val="dk1"/>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lang="en"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lang="en"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lang="en"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b="1" lang="en" sz="1500">
                <a:solidFill>
                  <a:schemeClr val="dk1"/>
                </a:solidFill>
                <a:latin typeface="Times New Roman"/>
                <a:ea typeface="Times New Roman"/>
                <a:cs typeface="Times New Roman"/>
                <a:sym typeface="Times New Roman"/>
              </a:rPr>
              <a:t>-pra (I|F|T|W) set all prefetch</a:t>
            </a:r>
            <a:endParaRPr b="1" sz="1500">
              <a:solidFill>
                <a:schemeClr val="dk1"/>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b="1" lang="en" sz="1500">
                <a:solidFill>
                  <a:schemeClr val="dk1"/>
                </a:solidFill>
                <a:latin typeface="Times New Roman"/>
                <a:ea typeface="Times New Roman"/>
                <a:cs typeface="Times New Roman"/>
                <a:sym typeface="Times New Roman"/>
              </a:rPr>
              <a:t>-prf &lt;list&gt; set prefetch, default ''</a:t>
            </a:r>
            <a:endParaRPr b="1" sz="1500">
              <a:solidFill>
                <a:schemeClr val="dk1"/>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b="1" lang="en" sz="1500">
                <a:solidFill>
                  <a:schemeClr val="dk1"/>
                </a:solidFill>
                <a:latin typeface="Times New Roman"/>
                <a:ea typeface="Times New Roman"/>
                <a:cs typeface="Times New Roman"/>
                <a:sym typeface="Times New Roman"/>
              </a:rPr>
              <a:t>List syntax is comma separated proc:name=(I|F|T|W)</a:t>
            </a:r>
            <a:endParaRPr b="1" sz="1500">
              <a:solidFill>
                <a:schemeClr val="dk1"/>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t/>
            </a:r>
            <a:endParaRPr b="1" sz="1500">
              <a:solidFill>
                <a:schemeClr val="dk1"/>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lnSpc>
                <a:spcPct val="105000"/>
              </a:lnSpc>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l">
              <a:lnSpc>
                <a:spcPct val="105000"/>
              </a:lnSpc>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ph type="title"/>
          </p:nvPr>
        </p:nvSpPr>
        <p:spPr>
          <a:xfrm>
            <a:off x="311700" y="205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-pra option</a:t>
            </a:r>
            <a:endParaRPr b="1"/>
          </a:p>
        </p:txBody>
      </p:sp>
      <p:sp>
        <p:nvSpPr>
          <p:cNvPr id="230" name="Google Shape;230;p41"/>
          <p:cNvSpPr txBox="1"/>
          <p:nvPr>
            <p:ph idx="1" type="body"/>
          </p:nvPr>
        </p:nvSpPr>
        <p:spPr>
          <a:xfrm>
            <a:off x="311700" y="846475"/>
            <a:ext cx="8520600" cy="38154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chemeClr val="dk1"/>
              </a:buClr>
              <a:buSzPts val="1300"/>
              <a:buFont typeface="Times New Roman"/>
              <a:buChar char="●"/>
            </a:pPr>
            <a:r>
              <a:rPr lang="en" sz="1300">
                <a:solidFill>
                  <a:schemeClr val="dk1"/>
                </a:solidFill>
                <a:highlight>
                  <a:srgbClr val="FFFFFF"/>
                </a:highlight>
                <a:latin typeface="Times New Roman"/>
                <a:ea typeface="Times New Roman"/>
                <a:cs typeface="Times New Roman"/>
                <a:sym typeface="Times New Roman"/>
              </a:rPr>
              <a:t>The executable test.exe accepts two new command line options: </a:t>
            </a:r>
            <a:r>
              <a:rPr b="1" lang="en" sz="1300">
                <a:solidFill>
                  <a:schemeClr val="dk1"/>
                </a:solidFill>
                <a:highlight>
                  <a:srgbClr val="FFFFFF"/>
                </a:highlight>
                <a:latin typeface="Times New Roman"/>
                <a:ea typeface="Times New Roman"/>
                <a:cs typeface="Times New Roman"/>
                <a:sym typeface="Times New Roman"/>
              </a:rPr>
              <a:t>-prf and -pra. </a:t>
            </a:r>
            <a:endParaRPr b="1" sz="1300">
              <a:solidFill>
                <a:schemeClr val="dk1"/>
              </a:solidFill>
              <a:highlight>
                <a:srgbClr val="FFFFFF"/>
              </a:highlight>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1"/>
              </a:buClr>
              <a:buSzPts val="1300"/>
              <a:buFont typeface="Times New Roman"/>
              <a:buChar char="●"/>
            </a:pPr>
            <a:r>
              <a:rPr lang="en" sz="1300">
                <a:solidFill>
                  <a:schemeClr val="dk1"/>
                </a:solidFill>
                <a:highlight>
                  <a:srgbClr val="FFFFFF"/>
                </a:highlight>
                <a:latin typeface="Times New Roman"/>
                <a:ea typeface="Times New Roman"/>
                <a:cs typeface="Times New Roman"/>
                <a:sym typeface="Times New Roman"/>
              </a:rPr>
              <a:t>Those options takes arguments that describe cache management instructions</a:t>
            </a:r>
            <a:endParaRPr sz="1300">
              <a:solidFill>
                <a:schemeClr val="dk1"/>
              </a:solidFill>
              <a:highlight>
                <a:srgbClr val="FFFFFF"/>
              </a:highlight>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The </a:t>
            </a:r>
            <a:r>
              <a:rPr b="1" lang="en" sz="1300">
                <a:solidFill>
                  <a:srgbClr val="188038"/>
                </a:solidFill>
                <a:latin typeface="Times New Roman"/>
                <a:ea typeface="Times New Roman"/>
                <a:cs typeface="Times New Roman"/>
                <a:sym typeface="Times New Roman"/>
              </a:rPr>
              <a:t>-pra</a:t>
            </a:r>
            <a:r>
              <a:rPr lang="en" sz="1300">
                <a:solidFill>
                  <a:schemeClr val="dk1"/>
                </a:solidFill>
                <a:latin typeface="Times New Roman"/>
                <a:ea typeface="Times New Roman"/>
                <a:cs typeface="Times New Roman"/>
                <a:sym typeface="Times New Roman"/>
              </a:rPr>
              <a:t> option is used to specify the cache management instructions. It </a:t>
            </a:r>
            <a:r>
              <a:rPr lang="en" sz="1300">
                <a:solidFill>
                  <a:schemeClr val="dk1"/>
                </a:solidFill>
                <a:highlight>
                  <a:srgbClr val="FFFFFF"/>
                </a:highlight>
                <a:latin typeface="Times New Roman"/>
                <a:ea typeface="Times New Roman"/>
                <a:cs typeface="Times New Roman"/>
                <a:sym typeface="Times New Roman"/>
              </a:rPr>
              <a:t>takes one letter that stands for a cache management instruction as we here describe:</a:t>
            </a:r>
            <a:endParaRPr sz="1300">
              <a:solidFill>
                <a:schemeClr val="dk1"/>
              </a:solidFill>
              <a:highlight>
                <a:srgbClr val="FFFFFF"/>
              </a:highlight>
              <a:latin typeface="Times New Roman"/>
              <a:ea typeface="Times New Roman"/>
              <a:cs typeface="Times New Roman"/>
              <a:sym typeface="Times New Roman"/>
            </a:endParaRPr>
          </a:p>
          <a:p>
            <a:pPr indent="-311150" lvl="1" marL="914400" rtl="0" algn="l">
              <a:lnSpc>
                <a:spcPct val="125000"/>
              </a:lnSpc>
              <a:spcBef>
                <a:spcPts val="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I: Do nothing</a:t>
            </a:r>
            <a:r>
              <a:rPr lang="en" sz="1300">
                <a:solidFill>
                  <a:schemeClr val="dk1"/>
                </a:solidFill>
                <a:latin typeface="Times New Roman"/>
                <a:ea typeface="Times New Roman"/>
                <a:cs typeface="Times New Roman"/>
                <a:sym typeface="Times New Roman"/>
              </a:rPr>
              <a:t> (no cache management operation).</a:t>
            </a:r>
            <a:endParaRPr sz="1300">
              <a:solidFill>
                <a:schemeClr val="dk1"/>
              </a:solidFill>
              <a:latin typeface="Times New Roman"/>
              <a:ea typeface="Times New Roman"/>
              <a:cs typeface="Times New Roman"/>
              <a:sym typeface="Times New Roman"/>
            </a:endParaRPr>
          </a:p>
          <a:p>
            <a:pPr indent="-311150" lvl="1" marL="914400" rtl="0" algn="l">
              <a:lnSpc>
                <a:spcPct val="125000"/>
              </a:lnSpc>
              <a:spcBef>
                <a:spcPts val="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F: Cache flush </a:t>
            </a:r>
            <a:r>
              <a:rPr lang="en" sz="1300">
                <a:solidFill>
                  <a:schemeClr val="dk1"/>
                </a:solidFill>
                <a:latin typeface="Times New Roman"/>
                <a:ea typeface="Times New Roman"/>
                <a:cs typeface="Times New Roman"/>
                <a:sym typeface="Times New Roman"/>
              </a:rPr>
              <a:t>(invalidate the cache line, forcing the data to be written back to memory).</a:t>
            </a:r>
            <a:endParaRPr sz="1300">
              <a:solidFill>
                <a:schemeClr val="dk1"/>
              </a:solidFill>
              <a:latin typeface="Times New Roman"/>
              <a:ea typeface="Times New Roman"/>
              <a:cs typeface="Times New Roman"/>
              <a:sym typeface="Times New Roman"/>
            </a:endParaRPr>
          </a:p>
          <a:p>
            <a:pPr indent="-311150" lvl="1" marL="914400" rtl="0" algn="l">
              <a:lnSpc>
                <a:spcPct val="125000"/>
              </a:lnSpc>
              <a:spcBef>
                <a:spcPts val="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T: Cache touch</a:t>
            </a:r>
            <a:r>
              <a:rPr lang="en" sz="1300">
                <a:solidFill>
                  <a:schemeClr val="dk1"/>
                </a:solidFill>
                <a:latin typeface="Times New Roman"/>
                <a:ea typeface="Times New Roman"/>
                <a:cs typeface="Times New Roman"/>
                <a:sym typeface="Times New Roman"/>
              </a:rPr>
              <a:t> (preload the cache line into the cache, typically for reading).</a:t>
            </a:r>
            <a:endParaRPr sz="1300">
              <a:solidFill>
                <a:schemeClr val="dk1"/>
              </a:solidFill>
              <a:latin typeface="Times New Roman"/>
              <a:ea typeface="Times New Roman"/>
              <a:cs typeface="Times New Roman"/>
              <a:sym typeface="Times New Roman"/>
            </a:endParaRPr>
          </a:p>
          <a:p>
            <a:pPr indent="-311150" lvl="1" marL="914400" rtl="0" algn="l">
              <a:lnSpc>
                <a:spcPct val="125000"/>
              </a:lnSpc>
              <a:spcBef>
                <a:spcPts val="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W: Cache touch </a:t>
            </a:r>
            <a:r>
              <a:rPr lang="en" sz="1300">
                <a:solidFill>
                  <a:schemeClr val="dk1"/>
                </a:solidFill>
                <a:latin typeface="Times New Roman"/>
                <a:ea typeface="Times New Roman"/>
                <a:cs typeface="Times New Roman"/>
                <a:sym typeface="Times New Roman"/>
              </a:rPr>
              <a:t>for a write (preload the cache line into the cache, anticipating a write operation).</a:t>
            </a:r>
            <a:endParaRPr sz="1300">
              <a:solidFill>
                <a:schemeClr val="dk1"/>
              </a:solidFill>
              <a:latin typeface="Times New Roman"/>
              <a:ea typeface="Times New Roman"/>
              <a:cs typeface="Times New Roman"/>
              <a:sym typeface="Times New Roman"/>
            </a:endParaRPr>
          </a:p>
          <a:p>
            <a:pPr indent="-311150" lvl="0" marL="457200" rtl="0" algn="l">
              <a:lnSpc>
                <a:spcPct val="150000"/>
              </a:lnSpc>
              <a:spcBef>
                <a:spcPts val="10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Example of usage of -pra </a:t>
            </a:r>
            <a:r>
              <a:rPr lang="en" sz="1300">
                <a:solidFill>
                  <a:schemeClr val="dk1"/>
                </a:solidFill>
                <a:latin typeface="Times New Roman"/>
                <a:ea typeface="Times New Roman"/>
                <a:cs typeface="Times New Roman"/>
                <a:sym typeface="Times New Roman"/>
              </a:rPr>
              <a:t>option</a:t>
            </a:r>
            <a:r>
              <a:rPr lang="en" sz="1300">
                <a:solidFill>
                  <a:schemeClr val="dk1"/>
                </a:solidFill>
                <a:latin typeface="Times New Roman"/>
                <a:ea typeface="Times New Roman"/>
                <a:cs typeface="Times New Roman"/>
                <a:sym typeface="Times New Roman"/>
              </a:rPr>
              <a:t>: </a:t>
            </a:r>
            <a:r>
              <a:rPr b="1" lang="en" sz="1300">
                <a:solidFill>
                  <a:schemeClr val="dk1"/>
                </a:solidFill>
                <a:latin typeface="Times New Roman"/>
                <a:ea typeface="Times New Roman"/>
                <a:cs typeface="Times New Roman"/>
                <a:sym typeface="Times New Roman"/>
              </a:rPr>
              <a:t>$ ./test.exe -pra T</a:t>
            </a:r>
            <a:endParaRPr b="1" sz="1300">
              <a:solidFill>
                <a:schemeClr val="dk1"/>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Not all architectures support every cache management instruction.</a:t>
            </a:r>
            <a:endParaRPr sz="1300">
              <a:solidFill>
                <a:schemeClr val="dk1"/>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If an instruction is not supported:</a:t>
            </a:r>
            <a:endParaRPr sz="1300">
              <a:solidFill>
                <a:schemeClr val="dk1"/>
              </a:solidFill>
              <a:latin typeface="Times New Roman"/>
              <a:ea typeface="Times New Roman"/>
              <a:cs typeface="Times New Roman"/>
              <a:sym typeface="Times New Roman"/>
            </a:endParaRPr>
          </a:p>
          <a:p>
            <a:pPr indent="-311150" lvl="1" marL="914400" rtl="0" algn="l">
              <a:lnSpc>
                <a:spcPct val="125000"/>
              </a:lnSpc>
              <a:spcBef>
                <a:spcPts val="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F (Flush) </a:t>
            </a:r>
            <a:r>
              <a:rPr lang="en" sz="1300">
                <a:solidFill>
                  <a:schemeClr val="dk1"/>
                </a:solidFill>
                <a:latin typeface="Times New Roman"/>
                <a:ea typeface="Times New Roman"/>
                <a:cs typeface="Times New Roman"/>
                <a:sym typeface="Times New Roman"/>
              </a:rPr>
              <a:t>will do nothing.</a:t>
            </a:r>
            <a:endParaRPr sz="1300">
              <a:solidFill>
                <a:schemeClr val="dk1"/>
              </a:solidFill>
              <a:latin typeface="Times New Roman"/>
              <a:ea typeface="Times New Roman"/>
              <a:cs typeface="Times New Roman"/>
              <a:sym typeface="Times New Roman"/>
            </a:endParaRPr>
          </a:p>
          <a:p>
            <a:pPr indent="-311150" lvl="1" marL="914400" rtl="0" algn="l">
              <a:lnSpc>
                <a:spcPct val="125000"/>
              </a:lnSpc>
              <a:spcBef>
                <a:spcPts val="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T (Touch)</a:t>
            </a:r>
            <a:r>
              <a:rPr lang="en" sz="1300">
                <a:solidFill>
                  <a:schemeClr val="dk1"/>
                </a:solidFill>
                <a:latin typeface="Times New Roman"/>
                <a:ea typeface="Times New Roman"/>
                <a:cs typeface="Times New Roman"/>
                <a:sym typeface="Times New Roman"/>
              </a:rPr>
              <a:t> will do nothing.</a:t>
            </a:r>
            <a:endParaRPr sz="1300">
              <a:solidFill>
                <a:schemeClr val="dk1"/>
              </a:solidFill>
              <a:latin typeface="Times New Roman"/>
              <a:ea typeface="Times New Roman"/>
              <a:cs typeface="Times New Roman"/>
              <a:sym typeface="Times New Roman"/>
            </a:endParaRPr>
          </a:p>
          <a:p>
            <a:pPr indent="-311150" lvl="1" marL="914400" rtl="0" algn="l">
              <a:lnSpc>
                <a:spcPct val="125000"/>
              </a:lnSpc>
              <a:spcBef>
                <a:spcPts val="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W (Touch for a write)</a:t>
            </a:r>
            <a:r>
              <a:rPr lang="en" sz="1300">
                <a:solidFill>
                  <a:schemeClr val="dk1"/>
                </a:solidFill>
                <a:latin typeface="Times New Roman"/>
                <a:ea typeface="Times New Roman"/>
                <a:cs typeface="Times New Roman"/>
                <a:sym typeface="Times New Roman"/>
              </a:rPr>
              <a:t> will behave as </a:t>
            </a:r>
            <a:r>
              <a:rPr b="1" lang="en" sz="1300">
                <a:solidFill>
                  <a:schemeClr val="dk1"/>
                </a:solidFill>
                <a:latin typeface="Times New Roman"/>
                <a:ea typeface="Times New Roman"/>
                <a:cs typeface="Times New Roman"/>
                <a:sym typeface="Times New Roman"/>
              </a:rPr>
              <a:t>T (Touch)</a:t>
            </a:r>
            <a:endParaRPr b="1" sz="13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85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Cross compilation</a:t>
            </a:r>
            <a:endParaRPr b="1"/>
          </a:p>
        </p:txBody>
      </p:sp>
      <p:sp>
        <p:nvSpPr>
          <p:cNvPr id="67" name="Google Shape;67;p15"/>
          <p:cNvSpPr txBox="1"/>
          <p:nvPr>
            <p:ph idx="1" type="body"/>
          </p:nvPr>
        </p:nvSpPr>
        <p:spPr>
          <a:xfrm>
            <a:off x="311700" y="757950"/>
            <a:ext cx="8520600" cy="4182300"/>
          </a:xfrm>
          <a:prstGeom prst="rect">
            <a:avLst/>
          </a:prstGeom>
        </p:spPr>
        <p:txBody>
          <a:bodyPr anchorCtr="0" anchor="t" bIns="91425" lIns="91425" spcFirstLastPara="1" rIns="91425" wrap="square" tIns="91425">
            <a:noAutofit/>
          </a:bodyPr>
          <a:lstStyle/>
          <a:p>
            <a:pPr indent="-314483" lvl="0" marL="457200" rtl="0" algn="l">
              <a:lnSpc>
                <a:spcPct val="100000"/>
              </a:lnSpc>
              <a:spcBef>
                <a:spcPts val="0"/>
              </a:spcBef>
              <a:spcAft>
                <a:spcPts val="0"/>
              </a:spcAft>
              <a:buClr>
                <a:schemeClr val="dk1"/>
              </a:buClr>
              <a:buSzPts val="1353"/>
              <a:buChar char="●"/>
            </a:pPr>
            <a:r>
              <a:rPr lang="en" sz="1352">
                <a:solidFill>
                  <a:schemeClr val="dk1"/>
                </a:solidFill>
                <a:highlight>
                  <a:srgbClr val="FFFFFF"/>
                </a:highlight>
              </a:rPr>
              <a:t>With option </a:t>
            </a:r>
            <a:r>
              <a:rPr lang="en" sz="1352">
                <a:solidFill>
                  <a:schemeClr val="dk1"/>
                </a:solidFill>
                <a:highlight>
                  <a:srgbClr val="FFFFFF"/>
                </a:highlight>
                <a:latin typeface="Courier New"/>
                <a:ea typeface="Courier New"/>
                <a:cs typeface="Courier New"/>
                <a:sym typeface="Courier New"/>
              </a:rPr>
              <a:t>-o &lt;name.tar&gt;</a:t>
            </a:r>
            <a:r>
              <a:rPr lang="en" sz="1352">
                <a:solidFill>
                  <a:schemeClr val="dk1"/>
                </a:solidFill>
                <a:highlight>
                  <a:srgbClr val="FFFFFF"/>
                </a:highlight>
              </a:rPr>
              <a:t>, litmus7 does not run the test. Instead, it produces a tar archive that contains the C sources for the test.</a:t>
            </a:r>
            <a:endParaRPr sz="1352">
              <a:solidFill>
                <a:schemeClr val="dk1"/>
              </a:solidFill>
              <a:highlight>
                <a:srgbClr val="FFFFFF"/>
              </a:highlight>
            </a:endParaRPr>
          </a:p>
          <a:p>
            <a:pPr indent="457200" lvl="0" marL="457200" rtl="0" algn="l">
              <a:lnSpc>
                <a:spcPct val="100000"/>
              </a:lnSpc>
              <a:spcBef>
                <a:spcPts val="1200"/>
              </a:spcBef>
              <a:spcAft>
                <a:spcPts val="0"/>
              </a:spcAft>
              <a:buSzPts val="852"/>
              <a:buNone/>
            </a:pPr>
            <a:r>
              <a:rPr lang="en" sz="1352">
                <a:solidFill>
                  <a:schemeClr val="dk1"/>
                </a:solidFill>
                <a:latin typeface="Times New Roman"/>
                <a:ea typeface="Times New Roman"/>
                <a:cs typeface="Times New Roman"/>
                <a:sym typeface="Times New Roman"/>
              </a:rPr>
              <a:t>$ </a:t>
            </a:r>
            <a:r>
              <a:rPr b="1" lang="en" sz="1352">
                <a:solidFill>
                  <a:schemeClr val="dk1"/>
                </a:solidFill>
                <a:latin typeface="Times New Roman"/>
                <a:ea typeface="Times New Roman"/>
                <a:cs typeface="Times New Roman"/>
                <a:sym typeface="Times New Roman"/>
              </a:rPr>
              <a:t>litmus7 -o power.tar power.litmus</a:t>
            </a:r>
            <a:endParaRPr b="1" sz="1352">
              <a:solidFill>
                <a:schemeClr val="dk1"/>
              </a:solidFill>
              <a:latin typeface="Times New Roman"/>
              <a:ea typeface="Times New Roman"/>
              <a:cs typeface="Times New Roman"/>
              <a:sym typeface="Times New Roman"/>
            </a:endParaRPr>
          </a:p>
          <a:p>
            <a:pPr indent="-314483" lvl="0" marL="457200" rtl="0" algn="l">
              <a:lnSpc>
                <a:spcPct val="100000"/>
              </a:lnSpc>
              <a:spcBef>
                <a:spcPts val="1200"/>
              </a:spcBef>
              <a:spcAft>
                <a:spcPts val="0"/>
              </a:spcAft>
              <a:buClr>
                <a:schemeClr val="dk1"/>
              </a:buClr>
              <a:buSzPts val="1353"/>
              <a:buFont typeface="Times New Roman"/>
              <a:buChar char="●"/>
            </a:pPr>
            <a:r>
              <a:rPr lang="en" sz="1352">
                <a:solidFill>
                  <a:schemeClr val="dk1"/>
                </a:solidFill>
                <a:latin typeface="Times New Roman"/>
                <a:ea typeface="Times New Roman"/>
                <a:cs typeface="Times New Roman"/>
                <a:sym typeface="Times New Roman"/>
              </a:rPr>
              <a:t>Extract </a:t>
            </a:r>
            <a:r>
              <a:rPr lang="en" sz="1352">
                <a:solidFill>
                  <a:schemeClr val="dk1"/>
                </a:solidFill>
                <a:latin typeface="Times New Roman"/>
                <a:ea typeface="Times New Roman"/>
                <a:cs typeface="Times New Roman"/>
                <a:sym typeface="Times New Roman"/>
              </a:rPr>
              <a:t>the</a:t>
            </a:r>
            <a:r>
              <a:rPr lang="en" sz="1352">
                <a:solidFill>
                  <a:schemeClr val="dk1"/>
                </a:solidFill>
                <a:latin typeface="Times New Roman"/>
                <a:ea typeface="Times New Roman"/>
                <a:cs typeface="Times New Roman"/>
                <a:sym typeface="Times New Roman"/>
              </a:rPr>
              <a:t> contents of the tar file on required machine where we </a:t>
            </a:r>
            <a:r>
              <a:rPr lang="en" sz="1352">
                <a:solidFill>
                  <a:schemeClr val="dk1"/>
                </a:solidFill>
                <a:latin typeface="Times New Roman"/>
                <a:ea typeface="Times New Roman"/>
                <a:cs typeface="Times New Roman"/>
                <a:sym typeface="Times New Roman"/>
              </a:rPr>
              <a:t>need to actually run the test</a:t>
            </a:r>
            <a:endParaRPr sz="1352">
              <a:solidFill>
                <a:schemeClr val="dk1"/>
              </a:solidFill>
              <a:latin typeface="Times New Roman"/>
              <a:ea typeface="Times New Roman"/>
              <a:cs typeface="Times New Roman"/>
              <a:sym typeface="Times New Roman"/>
            </a:endParaRPr>
          </a:p>
          <a:p>
            <a:pPr indent="457200" lvl="0" marL="457200" rtl="0" algn="l">
              <a:lnSpc>
                <a:spcPct val="20000"/>
              </a:lnSpc>
              <a:spcBef>
                <a:spcPts val="1200"/>
              </a:spcBef>
              <a:spcAft>
                <a:spcPts val="0"/>
              </a:spcAft>
              <a:buNone/>
            </a:pPr>
            <a:r>
              <a:rPr lang="en" sz="1352">
                <a:solidFill>
                  <a:schemeClr val="dk1"/>
                </a:solidFill>
                <a:latin typeface="Times New Roman"/>
                <a:ea typeface="Times New Roman"/>
                <a:cs typeface="Times New Roman"/>
                <a:sym typeface="Times New Roman"/>
              </a:rPr>
              <a:t>$ </a:t>
            </a:r>
            <a:r>
              <a:rPr b="1" lang="en" sz="1352">
                <a:solidFill>
                  <a:schemeClr val="dk1"/>
                </a:solidFill>
                <a:latin typeface="Times New Roman"/>
                <a:ea typeface="Times New Roman"/>
                <a:cs typeface="Times New Roman"/>
                <a:sym typeface="Times New Roman"/>
              </a:rPr>
              <a:t>tar xf ../power.tar</a:t>
            </a:r>
            <a:endParaRPr b="1" sz="1352">
              <a:solidFill>
                <a:schemeClr val="dk1"/>
              </a:solidFill>
              <a:latin typeface="Times New Roman"/>
              <a:ea typeface="Times New Roman"/>
              <a:cs typeface="Times New Roman"/>
              <a:sym typeface="Times New Roman"/>
            </a:endParaRPr>
          </a:p>
          <a:p>
            <a:pPr indent="457200" lvl="0" marL="457200" rtl="0" algn="l">
              <a:lnSpc>
                <a:spcPct val="20000"/>
              </a:lnSpc>
              <a:spcBef>
                <a:spcPts val="1200"/>
              </a:spcBef>
              <a:spcAft>
                <a:spcPts val="0"/>
              </a:spcAft>
              <a:buNone/>
            </a:pPr>
            <a:r>
              <a:rPr lang="en" sz="1352">
                <a:solidFill>
                  <a:schemeClr val="dk1"/>
                </a:solidFill>
                <a:latin typeface="Times New Roman"/>
                <a:ea typeface="Times New Roman"/>
                <a:cs typeface="Times New Roman"/>
                <a:sym typeface="Times New Roman"/>
              </a:rPr>
              <a:t>$ </a:t>
            </a:r>
            <a:r>
              <a:rPr b="1" lang="en" sz="1352">
                <a:solidFill>
                  <a:schemeClr val="dk1"/>
                </a:solidFill>
                <a:latin typeface="Times New Roman"/>
                <a:ea typeface="Times New Roman"/>
                <a:cs typeface="Times New Roman"/>
                <a:sym typeface="Times New Roman"/>
              </a:rPr>
              <a:t>ls</a:t>
            </a:r>
            <a:endParaRPr b="1" sz="1352">
              <a:solidFill>
                <a:schemeClr val="dk1"/>
              </a:solidFill>
              <a:latin typeface="Times New Roman"/>
              <a:ea typeface="Times New Roman"/>
              <a:cs typeface="Times New Roman"/>
              <a:sym typeface="Times New Roman"/>
            </a:endParaRPr>
          </a:p>
          <a:p>
            <a:pPr indent="0" lvl="0" marL="914400" rtl="0" algn="just">
              <a:lnSpc>
                <a:spcPct val="20000"/>
              </a:lnSpc>
              <a:spcBef>
                <a:spcPts val="1200"/>
              </a:spcBef>
              <a:spcAft>
                <a:spcPts val="0"/>
              </a:spcAft>
              <a:buSzPts val="852"/>
              <a:buNone/>
            </a:pPr>
            <a:r>
              <a:rPr lang="en" sz="1352">
                <a:solidFill>
                  <a:schemeClr val="dk1"/>
                </a:solidFill>
                <a:latin typeface="Times New Roman"/>
                <a:ea typeface="Times New Roman"/>
                <a:cs typeface="Times New Roman"/>
                <a:sym typeface="Times New Roman"/>
              </a:rPr>
              <a:t>comp.sh        litmus_rand.h  outs.c  power.c     run.sh    utils.c</a:t>
            </a:r>
            <a:endParaRPr sz="1352">
              <a:solidFill>
                <a:schemeClr val="dk1"/>
              </a:solidFill>
              <a:latin typeface="Times New Roman"/>
              <a:ea typeface="Times New Roman"/>
              <a:cs typeface="Times New Roman"/>
              <a:sym typeface="Times New Roman"/>
            </a:endParaRPr>
          </a:p>
          <a:p>
            <a:pPr indent="0" lvl="0" marL="914400" rtl="0" algn="just">
              <a:lnSpc>
                <a:spcPct val="20000"/>
              </a:lnSpc>
              <a:spcBef>
                <a:spcPts val="1200"/>
              </a:spcBef>
              <a:spcAft>
                <a:spcPts val="0"/>
              </a:spcAft>
              <a:buSzPts val="852"/>
              <a:buNone/>
            </a:pPr>
            <a:r>
              <a:rPr lang="en" sz="1352">
                <a:solidFill>
                  <a:schemeClr val="dk1"/>
                </a:solidFill>
                <a:latin typeface="Times New Roman"/>
                <a:ea typeface="Times New Roman"/>
                <a:cs typeface="Times New Roman"/>
                <a:sym typeface="Times New Roman"/>
              </a:rPr>
              <a:t>litmus_rand.c  Makefile       outs.h  README.txt  show.awk  utils.h</a:t>
            </a:r>
            <a:endParaRPr sz="1352">
              <a:solidFill>
                <a:schemeClr val="dk1"/>
              </a:solidFill>
              <a:latin typeface="Times New Roman"/>
              <a:ea typeface="Times New Roman"/>
              <a:cs typeface="Times New Roman"/>
              <a:sym typeface="Times New Roman"/>
            </a:endParaRPr>
          </a:p>
          <a:p>
            <a:pPr indent="-314483" lvl="0" marL="457200" rtl="0" algn="just">
              <a:lnSpc>
                <a:spcPct val="100000"/>
              </a:lnSpc>
              <a:spcBef>
                <a:spcPts val="1200"/>
              </a:spcBef>
              <a:spcAft>
                <a:spcPts val="0"/>
              </a:spcAft>
              <a:buClr>
                <a:schemeClr val="dk1"/>
              </a:buClr>
              <a:buSzPts val="1353"/>
              <a:buFont typeface="Times New Roman"/>
              <a:buChar char="●"/>
            </a:pPr>
            <a:r>
              <a:rPr lang="en" sz="1352">
                <a:solidFill>
                  <a:schemeClr val="dk1"/>
                </a:solidFill>
                <a:latin typeface="Times New Roman"/>
                <a:ea typeface="Times New Roman"/>
                <a:cs typeface="Times New Roman"/>
                <a:sym typeface="Times New Roman"/>
              </a:rPr>
              <a:t>Test is compiled by the shell script comp.sh (or by (Gnu) make, at user's choice) and run by the shell script run.sh:</a:t>
            </a:r>
            <a:endParaRPr sz="1352">
              <a:solidFill>
                <a:schemeClr val="dk1"/>
              </a:solidFill>
              <a:latin typeface="Times New Roman"/>
              <a:ea typeface="Times New Roman"/>
              <a:cs typeface="Times New Roman"/>
              <a:sym typeface="Times New Roman"/>
            </a:endParaRPr>
          </a:p>
          <a:p>
            <a:pPr indent="457200" lvl="0" marL="457200" rtl="0" algn="just">
              <a:lnSpc>
                <a:spcPct val="100000"/>
              </a:lnSpc>
              <a:spcBef>
                <a:spcPts val="0"/>
              </a:spcBef>
              <a:spcAft>
                <a:spcPts val="0"/>
              </a:spcAft>
              <a:buSzPts val="852"/>
              <a:buNone/>
            </a:pPr>
            <a:r>
              <a:rPr b="1" lang="en" sz="1352">
                <a:solidFill>
                  <a:schemeClr val="dk1"/>
                </a:solidFill>
                <a:latin typeface="Times New Roman"/>
                <a:ea typeface="Times New Roman"/>
                <a:cs typeface="Times New Roman"/>
                <a:sym typeface="Times New Roman"/>
              </a:rPr>
              <a:t>$ sh comp.sh</a:t>
            </a:r>
            <a:endParaRPr b="1" sz="1352">
              <a:solidFill>
                <a:schemeClr val="dk1"/>
              </a:solidFill>
              <a:latin typeface="Times New Roman"/>
              <a:ea typeface="Times New Roman"/>
              <a:cs typeface="Times New Roman"/>
              <a:sym typeface="Times New Roman"/>
            </a:endParaRPr>
          </a:p>
          <a:p>
            <a:pPr indent="457200" lvl="0" marL="457200" rtl="0" algn="just">
              <a:lnSpc>
                <a:spcPct val="100000"/>
              </a:lnSpc>
              <a:spcBef>
                <a:spcPts val="0"/>
              </a:spcBef>
              <a:spcAft>
                <a:spcPts val="0"/>
              </a:spcAft>
              <a:buSzPts val="852"/>
              <a:buNone/>
            </a:pPr>
            <a:r>
              <a:rPr b="1" lang="en" sz="1352">
                <a:solidFill>
                  <a:schemeClr val="dk1"/>
                </a:solidFill>
                <a:latin typeface="Times New Roman"/>
                <a:ea typeface="Times New Roman"/>
                <a:cs typeface="Times New Roman"/>
                <a:sym typeface="Times New Roman"/>
              </a:rPr>
              <a:t>$ sh run.sh</a:t>
            </a:r>
            <a:endParaRPr b="1" sz="1352">
              <a:solidFill>
                <a:schemeClr val="dk1"/>
              </a:solidFill>
              <a:latin typeface="Times New Roman"/>
              <a:ea typeface="Times New Roman"/>
              <a:cs typeface="Times New Roman"/>
              <a:sym typeface="Times New Roman"/>
            </a:endParaRPr>
          </a:p>
          <a:p>
            <a:pPr indent="457200" lvl="0" marL="457200" rtl="0" algn="just">
              <a:lnSpc>
                <a:spcPct val="100000"/>
              </a:lnSpc>
              <a:spcBef>
                <a:spcPts val="0"/>
              </a:spcBef>
              <a:spcAft>
                <a:spcPts val="0"/>
              </a:spcAft>
              <a:buSzPts val="852"/>
              <a:buNone/>
            </a:pPr>
            <a:r>
              <a:rPr b="1" lang="en" sz="1352">
                <a:solidFill>
                  <a:schemeClr val="dk1"/>
                </a:solidFill>
                <a:latin typeface="Times New Roman"/>
                <a:ea typeface="Times New Roman"/>
                <a:cs typeface="Times New Roman"/>
                <a:sym typeface="Times New Roman"/>
              </a:rPr>
              <a:t>$ ls</a:t>
            </a:r>
            <a:endParaRPr b="1" sz="1352">
              <a:solidFill>
                <a:schemeClr val="dk1"/>
              </a:solidFill>
              <a:latin typeface="Times New Roman"/>
              <a:ea typeface="Times New Roman"/>
              <a:cs typeface="Times New Roman"/>
              <a:sym typeface="Times New Roman"/>
            </a:endParaRPr>
          </a:p>
          <a:p>
            <a:pPr indent="0" lvl="0" marL="914400" rtl="0" algn="just">
              <a:lnSpc>
                <a:spcPct val="100000"/>
              </a:lnSpc>
              <a:spcBef>
                <a:spcPts val="0"/>
              </a:spcBef>
              <a:spcAft>
                <a:spcPts val="0"/>
              </a:spcAft>
              <a:buSzPts val="852"/>
              <a:buNone/>
            </a:pPr>
            <a:r>
              <a:rPr lang="en" sz="1352">
                <a:solidFill>
                  <a:schemeClr val="dk1"/>
                </a:solidFill>
                <a:latin typeface="Times New Roman"/>
                <a:ea typeface="Times New Roman"/>
                <a:cs typeface="Times New Roman"/>
                <a:sym typeface="Times New Roman"/>
              </a:rPr>
              <a:t>comp.sh        litmus_rand.o  outs.h   </a:t>
            </a:r>
            <a:r>
              <a:rPr b="1" lang="en" sz="1352">
                <a:solidFill>
                  <a:schemeClr val="dk1"/>
                </a:solidFill>
                <a:latin typeface="Times New Roman"/>
                <a:ea typeface="Times New Roman"/>
                <a:cs typeface="Times New Roman"/>
                <a:sym typeface="Times New Roman"/>
              </a:rPr>
              <a:t>power.exe</a:t>
            </a:r>
            <a:r>
              <a:rPr lang="en" sz="1352">
                <a:solidFill>
                  <a:schemeClr val="dk1"/>
                </a:solidFill>
                <a:latin typeface="Times New Roman"/>
                <a:ea typeface="Times New Roman"/>
                <a:cs typeface="Times New Roman"/>
                <a:sym typeface="Times New Roman"/>
              </a:rPr>
              <a:t>   run.sh    utils.h</a:t>
            </a:r>
            <a:endParaRPr sz="1352">
              <a:solidFill>
                <a:schemeClr val="dk1"/>
              </a:solidFill>
              <a:latin typeface="Times New Roman"/>
              <a:ea typeface="Times New Roman"/>
              <a:cs typeface="Times New Roman"/>
              <a:sym typeface="Times New Roman"/>
            </a:endParaRPr>
          </a:p>
          <a:p>
            <a:pPr indent="0" lvl="0" marL="914400" rtl="0" algn="just">
              <a:lnSpc>
                <a:spcPct val="100000"/>
              </a:lnSpc>
              <a:spcBef>
                <a:spcPts val="0"/>
              </a:spcBef>
              <a:spcAft>
                <a:spcPts val="0"/>
              </a:spcAft>
              <a:buSzPts val="852"/>
              <a:buNone/>
            </a:pPr>
            <a:r>
              <a:rPr lang="en" sz="1352">
                <a:solidFill>
                  <a:schemeClr val="dk1"/>
                </a:solidFill>
                <a:latin typeface="Times New Roman"/>
                <a:ea typeface="Times New Roman"/>
                <a:cs typeface="Times New Roman"/>
                <a:sym typeface="Times New Roman"/>
              </a:rPr>
              <a:t>litmus_rand.c  Makefile       outs.o   power.t     show.awk  utils.o</a:t>
            </a:r>
            <a:endParaRPr sz="1352">
              <a:solidFill>
                <a:schemeClr val="dk1"/>
              </a:solidFill>
              <a:latin typeface="Times New Roman"/>
              <a:ea typeface="Times New Roman"/>
              <a:cs typeface="Times New Roman"/>
              <a:sym typeface="Times New Roman"/>
            </a:endParaRPr>
          </a:p>
          <a:p>
            <a:pPr indent="0" lvl="0" marL="914400" rtl="0" algn="just">
              <a:lnSpc>
                <a:spcPct val="100000"/>
              </a:lnSpc>
              <a:spcBef>
                <a:spcPts val="0"/>
              </a:spcBef>
              <a:spcAft>
                <a:spcPts val="0"/>
              </a:spcAft>
              <a:buSzPts val="852"/>
              <a:buNone/>
            </a:pPr>
            <a:r>
              <a:rPr lang="en" sz="1352">
                <a:solidFill>
                  <a:schemeClr val="dk1"/>
                </a:solidFill>
                <a:latin typeface="Times New Roman"/>
                <a:ea typeface="Times New Roman"/>
                <a:cs typeface="Times New Roman"/>
                <a:sym typeface="Times New Roman"/>
              </a:rPr>
              <a:t>litmus_rand.h  outs.c         power.c  README.txt  utils.c</a:t>
            </a:r>
            <a:endParaRPr sz="1352">
              <a:solidFill>
                <a:schemeClr val="dk1"/>
              </a:solidFill>
              <a:latin typeface="Times New Roman"/>
              <a:ea typeface="Times New Roman"/>
              <a:cs typeface="Times New Roman"/>
              <a:sym typeface="Times New Roman"/>
            </a:endParaRPr>
          </a:p>
          <a:p>
            <a:pPr indent="457200" lvl="0" marL="914400" rtl="0" algn="just">
              <a:lnSpc>
                <a:spcPct val="100000"/>
              </a:lnSpc>
              <a:spcBef>
                <a:spcPts val="0"/>
              </a:spcBef>
              <a:spcAft>
                <a:spcPts val="0"/>
              </a:spcAft>
              <a:buClr>
                <a:schemeClr val="dk1"/>
              </a:buClr>
              <a:buSzPts val="852"/>
              <a:buFont typeface="Arial"/>
              <a:buNone/>
            </a:pPr>
            <a:r>
              <a:t/>
            </a:r>
            <a:endParaRPr b="1" sz="1352">
              <a:solidFill>
                <a:schemeClr val="dk1"/>
              </a:solidFill>
              <a:latin typeface="Times New Roman"/>
              <a:ea typeface="Times New Roman"/>
              <a:cs typeface="Times New Roman"/>
              <a:sym typeface="Times New Roman"/>
            </a:endParaRPr>
          </a:p>
          <a:p>
            <a:pPr indent="-314483" lvl="0" marL="457200" rtl="0" algn="just">
              <a:lnSpc>
                <a:spcPct val="100000"/>
              </a:lnSpc>
              <a:spcBef>
                <a:spcPts val="0"/>
              </a:spcBef>
              <a:spcAft>
                <a:spcPts val="0"/>
              </a:spcAft>
              <a:buClr>
                <a:schemeClr val="dk1"/>
              </a:buClr>
              <a:buSzPts val="1353"/>
              <a:buFont typeface="Times New Roman"/>
              <a:buChar char="●"/>
            </a:pPr>
            <a:r>
              <a:rPr lang="en" sz="1352">
                <a:solidFill>
                  <a:schemeClr val="dk1"/>
                </a:solidFill>
                <a:latin typeface="Times New Roman"/>
                <a:ea typeface="Times New Roman"/>
                <a:cs typeface="Times New Roman"/>
                <a:sym typeface="Times New Roman"/>
              </a:rPr>
              <a:t>As we execute the run.sh we obtain a executable file </a:t>
            </a:r>
            <a:r>
              <a:rPr b="1" lang="en" sz="1352">
                <a:solidFill>
                  <a:schemeClr val="dk1"/>
                </a:solidFill>
                <a:latin typeface="Times New Roman"/>
                <a:ea typeface="Times New Roman"/>
                <a:cs typeface="Times New Roman"/>
                <a:sym typeface="Times New Roman"/>
              </a:rPr>
              <a:t>(.exe).</a:t>
            </a:r>
            <a:r>
              <a:rPr lang="en" sz="1352">
                <a:solidFill>
                  <a:schemeClr val="dk1"/>
                </a:solidFill>
                <a:latin typeface="Times New Roman"/>
                <a:ea typeface="Times New Roman"/>
                <a:cs typeface="Times New Roman"/>
                <a:sym typeface="Times New Roman"/>
              </a:rPr>
              <a:t>Notice that compilation produces an executable, which can be run directly, for a less verbose output.</a:t>
            </a:r>
            <a:endParaRPr sz="1352">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SzPts val="852"/>
              <a:buNone/>
            </a:pPr>
            <a:r>
              <a:t/>
            </a:r>
            <a:endParaRPr b="1" sz="1352">
              <a:solidFill>
                <a:schemeClr val="dk1"/>
              </a:solidFill>
              <a:latin typeface="Times New Roman"/>
              <a:ea typeface="Times New Roman"/>
              <a:cs typeface="Times New Roman"/>
              <a:sym typeface="Times New Roman"/>
            </a:endParaRPr>
          </a:p>
          <a:p>
            <a:pPr indent="0" lvl="0" marL="914400" rtl="0" algn="just">
              <a:lnSpc>
                <a:spcPct val="100000"/>
              </a:lnSpc>
              <a:spcBef>
                <a:spcPts val="0"/>
              </a:spcBef>
              <a:spcAft>
                <a:spcPts val="0"/>
              </a:spcAft>
              <a:buSzPts val="852"/>
              <a:buNone/>
            </a:pPr>
            <a:r>
              <a:t/>
            </a:r>
            <a:endParaRPr sz="1352">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1200"/>
              </a:spcAft>
              <a:buSzPts val="852"/>
              <a:buNone/>
            </a:pPr>
            <a:r>
              <a:t/>
            </a:r>
            <a:endParaRPr b="1" sz="1352">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311700" y="277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-prf option </a:t>
            </a:r>
            <a:endParaRPr b="1"/>
          </a:p>
        </p:txBody>
      </p:sp>
      <p:sp>
        <p:nvSpPr>
          <p:cNvPr id="236" name="Google Shape;236;p42"/>
          <p:cNvSpPr txBox="1"/>
          <p:nvPr>
            <p:ph idx="1" type="body"/>
          </p:nvPr>
        </p:nvSpPr>
        <p:spPr>
          <a:xfrm>
            <a:off x="311700" y="954450"/>
            <a:ext cx="8520600" cy="3614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chemeClr val="dk1"/>
                </a:solidFill>
                <a:latin typeface="Times New Roman"/>
                <a:ea typeface="Times New Roman"/>
                <a:cs typeface="Times New Roman"/>
                <a:sym typeface="Times New Roman"/>
              </a:rPr>
              <a:t>The </a:t>
            </a:r>
            <a:r>
              <a:rPr b="1" lang="en" sz="1500">
                <a:solidFill>
                  <a:schemeClr val="dk1"/>
                </a:solidFill>
                <a:latin typeface="Times New Roman"/>
                <a:ea typeface="Times New Roman"/>
                <a:cs typeface="Times New Roman"/>
                <a:sym typeface="Times New Roman"/>
              </a:rPr>
              <a:t>-prf </a:t>
            </a:r>
            <a:r>
              <a:rPr lang="en" sz="1500">
                <a:solidFill>
                  <a:schemeClr val="dk1"/>
                </a:solidFill>
                <a:latin typeface="Times New Roman"/>
                <a:ea typeface="Times New Roman"/>
                <a:cs typeface="Times New Roman"/>
                <a:sym typeface="Times New Roman"/>
              </a:rPr>
              <a:t>option provides a more selective approach to cache management. It allows you to specify different cache management instructions for specific threads and specific memory locations.</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chemeClr val="dk1"/>
                </a:solidFill>
                <a:latin typeface="Times New Roman"/>
                <a:ea typeface="Times New Roman"/>
                <a:cs typeface="Times New Roman"/>
                <a:sym typeface="Times New Roman"/>
              </a:rPr>
              <a:t>Syntax :</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 sz="1500">
                <a:solidFill>
                  <a:schemeClr val="dk1"/>
                </a:solidFill>
                <a:latin typeface="Times New Roman"/>
                <a:ea typeface="Times New Roman"/>
                <a:cs typeface="Times New Roman"/>
                <a:sym typeface="Times New Roman"/>
              </a:rPr>
              <a:t>-prf n:loc=X</a:t>
            </a:r>
            <a:endParaRPr b="1" sz="1500">
              <a:solidFill>
                <a:schemeClr val="dk1"/>
              </a:solidFill>
              <a:latin typeface="Times New Roman"/>
              <a:ea typeface="Times New Roman"/>
              <a:cs typeface="Times New Roman"/>
              <a:sym typeface="Times New Roman"/>
            </a:endParaRPr>
          </a:p>
          <a:p>
            <a:pPr indent="-323850" lvl="0" marL="457200" rtl="0" algn="l">
              <a:spcBef>
                <a:spcPts val="12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n: Thread number (e.g., 0, 1, 2, etc.).</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loc: Program variable or memory location (e.g., x, y, z).</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Char char="●"/>
            </a:pPr>
            <a:r>
              <a:rPr lang="en" sz="1500">
                <a:solidFill>
                  <a:schemeClr val="dk1"/>
                </a:solidFill>
                <a:latin typeface="Times New Roman"/>
                <a:ea typeface="Times New Roman"/>
                <a:cs typeface="Times New Roman"/>
                <a:sym typeface="Times New Roman"/>
              </a:rPr>
              <a:t>X: Cache management control letter (</a:t>
            </a:r>
            <a:r>
              <a:rPr lang="en" sz="1500">
                <a:solidFill>
                  <a:srgbClr val="188038"/>
                </a:solidFill>
                <a:latin typeface="Times New Roman"/>
                <a:ea typeface="Times New Roman"/>
                <a:cs typeface="Times New Roman"/>
                <a:sym typeface="Times New Roman"/>
              </a:rPr>
              <a:t>I</a:t>
            </a:r>
            <a:r>
              <a:rPr lang="en" sz="1500">
                <a:solidFill>
                  <a:schemeClr val="dk1"/>
                </a:solidFill>
                <a:latin typeface="Times New Roman"/>
                <a:ea typeface="Times New Roman"/>
                <a:cs typeface="Times New Roman"/>
                <a:sym typeface="Times New Roman"/>
              </a:rPr>
              <a:t>, </a:t>
            </a:r>
            <a:r>
              <a:rPr lang="en" sz="1500">
                <a:solidFill>
                  <a:srgbClr val="188038"/>
                </a:solidFill>
                <a:latin typeface="Times New Roman"/>
                <a:ea typeface="Times New Roman"/>
                <a:cs typeface="Times New Roman"/>
                <a:sym typeface="Times New Roman"/>
              </a:rPr>
              <a:t>F</a:t>
            </a:r>
            <a:r>
              <a:rPr lang="en" sz="1500">
                <a:solidFill>
                  <a:schemeClr val="dk1"/>
                </a:solidFill>
                <a:latin typeface="Times New Roman"/>
                <a:ea typeface="Times New Roman"/>
                <a:cs typeface="Times New Roman"/>
                <a:sym typeface="Times New Roman"/>
              </a:rPr>
              <a:t>, </a:t>
            </a:r>
            <a:r>
              <a:rPr lang="en" sz="1500">
                <a:solidFill>
                  <a:srgbClr val="188038"/>
                </a:solidFill>
                <a:latin typeface="Times New Roman"/>
                <a:ea typeface="Times New Roman"/>
                <a:cs typeface="Times New Roman"/>
                <a:sym typeface="Times New Roman"/>
              </a:rPr>
              <a:t>T</a:t>
            </a:r>
            <a:r>
              <a:rPr lang="en" sz="1500">
                <a:solidFill>
                  <a:schemeClr val="dk1"/>
                </a:solidFill>
                <a:latin typeface="Times New Roman"/>
                <a:ea typeface="Times New Roman"/>
                <a:cs typeface="Times New Roman"/>
                <a:sym typeface="Times New Roman"/>
              </a:rPr>
              <a:t>, or </a:t>
            </a:r>
            <a:r>
              <a:rPr lang="en" sz="1500">
                <a:solidFill>
                  <a:srgbClr val="188038"/>
                </a:solidFill>
                <a:latin typeface="Times New Roman"/>
                <a:ea typeface="Times New Roman"/>
                <a:cs typeface="Times New Roman"/>
                <a:sym typeface="Times New Roman"/>
              </a:rPr>
              <a:t>W</a:t>
            </a:r>
            <a:r>
              <a:rPr lang="en"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 sz="1500">
                <a:solidFill>
                  <a:schemeClr val="dk1"/>
                </a:solidFill>
                <a:latin typeface="Times New Roman"/>
                <a:ea typeface="Times New Roman"/>
                <a:cs typeface="Times New Roman"/>
                <a:sym typeface="Times New Roman"/>
              </a:rPr>
              <a:t>$ ./test.exe -prf 0:x=T,1:y=F</a:t>
            </a:r>
            <a:endParaRPr b="1" sz="1500">
              <a:solidFill>
                <a:schemeClr val="dk1"/>
              </a:solidFill>
              <a:latin typeface="Times New Roman"/>
              <a:ea typeface="Times New Roman"/>
              <a:cs typeface="Times New Roman"/>
              <a:sym typeface="Times New Roman"/>
            </a:endParaRPr>
          </a:p>
          <a:p>
            <a:pPr indent="-323850" lvl="0" marL="457200" rtl="0" algn="l">
              <a:spcBef>
                <a:spcPts val="1200"/>
              </a:spcBef>
              <a:spcAft>
                <a:spcPts val="0"/>
              </a:spcAft>
              <a:buClr>
                <a:schemeClr val="dk1"/>
              </a:buClr>
              <a:buSzPts val="1500"/>
              <a:buChar char="●"/>
            </a:pPr>
            <a:r>
              <a:rPr lang="en" sz="1500">
                <a:solidFill>
                  <a:schemeClr val="dk1"/>
                </a:solidFill>
                <a:latin typeface="Times New Roman"/>
                <a:ea typeface="Times New Roman"/>
                <a:cs typeface="Times New Roman"/>
                <a:sym typeface="Times New Roman"/>
              </a:rPr>
              <a:t>Instructs</a:t>
            </a:r>
            <a:r>
              <a:rPr b="1" lang="en" sz="1500">
                <a:solidFill>
                  <a:schemeClr val="dk1"/>
                </a:solidFill>
                <a:latin typeface="Times New Roman"/>
                <a:ea typeface="Times New Roman"/>
                <a:cs typeface="Times New Roman"/>
                <a:sym typeface="Times New Roman"/>
              </a:rPr>
              <a:t> thread 0</a:t>
            </a:r>
            <a:r>
              <a:rPr lang="en" sz="1500">
                <a:solidFill>
                  <a:schemeClr val="dk1"/>
                </a:solidFill>
                <a:latin typeface="Times New Roman"/>
                <a:ea typeface="Times New Roman"/>
                <a:cs typeface="Times New Roman"/>
                <a:sym typeface="Times New Roman"/>
              </a:rPr>
              <a:t> to </a:t>
            </a:r>
            <a:r>
              <a:rPr b="1" lang="en" sz="1500">
                <a:solidFill>
                  <a:schemeClr val="dk1"/>
                </a:solidFill>
                <a:latin typeface="Times New Roman"/>
                <a:ea typeface="Times New Roman"/>
                <a:cs typeface="Times New Roman"/>
                <a:sym typeface="Times New Roman"/>
              </a:rPr>
              <a:t>"touch"</a:t>
            </a:r>
            <a:r>
              <a:rPr lang="en" sz="1500">
                <a:solidFill>
                  <a:schemeClr val="dk1"/>
                </a:solidFill>
                <a:latin typeface="Times New Roman"/>
                <a:ea typeface="Times New Roman"/>
                <a:cs typeface="Times New Roman"/>
                <a:sym typeface="Times New Roman"/>
              </a:rPr>
              <a:t> (preload into cache) memory location </a:t>
            </a:r>
            <a:r>
              <a:rPr b="1" lang="en" sz="1500">
                <a:solidFill>
                  <a:schemeClr val="dk1"/>
                </a:solidFill>
                <a:latin typeface="Times New Roman"/>
                <a:ea typeface="Times New Roman"/>
                <a:cs typeface="Times New Roman"/>
                <a:sym typeface="Times New Roman"/>
              </a:rPr>
              <a:t>x</a:t>
            </a:r>
            <a:r>
              <a:rPr lang="en" sz="1500">
                <a:solidFill>
                  <a:schemeClr val="dk1"/>
                </a:solidFill>
                <a:latin typeface="Times New Roman"/>
                <a:ea typeface="Times New Roman"/>
                <a:cs typeface="Times New Roman"/>
                <a:sym typeface="Times New Roman"/>
              </a:rPr>
              <a:t> before executing the test code.</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Char char="●"/>
            </a:pPr>
            <a:r>
              <a:rPr lang="en" sz="1500">
                <a:solidFill>
                  <a:schemeClr val="dk1"/>
                </a:solidFill>
                <a:latin typeface="Times New Roman"/>
                <a:ea typeface="Times New Roman"/>
                <a:cs typeface="Times New Roman"/>
                <a:sym typeface="Times New Roman"/>
              </a:rPr>
              <a:t>Instructs </a:t>
            </a:r>
            <a:r>
              <a:rPr b="1" lang="en" sz="1500">
                <a:solidFill>
                  <a:schemeClr val="dk1"/>
                </a:solidFill>
                <a:latin typeface="Times New Roman"/>
                <a:ea typeface="Times New Roman"/>
                <a:cs typeface="Times New Roman"/>
                <a:sym typeface="Times New Roman"/>
              </a:rPr>
              <a:t>thread 1 </a:t>
            </a:r>
            <a:r>
              <a:rPr lang="en" sz="1500">
                <a:solidFill>
                  <a:schemeClr val="dk1"/>
                </a:solidFill>
                <a:latin typeface="Times New Roman"/>
                <a:ea typeface="Times New Roman"/>
                <a:cs typeface="Times New Roman"/>
                <a:sym typeface="Times New Roman"/>
              </a:rPr>
              <a:t>to </a:t>
            </a:r>
            <a:r>
              <a:rPr b="1" lang="en" sz="1500">
                <a:solidFill>
                  <a:schemeClr val="dk1"/>
                </a:solidFill>
                <a:latin typeface="Times New Roman"/>
                <a:ea typeface="Times New Roman"/>
                <a:cs typeface="Times New Roman"/>
                <a:sym typeface="Times New Roman"/>
              </a:rPr>
              <a:t>"flush"</a:t>
            </a:r>
            <a:r>
              <a:rPr lang="en" sz="1500">
                <a:solidFill>
                  <a:schemeClr val="dk1"/>
                </a:solidFill>
                <a:latin typeface="Times New Roman"/>
                <a:ea typeface="Times New Roman"/>
                <a:cs typeface="Times New Roman"/>
                <a:sym typeface="Times New Roman"/>
              </a:rPr>
              <a:t> (load data to main memory) memory location </a:t>
            </a:r>
            <a:r>
              <a:rPr b="1" lang="en" sz="1500">
                <a:solidFill>
                  <a:schemeClr val="dk1"/>
                </a:solidFill>
                <a:latin typeface="Times New Roman"/>
                <a:ea typeface="Times New Roman"/>
                <a:cs typeface="Times New Roman"/>
                <a:sym typeface="Times New Roman"/>
              </a:rPr>
              <a:t>y</a:t>
            </a:r>
            <a:r>
              <a:rPr lang="en" sz="1500">
                <a:solidFill>
                  <a:schemeClr val="dk1"/>
                </a:solidFill>
                <a:latin typeface="Times New Roman"/>
                <a:ea typeface="Times New Roman"/>
                <a:cs typeface="Times New Roman"/>
                <a:sym typeface="Times New Roman"/>
              </a:rPr>
              <a:t> before executing the test code.</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120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Prefetch metadata</a:t>
            </a:r>
            <a:endParaRPr b="1"/>
          </a:p>
        </p:txBody>
      </p:sp>
      <p:sp>
        <p:nvSpPr>
          <p:cNvPr id="242" name="Google Shape;242;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highlight>
                  <a:srgbClr val="FFFFFF"/>
                </a:highlight>
                <a:latin typeface="Times New Roman"/>
                <a:ea typeface="Times New Roman"/>
                <a:cs typeface="Times New Roman"/>
                <a:sym typeface="Times New Roman"/>
              </a:rPr>
              <a:t>The source code of tests may include prefetch directives as metadata prefixed with </a:t>
            </a:r>
            <a:r>
              <a:rPr b="1" lang="en" sz="1400">
                <a:solidFill>
                  <a:schemeClr val="dk1"/>
                </a:solidFill>
                <a:highlight>
                  <a:srgbClr val="FFFFFF"/>
                </a:highlight>
                <a:latin typeface="Times New Roman"/>
                <a:ea typeface="Times New Roman"/>
                <a:cs typeface="Times New Roman"/>
                <a:sym typeface="Times New Roman"/>
              </a:rPr>
              <a:t>“Prefetch=”</a:t>
            </a:r>
            <a:r>
              <a:rPr lang="en" sz="1400">
                <a:solidFill>
                  <a:schemeClr val="dk1"/>
                </a:solidFill>
                <a:highlight>
                  <a:srgbClr val="FFFFFF"/>
                </a:highlight>
                <a:latin typeface="Times New Roman"/>
                <a:ea typeface="Times New Roman"/>
                <a:cs typeface="Times New Roman"/>
                <a:sym typeface="Times New Roman"/>
              </a:rPr>
              <a:t>. In particular, the generators of the diy7 suite produce such metadata</a:t>
            </a:r>
            <a:endParaRPr sz="1400">
              <a:solidFill>
                <a:schemeClr val="dk1"/>
              </a:solidFill>
              <a:highlight>
                <a:srgbClr val="FFFFFF"/>
              </a:highlight>
              <a:latin typeface="Times New Roman"/>
              <a:ea typeface="Times New Roman"/>
              <a:cs typeface="Times New Roman"/>
              <a:sym typeface="Times New Roman"/>
            </a:endParaRPr>
          </a:p>
          <a:p>
            <a:pPr indent="457200" lvl="0" marL="457200" rtl="0" algn="l">
              <a:lnSpc>
                <a:spcPct val="115000"/>
              </a:lnSpc>
              <a:spcBef>
                <a:spcPts val="1200"/>
              </a:spcBef>
              <a:spcAft>
                <a:spcPts val="0"/>
              </a:spcAft>
              <a:buNone/>
            </a:pPr>
            <a:r>
              <a:rPr b="1" lang="en" sz="1400">
                <a:solidFill>
                  <a:schemeClr val="dk1"/>
                </a:solidFill>
                <a:highlight>
                  <a:srgbClr val="FFFFFF"/>
                </a:highlight>
                <a:latin typeface="Times New Roman"/>
                <a:ea typeface="Times New Roman"/>
                <a:cs typeface="Times New Roman"/>
                <a:sym typeface="Times New Roman"/>
              </a:rPr>
              <a:t>Prefetch=0:x=F,0:y=T,1:y=F,1:z=T</a:t>
            </a:r>
            <a:endParaRPr b="1" sz="1400">
              <a:solidFill>
                <a:schemeClr val="dk1"/>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-preload custom </a:t>
            </a:r>
            <a:r>
              <a:rPr lang="en" sz="1400">
                <a:solidFill>
                  <a:schemeClr val="dk1"/>
                </a:solidFill>
                <a:latin typeface="Times New Roman"/>
                <a:ea typeface="Times New Roman"/>
                <a:cs typeface="Times New Roman"/>
                <a:sym typeface="Times New Roman"/>
              </a:rPr>
              <a:t>lets you use prefetch metadata specified in the litmus test file.</a:t>
            </a:r>
            <a:endParaRPr sz="1400">
              <a:solidFill>
                <a:schemeClr val="dk1"/>
              </a:solidFill>
              <a:latin typeface="Times New Roman"/>
              <a:ea typeface="Times New Roman"/>
              <a:cs typeface="Times New Roman"/>
              <a:sym typeface="Times New Roman"/>
            </a:endParaRPr>
          </a:p>
          <a:p>
            <a:pPr indent="457200" lvl="0" marL="457200" rtl="0" algn="l">
              <a:lnSpc>
                <a:spcPct val="115000"/>
              </a:lnSpc>
              <a:spcBef>
                <a:spcPts val="1200"/>
              </a:spcBef>
              <a:spcAft>
                <a:spcPts val="0"/>
              </a:spcAft>
              <a:buNone/>
            </a:pPr>
            <a:r>
              <a:rPr lang="en" sz="1400">
                <a:solidFill>
                  <a:schemeClr val="dk1"/>
                </a:solidFill>
                <a:latin typeface="Times New Roman"/>
                <a:ea typeface="Times New Roman"/>
                <a:cs typeface="Times New Roman"/>
                <a:sym typeface="Times New Roman"/>
              </a:rPr>
              <a:t>$ litmus7 -mem indirect </a:t>
            </a:r>
            <a:r>
              <a:rPr b="1" lang="en" sz="1400">
                <a:solidFill>
                  <a:schemeClr val="dk1"/>
                </a:solidFill>
                <a:latin typeface="Times New Roman"/>
                <a:ea typeface="Times New Roman"/>
                <a:cs typeface="Times New Roman"/>
                <a:sym typeface="Times New Roman"/>
              </a:rPr>
              <a:t>-preload custom </a:t>
            </a:r>
            <a:r>
              <a:rPr lang="en" sz="1400">
                <a:solidFill>
                  <a:schemeClr val="dk1"/>
                </a:solidFill>
                <a:latin typeface="Times New Roman"/>
                <a:ea typeface="Times New Roman"/>
                <a:cs typeface="Times New Roman"/>
                <a:sym typeface="Times New Roman"/>
              </a:rPr>
              <a:t>-o R 6.SB+Prefetch.litmus</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-hints</a:t>
            </a:r>
            <a:r>
              <a:rPr lang="en" sz="1400">
                <a:solidFill>
                  <a:schemeClr val="dk1"/>
                </a:solidFill>
                <a:latin typeface="Times New Roman"/>
                <a:ea typeface="Times New Roman"/>
                <a:cs typeface="Times New Roman"/>
                <a:sym typeface="Times New Roman"/>
              </a:rPr>
              <a:t> option allows you to override or specify additional prefetch directives using a mapping file</a:t>
            </a:r>
            <a:endParaRPr sz="1400">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rPr lang="en" sz="1400">
                <a:solidFill>
                  <a:schemeClr val="dk1"/>
                </a:solidFill>
                <a:latin typeface="Times New Roman"/>
                <a:ea typeface="Times New Roman"/>
                <a:cs typeface="Times New Roman"/>
                <a:sym typeface="Times New Roman"/>
              </a:rPr>
              <a:t>$ cat map.txt</a:t>
            </a:r>
            <a:endParaRPr sz="1400">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rPr b="1" lang="en" sz="1400">
                <a:solidFill>
                  <a:schemeClr val="dk1"/>
                </a:solidFill>
                <a:latin typeface="Times New Roman"/>
                <a:ea typeface="Times New Roman"/>
                <a:cs typeface="Times New Roman"/>
                <a:sym typeface="Times New Roman"/>
              </a:rPr>
              <a:t>SB Prefetch=0:x=W,0:y=F</a:t>
            </a:r>
            <a:endParaRPr b="1" sz="1400">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rPr lang="en" sz="1400">
                <a:solidFill>
                  <a:schemeClr val="dk1"/>
                </a:solidFill>
                <a:latin typeface="Times New Roman"/>
                <a:ea typeface="Times New Roman"/>
                <a:cs typeface="Times New Roman"/>
                <a:sym typeface="Times New Roman"/>
              </a:rPr>
              <a:t>$ litmus7 -mem indirect -preload custom -hints map.txt -o hints/ test.litmus </a:t>
            </a:r>
            <a:endParaRPr sz="1400">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rPr lang="en" sz="1400">
                <a:solidFill>
                  <a:schemeClr val="dk1"/>
                </a:solidFill>
                <a:latin typeface="Times New Roman"/>
                <a:ea typeface="Times New Roman"/>
                <a:cs typeface="Times New Roman"/>
                <a:sym typeface="Times New Roman"/>
              </a:rPr>
              <a:t>$ cd hints/</a:t>
            </a:r>
            <a:endParaRPr sz="1400">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rPr lang="en" sz="1400">
                <a:solidFill>
                  <a:schemeClr val="dk1"/>
                </a:solidFill>
                <a:latin typeface="Times New Roman"/>
                <a:ea typeface="Times New Roman"/>
                <a:cs typeface="Times New Roman"/>
                <a:sym typeface="Times New Roman"/>
              </a:rPr>
              <a:t>$ make</a:t>
            </a:r>
            <a:endParaRPr sz="1400">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 ./test.exe </a:t>
            </a:r>
            <a:endParaRPr sz="1400">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Static prefetch control</a:t>
            </a:r>
            <a:endParaRPr b="1"/>
          </a:p>
        </p:txBody>
      </p:sp>
      <p:sp>
        <p:nvSpPr>
          <p:cNvPr id="248" name="Google Shape;248;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1"/>
                </a:solidFill>
                <a:latin typeface="Times New Roman"/>
                <a:ea typeface="Times New Roman"/>
                <a:cs typeface="Times New Roman"/>
                <a:sym typeface="Times New Roman"/>
              </a:rPr>
              <a:t>Static Preload Modes : </a:t>
            </a:r>
            <a:r>
              <a:rPr lang="en" sz="1400">
                <a:solidFill>
                  <a:schemeClr val="dk1"/>
                </a:solidFill>
                <a:latin typeface="Times New Roman"/>
                <a:ea typeface="Times New Roman"/>
                <a:cs typeface="Times New Roman"/>
                <a:sym typeface="Times New Roman"/>
              </a:rPr>
              <a:t>These modes offer a way to execute cache management instructions consistently and predictably without relying on the runtime -prf options.</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b="1" lang="en" sz="1400">
                <a:solidFill>
                  <a:schemeClr val="dk1"/>
                </a:solidFill>
                <a:latin typeface="Times New Roman"/>
                <a:ea typeface="Times New Roman"/>
                <a:cs typeface="Times New Roman"/>
                <a:sym typeface="Times New Roman"/>
              </a:rPr>
              <a:t>-preload static : </a:t>
            </a:r>
            <a:r>
              <a:rPr lang="en" sz="1400">
                <a:solidFill>
                  <a:schemeClr val="dk1"/>
                </a:solidFill>
                <a:latin typeface="Times New Roman"/>
                <a:ea typeface="Times New Roman"/>
                <a:cs typeface="Times New Roman"/>
                <a:sym typeface="Times New Roman"/>
              </a:rPr>
              <a:t>Executes cache management instructions as commanded by the Prefetch metadata.</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b="1" lang="en" sz="1400">
                <a:solidFill>
                  <a:schemeClr val="dk1"/>
                </a:solidFill>
                <a:latin typeface="Times New Roman"/>
                <a:ea typeface="Times New Roman"/>
                <a:cs typeface="Times New Roman"/>
                <a:sym typeface="Times New Roman"/>
              </a:rPr>
              <a:t>-preload static1 :</a:t>
            </a:r>
            <a:r>
              <a:rPr lang="en" sz="1400">
                <a:solidFill>
                  <a:schemeClr val="dk1"/>
                </a:solidFill>
                <a:latin typeface="Times New Roman"/>
                <a:ea typeface="Times New Roman"/>
                <a:cs typeface="Times New Roman"/>
                <a:sym typeface="Times New Roman"/>
              </a:rPr>
              <a:t> Similar to -preload static, but without the -prs option to control the execution probability at runtime.</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b="1" lang="en" sz="1400">
                <a:solidFill>
                  <a:schemeClr val="dk1"/>
                </a:solidFill>
                <a:latin typeface="Times New Roman"/>
                <a:ea typeface="Times New Roman"/>
                <a:cs typeface="Times New Roman"/>
                <a:sym typeface="Times New Roman"/>
              </a:rPr>
              <a:t>-preload static2 : </a:t>
            </a:r>
            <a:r>
              <a:rPr lang="en" sz="1400">
                <a:solidFill>
                  <a:schemeClr val="dk1"/>
                </a:solidFill>
                <a:latin typeface="Times New Roman"/>
                <a:ea typeface="Times New Roman"/>
                <a:cs typeface="Times New Roman"/>
                <a:sym typeface="Times New Roman"/>
              </a:rPr>
              <a:t>Cache management instructions are executed with probability ½ (-prs = 2).</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b="1"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600">
                <a:solidFill>
                  <a:schemeClr val="dk1"/>
                </a:solidFill>
                <a:latin typeface="Times New Roman"/>
                <a:ea typeface="Times New Roman"/>
                <a:cs typeface="Times New Roman"/>
                <a:sym typeface="Times New Roman"/>
              </a:rPr>
              <a:t>Runtime option “-prs”</a:t>
            </a:r>
            <a:endParaRPr b="1"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400">
                <a:solidFill>
                  <a:schemeClr val="dk1"/>
                </a:solidFill>
                <a:latin typeface="Times New Roman"/>
                <a:ea typeface="Times New Roman"/>
                <a:cs typeface="Times New Roman"/>
                <a:sym typeface="Times New Roman"/>
              </a:rPr>
              <a:t>It allows you to control the probability of executing cache management instructions.</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-prs 0</a:t>
            </a:r>
            <a:r>
              <a:rPr lang="en" sz="1400">
                <a:solidFill>
                  <a:schemeClr val="dk1"/>
                </a:solidFill>
                <a:latin typeface="Times New Roman"/>
                <a:ea typeface="Times New Roman"/>
                <a:cs typeface="Times New Roman"/>
                <a:sym typeface="Times New Roman"/>
              </a:rPr>
              <a:t>: Disables cache management instructions.</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-prs 1</a:t>
            </a:r>
            <a:r>
              <a:rPr lang="en" sz="1400">
                <a:solidFill>
                  <a:schemeClr val="dk1"/>
                </a:solidFill>
                <a:latin typeface="Times New Roman"/>
                <a:ea typeface="Times New Roman"/>
                <a:cs typeface="Times New Roman"/>
                <a:sym typeface="Times New Roman"/>
              </a:rPr>
              <a:t>: Always executes cache management instructions.</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-prs 2</a:t>
            </a:r>
            <a:r>
              <a:rPr lang="en" sz="1400">
                <a:solidFill>
                  <a:schemeClr val="dk1"/>
                </a:solidFill>
                <a:latin typeface="Times New Roman"/>
                <a:ea typeface="Times New Roman"/>
                <a:cs typeface="Times New Roman"/>
                <a:sym typeface="Times New Roman"/>
              </a:rPr>
              <a:t>: Executes cache management instructions with probability 1/2.</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-prs n</a:t>
            </a:r>
            <a:r>
              <a:rPr lang="en" sz="1400">
                <a:solidFill>
                  <a:schemeClr val="dk1"/>
                </a:solidFill>
                <a:latin typeface="Times New Roman"/>
                <a:ea typeface="Times New Roman"/>
                <a:cs typeface="Times New Roman"/>
                <a:sym typeface="Times New Roman"/>
              </a:rPr>
              <a:t>: Executes cache management instructions with probability 1/n.</a:t>
            </a:r>
            <a:endParaRPr sz="14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5"/>
          <p:cNvSpPr txBox="1"/>
          <p:nvPr>
            <p:ph idx="1" type="body"/>
          </p:nvPr>
        </p:nvSpPr>
        <p:spPr>
          <a:xfrm>
            <a:off x="311700" y="1928850"/>
            <a:ext cx="8520600" cy="1474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6000">
                <a:solidFill>
                  <a:schemeClr val="dk1"/>
                </a:solidFill>
              </a:rPr>
              <a:t>THANK YOU</a:t>
            </a:r>
            <a:endParaRPr b="1" sz="6000">
              <a:solidFill>
                <a:schemeClr val="dk1"/>
              </a:solidFill>
            </a:endParaRPr>
          </a:p>
        </p:txBody>
      </p:sp>
      <p:sp>
        <p:nvSpPr>
          <p:cNvPr id="254" name="Google Shape;254;p45"/>
          <p:cNvSpPr txBox="1"/>
          <p:nvPr/>
        </p:nvSpPr>
        <p:spPr>
          <a:xfrm>
            <a:off x="6231500" y="3575650"/>
            <a:ext cx="2221200" cy="12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Presented By : </a:t>
            </a:r>
            <a:r>
              <a:rPr lang="en" sz="1800">
                <a:solidFill>
                  <a:schemeClr val="dk1"/>
                </a:solidFill>
                <a:latin typeface="Times New Roman"/>
                <a:ea typeface="Times New Roman"/>
                <a:cs typeface="Times New Roman"/>
                <a:sym typeface="Times New Roman"/>
              </a:rPr>
              <a:t>S.Lochani Vilehya</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Emp ID : </a:t>
            </a:r>
            <a:r>
              <a:rPr lang="en" sz="1800">
                <a:solidFill>
                  <a:schemeClr val="dk1"/>
                </a:solidFill>
                <a:latin typeface="Times New Roman"/>
                <a:ea typeface="Times New Roman"/>
                <a:cs typeface="Times New Roman"/>
                <a:sym typeface="Times New Roman"/>
              </a:rPr>
              <a:t>43317</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Static </a:t>
            </a:r>
            <a:r>
              <a:rPr b="1" lang="en"/>
              <a:t>prefetch</a:t>
            </a:r>
            <a:r>
              <a:rPr b="1" lang="en"/>
              <a:t> execution</a:t>
            </a:r>
            <a:endParaRPr b="1"/>
          </a:p>
        </p:txBody>
      </p:sp>
      <p:sp>
        <p:nvSpPr>
          <p:cNvPr id="260" name="Google Shape;260;p46"/>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-prefetch static </a:t>
            </a:r>
            <a:r>
              <a:rPr b="1" lang="en">
                <a:solidFill>
                  <a:schemeClr val="dk1"/>
                </a:solidFill>
                <a:latin typeface="Times New Roman"/>
                <a:ea typeface="Times New Roman"/>
                <a:cs typeface="Times New Roman"/>
                <a:sym typeface="Times New Roman"/>
              </a:rPr>
              <a:t>execution</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 mkdir static</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 litmus7 -mem indirect -preload static -o static/ test.litmus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 cd static/</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 make</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 ./test.exe --help</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usage: ./test.exe (options)*</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  -v      be verbose</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  -q      be quiet</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400">
                <a:solidFill>
                  <a:schemeClr val="dk1"/>
                </a:solidFill>
                <a:latin typeface="Times New Roman"/>
                <a:ea typeface="Times New Roman"/>
                <a:cs typeface="Times New Roman"/>
                <a:sym typeface="Times New Roman"/>
              </a:rPr>
              <a:t>-prs &lt;n&gt; prefetch probability is 1/n, -prs 0 disables feature, default 1</a:t>
            </a:r>
            <a:endParaRPr b="1"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61" name="Google Shape;261;p46"/>
          <p:cNvSpPr txBox="1"/>
          <p:nvPr>
            <p:ph idx="1" type="body"/>
          </p:nvPr>
        </p:nvSpPr>
        <p:spPr>
          <a:xfrm>
            <a:off x="47585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-prefetch static1 </a:t>
            </a:r>
            <a:r>
              <a:rPr b="1" lang="en">
                <a:solidFill>
                  <a:schemeClr val="dk1"/>
                </a:solidFill>
                <a:latin typeface="Times New Roman"/>
                <a:ea typeface="Times New Roman"/>
                <a:cs typeface="Times New Roman"/>
                <a:sym typeface="Times New Roman"/>
              </a:rPr>
              <a:t>execution</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 mkdir static1</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 litmus7 -mem indirect -preload static1 -o static1/ test.litmus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 cd static1/</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 make</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 ./test.exe --help</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usage: ./test.exe (options)*</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  -v      be verbose</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  -q      be quiet</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170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Architecture Of Tests</a:t>
            </a:r>
            <a:endParaRPr b="1"/>
          </a:p>
        </p:txBody>
      </p:sp>
      <p:sp>
        <p:nvSpPr>
          <p:cNvPr id="73" name="Google Shape;73;p16"/>
          <p:cNvSpPr txBox="1"/>
          <p:nvPr>
            <p:ph idx="1" type="body"/>
          </p:nvPr>
        </p:nvSpPr>
        <p:spPr>
          <a:xfrm>
            <a:off x="311700" y="743500"/>
            <a:ext cx="8520600" cy="41922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Consider a sample test </a:t>
            </a:r>
            <a:r>
              <a:rPr b="1" lang="en" sz="1400">
                <a:solidFill>
                  <a:schemeClr val="dk1"/>
                </a:solidFill>
                <a:latin typeface="Times New Roman"/>
                <a:ea typeface="Times New Roman"/>
                <a:cs typeface="Times New Roman"/>
                <a:sym typeface="Times New Roman"/>
              </a:rPr>
              <a:t>“a.litmus”</a:t>
            </a:r>
            <a:r>
              <a:rPr lang="en" sz="1400">
                <a:solidFill>
                  <a:schemeClr val="dk1"/>
                </a:solidFill>
                <a:latin typeface="Times New Roman"/>
                <a:ea typeface="Times New Roman"/>
                <a:cs typeface="Times New Roman"/>
                <a:sym typeface="Times New Roman"/>
              </a:rPr>
              <a:t> designed to run t threads </a:t>
            </a:r>
            <a:r>
              <a:rPr b="1" lang="en" sz="1400">
                <a:solidFill>
                  <a:schemeClr val="dk1"/>
                </a:solidFill>
                <a:latin typeface="Times New Roman"/>
                <a:ea typeface="Times New Roman"/>
                <a:cs typeface="Times New Roman"/>
                <a:sym typeface="Times New Roman"/>
              </a:rPr>
              <a:t>T</a:t>
            </a:r>
            <a:r>
              <a:rPr b="1" lang="en" sz="1400">
                <a:solidFill>
                  <a:schemeClr val="dk1"/>
                </a:solidFill>
                <a:latin typeface="Times New Roman"/>
                <a:ea typeface="Times New Roman"/>
                <a:cs typeface="Times New Roman"/>
                <a:sym typeface="Times New Roman"/>
              </a:rPr>
              <a:t>0,....,Tt-1</a:t>
            </a:r>
            <a:endParaRPr b="1" sz="14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structure of a.exe performs as following :</a:t>
            </a:r>
            <a:endParaRPr sz="1400">
              <a:solidFill>
                <a:schemeClr val="dk1"/>
              </a:solidFill>
              <a:latin typeface="Times New Roman"/>
              <a:ea typeface="Times New Roman"/>
              <a:cs typeface="Times New Roman"/>
              <a:sym typeface="Times New Roman"/>
            </a:endParaRPr>
          </a:p>
          <a:p>
            <a:pPr indent="-317500" lvl="0" marL="914400" rtl="0" algn="just">
              <a:spcBef>
                <a:spcPts val="0"/>
              </a:spcBef>
              <a:spcAft>
                <a:spcPts val="0"/>
              </a:spcAft>
              <a:buClr>
                <a:schemeClr val="dk1"/>
              </a:buClr>
              <a:buSzPts val="1400"/>
              <a:buFont typeface="Times New Roman"/>
              <a:buAutoNum type="arabicPeriod"/>
            </a:pPr>
            <a:r>
              <a:rPr b="1" lang="en" sz="1400">
                <a:solidFill>
                  <a:schemeClr val="dk1"/>
                </a:solidFill>
                <a:latin typeface="Times New Roman"/>
                <a:ea typeface="Times New Roman"/>
                <a:cs typeface="Times New Roman"/>
                <a:sym typeface="Times New Roman"/>
              </a:rPr>
              <a:t>Parallel Execution of Tests</a:t>
            </a:r>
            <a:endParaRPr b="1" sz="1400">
              <a:solidFill>
                <a:schemeClr val="dk1"/>
              </a:solidFill>
              <a:latin typeface="Times New Roman"/>
              <a:ea typeface="Times New Roman"/>
              <a:cs typeface="Times New Roman"/>
              <a:sym typeface="Times New Roman"/>
            </a:endParaRPr>
          </a:p>
          <a:p>
            <a:pPr indent="-317500" lvl="1" marL="1371600" rtl="0" algn="just">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To leverage parallelism, the system runs multiple tests concurrently on available logical processors.</a:t>
            </a:r>
            <a:endParaRPr b="1">
              <a:solidFill>
                <a:schemeClr val="dk1"/>
              </a:solidFill>
              <a:latin typeface="Times New Roman"/>
              <a:ea typeface="Times New Roman"/>
              <a:cs typeface="Times New Roman"/>
              <a:sym typeface="Times New Roman"/>
            </a:endParaRPr>
          </a:p>
          <a:p>
            <a:pPr indent="-317500" lvl="1" marL="1371600" rtl="0" algn="just">
              <a:spcBef>
                <a:spcPts val="0"/>
              </a:spcBef>
              <a:spcAft>
                <a:spcPts val="0"/>
              </a:spcAft>
              <a:buClr>
                <a:schemeClr val="dk1"/>
              </a:buClr>
              <a:buSzPts val="1400"/>
              <a:buChar char="➢"/>
            </a:pPr>
            <a:r>
              <a:rPr lang="en">
                <a:solidFill>
                  <a:schemeClr val="dk1"/>
                </a:solidFill>
                <a:latin typeface="Times New Roman"/>
                <a:ea typeface="Times New Roman"/>
                <a:cs typeface="Times New Roman"/>
                <a:sym typeface="Times New Roman"/>
              </a:rPr>
              <a:t>We run </a:t>
            </a:r>
            <a:r>
              <a:rPr b="1" lang="en">
                <a:solidFill>
                  <a:schemeClr val="dk1"/>
                </a:solidFill>
                <a:latin typeface="Times New Roman"/>
                <a:ea typeface="Times New Roman"/>
                <a:cs typeface="Times New Roman"/>
                <a:sym typeface="Times New Roman"/>
              </a:rPr>
              <a:t>n = max(1,a/t)</a:t>
            </a:r>
            <a:r>
              <a:rPr lang="en">
                <a:solidFill>
                  <a:schemeClr val="dk1"/>
                </a:solidFill>
                <a:latin typeface="Times New Roman"/>
                <a:ea typeface="Times New Roman"/>
                <a:cs typeface="Times New Roman"/>
                <a:sym typeface="Times New Roman"/>
              </a:rPr>
              <a:t> tests concurrently on a machine </a:t>
            </a:r>
            <a:endParaRPr>
              <a:solidFill>
                <a:schemeClr val="dk1"/>
              </a:solidFill>
              <a:latin typeface="Times New Roman"/>
              <a:ea typeface="Times New Roman"/>
              <a:cs typeface="Times New Roman"/>
              <a:sym typeface="Times New Roman"/>
            </a:endParaRPr>
          </a:p>
          <a:p>
            <a:pPr indent="-317500" lvl="1" marL="1371600" rtl="0" algn="just">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Where,</a:t>
            </a:r>
            <a:endParaRPr>
              <a:solidFill>
                <a:schemeClr val="dk1"/>
              </a:solidFill>
              <a:latin typeface="Times New Roman"/>
              <a:ea typeface="Times New Roman"/>
              <a:cs typeface="Times New Roman"/>
              <a:sym typeface="Times New Roman"/>
            </a:endParaRPr>
          </a:p>
          <a:p>
            <a:pPr indent="457200" lvl="0" marL="1371600" rtl="0" algn="just">
              <a:lnSpc>
                <a:spcPct val="115000"/>
              </a:lnSpc>
              <a:spcBef>
                <a:spcPts val="0"/>
              </a:spcBef>
              <a:spcAft>
                <a:spcPts val="0"/>
              </a:spcAft>
              <a:buNone/>
            </a:pPr>
            <a:r>
              <a:rPr b="1" lang="en" sz="1400">
                <a:solidFill>
                  <a:schemeClr val="dk1"/>
                </a:solidFill>
                <a:latin typeface="Times New Roman"/>
                <a:ea typeface="Times New Roman"/>
                <a:cs typeface="Times New Roman"/>
                <a:sym typeface="Times New Roman"/>
              </a:rPr>
              <a:t>n </a:t>
            </a:r>
            <a:r>
              <a:rPr lang="en" sz="1400">
                <a:solidFill>
                  <a:schemeClr val="dk1"/>
                </a:solidFill>
                <a:latin typeface="Times New Roman"/>
                <a:ea typeface="Times New Roman"/>
                <a:cs typeface="Times New Roman"/>
                <a:sym typeface="Times New Roman"/>
              </a:rPr>
              <a:t>= number of tests to run concurrently.</a:t>
            </a:r>
            <a:endParaRPr sz="1400">
              <a:solidFill>
                <a:schemeClr val="dk1"/>
              </a:solidFill>
              <a:latin typeface="Times New Roman"/>
              <a:ea typeface="Times New Roman"/>
              <a:cs typeface="Times New Roman"/>
              <a:sym typeface="Times New Roman"/>
            </a:endParaRPr>
          </a:p>
          <a:p>
            <a:pPr indent="457200" lvl="0" marL="1371600" rtl="0" algn="just">
              <a:lnSpc>
                <a:spcPct val="115000"/>
              </a:lnSpc>
              <a:spcBef>
                <a:spcPts val="0"/>
              </a:spcBef>
              <a:spcAft>
                <a:spcPts val="0"/>
              </a:spcAft>
              <a:buNone/>
            </a:pPr>
            <a:r>
              <a:rPr b="1" lang="en" sz="1400">
                <a:solidFill>
                  <a:schemeClr val="dk1"/>
                </a:solidFill>
                <a:latin typeface="Times New Roman"/>
                <a:ea typeface="Times New Roman"/>
                <a:cs typeface="Times New Roman"/>
                <a:sym typeface="Times New Roman"/>
              </a:rPr>
              <a:t>a </a:t>
            </a:r>
            <a:r>
              <a:rPr lang="en" sz="1400">
                <a:solidFill>
                  <a:schemeClr val="dk1"/>
                </a:solidFill>
                <a:latin typeface="Times New Roman"/>
                <a:ea typeface="Times New Roman"/>
                <a:cs typeface="Times New Roman"/>
                <a:sym typeface="Times New Roman"/>
              </a:rPr>
              <a:t>= number of available logical processors.</a:t>
            </a:r>
            <a:endParaRPr sz="1400">
              <a:solidFill>
                <a:schemeClr val="dk1"/>
              </a:solidFill>
              <a:latin typeface="Times New Roman"/>
              <a:ea typeface="Times New Roman"/>
              <a:cs typeface="Times New Roman"/>
              <a:sym typeface="Times New Roman"/>
            </a:endParaRPr>
          </a:p>
          <a:p>
            <a:pPr indent="457200" lvl="0" marL="1371600" rtl="0" algn="just">
              <a:lnSpc>
                <a:spcPct val="115000"/>
              </a:lnSpc>
              <a:spcBef>
                <a:spcPts val="0"/>
              </a:spcBef>
              <a:spcAft>
                <a:spcPts val="0"/>
              </a:spcAft>
              <a:buNone/>
            </a:pPr>
            <a:r>
              <a:rPr b="1" lang="en" sz="1400">
                <a:solidFill>
                  <a:schemeClr val="dk1"/>
                </a:solidFill>
                <a:latin typeface="Times New Roman"/>
                <a:ea typeface="Times New Roman"/>
                <a:cs typeface="Times New Roman"/>
                <a:sym typeface="Times New Roman"/>
              </a:rPr>
              <a:t>t</a:t>
            </a:r>
            <a:r>
              <a:rPr b="1" lang="en" sz="1400">
                <a:solidFill>
                  <a:schemeClr val="dk1"/>
                </a:solidFill>
                <a:latin typeface="Times New Roman"/>
                <a:ea typeface="Times New Roman"/>
                <a:cs typeface="Times New Roman"/>
                <a:sym typeface="Times New Roman"/>
              </a:rPr>
              <a:t> </a:t>
            </a:r>
            <a:r>
              <a:rPr lang="en" sz="1400">
                <a:solidFill>
                  <a:schemeClr val="dk1"/>
                </a:solidFill>
                <a:latin typeface="Times New Roman"/>
                <a:ea typeface="Times New Roman"/>
                <a:cs typeface="Times New Roman"/>
                <a:sym typeface="Times New Roman"/>
              </a:rPr>
              <a:t> = number of threads per test.</a:t>
            </a:r>
            <a:endParaRPr sz="1400">
              <a:solidFill>
                <a:schemeClr val="dk1"/>
              </a:solidFill>
              <a:latin typeface="Times New Roman"/>
              <a:ea typeface="Times New Roman"/>
              <a:cs typeface="Times New Roman"/>
              <a:sym typeface="Times New Roman"/>
            </a:endParaRPr>
          </a:p>
          <a:p>
            <a:pPr indent="-317500" lvl="0" marL="914400" rtl="0" algn="just">
              <a:lnSpc>
                <a:spcPct val="115000"/>
              </a:lnSpc>
              <a:spcBef>
                <a:spcPts val="1000"/>
              </a:spcBef>
              <a:spcAft>
                <a:spcPts val="0"/>
              </a:spcAft>
              <a:buClr>
                <a:schemeClr val="dk1"/>
              </a:buClr>
              <a:buSzPts val="1400"/>
              <a:buFont typeface="Times New Roman"/>
              <a:buAutoNum type="arabicPeriod"/>
            </a:pPr>
            <a:r>
              <a:rPr b="1" lang="en" sz="1400">
                <a:solidFill>
                  <a:schemeClr val="dk1"/>
                </a:solidFill>
                <a:latin typeface="Times New Roman"/>
                <a:ea typeface="Times New Roman"/>
                <a:cs typeface="Times New Roman"/>
                <a:sym typeface="Times New Roman"/>
              </a:rPr>
              <a:t>Loop Execution in Threads:</a:t>
            </a:r>
            <a:endParaRPr b="1" sz="1400">
              <a:solidFill>
                <a:schemeClr val="dk1"/>
              </a:solidFill>
              <a:latin typeface="Times New Roman"/>
              <a:ea typeface="Times New Roman"/>
              <a:cs typeface="Times New Roman"/>
              <a:sym typeface="Times New Roman"/>
            </a:endParaRPr>
          </a:p>
          <a:p>
            <a:pPr indent="-317500" lvl="0" marL="13716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Each thread (Tk) runs a loop of size </a:t>
            </a:r>
            <a:r>
              <a:rPr b="1" lang="en" sz="1400">
                <a:solidFill>
                  <a:schemeClr val="dk1"/>
                </a:solidFill>
                <a:latin typeface="Times New Roman"/>
                <a:ea typeface="Times New Roman"/>
                <a:cs typeface="Times New Roman"/>
                <a:sym typeface="Times New Roman"/>
              </a:rPr>
              <a:t>s</a:t>
            </a:r>
            <a:r>
              <a:rPr lang="en" sz="1400">
                <a:solidFill>
                  <a:schemeClr val="dk1"/>
                </a:solidFill>
                <a:latin typeface="Times New Roman"/>
                <a:ea typeface="Times New Roman"/>
                <a:cs typeface="Times New Roman"/>
                <a:sym typeface="Times New Roman"/>
              </a:rPr>
              <a:t>. This means that the thread will repeatedly execute </a:t>
            </a:r>
            <a:r>
              <a:rPr b="1" lang="en" sz="1400">
                <a:solidFill>
                  <a:schemeClr val="dk1"/>
                </a:solidFill>
                <a:latin typeface="Times New Roman"/>
                <a:ea typeface="Times New Roman"/>
                <a:cs typeface="Times New Roman"/>
                <a:sym typeface="Times New Roman"/>
              </a:rPr>
              <a:t>s</a:t>
            </a:r>
            <a:r>
              <a:rPr lang="en" sz="1400">
                <a:solidFill>
                  <a:schemeClr val="dk1"/>
                </a:solidFill>
                <a:latin typeface="Times New Roman"/>
                <a:ea typeface="Times New Roman"/>
                <a:cs typeface="Times New Roman"/>
                <a:sym typeface="Times New Roman"/>
              </a:rPr>
              <a:t> times.</a:t>
            </a:r>
            <a:endParaRPr sz="1400">
              <a:solidFill>
                <a:schemeClr val="dk1"/>
              </a:solidFill>
              <a:latin typeface="Times New Roman"/>
              <a:ea typeface="Times New Roman"/>
              <a:cs typeface="Times New Roman"/>
              <a:sym typeface="Times New Roman"/>
            </a:endParaRPr>
          </a:p>
          <a:p>
            <a:pPr indent="-317500" lvl="0" marL="1371600" rtl="0" algn="just">
              <a:lnSpc>
                <a:spcPct val="115000"/>
              </a:lnSpc>
              <a:spcBef>
                <a:spcPts val="0"/>
              </a:spcBef>
              <a:spcAft>
                <a:spcPts val="0"/>
              </a:spcAft>
              <a:buClr>
                <a:schemeClr val="dk1"/>
              </a:buClr>
              <a:buSzPts val="1400"/>
              <a:buChar char="➢"/>
            </a:pPr>
            <a:r>
              <a:rPr lang="en" sz="1400">
                <a:solidFill>
                  <a:schemeClr val="dk1"/>
                </a:solidFill>
                <a:latin typeface="Times New Roman"/>
                <a:ea typeface="Times New Roman"/>
                <a:cs typeface="Times New Roman"/>
                <a:sym typeface="Times New Roman"/>
              </a:rPr>
              <a:t>After each iteration of loop, the results (the final values of the thread's registers) are saved into an array. This array is indexed by the loop iteration number </a:t>
            </a:r>
            <a:r>
              <a:rPr b="1" lang="en" sz="1400">
                <a:solidFill>
                  <a:schemeClr val="dk1"/>
                </a:solidFill>
                <a:latin typeface="Times New Roman"/>
                <a:ea typeface="Times New Roman"/>
                <a:cs typeface="Times New Roman"/>
                <a:sym typeface="Times New Roman"/>
              </a:rPr>
              <a:t>i</a:t>
            </a:r>
            <a:r>
              <a:rPr lang="en" sz="1400">
                <a:solidFill>
                  <a:schemeClr val="dk1"/>
                </a:solidFill>
                <a:latin typeface="Times New Roman"/>
                <a:ea typeface="Times New Roman"/>
                <a:cs typeface="Times New Roman"/>
                <a:sym typeface="Times New Roman"/>
              </a:rPr>
              <a:t>, so each iteration's result is stored separately.</a:t>
            </a:r>
            <a:endParaRPr sz="14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375225"/>
            <a:ext cx="8520600" cy="44595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a:solidFill>
                  <a:schemeClr val="dk1"/>
                </a:solidFill>
                <a:latin typeface="Times New Roman"/>
                <a:ea typeface="Times New Roman"/>
                <a:cs typeface="Times New Roman"/>
                <a:sym typeface="Times New Roman"/>
              </a:rPr>
              <a:t>3. Memory Location as an Array Cell</a:t>
            </a:r>
            <a:endParaRPr b="1">
              <a:solidFill>
                <a:schemeClr val="dk1"/>
              </a:solidFill>
              <a:latin typeface="Times New Roman"/>
              <a:ea typeface="Times New Roman"/>
              <a:cs typeface="Times New Roman"/>
              <a:sym typeface="Times New Roman"/>
            </a:endParaRPr>
          </a:p>
          <a:p>
            <a:pPr indent="-330200" lvl="0" marL="457200" rtl="0" algn="l">
              <a:spcBef>
                <a:spcPts val="1200"/>
              </a:spcBef>
              <a:spcAft>
                <a:spcPts val="0"/>
              </a:spcAft>
              <a:buClr>
                <a:schemeClr val="dk1"/>
              </a:buClr>
              <a:buSzPts val="1600"/>
              <a:buChar char="➢"/>
            </a:pPr>
            <a:r>
              <a:rPr lang="en" sz="1600">
                <a:solidFill>
                  <a:schemeClr val="dk1"/>
                </a:solidFill>
                <a:latin typeface="Times New Roman"/>
                <a:ea typeface="Times New Roman"/>
                <a:cs typeface="Times New Roman"/>
                <a:sym typeface="Times New Roman"/>
              </a:rPr>
              <a:t>For each iteration i, the memory location x that the thread accesses is treated as an array cell (x[i]). This means that instead of accessing a single memory location, the thread accesses different locations in memory for each iteration.</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Char char="➢"/>
            </a:pPr>
            <a:r>
              <a:rPr lang="en" sz="1600">
                <a:solidFill>
                  <a:schemeClr val="dk1"/>
                </a:solidFill>
                <a:latin typeface="Times New Roman"/>
                <a:ea typeface="Times New Roman"/>
                <a:cs typeface="Times New Roman"/>
                <a:sym typeface="Times New Roman"/>
              </a:rPr>
              <a:t>How this array cell is accessed depends on the </a:t>
            </a:r>
            <a:r>
              <a:rPr b="1" lang="en" sz="1600">
                <a:solidFill>
                  <a:schemeClr val="dk1"/>
                </a:solidFill>
                <a:latin typeface="Times New Roman"/>
                <a:ea typeface="Times New Roman"/>
                <a:cs typeface="Times New Roman"/>
                <a:sym typeface="Times New Roman"/>
              </a:rPr>
              <a:t>memory mode</a:t>
            </a:r>
            <a:r>
              <a:rPr lang="en"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Memory</a:t>
            </a:r>
            <a:r>
              <a:rPr b="1" lang="en" sz="1600">
                <a:solidFill>
                  <a:schemeClr val="dk1"/>
                </a:solidFill>
                <a:latin typeface="Times New Roman"/>
                <a:ea typeface="Times New Roman"/>
                <a:cs typeface="Times New Roman"/>
                <a:sym typeface="Times New Roman"/>
              </a:rPr>
              <a:t> modes :</a:t>
            </a:r>
            <a:endParaRPr b="1" sz="1600">
              <a:solidFill>
                <a:schemeClr val="dk1"/>
              </a:solidFill>
              <a:latin typeface="Times New Roman"/>
              <a:ea typeface="Times New Roman"/>
              <a:cs typeface="Times New Roman"/>
              <a:sym typeface="Times New Roman"/>
            </a:endParaRPr>
          </a:p>
          <a:p>
            <a:pPr indent="-330200" lvl="1" marL="914400" rtl="0" algn="l">
              <a:spcBef>
                <a:spcPts val="0"/>
              </a:spcBef>
              <a:spcAft>
                <a:spcPts val="0"/>
              </a:spcAft>
              <a:buClr>
                <a:schemeClr val="dk1"/>
              </a:buClr>
              <a:buSzPts val="1600"/>
              <a:buChar char="○"/>
            </a:pPr>
            <a:r>
              <a:rPr b="1" lang="en" sz="1600">
                <a:solidFill>
                  <a:schemeClr val="dk1"/>
                </a:solidFill>
                <a:latin typeface="Times New Roman"/>
                <a:ea typeface="Times New Roman"/>
                <a:cs typeface="Times New Roman"/>
                <a:sym typeface="Times New Roman"/>
              </a:rPr>
              <a:t>Direct Mode</a:t>
            </a:r>
            <a:r>
              <a:rPr lang="en"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330200" lvl="2" marL="1371600" rtl="0" algn="l">
              <a:spcBef>
                <a:spcPts val="0"/>
              </a:spcBef>
              <a:spcAft>
                <a:spcPts val="0"/>
              </a:spcAft>
              <a:buClr>
                <a:schemeClr val="dk1"/>
              </a:buClr>
              <a:buSzPts val="1600"/>
              <a:buChar char="■"/>
            </a:pPr>
            <a:r>
              <a:rPr lang="en" sz="1600">
                <a:solidFill>
                  <a:schemeClr val="dk1"/>
                </a:solidFill>
                <a:latin typeface="Times New Roman"/>
                <a:ea typeface="Times New Roman"/>
                <a:cs typeface="Times New Roman"/>
                <a:sym typeface="Times New Roman"/>
              </a:rPr>
              <a:t>The array is accessed in a straightforward, sequential manner. If x is an array, then the memory access would be something like x[i], where i is the current iteration number.</a:t>
            </a:r>
            <a:endParaRPr sz="1600">
              <a:solidFill>
                <a:schemeClr val="dk1"/>
              </a:solidFill>
              <a:latin typeface="Times New Roman"/>
              <a:ea typeface="Times New Roman"/>
              <a:cs typeface="Times New Roman"/>
              <a:sym typeface="Times New Roman"/>
            </a:endParaRPr>
          </a:p>
          <a:p>
            <a:pPr indent="-330200" lvl="1" marL="914400" rtl="0" algn="l">
              <a:spcBef>
                <a:spcPts val="0"/>
              </a:spcBef>
              <a:spcAft>
                <a:spcPts val="0"/>
              </a:spcAft>
              <a:buClr>
                <a:schemeClr val="dk1"/>
              </a:buClr>
              <a:buSzPts val="1600"/>
              <a:buChar char="○"/>
            </a:pPr>
            <a:r>
              <a:rPr b="1" lang="en" sz="1600">
                <a:solidFill>
                  <a:schemeClr val="dk1"/>
                </a:solidFill>
                <a:latin typeface="Times New Roman"/>
                <a:ea typeface="Times New Roman"/>
                <a:cs typeface="Times New Roman"/>
                <a:sym typeface="Times New Roman"/>
              </a:rPr>
              <a:t>Indirect Mode</a:t>
            </a:r>
            <a:r>
              <a:rPr lang="en"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330200" lvl="2" marL="1371600" rtl="0" algn="l">
              <a:spcBef>
                <a:spcPts val="0"/>
              </a:spcBef>
              <a:spcAft>
                <a:spcPts val="0"/>
              </a:spcAft>
              <a:buClr>
                <a:schemeClr val="dk1"/>
              </a:buClr>
              <a:buSzPts val="1600"/>
              <a:buChar char="■"/>
            </a:pPr>
            <a:r>
              <a:rPr lang="en" sz="1600">
                <a:solidFill>
                  <a:schemeClr val="dk1"/>
                </a:solidFill>
                <a:latin typeface="Times New Roman"/>
                <a:ea typeface="Times New Roman"/>
                <a:cs typeface="Times New Roman"/>
                <a:sym typeface="Times New Roman"/>
              </a:rPr>
              <a:t>Instead of accessing the array sequentially, the array is accessed through a shuffled array of pointers. This means , the thread might access the array x through a pointer that points to x but in a shuffled order</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idx="1" type="body"/>
          </p:nvPr>
        </p:nvSpPr>
        <p:spPr>
          <a:xfrm>
            <a:off x="311700" y="274200"/>
            <a:ext cx="8433900" cy="48693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1900">
                <a:solidFill>
                  <a:schemeClr val="dk1"/>
                </a:solidFill>
                <a:latin typeface="Times New Roman"/>
                <a:ea typeface="Times New Roman"/>
                <a:cs typeface="Times New Roman"/>
                <a:sym typeface="Times New Roman"/>
              </a:rPr>
              <a:t>4. Loop Stride</a:t>
            </a:r>
            <a:endParaRPr b="1" sz="1900">
              <a:solidFill>
                <a:schemeClr val="dk1"/>
              </a:solidFill>
              <a:latin typeface="Times New Roman"/>
              <a:ea typeface="Times New Roman"/>
              <a:cs typeface="Times New Roman"/>
              <a:sym typeface="Times New Roman"/>
            </a:endParaRPr>
          </a:p>
          <a:p>
            <a:pPr indent="-323850" lvl="0" marL="457200" rtl="0" algn="just">
              <a:lnSpc>
                <a:spcPct val="115000"/>
              </a:lnSpc>
              <a:spcBef>
                <a:spcPts val="1200"/>
              </a:spcBef>
              <a:spcAft>
                <a:spcPts val="0"/>
              </a:spcAft>
              <a:buClr>
                <a:schemeClr val="dk1"/>
              </a:buClr>
              <a:buSzPts val="1500"/>
              <a:buChar char="➢"/>
            </a:pPr>
            <a:r>
              <a:rPr lang="en" sz="1500">
                <a:solidFill>
                  <a:schemeClr val="dk1"/>
                </a:solidFill>
                <a:latin typeface="Times New Roman"/>
                <a:ea typeface="Times New Roman"/>
                <a:cs typeface="Times New Roman"/>
                <a:sym typeface="Times New Roman"/>
              </a:rPr>
              <a:t>The </a:t>
            </a:r>
            <a:r>
              <a:rPr b="1" lang="en" sz="1500">
                <a:solidFill>
                  <a:schemeClr val="dk1"/>
                </a:solidFill>
                <a:latin typeface="Times New Roman"/>
                <a:ea typeface="Times New Roman"/>
                <a:cs typeface="Times New Roman"/>
                <a:sym typeface="Times New Roman"/>
              </a:rPr>
              <a:t>stride</a:t>
            </a:r>
            <a:r>
              <a:rPr lang="en" sz="1500">
                <a:solidFill>
                  <a:schemeClr val="dk1"/>
                </a:solidFill>
                <a:latin typeface="Times New Roman"/>
                <a:ea typeface="Times New Roman"/>
                <a:cs typeface="Times New Roman"/>
                <a:sym typeface="Times New Roman"/>
              </a:rPr>
              <a:t> refers to how much the loop index increases with each iteration. By default, its value is 1(i.e., i goes from 0 to 1 to 2, etc.), but it can be set to a different value.</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Char char="➢"/>
            </a:pPr>
            <a:r>
              <a:rPr lang="en" sz="1500">
                <a:solidFill>
                  <a:schemeClr val="dk1"/>
                </a:solidFill>
                <a:latin typeface="Times New Roman"/>
                <a:ea typeface="Times New Roman"/>
                <a:cs typeface="Times New Roman"/>
                <a:sym typeface="Times New Roman"/>
              </a:rPr>
              <a:t>Larger stride might skip over some memory locations, reducing false sharing. </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Char char="➢"/>
            </a:pPr>
            <a:r>
              <a:rPr b="1" lang="en" sz="1500">
                <a:solidFill>
                  <a:schemeClr val="dk1"/>
                </a:solidFill>
                <a:latin typeface="Times New Roman"/>
                <a:ea typeface="Times New Roman"/>
                <a:cs typeface="Times New Roman"/>
                <a:sym typeface="Times New Roman"/>
              </a:rPr>
              <a:t>False sharing</a:t>
            </a:r>
            <a:r>
              <a:rPr lang="en" sz="1500">
                <a:solidFill>
                  <a:schemeClr val="dk1"/>
                </a:solidFill>
                <a:latin typeface="Times New Roman"/>
                <a:ea typeface="Times New Roman"/>
                <a:cs typeface="Times New Roman"/>
                <a:sym typeface="Times New Roman"/>
              </a:rPr>
              <a:t> occurs when multiple threads in a parallel program access different variables that happen to reside on the same cache line.</a:t>
            </a:r>
            <a:endParaRPr sz="1900">
              <a:solidFill>
                <a:schemeClr val="dk1"/>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rPr b="1" lang="en" sz="1900">
                <a:solidFill>
                  <a:schemeClr val="dk1"/>
                </a:solidFill>
                <a:latin typeface="Times New Roman"/>
                <a:ea typeface="Times New Roman"/>
                <a:cs typeface="Times New Roman"/>
                <a:sym typeface="Times New Roman"/>
              </a:rPr>
              <a:t>5. </a:t>
            </a:r>
            <a:r>
              <a:rPr b="1" lang="en" sz="1900">
                <a:solidFill>
                  <a:schemeClr val="dk1"/>
                </a:solidFill>
                <a:latin typeface="Times New Roman"/>
                <a:ea typeface="Times New Roman"/>
                <a:cs typeface="Times New Roman"/>
                <a:sym typeface="Times New Roman"/>
              </a:rPr>
              <a:t> Collecting Outcomes from Threads</a:t>
            </a:r>
            <a:endParaRPr b="1" sz="1900">
              <a:solidFill>
                <a:schemeClr val="dk1"/>
              </a:solidFill>
              <a:latin typeface="Times New Roman"/>
              <a:ea typeface="Times New Roman"/>
              <a:cs typeface="Times New Roman"/>
              <a:sym typeface="Times New Roman"/>
            </a:endParaRPr>
          </a:p>
          <a:p>
            <a:pPr indent="-323850" lvl="0" marL="457200" rtl="0" algn="just">
              <a:lnSpc>
                <a:spcPct val="115000"/>
              </a:lnSpc>
              <a:spcBef>
                <a:spcPts val="1000"/>
              </a:spcBef>
              <a:spcAft>
                <a:spcPts val="0"/>
              </a:spcAft>
              <a:buSzPts val="1500"/>
              <a:buChar char="➢"/>
            </a:pPr>
            <a:r>
              <a:rPr lang="en" sz="1500">
                <a:solidFill>
                  <a:schemeClr val="dk1"/>
                </a:solidFill>
                <a:latin typeface="Times New Roman"/>
                <a:ea typeface="Times New Roman"/>
                <a:cs typeface="Times New Roman"/>
                <a:sym typeface="Times New Roman"/>
              </a:rPr>
              <a:t>After each test execution, the program waits for all </a:t>
            </a:r>
            <a:r>
              <a:rPr lang="en" sz="1500">
                <a:solidFill>
                  <a:srgbClr val="188038"/>
                </a:solidFill>
                <a:latin typeface="Times New Roman"/>
                <a:ea typeface="Times New Roman"/>
                <a:cs typeface="Times New Roman"/>
                <a:sym typeface="Times New Roman"/>
              </a:rPr>
              <a:t>t</a:t>
            </a:r>
            <a:r>
              <a:rPr lang="en" sz="1500">
                <a:solidFill>
                  <a:schemeClr val="dk1"/>
                </a:solidFill>
                <a:latin typeface="Times New Roman"/>
                <a:ea typeface="Times New Roman"/>
                <a:cs typeface="Times New Roman"/>
                <a:sym typeface="Times New Roman"/>
              </a:rPr>
              <a:t> threads to complete their work.</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Char char="➢"/>
            </a:pPr>
            <a:r>
              <a:rPr lang="en" sz="1500">
                <a:solidFill>
                  <a:schemeClr val="dk1"/>
                </a:solidFill>
                <a:latin typeface="Times New Roman"/>
                <a:ea typeface="Times New Roman"/>
                <a:cs typeface="Times New Roman"/>
                <a:sym typeface="Times New Roman"/>
              </a:rPr>
              <a:t>As each thread completes its execution, it records its outcomes in a structure, often a</a:t>
            </a:r>
            <a:r>
              <a:rPr b="1" lang="en" sz="1500">
                <a:solidFill>
                  <a:schemeClr val="dk1"/>
                </a:solidFill>
                <a:latin typeface="Times New Roman"/>
                <a:ea typeface="Times New Roman"/>
                <a:cs typeface="Times New Roman"/>
                <a:sym typeface="Times New Roman"/>
              </a:rPr>
              <a:t> histogram-like data structure. </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Char char="➢"/>
            </a:pPr>
            <a:r>
              <a:rPr b="1" lang="en" sz="1500">
                <a:solidFill>
                  <a:schemeClr val="dk1"/>
                </a:solidFill>
                <a:latin typeface="Times New Roman"/>
                <a:ea typeface="Times New Roman"/>
                <a:cs typeface="Times New Roman"/>
                <a:sym typeface="Times New Roman"/>
              </a:rPr>
              <a:t>Histogram  : </a:t>
            </a:r>
            <a:r>
              <a:rPr lang="en" sz="1500">
                <a:solidFill>
                  <a:schemeClr val="dk1"/>
                </a:solidFill>
                <a:latin typeface="Times New Roman"/>
                <a:ea typeface="Times New Roman"/>
                <a:cs typeface="Times New Roman"/>
                <a:sym typeface="Times New Roman"/>
              </a:rPr>
              <a:t>the test is evaluating different memory states or results, each thread might record how often each result occurs, which can then be stored into a histogram</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Char char="➢"/>
            </a:pPr>
            <a:r>
              <a:rPr b="1" lang="en" sz="1500">
                <a:solidFill>
                  <a:schemeClr val="dk1"/>
                </a:solidFill>
                <a:latin typeface="Times New Roman"/>
                <a:ea typeface="Times New Roman"/>
                <a:cs typeface="Times New Roman"/>
                <a:sym typeface="Times New Roman"/>
              </a:rPr>
              <a:t>Summing Histograms</a:t>
            </a:r>
            <a:r>
              <a:rPr lang="en" sz="1500">
                <a:solidFill>
                  <a:schemeClr val="dk1"/>
                </a:solidFill>
                <a:latin typeface="Times New Roman"/>
                <a:ea typeface="Times New Roman"/>
                <a:cs typeface="Times New Roman"/>
                <a:sym typeface="Times New Roman"/>
              </a:rPr>
              <a:t>: Once all tests are complete, the histograms from each test are combined. By summing the results from all the individual histograms to produce a final histogram that represents the final outcomes across all tests.</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185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Command line </a:t>
            </a:r>
            <a:r>
              <a:rPr b="1" lang="en"/>
              <a:t>options</a:t>
            </a:r>
            <a:r>
              <a:rPr b="1" lang="en"/>
              <a:t> of Litmus7</a:t>
            </a:r>
            <a:endParaRPr b="1"/>
          </a:p>
        </p:txBody>
      </p:sp>
      <p:graphicFrame>
        <p:nvGraphicFramePr>
          <p:cNvPr id="89" name="Google Shape;89;p19"/>
          <p:cNvGraphicFramePr/>
          <p:nvPr/>
        </p:nvGraphicFramePr>
        <p:xfrm>
          <a:off x="952500" y="902275"/>
          <a:ext cx="3000000" cy="3000000"/>
        </p:xfrm>
        <a:graphic>
          <a:graphicData uri="http://schemas.openxmlformats.org/drawingml/2006/table">
            <a:tbl>
              <a:tblPr>
                <a:noFill/>
                <a:tableStyleId>{4F28A510-98D0-4317-8144-43E1871AC5F0}</a:tableStyleId>
              </a:tblPr>
              <a:tblGrid>
                <a:gridCol w="1541300"/>
                <a:gridCol w="5697700"/>
              </a:tblGrid>
              <a:tr h="494650">
                <a:tc>
                  <a:txBody>
                    <a:bodyPr/>
                    <a:lstStyle/>
                    <a:p>
                      <a:pPr indent="0" lvl="0" marL="0" rtl="0" algn="ctr">
                        <a:lnSpc>
                          <a:spcPct val="100000"/>
                        </a:lnSpc>
                        <a:spcBef>
                          <a:spcPts val="0"/>
                        </a:spcBef>
                        <a:spcAft>
                          <a:spcPts val="0"/>
                        </a:spcAft>
                        <a:buNone/>
                      </a:pPr>
                      <a:r>
                        <a:rPr b="1" lang="en" sz="1800">
                          <a:latin typeface="Times New Roman"/>
                          <a:ea typeface="Times New Roman"/>
                          <a:cs typeface="Times New Roman"/>
                          <a:sym typeface="Times New Roman"/>
                        </a:rPr>
                        <a:t>Parameters</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b="1" lang="en" sz="1800">
                          <a:latin typeface="Times New Roman"/>
                          <a:ea typeface="Times New Roman"/>
                          <a:cs typeface="Times New Roman"/>
                          <a:sym typeface="Times New Roman"/>
                        </a:rPr>
                        <a:t>Description</a:t>
                      </a:r>
                      <a:endParaRPr b="1" sz="1800">
                        <a:latin typeface="Times New Roman"/>
                        <a:ea typeface="Times New Roman"/>
                        <a:cs typeface="Times New Roman"/>
                        <a:sym typeface="Times New Roman"/>
                      </a:endParaRPr>
                    </a:p>
                  </a:txBody>
                  <a:tcPr marT="91425" marB="91425" marR="91425" marL="91425"/>
                </a:tc>
              </a:tr>
              <a:tr h="913250">
                <a:tc>
                  <a:txBody>
                    <a:bodyPr/>
                    <a:lstStyle/>
                    <a:p>
                      <a:pPr indent="0" lvl="0" marL="0" rtl="0" algn="ctr">
                        <a:lnSpc>
                          <a:spcPct val="50000"/>
                        </a:lnSpc>
                        <a:spcBef>
                          <a:spcPts val="0"/>
                        </a:spcBef>
                        <a:spcAft>
                          <a:spcPts val="0"/>
                        </a:spcAft>
                        <a:buNone/>
                      </a:pPr>
                      <a:r>
                        <a:rPr lang="en">
                          <a:latin typeface="Times New Roman"/>
                          <a:ea typeface="Times New Roman"/>
                          <a:cs typeface="Times New Roman"/>
                          <a:sym typeface="Times New Roman"/>
                        </a:rPr>
                        <a:t>-a &lt;n&gt;</a:t>
                      </a:r>
                      <a:endParaRPr>
                        <a:latin typeface="Times New Roman"/>
                        <a:ea typeface="Times New Roman"/>
                        <a:cs typeface="Times New Roman"/>
                        <a:sym typeface="Times New Roman"/>
                      </a:endParaRPr>
                    </a:p>
                    <a:p>
                      <a:pPr indent="0" lvl="0" marL="0" rtl="0" algn="ctr">
                        <a:lnSpc>
                          <a:spcPct val="50000"/>
                        </a:lnSpc>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0"/>
                        </a:spcBef>
                        <a:spcAft>
                          <a:spcPts val="600"/>
                        </a:spcAft>
                        <a:buNone/>
                      </a:pPr>
                      <a:r>
                        <a:rPr lang="en">
                          <a:solidFill>
                            <a:schemeClr val="dk1"/>
                          </a:solidFill>
                          <a:highlight>
                            <a:srgbClr val="FFFFFF"/>
                          </a:highlight>
                          <a:latin typeface="Times New Roman"/>
                          <a:ea typeface="Times New Roman"/>
                          <a:cs typeface="Times New Roman"/>
                          <a:sym typeface="Times New Roman"/>
                        </a:rPr>
                        <a:t>Run maximal number of tests concurrently for </a:t>
                      </a:r>
                      <a:r>
                        <a:rPr i="1" lang="en">
                          <a:solidFill>
                            <a:schemeClr val="dk1"/>
                          </a:solidFill>
                          <a:highlight>
                            <a:srgbClr val="FFFFFF"/>
                          </a:highlight>
                          <a:latin typeface="Times New Roman"/>
                          <a:ea typeface="Times New Roman"/>
                          <a:cs typeface="Times New Roman"/>
                          <a:sym typeface="Times New Roman"/>
                        </a:rPr>
                        <a:t>n</a:t>
                      </a:r>
                      <a:r>
                        <a:rPr lang="en">
                          <a:solidFill>
                            <a:schemeClr val="dk1"/>
                          </a:solidFill>
                          <a:highlight>
                            <a:srgbClr val="FFFFFF"/>
                          </a:highlight>
                          <a:latin typeface="Times New Roman"/>
                          <a:ea typeface="Times New Roman"/>
                          <a:cs typeface="Times New Roman"/>
                          <a:sym typeface="Times New Roman"/>
                        </a:rPr>
                        <a:t> available logical processors. Notice that if affinity control is enabled (see below), -a 0 will set parameter </a:t>
                      </a:r>
                      <a:r>
                        <a:rPr i="1" lang="en">
                          <a:solidFill>
                            <a:schemeClr val="dk1"/>
                          </a:solidFill>
                          <a:highlight>
                            <a:srgbClr val="FFFFFF"/>
                          </a:highlight>
                          <a:latin typeface="Times New Roman"/>
                          <a:ea typeface="Times New Roman"/>
                          <a:cs typeface="Times New Roman"/>
                          <a:sym typeface="Times New Roman"/>
                        </a:rPr>
                        <a:t>a</a:t>
                      </a:r>
                      <a:r>
                        <a:rPr lang="en">
                          <a:solidFill>
                            <a:schemeClr val="dk1"/>
                          </a:solidFill>
                          <a:highlight>
                            <a:srgbClr val="FFFFFF"/>
                          </a:highlight>
                          <a:latin typeface="Times New Roman"/>
                          <a:ea typeface="Times New Roman"/>
                          <a:cs typeface="Times New Roman"/>
                          <a:sym typeface="Times New Roman"/>
                        </a:rPr>
                        <a:t> to the number of logical processors effectively available.</a:t>
                      </a:r>
                      <a:endParaRPr>
                        <a:latin typeface="Times New Roman"/>
                        <a:ea typeface="Times New Roman"/>
                        <a:cs typeface="Times New Roman"/>
                        <a:sym typeface="Times New Roman"/>
                      </a:endParaRPr>
                    </a:p>
                  </a:txBody>
                  <a:tcPr marT="91425" marB="91425" marR="91425" marL="91425"/>
                </a:tc>
              </a:tr>
              <a:tr h="395625">
                <a:tc>
                  <a:txBody>
                    <a:bodyPr/>
                    <a:lstStyle/>
                    <a:p>
                      <a:pPr indent="0" lvl="0" marL="0" rtl="0" algn="ctr">
                        <a:lnSpc>
                          <a:spcPct val="50000"/>
                        </a:lnSpc>
                        <a:spcBef>
                          <a:spcPts val="0"/>
                        </a:spcBef>
                        <a:spcAft>
                          <a:spcPts val="0"/>
                        </a:spcAft>
                        <a:buNone/>
                      </a:pPr>
                      <a:r>
                        <a:rPr lang="en">
                          <a:latin typeface="Times New Roman"/>
                          <a:ea typeface="Times New Roman"/>
                          <a:cs typeface="Times New Roman"/>
                          <a:sym typeface="Times New Roman"/>
                        </a:rPr>
                        <a:t>-n &lt;n&gt;</a:t>
                      </a:r>
                      <a:endParaRPr>
                        <a:latin typeface="Times New Roman"/>
                        <a:ea typeface="Times New Roman"/>
                        <a:cs typeface="Times New Roman"/>
                        <a:sym typeface="Times New Roman"/>
                      </a:endParaRPr>
                    </a:p>
                  </a:txBody>
                  <a:tcPr marT="91425" marB="91425" marR="91425" marL="91425"/>
                </a:tc>
                <a:tc>
                  <a:txBody>
                    <a:bodyPr/>
                    <a:lstStyle/>
                    <a:p>
                      <a:pPr indent="0" lvl="0" marL="0" rtl="0" algn="l">
                        <a:lnSpc>
                          <a:spcPct val="50000"/>
                        </a:lnSpc>
                        <a:spcBef>
                          <a:spcPts val="0"/>
                        </a:spcBef>
                        <a:spcAft>
                          <a:spcPts val="600"/>
                        </a:spcAft>
                        <a:buNone/>
                      </a:pPr>
                      <a:r>
                        <a:rPr lang="en">
                          <a:solidFill>
                            <a:schemeClr val="dk1"/>
                          </a:solidFill>
                          <a:highlight>
                            <a:srgbClr val="FFFFFF"/>
                          </a:highlight>
                          <a:latin typeface="Times New Roman"/>
                          <a:ea typeface="Times New Roman"/>
                          <a:cs typeface="Times New Roman"/>
                          <a:sym typeface="Times New Roman"/>
                        </a:rPr>
                        <a:t>Number of concurrent tests</a:t>
                      </a:r>
                      <a:endParaRPr>
                        <a:latin typeface="Times New Roman"/>
                        <a:ea typeface="Times New Roman"/>
                        <a:cs typeface="Times New Roman"/>
                        <a:sym typeface="Times New Roman"/>
                      </a:endParaRPr>
                    </a:p>
                  </a:txBody>
                  <a:tcPr marT="91425" marB="91425" marR="91425" marL="91425"/>
                </a:tc>
              </a:tr>
              <a:tr h="395625">
                <a:tc>
                  <a:txBody>
                    <a:bodyPr/>
                    <a:lstStyle/>
                    <a:p>
                      <a:pPr indent="0" lvl="0" marL="0" rtl="0" algn="ctr">
                        <a:lnSpc>
                          <a:spcPct val="50000"/>
                        </a:lnSpc>
                        <a:spcBef>
                          <a:spcPts val="0"/>
                        </a:spcBef>
                        <a:spcAft>
                          <a:spcPts val="0"/>
                        </a:spcAft>
                        <a:buNone/>
                      </a:pPr>
                      <a:r>
                        <a:rPr lang="en">
                          <a:latin typeface="Times New Roman"/>
                          <a:ea typeface="Times New Roman"/>
                          <a:cs typeface="Times New Roman"/>
                          <a:sym typeface="Times New Roman"/>
                        </a:rPr>
                        <a:t>-r &lt;n&gt;</a:t>
                      </a:r>
                      <a:endParaRPr>
                        <a:latin typeface="Times New Roman"/>
                        <a:ea typeface="Times New Roman"/>
                        <a:cs typeface="Times New Roman"/>
                        <a:sym typeface="Times New Roman"/>
                      </a:endParaRPr>
                    </a:p>
                  </a:txBody>
                  <a:tcPr marT="91425" marB="91425" marR="91425" marL="91425"/>
                </a:tc>
                <a:tc>
                  <a:txBody>
                    <a:bodyPr/>
                    <a:lstStyle/>
                    <a:p>
                      <a:pPr indent="0" lvl="0" marL="0" rtl="0" algn="l">
                        <a:lnSpc>
                          <a:spcPct val="50000"/>
                        </a:lnSpc>
                        <a:spcBef>
                          <a:spcPts val="0"/>
                        </a:spcBef>
                        <a:spcAft>
                          <a:spcPts val="600"/>
                        </a:spcAft>
                        <a:buNone/>
                      </a:pPr>
                      <a:r>
                        <a:rPr lang="en">
                          <a:solidFill>
                            <a:schemeClr val="dk1"/>
                          </a:solidFill>
                          <a:highlight>
                            <a:srgbClr val="FFFFFF"/>
                          </a:highlight>
                          <a:latin typeface="Times New Roman"/>
                          <a:ea typeface="Times New Roman"/>
                          <a:cs typeface="Times New Roman"/>
                          <a:sym typeface="Times New Roman"/>
                        </a:rPr>
                        <a:t>Number of iteration per test</a:t>
                      </a:r>
                      <a:endParaRPr>
                        <a:latin typeface="Times New Roman"/>
                        <a:ea typeface="Times New Roman"/>
                        <a:cs typeface="Times New Roman"/>
                        <a:sym typeface="Times New Roman"/>
                      </a:endParaRPr>
                    </a:p>
                  </a:txBody>
                  <a:tcPr marT="91425" marB="91425" marR="91425" marL="91425"/>
                </a:tc>
              </a:tr>
              <a:tr h="395625">
                <a:tc>
                  <a:txBody>
                    <a:bodyPr/>
                    <a:lstStyle/>
                    <a:p>
                      <a:pPr indent="0" lvl="0" marL="0" rtl="0" algn="ctr">
                        <a:lnSpc>
                          <a:spcPct val="50000"/>
                        </a:lnSpc>
                        <a:spcBef>
                          <a:spcPts val="0"/>
                        </a:spcBef>
                        <a:spcAft>
                          <a:spcPts val="0"/>
                        </a:spcAft>
                        <a:buNone/>
                      </a:pPr>
                      <a:r>
                        <a:rPr lang="en">
                          <a:latin typeface="Times New Roman"/>
                          <a:ea typeface="Times New Roman"/>
                          <a:cs typeface="Times New Roman"/>
                          <a:sym typeface="Times New Roman"/>
                        </a:rPr>
                        <a:t>-fr &lt;f&gt;</a:t>
                      </a:r>
                      <a:endParaRPr>
                        <a:latin typeface="Times New Roman"/>
                        <a:ea typeface="Times New Roman"/>
                        <a:cs typeface="Times New Roman"/>
                        <a:sym typeface="Times New Roman"/>
                      </a:endParaRPr>
                    </a:p>
                  </a:txBody>
                  <a:tcPr marT="91425" marB="91425" marR="91425" marL="91425"/>
                </a:tc>
                <a:tc>
                  <a:txBody>
                    <a:bodyPr/>
                    <a:lstStyle/>
                    <a:p>
                      <a:pPr indent="0" lvl="0" marL="0" rtl="0" algn="l">
                        <a:lnSpc>
                          <a:spcPct val="50000"/>
                        </a:lnSpc>
                        <a:spcBef>
                          <a:spcPts val="0"/>
                        </a:spcBef>
                        <a:spcAft>
                          <a:spcPts val="600"/>
                        </a:spcAft>
                        <a:buNone/>
                      </a:pPr>
                      <a:r>
                        <a:rPr lang="en">
                          <a:solidFill>
                            <a:schemeClr val="dk1"/>
                          </a:solidFill>
                          <a:highlight>
                            <a:srgbClr val="FFFFFF"/>
                          </a:highlight>
                          <a:latin typeface="Times New Roman"/>
                          <a:ea typeface="Times New Roman"/>
                          <a:cs typeface="Times New Roman"/>
                          <a:sym typeface="Times New Roman"/>
                        </a:rPr>
                        <a:t>Multiply </a:t>
                      </a:r>
                      <a:r>
                        <a:rPr i="1" lang="en">
                          <a:solidFill>
                            <a:schemeClr val="dk1"/>
                          </a:solidFill>
                          <a:highlight>
                            <a:srgbClr val="FFFFFF"/>
                          </a:highlight>
                          <a:latin typeface="Times New Roman"/>
                          <a:ea typeface="Times New Roman"/>
                          <a:cs typeface="Times New Roman"/>
                          <a:sym typeface="Times New Roman"/>
                        </a:rPr>
                        <a:t>r</a:t>
                      </a:r>
                      <a:r>
                        <a:rPr lang="en">
                          <a:solidFill>
                            <a:schemeClr val="dk1"/>
                          </a:solidFill>
                          <a:highlight>
                            <a:srgbClr val="FFFFFF"/>
                          </a:highlight>
                          <a:latin typeface="Times New Roman"/>
                          <a:ea typeface="Times New Roman"/>
                          <a:cs typeface="Times New Roman"/>
                          <a:sym typeface="Times New Roman"/>
                        </a:rPr>
                        <a:t> by </a:t>
                      </a:r>
                      <a:r>
                        <a:rPr i="1" lang="en">
                          <a:solidFill>
                            <a:schemeClr val="dk1"/>
                          </a:solidFill>
                          <a:highlight>
                            <a:srgbClr val="FFFFFF"/>
                          </a:highlight>
                          <a:latin typeface="Times New Roman"/>
                          <a:ea typeface="Times New Roman"/>
                          <a:cs typeface="Times New Roman"/>
                          <a:sym typeface="Times New Roman"/>
                        </a:rPr>
                        <a:t>f</a:t>
                      </a:r>
                      <a:r>
                        <a:rPr lang="en">
                          <a:solidFill>
                            <a:schemeClr val="dk1"/>
                          </a:solidFill>
                          <a:highlight>
                            <a:srgbClr val="FFFFFF"/>
                          </a:highlight>
                          <a:latin typeface="Times New Roman"/>
                          <a:ea typeface="Times New Roman"/>
                          <a:cs typeface="Times New Roman"/>
                          <a:sym typeface="Times New Roman"/>
                        </a:rPr>
                        <a:t> (</a:t>
                      </a:r>
                      <a:r>
                        <a:rPr i="1" lang="en">
                          <a:solidFill>
                            <a:schemeClr val="dk1"/>
                          </a:solidFill>
                          <a:highlight>
                            <a:srgbClr val="FFFFFF"/>
                          </a:highlight>
                          <a:latin typeface="Times New Roman"/>
                          <a:ea typeface="Times New Roman"/>
                          <a:cs typeface="Times New Roman"/>
                          <a:sym typeface="Times New Roman"/>
                        </a:rPr>
                        <a:t>f</a:t>
                      </a:r>
                      <a:r>
                        <a:rPr lang="en">
                          <a:solidFill>
                            <a:schemeClr val="dk1"/>
                          </a:solidFill>
                          <a:highlight>
                            <a:srgbClr val="FFFFFF"/>
                          </a:highlight>
                          <a:latin typeface="Times New Roman"/>
                          <a:ea typeface="Times New Roman"/>
                          <a:cs typeface="Times New Roman"/>
                          <a:sym typeface="Times New Roman"/>
                        </a:rPr>
                        <a:t> is a floating point number).</a:t>
                      </a:r>
                      <a:endParaRPr>
                        <a:latin typeface="Times New Roman"/>
                        <a:ea typeface="Times New Roman"/>
                        <a:cs typeface="Times New Roman"/>
                        <a:sym typeface="Times New Roman"/>
                      </a:endParaRPr>
                    </a:p>
                  </a:txBody>
                  <a:tcPr marT="91425" marB="91425" marR="91425" marL="91425"/>
                </a:tc>
              </a:tr>
              <a:tr h="395625">
                <a:tc>
                  <a:txBody>
                    <a:bodyPr/>
                    <a:lstStyle/>
                    <a:p>
                      <a:pPr indent="0" lvl="0" marL="0" rtl="0" algn="ctr">
                        <a:lnSpc>
                          <a:spcPct val="50000"/>
                        </a:lnSpc>
                        <a:spcBef>
                          <a:spcPts val="0"/>
                        </a:spcBef>
                        <a:spcAft>
                          <a:spcPts val="0"/>
                        </a:spcAft>
                        <a:buNone/>
                      </a:pPr>
                      <a:r>
                        <a:rPr lang="en">
                          <a:latin typeface="Times New Roman"/>
                          <a:ea typeface="Times New Roman"/>
                          <a:cs typeface="Times New Roman"/>
                          <a:sym typeface="Times New Roman"/>
                        </a:rPr>
                        <a:t>-s &lt;n&gt;</a:t>
                      </a:r>
                      <a:endParaRPr>
                        <a:latin typeface="Times New Roman"/>
                        <a:ea typeface="Times New Roman"/>
                        <a:cs typeface="Times New Roman"/>
                        <a:sym typeface="Times New Roman"/>
                      </a:endParaRPr>
                    </a:p>
                  </a:txBody>
                  <a:tcPr marT="91425" marB="91425" marR="91425" marL="91425"/>
                </a:tc>
                <a:tc>
                  <a:txBody>
                    <a:bodyPr/>
                    <a:lstStyle/>
                    <a:p>
                      <a:pPr indent="0" lvl="0" marL="0" rtl="0" algn="l">
                        <a:lnSpc>
                          <a:spcPct val="50000"/>
                        </a:lnSpc>
                        <a:spcBef>
                          <a:spcPts val="0"/>
                        </a:spcBef>
                        <a:spcAft>
                          <a:spcPts val="600"/>
                        </a:spcAft>
                        <a:buNone/>
                      </a:pPr>
                      <a:r>
                        <a:rPr lang="en">
                          <a:solidFill>
                            <a:schemeClr val="dk1"/>
                          </a:solidFill>
                          <a:highlight>
                            <a:srgbClr val="FFFFFF"/>
                          </a:highlight>
                          <a:latin typeface="Times New Roman"/>
                          <a:ea typeface="Times New Roman"/>
                          <a:cs typeface="Times New Roman"/>
                          <a:sym typeface="Times New Roman"/>
                        </a:rPr>
                        <a:t>Size of a loop iteration </a:t>
                      </a:r>
                      <a:r>
                        <a:rPr lang="en">
                          <a:solidFill>
                            <a:schemeClr val="dk1"/>
                          </a:solidFill>
                          <a:highlight>
                            <a:srgbClr val="FFFFFF"/>
                          </a:highlight>
                          <a:latin typeface="Times New Roman"/>
                          <a:ea typeface="Times New Roman"/>
                          <a:cs typeface="Times New Roman"/>
                          <a:sym typeface="Times New Roman"/>
                        </a:rPr>
                        <a:t>(r)</a:t>
                      </a:r>
                      <a:endParaRPr>
                        <a:latin typeface="Times New Roman"/>
                        <a:ea typeface="Times New Roman"/>
                        <a:cs typeface="Times New Roman"/>
                        <a:sym typeface="Times New Roman"/>
                      </a:endParaRPr>
                    </a:p>
                  </a:txBody>
                  <a:tcPr marT="91425" marB="91425" marR="91425" marL="91425"/>
                </a:tc>
              </a:tr>
              <a:tr h="395625">
                <a:tc>
                  <a:txBody>
                    <a:bodyPr/>
                    <a:lstStyle/>
                    <a:p>
                      <a:pPr indent="0" lvl="0" marL="0" rtl="0" algn="ctr">
                        <a:lnSpc>
                          <a:spcPct val="50000"/>
                        </a:lnSpc>
                        <a:spcBef>
                          <a:spcPts val="0"/>
                        </a:spcBef>
                        <a:spcAft>
                          <a:spcPts val="0"/>
                        </a:spcAft>
                        <a:buNone/>
                      </a:pPr>
                      <a:r>
                        <a:rPr lang="en">
                          <a:latin typeface="Times New Roman"/>
                          <a:ea typeface="Times New Roman"/>
                          <a:cs typeface="Times New Roman"/>
                          <a:sym typeface="Times New Roman"/>
                        </a:rPr>
                        <a:t>-fs &lt;f&gt;</a:t>
                      </a:r>
                      <a:endParaRPr>
                        <a:latin typeface="Times New Roman"/>
                        <a:ea typeface="Times New Roman"/>
                        <a:cs typeface="Times New Roman"/>
                        <a:sym typeface="Times New Roman"/>
                      </a:endParaRPr>
                    </a:p>
                  </a:txBody>
                  <a:tcPr marT="91425" marB="91425" marR="91425" marL="91425"/>
                </a:tc>
                <a:tc>
                  <a:txBody>
                    <a:bodyPr/>
                    <a:lstStyle/>
                    <a:p>
                      <a:pPr indent="0" lvl="0" marL="0" rtl="0" algn="l">
                        <a:lnSpc>
                          <a:spcPct val="50000"/>
                        </a:lnSpc>
                        <a:spcBef>
                          <a:spcPts val="0"/>
                        </a:spcBef>
                        <a:spcAft>
                          <a:spcPts val="600"/>
                        </a:spcAft>
                        <a:buNone/>
                      </a:pPr>
                      <a:r>
                        <a:rPr lang="en">
                          <a:solidFill>
                            <a:schemeClr val="dk1"/>
                          </a:solidFill>
                          <a:highlight>
                            <a:srgbClr val="FFFFFF"/>
                          </a:highlight>
                          <a:latin typeface="Times New Roman"/>
                          <a:ea typeface="Times New Roman"/>
                          <a:cs typeface="Times New Roman"/>
                          <a:sym typeface="Times New Roman"/>
                        </a:rPr>
                        <a:t>Multiply </a:t>
                      </a:r>
                      <a:r>
                        <a:rPr i="1" lang="en">
                          <a:solidFill>
                            <a:schemeClr val="dk1"/>
                          </a:solidFill>
                          <a:highlight>
                            <a:srgbClr val="FFFFFF"/>
                          </a:highlight>
                          <a:latin typeface="Times New Roman"/>
                          <a:ea typeface="Times New Roman"/>
                          <a:cs typeface="Times New Roman"/>
                          <a:sym typeface="Times New Roman"/>
                        </a:rPr>
                        <a:t>s</a:t>
                      </a:r>
                      <a:r>
                        <a:rPr lang="en">
                          <a:solidFill>
                            <a:schemeClr val="dk1"/>
                          </a:solidFill>
                          <a:highlight>
                            <a:srgbClr val="FFFFFF"/>
                          </a:highlight>
                          <a:latin typeface="Times New Roman"/>
                          <a:ea typeface="Times New Roman"/>
                          <a:cs typeface="Times New Roman"/>
                          <a:sym typeface="Times New Roman"/>
                        </a:rPr>
                        <a:t> by </a:t>
                      </a:r>
                      <a:r>
                        <a:rPr i="1" lang="en">
                          <a:solidFill>
                            <a:schemeClr val="dk1"/>
                          </a:solidFill>
                          <a:highlight>
                            <a:srgbClr val="FFFFFF"/>
                          </a:highlight>
                          <a:latin typeface="Times New Roman"/>
                          <a:ea typeface="Times New Roman"/>
                          <a:cs typeface="Times New Roman"/>
                          <a:sym typeface="Times New Roman"/>
                        </a:rPr>
                        <a:t>f</a:t>
                      </a:r>
                      <a:r>
                        <a:rPr lang="en">
                          <a:solidFill>
                            <a:schemeClr val="dk1"/>
                          </a:solidFill>
                          <a:highlight>
                            <a:srgbClr val="FFFFFF"/>
                          </a:highlight>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r>
              <a:tr h="456625">
                <a:tc>
                  <a:txBody>
                    <a:bodyPr/>
                    <a:lstStyle/>
                    <a:p>
                      <a:pPr indent="0" lvl="0" marL="0" rtl="0" algn="ctr">
                        <a:lnSpc>
                          <a:spcPct val="100000"/>
                        </a:lnSpc>
                        <a:spcBef>
                          <a:spcPts val="0"/>
                        </a:spcBef>
                        <a:spcAft>
                          <a:spcPts val="0"/>
                        </a:spcAft>
                        <a:buNone/>
                      </a:pPr>
                      <a:r>
                        <a:rPr lang="en">
                          <a:latin typeface="Times New Roman"/>
                          <a:ea typeface="Times New Roman"/>
                          <a:cs typeface="Times New Roman"/>
                          <a:sym typeface="Times New Roman"/>
                        </a:rPr>
                        <a:t>-f &lt;f&gt;</a:t>
                      </a:r>
                      <a:endParaRPr>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0"/>
                        </a:spcBef>
                        <a:spcAft>
                          <a:spcPts val="600"/>
                        </a:spcAft>
                        <a:buNone/>
                      </a:pPr>
                      <a:r>
                        <a:rPr lang="en">
                          <a:solidFill>
                            <a:schemeClr val="dk1"/>
                          </a:solidFill>
                          <a:highlight>
                            <a:srgbClr val="FFFFFF"/>
                          </a:highlight>
                          <a:latin typeface="Times New Roman"/>
                          <a:ea typeface="Times New Roman"/>
                          <a:cs typeface="Times New Roman"/>
                          <a:sym typeface="Times New Roman"/>
                        </a:rPr>
                        <a:t>Multiply </a:t>
                      </a:r>
                      <a:r>
                        <a:rPr i="1" lang="en">
                          <a:solidFill>
                            <a:schemeClr val="dk1"/>
                          </a:solidFill>
                          <a:highlight>
                            <a:srgbClr val="FFFFFF"/>
                          </a:highlight>
                          <a:latin typeface="Times New Roman"/>
                          <a:ea typeface="Times New Roman"/>
                          <a:cs typeface="Times New Roman"/>
                          <a:sym typeface="Times New Roman"/>
                        </a:rPr>
                        <a:t>s</a:t>
                      </a:r>
                      <a:r>
                        <a:rPr lang="en">
                          <a:solidFill>
                            <a:schemeClr val="dk1"/>
                          </a:solidFill>
                          <a:highlight>
                            <a:srgbClr val="FFFFFF"/>
                          </a:highlight>
                          <a:latin typeface="Times New Roman"/>
                          <a:ea typeface="Times New Roman"/>
                          <a:cs typeface="Times New Roman"/>
                          <a:sym typeface="Times New Roman"/>
                        </a:rPr>
                        <a:t> by </a:t>
                      </a:r>
                      <a:r>
                        <a:rPr i="1" lang="en">
                          <a:solidFill>
                            <a:schemeClr val="dk1"/>
                          </a:solidFill>
                          <a:highlight>
                            <a:srgbClr val="FFFFFF"/>
                          </a:highlight>
                          <a:latin typeface="Times New Roman"/>
                          <a:ea typeface="Times New Roman"/>
                          <a:cs typeface="Times New Roman"/>
                          <a:sym typeface="Times New Roman"/>
                        </a:rPr>
                        <a:t>f</a:t>
                      </a:r>
                      <a:r>
                        <a:rPr lang="en">
                          <a:solidFill>
                            <a:schemeClr val="dk1"/>
                          </a:solidFill>
                          <a:highlight>
                            <a:srgbClr val="FFFFFF"/>
                          </a:highlight>
                          <a:latin typeface="Times New Roman"/>
                          <a:ea typeface="Times New Roman"/>
                          <a:cs typeface="Times New Roman"/>
                          <a:sym typeface="Times New Roman"/>
                        </a:rPr>
                        <a:t> and divide </a:t>
                      </a:r>
                      <a:r>
                        <a:rPr i="1" lang="en">
                          <a:solidFill>
                            <a:schemeClr val="dk1"/>
                          </a:solidFill>
                          <a:highlight>
                            <a:srgbClr val="FFFFFF"/>
                          </a:highlight>
                          <a:latin typeface="Times New Roman"/>
                          <a:ea typeface="Times New Roman"/>
                          <a:cs typeface="Times New Roman"/>
                          <a:sym typeface="Times New Roman"/>
                        </a:rPr>
                        <a:t>r</a:t>
                      </a:r>
                      <a:r>
                        <a:rPr lang="en">
                          <a:solidFill>
                            <a:schemeClr val="dk1"/>
                          </a:solidFill>
                          <a:highlight>
                            <a:srgbClr val="FFFFFF"/>
                          </a:highlight>
                          <a:latin typeface="Times New Roman"/>
                          <a:ea typeface="Times New Roman"/>
                          <a:cs typeface="Times New Roman"/>
                          <a:sym typeface="Times New Roman"/>
                        </a:rPr>
                        <a:t> by </a:t>
                      </a:r>
                      <a:r>
                        <a:rPr i="1" lang="en">
                          <a:solidFill>
                            <a:schemeClr val="dk1"/>
                          </a:solidFill>
                          <a:highlight>
                            <a:srgbClr val="FFFFFF"/>
                          </a:highlight>
                          <a:latin typeface="Times New Roman"/>
                          <a:ea typeface="Times New Roman"/>
                          <a:cs typeface="Times New Roman"/>
                          <a:sym typeface="Times New Roman"/>
                        </a:rPr>
                        <a:t>f</a:t>
                      </a:r>
                      <a:r>
                        <a:rPr lang="en">
                          <a:solidFill>
                            <a:schemeClr val="dk1"/>
                          </a:solidFill>
                          <a:highlight>
                            <a:srgbClr val="FFFFFF"/>
                          </a:highlight>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Controlling Test Parameters</a:t>
            </a:r>
            <a:endParaRPr b="1"/>
          </a:p>
        </p:txBody>
      </p:sp>
      <p:sp>
        <p:nvSpPr>
          <p:cNvPr id="95" name="Google Shape;9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total number of outcomes produced by running a.exe is given by: </a:t>
            </a:r>
            <a:endParaRPr sz="1400">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b="1" lang="en">
                <a:solidFill>
                  <a:schemeClr val="dk1"/>
                </a:solidFill>
                <a:latin typeface="Times New Roman"/>
                <a:ea typeface="Times New Roman"/>
                <a:cs typeface="Times New Roman"/>
                <a:sym typeface="Times New Roman"/>
              </a:rPr>
              <a:t>Total Outcomes = n×r×s</a:t>
            </a:r>
            <a:endParaRPr b="1">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This is because:</a:t>
            </a:r>
            <a:endParaRPr>
              <a:solidFill>
                <a:schemeClr val="dk1"/>
              </a:solidFill>
              <a:latin typeface="Times New Roman"/>
              <a:ea typeface="Times New Roman"/>
              <a:cs typeface="Times New Roman"/>
              <a:sym typeface="Times New Roman"/>
            </a:endParaRPr>
          </a:p>
          <a:p>
            <a:pPr indent="-317500" lvl="2" marL="1371600" rtl="0" algn="l">
              <a:spcBef>
                <a:spcPts val="0"/>
              </a:spcBef>
              <a:spcAft>
                <a:spcPts val="0"/>
              </a:spcAft>
              <a:buClr>
                <a:schemeClr val="dk1"/>
              </a:buClr>
              <a:buSzPts val="1400"/>
              <a:buChar char="■"/>
            </a:pPr>
            <a:r>
              <a:rPr lang="en">
                <a:solidFill>
                  <a:schemeClr val="dk1"/>
                </a:solidFill>
                <a:latin typeface="Times New Roman"/>
                <a:ea typeface="Times New Roman"/>
                <a:cs typeface="Times New Roman"/>
                <a:sym typeface="Times New Roman"/>
              </a:rPr>
              <a:t>n tests are run concurrently.</a:t>
            </a:r>
            <a:endParaRPr>
              <a:solidFill>
                <a:schemeClr val="dk1"/>
              </a:solidFill>
              <a:latin typeface="Times New Roman"/>
              <a:ea typeface="Times New Roman"/>
              <a:cs typeface="Times New Roman"/>
              <a:sym typeface="Times New Roman"/>
            </a:endParaRPr>
          </a:p>
          <a:p>
            <a:pPr indent="-317500" lvl="2" marL="1371600" rtl="0" algn="l">
              <a:spcBef>
                <a:spcPts val="0"/>
              </a:spcBef>
              <a:spcAft>
                <a:spcPts val="0"/>
              </a:spcAft>
              <a:buClr>
                <a:schemeClr val="dk1"/>
              </a:buClr>
              <a:buSzPts val="1400"/>
              <a:buChar char="■"/>
            </a:pPr>
            <a:r>
              <a:rPr lang="en">
                <a:solidFill>
                  <a:schemeClr val="dk1"/>
                </a:solidFill>
                <a:latin typeface="Times New Roman"/>
                <a:ea typeface="Times New Roman"/>
                <a:cs typeface="Times New Roman"/>
                <a:sym typeface="Times New Roman"/>
              </a:rPr>
              <a:t>Each test runs r iterations.</a:t>
            </a:r>
            <a:endParaRPr>
              <a:solidFill>
                <a:schemeClr val="dk1"/>
              </a:solidFill>
              <a:latin typeface="Times New Roman"/>
              <a:ea typeface="Times New Roman"/>
              <a:cs typeface="Times New Roman"/>
              <a:sym typeface="Times New Roman"/>
            </a:endParaRPr>
          </a:p>
          <a:p>
            <a:pPr indent="-317500" lvl="2" marL="1371600" rtl="0" algn="l">
              <a:spcBef>
                <a:spcPts val="0"/>
              </a:spcBef>
              <a:spcAft>
                <a:spcPts val="0"/>
              </a:spcAft>
              <a:buClr>
                <a:schemeClr val="dk1"/>
              </a:buClr>
              <a:buSzPts val="1400"/>
              <a:buChar char="■"/>
            </a:pPr>
            <a:r>
              <a:rPr lang="en">
                <a:solidFill>
                  <a:schemeClr val="dk1"/>
                </a:solidFill>
                <a:latin typeface="Times New Roman"/>
                <a:ea typeface="Times New Roman"/>
                <a:cs typeface="Times New Roman"/>
                <a:sym typeface="Times New Roman"/>
              </a:rPr>
              <a:t>Each iteration processes s (size of loop of each </a:t>
            </a:r>
            <a:r>
              <a:rPr lang="en">
                <a:solidFill>
                  <a:schemeClr val="dk1"/>
                </a:solidFill>
                <a:latin typeface="Times New Roman"/>
                <a:ea typeface="Times New Roman"/>
                <a:cs typeface="Times New Roman"/>
                <a:sym typeface="Times New Roman"/>
              </a:rPr>
              <a:t>iteration</a:t>
            </a:r>
            <a:r>
              <a:rPr lang="en">
                <a:solidFill>
                  <a:schemeClr val="dk1"/>
                </a:solidFill>
                <a:latin typeface="Times New Roman"/>
                <a:ea typeface="Times New Roman"/>
                <a:cs typeface="Times New Roman"/>
                <a:sym typeface="Times New Roman"/>
              </a:rPr>
              <a:t>) memory locations or operations.</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For example :</a:t>
            </a:r>
            <a:endParaRPr sz="1400">
              <a:solidFill>
                <a:schemeClr val="dk1"/>
              </a:solidFill>
              <a:latin typeface="Times New Roman"/>
              <a:ea typeface="Times New Roman"/>
              <a:cs typeface="Times New Roman"/>
              <a:sym typeface="Times New Roman"/>
            </a:endParaRPr>
          </a:p>
          <a:p>
            <a:pPr indent="-336550" lvl="1" marL="914400" rtl="0" algn="l">
              <a:spcBef>
                <a:spcPts val="0"/>
              </a:spcBef>
              <a:spcAft>
                <a:spcPts val="0"/>
              </a:spcAft>
              <a:buClr>
                <a:schemeClr val="dk1"/>
              </a:buClr>
              <a:buSzPts val="1700"/>
              <a:buFont typeface="Times New Roman"/>
              <a:buChar char="○"/>
            </a:pPr>
            <a:r>
              <a:rPr lang="en">
                <a:solidFill>
                  <a:schemeClr val="dk1"/>
                </a:solidFill>
                <a:highlight>
                  <a:srgbClr val="FFFFFF"/>
                </a:highlight>
                <a:latin typeface="Times New Roman"/>
                <a:ea typeface="Times New Roman"/>
                <a:cs typeface="Times New Roman"/>
                <a:sym typeface="Times New Roman"/>
              </a:rPr>
              <a:t>For instance, assuming </a:t>
            </a:r>
            <a:r>
              <a:rPr i="1" lang="en">
                <a:solidFill>
                  <a:schemeClr val="dk1"/>
                </a:solidFill>
                <a:highlight>
                  <a:srgbClr val="FFFFFF"/>
                </a:highlight>
                <a:latin typeface="Times New Roman"/>
                <a:ea typeface="Times New Roman"/>
                <a:cs typeface="Times New Roman"/>
                <a:sym typeface="Times New Roman"/>
              </a:rPr>
              <a:t>t</a:t>
            </a:r>
            <a:r>
              <a:rPr lang="en">
                <a:solidFill>
                  <a:schemeClr val="dk1"/>
                </a:solidFill>
                <a:highlight>
                  <a:srgbClr val="FFFFFF"/>
                </a:highlight>
                <a:latin typeface="Times New Roman"/>
                <a:ea typeface="Times New Roman"/>
                <a:cs typeface="Times New Roman"/>
                <a:sym typeface="Times New Roman"/>
              </a:rPr>
              <a:t>=2, </a:t>
            </a:r>
            <a:r>
              <a:rPr lang="en">
                <a:solidFill>
                  <a:srgbClr val="188038"/>
                </a:solidFill>
                <a:highlight>
                  <a:srgbClr val="FFFFFF"/>
                </a:highlight>
                <a:latin typeface="Times New Roman"/>
                <a:ea typeface="Times New Roman"/>
                <a:cs typeface="Times New Roman"/>
                <a:sym typeface="Times New Roman"/>
              </a:rPr>
              <a:t>./a.exe -a 20 -r 10k -s 1</a:t>
            </a:r>
            <a:r>
              <a:rPr lang="en">
                <a:solidFill>
                  <a:schemeClr val="dk1"/>
                </a:solidFill>
                <a:highlight>
                  <a:srgbClr val="FFFFFF"/>
                </a:highlight>
                <a:latin typeface="Times New Roman"/>
                <a:ea typeface="Times New Roman"/>
                <a:cs typeface="Times New Roman"/>
                <a:sym typeface="Times New Roman"/>
              </a:rPr>
              <a:t> and </a:t>
            </a:r>
            <a:r>
              <a:rPr lang="en">
                <a:solidFill>
                  <a:srgbClr val="188038"/>
                </a:solidFill>
                <a:highlight>
                  <a:srgbClr val="FFFFFF"/>
                </a:highlight>
                <a:latin typeface="Times New Roman"/>
                <a:ea typeface="Times New Roman"/>
                <a:cs typeface="Times New Roman"/>
                <a:sym typeface="Times New Roman"/>
              </a:rPr>
              <a:t>./a.exe -n 1 -r 1 -s 1M</a:t>
            </a:r>
            <a:r>
              <a:rPr lang="en">
                <a:solidFill>
                  <a:schemeClr val="dk1"/>
                </a:solidFill>
                <a:highlight>
                  <a:srgbClr val="FFFFFF"/>
                </a:highlight>
                <a:latin typeface="Times New Roman"/>
                <a:ea typeface="Times New Roman"/>
                <a:cs typeface="Times New Roman"/>
                <a:sym typeface="Times New Roman"/>
              </a:rPr>
              <a:t> will both produce one million outcomes</a:t>
            </a:r>
            <a:endParaRPr>
              <a:solidFill>
                <a:schemeClr val="dk1"/>
              </a:solidFill>
              <a:highlight>
                <a:srgbClr val="FFFFFF"/>
              </a:highlight>
              <a:latin typeface="Times New Roman"/>
              <a:ea typeface="Times New Roman"/>
              <a:cs typeface="Times New Roman"/>
              <a:sym typeface="Times New Roman"/>
            </a:endParaRPr>
          </a:p>
          <a:p>
            <a:pPr indent="0" lvl="0" marL="914400" rtl="0" algn="l">
              <a:spcBef>
                <a:spcPts val="1200"/>
              </a:spcBef>
              <a:spcAft>
                <a:spcPts val="1200"/>
              </a:spcAft>
              <a:buNone/>
            </a:pPr>
            <a:r>
              <a:rPr lang="en" sz="1400">
                <a:solidFill>
                  <a:schemeClr val="dk1"/>
                </a:solidFill>
                <a:highlight>
                  <a:srgbClr val="FFFFFF"/>
                </a:highlight>
                <a:latin typeface="Times New Roman"/>
                <a:ea typeface="Times New Roman"/>
                <a:cs typeface="Times New Roman"/>
                <a:sym typeface="Times New Roman"/>
              </a:rPr>
              <a:t>n*r*s = (a/t)*r*s = (20/2)*10k*1 = 1M </a:t>
            </a:r>
            <a:endParaRPr sz="1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run.sh</a:t>
            </a:r>
            <a:endParaRPr b="1"/>
          </a:p>
        </p:txBody>
      </p:sp>
      <p:sp>
        <p:nvSpPr>
          <p:cNvPr id="101" name="Google Shape;101;p21"/>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1400">
                <a:solidFill>
                  <a:schemeClr val="dk1"/>
                </a:solidFill>
                <a:latin typeface="Times New Roman"/>
                <a:ea typeface="Times New Roman"/>
                <a:cs typeface="Times New Roman"/>
                <a:sym typeface="Times New Roman"/>
              </a:rPr>
              <a:t>Definition</a:t>
            </a:r>
            <a:r>
              <a:rPr b="1" lang="en" sz="1400">
                <a:solidFill>
                  <a:schemeClr val="dk1"/>
                </a:solidFill>
                <a:latin typeface="Times New Roman"/>
                <a:ea typeface="Times New Roman"/>
                <a:cs typeface="Times New Roman"/>
                <a:sym typeface="Times New Roman"/>
              </a:rPr>
              <a:t> : </a:t>
            </a:r>
            <a:r>
              <a:rPr lang="en" sz="1400">
                <a:solidFill>
                  <a:schemeClr val="dk1"/>
                </a:solidFill>
                <a:latin typeface="Times New Roman"/>
                <a:ea typeface="Times New Roman"/>
                <a:cs typeface="Times New Roman"/>
                <a:sym typeface="Times New Roman"/>
              </a:rPr>
              <a:t>The script that automates the </a:t>
            </a:r>
            <a:r>
              <a:rPr lang="en" sz="1400">
                <a:solidFill>
                  <a:schemeClr val="dk1"/>
                </a:solidFill>
                <a:latin typeface="Times New Roman"/>
                <a:ea typeface="Times New Roman"/>
                <a:cs typeface="Times New Roman"/>
                <a:sym typeface="Times New Roman"/>
              </a:rPr>
              <a:t>execution</a:t>
            </a:r>
            <a:r>
              <a:rPr lang="en" sz="1400">
                <a:solidFill>
                  <a:schemeClr val="dk1"/>
                </a:solidFill>
                <a:latin typeface="Times New Roman"/>
                <a:ea typeface="Times New Roman"/>
                <a:cs typeface="Times New Roman"/>
                <a:sym typeface="Times New Roman"/>
              </a:rPr>
              <a:t> of multiple test cases or executables providing consistent and controlled command line parameters</a:t>
            </a:r>
            <a:endParaRPr sz="14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SzPts val="358"/>
              <a:buNone/>
            </a:pPr>
            <a:r>
              <a:t/>
            </a:r>
            <a:endParaRPr sz="1400">
              <a:solidFill>
                <a:schemeClr val="dk1"/>
              </a:solidFill>
              <a:latin typeface="Times New Roman"/>
              <a:ea typeface="Times New Roman"/>
              <a:cs typeface="Times New Roman"/>
              <a:sym typeface="Times New Roman"/>
            </a:endParaRPr>
          </a:p>
          <a:p>
            <a:pPr indent="-317500" lvl="0" marL="457200" rtl="0" algn="just">
              <a:spcBef>
                <a:spcPts val="1200"/>
              </a:spcBef>
              <a:spcAft>
                <a:spcPts val="0"/>
              </a:spcAft>
              <a:buClr>
                <a:schemeClr val="dk1"/>
              </a:buClr>
              <a:buSzPts val="1400"/>
              <a:buAutoNum type="arabicPeriod"/>
            </a:pPr>
            <a:r>
              <a:rPr b="1" lang="en" sz="1400">
                <a:solidFill>
                  <a:schemeClr val="dk1"/>
                </a:solidFill>
                <a:latin typeface="Times New Roman"/>
                <a:ea typeface="Times New Roman"/>
                <a:cs typeface="Times New Roman"/>
                <a:sym typeface="Times New Roman"/>
              </a:rPr>
              <a:t>Create or Modify the Script</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317500" lvl="1" marL="914400" rtl="0" algn="just">
              <a:spcBef>
                <a:spcPts val="0"/>
              </a:spcBef>
              <a:spcAft>
                <a:spcPts val="0"/>
              </a:spcAft>
              <a:buClr>
                <a:schemeClr val="dk1"/>
              </a:buClr>
              <a:buSzPts val="1400"/>
              <a:buChar char="○"/>
            </a:pPr>
            <a:r>
              <a:rPr lang="en">
                <a:solidFill>
                  <a:schemeClr val="dk1"/>
                </a:solidFill>
                <a:latin typeface="Times New Roman"/>
                <a:ea typeface="Times New Roman"/>
                <a:cs typeface="Times New Roman"/>
                <a:sym typeface="Times New Roman"/>
              </a:rPr>
              <a:t>Write or edit </a:t>
            </a:r>
            <a:r>
              <a:rPr b="1" lang="en">
                <a:solidFill>
                  <a:schemeClr val="dk1"/>
                </a:solidFill>
                <a:latin typeface="Times New Roman"/>
                <a:ea typeface="Times New Roman"/>
                <a:cs typeface="Times New Roman"/>
                <a:sym typeface="Times New Roman"/>
              </a:rPr>
              <a:t>run.sh</a:t>
            </a:r>
            <a:r>
              <a:rPr lang="en">
                <a:solidFill>
                  <a:schemeClr val="dk1"/>
                </a:solidFill>
                <a:latin typeface="Times New Roman"/>
                <a:ea typeface="Times New Roman"/>
                <a:cs typeface="Times New Roman"/>
                <a:sym typeface="Times New Roman"/>
              </a:rPr>
              <a:t> to include the appropriate parameters and list of executables you want to run.</a:t>
            </a:r>
            <a:endParaRPr>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AutoNum type="arabicPeriod"/>
            </a:pPr>
            <a:r>
              <a:rPr b="1" lang="en" sz="1400">
                <a:solidFill>
                  <a:schemeClr val="dk1"/>
                </a:solidFill>
                <a:latin typeface="Times New Roman"/>
                <a:ea typeface="Times New Roman"/>
                <a:cs typeface="Times New Roman"/>
                <a:sym typeface="Times New Roman"/>
              </a:rPr>
              <a:t>Make the Script Executable</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317500" lvl="1" marL="914400" rtl="0" algn="just">
              <a:spcBef>
                <a:spcPts val="0"/>
              </a:spcBef>
              <a:spcAft>
                <a:spcPts val="0"/>
              </a:spcAft>
              <a:buClr>
                <a:schemeClr val="dk1"/>
              </a:buClr>
              <a:buSzPts val="1400"/>
              <a:buChar char="○"/>
            </a:pPr>
            <a:r>
              <a:rPr lang="en">
                <a:solidFill>
                  <a:schemeClr val="dk1"/>
                </a:solidFill>
                <a:latin typeface="Times New Roman"/>
                <a:ea typeface="Times New Roman"/>
                <a:cs typeface="Times New Roman"/>
                <a:sym typeface="Times New Roman"/>
              </a:rPr>
              <a:t>Run the command </a:t>
            </a:r>
            <a:r>
              <a:rPr b="1" lang="en">
                <a:solidFill>
                  <a:schemeClr val="dk1"/>
                </a:solidFill>
                <a:latin typeface="Times New Roman"/>
                <a:ea typeface="Times New Roman"/>
                <a:cs typeface="Times New Roman"/>
                <a:sym typeface="Times New Roman"/>
              </a:rPr>
              <a:t>chmod +x</a:t>
            </a:r>
            <a:r>
              <a:rPr lang="en">
                <a:solidFill>
                  <a:schemeClr val="dk1"/>
                </a:solidFill>
                <a:latin typeface="Times New Roman"/>
                <a:ea typeface="Times New Roman"/>
                <a:cs typeface="Times New Roman"/>
                <a:sym typeface="Times New Roman"/>
              </a:rPr>
              <a:t> </a:t>
            </a:r>
            <a:r>
              <a:rPr b="1" lang="en">
                <a:solidFill>
                  <a:schemeClr val="dk1"/>
                </a:solidFill>
                <a:latin typeface="Times New Roman"/>
                <a:ea typeface="Times New Roman"/>
                <a:cs typeface="Times New Roman"/>
                <a:sym typeface="Times New Roman"/>
              </a:rPr>
              <a:t>run.sh </a:t>
            </a:r>
            <a:r>
              <a:rPr lang="en">
                <a:solidFill>
                  <a:schemeClr val="dk1"/>
                </a:solidFill>
                <a:latin typeface="Times New Roman"/>
                <a:ea typeface="Times New Roman"/>
                <a:cs typeface="Times New Roman"/>
                <a:sym typeface="Times New Roman"/>
              </a:rPr>
              <a:t>to make the script executable.</a:t>
            </a:r>
            <a:endParaRPr>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AutoNum type="arabicPeriod"/>
            </a:pPr>
            <a:r>
              <a:rPr b="1" lang="en" sz="1400">
                <a:solidFill>
                  <a:schemeClr val="dk1"/>
                </a:solidFill>
                <a:latin typeface="Times New Roman"/>
                <a:ea typeface="Times New Roman"/>
                <a:cs typeface="Times New Roman"/>
                <a:sym typeface="Times New Roman"/>
              </a:rPr>
              <a:t>Execute the Script</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317500" lvl="1" marL="914400" rtl="0" algn="just">
              <a:spcBef>
                <a:spcPts val="0"/>
              </a:spcBef>
              <a:spcAft>
                <a:spcPts val="0"/>
              </a:spcAft>
              <a:buClr>
                <a:schemeClr val="dk1"/>
              </a:buClr>
              <a:buSzPts val="1400"/>
              <a:buChar char="○"/>
            </a:pPr>
            <a:r>
              <a:rPr lang="en">
                <a:solidFill>
                  <a:schemeClr val="dk1"/>
                </a:solidFill>
                <a:latin typeface="Times New Roman"/>
                <a:ea typeface="Times New Roman"/>
                <a:cs typeface="Times New Roman"/>
                <a:sym typeface="Times New Roman"/>
              </a:rPr>
              <a:t>Run the script using</a:t>
            </a:r>
            <a:r>
              <a:rPr b="1" lang="en">
                <a:solidFill>
                  <a:schemeClr val="dk1"/>
                </a:solidFill>
                <a:latin typeface="Times New Roman"/>
                <a:ea typeface="Times New Roman"/>
                <a:cs typeface="Times New Roman"/>
                <a:sym typeface="Times New Roman"/>
              </a:rPr>
              <a:t> ./run.sh</a:t>
            </a:r>
            <a:r>
              <a:rPr lang="en">
                <a:solidFill>
                  <a:schemeClr val="dk1"/>
                </a:solidFill>
                <a:latin typeface="Times New Roman"/>
                <a:ea typeface="Times New Roman"/>
                <a:cs typeface="Times New Roman"/>
                <a:sym typeface="Times New Roman"/>
              </a:rPr>
              <a:t> to start the test execution with the specified parameters.</a:t>
            </a:r>
            <a:endParaRPr>
              <a:solidFill>
                <a:schemeClr val="dk1"/>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SzPts val="358"/>
              <a:buNone/>
            </a:pPr>
            <a:r>
              <a:t/>
            </a:r>
            <a:endParaRPr sz="1400">
              <a:solidFill>
                <a:schemeClr val="dk1"/>
              </a:solidFill>
              <a:latin typeface="Times New Roman"/>
              <a:ea typeface="Times New Roman"/>
              <a:cs typeface="Times New Roman"/>
              <a:sym typeface="Times New Roman"/>
            </a:endParaRPr>
          </a:p>
        </p:txBody>
      </p:sp>
      <p:sp>
        <p:nvSpPr>
          <p:cNvPr id="102" name="Google Shape;102;p21"/>
          <p:cNvSpPr txBox="1"/>
          <p:nvPr/>
        </p:nvSpPr>
        <p:spPr>
          <a:xfrm>
            <a:off x="4921275" y="1143325"/>
            <a:ext cx="4041000" cy="3434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58"/>
              <a:buFont typeface="Arial"/>
              <a:buNone/>
            </a:pPr>
            <a:r>
              <a:rPr lang="en" sz="1300">
                <a:solidFill>
                  <a:schemeClr val="dk1"/>
                </a:solidFill>
                <a:latin typeface="Roboto Mono"/>
                <a:ea typeface="Roboto Mono"/>
                <a:cs typeface="Roboto Mono"/>
                <a:sym typeface="Roboto Mono"/>
              </a:rPr>
              <a:t>#!/bin/bash</a:t>
            </a:r>
            <a:endParaRPr sz="13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358"/>
              <a:buFont typeface="Arial"/>
              <a:buNone/>
            </a:pPr>
            <a:r>
              <a:rPr lang="en" sz="1300">
                <a:solidFill>
                  <a:schemeClr val="dk1"/>
                </a:solidFill>
                <a:latin typeface="Roboto Mono"/>
                <a:ea typeface="Roboto Mono"/>
                <a:cs typeface="Roboto Mono"/>
                <a:sym typeface="Roboto Mono"/>
              </a:rPr>
              <a:t># Define command-line parameters</a:t>
            </a:r>
            <a:endParaRPr sz="13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358"/>
              <a:buFont typeface="Arial"/>
              <a:buNone/>
            </a:pPr>
            <a:r>
              <a:rPr lang="en" sz="1300">
                <a:solidFill>
                  <a:schemeClr val="dk1"/>
                </a:solidFill>
                <a:latin typeface="Roboto Mono"/>
                <a:ea typeface="Roboto Mono"/>
                <a:cs typeface="Roboto Mono"/>
                <a:sym typeface="Roboto Mono"/>
              </a:rPr>
              <a:t>param_a=8</a:t>
            </a:r>
            <a:endParaRPr sz="13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358"/>
              <a:buFont typeface="Arial"/>
              <a:buNone/>
            </a:pPr>
            <a:r>
              <a:rPr lang="en" sz="1300">
                <a:solidFill>
                  <a:schemeClr val="dk1"/>
                </a:solidFill>
                <a:latin typeface="Roboto Mono"/>
                <a:ea typeface="Roboto Mono"/>
                <a:cs typeface="Roboto Mono"/>
                <a:sym typeface="Roboto Mono"/>
              </a:rPr>
              <a:t>param_r=1</a:t>
            </a:r>
            <a:endParaRPr sz="13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300">
                <a:solidFill>
                  <a:schemeClr val="dk1"/>
                </a:solidFill>
                <a:latin typeface="Roboto Mono"/>
                <a:ea typeface="Roboto Mono"/>
                <a:cs typeface="Roboto Mono"/>
                <a:sym typeface="Roboto Mono"/>
              </a:rPr>
              <a:t>param_s=1M</a:t>
            </a:r>
            <a:endParaRPr sz="13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358"/>
              <a:buFont typeface="Arial"/>
              <a:buNone/>
            </a:pPr>
            <a:r>
              <a:t/>
            </a:r>
            <a:endParaRPr sz="13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358"/>
              <a:buFont typeface="Arial"/>
              <a:buNone/>
            </a:pPr>
            <a:r>
              <a:rPr lang="en" sz="1300">
                <a:solidFill>
                  <a:schemeClr val="dk1"/>
                </a:solidFill>
                <a:latin typeface="Roboto Mono"/>
                <a:ea typeface="Roboto Mono"/>
                <a:cs typeface="Roboto Mono"/>
                <a:sym typeface="Roboto Mono"/>
              </a:rPr>
              <a:t># List of executable files</a:t>
            </a:r>
            <a:endParaRPr sz="13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300">
                <a:solidFill>
                  <a:schemeClr val="dk1"/>
                </a:solidFill>
                <a:latin typeface="Roboto Mono"/>
                <a:ea typeface="Roboto Mono"/>
                <a:cs typeface="Roboto Mono"/>
                <a:sym typeface="Roboto Mono"/>
              </a:rPr>
              <a:t>executables=("a.exe" "b.exe" "c.exe")</a:t>
            </a:r>
            <a:endParaRPr sz="13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358"/>
              <a:buFont typeface="Arial"/>
              <a:buNone/>
            </a:pPr>
            <a:r>
              <a:t/>
            </a:r>
            <a:endParaRPr sz="13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358"/>
              <a:buFont typeface="Arial"/>
              <a:buNone/>
            </a:pPr>
            <a:r>
              <a:rPr lang="en" sz="1300">
                <a:solidFill>
                  <a:schemeClr val="dk1"/>
                </a:solidFill>
                <a:latin typeface="Roboto Mono"/>
                <a:ea typeface="Roboto Mono"/>
                <a:cs typeface="Roboto Mono"/>
                <a:sym typeface="Roboto Mono"/>
              </a:rPr>
              <a:t># Loop through each executable and run with the parameters</a:t>
            </a:r>
            <a:endParaRPr sz="13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358"/>
              <a:buFont typeface="Arial"/>
              <a:buNone/>
            </a:pPr>
            <a:r>
              <a:rPr lang="en" sz="1300">
                <a:solidFill>
                  <a:schemeClr val="dk1"/>
                </a:solidFill>
                <a:latin typeface="Roboto Mono"/>
                <a:ea typeface="Roboto Mono"/>
                <a:cs typeface="Roboto Mono"/>
                <a:sym typeface="Roboto Mono"/>
              </a:rPr>
              <a:t>for exe in "${executables[@]}"; do</a:t>
            </a:r>
            <a:endParaRPr sz="13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358"/>
              <a:buFont typeface="Arial"/>
              <a:buNone/>
            </a:pPr>
            <a:r>
              <a:rPr lang="en" sz="1300">
                <a:solidFill>
                  <a:schemeClr val="dk1"/>
                </a:solidFill>
                <a:latin typeface="Roboto Mono"/>
                <a:ea typeface="Roboto Mono"/>
                <a:cs typeface="Roboto Mono"/>
                <a:sym typeface="Roboto Mono"/>
              </a:rPr>
              <a:t>    echo "Running $exe with parameters -a $param_a -r $param_r -s $param_s"</a:t>
            </a:r>
            <a:endParaRPr sz="13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358"/>
              <a:buFont typeface="Arial"/>
              <a:buNone/>
            </a:pPr>
            <a:r>
              <a:rPr lang="en" sz="1300">
                <a:solidFill>
                  <a:schemeClr val="dk1"/>
                </a:solidFill>
                <a:latin typeface="Roboto Mono"/>
                <a:ea typeface="Roboto Mono"/>
                <a:cs typeface="Roboto Mono"/>
                <a:sym typeface="Roboto Mono"/>
              </a:rPr>
              <a:t>    ./$exe -a $param_a -r $param_r -s $param_s</a:t>
            </a:r>
            <a:endParaRPr sz="13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358"/>
              <a:buFont typeface="Arial"/>
              <a:buNone/>
            </a:pPr>
            <a:r>
              <a:rPr lang="en" sz="1300">
                <a:solidFill>
                  <a:schemeClr val="dk1"/>
                </a:solidFill>
                <a:latin typeface="Roboto Mono"/>
                <a:ea typeface="Roboto Mono"/>
                <a:cs typeface="Roboto Mono"/>
                <a:sym typeface="Roboto Mono"/>
              </a:rPr>
              <a:t>done</a:t>
            </a:r>
            <a:endParaRPr sz="13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3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