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26234d89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26234d89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26234d89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26234d89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26234d89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26234d89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26234d89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26234d89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26234d89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26234d89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26234d89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26234d89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26234d89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26234d89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26234d89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26234d89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26234d89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26234d89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34e78a2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34e78a2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25e6e1d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25e6e1d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26234d89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26234d89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34e78a2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34e78a2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26234d89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26234d89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34e78a2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34e78a2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26234d89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26234d89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34e78a28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34e78a28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26234d89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26234d89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34e78a28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34e78a2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26234d89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26234d89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734e78a28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734e78a28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26234d8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26234d8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26234d89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26234d89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726234d89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726234d89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e7c8fa30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ee7c8fa30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e7c8fa30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e7c8fa30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26234d89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726234d89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e57c9a8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e57c9a8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e57c9a8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e57c9a8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ee91aae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ee91aae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e57c9a87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e57c9a87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ee91aae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ee91aae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26234d89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26234d8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e57c9a87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e57c9a87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e7c8fa30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e7c8fa30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f01bc003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f01bc003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26234d89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26234d89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26234d89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26234d89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26234d89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26234d8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26234d89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26234d89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26234d89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26234d89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riscv/riscv-gnu-toolchai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github.com/riscv-collab/riscv-binutils-gdb/blob/116a737f438d03a1bd6aa706b6ea0b4022f3b7e2/opcodes/riscv-opc.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42712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RISC V</a:t>
            </a:r>
            <a:endParaRPr/>
          </a:p>
        </p:txBody>
      </p:sp>
      <p:sp>
        <p:nvSpPr>
          <p:cNvPr id="87" name="Google Shape;87;p13"/>
          <p:cNvSpPr txBox="1"/>
          <p:nvPr>
            <p:ph idx="1" type="subTitle"/>
          </p:nvPr>
        </p:nvSpPr>
        <p:spPr>
          <a:xfrm>
            <a:off x="729452" y="31430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The RISC V Primer by P Suresh</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1" type="body"/>
          </p:nvPr>
        </p:nvSpPr>
        <p:spPr>
          <a:xfrm>
            <a:off x="710550" y="1504625"/>
            <a:ext cx="7722900" cy="23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4. Hypervisor Mode (H Mode):</a:t>
            </a:r>
            <a:endParaRPr b="1">
              <a:solidFill>
                <a:srgbClr val="000000"/>
              </a:solidFill>
            </a:endParaRPr>
          </a:p>
          <a:p>
            <a:pPr indent="457200" lvl="0" marL="0" rtl="0" algn="l">
              <a:spcBef>
                <a:spcPts val="1200"/>
              </a:spcBef>
              <a:spcAft>
                <a:spcPts val="1200"/>
              </a:spcAft>
              <a:buNone/>
            </a:pPr>
            <a:r>
              <a:rPr lang="en">
                <a:solidFill>
                  <a:srgbClr val="000000"/>
                </a:solidFill>
              </a:rPr>
              <a:t>Hypervisor mode is a privilege mode introduced in the RISC-V Privileged Architecture Specification version 1.11. It is designed to support virtualization, allowing multiple operating systems (guests) to run concurrently on a single hardware platform. Hypervisor mode sits between machine mode and supervisor mode in terms of privilege level, enabling it to manage and control virtualized resources. In hypervisor mode, the hypervisor software runs alongside the system software (e.g., the operating system kernel) and manages virtual machines (VMs) and their resources. Hypervisor mode introduces additional instructions and features to support virtualization, such as virtual memory management, virtual interrupts, and VM management instructions.</a:t>
            </a:r>
            <a:endParaRPr b="1">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 calcmode="lin" valueType="num">
                                      <p:cBhvr additive="base">
                                        <p:cTn dur="1000"/>
                                        <p:tgtEl>
                                          <p:spTgt spid="13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 calcmode="lin" valueType="num">
                                      <p:cBhvr additive="base">
                                        <p:cTn dur="1000"/>
                                        <p:tgtEl>
                                          <p:spTgt spid="1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1" type="body"/>
          </p:nvPr>
        </p:nvSpPr>
        <p:spPr>
          <a:xfrm>
            <a:off x="710550" y="1476450"/>
            <a:ext cx="7722900" cy="23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5. Debug Mode (D Mode):</a:t>
            </a:r>
            <a:endParaRPr b="1">
              <a:solidFill>
                <a:srgbClr val="000000"/>
              </a:solidFill>
            </a:endParaRPr>
          </a:p>
          <a:p>
            <a:pPr indent="457200" lvl="0" marL="0" rtl="0" algn="l">
              <a:spcBef>
                <a:spcPts val="1200"/>
              </a:spcBef>
              <a:spcAft>
                <a:spcPts val="1200"/>
              </a:spcAft>
              <a:buNone/>
            </a:pPr>
            <a:r>
              <a:rPr lang="en">
                <a:solidFill>
                  <a:srgbClr val="000000"/>
                </a:solidFill>
              </a:rPr>
              <a:t>Debug mode is a special-purpose mode used for debugging and system-level diagnostics. It provides facilities for software debugging, such as breakpoints, watchpoints, single-stepping, and register inspection/modification. Debug mode typically operates at a higher privilege level than machine mode, allowing it to control and monitor the execution of software running in machine mode. It enables external debugging tools, such as debuggers and emulators, to interact with the processor and inspect the state of the system. Debug mode may have different implementations and features depending on the specific hardware platform and debugging environment.</a:t>
            </a:r>
            <a:endParaRPr b="1">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 calcmode="lin" valueType="num">
                                      <p:cBhvr additive="base">
                                        <p:cTn dur="1000"/>
                                        <p:tgtEl>
                                          <p:spTgt spid="14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 calcmode="lin" valueType="num">
                                      <p:cBhvr additive="base">
                                        <p:cTn dur="1000"/>
                                        <p:tgtEl>
                                          <p:spTgt spid="14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578125" y="1400900"/>
            <a:ext cx="7838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RISC V Register File</a:t>
            </a:r>
            <a:endParaRPr/>
          </a:p>
        </p:txBody>
      </p:sp>
      <p:sp>
        <p:nvSpPr>
          <p:cNvPr id="146" name="Google Shape;146;p24"/>
          <p:cNvSpPr txBox="1"/>
          <p:nvPr>
            <p:ph idx="1" type="body"/>
          </p:nvPr>
        </p:nvSpPr>
        <p:spPr>
          <a:xfrm>
            <a:off x="578125" y="1861325"/>
            <a:ext cx="7688700" cy="29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register file in the RISC-V architecture is a collection of general-purpose registers (GPRs) that store data temporarily during program execution. Here's an overview of the register file in RISC-V:</a:t>
            </a:r>
            <a:endParaRPr>
              <a:solidFill>
                <a:srgbClr val="000000"/>
              </a:solidFill>
            </a:endParaRPr>
          </a:p>
          <a:p>
            <a:pPr indent="0" lvl="0" marL="0" rtl="0" algn="l">
              <a:spcBef>
                <a:spcPts val="1200"/>
              </a:spcBef>
              <a:spcAft>
                <a:spcPts val="0"/>
              </a:spcAft>
              <a:buNone/>
            </a:pPr>
            <a:r>
              <a:rPr b="1" lang="en">
                <a:solidFill>
                  <a:srgbClr val="000000"/>
                </a:solidFill>
              </a:rPr>
              <a:t>1. General-Purpose Registers (GPRs):</a:t>
            </a:r>
            <a:endParaRPr b="1">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RISC-V defines a set of general-purpose registers that are used for general data processing</a:t>
            </a:r>
            <a:r>
              <a:rPr lang="en">
                <a:solidFill>
                  <a:srgbClr val="000000"/>
                </a:solidFill>
              </a:rPr>
              <a:t> </a:t>
            </a:r>
            <a:r>
              <a:rPr lang="en">
                <a:solidFill>
                  <a:srgbClr val="000000"/>
                </a:solidFill>
              </a:rPr>
              <a:t>operations.</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The number of GPRs and their widths may vary depending on the specific variant of the RISC-V ISA.</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Common variants include RV32I (32-bit), RV64I (64-bit), and RV128I (128-bit), which have 32, 64, and 128 general-purpose registers, respectively.</a:t>
            </a:r>
            <a:endParaRPr>
              <a:solidFill>
                <a:srgbClr val="000000"/>
              </a:solidFill>
            </a:endParaRPr>
          </a:p>
          <a:p>
            <a:pPr indent="-311150" lvl="0" marL="457200" rtl="0" algn="l">
              <a:spcBef>
                <a:spcPts val="0"/>
              </a:spcBef>
              <a:spcAft>
                <a:spcPts val="0"/>
              </a:spcAft>
              <a:buClr>
                <a:srgbClr val="000000"/>
              </a:buClr>
              <a:buSzPts val="1300"/>
              <a:buAutoNum type="arabicPeriod"/>
            </a:pPr>
            <a:r>
              <a:rPr lang="en">
                <a:solidFill>
                  <a:srgbClr val="000000"/>
                </a:solidFill>
              </a:rPr>
              <a:t>The registers are typically denoted as `x0` through `x31` in assembly language, where `x0` is hardwired to the value 0 and is used as the constant zero register.</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 calcmode="lin" valueType="num">
                                      <p:cBhvr additive="base">
                                        <p:cTn dur="1000"/>
                                        <p:tgtEl>
                                          <p:spTgt spid="14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 calcmode="lin" valueType="num">
                                      <p:cBhvr additive="base">
                                        <p:cTn dur="1000"/>
                                        <p:tgtEl>
                                          <p:spTgt spid="14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 calcmode="lin" valueType="num">
                                      <p:cBhvr additive="base">
                                        <p:cTn dur="1000"/>
                                        <p:tgtEl>
                                          <p:spTgt spid="14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 calcmode="lin" valueType="num">
                                      <p:cBhvr additive="base">
                                        <p:cTn dur="1000"/>
                                        <p:tgtEl>
                                          <p:spTgt spid="14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 calcmode="lin" valueType="num">
                                      <p:cBhvr additive="base">
                                        <p:cTn dur="1000"/>
                                        <p:tgtEl>
                                          <p:spTgt spid="14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 calcmode="lin" valueType="num">
                                      <p:cBhvr additive="base">
                                        <p:cTn dur="1000"/>
                                        <p:tgtEl>
                                          <p:spTgt spid="146">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 calcmode="lin" valueType="num">
                                      <p:cBhvr additive="base">
                                        <p:cTn dur="1000"/>
                                        <p:tgtEl>
                                          <p:spTgt spid="14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body"/>
          </p:nvPr>
        </p:nvSpPr>
        <p:spPr>
          <a:xfrm>
            <a:off x="753300" y="15109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2. Special-Purpose Registers (SPRs)</a:t>
            </a:r>
            <a:r>
              <a:rPr lang="en">
                <a:solidFill>
                  <a:srgbClr val="000000"/>
                </a:solidFill>
              </a:rPr>
              <a:t>:</a:t>
            </a:r>
            <a:endParaRPr>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 In addition to general-purpose registers, RISC-V also defines several special-purpose registers that serve specific purposes, such as program counters, stack pointers, and status/control registers.</a:t>
            </a:r>
            <a:endParaRPr>
              <a:solidFill>
                <a:srgbClr val="000000"/>
              </a:solidFill>
            </a:endParaRPr>
          </a:p>
          <a:p>
            <a:pPr indent="-311150" lvl="0" marL="457200" rtl="0" algn="l">
              <a:spcBef>
                <a:spcPts val="1200"/>
              </a:spcBef>
              <a:spcAft>
                <a:spcPts val="1200"/>
              </a:spcAft>
              <a:buClr>
                <a:srgbClr val="000000"/>
              </a:buClr>
              <a:buSzPts val="1300"/>
              <a:buAutoNum type="arabicPeriod"/>
            </a:pPr>
            <a:r>
              <a:rPr lang="en">
                <a:solidFill>
                  <a:srgbClr val="000000"/>
                </a:solidFill>
              </a:rPr>
              <a:t> Special-purpose registers include the program counter (`pc`), stack pointer (`sp`), frame pointer (`fp`), and various control and status registers used for handling exceptions, interrupts, and system-level operations.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1000"/>
                                        <p:tgtEl>
                                          <p:spTgt spid="15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1000"/>
                                        <p:tgtEl>
                                          <p:spTgt spid="15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1000"/>
                                        <p:tgtEl>
                                          <p:spTgt spid="15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 type="body"/>
          </p:nvPr>
        </p:nvSpPr>
        <p:spPr>
          <a:xfrm>
            <a:off x="774300" y="15616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3. Register Width:</a:t>
            </a:r>
            <a:endParaRPr b="1">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The width of general-purpose registers in RISC-V varies depending on the ISA variant.</a:t>
            </a:r>
            <a:endParaRPr>
              <a:solidFill>
                <a:srgbClr val="000000"/>
              </a:solidFill>
            </a:endParaRPr>
          </a:p>
          <a:p>
            <a:pPr indent="-311150" lvl="0" marL="457200" rtl="0" algn="l">
              <a:spcBef>
                <a:spcPts val="1000"/>
              </a:spcBef>
              <a:spcAft>
                <a:spcPts val="0"/>
              </a:spcAft>
              <a:buClr>
                <a:srgbClr val="000000"/>
              </a:buClr>
              <a:buSzPts val="1300"/>
              <a:buAutoNum type="arabicPeriod"/>
            </a:pPr>
            <a:r>
              <a:rPr lang="en">
                <a:solidFill>
                  <a:srgbClr val="000000"/>
                </a:solidFill>
              </a:rPr>
              <a:t>For example, in RV32I, the width of each register is 32 bits, while in RV64I, it is 64 bits, and in RV128I, it is 128 bits.</a:t>
            </a:r>
            <a:endParaRPr>
              <a:solidFill>
                <a:srgbClr val="000000"/>
              </a:solidFill>
            </a:endParaRPr>
          </a:p>
          <a:p>
            <a:pPr indent="-311150" lvl="0" marL="457200" rtl="0" algn="l">
              <a:spcBef>
                <a:spcPts val="1000"/>
              </a:spcBef>
              <a:spcAft>
                <a:spcPts val="1000"/>
              </a:spcAft>
              <a:buClr>
                <a:srgbClr val="000000"/>
              </a:buClr>
              <a:buSzPts val="1300"/>
              <a:buAutoNum type="arabicPeriod"/>
            </a:pPr>
            <a:r>
              <a:rPr lang="en">
                <a:solidFill>
                  <a:srgbClr val="000000"/>
                </a:solidFill>
              </a:rPr>
              <a:t>The wider register widths in RV64I and RV128I provide increased precision and addressability for applications that require larger data sizes and address spaces.</a:t>
            </a:r>
            <a:endParaRPr b="1">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 calcmode="lin" valueType="num">
                                      <p:cBhvr additive="base">
                                        <p:cTn dur="1000"/>
                                        <p:tgtEl>
                                          <p:spTgt spid="15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 calcmode="lin" valueType="num">
                                      <p:cBhvr additive="base">
                                        <p:cTn dur="1000"/>
                                        <p:tgtEl>
                                          <p:spTgt spid="15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 calcmode="lin" valueType="num">
                                      <p:cBhvr additive="base">
                                        <p:cTn dur="1000"/>
                                        <p:tgtEl>
                                          <p:spTgt spid="15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 calcmode="lin" valueType="num">
                                      <p:cBhvr additive="base">
                                        <p:cTn dur="1000"/>
                                        <p:tgtEl>
                                          <p:spTgt spid="1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774300" y="15736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4. Register Operations:</a:t>
            </a:r>
            <a:endParaRPr b="1">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RISC-V instructions operate on data stored in the register file.</a:t>
            </a:r>
            <a:endParaRPr>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Instructions can read data from registers, perform arithmetic or logical operations, and write the results back to registers.</a:t>
            </a:r>
            <a:endParaRPr>
              <a:solidFill>
                <a:srgbClr val="000000"/>
              </a:solidFill>
            </a:endParaRPr>
          </a:p>
          <a:p>
            <a:pPr indent="-311150" lvl="0" marL="457200" rtl="0" algn="l">
              <a:spcBef>
                <a:spcPts val="1000"/>
              </a:spcBef>
              <a:spcAft>
                <a:spcPts val="1200"/>
              </a:spcAft>
              <a:buClr>
                <a:srgbClr val="000000"/>
              </a:buClr>
              <a:buSzPts val="1300"/>
              <a:buAutoNum type="arabicPeriod"/>
            </a:pPr>
            <a:r>
              <a:rPr lang="en">
                <a:solidFill>
                  <a:srgbClr val="000000"/>
                </a:solidFill>
              </a:rPr>
              <a:t>The register file is accessed during each instruction execution cycle to fetch operands, perform computations, and store results.</a:t>
            </a:r>
            <a:endParaRPr b="1">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 calcmode="lin" valueType="num">
                                      <p:cBhvr additive="base">
                                        <p:cTn dur="1000"/>
                                        <p:tgtEl>
                                          <p:spTgt spid="16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 calcmode="lin" valueType="num">
                                      <p:cBhvr additive="base">
                                        <p:cTn dur="1000"/>
                                        <p:tgtEl>
                                          <p:spTgt spid="16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 calcmode="lin" valueType="num">
                                      <p:cBhvr additive="base">
                                        <p:cTn dur="1000"/>
                                        <p:tgtEl>
                                          <p:spTgt spid="16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 calcmode="lin" valueType="num">
                                      <p:cBhvr additive="base">
                                        <p:cTn dur="1000"/>
                                        <p:tgtEl>
                                          <p:spTgt spid="16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idx="1" type="body"/>
          </p:nvPr>
        </p:nvSpPr>
        <p:spPr>
          <a:xfrm>
            <a:off x="774300" y="15736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rgbClr val="000000"/>
                </a:solidFill>
              </a:rPr>
              <a:t>5. Data Storage:</a:t>
            </a:r>
            <a:endParaRPr b="1">
              <a:solidFill>
                <a:srgbClr val="000000"/>
              </a:solidFill>
            </a:endParaRPr>
          </a:p>
          <a:p>
            <a:pPr indent="-311150" lvl="0" marL="457200" rtl="0" algn="l">
              <a:lnSpc>
                <a:spcPct val="115000"/>
              </a:lnSpc>
              <a:spcBef>
                <a:spcPts val="1000"/>
              </a:spcBef>
              <a:spcAft>
                <a:spcPts val="0"/>
              </a:spcAft>
              <a:buClr>
                <a:srgbClr val="000000"/>
              </a:buClr>
              <a:buSzPts val="1300"/>
              <a:buAutoNum type="arabicPeriod"/>
            </a:pPr>
            <a:r>
              <a:rPr lang="en">
                <a:solidFill>
                  <a:srgbClr val="000000"/>
                </a:solidFill>
              </a:rPr>
              <a:t>The register file is typically implemented using fast, on-chip storage elements, such as flip-flops or static random-access memory (SRAM).</a:t>
            </a:r>
            <a:endParaRPr>
              <a:solidFill>
                <a:srgbClr val="000000"/>
              </a:solidFill>
            </a:endParaRPr>
          </a:p>
          <a:p>
            <a:pPr indent="-311150" lvl="0" marL="457200" rtl="0" algn="l">
              <a:lnSpc>
                <a:spcPct val="115000"/>
              </a:lnSpc>
              <a:spcBef>
                <a:spcPts val="1000"/>
              </a:spcBef>
              <a:spcAft>
                <a:spcPts val="0"/>
              </a:spcAft>
              <a:buClr>
                <a:srgbClr val="000000"/>
              </a:buClr>
              <a:buSzPts val="1300"/>
              <a:buAutoNum type="arabicPeriod"/>
            </a:pPr>
            <a:r>
              <a:rPr lang="en">
                <a:solidFill>
                  <a:srgbClr val="000000"/>
                </a:solidFill>
              </a:rPr>
              <a:t>Registers are directly accessible by the processor's execution units, enabling fast data manipulation and computation.</a:t>
            </a:r>
            <a:endParaRPr b="1">
              <a:solidFill>
                <a:srgbClr val="000000"/>
              </a:solidFill>
            </a:endParaRPr>
          </a:p>
          <a:p>
            <a:pPr indent="457200" lvl="0" marL="0" rtl="0" algn="l">
              <a:spcBef>
                <a:spcPts val="1000"/>
              </a:spcBef>
              <a:spcAft>
                <a:spcPts val="1000"/>
              </a:spcAft>
              <a:buNone/>
            </a:pPr>
            <a:r>
              <a:rPr lang="en">
                <a:solidFill>
                  <a:srgbClr val="000000"/>
                </a:solidFill>
              </a:rPr>
              <a:t>Overall, the register file in RISC-V provides a set of temporary storage locations for holding data during program execution. It plays a critical role in facilitating efficient data processing and manipulation within RISC-V processors.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 calcmode="lin" valueType="num">
                                      <p:cBhvr additive="base">
                                        <p:cTn dur="1000"/>
                                        <p:tgtEl>
                                          <p:spTgt spid="16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 calcmode="lin" valueType="num">
                                      <p:cBhvr additive="base">
                                        <p:cTn dur="1000"/>
                                        <p:tgtEl>
                                          <p:spTgt spid="16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 calcmode="lin" valueType="num">
                                      <p:cBhvr additive="base">
                                        <p:cTn dur="1000"/>
                                        <p:tgtEl>
                                          <p:spTgt spid="16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 calcmode="lin" valueType="num">
                                      <p:cBhvr additive="base">
                                        <p:cTn dur="1000"/>
                                        <p:tgtEl>
                                          <p:spTgt spid="16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774300" y="1345075"/>
            <a:ext cx="7688700" cy="5790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en" sz="2300">
                <a:solidFill>
                  <a:srgbClr val="000000"/>
                </a:solidFill>
              </a:rPr>
              <a:t>RISC V Extensions</a:t>
            </a:r>
            <a:endParaRPr b="1" sz="2300">
              <a:solidFill>
                <a:srgbClr val="000000"/>
              </a:solidFill>
            </a:endParaRPr>
          </a:p>
        </p:txBody>
      </p:sp>
      <p:pic>
        <p:nvPicPr>
          <p:cNvPr id="172" name="Google Shape;172;p29"/>
          <p:cNvPicPr preferRelativeResize="0"/>
          <p:nvPr/>
        </p:nvPicPr>
        <p:blipFill rotWithShape="1">
          <a:blip r:embed="rId3">
            <a:alphaModFix/>
          </a:blip>
          <a:srcRect b="6585" l="0" r="1088" t="0"/>
          <a:stretch/>
        </p:blipFill>
        <p:spPr>
          <a:xfrm>
            <a:off x="3507100" y="2038350"/>
            <a:ext cx="5025400" cy="2227775"/>
          </a:xfrm>
          <a:prstGeom prst="rect">
            <a:avLst/>
          </a:prstGeom>
          <a:noFill/>
          <a:ln>
            <a:noFill/>
          </a:ln>
        </p:spPr>
      </p:pic>
      <p:sp>
        <p:nvSpPr>
          <p:cNvPr id="173" name="Google Shape;173;p29"/>
          <p:cNvSpPr txBox="1"/>
          <p:nvPr/>
        </p:nvSpPr>
        <p:spPr>
          <a:xfrm>
            <a:off x="774300" y="1924075"/>
            <a:ext cx="2887500" cy="2594400"/>
          </a:xfrm>
          <a:prstGeom prst="rect">
            <a:avLst/>
          </a:prstGeom>
          <a:noFill/>
          <a:ln>
            <a:noFill/>
          </a:ln>
        </p:spPr>
        <p:txBody>
          <a:bodyPr anchorCtr="0" anchor="t" bIns="91425" lIns="91425" spcFirstLastPara="1" rIns="112500" wrap="square" tIns="91425">
            <a:noAutofit/>
          </a:bodyPr>
          <a:lstStyle/>
          <a:p>
            <a:pPr indent="0" lvl="0" marL="0" rtl="0" algn="l">
              <a:lnSpc>
                <a:spcPct val="115000"/>
              </a:lnSpc>
              <a:spcBef>
                <a:spcPts val="0"/>
              </a:spcBef>
              <a:spcAft>
                <a:spcPts val="1000"/>
              </a:spcAft>
              <a:buNone/>
            </a:pPr>
            <a:r>
              <a:rPr lang="en" sz="1300">
                <a:latin typeface="Lato"/>
                <a:ea typeface="Lato"/>
                <a:cs typeface="Lato"/>
                <a:sym typeface="Lato"/>
              </a:rPr>
              <a:t>In RISC-V, extensions refer to optional sets of instructions that provide additional functionality beyond the base integer instruction set. These extensions are modular and can be added to a RISC-V processor base instruction set to tailor it for specific applications or use cases. Here are some of the key extensions defined in the RISC-V ISA.</a:t>
            </a:r>
            <a:endParaRPr sz="1300">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 calcmode="lin" valueType="num">
                                      <p:cBhvr additive="base">
                                        <p:cTn dur="1000"/>
                                        <p:tgtEl>
                                          <p:spTgt spid="17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729450" y="139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Instruction Format of RISC V</a:t>
            </a:r>
            <a:endParaRPr/>
          </a:p>
        </p:txBody>
      </p:sp>
      <p:sp>
        <p:nvSpPr>
          <p:cNvPr id="179" name="Google Shape;179;p30"/>
          <p:cNvSpPr txBox="1"/>
          <p:nvPr>
            <p:ph idx="1" type="body"/>
          </p:nvPr>
        </p:nvSpPr>
        <p:spPr>
          <a:xfrm>
            <a:off x="729450" y="1926475"/>
            <a:ext cx="7688700" cy="25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instruction format in the RISC-V architecture is designed to be simple, efficient, and easy to decode. RISC-V instructions are encoded using fixed-length instruction formats, with different formats for different types of instructions. Here's an overview of the basic instruction formats in RISC-V:</a:t>
            </a:r>
            <a:endParaRPr>
              <a:solidFill>
                <a:srgbClr val="000000"/>
              </a:solidFill>
            </a:endParaRPr>
          </a:p>
          <a:p>
            <a:pPr indent="0" lvl="0" marL="0" rtl="0" algn="l">
              <a:spcBef>
                <a:spcPts val="1200"/>
              </a:spcBef>
              <a:spcAft>
                <a:spcPts val="0"/>
              </a:spcAft>
              <a:buNone/>
            </a:pPr>
            <a:r>
              <a:rPr b="1" lang="en">
                <a:solidFill>
                  <a:srgbClr val="000000"/>
                </a:solidFill>
              </a:rPr>
              <a:t>1. </a:t>
            </a:r>
            <a:r>
              <a:rPr b="1" lang="en">
                <a:solidFill>
                  <a:srgbClr val="000000"/>
                </a:solidFill>
              </a:rPr>
              <a:t>R-Type Format:</a:t>
            </a:r>
            <a:endParaRPr b="1">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Used for arithmetic and logical instructions that operate on two source registers and store the result in a destination register.</a:t>
            </a:r>
            <a:endParaRPr>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Format: `{opcode} {rd} {funct3} {rs1} {rs2} {funct7}`</a:t>
            </a:r>
            <a:endParaRPr>
              <a:solidFill>
                <a:srgbClr val="000000"/>
              </a:solidFill>
            </a:endParaRPr>
          </a:p>
          <a:p>
            <a:pPr indent="-311150" lvl="0" marL="457200" rtl="0" algn="l">
              <a:spcBef>
                <a:spcPts val="1000"/>
              </a:spcBef>
              <a:spcAft>
                <a:spcPts val="1200"/>
              </a:spcAft>
              <a:buClr>
                <a:srgbClr val="000000"/>
              </a:buClr>
              <a:buSzPts val="1300"/>
              <a:buAutoNum type="arabicPeriod"/>
            </a:pPr>
            <a:r>
              <a:rPr lang="en">
                <a:solidFill>
                  <a:srgbClr val="000000"/>
                </a:solidFill>
              </a:rPr>
              <a:t>Example: `add rd, rs1, rs2`</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 calcmode="lin" valueType="num">
                                      <p:cBhvr additive="base">
                                        <p:cTn dur="1000"/>
                                        <p:tgtEl>
                                          <p:spTgt spid="17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 calcmode="lin" valueType="num">
                                      <p:cBhvr additive="base">
                                        <p:cTn dur="1000"/>
                                        <p:tgtEl>
                                          <p:spTgt spid="179">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 calcmode="lin" valueType="num">
                                      <p:cBhvr additive="base">
                                        <p:cTn dur="1000"/>
                                        <p:tgtEl>
                                          <p:spTgt spid="179">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 calcmode="lin" valueType="num">
                                      <p:cBhvr additive="base">
                                        <p:cTn dur="1000"/>
                                        <p:tgtEl>
                                          <p:spTgt spid="179">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 calcmode="lin" valueType="num">
                                      <p:cBhvr additive="base">
                                        <p:cTn dur="1000"/>
                                        <p:tgtEl>
                                          <p:spTgt spid="179">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 calcmode="lin" valueType="num">
                                      <p:cBhvr additive="base">
                                        <p:cTn dur="1000"/>
                                        <p:tgtEl>
                                          <p:spTgt spid="17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718100" y="1371800"/>
            <a:ext cx="1351200" cy="11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 Type</a:t>
            </a:r>
            <a:br>
              <a:rPr lang="en"/>
            </a:br>
            <a:r>
              <a:rPr lang="en"/>
              <a:t>format</a:t>
            </a:r>
            <a:endParaRPr/>
          </a:p>
        </p:txBody>
      </p:sp>
      <p:pic>
        <p:nvPicPr>
          <p:cNvPr id="185" name="Google Shape;185;p31"/>
          <p:cNvPicPr preferRelativeResize="0"/>
          <p:nvPr/>
        </p:nvPicPr>
        <p:blipFill>
          <a:blip r:embed="rId3">
            <a:alphaModFix/>
          </a:blip>
          <a:stretch>
            <a:fillRect/>
          </a:stretch>
        </p:blipFill>
        <p:spPr>
          <a:xfrm>
            <a:off x="2221700" y="990600"/>
            <a:ext cx="6769900" cy="36893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 calcmode="lin" valueType="num">
                                      <p:cBhvr additive="base">
                                        <p:cTn dur="1000"/>
                                        <p:tgtEl>
                                          <p:spTgt spid="18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483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12121"/>
                </a:solidFill>
              </a:rPr>
              <a:t>Contents</a:t>
            </a:r>
            <a:endParaRPr>
              <a:solidFill>
                <a:srgbClr val="212121"/>
              </a:solidFill>
            </a:endParaRPr>
          </a:p>
        </p:txBody>
      </p:sp>
      <p:sp>
        <p:nvSpPr>
          <p:cNvPr id="93" name="Google Shape;93;p14"/>
          <p:cNvSpPr txBox="1"/>
          <p:nvPr>
            <p:ph idx="1" type="body"/>
          </p:nvPr>
        </p:nvSpPr>
        <p:spPr>
          <a:xfrm>
            <a:off x="729450" y="2078875"/>
            <a:ext cx="7688700" cy="24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12121"/>
                </a:solidFill>
              </a:rPr>
              <a:t>1.Introduction to RISC V</a:t>
            </a:r>
            <a:endParaRPr b="1">
              <a:solidFill>
                <a:srgbClr val="212121"/>
              </a:solidFill>
            </a:endParaRPr>
          </a:p>
          <a:p>
            <a:pPr indent="0" lvl="0" marL="0" rtl="0" algn="l">
              <a:spcBef>
                <a:spcPts val="1200"/>
              </a:spcBef>
              <a:spcAft>
                <a:spcPts val="0"/>
              </a:spcAft>
              <a:buNone/>
            </a:pPr>
            <a:r>
              <a:rPr b="1" lang="en">
                <a:solidFill>
                  <a:srgbClr val="212121"/>
                </a:solidFill>
              </a:rPr>
              <a:t>2.RISC V Operation Modes</a:t>
            </a:r>
            <a:endParaRPr b="1">
              <a:solidFill>
                <a:srgbClr val="212121"/>
              </a:solidFill>
            </a:endParaRPr>
          </a:p>
          <a:p>
            <a:pPr indent="0" lvl="0" marL="0" rtl="0" algn="l">
              <a:spcBef>
                <a:spcPts val="1200"/>
              </a:spcBef>
              <a:spcAft>
                <a:spcPts val="0"/>
              </a:spcAft>
              <a:buNone/>
            </a:pPr>
            <a:r>
              <a:rPr b="1" lang="en">
                <a:solidFill>
                  <a:srgbClr val="212121"/>
                </a:solidFill>
              </a:rPr>
              <a:t>3.RISC V Registers and Extensions</a:t>
            </a:r>
            <a:endParaRPr b="1">
              <a:solidFill>
                <a:srgbClr val="212121"/>
              </a:solidFill>
            </a:endParaRPr>
          </a:p>
          <a:p>
            <a:pPr indent="0" lvl="0" marL="0" rtl="0" algn="l">
              <a:spcBef>
                <a:spcPts val="1200"/>
              </a:spcBef>
              <a:spcAft>
                <a:spcPts val="0"/>
              </a:spcAft>
              <a:buNone/>
            </a:pPr>
            <a:r>
              <a:rPr b="1" lang="en">
                <a:solidFill>
                  <a:srgbClr val="212121"/>
                </a:solidFill>
              </a:rPr>
              <a:t>4.Instruction Format of RISC V</a:t>
            </a:r>
            <a:endParaRPr b="1">
              <a:solidFill>
                <a:srgbClr val="212121"/>
              </a:solidFill>
            </a:endParaRPr>
          </a:p>
          <a:p>
            <a:pPr indent="0" lvl="0" marL="0" rtl="0" algn="l">
              <a:spcBef>
                <a:spcPts val="1200"/>
              </a:spcBef>
              <a:spcAft>
                <a:spcPts val="0"/>
              </a:spcAft>
              <a:buNone/>
            </a:pPr>
            <a:r>
              <a:rPr b="1" lang="en">
                <a:solidFill>
                  <a:srgbClr val="212121"/>
                </a:solidFill>
              </a:rPr>
              <a:t>5.RTL Architecture of RISC V</a:t>
            </a:r>
            <a:endParaRPr b="1">
              <a:solidFill>
                <a:srgbClr val="212121"/>
              </a:solidFill>
            </a:endParaRPr>
          </a:p>
          <a:p>
            <a:pPr indent="0" lvl="0" marL="0" rtl="0" algn="l">
              <a:spcBef>
                <a:spcPts val="1200"/>
              </a:spcBef>
              <a:spcAft>
                <a:spcPts val="1200"/>
              </a:spcAft>
              <a:buNone/>
            </a:pPr>
            <a:r>
              <a:rPr b="1" lang="en">
                <a:solidFill>
                  <a:srgbClr val="212121"/>
                </a:solidFill>
              </a:rPr>
              <a:t>6.Custom Instruction</a:t>
            </a:r>
            <a:endParaRPr b="1">
              <a:solidFill>
                <a:srgbClr val="21212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 calcmode="lin" valueType="num">
                                      <p:cBhvr additive="base">
                                        <p:cTn dur="1000"/>
                                        <p:tgtEl>
                                          <p:spTgt spid="92">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 calcmode="lin" valueType="num">
                                      <p:cBhvr additive="base">
                                        <p:cTn dur="800"/>
                                        <p:tgtEl>
                                          <p:spTgt spid="9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00"/>
                            </p:stCondLst>
                            <p:childTnLst>
                              <p:par>
                                <p:cTn fill="hold" nodeType="afterEffect" presetClass="entr" presetID="2" presetSubtype="4">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 calcmode="lin" valueType="num">
                                      <p:cBhvr additive="base">
                                        <p:cTn dur="800"/>
                                        <p:tgtEl>
                                          <p:spTgt spid="9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600"/>
                            </p:stCondLst>
                            <p:childTnLst>
                              <p:par>
                                <p:cTn fill="hold" nodeType="afterEffect" presetClass="entr" presetID="2" presetSubtype="4">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 calcmode="lin" valueType="num">
                                      <p:cBhvr additive="base">
                                        <p:cTn dur="800"/>
                                        <p:tgtEl>
                                          <p:spTgt spid="9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00"/>
                            </p:stCondLst>
                            <p:childTnLst>
                              <p:par>
                                <p:cTn fill="hold" nodeType="afterEffect" presetClass="entr" presetID="2" presetSubtype="4">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 calcmode="lin" valueType="num">
                                      <p:cBhvr additive="base">
                                        <p:cTn dur="800"/>
                                        <p:tgtEl>
                                          <p:spTgt spid="93">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00"/>
                            </p:stCondLst>
                            <p:childTnLst>
                              <p:par>
                                <p:cTn fill="hold" nodeType="afterEffect" presetClass="entr" presetID="2" presetSubtype="4">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 calcmode="lin" valueType="num">
                                      <p:cBhvr additive="base">
                                        <p:cTn dur="800"/>
                                        <p:tgtEl>
                                          <p:spTgt spid="93">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 calcmode="lin" valueType="num">
                                      <p:cBhvr additive="base">
                                        <p:cTn dur="800"/>
                                        <p:tgtEl>
                                          <p:spTgt spid="9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idx="1" type="body"/>
          </p:nvPr>
        </p:nvSpPr>
        <p:spPr>
          <a:xfrm>
            <a:off x="774300" y="15736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2. I-Type Format:</a:t>
            </a:r>
            <a:endParaRPr b="1">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Used for immediate instructions where an immediate value is added to a register value, and the result is stored in a destination register.</a:t>
            </a:r>
            <a:endParaRPr>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Format: `{opcode} {rd} {funct3} {rs1} {imm}`</a:t>
            </a:r>
            <a:endParaRPr>
              <a:solidFill>
                <a:srgbClr val="000000"/>
              </a:solidFill>
            </a:endParaRPr>
          </a:p>
          <a:p>
            <a:pPr indent="-311150" lvl="0" marL="457200" rtl="0" algn="l">
              <a:spcBef>
                <a:spcPts val="1000"/>
              </a:spcBef>
              <a:spcAft>
                <a:spcPts val="1200"/>
              </a:spcAft>
              <a:buClr>
                <a:srgbClr val="000000"/>
              </a:buClr>
              <a:buSzPts val="1300"/>
              <a:buAutoNum type="arabicPeriod"/>
            </a:pPr>
            <a:r>
              <a:rPr lang="en">
                <a:solidFill>
                  <a:srgbClr val="000000"/>
                </a:solidFill>
              </a:rPr>
              <a:t>Example: `addi rd, rs1, imm`</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 calcmode="lin" valueType="num">
                                      <p:cBhvr additive="base">
                                        <p:cTn dur="1000"/>
                                        <p:tgtEl>
                                          <p:spTgt spid="19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 calcmode="lin" valueType="num">
                                      <p:cBhvr additive="base">
                                        <p:cTn dur="1000"/>
                                        <p:tgtEl>
                                          <p:spTgt spid="19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 calcmode="lin" valueType="num">
                                      <p:cBhvr additive="base">
                                        <p:cTn dur="1000"/>
                                        <p:tgtEl>
                                          <p:spTgt spid="19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 calcmode="lin" valueType="num">
                                      <p:cBhvr additive="base">
                                        <p:cTn dur="1000"/>
                                        <p:tgtEl>
                                          <p:spTgt spid="19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718100" y="1371800"/>
            <a:ext cx="1351200" cy="11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 Type</a:t>
            </a:r>
            <a:br>
              <a:rPr lang="en"/>
            </a:br>
            <a:r>
              <a:rPr lang="en"/>
              <a:t>format</a:t>
            </a:r>
            <a:endParaRPr/>
          </a:p>
        </p:txBody>
      </p:sp>
      <p:pic>
        <p:nvPicPr>
          <p:cNvPr id="196" name="Google Shape;196;p33"/>
          <p:cNvPicPr preferRelativeResize="0"/>
          <p:nvPr/>
        </p:nvPicPr>
        <p:blipFill>
          <a:blip r:embed="rId3">
            <a:alphaModFix/>
          </a:blip>
          <a:stretch>
            <a:fillRect/>
          </a:stretch>
        </p:blipFill>
        <p:spPr>
          <a:xfrm>
            <a:off x="2526500" y="560375"/>
            <a:ext cx="5807000" cy="4506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idx="1" type="body"/>
          </p:nvPr>
        </p:nvSpPr>
        <p:spPr>
          <a:xfrm>
            <a:off x="774300" y="15736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3. S-Type Format:</a:t>
            </a:r>
            <a:endParaRPr b="1">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Used for store instructions where a value from a source register is stored into memory at an address computed from a base register and an immediate offset.</a:t>
            </a:r>
            <a:endParaRPr>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Format: `{opcode} {imm[11:5]} {funct3} {rs1} {rs2} {imm[4:0]}`</a:t>
            </a:r>
            <a:endParaRPr>
              <a:solidFill>
                <a:srgbClr val="000000"/>
              </a:solidFill>
            </a:endParaRPr>
          </a:p>
          <a:p>
            <a:pPr indent="-311150" lvl="0" marL="457200" rtl="0" algn="l">
              <a:spcBef>
                <a:spcPts val="1000"/>
              </a:spcBef>
              <a:spcAft>
                <a:spcPts val="0"/>
              </a:spcAft>
              <a:buClr>
                <a:srgbClr val="000000"/>
              </a:buClr>
              <a:buSzPts val="1300"/>
              <a:buAutoNum type="arabicPeriod"/>
            </a:pPr>
            <a:r>
              <a:rPr lang="en">
                <a:solidFill>
                  <a:srgbClr val="000000"/>
                </a:solidFill>
              </a:rPr>
              <a:t>Example: `sw rs2, offset(rs1)`</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 calcmode="lin" valueType="num">
                                      <p:cBhvr additive="base">
                                        <p:cTn dur="1000"/>
                                        <p:tgtEl>
                                          <p:spTgt spid="20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 calcmode="lin" valueType="num">
                                      <p:cBhvr additive="base">
                                        <p:cTn dur="1000"/>
                                        <p:tgtEl>
                                          <p:spTgt spid="20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 calcmode="lin" valueType="num">
                                      <p:cBhvr additive="base">
                                        <p:cTn dur="1000"/>
                                        <p:tgtEl>
                                          <p:spTgt spid="20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 calcmode="lin" valueType="num">
                                      <p:cBhvr additive="base">
                                        <p:cTn dur="1000"/>
                                        <p:tgtEl>
                                          <p:spTgt spid="20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anim calcmode="lin" valueType="num">
                                      <p:cBhvr additive="base">
                                        <p:cTn dur="1000"/>
                                        <p:tgtEl>
                                          <p:spTgt spid="20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718100" y="1371800"/>
            <a:ext cx="1351200" cy="11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a:r>
            <a:r>
              <a:rPr lang="en"/>
              <a:t> Type</a:t>
            </a:r>
            <a:br>
              <a:rPr lang="en"/>
            </a:br>
            <a:r>
              <a:rPr lang="en"/>
              <a:t>format</a:t>
            </a:r>
            <a:endParaRPr/>
          </a:p>
        </p:txBody>
      </p:sp>
      <p:pic>
        <p:nvPicPr>
          <p:cNvPr id="207" name="Google Shape;207;p35"/>
          <p:cNvPicPr preferRelativeResize="0"/>
          <p:nvPr/>
        </p:nvPicPr>
        <p:blipFill>
          <a:blip r:embed="rId3">
            <a:alphaModFix/>
          </a:blip>
          <a:stretch>
            <a:fillRect/>
          </a:stretch>
        </p:blipFill>
        <p:spPr>
          <a:xfrm>
            <a:off x="2069300" y="2133600"/>
            <a:ext cx="6769900" cy="16347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idx="1" type="body"/>
          </p:nvPr>
        </p:nvSpPr>
        <p:spPr>
          <a:xfrm>
            <a:off x="774300" y="15736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4. B-Type Format:</a:t>
            </a:r>
            <a:endParaRPr b="1">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Used for branch instructions where a branch is taken if a certain condition is met.</a:t>
            </a:r>
            <a:endParaRPr>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Format: `{opcode} {imm[12]} {imm[10:5]} {funct3} {rs1} {rs2} {imm[4:1]} {imm[11]}`</a:t>
            </a:r>
            <a:endParaRPr>
              <a:solidFill>
                <a:srgbClr val="000000"/>
              </a:solidFill>
            </a:endParaRPr>
          </a:p>
          <a:p>
            <a:pPr indent="-311150" lvl="0" marL="457200" rtl="0" algn="l">
              <a:spcBef>
                <a:spcPts val="1000"/>
              </a:spcBef>
              <a:spcAft>
                <a:spcPts val="1200"/>
              </a:spcAft>
              <a:buClr>
                <a:srgbClr val="000000"/>
              </a:buClr>
              <a:buSzPts val="1300"/>
              <a:buAutoNum type="arabicPeriod"/>
            </a:pPr>
            <a:r>
              <a:rPr lang="en">
                <a:solidFill>
                  <a:srgbClr val="000000"/>
                </a:solidFill>
              </a:rPr>
              <a:t>Example: `beq rs1, rs2, offset`</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 calcmode="lin" valueType="num">
                                      <p:cBhvr additive="base">
                                        <p:cTn dur="1000"/>
                                        <p:tgtEl>
                                          <p:spTgt spid="212">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 calcmode="lin" valueType="num">
                                      <p:cBhvr additive="base">
                                        <p:cTn dur="1000"/>
                                        <p:tgtEl>
                                          <p:spTgt spid="212">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 calcmode="lin" valueType="num">
                                      <p:cBhvr additive="base">
                                        <p:cTn dur="1000"/>
                                        <p:tgtEl>
                                          <p:spTgt spid="212">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 calcmode="lin" valueType="num">
                                      <p:cBhvr additive="base">
                                        <p:cTn dur="1000"/>
                                        <p:tgtEl>
                                          <p:spTgt spid="21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718100" y="1371800"/>
            <a:ext cx="1351200" cy="11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 Type</a:t>
            </a:r>
            <a:br>
              <a:rPr lang="en"/>
            </a:br>
            <a:r>
              <a:rPr lang="en"/>
              <a:t>format</a:t>
            </a:r>
            <a:endParaRPr/>
          </a:p>
        </p:txBody>
      </p:sp>
      <p:pic>
        <p:nvPicPr>
          <p:cNvPr id="218" name="Google Shape;218;p37"/>
          <p:cNvPicPr preferRelativeResize="0"/>
          <p:nvPr/>
        </p:nvPicPr>
        <p:blipFill>
          <a:blip r:embed="rId3">
            <a:alphaModFix/>
          </a:blip>
          <a:stretch>
            <a:fillRect/>
          </a:stretch>
        </p:blipFill>
        <p:spPr>
          <a:xfrm>
            <a:off x="2069300" y="1524000"/>
            <a:ext cx="6769899" cy="2568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idx="1" type="body"/>
          </p:nvPr>
        </p:nvSpPr>
        <p:spPr>
          <a:xfrm>
            <a:off x="774300" y="15736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5. U-Type Format:</a:t>
            </a:r>
            <a:endParaRPr b="1">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Used for upper immediate instructions that load a 20-bit immediate value into the upper bits of a destination register, with the lower bits set to zero.</a:t>
            </a:r>
            <a:endParaRPr>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Format: `{opcode} {rd} {imm}`</a:t>
            </a:r>
            <a:endParaRPr>
              <a:solidFill>
                <a:srgbClr val="000000"/>
              </a:solidFill>
            </a:endParaRPr>
          </a:p>
          <a:p>
            <a:pPr indent="-311150" lvl="0" marL="457200" rtl="0" algn="l">
              <a:spcBef>
                <a:spcPts val="1000"/>
              </a:spcBef>
              <a:spcAft>
                <a:spcPts val="1200"/>
              </a:spcAft>
              <a:buClr>
                <a:srgbClr val="000000"/>
              </a:buClr>
              <a:buSzPts val="1300"/>
              <a:buAutoNum type="arabicPeriod"/>
            </a:pPr>
            <a:r>
              <a:rPr lang="en">
                <a:solidFill>
                  <a:srgbClr val="000000"/>
                </a:solidFill>
              </a:rPr>
              <a:t>Example: `lui rd, imm`</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 calcmode="lin" valueType="num">
                                      <p:cBhvr additive="base">
                                        <p:cTn dur="1000"/>
                                        <p:tgtEl>
                                          <p:spTgt spid="22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 calcmode="lin" valueType="num">
                                      <p:cBhvr additive="base">
                                        <p:cTn dur="1000"/>
                                        <p:tgtEl>
                                          <p:spTgt spid="22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 calcmode="lin" valueType="num">
                                      <p:cBhvr additive="base">
                                        <p:cTn dur="1000"/>
                                        <p:tgtEl>
                                          <p:spTgt spid="22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 calcmode="lin" valueType="num">
                                      <p:cBhvr additive="base">
                                        <p:cTn dur="1000"/>
                                        <p:tgtEl>
                                          <p:spTgt spid="22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718100" y="1371800"/>
            <a:ext cx="1351200" cy="11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a:t>
            </a:r>
            <a:r>
              <a:rPr lang="en"/>
              <a:t> Type</a:t>
            </a:r>
            <a:br>
              <a:rPr lang="en"/>
            </a:br>
            <a:r>
              <a:rPr lang="en"/>
              <a:t>format</a:t>
            </a:r>
            <a:endParaRPr/>
          </a:p>
        </p:txBody>
      </p:sp>
      <p:pic>
        <p:nvPicPr>
          <p:cNvPr id="229" name="Google Shape;229;p39"/>
          <p:cNvPicPr preferRelativeResize="0"/>
          <p:nvPr/>
        </p:nvPicPr>
        <p:blipFill>
          <a:blip r:embed="rId3">
            <a:alphaModFix/>
          </a:blip>
          <a:stretch>
            <a:fillRect/>
          </a:stretch>
        </p:blipFill>
        <p:spPr>
          <a:xfrm>
            <a:off x="2069300" y="2057400"/>
            <a:ext cx="6769900" cy="136504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idx="1" type="body"/>
          </p:nvPr>
        </p:nvSpPr>
        <p:spPr>
          <a:xfrm>
            <a:off x="759350" y="1441200"/>
            <a:ext cx="7688700" cy="31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6. J-Type Format:</a:t>
            </a:r>
            <a:endParaRPr b="1">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Used for jump instructions that compute a target address by adding an immediate value to the program counter (PC).</a:t>
            </a:r>
            <a:endParaRPr>
              <a:solidFill>
                <a:srgbClr val="000000"/>
              </a:solidFill>
            </a:endParaRPr>
          </a:p>
          <a:p>
            <a:pPr indent="-311150" lvl="0" marL="457200" rtl="0" algn="l">
              <a:spcBef>
                <a:spcPts val="1200"/>
              </a:spcBef>
              <a:spcAft>
                <a:spcPts val="0"/>
              </a:spcAft>
              <a:buClr>
                <a:srgbClr val="000000"/>
              </a:buClr>
              <a:buSzPts val="1300"/>
              <a:buAutoNum type="arabicPeriod"/>
            </a:pPr>
            <a:r>
              <a:rPr lang="en">
                <a:solidFill>
                  <a:srgbClr val="000000"/>
                </a:solidFill>
              </a:rPr>
              <a:t>Format: `{opcode} {rd} {imm}`</a:t>
            </a:r>
            <a:endParaRPr>
              <a:solidFill>
                <a:srgbClr val="000000"/>
              </a:solidFill>
            </a:endParaRPr>
          </a:p>
          <a:p>
            <a:pPr indent="-311150" lvl="0" marL="457200" rtl="0" algn="l">
              <a:spcBef>
                <a:spcPts val="1000"/>
              </a:spcBef>
              <a:spcAft>
                <a:spcPts val="0"/>
              </a:spcAft>
              <a:buClr>
                <a:srgbClr val="000000"/>
              </a:buClr>
              <a:buSzPts val="1300"/>
              <a:buAutoNum type="arabicPeriod"/>
            </a:pPr>
            <a:r>
              <a:rPr lang="en">
                <a:solidFill>
                  <a:srgbClr val="000000"/>
                </a:solidFill>
              </a:rPr>
              <a:t>Example: `jal rd, offset`</a:t>
            </a:r>
            <a:endParaRPr>
              <a:solidFill>
                <a:srgbClr val="000000"/>
              </a:solidFill>
            </a:endParaRPr>
          </a:p>
          <a:p>
            <a:pPr indent="457200" lvl="0" marL="0" rtl="0" algn="l">
              <a:spcBef>
                <a:spcPts val="1200"/>
              </a:spcBef>
              <a:spcAft>
                <a:spcPts val="1200"/>
              </a:spcAft>
              <a:buNone/>
            </a:pPr>
            <a:r>
              <a:rPr lang="en">
                <a:solidFill>
                  <a:schemeClr val="dk2"/>
                </a:solidFill>
              </a:rPr>
              <a:t>In addition to these basic instruction formats, RISC-V also supports custom instruction formats through its encoding space. These custom instructions allow for domain-specific optimizations and extensions tailored to specific applications. Overall, the fixed-length instruction formats in RISC-V make instruction decoding simple and efficient, contributing to the architecture's ease of implementation and performance.</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 calcmode="lin" valueType="num">
                                      <p:cBhvr additive="base">
                                        <p:cTn dur="1000"/>
                                        <p:tgtEl>
                                          <p:spTgt spid="23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 calcmode="lin" valueType="num">
                                      <p:cBhvr additive="base">
                                        <p:cTn dur="1000"/>
                                        <p:tgtEl>
                                          <p:spTgt spid="23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 calcmode="lin" valueType="num">
                                      <p:cBhvr additive="base">
                                        <p:cTn dur="1000"/>
                                        <p:tgtEl>
                                          <p:spTgt spid="23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 calcmode="lin" valueType="num">
                                      <p:cBhvr additive="base">
                                        <p:cTn dur="1000"/>
                                        <p:tgtEl>
                                          <p:spTgt spid="234">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 calcmode="lin" valueType="num">
                                      <p:cBhvr additive="base">
                                        <p:cTn dur="1000"/>
                                        <p:tgtEl>
                                          <p:spTgt spid="23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718100" y="1371800"/>
            <a:ext cx="1351200" cy="11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t>
            </a:r>
            <a:r>
              <a:rPr lang="en"/>
              <a:t> Type</a:t>
            </a:r>
            <a:br>
              <a:rPr lang="en"/>
            </a:br>
            <a:r>
              <a:rPr lang="en"/>
              <a:t>format</a:t>
            </a:r>
            <a:endParaRPr/>
          </a:p>
        </p:txBody>
      </p:sp>
      <p:pic>
        <p:nvPicPr>
          <p:cNvPr id="240" name="Google Shape;240;p41"/>
          <p:cNvPicPr preferRelativeResize="0"/>
          <p:nvPr/>
        </p:nvPicPr>
        <p:blipFill>
          <a:blip r:embed="rId3">
            <a:alphaModFix/>
          </a:blip>
          <a:stretch>
            <a:fillRect/>
          </a:stretch>
        </p:blipFill>
        <p:spPr>
          <a:xfrm>
            <a:off x="2145500" y="2133600"/>
            <a:ext cx="6769899" cy="11003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415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r>
              <a:rPr lang="en"/>
              <a:t> to RISC V and its features</a:t>
            </a:r>
            <a:endParaRPr/>
          </a:p>
        </p:txBody>
      </p:sp>
      <p:sp>
        <p:nvSpPr>
          <p:cNvPr id="99" name="Google Shape;99;p15"/>
          <p:cNvSpPr txBox="1"/>
          <p:nvPr>
            <p:ph idx="1" type="body"/>
          </p:nvPr>
        </p:nvSpPr>
        <p:spPr>
          <a:xfrm>
            <a:off x="729450" y="2183550"/>
            <a:ext cx="7688700" cy="22611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solidFill>
                  <a:srgbClr val="000000"/>
                </a:solidFill>
              </a:rPr>
              <a:t>RISC-V is an open standard instruction set architecture (ISA) based on the Reduced Instruction Set Computer (RISC) </a:t>
            </a:r>
            <a:r>
              <a:rPr lang="en">
                <a:solidFill>
                  <a:srgbClr val="000000"/>
                </a:solidFill>
              </a:rPr>
              <a:t>principles</a:t>
            </a:r>
            <a:r>
              <a:rPr lang="en">
                <a:solidFill>
                  <a:srgbClr val="000000"/>
                </a:solidFill>
              </a:rPr>
              <a:t>. It's a modular, extensible, and suitable for a wide range of applications, from embedded systems to high-performance computing.</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 calcmode="lin" valueType="num">
                                      <p:cBhvr additive="base">
                                        <p:cTn dur="1000"/>
                                        <p:tgtEl>
                                          <p:spTgt spid="9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800"/>
                                        <p:tgtEl>
                                          <p:spTgt spid="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2"/>
          <p:cNvPicPr preferRelativeResize="0"/>
          <p:nvPr/>
        </p:nvPicPr>
        <p:blipFill rotWithShape="1">
          <a:blip r:embed="rId3">
            <a:alphaModFix/>
          </a:blip>
          <a:srcRect b="-13608" l="1010" r="-1010" t="-6396"/>
          <a:stretch/>
        </p:blipFill>
        <p:spPr>
          <a:xfrm>
            <a:off x="781650" y="1909225"/>
            <a:ext cx="7580699" cy="2778250"/>
          </a:xfrm>
          <a:prstGeom prst="rect">
            <a:avLst/>
          </a:prstGeom>
          <a:noFill/>
          <a:ln>
            <a:noFill/>
          </a:ln>
        </p:spPr>
      </p:pic>
      <p:sp>
        <p:nvSpPr>
          <p:cNvPr id="246" name="Google Shape;246;p42"/>
          <p:cNvSpPr txBox="1"/>
          <p:nvPr/>
        </p:nvSpPr>
        <p:spPr>
          <a:xfrm>
            <a:off x="762825" y="1412975"/>
            <a:ext cx="72186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212121"/>
                </a:solidFill>
                <a:latin typeface="Raleway"/>
                <a:ea typeface="Raleway"/>
                <a:cs typeface="Raleway"/>
                <a:sym typeface="Raleway"/>
              </a:rPr>
              <a:t>RISC V Core Instruction Format</a:t>
            </a:r>
            <a:endParaRPr b="1" sz="2300">
              <a:solidFill>
                <a:srgbClr val="21212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1000"/>
                                        <p:tgtEl>
                                          <p:spTgt spid="24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730525" y="1324700"/>
            <a:ext cx="6752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RISC </a:t>
            </a:r>
            <a:r>
              <a:rPr lang="en">
                <a:latin typeface="Lato"/>
                <a:ea typeface="Lato"/>
                <a:cs typeface="Lato"/>
                <a:sym typeface="Lato"/>
              </a:rPr>
              <a:t>V RTL Architecture of RV32I</a:t>
            </a:r>
            <a:endParaRPr>
              <a:latin typeface="Lato"/>
              <a:ea typeface="Lato"/>
              <a:cs typeface="Lato"/>
              <a:sym typeface="Lato"/>
            </a:endParaRPr>
          </a:p>
        </p:txBody>
      </p:sp>
      <p:pic>
        <p:nvPicPr>
          <p:cNvPr id="252" name="Google Shape;252;p43"/>
          <p:cNvPicPr preferRelativeResize="0"/>
          <p:nvPr/>
        </p:nvPicPr>
        <p:blipFill rotWithShape="1">
          <a:blip r:embed="rId3">
            <a:alphaModFix/>
          </a:blip>
          <a:srcRect b="0" l="0" r="0" t="0"/>
          <a:stretch/>
        </p:blipFill>
        <p:spPr>
          <a:xfrm>
            <a:off x="3428550" y="1916825"/>
            <a:ext cx="5587850" cy="2953425"/>
          </a:xfrm>
          <a:prstGeom prst="rect">
            <a:avLst/>
          </a:prstGeom>
          <a:noFill/>
          <a:ln>
            <a:noFill/>
          </a:ln>
        </p:spPr>
      </p:pic>
      <p:sp>
        <p:nvSpPr>
          <p:cNvPr id="253" name="Google Shape;253;p43"/>
          <p:cNvSpPr txBox="1"/>
          <p:nvPr/>
        </p:nvSpPr>
        <p:spPr>
          <a:xfrm>
            <a:off x="771175" y="1945300"/>
            <a:ext cx="2520000" cy="30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12121"/>
                </a:solidFill>
                <a:latin typeface="Lato"/>
                <a:ea typeface="Lato"/>
                <a:cs typeface="Lato"/>
                <a:sym typeface="Lato"/>
              </a:rPr>
              <a:t>RTL stands for Register Transfer Level, and it refers to a level of abstraction in digital design where hardware circuits are described in terms of registers, logic gates, and data paths. RTL architecture describes the internal structure of a digital system at this level of the abstraction, typically it is represented using a Hardware Description Language (HDL) such as Verilog or VHDL.</a:t>
            </a:r>
            <a:endParaRPr sz="1300">
              <a:solidFill>
                <a:srgbClr val="21212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 calcmode="lin" valueType="num">
                                      <p:cBhvr additive="base">
                                        <p:cTn dur="1000"/>
                                        <p:tgtEl>
                                          <p:spTgt spid="25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1000"/>
                                        <p:tgtEl>
                                          <p:spTgt spid="2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1000"/>
                                        <p:tgtEl>
                                          <p:spTgt spid="2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t>
            </a:r>
            <a:r>
              <a:rPr lang="en"/>
              <a:t>Customize….?</a:t>
            </a:r>
            <a:endParaRPr/>
          </a:p>
        </p:txBody>
      </p:sp>
      <p:sp>
        <p:nvSpPr>
          <p:cNvPr id="259" name="Google Shape;259;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a:solidFill>
                  <a:srgbClr val="000000"/>
                </a:solidFill>
              </a:rPr>
              <a:t>1. </a:t>
            </a:r>
            <a:r>
              <a:rPr b="1" lang="en">
                <a:solidFill>
                  <a:srgbClr val="000000"/>
                </a:solidFill>
              </a:rPr>
              <a:t>Improved Performance :</a:t>
            </a:r>
            <a:endParaRPr b="1">
              <a:solidFill>
                <a:srgbClr val="000000"/>
              </a:solidFill>
            </a:endParaRPr>
          </a:p>
          <a:p>
            <a:pPr indent="-311150" lvl="0" marL="457200" rtl="0" algn="l">
              <a:lnSpc>
                <a:spcPct val="115000"/>
              </a:lnSpc>
              <a:spcBef>
                <a:spcPts val="1200"/>
              </a:spcBef>
              <a:spcAft>
                <a:spcPts val="0"/>
              </a:spcAft>
              <a:buClr>
                <a:srgbClr val="000000"/>
              </a:buClr>
              <a:buSzPts val="1300"/>
              <a:buFont typeface="Arial"/>
              <a:buAutoNum type="arabicPeriod"/>
            </a:pPr>
            <a:r>
              <a:rPr b="1" lang="en">
                <a:solidFill>
                  <a:srgbClr val="000000"/>
                </a:solidFill>
              </a:rPr>
              <a:t>Faster Execution:</a:t>
            </a:r>
            <a:r>
              <a:rPr lang="en">
                <a:solidFill>
                  <a:srgbClr val="000000"/>
                </a:solidFill>
              </a:rPr>
              <a:t> The processor can execute the custom operation more quickly than a generic implementation, especially for frequently used computations.</a:t>
            </a:r>
            <a:endParaRPr>
              <a:solidFill>
                <a:srgbClr val="000000"/>
              </a:solidFill>
            </a:endParaRPr>
          </a:p>
          <a:p>
            <a:pPr indent="-311150" lvl="0" marL="457200" rtl="0" algn="l">
              <a:lnSpc>
                <a:spcPct val="115000"/>
              </a:lnSpc>
              <a:spcBef>
                <a:spcPts val="0"/>
              </a:spcBef>
              <a:spcAft>
                <a:spcPts val="0"/>
              </a:spcAft>
              <a:buClr>
                <a:srgbClr val="000000"/>
              </a:buClr>
              <a:buSzPts val="1300"/>
              <a:buFont typeface="Arial"/>
              <a:buAutoNum type="arabicPeriod"/>
            </a:pPr>
            <a:r>
              <a:rPr b="1" lang="en">
                <a:solidFill>
                  <a:srgbClr val="000000"/>
                </a:solidFill>
              </a:rPr>
              <a:t>Reduced Instruction Count:</a:t>
            </a:r>
            <a:r>
              <a:rPr lang="en">
                <a:solidFill>
                  <a:srgbClr val="000000"/>
                </a:solidFill>
              </a:rPr>
              <a:t> Using a specialized instruction can reduce the number of instructions needed to perform this computation, leading to more compact and efficient code.</a:t>
            </a:r>
            <a:endParaRPr>
              <a:solidFill>
                <a:srgbClr val="000000"/>
              </a:solidFill>
            </a:endParaRPr>
          </a:p>
          <a:p>
            <a:pPr indent="-311150" lvl="0" marL="457200" rtl="0" algn="l">
              <a:lnSpc>
                <a:spcPct val="115000"/>
              </a:lnSpc>
              <a:spcBef>
                <a:spcPts val="0"/>
              </a:spcBef>
              <a:spcAft>
                <a:spcPts val="0"/>
              </a:spcAft>
              <a:buClr>
                <a:srgbClr val="000000"/>
              </a:buClr>
              <a:buSzPts val="1300"/>
              <a:buFont typeface="Arial"/>
              <a:buAutoNum type="arabicPeriod"/>
            </a:pPr>
            <a:r>
              <a:rPr b="1" lang="en">
                <a:solidFill>
                  <a:srgbClr val="000000"/>
                </a:solidFill>
              </a:rPr>
              <a:t>Lower Latency</a:t>
            </a:r>
            <a:r>
              <a:rPr lang="en">
                <a:solidFill>
                  <a:srgbClr val="000000"/>
                </a:solidFill>
              </a:rPr>
              <a:t> </a:t>
            </a:r>
            <a:r>
              <a:rPr b="1" lang="en">
                <a:solidFill>
                  <a:srgbClr val="000000"/>
                </a:solidFill>
              </a:rPr>
              <a:t>and Single Cycle Execution:</a:t>
            </a:r>
            <a:r>
              <a:rPr lang="en">
                <a:solidFill>
                  <a:srgbClr val="000000"/>
                </a:solidFill>
              </a:rPr>
              <a:t> If the GCD operation is implemented in hardware, it can be executed in a single processor cycle, compared to multiple cycles or more complex routines in software.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Customize….?</a:t>
            </a:r>
            <a:endParaRPr/>
          </a:p>
          <a:p>
            <a:pPr indent="0" lvl="0" marL="0" rtl="0" algn="l">
              <a:spcBef>
                <a:spcPts val="0"/>
              </a:spcBef>
              <a:spcAft>
                <a:spcPts val="0"/>
              </a:spcAft>
              <a:buNone/>
            </a:pPr>
            <a:r>
              <a:t/>
            </a:r>
            <a:endParaRPr/>
          </a:p>
        </p:txBody>
      </p:sp>
      <p:sp>
        <p:nvSpPr>
          <p:cNvPr id="265" name="Google Shape;265;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rPr>
              <a:t>2. Energy Efficiency : </a:t>
            </a:r>
            <a:r>
              <a:rPr lang="en" sz="1300">
                <a:solidFill>
                  <a:srgbClr val="000000"/>
                </a:solidFill>
              </a:rPr>
              <a:t>For Mobile and Embedded Systems </a:t>
            </a:r>
            <a:r>
              <a:rPr lang="en">
                <a:solidFill>
                  <a:srgbClr val="000000"/>
                </a:solidFill>
              </a:rPr>
              <a:t>(</a:t>
            </a:r>
            <a:r>
              <a:rPr lang="en" sz="1300">
                <a:solidFill>
                  <a:srgbClr val="000000"/>
                </a:solidFill>
              </a:rPr>
              <a:t>battery-powered devices or embedded systems), efficient computation can translate to longer battery life and more efficient operation.</a:t>
            </a:r>
            <a:endParaRPr sz="1300">
              <a:solidFill>
                <a:srgbClr val="000000"/>
              </a:solidFill>
            </a:endParaRPr>
          </a:p>
          <a:p>
            <a:pPr indent="0" lvl="0" marL="0" rtl="0" algn="l">
              <a:spcBef>
                <a:spcPts val="1400"/>
              </a:spcBef>
              <a:spcAft>
                <a:spcPts val="400"/>
              </a:spcAft>
              <a:buNone/>
            </a:pPr>
            <a:r>
              <a:rPr b="1" lang="en">
                <a:solidFill>
                  <a:srgbClr val="000000"/>
                </a:solidFill>
              </a:rPr>
              <a:t>3. Application-Specific Benefits:</a:t>
            </a:r>
            <a:r>
              <a:rPr lang="en" sz="1300">
                <a:solidFill>
                  <a:srgbClr val="000000"/>
                </a:solidFill>
              </a:rPr>
              <a:t> Some algorithms and protocols whi</a:t>
            </a:r>
            <a:r>
              <a:rPr lang="en">
                <a:solidFill>
                  <a:srgbClr val="000000"/>
                </a:solidFill>
              </a:rPr>
              <a:t>ch </a:t>
            </a:r>
            <a:r>
              <a:rPr lang="en" sz="1300">
                <a:solidFill>
                  <a:srgbClr val="000000"/>
                </a:solidFill>
              </a:rPr>
              <a:t>rely on </a:t>
            </a:r>
            <a:r>
              <a:rPr lang="en">
                <a:solidFill>
                  <a:srgbClr val="000000"/>
                </a:solidFill>
              </a:rPr>
              <a:t>custom</a:t>
            </a:r>
            <a:r>
              <a:rPr lang="en" sz="1300">
                <a:solidFill>
                  <a:srgbClr val="000000"/>
                </a:solidFill>
              </a:rPr>
              <a:t> calculations. For example, RSA cryptography and other public-key algorithms use</a:t>
            </a:r>
            <a:r>
              <a:rPr lang="en">
                <a:solidFill>
                  <a:srgbClr val="000000"/>
                </a:solidFill>
              </a:rPr>
              <a:t> customized operations to be more secure</a:t>
            </a:r>
            <a:r>
              <a:rPr lang="en" sz="1300">
                <a:solidFill>
                  <a:srgbClr val="000000"/>
                </a:solidFill>
              </a:rPr>
              <a:t>. Accelerating these operations can improve the performance of such algorithms.</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300">
                <a:solidFill>
                  <a:srgbClr val="212121"/>
                </a:solidFill>
                <a:latin typeface="Lato"/>
                <a:ea typeface="Lato"/>
                <a:cs typeface="Lato"/>
                <a:sym typeface="Lato"/>
              </a:rPr>
              <a:t>Adding Custom Instruction</a:t>
            </a:r>
            <a:endParaRPr sz="2300">
              <a:solidFill>
                <a:srgbClr val="212121"/>
              </a:solidFill>
            </a:endParaRPr>
          </a:p>
        </p:txBody>
      </p:sp>
      <p:sp>
        <p:nvSpPr>
          <p:cNvPr id="271" name="Google Shape;271;p46"/>
          <p:cNvSpPr txBox="1"/>
          <p:nvPr>
            <p:ph idx="1" type="body"/>
          </p:nvPr>
        </p:nvSpPr>
        <p:spPr>
          <a:xfrm>
            <a:off x="729450" y="2078875"/>
            <a:ext cx="7688700" cy="2679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solidFill>
                  <a:schemeClr val="dk2"/>
                </a:solidFill>
              </a:rPr>
              <a:t>Procedure to add</a:t>
            </a:r>
            <a:r>
              <a:rPr b="1" lang="en">
                <a:solidFill>
                  <a:schemeClr val="dk2"/>
                </a:solidFill>
              </a:rPr>
              <a:t> a custom instruction for a RISC V based processor :</a:t>
            </a:r>
            <a:endParaRPr b="1">
              <a:solidFill>
                <a:schemeClr val="dk2"/>
              </a:solidFill>
            </a:endParaRPr>
          </a:p>
          <a:p>
            <a:pPr indent="0" lvl="0" marL="0" rtl="0" algn="l">
              <a:lnSpc>
                <a:spcPct val="100000"/>
              </a:lnSpc>
              <a:spcBef>
                <a:spcPts val="1200"/>
              </a:spcBef>
              <a:spcAft>
                <a:spcPts val="0"/>
              </a:spcAft>
              <a:buNone/>
            </a:pPr>
            <a:r>
              <a:rPr lang="en">
                <a:solidFill>
                  <a:schemeClr val="dk2"/>
                </a:solidFill>
              </a:rPr>
              <a:t>1. Write Custom instruction in the instruction decoder file(.v or .sv file) for the specific task. The added instruction should be unique as it should not conflict with the existing instructions.</a:t>
            </a:r>
            <a:endParaRPr>
              <a:solidFill>
                <a:schemeClr val="dk2"/>
              </a:solidFill>
            </a:endParaRPr>
          </a:p>
          <a:p>
            <a:pPr indent="0" lvl="0" marL="0" rtl="0" algn="l">
              <a:lnSpc>
                <a:spcPct val="100000"/>
              </a:lnSpc>
              <a:spcBef>
                <a:spcPts val="1200"/>
              </a:spcBef>
              <a:spcAft>
                <a:spcPts val="0"/>
              </a:spcAft>
              <a:buNone/>
            </a:pPr>
            <a:r>
              <a:rPr lang="en">
                <a:solidFill>
                  <a:schemeClr val="dk2"/>
                </a:solidFill>
              </a:rPr>
              <a:t>2. Modify the RTL if the new instruction needs a change in the encoder, decoder, control logic, ALU, Register file or the memory management.</a:t>
            </a:r>
            <a:endParaRPr>
              <a:solidFill>
                <a:schemeClr val="dk2"/>
              </a:solidFill>
            </a:endParaRPr>
          </a:p>
          <a:p>
            <a:pPr indent="0" lvl="0" marL="0" rtl="0" algn="l">
              <a:lnSpc>
                <a:spcPct val="100000"/>
              </a:lnSpc>
              <a:spcBef>
                <a:spcPts val="1200"/>
              </a:spcBef>
              <a:spcAft>
                <a:spcPts val="0"/>
              </a:spcAft>
              <a:buNone/>
            </a:pPr>
            <a:r>
              <a:rPr lang="en">
                <a:solidFill>
                  <a:schemeClr val="dk2"/>
                </a:solidFill>
              </a:rPr>
              <a:t>3. Refactor the Toolchain to update the assembler, compiler and linker.</a:t>
            </a:r>
            <a:endParaRPr>
              <a:solidFill>
                <a:schemeClr val="dk2"/>
              </a:solidFill>
            </a:endParaRPr>
          </a:p>
          <a:p>
            <a:pPr indent="0" lvl="0" marL="0" rtl="0" algn="l">
              <a:lnSpc>
                <a:spcPct val="100000"/>
              </a:lnSpc>
              <a:spcBef>
                <a:spcPts val="1200"/>
              </a:spcBef>
              <a:spcAft>
                <a:spcPts val="1200"/>
              </a:spcAft>
              <a:buNone/>
            </a:pPr>
            <a:r>
              <a:rPr b="1" lang="en">
                <a:solidFill>
                  <a:schemeClr val="dk2"/>
                </a:solidFill>
              </a:rPr>
              <a:t>Note:- We are emulating using Qemu hence we skip the 2nd step as the emulator translates the instruction format using a translation file (a .c file or a higher level language file). There will be no RTL level implementation in the emulator</a:t>
            </a:r>
            <a:endParaRPr b="1">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729450" y="12262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300">
                <a:solidFill>
                  <a:srgbClr val="212121"/>
                </a:solidFill>
                <a:latin typeface="Lato"/>
                <a:ea typeface="Lato"/>
                <a:cs typeface="Lato"/>
                <a:sym typeface="Lato"/>
              </a:rPr>
              <a:t>Adding  GCC Toolchain</a:t>
            </a:r>
            <a:endParaRPr sz="2300">
              <a:solidFill>
                <a:srgbClr val="212121"/>
              </a:solidFill>
            </a:endParaRPr>
          </a:p>
        </p:txBody>
      </p:sp>
      <p:sp>
        <p:nvSpPr>
          <p:cNvPr id="277" name="Google Shape;277;p47"/>
          <p:cNvSpPr txBox="1"/>
          <p:nvPr>
            <p:ph idx="1" type="body"/>
          </p:nvPr>
        </p:nvSpPr>
        <p:spPr>
          <a:xfrm>
            <a:off x="729450" y="1817900"/>
            <a:ext cx="7688700" cy="3044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2"/>
                </a:solidFill>
              </a:rPr>
              <a:t>First we </a:t>
            </a:r>
            <a:r>
              <a:rPr lang="en">
                <a:solidFill>
                  <a:schemeClr val="dk2"/>
                </a:solidFill>
              </a:rPr>
              <a:t>need</a:t>
            </a:r>
            <a:r>
              <a:rPr lang="en">
                <a:solidFill>
                  <a:schemeClr val="dk2"/>
                </a:solidFill>
              </a:rPr>
              <a:t> to install GCC tool chain in our pc. To install follow the below steps:-</a:t>
            </a:r>
            <a:endParaRPr>
              <a:solidFill>
                <a:schemeClr val="dk2"/>
              </a:solidFill>
            </a:endParaRPr>
          </a:p>
          <a:p>
            <a:pPr indent="0" lvl="0" marL="0" rtl="0" algn="l">
              <a:spcBef>
                <a:spcPts val="1200"/>
              </a:spcBef>
              <a:spcAft>
                <a:spcPts val="0"/>
              </a:spcAft>
              <a:buNone/>
            </a:pPr>
            <a:r>
              <a:rPr b="1" lang="en">
                <a:solidFill>
                  <a:schemeClr val="dk2"/>
                </a:solidFill>
              </a:rPr>
              <a:t>1. </a:t>
            </a:r>
            <a:r>
              <a:rPr b="1" lang="en">
                <a:solidFill>
                  <a:schemeClr val="dk2"/>
                </a:solidFill>
              </a:rPr>
              <a:t>Clone the prerequisites and GCC toolchain from git :</a:t>
            </a:r>
            <a:endParaRPr b="1">
              <a:solidFill>
                <a:schemeClr val="dk2"/>
              </a:solidFill>
            </a:endParaRPr>
          </a:p>
          <a:p>
            <a:pPr indent="0" lvl="0" marL="0" rtl="0" algn="just">
              <a:lnSpc>
                <a:spcPct val="100000"/>
              </a:lnSpc>
              <a:spcBef>
                <a:spcPts val="1200"/>
              </a:spcBef>
              <a:spcAft>
                <a:spcPts val="0"/>
              </a:spcAft>
              <a:buNone/>
            </a:pPr>
            <a:r>
              <a:rPr lang="en" sz="1400">
                <a:solidFill>
                  <a:srgbClr val="000000"/>
                </a:solidFill>
              </a:rPr>
              <a:t>$ sudo apt-get install autoconf automake autotools-dev curl python3 python3-pip libmpc-dev libmpfr-dev libgmp-dev gawk build-essential bison flex texinfo gperf libtool patchutils bc zlib1g-dev libexpat-dev ninja-build git cmake libglib2.0-dev libslirp-dev</a:t>
            </a:r>
            <a:endParaRPr sz="1400">
              <a:solidFill>
                <a:srgbClr val="000000"/>
              </a:solidFill>
            </a:endParaRPr>
          </a:p>
          <a:p>
            <a:pPr indent="0" lvl="0" marL="0" rtl="0" algn="just">
              <a:lnSpc>
                <a:spcPct val="100000"/>
              </a:lnSpc>
              <a:spcBef>
                <a:spcPts val="0"/>
              </a:spcBef>
              <a:spcAft>
                <a:spcPts val="0"/>
              </a:spcAft>
              <a:buNone/>
            </a:pPr>
            <a:r>
              <a:rPr lang="en" sz="1400">
                <a:solidFill>
                  <a:srgbClr val="000000"/>
                </a:solidFill>
              </a:rPr>
              <a:t>$ mkdir  ~/riscv</a:t>
            </a:r>
            <a:endParaRPr sz="1400">
              <a:solidFill>
                <a:srgbClr val="000000"/>
              </a:solidFill>
            </a:endParaRPr>
          </a:p>
          <a:p>
            <a:pPr indent="0" lvl="0" marL="0" rtl="0" algn="just">
              <a:lnSpc>
                <a:spcPct val="100000"/>
              </a:lnSpc>
              <a:spcBef>
                <a:spcPts val="0"/>
              </a:spcBef>
              <a:spcAft>
                <a:spcPts val="0"/>
              </a:spcAft>
              <a:buClr>
                <a:srgbClr val="000000"/>
              </a:buClr>
              <a:buFont typeface="Arial"/>
              <a:buNone/>
            </a:pPr>
            <a:r>
              <a:rPr lang="en" sz="1400">
                <a:solidFill>
                  <a:srgbClr val="000000"/>
                </a:solidFill>
              </a:rPr>
              <a:t>$ cd  ~/riscv</a:t>
            </a:r>
            <a:br>
              <a:rPr lang="en">
                <a:solidFill>
                  <a:srgbClr val="000000"/>
                </a:solidFill>
              </a:rPr>
            </a:br>
            <a:r>
              <a:rPr lang="en">
                <a:solidFill>
                  <a:srgbClr val="000000"/>
                </a:solidFill>
              </a:rPr>
              <a:t>$ </a:t>
            </a:r>
            <a:r>
              <a:rPr lang="en">
                <a:solidFill>
                  <a:srgbClr val="000000"/>
                </a:solidFill>
              </a:rPr>
              <a:t>git clone </a:t>
            </a:r>
            <a:r>
              <a:rPr lang="en" u="sng">
                <a:solidFill>
                  <a:srgbClr val="0000FF"/>
                </a:solidFill>
                <a:hlinkClick r:id="rId3">
                  <a:extLst>
                    <a:ext uri="{A12FA001-AC4F-418D-AE19-62706E023703}">
                      <ahyp:hlinkClr val="tx"/>
                    </a:ext>
                  </a:extLst>
                </a:hlinkClick>
              </a:rPr>
              <a:t>https://github.com/riscv/riscv-gnu-toolchain</a:t>
            </a:r>
            <a:endParaRPr>
              <a:solidFill>
                <a:srgbClr val="000000"/>
              </a:solidFill>
            </a:endParaRPr>
          </a:p>
          <a:p>
            <a:pPr indent="0" lvl="0" marL="0" rtl="0" algn="l">
              <a:spcBef>
                <a:spcPts val="0"/>
              </a:spcBef>
              <a:spcAft>
                <a:spcPts val="0"/>
              </a:spcAft>
              <a:buNone/>
            </a:pPr>
            <a:r>
              <a:t/>
            </a:r>
            <a:endParaRPr>
              <a:solidFill>
                <a:schemeClr val="dk2"/>
              </a:solidFill>
            </a:endParaRPr>
          </a:p>
          <a:p>
            <a:pPr indent="0" lvl="0" marL="0" rtl="0" algn="l">
              <a:spcBef>
                <a:spcPts val="1200"/>
              </a:spcBef>
              <a:spcAft>
                <a:spcPts val="0"/>
              </a:spcAft>
              <a:buNone/>
            </a:pPr>
            <a:r>
              <a:rPr b="1" lang="en">
                <a:solidFill>
                  <a:schemeClr val="dk2"/>
                </a:solidFill>
              </a:rPr>
              <a:t>2. Now navigate to the designated location and configure </a:t>
            </a:r>
            <a:r>
              <a:rPr b="1" lang="en">
                <a:solidFill>
                  <a:schemeClr val="dk2"/>
                </a:solidFill>
              </a:rPr>
              <a:t>the build :</a:t>
            </a:r>
            <a:endParaRPr b="1">
              <a:solidFill>
                <a:schemeClr val="dk2"/>
              </a:solidFill>
            </a:endParaRPr>
          </a:p>
          <a:p>
            <a:pPr indent="0" lvl="0" marL="0" rtl="0" algn="just">
              <a:lnSpc>
                <a:spcPct val="100000"/>
              </a:lnSpc>
              <a:spcBef>
                <a:spcPts val="1200"/>
              </a:spcBef>
              <a:spcAft>
                <a:spcPts val="0"/>
              </a:spcAft>
              <a:buNone/>
            </a:pPr>
            <a:r>
              <a:rPr lang="en">
                <a:solidFill>
                  <a:srgbClr val="000000"/>
                </a:solidFill>
              </a:rPr>
              <a:t>$ cd ~/riscv/riscv-gnu-toolchain</a:t>
            </a:r>
            <a:endParaRPr>
              <a:solidFill>
                <a:srgbClr val="000000"/>
              </a:solidFill>
            </a:endParaRPr>
          </a:p>
          <a:p>
            <a:pPr indent="0" lvl="0" marL="0" rtl="0" algn="just">
              <a:lnSpc>
                <a:spcPct val="100000"/>
              </a:lnSpc>
              <a:spcBef>
                <a:spcPts val="0"/>
              </a:spcBef>
              <a:spcAft>
                <a:spcPts val="0"/>
              </a:spcAft>
              <a:buNone/>
            </a:pPr>
            <a:r>
              <a:rPr lang="en">
                <a:solidFill>
                  <a:srgbClr val="000000"/>
                </a:solidFill>
              </a:rPr>
              <a:t>$ ./configure --prefix=/opt/riscv --with-arch=rv64gc --with-abi=lp64d</a:t>
            </a:r>
            <a:endParaRPr>
              <a:solidFill>
                <a:srgbClr val="000000"/>
              </a:solidFill>
            </a:endParaRPr>
          </a:p>
          <a:p>
            <a:pPr indent="0" lvl="0" marL="0" rtl="0" algn="just">
              <a:lnSpc>
                <a:spcPct val="100000"/>
              </a:lnSpc>
              <a:spcBef>
                <a:spcPts val="0"/>
              </a:spcBef>
              <a:spcAft>
                <a:spcPts val="0"/>
              </a:spcAft>
              <a:buNone/>
            </a:pPr>
            <a:r>
              <a:rPr lang="en">
                <a:solidFill>
                  <a:srgbClr val="000000"/>
                </a:solidFill>
              </a:rPr>
              <a:t>$ make</a:t>
            </a: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300">
                <a:solidFill>
                  <a:srgbClr val="212121"/>
                </a:solidFill>
                <a:latin typeface="Lato"/>
                <a:ea typeface="Lato"/>
                <a:cs typeface="Lato"/>
                <a:sym typeface="Lato"/>
              </a:rPr>
              <a:t>Adding Custom Instruction to GCC Toolchain</a:t>
            </a:r>
            <a:endParaRPr sz="2300">
              <a:solidFill>
                <a:srgbClr val="212121"/>
              </a:solidFill>
            </a:endParaRPr>
          </a:p>
        </p:txBody>
      </p:sp>
      <p:sp>
        <p:nvSpPr>
          <p:cNvPr id="283" name="Google Shape;283;p4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rgbClr val="000000"/>
                </a:solidFill>
              </a:rPr>
              <a:t>1. </a:t>
            </a:r>
            <a:r>
              <a:rPr lang="en">
                <a:solidFill>
                  <a:srgbClr val="000000"/>
                </a:solidFill>
              </a:rPr>
              <a:t>To add new instructions to the toolchain the first step is to modify the opcodes.</a:t>
            </a:r>
            <a:endParaRPr>
              <a:solidFill>
                <a:srgbClr val="000000"/>
              </a:solidFill>
            </a:endParaRPr>
          </a:p>
          <a:p>
            <a:pPr indent="0" lvl="0" marL="0" rtl="0" algn="just">
              <a:lnSpc>
                <a:spcPct val="100000"/>
              </a:lnSpc>
              <a:spcBef>
                <a:spcPts val="0"/>
              </a:spcBef>
              <a:spcAft>
                <a:spcPts val="0"/>
              </a:spcAft>
              <a:buNone/>
            </a:pPr>
            <a:r>
              <a:rPr lang="en">
                <a:solidFill>
                  <a:srgbClr val="000000"/>
                </a:solidFill>
              </a:rPr>
              <a:t>Path to the opcodes file </a:t>
            </a:r>
            <a:r>
              <a:rPr b="1" lang="en">
                <a:solidFill>
                  <a:srgbClr val="000000"/>
                </a:solidFill>
              </a:rPr>
              <a:t>: </a:t>
            </a:r>
            <a:r>
              <a:rPr lang="en" u="sng">
                <a:solidFill>
                  <a:srgbClr val="0000FF"/>
                </a:solidFill>
                <a:hlinkClick r:id="rId3">
                  <a:extLst>
                    <a:ext uri="{A12FA001-AC4F-418D-AE19-62706E023703}">
                      <ahyp:hlinkClr val="tx"/>
                    </a:ext>
                  </a:extLst>
                </a:hlinkClick>
              </a:rPr>
              <a:t>riscv-gnu-toolchain/riscv-binutils/opcodes/riscv-opc.c</a:t>
            </a:r>
            <a:endParaRPr>
              <a:solidFill>
                <a:srgbClr val="000000"/>
              </a:solidFill>
            </a:endParaRPr>
          </a:p>
          <a:p>
            <a:pPr indent="0" lvl="0" marL="0" rtl="0" algn="just">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This file contains all opcode (operation codes) or instruction definitions in an array riscv_opcodes.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Let us add the new instruction “gcd”, so the instruction is </a:t>
            </a:r>
            <a:r>
              <a:rPr b="1" lang="en">
                <a:solidFill>
                  <a:srgbClr val="000000"/>
                </a:solidFill>
              </a:rPr>
              <a:t>:</a:t>
            </a:r>
            <a:endParaRPr b="1">
              <a:solidFill>
                <a:srgbClr val="000000"/>
              </a:solidFill>
            </a:endParaRPr>
          </a:p>
          <a:p>
            <a:pPr indent="0" lvl="0" marL="0" rtl="0" algn="l">
              <a:lnSpc>
                <a:spcPct val="100000"/>
              </a:lnSpc>
              <a:spcBef>
                <a:spcPts val="0"/>
              </a:spcBef>
              <a:spcAft>
                <a:spcPts val="0"/>
              </a:spcAft>
              <a:buClr>
                <a:srgbClr val="000000"/>
              </a:buClr>
              <a:buFont typeface="Arial"/>
              <a:buNone/>
            </a:pPr>
            <a:r>
              <a:rPr lang="en">
                <a:solidFill>
                  <a:srgbClr val="000000"/>
                </a:solidFill>
              </a:rPr>
              <a:t>{"gcd"0,INSN_CLASS_I,"d,s,t",MATCH_GCD,MASK_GCD,match_opcode,0}</a:t>
            </a:r>
            <a:endParaRPr>
              <a:solidFill>
                <a:srgbClr val="000000"/>
              </a:solidFill>
            </a:endParaRPr>
          </a:p>
          <a:p>
            <a:pPr indent="0" lvl="0" marL="0" rtl="0" algn="l">
              <a:lnSpc>
                <a:spcPct val="100000"/>
              </a:lnSpc>
              <a:spcBef>
                <a:spcPts val="0"/>
              </a:spcBef>
              <a:spcAft>
                <a:spcPts val="1200"/>
              </a:spcAft>
              <a:buNone/>
            </a:pPr>
            <a:r>
              <a:t/>
            </a:r>
            <a:endParaRPr>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300">
                <a:solidFill>
                  <a:srgbClr val="212121"/>
                </a:solidFill>
                <a:latin typeface="Lato"/>
                <a:ea typeface="Lato"/>
                <a:cs typeface="Lato"/>
                <a:sym typeface="Lato"/>
              </a:rPr>
              <a:t>Adding Custom Instruction to GCC Toolchain</a:t>
            </a:r>
            <a:endParaRPr sz="2300">
              <a:solidFill>
                <a:srgbClr val="212121"/>
              </a:solidFill>
            </a:endParaRPr>
          </a:p>
        </p:txBody>
      </p:sp>
      <p:pic>
        <p:nvPicPr>
          <p:cNvPr id="289" name="Google Shape;289;p49"/>
          <p:cNvPicPr preferRelativeResize="0"/>
          <p:nvPr/>
        </p:nvPicPr>
        <p:blipFill rotWithShape="1">
          <a:blip r:embed="rId3">
            <a:alphaModFix/>
          </a:blip>
          <a:srcRect b="0" l="0" r="0" t="0"/>
          <a:stretch/>
        </p:blipFill>
        <p:spPr>
          <a:xfrm>
            <a:off x="1219200" y="1805700"/>
            <a:ext cx="5665700" cy="31854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300">
                <a:solidFill>
                  <a:srgbClr val="212121"/>
                </a:solidFill>
                <a:latin typeface="Lato"/>
                <a:ea typeface="Lato"/>
                <a:cs typeface="Lato"/>
                <a:sym typeface="Lato"/>
              </a:rPr>
              <a:t>Adding Custom Instruction to GCC Toolchain</a:t>
            </a:r>
            <a:endParaRPr sz="2300">
              <a:solidFill>
                <a:srgbClr val="212121"/>
              </a:solidFill>
            </a:endParaRPr>
          </a:p>
        </p:txBody>
      </p:sp>
      <p:sp>
        <p:nvSpPr>
          <p:cNvPr id="295" name="Google Shape;295;p5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rgbClr val="000000"/>
                </a:solidFill>
              </a:rPr>
              <a:t>2. Now define the header for the added gcd </a:t>
            </a:r>
            <a:r>
              <a:rPr lang="en">
                <a:solidFill>
                  <a:srgbClr val="000000"/>
                </a:solidFill>
              </a:rPr>
              <a:t>instruction</a:t>
            </a:r>
            <a:r>
              <a:rPr lang="en">
                <a:solidFill>
                  <a:srgbClr val="000000"/>
                </a:solidFill>
              </a:rPr>
              <a:t> in the </a:t>
            </a:r>
            <a:r>
              <a:rPr lang="en">
                <a:solidFill>
                  <a:srgbClr val="000000"/>
                </a:solidFill>
              </a:rPr>
              <a:t>risc v</a:t>
            </a:r>
            <a:r>
              <a:rPr lang="en">
                <a:solidFill>
                  <a:srgbClr val="000000"/>
                </a:solidFill>
              </a:rPr>
              <a:t>-ocp.h header file </a:t>
            </a:r>
            <a:r>
              <a:rPr b="1" lang="en">
                <a:solidFill>
                  <a:srgbClr val="000000"/>
                </a:solidFill>
              </a:rPr>
              <a:t>:</a:t>
            </a:r>
            <a:endParaRPr b="1">
              <a:solidFill>
                <a:srgbClr val="000000"/>
              </a:solidFill>
            </a:endParaRPr>
          </a:p>
          <a:p>
            <a:pPr indent="0" lvl="0" marL="0" rtl="0" algn="just">
              <a:lnSpc>
                <a:spcPct val="100000"/>
              </a:lnSpc>
              <a:spcBef>
                <a:spcPts val="0"/>
              </a:spcBef>
              <a:spcAft>
                <a:spcPts val="0"/>
              </a:spcAft>
              <a:buNone/>
            </a:pPr>
            <a:r>
              <a:rPr lang="en">
                <a:solidFill>
                  <a:srgbClr val="000000"/>
                </a:solidFill>
              </a:rPr>
              <a:t>Path for the header file </a:t>
            </a:r>
            <a:r>
              <a:rPr b="1" lang="en">
                <a:solidFill>
                  <a:srgbClr val="000000"/>
                </a:solidFill>
              </a:rPr>
              <a:t>: </a:t>
            </a:r>
            <a:r>
              <a:rPr lang="en">
                <a:solidFill>
                  <a:srgbClr val="000000"/>
                </a:solidFill>
              </a:rPr>
              <a:t> riscv-gnu-toolchain/binutils/include/opcode/riscv-opc.h</a:t>
            </a:r>
            <a:endParaRPr>
              <a:solidFill>
                <a:srgbClr val="000000"/>
              </a:solidFill>
            </a:endParaRPr>
          </a:p>
          <a:p>
            <a:pPr indent="0" lvl="0" marL="0" rtl="0" algn="just">
              <a:lnSpc>
                <a:spcPct val="100000"/>
              </a:lnSpc>
              <a:spcBef>
                <a:spcPts val="0"/>
              </a:spcBef>
              <a:spcAft>
                <a:spcPts val="0"/>
              </a:spcAft>
              <a:buNone/>
            </a:pPr>
            <a:r>
              <a:t/>
            </a:r>
            <a:endParaRPr>
              <a:solidFill>
                <a:srgbClr val="000000"/>
              </a:solidFill>
            </a:endParaRPr>
          </a:p>
          <a:p>
            <a:pPr indent="0" lvl="0" marL="0" rtl="0" algn="just">
              <a:lnSpc>
                <a:spcPct val="100000"/>
              </a:lnSpc>
              <a:spcBef>
                <a:spcPts val="0"/>
              </a:spcBef>
              <a:spcAft>
                <a:spcPts val="0"/>
              </a:spcAft>
              <a:buClr>
                <a:srgbClr val="000000"/>
              </a:buClr>
              <a:buFont typeface="Arial"/>
              <a:buNone/>
            </a:pPr>
            <a:r>
              <a:rPr lang="en">
                <a:solidFill>
                  <a:srgbClr val="000000"/>
                </a:solidFill>
              </a:rPr>
              <a:t>Add the match code and mask code for the instruction </a:t>
            </a:r>
            <a:r>
              <a:rPr b="1" lang="en">
                <a:solidFill>
                  <a:srgbClr val="000000"/>
                </a:solidFill>
              </a:rPr>
              <a:t>:</a:t>
            </a:r>
            <a:endParaRPr b="1">
              <a:solidFill>
                <a:srgbClr val="000000"/>
              </a:solidFill>
            </a:endParaRPr>
          </a:p>
          <a:p>
            <a:pPr indent="0" lvl="0" marL="0" rtl="0" algn="just">
              <a:lnSpc>
                <a:spcPct val="100000"/>
              </a:lnSpc>
              <a:spcBef>
                <a:spcPts val="0"/>
              </a:spcBef>
              <a:spcAft>
                <a:spcPts val="0"/>
              </a:spcAft>
              <a:buClr>
                <a:srgbClr val="000000"/>
              </a:buClr>
              <a:buFont typeface="Arial"/>
              <a:buNone/>
            </a:pPr>
            <a:br>
              <a:rPr lang="en">
                <a:solidFill>
                  <a:srgbClr val="000000"/>
                </a:solidFill>
              </a:rPr>
            </a:br>
            <a:r>
              <a:rPr lang="en">
                <a:solidFill>
                  <a:srgbClr val="000000"/>
                </a:solidFill>
              </a:rPr>
              <a:t>#define MACH_GCD 0x6027</a:t>
            </a:r>
            <a:endParaRPr>
              <a:solidFill>
                <a:srgbClr val="000000"/>
              </a:solidFill>
            </a:endParaRPr>
          </a:p>
          <a:p>
            <a:pPr indent="0" lvl="0" marL="0" rtl="0" algn="just">
              <a:lnSpc>
                <a:spcPct val="100000"/>
              </a:lnSpc>
              <a:spcBef>
                <a:spcPts val="0"/>
              </a:spcBef>
              <a:spcAft>
                <a:spcPts val="0"/>
              </a:spcAft>
              <a:buClr>
                <a:srgbClr val="000000"/>
              </a:buClr>
              <a:buFont typeface="Arial"/>
              <a:buNone/>
            </a:pPr>
            <a:r>
              <a:rPr lang="en">
                <a:solidFill>
                  <a:srgbClr val="000000"/>
                </a:solidFill>
              </a:rPr>
              <a:t>#define MASK_GCD 0xfe00707f</a:t>
            </a:r>
            <a:endParaRPr>
              <a:solidFill>
                <a:srgbClr val="000000"/>
              </a:solidFill>
            </a:endParaRPr>
          </a:p>
          <a:p>
            <a:pPr indent="0" lvl="0" marL="0" rtl="0" algn="just">
              <a:lnSpc>
                <a:spcPct val="100000"/>
              </a:lnSpc>
              <a:spcBef>
                <a:spcPts val="0"/>
              </a:spcBef>
              <a:spcAft>
                <a:spcPts val="0"/>
              </a:spcAft>
              <a:buClr>
                <a:srgbClr val="000000"/>
              </a:buClr>
              <a:buFont typeface="Arial"/>
              <a:buNone/>
            </a:pPr>
            <a:r>
              <a:t/>
            </a:r>
            <a:endParaRPr>
              <a:solidFill>
                <a:srgbClr val="000000"/>
              </a:solidFill>
            </a:endParaRPr>
          </a:p>
          <a:p>
            <a:pPr indent="0" lvl="0" marL="0" rtl="0" algn="just">
              <a:lnSpc>
                <a:spcPct val="100000"/>
              </a:lnSpc>
              <a:spcBef>
                <a:spcPts val="0"/>
              </a:spcBef>
              <a:spcAft>
                <a:spcPts val="0"/>
              </a:spcAft>
              <a:buClr>
                <a:srgbClr val="000000"/>
              </a:buClr>
              <a:buFont typeface="Arial"/>
              <a:buNone/>
            </a:pPr>
            <a:r>
              <a:rPr lang="en">
                <a:solidFill>
                  <a:srgbClr val="000000"/>
                </a:solidFill>
              </a:rPr>
              <a:t>DECLARE_INSN(gcd, MATCH_GCD,MASK_GCD)</a:t>
            </a:r>
            <a:endParaRPr>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300">
                <a:solidFill>
                  <a:srgbClr val="212121"/>
                </a:solidFill>
                <a:latin typeface="Lato"/>
                <a:ea typeface="Lato"/>
                <a:cs typeface="Lato"/>
                <a:sym typeface="Lato"/>
              </a:rPr>
              <a:t>Adding Custom Instruction to GCC Toolchain</a:t>
            </a:r>
            <a:endParaRPr sz="2300">
              <a:solidFill>
                <a:srgbClr val="212121"/>
              </a:solidFill>
            </a:endParaRPr>
          </a:p>
        </p:txBody>
      </p:sp>
      <p:pic>
        <p:nvPicPr>
          <p:cNvPr id="301" name="Google Shape;301;p51"/>
          <p:cNvPicPr preferRelativeResize="0"/>
          <p:nvPr/>
        </p:nvPicPr>
        <p:blipFill>
          <a:blip r:embed="rId3">
            <a:alphaModFix/>
          </a:blip>
          <a:stretch>
            <a:fillRect/>
          </a:stretch>
        </p:blipFill>
        <p:spPr>
          <a:xfrm>
            <a:off x="1219200" y="1853850"/>
            <a:ext cx="5308990" cy="2984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47600" y="1562500"/>
            <a:ext cx="76704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RISC-V, as an open instruction set architecture (ISA), </a:t>
            </a:r>
            <a:r>
              <a:rPr lang="en">
                <a:solidFill>
                  <a:srgbClr val="000000"/>
                </a:solidFill>
              </a:rPr>
              <a:t>offers </a:t>
            </a:r>
            <a:r>
              <a:rPr lang="en">
                <a:solidFill>
                  <a:srgbClr val="000000"/>
                </a:solidFill>
              </a:rPr>
              <a:t>a range of features that make it usable for various applications. Here are some of its </a:t>
            </a:r>
            <a:r>
              <a:rPr b="1" lang="en">
                <a:solidFill>
                  <a:srgbClr val="000000"/>
                </a:solidFill>
              </a:rPr>
              <a:t>key features</a:t>
            </a:r>
            <a:r>
              <a:rPr b="1" lang="en">
                <a:solidFill>
                  <a:srgbClr val="000000"/>
                </a:solidFill>
              </a:rPr>
              <a:t>:</a:t>
            </a:r>
            <a:endParaRPr b="1">
              <a:solidFill>
                <a:srgbClr val="000000"/>
              </a:solidFill>
            </a:endParaRPr>
          </a:p>
          <a:p>
            <a:pPr indent="0" lvl="0" marL="0" rtl="0" algn="l">
              <a:spcBef>
                <a:spcPts val="1200"/>
              </a:spcBef>
              <a:spcAft>
                <a:spcPts val="0"/>
              </a:spcAft>
              <a:buNone/>
            </a:pPr>
            <a:r>
              <a:rPr b="1" lang="en">
                <a:solidFill>
                  <a:srgbClr val="000000"/>
                </a:solidFill>
              </a:rPr>
              <a:t>1.</a:t>
            </a:r>
            <a:r>
              <a:rPr lang="en">
                <a:solidFill>
                  <a:srgbClr val="000000"/>
                </a:solidFill>
              </a:rPr>
              <a:t> </a:t>
            </a:r>
            <a:r>
              <a:rPr b="1" lang="en">
                <a:solidFill>
                  <a:srgbClr val="000000"/>
                </a:solidFill>
              </a:rPr>
              <a:t>Open Standard:</a:t>
            </a:r>
            <a:r>
              <a:rPr lang="en">
                <a:solidFill>
                  <a:srgbClr val="000000"/>
                </a:solidFill>
              </a:rPr>
              <a:t> RISC-V is an open standard ISA, maintained by the RISC-V International organization. The ISA specifications are freely available, allowing anyone to implement RISC-V processors without needing to pay royalties or license fees.</a:t>
            </a:r>
            <a:endParaRPr>
              <a:solidFill>
                <a:srgbClr val="000000"/>
              </a:solidFill>
            </a:endParaRPr>
          </a:p>
          <a:p>
            <a:pPr indent="0" lvl="0" marL="0" rtl="0" algn="l">
              <a:spcBef>
                <a:spcPts val="1200"/>
              </a:spcBef>
              <a:spcAft>
                <a:spcPts val="1200"/>
              </a:spcAft>
              <a:buNone/>
            </a:pPr>
            <a:r>
              <a:rPr b="1" lang="en">
                <a:solidFill>
                  <a:srgbClr val="000000"/>
                </a:solidFill>
              </a:rPr>
              <a:t>2.</a:t>
            </a:r>
            <a:r>
              <a:rPr lang="en">
                <a:solidFill>
                  <a:srgbClr val="000000"/>
                </a:solidFill>
              </a:rPr>
              <a:t> </a:t>
            </a:r>
            <a:r>
              <a:rPr b="1" lang="en">
                <a:solidFill>
                  <a:srgbClr val="000000"/>
                </a:solidFill>
              </a:rPr>
              <a:t>Modularity:</a:t>
            </a:r>
            <a:r>
              <a:rPr lang="en">
                <a:solidFill>
                  <a:srgbClr val="000000"/>
                </a:solidFill>
              </a:rPr>
              <a:t> RISC-V ISA is designed to be modular, with various standard extensions available for additional functionality. These extensions include integer (I), multiply/divide (M), floating-point (F), double-precision floating-point (D), atomic (A), vector (V), and cryptographic (C) extensions, among others. This modular design allows for tailored implementations depending on the target application's requirements.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 calcmode="lin" valueType="num">
                                      <p:cBhvr additive="base">
                                        <p:cTn dur="1000"/>
                                        <p:tgtEl>
                                          <p:spTgt spid="10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 calcmode="lin" valueType="num">
                                      <p:cBhvr additive="base">
                                        <p:cTn dur="1000"/>
                                        <p:tgtEl>
                                          <p:spTgt spid="10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 calcmode="lin" valueType="num">
                                      <p:cBhvr additive="base">
                                        <p:cTn dur="1000"/>
                                        <p:tgtEl>
                                          <p:spTgt spid="10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727650" y="11848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300">
                <a:solidFill>
                  <a:srgbClr val="212121"/>
                </a:solidFill>
                <a:latin typeface="Lato"/>
                <a:ea typeface="Lato"/>
                <a:cs typeface="Lato"/>
                <a:sym typeface="Lato"/>
              </a:rPr>
              <a:t>Translation Code for the Custom Instruction</a:t>
            </a:r>
            <a:endParaRPr sz="2300">
              <a:solidFill>
                <a:srgbClr val="212121"/>
              </a:solidFill>
            </a:endParaRPr>
          </a:p>
        </p:txBody>
      </p:sp>
      <p:sp>
        <p:nvSpPr>
          <p:cNvPr id="307" name="Google Shape;307;p52"/>
          <p:cNvSpPr txBox="1"/>
          <p:nvPr>
            <p:ph idx="1" type="body"/>
          </p:nvPr>
        </p:nvSpPr>
        <p:spPr>
          <a:xfrm>
            <a:off x="751250" y="1698325"/>
            <a:ext cx="7688700" cy="318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000000"/>
                </a:solidFill>
              </a:rPr>
              <a:t>Modify QEMU Source Code</a:t>
            </a:r>
            <a:r>
              <a:rPr lang="en" sz="1100">
                <a:solidFill>
                  <a:srgbClr val="000000"/>
                </a:solidFill>
              </a:rPr>
              <a:t>: Implement emulation support for your custom instructions in </a:t>
            </a:r>
            <a:r>
              <a:rPr lang="en" sz="1100">
                <a:solidFill>
                  <a:srgbClr val="000000"/>
                </a:solidFill>
              </a:rPr>
              <a:t>QEMU</a:t>
            </a:r>
            <a:r>
              <a:rPr lang="en" sz="1100">
                <a:solidFill>
                  <a:srgbClr val="000000"/>
                </a:solidFill>
              </a:rPr>
              <a:t> RISC-V target emulator.</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Locate and modify the instruction decoder i.e translate.c in the QEMU source code.</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b="1" lang="en" sz="1100">
                <a:solidFill>
                  <a:srgbClr val="000000"/>
                </a:solidFill>
              </a:rPr>
              <a:t>Assign opcode and function value to your custom instruction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 Custom instruction</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gcd      0000001.............0000001011       @custom0</a:t>
            </a:r>
            <a:endParaRPr sz="1100">
              <a:solidFill>
                <a:srgbClr val="000000"/>
              </a:solidFill>
            </a:endParaRPr>
          </a:p>
          <a:p>
            <a:pPr indent="0" lvl="0" marL="0" rtl="0" algn="l">
              <a:lnSpc>
                <a:spcPct val="100000"/>
              </a:lnSpc>
              <a:spcBef>
                <a:spcPts val="0"/>
              </a:spcBef>
              <a:spcAft>
                <a:spcPts val="0"/>
              </a:spcAft>
              <a:buNone/>
            </a:pPr>
            <a:r>
              <a:t/>
            </a:r>
            <a:endParaRPr b="1" sz="1100">
              <a:solidFill>
                <a:srgbClr val="000000"/>
              </a:solidFill>
            </a:endParaRPr>
          </a:p>
          <a:p>
            <a:pPr indent="0" lvl="0" marL="0" rtl="0" algn="l">
              <a:lnSpc>
                <a:spcPct val="100000"/>
              </a:lnSpc>
              <a:spcBef>
                <a:spcPts val="0"/>
              </a:spcBef>
              <a:spcAft>
                <a:spcPts val="0"/>
              </a:spcAft>
              <a:buNone/>
            </a:pPr>
            <a:r>
              <a:rPr b="1" lang="en" sz="1100">
                <a:solidFill>
                  <a:srgbClr val="000000"/>
                </a:solidFill>
              </a:rPr>
              <a:t>Translation code for the custom instruction :</a:t>
            </a:r>
            <a:endParaRPr b="1" sz="1100">
              <a:solidFill>
                <a:srgbClr val="000000"/>
              </a:solidFill>
            </a:endParaRPr>
          </a:p>
          <a:p>
            <a:pPr indent="0" lvl="0" marL="0" rtl="0" algn="l">
              <a:lnSpc>
                <a:spcPct val="100000"/>
              </a:lnSpc>
              <a:spcBef>
                <a:spcPts val="0"/>
              </a:spcBef>
              <a:spcAft>
                <a:spcPts val="0"/>
              </a:spcAft>
              <a:buNone/>
            </a:pPr>
            <a:r>
              <a:rPr lang="en" sz="1100">
                <a:solidFill>
                  <a:srgbClr val="000000"/>
                </a:solidFill>
              </a:rPr>
              <a:t>static handle_gcd(uint32_t a, uint32_t b)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 while (b != 0)</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 uint32_t t = b;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b = a % b;</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 a = t;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return a;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3"/>
          <p:cNvSpPr txBox="1"/>
          <p:nvPr>
            <p:ph idx="1" type="body"/>
          </p:nvPr>
        </p:nvSpPr>
        <p:spPr>
          <a:xfrm>
            <a:off x="727650" y="1441200"/>
            <a:ext cx="7688700" cy="2261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8600">
                <a:solidFill>
                  <a:srgbClr val="000000"/>
                </a:solidFill>
                <a:latin typeface="Raleway"/>
                <a:ea typeface="Raleway"/>
                <a:cs typeface="Raleway"/>
                <a:sym typeface="Raleway"/>
              </a:rPr>
              <a:t>THANK YOU</a:t>
            </a:r>
            <a:endParaRPr sz="8600">
              <a:solidFill>
                <a:srgbClr val="000000"/>
              </a:solidFill>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8" name="Google Shape;318;p5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740125" y="1525100"/>
            <a:ext cx="7677900" cy="28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3.</a:t>
            </a:r>
            <a:r>
              <a:rPr lang="en">
                <a:solidFill>
                  <a:srgbClr val="000000"/>
                </a:solidFill>
              </a:rPr>
              <a:t> </a:t>
            </a:r>
            <a:r>
              <a:rPr b="1" lang="en">
                <a:solidFill>
                  <a:srgbClr val="000000"/>
                </a:solidFill>
              </a:rPr>
              <a:t>Simplicity:</a:t>
            </a:r>
            <a:r>
              <a:rPr lang="en">
                <a:solidFill>
                  <a:srgbClr val="000000"/>
                </a:solidFill>
              </a:rPr>
              <a:t> RISC-V emphasizes simplicity and orthogonality in its instruction set design. Instructions are generally simple and uniform, with a consistent format and encoding scheme. This simplicity makes RISC-V easy to understand, decode, and implement efficiently.</a:t>
            </a:r>
            <a:endParaRPr>
              <a:solidFill>
                <a:srgbClr val="000000"/>
              </a:solidFill>
            </a:endParaRPr>
          </a:p>
          <a:p>
            <a:pPr indent="0" lvl="0" marL="0" rtl="0" algn="l">
              <a:spcBef>
                <a:spcPts val="1200"/>
              </a:spcBef>
              <a:spcAft>
                <a:spcPts val="0"/>
              </a:spcAft>
              <a:buNone/>
            </a:pPr>
            <a:r>
              <a:rPr b="1" lang="en">
                <a:solidFill>
                  <a:srgbClr val="000000"/>
                </a:solidFill>
              </a:rPr>
              <a:t>4.</a:t>
            </a:r>
            <a:r>
              <a:rPr lang="en">
                <a:solidFill>
                  <a:srgbClr val="000000"/>
                </a:solidFill>
              </a:rPr>
              <a:t> </a:t>
            </a:r>
            <a:r>
              <a:rPr b="1" lang="en">
                <a:solidFill>
                  <a:srgbClr val="000000"/>
                </a:solidFill>
              </a:rPr>
              <a:t>Variants:</a:t>
            </a:r>
            <a:r>
              <a:rPr lang="en">
                <a:solidFill>
                  <a:srgbClr val="000000"/>
                </a:solidFill>
              </a:rPr>
              <a:t> RISC-V defines several standard base integer instruction set variants, such as RV32I (32-bit), RV64I (64-bit), and RV128I (128-bit). These variants specify the width of the general-purpose registers, addressing modes, and other architectural features, providing flexibility for different use cases.</a:t>
            </a:r>
            <a:endParaRPr>
              <a:solidFill>
                <a:srgbClr val="000000"/>
              </a:solidFill>
            </a:endParaRPr>
          </a:p>
          <a:p>
            <a:pPr indent="0" lvl="0" marL="0" rtl="0" algn="l">
              <a:spcBef>
                <a:spcPts val="1200"/>
              </a:spcBef>
              <a:spcAft>
                <a:spcPts val="1200"/>
              </a:spcAft>
              <a:buNone/>
            </a:pPr>
            <a:r>
              <a:rPr b="1" lang="en">
                <a:solidFill>
                  <a:srgbClr val="000000"/>
                </a:solidFill>
              </a:rPr>
              <a:t>5.</a:t>
            </a:r>
            <a:r>
              <a:rPr lang="en">
                <a:solidFill>
                  <a:srgbClr val="000000"/>
                </a:solidFill>
              </a:rPr>
              <a:t> </a:t>
            </a:r>
            <a:r>
              <a:rPr b="1" lang="en">
                <a:solidFill>
                  <a:srgbClr val="000000"/>
                </a:solidFill>
              </a:rPr>
              <a:t>Privileged Architecture:</a:t>
            </a:r>
            <a:r>
              <a:rPr lang="en">
                <a:solidFill>
                  <a:srgbClr val="000000"/>
                </a:solidFill>
              </a:rPr>
              <a:t> In addition to user-level instructions, RISC-V also defines a privileged architecture for operating systems and system software. The privileged architecture includes modes like machine mode, supervisor mode, and user mode, along with corresponding instructions for handling interrupts, exceptions, and system calls.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 calcmode="lin" valueType="num">
                                      <p:cBhvr additive="base">
                                        <p:cTn dur="1000"/>
                                        <p:tgtEl>
                                          <p:spTgt spid="109">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 calcmode="lin" valueType="num">
                                      <p:cBhvr additive="base">
                                        <p:cTn dur="1000"/>
                                        <p:tgtEl>
                                          <p:spTgt spid="109">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 calcmode="lin" valueType="num">
                                      <p:cBhvr additive="base">
                                        <p:cTn dur="1000"/>
                                        <p:tgtEl>
                                          <p:spTgt spid="10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725400" y="1480250"/>
            <a:ext cx="7693200" cy="30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6.</a:t>
            </a:r>
            <a:r>
              <a:rPr lang="en">
                <a:solidFill>
                  <a:srgbClr val="000000"/>
                </a:solidFill>
              </a:rPr>
              <a:t> </a:t>
            </a:r>
            <a:r>
              <a:rPr b="1" lang="en">
                <a:solidFill>
                  <a:srgbClr val="000000"/>
                </a:solidFill>
              </a:rPr>
              <a:t>Memory Model:</a:t>
            </a:r>
            <a:r>
              <a:rPr lang="en">
                <a:solidFill>
                  <a:srgbClr val="000000"/>
                </a:solidFill>
              </a:rPr>
              <a:t> RISC-V provides a relaxed memory consistency model, allowing for efficient implementations on various memory systems, including multi-core processors and distributed systems. It offers memory ordering constraints through memory ordering fences and synchronization primitives.</a:t>
            </a:r>
            <a:endParaRPr>
              <a:solidFill>
                <a:srgbClr val="000000"/>
              </a:solidFill>
            </a:endParaRPr>
          </a:p>
          <a:p>
            <a:pPr indent="0" lvl="0" marL="0" rtl="0" algn="l">
              <a:spcBef>
                <a:spcPts val="1200"/>
              </a:spcBef>
              <a:spcAft>
                <a:spcPts val="0"/>
              </a:spcAft>
              <a:buNone/>
            </a:pPr>
            <a:r>
              <a:rPr b="1" lang="en">
                <a:solidFill>
                  <a:srgbClr val="000000"/>
                </a:solidFill>
              </a:rPr>
              <a:t>7.</a:t>
            </a:r>
            <a:r>
              <a:rPr lang="en">
                <a:solidFill>
                  <a:srgbClr val="000000"/>
                </a:solidFill>
              </a:rPr>
              <a:t> </a:t>
            </a:r>
            <a:r>
              <a:rPr b="1" lang="en">
                <a:solidFill>
                  <a:srgbClr val="000000"/>
                </a:solidFill>
              </a:rPr>
              <a:t>Scalability:</a:t>
            </a:r>
            <a:r>
              <a:rPr lang="en">
                <a:solidFill>
                  <a:srgbClr val="000000"/>
                </a:solidFill>
              </a:rPr>
              <a:t> RISC-V is designed to be scalable, supporting a wide range of devices and applications, from embedded systems to high-performance computing. Its modular design and customizable features make it suitable for use in diverse environments, including IoT devices, smartphones, data centers, and supercomputers.</a:t>
            </a:r>
            <a:endParaRPr>
              <a:solidFill>
                <a:srgbClr val="000000"/>
              </a:solidFill>
            </a:endParaRPr>
          </a:p>
          <a:p>
            <a:pPr indent="0" lvl="0" marL="0" rtl="0" algn="l">
              <a:spcBef>
                <a:spcPts val="1200"/>
              </a:spcBef>
              <a:spcAft>
                <a:spcPts val="1200"/>
              </a:spcAft>
              <a:buNone/>
            </a:pPr>
            <a:r>
              <a:rPr b="1" lang="en">
                <a:solidFill>
                  <a:srgbClr val="000000"/>
                </a:solidFill>
              </a:rPr>
              <a:t>8.</a:t>
            </a:r>
            <a:r>
              <a:rPr lang="en">
                <a:solidFill>
                  <a:srgbClr val="000000"/>
                </a:solidFill>
              </a:rPr>
              <a:t> </a:t>
            </a:r>
            <a:r>
              <a:rPr b="1" lang="en">
                <a:solidFill>
                  <a:srgbClr val="000000"/>
                </a:solidFill>
              </a:rPr>
              <a:t>Community and Ecosystem:</a:t>
            </a:r>
            <a:r>
              <a:rPr lang="en">
                <a:solidFill>
                  <a:srgbClr val="000000"/>
                </a:solidFill>
              </a:rPr>
              <a:t> RISC-V has a vibrant and growing ecosystem, with support from hardware vendors, software developers, and research communities worldwide. It benefits from collaborative development efforts, innovation, and contributions across different domains, fostering an open and collaborative environment for ISA design and implementation.</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 calcmode="lin" valueType="num">
                                      <p:cBhvr additive="base">
                                        <p:cTn dur="1000"/>
                                        <p:tgtEl>
                                          <p:spTgt spid="11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 calcmode="lin" valueType="num">
                                      <p:cBhvr additive="base">
                                        <p:cTn dur="1000"/>
                                        <p:tgtEl>
                                          <p:spTgt spid="11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 calcmode="lin" valueType="num">
                                      <p:cBhvr additive="base">
                                        <p:cTn dur="1000"/>
                                        <p:tgtEl>
                                          <p:spTgt spid="1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744525" y="1341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 Modes</a:t>
            </a:r>
            <a:endParaRPr/>
          </a:p>
        </p:txBody>
      </p:sp>
      <p:sp>
        <p:nvSpPr>
          <p:cNvPr id="120" name="Google Shape;120;p19"/>
          <p:cNvSpPr txBox="1"/>
          <p:nvPr>
            <p:ph idx="1" type="body"/>
          </p:nvPr>
        </p:nvSpPr>
        <p:spPr>
          <a:xfrm>
            <a:off x="727650" y="1936100"/>
            <a:ext cx="7688700" cy="27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 the RISC-V architecture, operation modes are known as privilege modes, and they define the level of privilege or access rights that a program or system software can have. There are three primary privilege modes defined in RISC-V:</a:t>
            </a:r>
            <a:endParaRPr>
              <a:solidFill>
                <a:srgbClr val="000000"/>
              </a:solidFill>
            </a:endParaRPr>
          </a:p>
          <a:p>
            <a:pPr indent="0" lvl="0" marL="0" rtl="0" algn="l">
              <a:spcBef>
                <a:spcPts val="1200"/>
              </a:spcBef>
              <a:spcAft>
                <a:spcPts val="0"/>
              </a:spcAft>
              <a:buNone/>
            </a:pPr>
            <a:r>
              <a:rPr b="1" lang="en">
                <a:solidFill>
                  <a:srgbClr val="000000"/>
                </a:solidFill>
              </a:rPr>
              <a:t>1. Machine Mode (M Mode)</a:t>
            </a:r>
            <a:r>
              <a:rPr b="1" lang="en">
                <a:solidFill>
                  <a:srgbClr val="000000"/>
                </a:solidFill>
              </a:rPr>
              <a:t>:</a:t>
            </a:r>
            <a:endParaRPr b="1">
              <a:solidFill>
                <a:srgbClr val="000000"/>
              </a:solidFill>
            </a:endParaRPr>
          </a:p>
          <a:p>
            <a:pPr indent="457200" lvl="0" marL="0" rtl="0" algn="l">
              <a:spcBef>
                <a:spcPts val="1200"/>
              </a:spcBef>
              <a:spcAft>
                <a:spcPts val="1200"/>
              </a:spcAft>
              <a:buNone/>
            </a:pPr>
            <a:r>
              <a:rPr lang="en">
                <a:solidFill>
                  <a:srgbClr val="000000"/>
                </a:solidFill>
              </a:rPr>
              <a:t>Machine mode is the highest privilege mode in RISC-V. In this mode, the processor has full access to all resources and can execute privileged instructions. Machine mode is typically used by system software, such as the operating system kernel, to manage the system's hardware resources and handle exceptions and interrupts. Exception handlers and interrupt service routines are executed in machine mode. Machine mode is entered on power-up or reset and can also be entered through a machine-level software interrupt (</a:t>
            </a:r>
            <a:r>
              <a:rPr b="1" lang="en">
                <a:solidFill>
                  <a:srgbClr val="000000"/>
                </a:solidFill>
              </a:rPr>
              <a:t>ecall</a:t>
            </a:r>
            <a:r>
              <a:rPr lang="en">
                <a:solidFill>
                  <a:srgbClr val="000000"/>
                </a:solidFill>
              </a:rPr>
              <a:t> instruction with a specific function code).</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 calcmode="lin" valueType="num">
                                      <p:cBhvr additive="base">
                                        <p:cTn dur="1000"/>
                                        <p:tgtEl>
                                          <p:spTgt spid="119">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 calcmode="lin" valueType="num">
                                      <p:cBhvr additive="base">
                                        <p:cTn dur="1000"/>
                                        <p:tgtEl>
                                          <p:spTgt spid="12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 calcmode="lin" valueType="num">
                                      <p:cBhvr additive="base">
                                        <p:cTn dur="1000"/>
                                        <p:tgtEl>
                                          <p:spTgt spid="12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 calcmode="lin" valueType="num">
                                      <p:cBhvr additive="base">
                                        <p:cTn dur="1000"/>
                                        <p:tgtEl>
                                          <p:spTgt spid="12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710550" y="1532600"/>
            <a:ext cx="7722900" cy="27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2. Supervisor Mode (S Mode):</a:t>
            </a:r>
            <a:endParaRPr b="1">
              <a:solidFill>
                <a:srgbClr val="000000"/>
              </a:solidFill>
            </a:endParaRPr>
          </a:p>
          <a:p>
            <a:pPr indent="457200" lvl="0" marL="0" rtl="0" algn="l">
              <a:spcBef>
                <a:spcPts val="1200"/>
              </a:spcBef>
              <a:spcAft>
                <a:spcPts val="0"/>
              </a:spcAft>
              <a:buNone/>
            </a:pPr>
            <a:r>
              <a:rPr lang="en">
                <a:solidFill>
                  <a:srgbClr val="000000"/>
                </a:solidFill>
              </a:rPr>
              <a:t>Supervisor mode is a less privileged mode compared to machine mode but more privileged than user mode. In this mode, the processor can execute privileged instructions and access certain system resources. Supervisor mode is typically used by the operating system kernel to perform tasks that require higher privilege, such as process management, memory management, and I/O operations. User-level applications run in user mode and switch to supervisor mode when making system calls or when encountering exceptions that require intervention from the operating system. Supervisor mode can be entered through an exception or trap, such as a system call (</a:t>
            </a:r>
            <a:r>
              <a:rPr b="1" lang="en">
                <a:solidFill>
                  <a:srgbClr val="000000"/>
                </a:solidFill>
              </a:rPr>
              <a:t>ecall</a:t>
            </a:r>
            <a:r>
              <a:rPr lang="en">
                <a:solidFill>
                  <a:srgbClr val="000000"/>
                </a:solidFill>
              </a:rPr>
              <a:t> instruction), timer interrupt, or external interrupt.</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 calcmode="lin" valueType="num">
                                      <p:cBhvr additive="base">
                                        <p:cTn dur="900"/>
                                        <p:tgtEl>
                                          <p:spTgt spid="12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
                            </p:stCondLst>
                            <p:childTnLst>
                              <p:par>
                                <p:cTn fill="hold" nodeType="afterEffect" presetClass="entr" presetID="2" presetSubtype="4">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 calcmode="lin" valueType="num">
                                      <p:cBhvr additive="base">
                                        <p:cTn dur="900"/>
                                        <p:tgtEl>
                                          <p:spTgt spid="125">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00"/>
                            </p:stCondLst>
                            <p:childTnLst>
                              <p:par>
                                <p:cTn fill="hold" nodeType="afterEffect" presetClass="entr" presetID="2" presetSubtype="4">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 calcmode="lin" valueType="num">
                                      <p:cBhvr additive="base">
                                        <p:cTn dur="900"/>
                                        <p:tgtEl>
                                          <p:spTgt spid="12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710550" y="1513825"/>
            <a:ext cx="7722900" cy="23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3. User Mode (U Mode):</a:t>
            </a:r>
            <a:endParaRPr b="1">
              <a:solidFill>
                <a:srgbClr val="000000"/>
              </a:solidFill>
            </a:endParaRPr>
          </a:p>
          <a:p>
            <a:pPr indent="457200" lvl="0" marL="0" rtl="0" algn="l">
              <a:spcBef>
                <a:spcPts val="1200"/>
              </a:spcBef>
              <a:spcAft>
                <a:spcPts val="0"/>
              </a:spcAft>
              <a:buNone/>
            </a:pPr>
            <a:r>
              <a:rPr lang="en">
                <a:solidFill>
                  <a:srgbClr val="000000"/>
                </a:solidFill>
              </a:rPr>
              <a:t>User mode is the least privileged mode in RISC-V. In this mode, the processor can execute only a subset of instructions and cannot directly access privileged resources. User mode is used by application programs to run user-level code, such as user applications and user-space libraries. User mode applications rely on system calls to request services from the operating system, such as I/O operations, file system access, and process management. User mode is entered by default when a program starts execution and can be entered from supervisor mode when returning from a system call or exception handler.</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 calcmode="lin" valueType="num">
                                      <p:cBhvr additive="base">
                                        <p:cTn dur="1000"/>
                                        <p:tgtEl>
                                          <p:spTgt spid="13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 calcmode="lin" valueType="num">
                                      <p:cBhvr additive="base">
                                        <p:cTn dur="1000"/>
                                        <p:tgtEl>
                                          <p:spTgt spid="13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 calcmode="lin" valueType="num">
                                      <p:cBhvr additive="base">
                                        <p:cTn dur="1000"/>
                                        <p:tgtEl>
                                          <p:spTgt spid="13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