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aleway"/>
      <p:regular r:id="rId34"/>
      <p:bold r:id="rId35"/>
      <p:italic r:id="rId36"/>
      <p:boldItalic r:id="rId37"/>
    </p:embeddedFont>
    <p:embeddedFont>
      <p:font typeface="Lexend ExtraBold"/>
      <p:bold r:id="rId38"/>
    </p:embeddedFont>
    <p:embeddedFont>
      <p:font typeface="Lat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bold.fntdata"/><Relationship Id="rId20" Type="http://schemas.openxmlformats.org/officeDocument/2006/relationships/slide" Target="slides/slide15.xml"/><Relationship Id="rId42" Type="http://schemas.openxmlformats.org/officeDocument/2006/relationships/font" Target="fonts/Lato-boldItalic.fntdata"/><Relationship Id="rId41" Type="http://schemas.openxmlformats.org/officeDocument/2006/relationships/font" Target="fonts/Lat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aleway-bold.fntdata"/><Relationship Id="rId12" Type="http://schemas.openxmlformats.org/officeDocument/2006/relationships/slide" Target="slides/slide7.xml"/><Relationship Id="rId34" Type="http://schemas.openxmlformats.org/officeDocument/2006/relationships/font" Target="fonts/Raleway-regular.fntdata"/><Relationship Id="rId15" Type="http://schemas.openxmlformats.org/officeDocument/2006/relationships/slide" Target="slides/slide10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9.xml"/><Relationship Id="rId36" Type="http://schemas.openxmlformats.org/officeDocument/2006/relationships/font" Target="fonts/Raleway-italic.fntdata"/><Relationship Id="rId17" Type="http://schemas.openxmlformats.org/officeDocument/2006/relationships/slide" Target="slides/slide12.xml"/><Relationship Id="rId39" Type="http://schemas.openxmlformats.org/officeDocument/2006/relationships/font" Target="fonts/Lato-regular.fntdata"/><Relationship Id="rId16" Type="http://schemas.openxmlformats.org/officeDocument/2006/relationships/slide" Target="slides/slide11.xml"/><Relationship Id="rId38" Type="http://schemas.openxmlformats.org/officeDocument/2006/relationships/font" Target="fonts/LexendExtraBold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e62a6b877b_1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e62a6b877b_1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62a6b877b_1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62a6b877b_1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e62a6b877b_1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e62a6b877b_1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e62a6b877b_1_8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e62a6b877b_1_8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e62a6b877b_1_7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e62a6b877b_1_7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e62a6b877b_1_7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e62a6b877b_1_7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e62a6b877b_1_7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e62a6b877b_1_7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e62a6b877b_1_8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e62a6b877b_1_8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e62a6b877b_1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e62a6b877b_1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62a6b877b_1_7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62a6b877b_1_7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e62a6b877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e62a6b877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62a6b877b_1_8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e62a6b877b_1_8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e62a6b877b_1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e62a6b877b_1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e62a6b877b_1_8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e62a6b877b_1_8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e62a6b877b_1_8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e62a6b877b_1_8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e62a6b877b_1_8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e62a6b877b_1_8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e62a6b877b_1_8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e62a6b877b_1_8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eb39799a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eb39799a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eb39799a6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eb39799a6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e62a6b877b_1_8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2e62a6b877b_1_8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e62a6b877b_1_6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e62a6b877b_1_6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e62a6b877b_1_6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e62a6b877b_1_6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e62a6b877b_1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e62a6b877b_1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e62a6b877b_1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e62a6b877b_1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e62a6b877b_1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e62a6b877b_1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62a6b877b_1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62a6b877b_1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e62a6b877b_1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e62a6b877b_1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833250" y="2225775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5600">
                <a:latin typeface="Lexend ExtraBold"/>
                <a:ea typeface="Lexend ExtraBold"/>
                <a:cs typeface="Lexend ExtraBold"/>
                <a:sym typeface="Lexend ExtraBold"/>
              </a:rPr>
              <a:t>MicroPython</a:t>
            </a:r>
            <a:endParaRPr b="0" sz="5600"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025" y="575625"/>
            <a:ext cx="8031950" cy="44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727650" y="598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Opening MicroPython Interactive Shell</a:t>
            </a:r>
            <a:endParaRPr/>
          </a:p>
        </p:txBody>
      </p:sp>
      <p:sp>
        <p:nvSpPr>
          <p:cNvPr id="144" name="Google Shape;144;p23"/>
          <p:cNvSpPr txBox="1"/>
          <p:nvPr>
            <p:ph idx="1" type="body"/>
          </p:nvPr>
        </p:nvSpPr>
        <p:spPr>
          <a:xfrm>
            <a:off x="727650" y="1381925"/>
            <a:ext cx="7688700" cy="35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 a Windows Computer, open Windows Device Manager. 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Expand “Ports” → Look for the </a:t>
            </a: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ST-Link</a:t>
            </a: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Virtual COM Port entry and record the COM port. In my case, my COM port to the STM32 board connected is COM7.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a serial communication utility software such as PuTTY.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“Serial” under Connection Type → Enter the COM7 port you recorded into the Serial Line field →  Enter 115200 for speed (</a:t>
            </a: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baud rate</a:t>
            </a: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→ Click Open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 reset (push button) to get the micropython REPL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275" y="593800"/>
            <a:ext cx="4257675" cy="413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794775"/>
            <a:ext cx="4343150" cy="13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5"/>
          <p:cNvSpPr txBox="1"/>
          <p:nvPr>
            <p:ph type="title"/>
          </p:nvPr>
        </p:nvSpPr>
        <p:spPr>
          <a:xfrm>
            <a:off x="729450" y="644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Resetting the Board</a:t>
            </a:r>
            <a:endParaRPr/>
          </a:p>
        </p:txBody>
      </p:sp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729450" y="1355100"/>
            <a:ext cx="7688700" cy="3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something goes wrong, you can reset the board in two ways. 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first is to press CTRL-D at the MicroPython prompt, which performs a soft reset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that isn’t working you can perform a hard reset by pressing the RST switch. This will end your session, disconnecting whatever program that you used to connect to the board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7" name="Google Shape;15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5013" y="2396738"/>
            <a:ext cx="6296025" cy="126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729450" y="5984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Toggling LED</a:t>
            </a:r>
            <a:endParaRPr/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729450" y="1355100"/>
            <a:ext cx="7688700" cy="34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Method-1: Using REPL shell</a:t>
            </a:r>
            <a:endParaRPr b="1"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easiest way to turn on and off  LED attached to the board is using REPL interactive shell. 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 the board, We will start by turning LED on and off using following commands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4" name="Google Shape;16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8075" y="3317613"/>
            <a:ext cx="5829300" cy="113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7"/>
          <p:cNvSpPr txBox="1"/>
          <p:nvPr>
            <p:ph type="title"/>
          </p:nvPr>
        </p:nvSpPr>
        <p:spPr>
          <a:xfrm>
            <a:off x="727650" y="621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Contd…</a:t>
            </a:r>
            <a:endParaRPr/>
          </a:p>
        </p:txBody>
      </p:sp>
      <p:sp>
        <p:nvSpPr>
          <p:cNvPr id="170" name="Google Shape;170;p27"/>
          <p:cNvSpPr txBox="1"/>
          <p:nvPr>
            <p:ph idx="1" type="body"/>
          </p:nvPr>
        </p:nvSpPr>
        <p:spPr>
          <a:xfrm>
            <a:off x="727650" y="1242550"/>
            <a:ext cx="8099100" cy="407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 sz="464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Method-2 : Using Python files</a:t>
            </a:r>
            <a:endParaRPr b="1" sz="464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" sz="40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run the code by using any “.py” file . </a:t>
            </a:r>
            <a:endParaRPr sz="40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" sz="40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Open the pycharm and write the required code to toggle the LED </a:t>
            </a:r>
            <a:endParaRPr sz="40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" sz="40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To run that script file on MicroPython-enabled boards we need adafruit-ampy which is a python package.</a:t>
            </a:r>
            <a:endParaRPr sz="40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" sz="40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It simplifies the process of interacting with the board's filesystem, uploading and downloading file</a:t>
            </a:r>
            <a:r>
              <a:rPr lang="en" sz="40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40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, and executing scripts</a:t>
            </a:r>
            <a:endParaRPr sz="40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" sz="40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Install the ampy using </a:t>
            </a:r>
            <a:r>
              <a:rPr b="1" lang="en" sz="40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“pip install adafruit-ampy”</a:t>
            </a:r>
            <a:r>
              <a:rPr lang="en" sz="40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in the terminal of the</a:t>
            </a:r>
            <a:r>
              <a:rPr lang="en" sz="40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venv of</a:t>
            </a:r>
            <a:r>
              <a:rPr lang="en" sz="40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pychar</a:t>
            </a:r>
            <a:r>
              <a:rPr lang="en" sz="40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 </a:t>
            </a:r>
            <a:endParaRPr sz="40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b="1" lang="en" sz="40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Syntax </a:t>
            </a:r>
            <a:r>
              <a:rPr lang="en" sz="40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: </a:t>
            </a:r>
            <a:r>
              <a:rPr b="1" lang="en" sz="40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“ampy --port &lt;port&gt; run &lt;script.py&gt;”</a:t>
            </a:r>
            <a:endParaRPr b="1" sz="40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b="1" lang="en" sz="40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“ampy –port COM7 run led.py”</a:t>
            </a:r>
            <a:endParaRPr b="1" sz="40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727650" y="5984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Contd…</a:t>
            </a:r>
            <a:endParaRPr/>
          </a:p>
        </p:txBody>
      </p:sp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727650" y="1358700"/>
            <a:ext cx="7688700" cy="3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on() and off() functions :</a:t>
            </a:r>
            <a:endParaRPr b="1" sz="5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16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 machine import Pin</a:t>
            </a:r>
            <a:endParaRPr b="1" sz="416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6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 time</a:t>
            </a:r>
            <a:endParaRPr b="1" sz="416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6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6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Define the GPIO pin connected to the LED</a:t>
            </a:r>
            <a:endParaRPr b="1" sz="416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6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led_pin = Pin('PA5', Pin.OUT)</a:t>
            </a:r>
            <a:endParaRPr b="1" sz="416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6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6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Main loop to toggle the LED</a:t>
            </a:r>
            <a:endParaRPr b="1" sz="416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6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b="1" sz="416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6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led_pin.on()   # Turn the LED on</a:t>
            </a:r>
            <a:endParaRPr b="1" sz="416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6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time.sleep(1)  # Delay for 1 second</a:t>
            </a:r>
            <a:endParaRPr b="1" sz="416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6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led_pin.off()  # Turn the LED off</a:t>
            </a:r>
            <a:endParaRPr b="1" sz="416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6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time.sleep(1)  # Delay for 1 second</a:t>
            </a:r>
            <a:endParaRPr b="1" sz="416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727650" y="6333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Contd…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646325" y="1289000"/>
            <a:ext cx="7688700" cy="3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3375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" sz="6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machine module contains specific functions related to the hardware on a particular board. Most functions in this module allow to achieve direct access and control of hardware blocks on a system (like CPU, timers, buses, etc.)</a:t>
            </a:r>
            <a:endParaRPr sz="6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" sz="6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pin object is used to control I/O pins (also known as GPIO - general-purpose input/output).</a:t>
            </a:r>
            <a:endParaRPr sz="6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" sz="6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pin class has methods to set the mode of the pin (IN, OUT, etc) and methods to get and set the digital logic level.</a:t>
            </a:r>
            <a:endParaRPr sz="6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" sz="6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Pin.on() : Set pin to “1” output level. </a:t>
            </a:r>
            <a:endParaRPr sz="6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3375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" sz="6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Pin.off() : Set pin to “0” output level.</a:t>
            </a:r>
            <a:endParaRPr sz="6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0"/>
          <p:cNvSpPr txBox="1"/>
          <p:nvPr>
            <p:ph type="title"/>
          </p:nvPr>
        </p:nvSpPr>
        <p:spPr>
          <a:xfrm>
            <a:off x="729450" y="6101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Contd…</a:t>
            </a:r>
            <a:endParaRPr/>
          </a:p>
        </p:txBody>
      </p:sp>
      <p:sp>
        <p:nvSpPr>
          <p:cNvPr id="188" name="Google Shape;188;p30"/>
          <p:cNvSpPr txBox="1"/>
          <p:nvPr>
            <p:ph idx="1" type="body"/>
          </p:nvPr>
        </p:nvSpPr>
        <p:spPr>
          <a:xfrm>
            <a:off x="727650" y="1358700"/>
            <a:ext cx="7688700" cy="3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high() and low() functions :</a:t>
            </a:r>
            <a:endParaRPr b="1" sz="5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16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 machine import Pin</a:t>
            </a:r>
            <a:endParaRPr b="1" sz="416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6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 time</a:t>
            </a:r>
            <a:endParaRPr b="1" sz="416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6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6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Define the GPIO pin connected to the LED</a:t>
            </a:r>
            <a:endParaRPr b="1" sz="416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6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led_pin = Pin('PA5', Pin.OUT)</a:t>
            </a:r>
            <a:endParaRPr b="1" sz="416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6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6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Main loop to toggle the LED</a:t>
            </a:r>
            <a:endParaRPr b="1" sz="416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6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b="1" sz="416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6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led_pin.high()  # Turn the LED on</a:t>
            </a:r>
            <a:endParaRPr b="1" sz="416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6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time.sleep(1)  # Delay for 1 second</a:t>
            </a:r>
            <a:endParaRPr b="1" sz="416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6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led_pin.low()  # Turn the LED off</a:t>
            </a:r>
            <a:endParaRPr b="1" sz="416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16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time.sleep(1)  # Delay for 1 second</a:t>
            </a:r>
            <a:endParaRPr b="1" sz="416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729450" y="575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Contd…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729450" y="1282175"/>
            <a:ext cx="7688700" cy="3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toggle function :</a:t>
            </a:r>
            <a:endParaRPr b="1" sz="6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led = pyb.LED(1)</a:t>
            </a:r>
            <a:endParaRPr b="1" sz="640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b="1" sz="640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led.toggle()</a:t>
            </a:r>
            <a:endParaRPr b="1" sz="640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pyb.delay(1000)</a:t>
            </a:r>
            <a:endParaRPr b="1" sz="640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48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48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4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Pyb module : </a:t>
            </a:r>
            <a:endParaRPr b="1" sz="64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4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" sz="64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</a:t>
            </a:r>
            <a:r>
              <a:rPr b="1" lang="en" sz="64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pyb</a:t>
            </a:r>
            <a:r>
              <a:rPr lang="en" sz="64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module contains functions related to the specific board.</a:t>
            </a:r>
            <a:endParaRPr sz="64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b="1" lang="en" sz="64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pyb.delay(ms)</a:t>
            </a:r>
            <a:r>
              <a:rPr lang="en" sz="64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: Delay for the given number of milliseconds.</a:t>
            </a:r>
            <a:endParaRPr sz="64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b="1" lang="en" sz="64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 pyb.LED(id)</a:t>
            </a:r>
            <a:r>
              <a:rPr lang="en" sz="64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: Create an LED object associated with the given LED</a:t>
            </a:r>
            <a:endParaRPr sz="64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○"/>
            </a:pPr>
            <a:r>
              <a:rPr b="1" lang="en" sz="64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r>
              <a:rPr lang="en" sz="64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is the LED number → (1 - 4).</a:t>
            </a:r>
            <a:endParaRPr sz="64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○"/>
            </a:pPr>
            <a:r>
              <a:rPr lang="en" sz="64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As STM32F401re has only one LED the id by default corresponds to value 1.</a:t>
            </a:r>
            <a:endParaRPr sz="64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7059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729450" y="615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440"/>
              <a:t>Contents</a:t>
            </a:r>
            <a:endParaRPr sz="2440"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611500" y="1278600"/>
            <a:ext cx="76887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ntroduction to Micropython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of Micropython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 up micropython on microcontroller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 up MicroPython Environment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○"/>
            </a:pPr>
            <a:r>
              <a:rPr lang="en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Flashing MicroPython firmware on STM32 NUCLEO board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Opening MicroPython interactive shell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Resetting the board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Toggling LED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push button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UART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Example codes</a:t>
            </a:r>
            <a:endParaRPr sz="14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729450" y="563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Push Button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729450" y="1293800"/>
            <a:ext cx="4868100" cy="3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488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Method-1 : Using Pin class of machine module</a:t>
            </a:r>
            <a:endParaRPr b="1" sz="7488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48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b="1" lang="en" sz="428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mport machine</a:t>
            </a:r>
            <a:endParaRPr b="1" sz="428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8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 time</a:t>
            </a:r>
            <a:endParaRPr b="1" sz="428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8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8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Configure PA1 as an input</a:t>
            </a:r>
            <a:endParaRPr b="1" sz="428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8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button = machine.Pin('PC13', machine.Pin.IN,machine.Pin.PULL_DOWN)  </a:t>
            </a:r>
            <a:endParaRPr b="1" sz="428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8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8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b="1" sz="428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8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if button.value() == 0:  </a:t>
            </a:r>
            <a:endParaRPr b="1" sz="428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8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print("Button pressed!")</a:t>
            </a:r>
            <a:endParaRPr b="1" sz="428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8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time.sleep(0.1)  # Debounce delay</a:t>
            </a:r>
            <a:endParaRPr b="1" sz="428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68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2900" y="1908150"/>
            <a:ext cx="3754050" cy="126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729450" y="644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Contd…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729450" y="1235713"/>
            <a:ext cx="4868100" cy="3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088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Method-2 : Using Switch function()</a:t>
            </a:r>
            <a:endParaRPr b="1" sz="5088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688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class Switch – A Switch object of pyb constructor , used to control a push-button switch.</a:t>
            </a:r>
            <a:endParaRPr sz="4688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3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 pyb</a:t>
            </a:r>
            <a:endParaRPr b="1" sz="373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3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Initialize the switch</a:t>
            </a:r>
            <a:endParaRPr b="1" sz="373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3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sw = pyb.Switch()</a:t>
            </a:r>
            <a:endParaRPr b="1" sz="373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3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b="1" sz="373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3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if sw():  # Check if the switch is pressed</a:t>
            </a:r>
            <a:endParaRPr b="1" sz="373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3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print("Switch pressed")</a:t>
            </a:r>
            <a:endParaRPr b="1" sz="373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3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else:</a:t>
            </a:r>
            <a:endParaRPr b="1" sz="373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3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print("Switch not pressed")</a:t>
            </a:r>
            <a:endParaRPr b="1" sz="373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3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pyb.delay(1000)</a:t>
            </a:r>
            <a:endParaRPr b="1" sz="373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3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		                 </a:t>
            </a:r>
            <a:r>
              <a:rPr b="1" lang="en" sz="493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(or)</a:t>
            </a:r>
            <a:endParaRPr b="1" sz="493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3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sw = pyb.Switch()</a:t>
            </a:r>
            <a:endParaRPr b="1" sz="373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3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b="1" sz="373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3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sw.callback(lambda:print('Switch pressed'))</a:t>
            </a:r>
            <a:endParaRPr b="1" sz="373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73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pyb.delay(1000)</a:t>
            </a:r>
            <a:endParaRPr b="1" sz="373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73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88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0100" y="2087050"/>
            <a:ext cx="3294325" cy="205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729450" y="644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UART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729450" y="1293800"/>
            <a:ext cx="4868100" cy="36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888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UART implements the standard UART/USART duplex serial communications protocol.</a:t>
            </a:r>
            <a:endParaRPr sz="5888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8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 machine</a:t>
            </a:r>
            <a:endParaRPr b="1" sz="438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8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 time</a:t>
            </a:r>
            <a:endParaRPr b="1" sz="438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8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Initialize UART (use UART2 which is available on the Nucleo-F401RE)</a:t>
            </a:r>
            <a:endParaRPr b="1" sz="438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8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uart = machine.UART(2, baudrate=115200)</a:t>
            </a:r>
            <a:endParaRPr b="1" sz="438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8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Main loop to send "hello" over UART</a:t>
            </a:r>
            <a:endParaRPr b="1" sz="438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8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b="1" sz="438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8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uart.write('hello\n')  # Send the message "hello"</a:t>
            </a:r>
            <a:endParaRPr b="1" sz="438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8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time.sleep(1)  # Wait for 1 second</a:t>
            </a:r>
            <a:endParaRPr b="1" sz="438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8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if uart.any():  # Check if there is any incoming data</a:t>
            </a:r>
            <a:endParaRPr b="1" sz="438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8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msg = uart.read()  # Read the received data</a:t>
            </a:r>
            <a:endParaRPr b="1" sz="438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388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print(msg)</a:t>
            </a:r>
            <a:endParaRPr b="1" sz="4388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726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888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6725" y="2168850"/>
            <a:ext cx="3241650" cy="1251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729450" y="5868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Interrupt Handling</a:t>
            </a:r>
            <a:endParaRPr/>
          </a:p>
        </p:txBody>
      </p:sp>
      <p:sp>
        <p:nvSpPr>
          <p:cNvPr id="221" name="Google Shape;221;p35"/>
          <p:cNvSpPr txBox="1"/>
          <p:nvPr/>
        </p:nvSpPr>
        <p:spPr>
          <a:xfrm>
            <a:off x="662100" y="1249900"/>
            <a:ext cx="5202600" cy="36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Pin.irq()</a:t>
            </a:r>
            <a:r>
              <a:rPr lang="en" sz="12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: It is a method of class Pin of the constructor machine, configure an interrupt handler to be called when the trigger source of the pin is active.</a:t>
            </a:r>
            <a:endParaRPr sz="12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5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 machine</a:t>
            </a:r>
            <a:endParaRPr b="1" sz="9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 time</a:t>
            </a:r>
            <a:endParaRPr b="1" sz="9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Define a function to be called when the interrupt occurs</a:t>
            </a:r>
            <a:endParaRPr b="1" sz="9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 button_pressed(b):</a:t>
            </a:r>
            <a:endParaRPr b="1" sz="9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print("Button pressed!")</a:t>
            </a:r>
            <a:endParaRPr b="1" sz="9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Initialize the button pin as an input with pull-down resistor</a:t>
            </a:r>
            <a:endParaRPr b="1" sz="9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button = machine.Pin('PC13', machine.Pin.IN, machine.Pin.PULL_DOWN)</a:t>
            </a:r>
            <a:endParaRPr b="1" sz="9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uart = machine.UART(2, baudrate=115200)</a:t>
            </a:r>
            <a:endParaRPr b="1" sz="9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Attach an interrupt to the button pin</a:t>
            </a:r>
            <a:endParaRPr b="1" sz="9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button.irq(trigger=machine.Pin.IRQ_RISING, handler=button_pressed)</a:t>
            </a:r>
            <a:endParaRPr b="1" sz="9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Main loop</a:t>
            </a:r>
            <a:endParaRPr b="1" sz="9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b="1" sz="9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uart.write('hello\n')  # Send the message "hello"</a:t>
            </a:r>
            <a:endParaRPr b="1" sz="9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time.sleep(1)  # Wait for 1 second</a:t>
            </a:r>
            <a:endParaRPr b="1" sz="9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if uart.any():  # Check if there is any incoming data</a:t>
            </a:r>
            <a:endParaRPr b="1" sz="9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msg = uart.read()  # Read the received data</a:t>
            </a:r>
            <a:endParaRPr b="1" sz="9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5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  print(msg)</a:t>
            </a:r>
            <a:endParaRPr b="1" sz="9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8500" y="2230650"/>
            <a:ext cx="3230000" cy="166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727650" y="6565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Timer</a:t>
            </a:r>
            <a:endParaRPr/>
          </a:p>
        </p:txBody>
      </p:sp>
      <p:sp>
        <p:nvSpPr>
          <p:cNvPr id="228" name="Google Shape;228;p36"/>
          <p:cNvSpPr txBox="1"/>
          <p:nvPr/>
        </p:nvSpPr>
        <p:spPr>
          <a:xfrm>
            <a:off x="662100" y="1249900"/>
            <a:ext cx="7754400" cy="37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Each timer consists of a counter that counts up at a certain rate. The rate at which it counts is the peripheral clock frequency (in Hz). </a:t>
            </a:r>
            <a:endParaRPr sz="15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Times New Roman"/>
              <a:buChar char="●"/>
            </a:pPr>
            <a:r>
              <a:rPr lang="en" sz="1500">
                <a:solidFill>
                  <a:schemeClr val="dk2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When the counter reaches the timer period it triggers an event, and the counter resets back to zero. By using the callback method, the timer event can call a Python function.</a:t>
            </a:r>
            <a:endParaRPr sz="125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 pyb</a:t>
            </a:r>
            <a:endParaRPr b="1" sz="130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led = pyb.LED(1) </a:t>
            </a:r>
            <a:endParaRPr b="1" sz="130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Define the callback function to toggle the LED</a:t>
            </a:r>
            <a:endParaRPr b="1" sz="130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 toggle_led(timer):</a:t>
            </a:r>
            <a:endParaRPr b="1" sz="130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led.toggle()</a:t>
            </a:r>
            <a:endParaRPr b="1" sz="130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Initialize Timer 1 with a frequency of 0.2 Hz (1 cycle every 5 seconds)</a:t>
            </a:r>
            <a:endParaRPr b="1" sz="130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tim1 = pyb.Timer(1, freq=0.2)</a:t>
            </a:r>
            <a:endParaRPr b="1" sz="130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 Set the callback function for Timer 1</a:t>
            </a:r>
            <a:endParaRPr b="1" sz="130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tim1.callback(toggle_led)</a:t>
            </a:r>
            <a:endParaRPr b="1" sz="130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50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727650" y="679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Toggle LED when push is button is pressed</a:t>
            </a:r>
            <a:endParaRPr/>
          </a:p>
        </p:txBody>
      </p:sp>
      <p:sp>
        <p:nvSpPr>
          <p:cNvPr id="234" name="Google Shape;234;p37"/>
          <p:cNvSpPr txBox="1"/>
          <p:nvPr/>
        </p:nvSpPr>
        <p:spPr>
          <a:xfrm>
            <a:off x="662100" y="1249900"/>
            <a:ext cx="7754400" cy="4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 pyb</a:t>
            </a:r>
            <a:endParaRPr b="1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sw = pyb.Switch()</a:t>
            </a:r>
            <a:endParaRPr b="1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#method1</a:t>
            </a:r>
            <a:endParaRPr b="1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b="1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sw.callback(lambda:pyb.LED(1).toggle())</a:t>
            </a:r>
            <a:endParaRPr b="1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#method 2</a:t>
            </a:r>
            <a:endParaRPr b="1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def led():</a:t>
            </a:r>
            <a:endParaRPr b="1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pyb.LED(1).toggle()</a:t>
            </a:r>
            <a:endParaRPr b="1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b="1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b="1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sw.callback(led)</a:t>
            </a:r>
            <a:endParaRPr b="1">
              <a:solidFill>
                <a:schemeClr val="dk2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BCBEC4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729450" y="535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LED </a:t>
            </a:r>
            <a:r>
              <a:rPr lang="en"/>
              <a:t>brightness</a:t>
            </a:r>
            <a:r>
              <a:rPr lang="en"/>
              <a:t> using PWM</a:t>
            </a:r>
            <a:endParaRPr/>
          </a:p>
        </p:txBody>
      </p:sp>
      <p:sp>
        <p:nvSpPr>
          <p:cNvPr id="240" name="Google Shape;240;p38"/>
          <p:cNvSpPr txBox="1"/>
          <p:nvPr>
            <p:ph idx="1" type="body"/>
          </p:nvPr>
        </p:nvSpPr>
        <p:spPr>
          <a:xfrm>
            <a:off x="729450" y="1262600"/>
            <a:ext cx="3715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from pyb import Pin, Timer</a:t>
            </a:r>
            <a:endParaRPr b="1"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import time</a:t>
            </a:r>
            <a:endParaRPr b="1"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Define the pin connected to the LED (PA5 for STM32F401)</a:t>
            </a:r>
            <a:endParaRPr b="1"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led_pin = Pin('PA5')</a:t>
            </a:r>
            <a:endParaRPr b="1"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Create a Timer object using pyb module</a:t>
            </a:r>
            <a:endParaRPr b="1"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tim = Timer(2, freq=1000)  # Timer 2, 1 kHz frequency</a:t>
            </a:r>
            <a:endParaRPr b="1"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Configure the Timer channel for PWM using pyb module</a:t>
            </a:r>
            <a:endParaRPr b="1"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ch = tim.channel(1, Timer.PWM, pin=led_pin)</a:t>
            </a:r>
            <a:endParaRPr b="1"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Google Shape;241;p38"/>
          <p:cNvSpPr txBox="1"/>
          <p:nvPr/>
        </p:nvSpPr>
        <p:spPr>
          <a:xfrm>
            <a:off x="4444950" y="1177375"/>
            <a:ext cx="4401300" cy="33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Function to ramp up and down the PWM duty cycle</a:t>
            </a:r>
            <a:endParaRPr b="1"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def ramp_pwm():</a:t>
            </a:r>
            <a:endParaRPr b="1"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try:</a:t>
            </a:r>
            <a:endParaRPr b="1"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duty_cycle in range(0, 101, 5):  </a:t>
            </a:r>
            <a:endParaRPr b="1"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# Ramp up from 0% to 100%</a:t>
            </a:r>
            <a:endParaRPr b="1"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ch.pulse_width_percent(duty_cycle)</a:t>
            </a:r>
            <a:endParaRPr b="1"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time.sleep(0.1)</a:t>
            </a:r>
            <a:endParaRPr b="1"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for duty_cycle in range(100, -1, -5):  </a:t>
            </a:r>
            <a:endParaRPr b="1"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# Ramp down from 100% to 0%</a:t>
            </a:r>
            <a:endParaRPr b="1"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ch.pulse_width_percent(duty_cycle)</a:t>
            </a:r>
            <a:endParaRPr b="1"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time.sleep(0.1)</a:t>
            </a:r>
            <a:endParaRPr b="1"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Execute the ramp_pwm function continuously</a:t>
            </a:r>
            <a:endParaRPr b="1"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b="1"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ramp_pwm()</a:t>
            </a:r>
            <a:endParaRPr b="1"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Cleanup (though it won't be reached in this script)</a:t>
            </a:r>
            <a:endParaRPr b="1"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tim.deinit()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idx="1" type="body"/>
          </p:nvPr>
        </p:nvSpPr>
        <p:spPr>
          <a:xfrm>
            <a:off x="727650" y="12196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from pyb import ADC</a:t>
            </a:r>
            <a:endParaRPr b="1"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import time</a:t>
            </a:r>
            <a:endParaRPr b="1"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Initialize the ADC on the internal temperature sensor channel (typically ADC channel 16)</a:t>
            </a:r>
            <a:endParaRPr b="1"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temp_sensor = ADC(16)</a:t>
            </a:r>
            <a:endParaRPr b="1"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Function to convert raw ADC value to temperature</a:t>
            </a:r>
            <a:endParaRPr b="1"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def raw_to_temperature(raw_value):</a:t>
            </a:r>
            <a:endParaRPr b="1"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# STM32 internal temperature sensor calibration values</a:t>
            </a:r>
            <a:endParaRPr b="1"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V25 = 0.76  # Voltage at 25 degrees Celsius (in Volts)</a:t>
            </a:r>
            <a:endParaRPr b="1"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Avg_Slope = 2.5  # Average slope (in mV/degree Celsius)</a:t>
            </a:r>
            <a:endParaRPr b="1"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V_ref = 3.3  # Reference voltage (in Volts)</a:t>
            </a:r>
            <a:endParaRPr b="1"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# Convert the raw ADC value to a voltage</a:t>
            </a:r>
            <a:endParaRPr b="1"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voltage = (raw_value / 4095) * V_ref</a:t>
            </a:r>
            <a:endParaRPr b="1"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# Calculate temperature in Celsius</a:t>
            </a:r>
            <a:endParaRPr b="1"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temperature = (voltage - V25) / (Avg_Slope / 1000) + 25</a:t>
            </a:r>
            <a:endParaRPr b="1"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return temperature</a:t>
            </a:r>
            <a:endParaRPr b="1"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# Continuously read and print the temperature</a:t>
            </a:r>
            <a:endParaRPr b="1"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b="1"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raw_value = temp_sensor.read()</a:t>
            </a:r>
            <a:endParaRPr b="1"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temperature = raw_to_temperature(raw_value)</a:t>
            </a:r>
            <a:endParaRPr b="1"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print("Temperature: {:.2f}C".format(temperature))</a:t>
            </a:r>
            <a:endParaRPr b="1"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time.sleep(1)  # Delay for 1 second between readings</a:t>
            </a:r>
            <a:endParaRPr b="1"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247" name="Google Shape;247;p39"/>
          <p:cNvSpPr txBox="1"/>
          <p:nvPr>
            <p:ph type="title"/>
          </p:nvPr>
        </p:nvSpPr>
        <p:spPr>
          <a:xfrm>
            <a:off x="727650" y="5667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40"/>
              <a:t>Reading Internal Temperature Sensor value using ADC</a:t>
            </a:r>
            <a:endParaRPr sz="2240"/>
          </a:p>
        </p:txBody>
      </p:sp>
      <p:pic>
        <p:nvPicPr>
          <p:cNvPr id="248" name="Google Shape;24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375" y="2364600"/>
            <a:ext cx="3433870" cy="226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4800">
                <a:solidFill>
                  <a:schemeClr val="dk2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Thank You</a:t>
            </a:r>
            <a:endParaRPr sz="4800">
              <a:solidFill>
                <a:schemeClr val="dk2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729450" y="6151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r>
              <a:rPr lang="en"/>
              <a:t> to MicroPython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729450" y="1441200"/>
            <a:ext cx="7853400" cy="35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MicroPython is an efficient implementation of the Python 3 programming language that is designed to run on microcontrollers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MicroPython provides built-in modules of the Python standard library (e.g. os, time etc), as well as MicroPython-specific modules which give programmer to access low-level hardware (e.g. pyb, machine etc).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brings the power and simplicity of Python to embedded systems, making it easier to develop, test, and deploy code on a wide range of hardware platforms.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727650" y="5688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 of MicroPython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615350" y="1362975"/>
            <a:ext cx="8029500" cy="389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just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●"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Python3 Syntax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MicroPython supports Python 3 syntax and many of its features, making it easy to write code for embedded systems 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●"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Footprint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Designed to run on microcontrollers with as little as 256 KB of flash memory 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●"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REPL (Read-Eval-Print Loop)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Interactive prompt that allows for immediate feedback and quick testing of code.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●"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Cross-Platform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Runs on various microcontroller platforms, including STM32, ESP8266, ESP32, and more.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3850" lvl="0" marL="457200" rtl="0" algn="just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aleway"/>
              <a:buChar char="●"/>
            </a:pPr>
            <a:r>
              <a:rPr b="1"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Extensive Libraries</a:t>
            </a:r>
            <a:r>
              <a:rPr lang="en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Includes libraries for handling hardware-specific functions like GPIO, UART etc.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2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 sz="15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729450" y="6681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50"/>
              <a:t>Setting up MicroPython on Microcontroller</a:t>
            </a:r>
            <a:endParaRPr sz="25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729450" y="1393550"/>
            <a:ext cx="7688700" cy="3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</a:t>
            </a:r>
            <a:endParaRPr b="1" sz="2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●</a:t>
            </a: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Computer with Linux installed, e.g. Ubuntu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 STM32 Nucleo F401RE microcontroller board 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 </a:t>
            </a: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STM32Cube Programmer</a:t>
            </a: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 Serial communication utility software such as PuTTY 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●  </a:t>
            </a: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Micro-USB</a:t>
            </a:r>
            <a:r>
              <a:rPr lang="en" sz="17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cable </a:t>
            </a:r>
            <a:endParaRPr sz="17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727650" y="5636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Contd…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727650" y="1203350"/>
            <a:ext cx="8109000" cy="411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 up MicroPython Environment</a:t>
            </a:r>
            <a:endParaRPr b="1" sz="5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" sz="5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</a:t>
            </a:r>
            <a:r>
              <a:rPr lang="en" sz="5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Linux machine, install git, make, gcc, and gcc-arm-none-eabi by going to the command terminal and executing the following command </a:t>
            </a:r>
            <a:endParaRPr sz="5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sudo apt-get install git make gcc gcc-arm-none-eabi </a:t>
            </a:r>
            <a:endParaRPr b="1" sz="5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" sz="5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Clone the MicroPython source repository by calling </a:t>
            </a:r>
            <a:endParaRPr sz="5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clone https://github.com/micropython/micropython/ </a:t>
            </a:r>
            <a:endParaRPr b="1" sz="5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" sz="5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 to the MicroPython directory by calling </a:t>
            </a:r>
            <a:endParaRPr sz="5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 micropython </a:t>
            </a:r>
            <a:endParaRPr b="1" sz="5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" sz="5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 to the port directory and update STM32 submodules by calling </a:t>
            </a:r>
            <a:endParaRPr sz="5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cd ports/stm32 </a:t>
            </a:r>
            <a:endParaRPr b="1" sz="5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Times New Roman"/>
              <a:buChar char="●"/>
            </a:pPr>
            <a:r>
              <a:rPr lang="en" sz="5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the STM32 firmware for a specific board by calling </a:t>
            </a:r>
            <a:endParaRPr sz="5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Syntax : make BOARD={your-board-model-here} </a:t>
            </a:r>
            <a:endParaRPr b="1" sz="5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5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2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BOARD=NUCLEO_F401RE </a:t>
            </a:r>
            <a:endParaRPr b="1" sz="52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27650" y="6216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Contd…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727650" y="1312250"/>
            <a:ext cx="7688700" cy="35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Makefile is a text file that automates the process of compiling and linking the code into executable and binary files. 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Makefile uses GNU toolchain utilities, including ‘arm-none-eabi-gcc’ for compiling C source files and converts the final ELF executable to HEX and binary formats.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imes New Roman"/>
              <a:buChar char="●"/>
            </a:pPr>
            <a:r>
              <a:rPr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compiling all source files, link them into an executable, and generate .hex and .bin files in the build/ directory.</a:t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build- NUCLEO_F401RE/firmware.elf 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 build-NUCLEO_F401RE/firmware0.bin 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 build-NUCLEO_F401RE/firmware1.bin 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 build-NUCLEO_F401RE/firmware.dfu 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 build-NUCLEO_F401RE/firmware.hex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727650" y="62170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Contd…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727650" y="1300625"/>
            <a:ext cx="7688700" cy="35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Flashing MicroPython firmware on STM32 NUCLEO board</a:t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Connect the board to the computer through a </a:t>
            </a: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micro USB</a:t>
            </a: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cable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Open the </a:t>
            </a: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STM32Cube Programmer</a:t>
            </a: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select the option ST-link </a:t>
            </a: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near the top right corner to get details of our connected STM board → </a:t>
            </a: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press Connect button 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Erase and programming, browse for firmware.hex file.(A .hex file is a common format used for firmware files that are ready to be flashed onto microcontrollers</a:t>
            </a: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,it includes both the binary data (firmware) and additional information like memory addresses.)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Flash the file by pressing the Start Programming button. </a:t>
            </a:r>
            <a:endParaRPr sz="16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926" y="577850"/>
            <a:ext cx="7928141" cy="4344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