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</p:sldIdLst>
  <p:sldSz cy="5143500" cx="9144000"/>
  <p:notesSz cx="6858000" cy="9144000"/>
  <p:embeddedFontLst>
    <p:embeddedFont>
      <p:font typeface="Raleway"/>
      <p:regular r:id="rId45"/>
      <p:bold r:id="rId46"/>
      <p:italic r:id="rId47"/>
      <p:boldItalic r:id="rId4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0323A3C-86A6-4CF2-9C0F-5A12F4C54123}">
  <a:tblStyle styleId="{60323A3C-86A6-4CF2-9C0F-5A12F4C5412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22" Type="http://schemas.openxmlformats.org/officeDocument/2006/relationships/slide" Target="slides/slide16.xml"/><Relationship Id="rId44" Type="http://schemas.openxmlformats.org/officeDocument/2006/relationships/slide" Target="slides/slide38.xml"/><Relationship Id="rId21" Type="http://schemas.openxmlformats.org/officeDocument/2006/relationships/slide" Target="slides/slide15.xml"/><Relationship Id="rId43" Type="http://schemas.openxmlformats.org/officeDocument/2006/relationships/slide" Target="slides/slide37.xml"/><Relationship Id="rId24" Type="http://schemas.openxmlformats.org/officeDocument/2006/relationships/slide" Target="slides/slide18.xml"/><Relationship Id="rId46" Type="http://schemas.openxmlformats.org/officeDocument/2006/relationships/font" Target="fonts/Raleway-bold.fntdata"/><Relationship Id="rId23" Type="http://schemas.openxmlformats.org/officeDocument/2006/relationships/slide" Target="slides/slide17.xml"/><Relationship Id="rId45" Type="http://schemas.openxmlformats.org/officeDocument/2006/relationships/font" Target="fonts/Raleway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48" Type="http://schemas.openxmlformats.org/officeDocument/2006/relationships/font" Target="fonts/Raleway-boldItalic.fntdata"/><Relationship Id="rId25" Type="http://schemas.openxmlformats.org/officeDocument/2006/relationships/slide" Target="slides/slide19.xml"/><Relationship Id="rId47" Type="http://schemas.openxmlformats.org/officeDocument/2006/relationships/font" Target="fonts/Raleway-italic.fntdata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11d96a7a1b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11d96a7a1b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11d96a7a1b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11d96a7a1b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11d96a7a1b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11d96a7a1b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11d96a7a1b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11d96a7a1b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12bd032670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12bd03267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12bd03267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12bd03267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12bd032670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12bd032670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12bd032670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12bd032670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12bd032670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12bd032670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12bd032670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312bd032670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1024179e06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31024179e06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12bd032670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12bd032670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12bd032670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312bd032670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12bd032670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312bd032670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12bd032670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312bd032670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12bd032670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312bd032670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12bd032670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12bd032670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312bd032670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312bd032670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312bd032670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312bd032670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312bd032670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312bd032670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312bd032670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312bd032670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1024179e06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1024179e06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313a06e1cc3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313a06e1cc3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313a06e1cc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313a06e1cc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316667f6b4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316667f6b4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316667f6b4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316667f6b4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316667f6b41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316667f6b41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316667f6b41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316667f6b41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316667f6b41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316667f6b41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316667f6b41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316667f6b41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316667f6b41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316667f6b41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1024179e06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1024179e06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1024179e06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1024179e06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1024179e06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1024179e06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11d96a7a1b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11d96a7a1b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11d96a7a1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11d96a7a1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11d96a7a1b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11d96a7a1b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2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" name="Google Shape;39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" name="Google Shape;40;p9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1" name="Google Shape;41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l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7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hyperlink" Target="https://github.com/lochu-55/Company_training/tree/main/unittest_py" TargetMode="External"/><Relationship Id="rId4" Type="http://schemas.openxmlformats.org/officeDocument/2006/relationships/hyperlink" Target="https://realpython.com/python-unittest/#grouping-your-tests-with-the-testsuite-class" TargetMode="Externa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unittest framework</a:t>
            </a:r>
            <a:endParaRPr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Testing </a:t>
            </a:r>
            <a:r>
              <a:rPr lang="en">
                <a:solidFill>
                  <a:srgbClr val="000000"/>
                </a:solidFill>
              </a:rPr>
              <a:t>framework</a:t>
            </a:r>
            <a:r>
              <a:rPr lang="en">
                <a:solidFill>
                  <a:srgbClr val="000000"/>
                </a:solidFill>
              </a:rPr>
              <a:t> in python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subTest() method</a:t>
            </a:r>
            <a:endParaRPr/>
          </a:p>
        </p:txBody>
      </p:sp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311700" y="1152475"/>
            <a:ext cx="8520600" cy="97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Times New Roman"/>
              <a:buChar char="●"/>
            </a:pPr>
            <a:r>
              <a:rPr b="1" lang="en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Case : </a:t>
            </a:r>
            <a:r>
              <a:rPr lang="en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check whether a number is even or odd</a:t>
            </a:r>
            <a:endParaRPr>
              <a:solidFill>
                <a:srgbClr val="22222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we want to test with a large input dataset we use .subTest() method</a:t>
            </a:r>
            <a:endParaRPr>
              <a:solidFill>
                <a:srgbClr val="22222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22222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22222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7" name="Google Shape;117;p22"/>
          <p:cNvSpPr txBox="1"/>
          <p:nvPr/>
        </p:nvSpPr>
        <p:spPr>
          <a:xfrm>
            <a:off x="489350" y="2077650"/>
            <a:ext cx="3000000" cy="9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u="sng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even.py</a:t>
            </a:r>
            <a:endParaRPr sz="1500" u="sng">
              <a:solidFill>
                <a:srgbClr val="22222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def is_even(number):</a:t>
            </a:r>
            <a:endParaRPr b="1" sz="10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number % 2 == 0</a:t>
            </a:r>
            <a:endParaRPr b="1"/>
          </a:p>
        </p:txBody>
      </p:sp>
      <p:sp>
        <p:nvSpPr>
          <p:cNvPr id="118" name="Google Shape;118;p22"/>
          <p:cNvSpPr txBox="1"/>
          <p:nvPr/>
        </p:nvSpPr>
        <p:spPr>
          <a:xfrm>
            <a:off x="4054675" y="2125075"/>
            <a:ext cx="4599900" cy="27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import unittest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from even import is_even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class TestIsEven(unittest.TestCase):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 def test_even_number(self):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     for number in [2, 4, 6, -8, -10, -12]: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         with </a:t>
            </a: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self.subTest</a:t>
            </a: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(number=number):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             self.assertEqual(is_even(number), True)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 def test_odd_number(self):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     for number in [1, 3, 5, -7, -9, -11]: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         with </a:t>
            </a: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self.subTest(</a:t>
            </a: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number=number):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             self.assertEqual(is_even(number), False)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if __name__ == "__main__":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    unittest.main(verbosity=2)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Assert methods</a:t>
            </a:r>
            <a:endParaRPr/>
          </a:p>
        </p:txBody>
      </p:sp>
      <p:sp>
        <p:nvSpPr>
          <p:cNvPr id="124" name="Google Shape;124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TestCase class provides a set of assert methods. You can use these methods to check multiple conditions while writing your tests.</a:t>
            </a:r>
            <a:endParaRPr>
              <a:solidFill>
                <a:srgbClr val="22222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Clr>
                <a:srgbClr val="222222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They let you compare single values, such as numbers and Booleans, and collections, such as lists, tuples, dictionaries, and more.</a:t>
            </a:r>
            <a:endParaRPr>
              <a:solidFill>
                <a:srgbClr val="22222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Comparing values</a:t>
            </a:r>
            <a:endParaRPr/>
          </a:p>
        </p:txBody>
      </p:sp>
      <p:sp>
        <p:nvSpPr>
          <p:cNvPr id="130" name="Google Shape;130;p24"/>
          <p:cNvSpPr txBox="1"/>
          <p:nvPr>
            <p:ph idx="1" type="body"/>
          </p:nvPr>
        </p:nvSpPr>
        <p:spPr>
          <a:xfrm>
            <a:off x="311700" y="1152475"/>
            <a:ext cx="8520600" cy="11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Comparing the result of a code unit with the expected value is a common way to check whether the unit works okay. The TestCase class defines a rich set of methods that allows you to do this type of check: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1" name="Google Shape;13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3725" y="2405025"/>
            <a:ext cx="5010150" cy="240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Comparing Objects by Their Identity</a:t>
            </a:r>
            <a:endParaRPr/>
          </a:p>
        </p:txBody>
      </p:sp>
      <p:sp>
        <p:nvSpPr>
          <p:cNvPr id="137" name="Google Shape;137;p25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2740" lvl="0" marL="4572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40"/>
              <a:buFont typeface="Times New Roman"/>
              <a:buChar char="●"/>
            </a:pPr>
            <a:r>
              <a:rPr lang="en" sz="164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TestCase also implements methods that are related to the identity of objects. </a:t>
            </a:r>
            <a:endParaRPr sz="1640">
              <a:solidFill>
                <a:srgbClr val="22222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2740" lvl="0" marL="457200" rtl="0" algn="just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rgbClr val="222222"/>
              </a:buClr>
              <a:buSzPts val="1640"/>
              <a:buFont typeface="Times New Roman"/>
              <a:buChar char="●"/>
            </a:pPr>
            <a:r>
              <a:rPr lang="en" sz="164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object’s identity is the memory address where the object lives. This identity is a unique identifier that distinguishes one object from another.</a:t>
            </a:r>
            <a:endParaRPr sz="1640">
              <a:solidFill>
                <a:srgbClr val="22222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2740" lvl="0" marL="457200" rtl="0" algn="just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rgbClr val="222222"/>
              </a:buClr>
              <a:buSzPts val="1640"/>
              <a:buFont typeface="Times New Roman"/>
              <a:buChar char="●"/>
            </a:pPr>
            <a:r>
              <a:rPr lang="en" sz="164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</a:t>
            </a:r>
            <a:r>
              <a:rPr lang="en" sz="164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a read-only property, which means that you can’t change an object’s identity once you’ve created the object. </a:t>
            </a:r>
            <a:endParaRPr sz="1640">
              <a:solidFill>
                <a:srgbClr val="22222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2740" lvl="0" marL="457200" rtl="0" algn="just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rgbClr val="222222"/>
              </a:buClr>
              <a:buSzPts val="1640"/>
              <a:buChar char="●"/>
            </a:pPr>
            <a:r>
              <a:rPr lang="en" sz="164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check an object’s identity, you’ll use the </a:t>
            </a:r>
            <a:r>
              <a:rPr b="1" lang="en" sz="164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and is not operators.</a:t>
            </a:r>
            <a:endParaRPr b="1" sz="1640">
              <a:solidFill>
                <a:srgbClr val="22222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b="1" sz="1640">
              <a:solidFill>
                <a:srgbClr val="22222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b="1" sz="1640">
              <a:solidFill>
                <a:srgbClr val="22222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95000"/>
              </a:lnSpc>
              <a:spcBef>
                <a:spcPts val="1000"/>
              </a:spcBef>
              <a:spcAft>
                <a:spcPts val="1000"/>
              </a:spcAft>
              <a:buSzPts val="852"/>
              <a:buNone/>
            </a:pPr>
            <a:r>
              <a:t/>
            </a:r>
            <a:endParaRPr sz="1640">
              <a:solidFill>
                <a:srgbClr val="22222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8" name="Google Shape;13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2010" y="1758000"/>
            <a:ext cx="3854075" cy="196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Comparing Collections</a:t>
            </a:r>
            <a:endParaRPr/>
          </a:p>
        </p:txBody>
      </p:sp>
      <p:sp>
        <p:nvSpPr>
          <p:cNvPr id="144" name="Google Shape;144;p26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Another common need when writing tests is to compare collections, such as lists, tuples, strings, dictionaries, and sets. The TestCase class also has shortcut methods for these types of comparisons</a:t>
            </a:r>
            <a:endParaRPr sz="15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just"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These methods run equality tests between different collection types. </a:t>
            </a:r>
            <a:endParaRPr sz="15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5" name="Google Shape;145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95725" y="1260175"/>
            <a:ext cx="4127376" cy="262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Running Membership Tests</a:t>
            </a:r>
            <a:endParaRPr/>
          </a:p>
        </p:txBody>
      </p:sp>
      <p:sp>
        <p:nvSpPr>
          <p:cNvPr id="151" name="Google Shape;151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membership test is a check that allows you to determine whether a given value is or is not in a collection of values. You’ll run these tests with the in and not in operators</a:t>
            </a:r>
            <a:endParaRPr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2" name="Google Shape;15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7400" y="2743588"/>
            <a:ext cx="4829175" cy="136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just">
              <a:spcBef>
                <a:spcPts val="100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Checking the type of the object that a function, method, or callable returns may be another common requirement in testing.</a:t>
            </a:r>
            <a:endParaRPr>
              <a:solidFill>
                <a:srgbClr val="22222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2222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2222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2222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2222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spcBef>
                <a:spcPts val="1200"/>
              </a:spcBef>
              <a:spcAft>
                <a:spcPts val="1200"/>
              </a:spcAft>
              <a:buClr>
                <a:srgbClr val="222222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These two methods are based on the built-in isinstance() function, which you can use to check whether the input object is of a given type.</a:t>
            </a:r>
            <a:endParaRPr>
              <a:solidFill>
                <a:srgbClr val="22222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8" name="Google Shape;158;p28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Checking for an Object’s Type</a:t>
            </a:r>
            <a:endParaRPr/>
          </a:p>
        </p:txBody>
      </p:sp>
      <p:pic>
        <p:nvPicPr>
          <p:cNvPr id="159" name="Google Shape;15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7875" y="2113525"/>
            <a:ext cx="4688250" cy="129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9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for exceptions</a:t>
            </a:r>
            <a:endParaRPr/>
          </a:p>
        </p:txBody>
      </p:sp>
      <p:sp>
        <p:nvSpPr>
          <p:cNvPr id="165" name="Google Shape;165;p29"/>
          <p:cNvSpPr txBox="1"/>
          <p:nvPr>
            <p:ph idx="1" type="body"/>
          </p:nvPr>
        </p:nvSpPr>
        <p:spPr>
          <a:xfrm>
            <a:off x="311700" y="1152475"/>
            <a:ext cx="8520600" cy="376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178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5"/>
              <a:buFont typeface="Times New Roman"/>
              <a:buChar char="●"/>
            </a:pPr>
            <a:r>
              <a:rPr lang="en" sz="1625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Sometimes, you’ll need to check for exceptions. Yes, sometimes your own code will raise exceptions as part of its behavior. </a:t>
            </a:r>
            <a:endParaRPr sz="1625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sz="1625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sz="1625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sz="1625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sz="1625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sz="1625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1787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25"/>
              <a:buFont typeface="Times New Roman"/>
              <a:buChar char="●"/>
            </a:pPr>
            <a:r>
              <a:rPr lang="en" sz="1625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first method allows checking for explicit exceptions without considering the associated error message, and the second method checks for exceptions and considers the associated message using regular expressions.</a:t>
            </a:r>
            <a:endParaRPr sz="1625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688"/>
              <a:buNone/>
            </a:pPr>
            <a:r>
              <a:rPr lang="en" sz="1625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</a:t>
            </a:r>
            <a:endParaRPr sz="1625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6" name="Google Shape;16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3437" y="1956400"/>
            <a:ext cx="3897126" cy="168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0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Contd…</a:t>
            </a:r>
            <a:endParaRPr/>
          </a:p>
        </p:txBody>
      </p:sp>
      <p:sp>
        <p:nvSpPr>
          <p:cNvPr id="172" name="Google Shape;172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TestCase class also provides some additional assert methods that help you with warnings and logs:</a:t>
            </a:r>
            <a:endParaRPr>
              <a:solidFill>
                <a:srgbClr val="22222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22222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3" name="Google Shape;17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6475" y="2047300"/>
            <a:ext cx="3482449" cy="263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unittest From the Command Line</a:t>
            </a:r>
            <a:endParaRPr/>
          </a:p>
        </p:txBody>
      </p:sp>
      <p:sp>
        <p:nvSpPr>
          <p:cNvPr id="179" name="Google Shape;179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unittest package also provides a command-line interface (CLI) that you can use to discover and run your tests. </a:t>
            </a:r>
            <a:endParaRPr>
              <a:solidFill>
                <a:srgbClr val="22222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With this interface, you can run tests from modules, classes, and even individual test methods.</a:t>
            </a:r>
            <a:endParaRPr>
              <a:solidFill>
                <a:srgbClr val="22222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Char char="○"/>
            </a:pPr>
            <a:r>
              <a:rPr b="1" lang="en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$ python -m unittest test_module1 test_module2</a:t>
            </a:r>
            <a:endParaRPr b="1">
              <a:solidFill>
                <a:srgbClr val="22222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Char char="○"/>
            </a:pPr>
            <a:r>
              <a:rPr b="1" lang="en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$ python -m unittest test_module.TestCase</a:t>
            </a:r>
            <a:endParaRPr b="1">
              <a:solidFill>
                <a:srgbClr val="22222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Char char="○"/>
            </a:pPr>
            <a:r>
              <a:rPr b="1" lang="en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$ python -m unittest test_module.TestCase.test_method</a:t>
            </a:r>
            <a:endParaRPr b="1">
              <a:solidFill>
                <a:srgbClr val="22222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22222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 unit test is a test that operates on an individual unit of software. A unit test aims to validate that the tested unit works as designed.</a:t>
            </a:r>
            <a:endParaRPr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unit is often a small part of a program that takes a few inputs and produces an output. Functions, methods, and other callables are good examples of units that you’d need to test.</a:t>
            </a:r>
            <a:endParaRPr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Python standard library has a testing framework named “unittest”</a:t>
            </a:r>
            <a:endParaRPr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is used to write automated tests for your code.</a:t>
            </a:r>
            <a:endParaRPr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unittest package has an object-oriented approach where test cases </a:t>
            </a:r>
            <a:r>
              <a:rPr lang="en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derived</a:t>
            </a:r>
            <a:r>
              <a:rPr lang="en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from a base class, which has several useful methods.</a:t>
            </a:r>
            <a:endParaRPr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2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Discovering Tests Automatically</a:t>
            </a:r>
            <a:endParaRPr/>
          </a:p>
        </p:txBody>
      </p:sp>
      <p:sp>
        <p:nvSpPr>
          <p:cNvPr id="185" name="Google Shape;185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unittest framework supports test discovery. The test loader can inspect each module in a given directory looking for classes derived from TestCase.</a:t>
            </a:r>
            <a:endParaRPr sz="1400">
              <a:solidFill>
                <a:srgbClr val="22222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Char char="○"/>
            </a:pPr>
            <a:r>
              <a:rPr lang="en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$ python -m unittest discover</a:t>
            </a:r>
            <a:endParaRPr>
              <a:solidFill>
                <a:srgbClr val="22222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command locates all tests in the current directory, groups them in a test suite, and finally runs them. </a:t>
            </a:r>
            <a:r>
              <a:rPr lang="en" sz="14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You can use the python -m unittest as a shortcut for the above command.</a:t>
            </a:r>
            <a:endParaRPr sz="1400">
              <a:solidFill>
                <a:srgbClr val="22222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You can use the -s or --start-directory command-line options with the discover subcommand to specify the directory where your tests reside. Other command-line options of discover include:</a:t>
            </a:r>
            <a:endParaRPr sz="1400">
              <a:solidFill>
                <a:srgbClr val="22222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rgbClr val="22222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86" name="Google Shape;18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6100" y="3160125"/>
            <a:ext cx="3871801" cy="169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3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Grouping Your Tests With the TestSuite Class</a:t>
            </a:r>
            <a:endParaRPr/>
          </a:p>
        </p:txBody>
      </p:sp>
      <p:sp>
        <p:nvSpPr>
          <p:cNvPr id="192" name="Google Shape;192;p33"/>
          <p:cNvSpPr txBox="1"/>
          <p:nvPr>
            <p:ph idx="1" type="body"/>
          </p:nvPr>
        </p:nvSpPr>
        <p:spPr>
          <a:xfrm>
            <a:off x="311700" y="1152475"/>
            <a:ext cx="8283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unittest framework has a class called TestSuite that you can use to create groups of tests and run them selectively. Test suites can be useful in many situations, including the following:</a:t>
            </a:r>
            <a:endParaRPr>
              <a:solidFill>
                <a:srgbClr val="22222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1" marL="914400" rtl="0" algn="just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Times New Roman"/>
              <a:buChar char="○"/>
            </a:pPr>
            <a:r>
              <a:rPr b="1" lang="en" sz="16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Complex projects: </a:t>
            </a:r>
            <a:r>
              <a:rPr lang="en" sz="16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complex projects with many features, test suites help you organize tests into manageable and logical groups.</a:t>
            </a:r>
            <a:endParaRPr sz="1600">
              <a:solidFill>
                <a:srgbClr val="22222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1" marL="914400" rtl="0" algn="just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Times New Roman"/>
              <a:buChar char="○"/>
            </a:pPr>
            <a:r>
              <a:rPr b="1" lang="en" sz="16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Different testing levels: </a:t>
            </a:r>
            <a:r>
              <a:rPr lang="en" sz="16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 suites allow you to organize your tests according to their testing levels, including unit tests, integration tests, and system tests.</a:t>
            </a:r>
            <a:endParaRPr sz="1600">
              <a:solidFill>
                <a:srgbClr val="22222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1" marL="914400" rtl="0" algn="just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Times New Roman"/>
              <a:buChar char="○"/>
            </a:pPr>
            <a:r>
              <a:rPr b="1" lang="en" sz="16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Selective testing: </a:t>
            </a:r>
            <a:r>
              <a:rPr lang="en" sz="16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 suites allow you to create logical groups of tests that you can run selectively, saving time and resources.</a:t>
            </a:r>
            <a:endParaRPr sz="1600">
              <a:solidFill>
                <a:srgbClr val="22222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1" marL="914400" rtl="0" algn="just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Times New Roman"/>
              <a:buChar char="○"/>
            </a:pPr>
            <a:r>
              <a:rPr b="1" lang="en" sz="16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Environment-specific testing: </a:t>
            </a:r>
            <a:r>
              <a:rPr lang="en" sz="16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 suites allow group tests that are supposed to run on specific platforms, such as Windows, Linux, macOS, or others</a:t>
            </a:r>
            <a:endParaRPr sz="1600">
              <a:solidFill>
                <a:srgbClr val="22222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95000"/>
              </a:lnSpc>
              <a:spcBef>
                <a:spcPts val="1000"/>
              </a:spcBef>
              <a:spcAft>
                <a:spcPts val="1000"/>
              </a:spcAft>
              <a:buSzPts val="1018"/>
              <a:buNone/>
            </a:pPr>
            <a:r>
              <a:t/>
            </a:r>
            <a:endParaRPr sz="1600">
              <a:solidFill>
                <a:srgbClr val="22222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4"/>
          <p:cNvSpPr txBox="1"/>
          <p:nvPr>
            <p:ph type="title"/>
          </p:nvPr>
        </p:nvSpPr>
        <p:spPr>
          <a:xfrm>
            <a:off x="311700" y="2926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code</a:t>
            </a:r>
            <a:endParaRPr/>
          </a:p>
        </p:txBody>
      </p:sp>
      <p:sp>
        <p:nvSpPr>
          <p:cNvPr id="198" name="Google Shape;198;p34"/>
          <p:cNvSpPr txBox="1"/>
          <p:nvPr>
            <p:ph idx="1" type="body"/>
          </p:nvPr>
        </p:nvSpPr>
        <p:spPr>
          <a:xfrm>
            <a:off x="311700" y="1053400"/>
            <a:ext cx="4356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calci.py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61111"/>
              <a:buFont typeface="Arial"/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import math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61111"/>
              <a:buFont typeface="Arial"/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from collections import Counter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61111"/>
              <a:buFont typeface="Arial"/>
              <a:buNone/>
            </a:pPr>
            <a:r>
              <a:t/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61111"/>
              <a:buFont typeface="Arial"/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def add(x, y):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61111"/>
              <a:buFont typeface="Arial"/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x + y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61111"/>
              <a:buFont typeface="Arial"/>
              <a:buNone/>
            </a:pPr>
            <a:r>
              <a:t/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61111"/>
              <a:buFont typeface="Arial"/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def subtract(x, y):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61111"/>
              <a:buFont typeface="Arial"/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x - y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61111"/>
              <a:buFont typeface="Arial"/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def mean(data):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61111"/>
              <a:buFont typeface="Arial"/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sum(data) / len(data)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61111"/>
              <a:buFont typeface="Arial"/>
              <a:buNone/>
            </a:pPr>
            <a:r>
              <a:t/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61111"/>
              <a:buFont typeface="Arial"/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def median(data):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61111"/>
              <a:buFont typeface="Arial"/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n = len(data)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61111"/>
              <a:buFont typeface="Arial"/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index = n // 2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61111"/>
              <a:buFont typeface="Arial"/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if n % 2: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61111"/>
              <a:buFont typeface="Arial"/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    return sorted(data)[index]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61111"/>
              <a:buFont typeface="Arial"/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sum(sorted(data)[index - 1 : index + 1]) / 2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9" name="Google Shape;199;p34"/>
          <p:cNvSpPr txBox="1"/>
          <p:nvPr>
            <p:ph idx="1" type="body"/>
          </p:nvPr>
        </p:nvSpPr>
        <p:spPr>
          <a:xfrm>
            <a:off x="4846800" y="657125"/>
            <a:ext cx="398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b="1" lang="en" sz="920" u="sng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test_calci.py</a:t>
            </a:r>
            <a:endParaRPr b="1" sz="920" u="sng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t/>
            </a:r>
            <a:endParaRPr sz="92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"/>
              <a:buFont typeface="Arial"/>
              <a:buNone/>
            </a:pPr>
            <a:r>
              <a:rPr lang="en" sz="82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import unittest</a:t>
            </a:r>
            <a:endParaRPr sz="82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"/>
              <a:buFont typeface="Arial"/>
              <a:buNone/>
            </a:pPr>
            <a:r>
              <a:t/>
            </a:r>
            <a:endParaRPr sz="82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"/>
              <a:buFont typeface="Arial"/>
              <a:buNone/>
            </a:pPr>
            <a:r>
              <a:rPr lang="en" sz="82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from calculations import (</a:t>
            </a:r>
            <a:endParaRPr sz="82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"/>
              <a:buFont typeface="Arial"/>
              <a:buNone/>
            </a:pPr>
            <a:r>
              <a:rPr lang="en" sz="82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add,</a:t>
            </a:r>
            <a:endParaRPr sz="82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"/>
              <a:buFont typeface="Arial"/>
              <a:buNone/>
            </a:pPr>
            <a:r>
              <a:rPr lang="en" sz="82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mean,</a:t>
            </a:r>
            <a:endParaRPr sz="82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"/>
              <a:buFont typeface="Arial"/>
              <a:buNone/>
            </a:pPr>
            <a:r>
              <a:rPr lang="en" sz="82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median,</a:t>
            </a:r>
            <a:endParaRPr sz="82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"/>
              <a:buFont typeface="Arial"/>
              <a:buNone/>
            </a:pPr>
            <a:r>
              <a:rPr lang="en" sz="82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subtract,</a:t>
            </a:r>
            <a:endParaRPr sz="82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"/>
              <a:buFont typeface="Arial"/>
              <a:buNone/>
            </a:pPr>
            <a:r>
              <a:rPr lang="en" sz="82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82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"/>
              <a:buFont typeface="Arial"/>
              <a:buNone/>
            </a:pPr>
            <a:r>
              <a:t/>
            </a:r>
            <a:endParaRPr sz="82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"/>
              <a:buFont typeface="Arial"/>
              <a:buNone/>
            </a:pPr>
            <a:r>
              <a:rPr lang="en" sz="82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class TestArithmeticOperations(unittest.TestCase):</a:t>
            </a:r>
            <a:endParaRPr sz="82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"/>
              <a:buFont typeface="Arial"/>
              <a:buNone/>
            </a:pPr>
            <a:r>
              <a:rPr lang="en" sz="82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def test_add(self):</a:t>
            </a:r>
            <a:endParaRPr sz="82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"/>
              <a:buFont typeface="Arial"/>
              <a:buNone/>
            </a:pPr>
            <a:r>
              <a:rPr lang="en" sz="82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    self.assertEqual(add(10, 5), 15)</a:t>
            </a:r>
            <a:endParaRPr sz="82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"/>
              <a:buFont typeface="Arial"/>
              <a:buNone/>
            </a:pPr>
            <a:r>
              <a:rPr lang="en" sz="82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    self.assertEqual(add(-1, 1), 0)</a:t>
            </a:r>
            <a:endParaRPr sz="82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"/>
              <a:buFont typeface="Arial"/>
              <a:buNone/>
            </a:pPr>
            <a:r>
              <a:t/>
            </a:r>
            <a:endParaRPr sz="82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"/>
              <a:buFont typeface="Arial"/>
              <a:buNone/>
            </a:pPr>
            <a:r>
              <a:rPr lang="en" sz="82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def test_subtract(self):</a:t>
            </a:r>
            <a:endParaRPr sz="82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"/>
              <a:buFont typeface="Arial"/>
              <a:buNone/>
            </a:pPr>
            <a:r>
              <a:rPr lang="en" sz="82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    self.assertEqual(subtract(10, 5), 5)</a:t>
            </a:r>
            <a:endParaRPr sz="82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en" sz="82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    self.assertEqual(subtract(-1, 1), -2)</a:t>
            </a:r>
            <a:endParaRPr sz="82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en" sz="82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class TestStatisticalOperations(unittest.TestCase):</a:t>
            </a:r>
            <a:endParaRPr sz="82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en" sz="82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def test_mean(self):</a:t>
            </a:r>
            <a:endParaRPr sz="82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en" sz="82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    self.assertEqual(mean([1, 2, 3, 4, 5, 6]), 3.5)</a:t>
            </a:r>
            <a:endParaRPr sz="82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t/>
            </a:r>
            <a:endParaRPr sz="82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en" sz="82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def test_median(self):</a:t>
            </a:r>
            <a:endParaRPr sz="82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en" sz="82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    self.assertEqual(median([1, 3, 3, 6, 7, 8, 9]), 6)</a:t>
            </a:r>
            <a:endParaRPr sz="82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"/>
              <a:buFont typeface="Arial"/>
              <a:buNone/>
            </a:pPr>
            <a:r>
              <a:t/>
            </a:r>
            <a:endParaRPr sz="92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t/>
            </a:r>
            <a:endParaRPr sz="92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Usage of TestSuite and TextTestRunner</a:t>
            </a:r>
            <a:endParaRPr/>
          </a:p>
        </p:txBody>
      </p:sp>
      <p:sp>
        <p:nvSpPr>
          <p:cNvPr id="205" name="Google Shape;205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7027" lvl="0" marL="4572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65"/>
              <a:buFont typeface="Times New Roman"/>
              <a:buChar char="●"/>
            </a:pPr>
            <a:r>
              <a:rPr lang="en" sz="1865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Suppose you need a way to run the arithmetic and statistical tests separately. In this case, you can create test suites.</a:t>
            </a:r>
            <a:endParaRPr sz="1865">
              <a:solidFill>
                <a:srgbClr val="22222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7027" lvl="0" marL="457200" rtl="0" algn="just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rgbClr val="222222"/>
              </a:buClr>
              <a:buSzPts val="1865"/>
              <a:buFont typeface="Times New Roman"/>
              <a:buChar char="●"/>
            </a:pPr>
            <a:r>
              <a:rPr lang="en" sz="1865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TestSuite class allows you to create test suites. </a:t>
            </a:r>
            <a:endParaRPr sz="1865">
              <a:solidFill>
                <a:srgbClr val="22222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532" lvl="1" marL="914400" rtl="0" algn="just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rgbClr val="222222"/>
              </a:buClr>
              <a:buSzPts val="1495"/>
              <a:buFont typeface="Times New Roman"/>
              <a:buChar char="○"/>
            </a:pPr>
            <a:r>
              <a:rPr lang="en" sz="1495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class constructor takes the tests argument that must be an iterable of tests or other test suites. </a:t>
            </a:r>
            <a:endParaRPr sz="1495">
              <a:solidFill>
                <a:srgbClr val="22222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532" lvl="1" marL="914400" rtl="0" algn="just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rgbClr val="222222"/>
              </a:buClr>
              <a:buSzPts val="1495"/>
              <a:buFont typeface="Times New Roman"/>
              <a:buChar char="○"/>
            </a:pPr>
            <a:r>
              <a:rPr lang="en" sz="1495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manage and run related tests as a single unit</a:t>
            </a:r>
            <a:endParaRPr sz="1495">
              <a:solidFill>
                <a:srgbClr val="22222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532" lvl="1" marL="914400" rtl="0" algn="just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rgbClr val="222222"/>
              </a:buClr>
              <a:buSzPts val="1495"/>
              <a:buFont typeface="Times New Roman"/>
              <a:buChar char="○"/>
            </a:pPr>
            <a:r>
              <a:rPr lang="en" sz="1495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organizing large test sets or running specific subsets of tests.</a:t>
            </a:r>
            <a:endParaRPr sz="1495">
              <a:solidFill>
                <a:srgbClr val="22222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7027" lvl="0" marL="457200" rtl="0" algn="just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rgbClr val="222222"/>
              </a:buClr>
              <a:buSzPts val="1865"/>
              <a:buFont typeface="Times New Roman"/>
              <a:buChar char="●"/>
            </a:pPr>
            <a:r>
              <a:rPr lang="en" sz="1865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“TextTestRunner” is a runner class that executes tests in testsuite</a:t>
            </a:r>
            <a:endParaRPr sz="1865">
              <a:solidFill>
                <a:srgbClr val="22222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532" lvl="1" marL="914400" rtl="0" algn="just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rgbClr val="222222"/>
              </a:buClr>
              <a:buSzPts val="1495"/>
              <a:buFont typeface="Times New Roman"/>
              <a:buChar char="○"/>
            </a:pPr>
            <a:r>
              <a:rPr lang="en" sz="1495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outputs results to the console in a formatted way, showing test successes, failures, and errors.</a:t>
            </a:r>
            <a:endParaRPr sz="1495">
              <a:solidFill>
                <a:srgbClr val="22222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865">
              <a:solidFill>
                <a:srgbClr val="22222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95000"/>
              </a:lnSpc>
              <a:spcBef>
                <a:spcPts val="1000"/>
              </a:spcBef>
              <a:spcAft>
                <a:spcPts val="1000"/>
              </a:spcAft>
              <a:buSzPts val="1018"/>
              <a:buNone/>
            </a:pPr>
            <a:r>
              <a:t/>
            </a:r>
            <a:endParaRPr sz="1865">
              <a:solidFill>
                <a:srgbClr val="22222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Creation of test suite : .run() , .addTest() methods</a:t>
            </a:r>
            <a:endParaRPr/>
          </a:p>
        </p:txBody>
      </p:sp>
      <p:sp>
        <p:nvSpPr>
          <p:cNvPr id="211" name="Google Shape;211;p36"/>
          <p:cNvSpPr txBox="1"/>
          <p:nvPr>
            <p:ph idx="1" type="body"/>
          </p:nvPr>
        </p:nvSpPr>
        <p:spPr>
          <a:xfrm>
            <a:off x="311700" y="1152475"/>
            <a:ext cx="4077300" cy="36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-320039" lvl="0" marL="4572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imes New Roman"/>
              <a:buChar char="●"/>
            </a:pPr>
            <a:r>
              <a:rPr lang="en" sz="1858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Create and return a test suite using the </a:t>
            </a:r>
            <a:r>
              <a:rPr b="1" lang="en" sz="1858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TestSuite()</a:t>
            </a:r>
            <a:r>
              <a:rPr lang="en" sz="1858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constructor with the list of tests as an argument.</a:t>
            </a:r>
            <a:endParaRPr sz="1858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0039" lvl="0" marL="4572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imes New Roman"/>
              <a:buChar char="●"/>
            </a:pPr>
            <a:r>
              <a:rPr lang="en" sz="1858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run the suite, you create a </a:t>
            </a:r>
            <a:r>
              <a:rPr b="1" lang="en" sz="1858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TextTestRunner </a:t>
            </a:r>
            <a:r>
              <a:rPr lang="en" sz="1858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pass the suite to its .</a:t>
            </a:r>
            <a:r>
              <a:rPr b="1" lang="en" sz="1858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run() </a:t>
            </a:r>
            <a:r>
              <a:rPr lang="en" sz="1858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method. </a:t>
            </a:r>
            <a:endParaRPr sz="1858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91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91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95652"/>
              <a:buFont typeface="Arial"/>
              <a:buNone/>
            </a:pPr>
            <a:r>
              <a:rPr lang="en" sz="115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def arithmetic_suite():</a:t>
            </a:r>
            <a:endParaRPr sz="115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95652"/>
              <a:buFont typeface="Arial"/>
              <a:buNone/>
            </a:pPr>
            <a:r>
              <a:rPr lang="en" sz="115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arithmetic_tests = [</a:t>
            </a:r>
            <a:endParaRPr sz="115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95652"/>
              <a:buFont typeface="Arial"/>
              <a:buNone/>
            </a:pPr>
            <a:r>
              <a:rPr lang="en" sz="115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    TestArithmeticOperations("test_add"),</a:t>
            </a:r>
            <a:endParaRPr sz="115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95652"/>
              <a:buFont typeface="Arial"/>
              <a:buNone/>
            </a:pPr>
            <a:r>
              <a:rPr lang="en" sz="115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    TestArithmeticOperations("test_subtract"),</a:t>
            </a:r>
            <a:endParaRPr sz="115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95652"/>
              <a:buFont typeface="Arial"/>
              <a:buNone/>
            </a:pPr>
            <a:r>
              <a:rPr lang="en" sz="115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]</a:t>
            </a:r>
            <a:endParaRPr sz="115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endParaRPr sz="115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95652"/>
              <a:buFont typeface="Arial"/>
              <a:buNone/>
            </a:pPr>
            <a:r>
              <a:rPr lang="en" sz="115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en" sz="115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unittest.TestSuite</a:t>
            </a:r>
            <a:r>
              <a:rPr lang="en" sz="115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(tests=arithmetic_tests)</a:t>
            </a:r>
            <a:endParaRPr sz="115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95652"/>
              <a:buFont typeface="Arial"/>
              <a:buNone/>
            </a:pPr>
            <a:r>
              <a:t/>
            </a:r>
            <a:endParaRPr sz="115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95652"/>
              <a:buFont typeface="Arial"/>
              <a:buNone/>
            </a:pPr>
            <a:r>
              <a:rPr lang="en" sz="115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if __name__ == "__main__":</a:t>
            </a:r>
            <a:endParaRPr sz="115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95652"/>
              <a:buFont typeface="Arial"/>
              <a:buNone/>
            </a:pPr>
            <a:r>
              <a:rPr lang="en" sz="115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suite1 = make_suite()</a:t>
            </a:r>
            <a:endParaRPr sz="115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95652"/>
              <a:buFont typeface="Arial"/>
              <a:buNone/>
            </a:pPr>
            <a:r>
              <a:rPr lang="en" sz="115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 sz="115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runner = unittest.TextTestRunner(verbosity=2)</a:t>
            </a:r>
            <a:endParaRPr b="1" sz="115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95652"/>
              <a:buFont typeface="Arial"/>
              <a:buNone/>
            </a:pPr>
            <a:r>
              <a:rPr b="1" lang="en" sz="115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runner.run(suite1)</a:t>
            </a:r>
            <a:endParaRPr b="1" sz="115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b="1" sz="1150"/>
          </a:p>
        </p:txBody>
      </p:sp>
      <p:sp>
        <p:nvSpPr>
          <p:cNvPr id="212" name="Google Shape;212;p36"/>
          <p:cNvSpPr txBox="1"/>
          <p:nvPr/>
        </p:nvSpPr>
        <p:spPr>
          <a:xfrm>
            <a:off x="4681850" y="1152475"/>
            <a:ext cx="4123200" cy="37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Char char="●"/>
            </a:pPr>
            <a:r>
              <a:rPr lang="en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the</a:t>
            </a:r>
            <a:r>
              <a:rPr b="1" lang="en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.addTest() </a:t>
            </a:r>
            <a:r>
              <a:rPr lang="en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method to add individual tests to an existing suite. To do this, you can do something like the following:</a:t>
            </a:r>
            <a:endParaRPr>
              <a:solidFill>
                <a:srgbClr val="22222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def arithmetic_suite():</a:t>
            </a:r>
            <a:endParaRPr sz="900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   arithmetic_suite = unittest.TestSuite()</a:t>
            </a:r>
            <a:endParaRPr sz="900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   arithmetic_suite.</a:t>
            </a:r>
            <a:r>
              <a:rPr b="1" lang="en" sz="9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addTest</a:t>
            </a:r>
            <a:r>
              <a:rPr lang="en" sz="9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(TestArithmeticOperations("test_add"))</a:t>
            </a:r>
            <a:endParaRPr sz="900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   arithmetic_suite</a:t>
            </a:r>
            <a:r>
              <a:rPr b="1" lang="en" sz="9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.addTest</a:t>
            </a:r>
            <a:r>
              <a:rPr lang="en" sz="9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(TestArithmeticOperations("test_subtract"))</a:t>
            </a:r>
            <a:endParaRPr sz="900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 sz="900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arithmetic_suite</a:t>
            </a:r>
            <a:endParaRPr sz="900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if __name__ == "__main__":</a:t>
            </a:r>
            <a:endParaRPr sz="900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   suite1 = arithmetic_suite()</a:t>
            </a:r>
            <a:endParaRPr sz="900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 sz="9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 runner = unittest.TextTestRunner(verbosity=2)</a:t>
            </a:r>
            <a:endParaRPr b="1" sz="900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   runner.run(suite1)</a:t>
            </a:r>
            <a:endParaRPr b="1" sz="900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3" name="Google Shape;213;p36"/>
          <p:cNvSpPr txBox="1"/>
          <p:nvPr/>
        </p:nvSpPr>
        <p:spPr>
          <a:xfrm>
            <a:off x="4389125" y="2552700"/>
            <a:ext cx="5868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(or)</a:t>
            </a:r>
            <a:endParaRPr b="1" sz="18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7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.addTests() method</a:t>
            </a:r>
            <a:endParaRPr/>
          </a:p>
        </p:txBody>
      </p:sp>
      <p:sp>
        <p:nvSpPr>
          <p:cNvPr id="219" name="Google Shape;219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10000"/>
          </a:bodyPr>
          <a:lstStyle/>
          <a:p>
            <a:pPr indent="-329406" lvl="0" marL="4572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imes New Roman"/>
              <a:buChar char="●"/>
            </a:pPr>
            <a:r>
              <a:rPr lang="en" sz="2886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TestSuite class also has a</a:t>
            </a:r>
            <a:r>
              <a:rPr b="1" lang="en" sz="2886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.addTests() </a:t>
            </a:r>
            <a:r>
              <a:rPr lang="en" sz="2886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method that you can use to add several tests in one go. </a:t>
            </a:r>
            <a:endParaRPr sz="2886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9406" lvl="0" marL="4572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imes New Roman"/>
              <a:buChar char="●"/>
            </a:pPr>
            <a:r>
              <a:rPr lang="en" sz="2886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method takes an iterable of test cases, test suites, or a combination of them. </a:t>
            </a:r>
            <a:endParaRPr sz="2886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def statistical_suite():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statistical_tests = [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    TestStatisticalOperations("test_mean"),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    TestStatisticalOperations("test_median"),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]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statistical_suite = unittest.TestSuite()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statistical_suite</a:t>
            </a:r>
            <a:r>
              <a:rPr b="1"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.addTests</a:t>
            </a: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(statistical_tests)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statistical_suite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61111"/>
              <a:buFont typeface="Arial"/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if __name__ == "__main__":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61111"/>
              <a:buFont typeface="Arial"/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suite2 = statistical_suite()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61111"/>
              <a:buFont typeface="Arial"/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runner = unittest</a:t>
            </a:r>
            <a:r>
              <a:rPr b="1"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.TextTestRunner</a:t>
            </a: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(verbosity=2)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runner</a:t>
            </a:r>
            <a:r>
              <a:rPr b="1"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.run(</a:t>
            </a: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suite2)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37"/>
          <p:cNvSpPr txBox="1"/>
          <p:nvPr/>
        </p:nvSpPr>
        <p:spPr>
          <a:xfrm>
            <a:off x="4928975" y="2045725"/>
            <a:ext cx="3940800" cy="22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vlab@lochu:~/Desktop/unittest_py$ python3.12 test_calci.py </a:t>
            </a:r>
            <a:endParaRPr b="1" sz="1000">
              <a:solidFill>
                <a:srgbClr val="22222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test_add (__main__.TestArithmeticOperations.test_add) ... ok</a:t>
            </a:r>
            <a:endParaRPr sz="1000">
              <a:solidFill>
                <a:srgbClr val="22222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test_subtract (__main__.TestArithmeticOperations.test_subtract) ... ok</a:t>
            </a:r>
            <a:endParaRPr sz="1000">
              <a:solidFill>
                <a:srgbClr val="22222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----------------------------------------------------------------------</a:t>
            </a:r>
            <a:endParaRPr sz="1000">
              <a:solidFill>
                <a:srgbClr val="22222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Ran 2 tests in 0.000s</a:t>
            </a:r>
            <a:endParaRPr sz="1000">
              <a:solidFill>
                <a:srgbClr val="22222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22222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OK</a:t>
            </a:r>
            <a:endParaRPr sz="1000">
              <a:solidFill>
                <a:srgbClr val="22222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test_mean (__main__.TestStatisticalOperations.test_mean) ... ok</a:t>
            </a:r>
            <a:endParaRPr sz="1000">
              <a:solidFill>
                <a:srgbClr val="22222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test_median(__main__.TestStatisticalOperations.test_median) ... ok</a:t>
            </a:r>
            <a:endParaRPr sz="1000">
              <a:solidFill>
                <a:srgbClr val="22222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----------------------------------------------------------------------</a:t>
            </a:r>
            <a:endParaRPr sz="1000">
              <a:solidFill>
                <a:srgbClr val="22222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Ran 2 tests in 0.000s</a:t>
            </a:r>
            <a:endParaRPr sz="1000">
              <a:solidFill>
                <a:srgbClr val="22222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22222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OK</a:t>
            </a:r>
            <a:endParaRPr sz="1000">
              <a:solidFill>
                <a:srgbClr val="22222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22222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22222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8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Suites With the load_tests() Function</a:t>
            </a:r>
            <a:endParaRPr/>
          </a:p>
        </p:txBody>
      </p:sp>
      <p:sp>
        <p:nvSpPr>
          <p:cNvPr id="226" name="Google Shape;226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dding tests to a suite manually can be a big task , also be error-prone and represent a maintenance burden. </a:t>
            </a:r>
            <a:endParaRPr>
              <a:solidFill>
                <a:srgbClr val="22222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spcBef>
                <a:spcPts val="100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Therefore , unittest has other tools that can help you create test suites quickly.</a:t>
            </a:r>
            <a:endParaRPr>
              <a:solidFill>
                <a:srgbClr val="22222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spcBef>
                <a:spcPts val="100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load_tests() function is one of these tools. The function is a hook that unittest provides for customizing test loading and suite creation, either for modules or packages of tests.</a:t>
            </a:r>
            <a:endParaRPr>
              <a:solidFill>
                <a:srgbClr val="22222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spcBef>
                <a:spcPts val="100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function takes three mandatory arguments. Here’s the signature:</a:t>
            </a:r>
            <a:endParaRPr>
              <a:solidFill>
                <a:srgbClr val="22222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just">
              <a:spcBef>
                <a:spcPts val="100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Char char="○"/>
            </a:pPr>
            <a:r>
              <a:rPr b="1" lang="en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def load_tests(loader, standard_tests, pattern)</a:t>
            </a:r>
            <a:endParaRPr b="1">
              <a:solidFill>
                <a:srgbClr val="22222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rgbClr val="22222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9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Contd…</a:t>
            </a:r>
            <a:endParaRPr/>
          </a:p>
        </p:txBody>
      </p:sp>
      <p:sp>
        <p:nvSpPr>
          <p:cNvPr id="232" name="Google Shape;232;p39"/>
          <p:cNvSpPr txBox="1"/>
          <p:nvPr>
            <p:ph idx="1" type="body"/>
          </p:nvPr>
        </p:nvSpPr>
        <p:spPr>
          <a:xfrm>
            <a:off x="311700" y="1152475"/>
            <a:ext cx="8520600" cy="377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-34036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100000"/>
              <a:buFont typeface="Times New Roman"/>
              <a:buChar char="●"/>
            </a:pPr>
            <a:r>
              <a:rPr lang="en" sz="2514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load_tests() function defined in the module gets called automatically, and unittest takes care of passing in the required arguments. </a:t>
            </a:r>
            <a:endParaRPr sz="2514">
              <a:solidFill>
                <a:srgbClr val="22222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036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100000"/>
              <a:buFont typeface="Times New Roman"/>
              <a:buChar char="●"/>
            </a:pPr>
            <a:r>
              <a:rPr lang="en" sz="2514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arguments of load_tests() are : </a:t>
            </a:r>
            <a:endParaRPr sz="2514">
              <a:solidFill>
                <a:srgbClr val="22222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2580" lvl="1" marL="9144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100000"/>
              <a:buFont typeface="Times New Roman"/>
              <a:buChar char="○"/>
            </a:pPr>
            <a:r>
              <a:rPr b="1" lang="en" sz="2114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loader: </a:t>
            </a:r>
            <a:r>
              <a:rPr lang="en" sz="2114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TestLoader instance, which helps discover and load test cases.</a:t>
            </a:r>
            <a:endParaRPr sz="2114">
              <a:solidFill>
                <a:srgbClr val="22222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2580" lvl="1" marL="9144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100000"/>
              <a:buFont typeface="Times New Roman"/>
              <a:buChar char="○"/>
            </a:pPr>
            <a:r>
              <a:rPr b="1" lang="en" sz="2114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standard_tests: </a:t>
            </a:r>
            <a:r>
              <a:rPr lang="en" sz="2114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Preloaded tests from the module or package.</a:t>
            </a:r>
            <a:endParaRPr sz="2114">
              <a:solidFill>
                <a:srgbClr val="22222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2580" lvl="1" marL="9144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100000"/>
              <a:buFont typeface="Times New Roman"/>
              <a:buChar char="○"/>
            </a:pPr>
            <a:r>
              <a:rPr b="1" lang="en" sz="2114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pattern: </a:t>
            </a:r>
            <a:r>
              <a:rPr lang="en" sz="2114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glob pattern that selects specific tests.</a:t>
            </a:r>
            <a:endParaRPr sz="2114">
              <a:solidFill>
                <a:srgbClr val="22222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def load_tests(loader, standard_tests, pattern):</a:t>
            </a:r>
            <a:endParaRPr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61111"/>
              <a:buFont typeface="Arial"/>
              <a:buNone/>
            </a:pPr>
            <a:r>
              <a:rPr lang="en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   suite = unittest.TestSuite()</a:t>
            </a:r>
            <a:endParaRPr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61111"/>
              <a:buFont typeface="Arial"/>
              <a:buNone/>
            </a:pPr>
            <a:r>
              <a:rPr lang="en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   suite.addTests(</a:t>
            </a:r>
            <a:r>
              <a:rPr b="1" lang="en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loader.loadTestsFromTestCase(TestArithmeticOperations)</a:t>
            </a:r>
            <a:r>
              <a:rPr lang="en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   suite.addTests(</a:t>
            </a:r>
            <a:r>
              <a:rPr b="1" lang="en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loader.loadTestsFromTestCase(TestStatisticalOperations)</a:t>
            </a:r>
            <a:r>
              <a:rPr lang="en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(or)</a:t>
            </a:r>
            <a:endParaRPr b="1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61111"/>
              <a:buFont typeface="Arial"/>
              <a:buNone/>
            </a:pPr>
            <a:r>
              <a:rPr b="1" lang="en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   suite.addTests(loader.standard_tests)</a:t>
            </a:r>
            <a:endParaRPr b="1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61111"/>
              <a:buFont typeface="Arial"/>
              <a:buNone/>
            </a:pPr>
            <a:r>
              <a:rPr lang="en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suite</a:t>
            </a:r>
            <a:endParaRPr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61111"/>
              <a:buFont typeface="Arial"/>
              <a:buNone/>
            </a:pPr>
            <a:r>
              <a:t/>
            </a:r>
            <a:endParaRPr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61111"/>
              <a:buFont typeface="Arial"/>
              <a:buNone/>
            </a:pPr>
            <a:r>
              <a:rPr lang="en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if __name__ == "__main__":</a:t>
            </a:r>
            <a:endParaRPr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61111"/>
              <a:buFont typeface="Arial"/>
              <a:buNone/>
            </a:pPr>
            <a:r>
              <a:rPr lang="en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   unittest.main()</a:t>
            </a:r>
            <a:endParaRPr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0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Fixtures</a:t>
            </a:r>
            <a:endParaRPr/>
          </a:p>
        </p:txBody>
      </p:sp>
      <p:sp>
        <p:nvSpPr>
          <p:cNvPr id="238" name="Google Shape;238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test fixture is a preparation that you perform before and after running one or more tests. </a:t>
            </a:r>
            <a:endParaRPr>
              <a:solidFill>
                <a:srgbClr val="22222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spcBef>
                <a:spcPts val="100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preparations before the test run are known as setup, while the tasks that you perform after the test run are called teardown.</a:t>
            </a:r>
            <a:endParaRPr>
              <a:solidFill>
                <a:srgbClr val="22222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spcBef>
                <a:spcPts val="100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setup process may involve the creation of temporary files, objects, databases, dataframes, network connections, and so on. </a:t>
            </a:r>
            <a:endParaRPr>
              <a:solidFill>
                <a:srgbClr val="22222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spcBef>
                <a:spcPts val="1000"/>
              </a:spcBef>
              <a:spcAft>
                <a:spcPts val="1000"/>
              </a:spcAft>
              <a:buClr>
                <a:srgbClr val="222222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contrast, the teardown phase may require releasing resources, removing temporary files, closing connections, and similar tasks.</a:t>
            </a:r>
            <a:endParaRPr>
              <a:solidFill>
                <a:srgbClr val="22222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Setup and teardown fixtures</a:t>
            </a:r>
            <a:endParaRPr/>
          </a:p>
        </p:txBody>
      </p:sp>
      <p:sp>
        <p:nvSpPr>
          <p:cNvPr id="244" name="Google Shape;244;p41"/>
          <p:cNvSpPr txBox="1"/>
          <p:nvPr>
            <p:ph idx="1" type="body"/>
          </p:nvPr>
        </p:nvSpPr>
        <p:spPr>
          <a:xfrm>
            <a:off x="311700" y="1152475"/>
            <a:ext cx="4266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Times New Roman"/>
              <a:buChar char="●"/>
            </a:pPr>
            <a:r>
              <a:rPr lang="en" sz="14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unittest framework allows you to create setup and teardown fixtures in your test cases classes by overriding the following methods in your TestClass subclasses:</a:t>
            </a:r>
            <a:endParaRPr sz="1400">
              <a:solidFill>
                <a:srgbClr val="22222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22222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45" name="Google Shape;245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5175" y="2516825"/>
            <a:ext cx="4000401" cy="2192400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41"/>
          <p:cNvSpPr txBox="1"/>
          <p:nvPr/>
        </p:nvSpPr>
        <p:spPr>
          <a:xfrm>
            <a:off x="4695575" y="1201725"/>
            <a:ext cx="4000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Char char="●"/>
            </a:pPr>
            <a:r>
              <a:rPr lang="en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last two methods are class methods, which means that you need to use the @classmethod decorator to create them</a:t>
            </a:r>
            <a:endParaRPr>
              <a:solidFill>
                <a:srgbClr val="22222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22222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22222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</a:t>
            </a:r>
            <a:r>
              <a:rPr b="1" lang="en" sz="10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mport unittest</a:t>
            </a:r>
            <a:endParaRPr b="1" sz="1000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b="1" sz="1000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class Test(unittest.TestCase):</a:t>
            </a:r>
            <a:endParaRPr b="1" sz="1000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   @classmethod</a:t>
            </a:r>
            <a:endParaRPr b="1" sz="1000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   def setUpClass(cls):</a:t>
            </a:r>
            <a:endParaRPr b="1" sz="1000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       ...</a:t>
            </a:r>
            <a:endParaRPr b="1" sz="1000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b="1" sz="1000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   @classmethod</a:t>
            </a:r>
            <a:endParaRPr b="1" sz="1000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   def tearDownClass(cls):</a:t>
            </a:r>
            <a:endParaRPr b="1" sz="1000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" sz="10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b="1" sz="1000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b="1" sz="1000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Char char="●"/>
            </a:pPr>
            <a:r>
              <a:rPr lang="en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These methods only take the current test class as an argument. Remember that they run only once per class</a:t>
            </a:r>
            <a:endParaRPr>
              <a:solidFill>
                <a:srgbClr val="22222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Unittest framework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520600" cy="377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framework uses an object-oriented approach and supports some essential concepts that facilitate test creation, organization, preparation, and automation: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1" marL="914400" rtl="0" algn="just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○"/>
            </a:pPr>
            <a:r>
              <a:rPr b="1"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 case: </a:t>
            </a: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individual unit of testing. It examines the output for a given input set.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1" marL="914400" rtl="0" algn="just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○"/>
            </a:pPr>
            <a:r>
              <a:rPr b="1"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 suite: </a:t>
            </a: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collection of test cases, test suites, or both. They’re grouped and executed as a whole.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1" marL="914400" rtl="0" algn="just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○"/>
            </a:pPr>
            <a:r>
              <a:rPr b="1"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 fixture: </a:t>
            </a: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group of actions required to set up an environment for testing. It also includes the teardown processes after the tests run.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1" marL="914400" rtl="0" algn="just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○"/>
            </a:pPr>
            <a:r>
              <a:rPr b="1"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 runner: </a:t>
            </a: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component that handles the execution of tests and communicates the results to the user.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8520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Note : the test scripts </a:t>
            </a:r>
            <a:r>
              <a:rPr b="1" lang="en" sz="1600">
                <a:solidFill>
                  <a:srgbClr val="8520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written</a:t>
            </a:r>
            <a:r>
              <a:rPr b="1" lang="en" sz="1600">
                <a:solidFill>
                  <a:srgbClr val="8520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 python must start with “test_”</a:t>
            </a:r>
            <a:endParaRPr b="1" sz="1600">
              <a:solidFill>
                <a:srgbClr val="85200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2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Class-Level Fixtures</a:t>
            </a:r>
            <a:endParaRPr/>
          </a:p>
        </p:txBody>
      </p:sp>
      <p:sp>
        <p:nvSpPr>
          <p:cNvPr id="252" name="Google Shape;252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you use the .</a:t>
            </a:r>
            <a:r>
              <a:rPr b="1" lang="en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setUpClass() and .tearDownClass() </a:t>
            </a:r>
            <a:r>
              <a:rPr lang="en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 methods, then you can create class-level fixtures. </a:t>
            </a:r>
            <a:endParaRPr>
              <a:solidFill>
                <a:srgbClr val="22222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spcBef>
                <a:spcPts val="100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type of fixture only </a:t>
            </a:r>
            <a:r>
              <a:rPr b="1" lang="en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runs once per test case class</a:t>
            </a:r>
            <a:r>
              <a:rPr lang="en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endParaRPr>
              <a:solidFill>
                <a:srgbClr val="22222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spcBef>
                <a:spcPts val="100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.setUpClass() method runs before the test methods, and .tearDownClass() runs after all the test methods have run</a:t>
            </a:r>
            <a:endParaRPr>
              <a:solidFill>
                <a:srgbClr val="22222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spcBef>
                <a:spcPts val="100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behavior is known as </a:t>
            </a:r>
            <a:r>
              <a:rPr b="1" lang="en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shared fixtures</a:t>
            </a:r>
            <a:r>
              <a:rPr lang="en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because all the test methods depend on a single setup and teardown run. </a:t>
            </a:r>
            <a:endParaRPr>
              <a:solidFill>
                <a:srgbClr val="22222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spcBef>
                <a:spcPts val="1000"/>
              </a:spcBef>
              <a:spcAft>
                <a:spcPts val="1000"/>
              </a:spcAft>
              <a:buClr>
                <a:srgbClr val="222222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Note that shared fixtures break test isolation. In other words, the results of a test will depend on previously run tests. So, they should be used with care.</a:t>
            </a:r>
            <a:endParaRPr>
              <a:solidFill>
                <a:srgbClr val="22222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3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Module-level fixtures</a:t>
            </a:r>
            <a:endParaRPr/>
          </a:p>
        </p:txBody>
      </p:sp>
      <p:sp>
        <p:nvSpPr>
          <p:cNvPr id="258" name="Google Shape;258;p43"/>
          <p:cNvSpPr txBox="1"/>
          <p:nvPr>
            <p:ph idx="1" type="body"/>
          </p:nvPr>
        </p:nvSpPr>
        <p:spPr>
          <a:xfrm>
            <a:off x="311700" y="1152475"/>
            <a:ext cx="4260300" cy="386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-325755" lvl="0" marL="457200" rtl="0" algn="just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100000"/>
              <a:buFont typeface="Times New Roman"/>
              <a:buChar char="●"/>
            </a:pPr>
            <a:r>
              <a:rPr lang="en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These fixtures </a:t>
            </a:r>
            <a:r>
              <a:rPr b="1" lang="en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run once per module</a:t>
            </a:r>
            <a:r>
              <a:rPr lang="en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The setup fixture runs before all the test cases in the module, and the teardown fixture runs after all the test cases in the module have run.</a:t>
            </a:r>
            <a:endParaRPr>
              <a:solidFill>
                <a:srgbClr val="22222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5755" lvl="0" marL="457200" rtl="0" algn="just">
              <a:spcBef>
                <a:spcPts val="1000"/>
              </a:spcBef>
              <a:spcAft>
                <a:spcPts val="0"/>
              </a:spcAft>
              <a:buClr>
                <a:srgbClr val="222222"/>
              </a:buClr>
              <a:buSzPct val="100000"/>
              <a:buFont typeface="Times New Roman"/>
              <a:buChar char="●"/>
            </a:pPr>
            <a:r>
              <a:rPr lang="en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an exception occurs in the </a:t>
            </a:r>
            <a:r>
              <a:rPr b="1" lang="en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setUpModule()</a:t>
            </a:r>
            <a:r>
              <a:rPr lang="en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function, then none of the tests in the module run, and the </a:t>
            </a:r>
            <a:r>
              <a:rPr b="1" lang="en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tearDownModule()</a:t>
            </a:r>
            <a:r>
              <a:rPr lang="en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function won’t run either.</a:t>
            </a:r>
            <a:endParaRPr>
              <a:solidFill>
                <a:srgbClr val="22222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5755" lvl="0" marL="457200" rtl="0" algn="just">
              <a:spcBef>
                <a:spcPts val="1000"/>
              </a:spcBef>
              <a:spcAft>
                <a:spcPts val="0"/>
              </a:spcAft>
              <a:buClr>
                <a:srgbClr val="222222"/>
              </a:buClr>
              <a:buSzPct val="100000"/>
              <a:buFont typeface="Times New Roman"/>
              <a:buChar char="●"/>
            </a:pPr>
            <a:r>
              <a:rPr lang="en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the raised exception is a </a:t>
            </a:r>
            <a:r>
              <a:rPr b="1" lang="en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SkipTest</a:t>
            </a:r>
            <a:r>
              <a:rPr lang="en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exception, then the module will be reported as skipped instead of an error.</a:t>
            </a:r>
            <a:endParaRPr>
              <a:solidFill>
                <a:srgbClr val="22222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22222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59" name="Google Shape;259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2258" y="2721775"/>
            <a:ext cx="3634875" cy="1022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43"/>
          <p:cNvSpPr txBox="1"/>
          <p:nvPr/>
        </p:nvSpPr>
        <p:spPr>
          <a:xfrm>
            <a:off x="4840825" y="1152475"/>
            <a:ext cx="3906300" cy="11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create module-level fixtures, you need to use module-level functions rather than methods on a TestCase subclass. The required functions are the following:</a:t>
            </a:r>
            <a:endParaRPr sz="1500">
              <a:solidFill>
                <a:srgbClr val="22222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With Fake Objects: unittest.mock</a:t>
            </a:r>
            <a:endParaRPr/>
          </a:p>
        </p:txBody>
      </p:sp>
      <p:sp>
        <p:nvSpPr>
          <p:cNvPr id="266" name="Google Shape;266;p44"/>
          <p:cNvSpPr txBox="1"/>
          <p:nvPr>
            <p:ph idx="1" type="body"/>
          </p:nvPr>
        </p:nvSpPr>
        <p:spPr>
          <a:xfrm>
            <a:off x="311700" y="1152475"/>
            <a:ext cx="8520600" cy="384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Is Mock?</a:t>
            </a:r>
            <a:endParaRPr b="1"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Mock is a general-purpose class in unittest.mock that lets you create a "fake" object. You can configure this fake object to mimic a real object by defining attributes like .return_value, methods, or properties that it should expose.</a:t>
            </a:r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Does Mock Work?</a:t>
            </a:r>
            <a:endParaRPr b="1"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Mock object has the following capabilities:</a:t>
            </a:r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9144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AutoNum type="arabicPeriod"/>
            </a:pPr>
            <a:r>
              <a:rPr b="1" lang="en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 Replace Real Objects : </a:t>
            </a:r>
            <a:r>
              <a:rPr lang="en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You can use it in place of a real object (like a function, method, or class) to simulate its behavior.</a:t>
            </a:r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9144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AutoNum type="arabicPeriod"/>
            </a:pPr>
            <a:r>
              <a:rPr b="1" lang="en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Tracks Calls : </a:t>
            </a:r>
            <a:r>
              <a:rPr lang="en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Mock object keeps track of how it was called (e.g., arguments passed, number of calls, etc.). This is useful for verifying behavior during a test.</a:t>
            </a:r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9144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AutoNum type="arabicPeriod"/>
            </a:pPr>
            <a:r>
              <a:rPr b="1" lang="en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Configurable Behavior : </a:t>
            </a:r>
            <a:r>
              <a:rPr lang="en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You can specify what the Mock should do when called, such as:</a:t>
            </a:r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13716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Returning a specific value with .return_value</a:t>
            </a:r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13716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Raising exceptions with .side_effect</a:t>
            </a:r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13716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Simulating methods or attributes</a:t>
            </a:r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of unittest.mock</a:t>
            </a:r>
            <a:endParaRPr/>
          </a:p>
        </p:txBody>
      </p:sp>
      <p:sp>
        <p:nvSpPr>
          <p:cNvPr id="272" name="Google Shape;272;p45"/>
          <p:cNvSpPr txBox="1"/>
          <p:nvPr>
            <p:ph idx="1" type="body"/>
          </p:nvPr>
        </p:nvSpPr>
        <p:spPr>
          <a:xfrm>
            <a:off x="311700" y="1152475"/>
            <a:ext cx="276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10000"/>
          </a:bodyPr>
          <a:lstStyle/>
          <a:p>
            <a:pPr indent="-315912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100000"/>
              <a:buFont typeface="Times New Roman"/>
              <a:buAutoNum type="arabicPeriod"/>
            </a:pPr>
            <a:r>
              <a:rPr b="1" lang="en" sz="25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Basic Mock</a:t>
            </a:r>
            <a:endParaRPr b="1" sz="2500">
              <a:solidFill>
                <a:srgbClr val="22222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61111"/>
              <a:buFont typeface="Arial"/>
              <a:buNone/>
            </a:pPr>
            <a:r>
              <a:rPr lang="en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from unittest.mock import Mock</a:t>
            </a:r>
            <a:endParaRPr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61111"/>
              <a:buFont typeface="Arial"/>
              <a:buNone/>
            </a:pPr>
            <a:r>
              <a:t/>
            </a:r>
            <a:endParaRPr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61111"/>
              <a:buFont typeface="Arial"/>
              <a:buNone/>
            </a:pPr>
            <a:r>
              <a:rPr lang="en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# Create a mock object</a:t>
            </a:r>
            <a:endParaRPr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61111"/>
              <a:buFont typeface="Arial"/>
              <a:buNone/>
            </a:pPr>
            <a:r>
              <a:rPr lang="en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mock_func = Mock()</a:t>
            </a:r>
            <a:endParaRPr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61111"/>
              <a:buFont typeface="Arial"/>
              <a:buNone/>
            </a:pPr>
            <a:r>
              <a:t/>
            </a:r>
            <a:endParaRPr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61111"/>
              <a:buFont typeface="Arial"/>
              <a:buNone/>
            </a:pPr>
            <a:r>
              <a:rPr lang="en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# Set the mock's return value</a:t>
            </a:r>
            <a:endParaRPr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61111"/>
              <a:buFont typeface="Arial"/>
              <a:buNone/>
            </a:pPr>
            <a:r>
              <a:rPr lang="en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mock_func.return_value = "Hello, Mock!"</a:t>
            </a:r>
            <a:endParaRPr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61111"/>
              <a:buFont typeface="Arial"/>
              <a:buNone/>
            </a:pPr>
            <a:r>
              <a:t/>
            </a:r>
            <a:endParaRPr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61111"/>
              <a:buFont typeface="Arial"/>
              <a:buNone/>
            </a:pPr>
            <a:r>
              <a:rPr lang="en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# Call the mock as if it were a function</a:t>
            </a:r>
            <a:endParaRPr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61111"/>
              <a:buFont typeface="Arial"/>
              <a:buNone/>
            </a:pPr>
            <a:r>
              <a:rPr lang="en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result = mock_func()</a:t>
            </a:r>
            <a:endParaRPr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61111"/>
              <a:buFont typeface="Arial"/>
              <a:buNone/>
            </a:pPr>
            <a:r>
              <a:t/>
            </a:r>
            <a:endParaRPr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61111"/>
              <a:buFont typeface="Arial"/>
              <a:buNone/>
            </a:pPr>
            <a:r>
              <a:rPr lang="en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# Output</a:t>
            </a:r>
            <a:endParaRPr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61111"/>
              <a:buFont typeface="Arial"/>
              <a:buNone/>
            </a:pPr>
            <a:r>
              <a:rPr lang="en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print(result)  # Output: "Hello, Mock!"</a:t>
            </a:r>
            <a:endParaRPr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61111"/>
              <a:buFont typeface="Arial"/>
              <a:buNone/>
            </a:pPr>
            <a:r>
              <a:t/>
            </a:r>
            <a:endParaRPr b="1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3" name="Google Shape;273;p45"/>
          <p:cNvSpPr txBox="1"/>
          <p:nvPr>
            <p:ph idx="1" type="body"/>
          </p:nvPr>
        </p:nvSpPr>
        <p:spPr>
          <a:xfrm>
            <a:off x="3127663" y="1133025"/>
            <a:ext cx="276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Mocking a method</a:t>
            </a:r>
            <a:endParaRPr b="1" sz="2500">
              <a:solidFill>
                <a:srgbClr val="22222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from unittest.mock import Mock</a:t>
            </a:r>
            <a:endParaRPr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# Create a mock object</a:t>
            </a:r>
            <a:endParaRPr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mock_func = Mock()</a:t>
            </a:r>
            <a:endParaRPr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# Set the mock's return value</a:t>
            </a:r>
            <a:endParaRPr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mock_func.return_value = "Hello, Mock!"</a:t>
            </a:r>
            <a:endParaRPr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# Call the mock as if it were a function</a:t>
            </a:r>
            <a:endParaRPr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result = mock_func()</a:t>
            </a:r>
            <a:endParaRPr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# Output</a:t>
            </a:r>
            <a:endParaRPr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print(result)  # Output: "Hello, Mock!"</a:t>
            </a:r>
            <a:endParaRPr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4" name="Google Shape;274;p45"/>
          <p:cNvSpPr txBox="1"/>
          <p:nvPr>
            <p:ph idx="1" type="body"/>
          </p:nvPr>
        </p:nvSpPr>
        <p:spPr>
          <a:xfrm>
            <a:off x="5943650" y="1133025"/>
            <a:ext cx="276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Mocking a attribute</a:t>
            </a:r>
            <a:endParaRPr b="1" sz="2500">
              <a:solidFill>
                <a:srgbClr val="22222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from unittest.mock import Mock</a:t>
            </a:r>
            <a:endParaRPr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# Create a mock object</a:t>
            </a:r>
            <a:endParaRPr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mock_func = Mock()</a:t>
            </a:r>
            <a:endParaRPr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# Set the mock's return value</a:t>
            </a:r>
            <a:endParaRPr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mock_func.return_value = "Hello, Mock!"</a:t>
            </a:r>
            <a:endParaRPr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# Call the mock as if it were a function</a:t>
            </a:r>
            <a:endParaRPr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result = mock_func()</a:t>
            </a:r>
            <a:endParaRPr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# Output</a:t>
            </a:r>
            <a:endParaRPr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print(result)  # Output: "Hello, Mock!"</a:t>
            </a:r>
            <a:endParaRPr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Returning a Specific Value with .return_value</a:t>
            </a:r>
            <a:endParaRPr/>
          </a:p>
        </p:txBody>
      </p:sp>
      <p:sp>
        <p:nvSpPr>
          <p:cNvPr id="280" name="Google Shape;280;p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-333375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imes New Roman"/>
              <a:buChar char="●"/>
            </a:pPr>
            <a:r>
              <a:rPr lang="en" sz="264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You can use the </a:t>
            </a:r>
            <a:r>
              <a:rPr b="1" lang="en" sz="264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.return_value</a:t>
            </a:r>
            <a:r>
              <a:rPr lang="en" sz="264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property to specify what a mock should return when called.</a:t>
            </a:r>
            <a:endParaRPr sz="264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from unittest.mock import Mock</a:t>
            </a:r>
            <a:endParaRPr b="1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# Create a mock object</a:t>
            </a:r>
            <a:endParaRPr b="1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mock_function = Mock()</a:t>
            </a:r>
            <a:endParaRPr b="1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# Configure the mock to return a specific value</a:t>
            </a:r>
            <a:endParaRPr b="1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mock_function.return_value = "Hello, Mock!"</a:t>
            </a:r>
            <a:endParaRPr b="1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# Call the mock function</a:t>
            </a:r>
            <a:endParaRPr b="1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result = mock_function()</a:t>
            </a:r>
            <a:endParaRPr b="1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# Output</a:t>
            </a:r>
            <a:endParaRPr b="1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print(result)  # Output: "Hello, Mock!"</a:t>
            </a:r>
            <a:endParaRPr b="1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7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Raising Exceptions with .side_effect</a:t>
            </a:r>
            <a:endParaRPr/>
          </a:p>
        </p:txBody>
      </p:sp>
      <p:sp>
        <p:nvSpPr>
          <p:cNvPr id="286" name="Google Shape;286;p47"/>
          <p:cNvSpPr txBox="1"/>
          <p:nvPr>
            <p:ph idx="1" type="body"/>
          </p:nvPr>
        </p:nvSpPr>
        <p:spPr>
          <a:xfrm>
            <a:off x="311700" y="1152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.side_effect to make the mock raise an exception or return different results.</a:t>
            </a:r>
            <a:endParaRPr>
              <a:solidFill>
                <a:srgbClr val="22222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22222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7" name="Google Shape;287;p47"/>
          <p:cNvSpPr txBox="1"/>
          <p:nvPr/>
        </p:nvSpPr>
        <p:spPr>
          <a:xfrm>
            <a:off x="560925" y="1756825"/>
            <a:ext cx="3841800" cy="30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1: Raising an Exception</a:t>
            </a:r>
            <a:endParaRPr b="1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from unittest.mock import Mock</a:t>
            </a:r>
            <a:endParaRPr sz="10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# Create a mock object</a:t>
            </a:r>
            <a:endParaRPr sz="10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mock_function = Mock()</a:t>
            </a:r>
            <a:endParaRPr sz="10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# Configure the mock to raise an exception</a:t>
            </a:r>
            <a:endParaRPr sz="10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mock_function.side_effect = ValueError("An error occurred!")</a:t>
            </a:r>
            <a:endParaRPr sz="10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# Call the mock function (will raise the exception)</a:t>
            </a:r>
            <a:endParaRPr sz="10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try:</a:t>
            </a:r>
            <a:endParaRPr sz="10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mock_function()</a:t>
            </a:r>
            <a:endParaRPr sz="10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except ValueError as e:</a:t>
            </a:r>
            <a:endParaRPr sz="10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print(e)  # Output: "An error occurred!"</a:t>
            </a:r>
            <a:endParaRPr sz="10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8" name="Google Shape;288;p47"/>
          <p:cNvSpPr txBox="1"/>
          <p:nvPr/>
        </p:nvSpPr>
        <p:spPr>
          <a:xfrm>
            <a:off x="4572000" y="1725175"/>
            <a:ext cx="3841800" cy="30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2: Returning Different Values Sequentially</a:t>
            </a:r>
            <a:endParaRPr b="1">
              <a:solidFill>
                <a:srgbClr val="22222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22222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from unittest.mock import Mock</a:t>
            </a:r>
            <a:endParaRPr sz="1000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# Create a mock object</a:t>
            </a:r>
            <a:endParaRPr sz="1000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mock_function = Mock()</a:t>
            </a:r>
            <a:endParaRPr sz="1000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# Configure the mock to return different values on each call</a:t>
            </a:r>
            <a:endParaRPr sz="1000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mock_function.side_effect = [1, 2, 3]</a:t>
            </a:r>
            <a:endParaRPr sz="1000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# Call the mock function multiple times</a:t>
            </a:r>
            <a:endParaRPr sz="1000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print(mock_function())  # Output: 1</a:t>
            </a:r>
            <a:endParaRPr sz="1000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print(mock_function())  # Output: 2</a:t>
            </a:r>
            <a:endParaRPr sz="1000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print(mock_function())  # Output: 3</a:t>
            </a:r>
            <a:endParaRPr sz="1000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8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Tracking Calls using unittest.mock</a:t>
            </a:r>
            <a:endParaRPr/>
          </a:p>
        </p:txBody>
      </p:sp>
      <p:sp>
        <p:nvSpPr>
          <p:cNvPr id="294" name="Google Shape;294;p48"/>
          <p:cNvSpPr txBox="1"/>
          <p:nvPr>
            <p:ph idx="1" type="body"/>
          </p:nvPr>
        </p:nvSpPr>
        <p:spPr>
          <a:xfrm>
            <a:off x="311700" y="1152475"/>
            <a:ext cx="8520600" cy="382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32500" lnSpcReduction="10000"/>
          </a:bodyPr>
          <a:lstStyle/>
          <a:p>
            <a:pPr indent="-332104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100000"/>
              <a:buFont typeface="Times New Roman"/>
              <a:buChar char="●"/>
            </a:pPr>
            <a:r>
              <a:rPr lang="en" sz="5015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Mocks keep track of how they are called. You can verify calls during testing.</a:t>
            </a:r>
            <a:endParaRPr sz="5015">
              <a:solidFill>
                <a:srgbClr val="22222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2104" lvl="1" marL="9144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100000"/>
              <a:buChar char="○"/>
            </a:pPr>
            <a:r>
              <a:rPr b="1" lang="en" sz="5015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call_count</a:t>
            </a:r>
            <a:r>
              <a:rPr lang="en" sz="5015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tells you how many times the mock was called.</a:t>
            </a:r>
            <a:endParaRPr sz="5015">
              <a:solidFill>
                <a:srgbClr val="22222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2104" lvl="1" marL="9144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100000"/>
              <a:buChar char="○"/>
            </a:pPr>
            <a:r>
              <a:rPr b="1" lang="en" sz="5015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call_args_list </a:t>
            </a:r>
            <a:r>
              <a:rPr lang="en" sz="5015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keeps track of all calls and their arguments.</a:t>
            </a:r>
            <a:endParaRPr sz="5015">
              <a:solidFill>
                <a:srgbClr val="22222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from unittest.mock import Mock</a:t>
            </a:r>
            <a:endParaRPr b="1" sz="2500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# Create a mock object</a:t>
            </a:r>
            <a:endParaRPr b="1" sz="2500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mock_function = Mock()</a:t>
            </a:r>
            <a:endParaRPr b="1" sz="2500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# Call the mock multiple times</a:t>
            </a:r>
            <a:endParaRPr b="1" sz="2500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mock_function(1, 2)</a:t>
            </a:r>
            <a:endParaRPr b="1" sz="2500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mock_function(3, 4)</a:t>
            </a:r>
            <a:endParaRPr b="1" sz="2500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# Check the number of calls</a:t>
            </a:r>
            <a:endParaRPr b="1" sz="2500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print(mock_function.call_count)  # Output: 2</a:t>
            </a:r>
            <a:endParaRPr b="1" sz="2500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# Check the arguments passed to the first call</a:t>
            </a:r>
            <a:endParaRPr b="1" sz="2500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print(mock_function.call_args_list[0])  # Output: call(1, 2)</a:t>
            </a:r>
            <a:endParaRPr b="1" sz="2500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# Check all call arguments</a:t>
            </a:r>
            <a:endParaRPr b="1" sz="2500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print(mock_function.call_args_list)  # Output: [call(1, 2), call(3, 4)]</a:t>
            </a:r>
            <a:endParaRPr b="1" sz="2500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2222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22222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9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References:</a:t>
            </a:r>
            <a:endParaRPr/>
          </a:p>
        </p:txBody>
      </p:sp>
      <p:sp>
        <p:nvSpPr>
          <p:cNvPr id="300" name="Google Shape;300;p4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https://github.com/lochu-55/Company_training/tree/main/unittest_py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https://realpython.com/python-unittest/#grouping-your-tests-with-the-testsuite-class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50"/>
          <p:cNvSpPr txBox="1"/>
          <p:nvPr>
            <p:ph type="title"/>
          </p:nvPr>
        </p:nvSpPr>
        <p:spPr>
          <a:xfrm>
            <a:off x="311700" y="1920875"/>
            <a:ext cx="8520600" cy="144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THANK YOU</a:t>
            </a:r>
            <a:endParaRPr sz="7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TestCase class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4260300" cy="36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0734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●"/>
            </a:pP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unittest package defines the TestCase class, which is primarily designed for writing unit tests. 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7340" lvl="0" marL="457200" rtl="0" algn="just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●"/>
            </a:pP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start writing your test cases, you just need to import the class and subclass it. 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7340" lvl="0" marL="457200" rtl="0" algn="just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●"/>
            </a:pP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Then, you’ll add methods whose names should begin with test. 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7340" lvl="0" marL="457200" rtl="0" algn="just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●"/>
            </a:pP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These methods will test a given unit of code using different inputs and check for the expected results.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7340" lvl="0" marL="457200" rtl="0" algn="just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●"/>
            </a:pP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Verify the example beside , to know the usage of TestCase class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7340" lvl="1" marL="914400" rtl="0" algn="just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○"/>
            </a:pPr>
            <a:r>
              <a:rPr b="1"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abs() : </a:t>
            </a: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returns absolute positive value of an integer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7340" lvl="1" marL="914400" rtl="0" algn="just"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ct val="100000"/>
              <a:buFont typeface="Times New Roman"/>
              <a:buChar char="○"/>
            </a:pP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b="1"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assertEqual()</a:t>
            </a: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method</a:t>
            </a: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of TestCase class used to verify the values passed to it are equal are not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4720300" y="1263700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import unittest</a:t>
            </a:r>
            <a:endParaRPr b="1"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class TestAbsFunction(</a:t>
            </a:r>
            <a:r>
              <a:rPr b="1" lang="en" sz="1200">
                <a:solidFill>
                  <a:srgbClr val="85200C"/>
                </a:solidFill>
                <a:latin typeface="Courier New"/>
                <a:ea typeface="Courier New"/>
                <a:cs typeface="Courier New"/>
                <a:sym typeface="Courier New"/>
              </a:rPr>
              <a:t>unittest.TestCase</a:t>
            </a:r>
            <a:r>
              <a:rPr b="1"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b="1"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def test_positive_number(self):</a:t>
            </a:r>
            <a:endParaRPr b="1"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self.assertEqual(abs(10), 10)</a:t>
            </a:r>
            <a:endParaRPr b="1"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def test_negative_number(self):</a:t>
            </a:r>
            <a:endParaRPr b="1"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self.assertEqual(abs(-10), 10)</a:t>
            </a:r>
            <a:endParaRPr b="1"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def test_zero(self):</a:t>
            </a:r>
            <a:endParaRPr b="1"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self.assertEqual(abs(0), 0)</a:t>
            </a:r>
            <a:endParaRPr b="1"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Running unittest tests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65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4579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354"/>
              <a:buFont typeface="Times New Roman"/>
              <a:buChar char="●"/>
            </a:pPr>
            <a:r>
              <a:rPr lang="en" sz="1354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Once you’ve written the tests, you need a way to run them. You’ll have at least two standard ways to run tests with unittest:</a:t>
            </a:r>
            <a:endParaRPr sz="1354">
              <a:solidFill>
                <a:srgbClr val="22222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999" lvl="1" marL="91440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rgbClr val="222222"/>
              </a:buClr>
              <a:buSzPts val="1203"/>
              <a:buFont typeface="Times New Roman"/>
              <a:buChar char="○"/>
            </a:pPr>
            <a:r>
              <a:rPr lang="en" sz="1203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Make the test module executable</a:t>
            </a:r>
            <a:endParaRPr sz="1203">
              <a:solidFill>
                <a:srgbClr val="22222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999" lvl="2" marL="137160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rgbClr val="222222"/>
              </a:buClr>
              <a:buSzPts val="1203"/>
              <a:buFont typeface="Times New Roman"/>
              <a:buChar char="■"/>
            </a:pPr>
            <a:r>
              <a:rPr lang="en" sz="1203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make a test module executable in unittest, you can add the following code to the end of the module:</a:t>
            </a:r>
            <a:endParaRPr sz="1203">
              <a:solidFill>
                <a:srgbClr val="22222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999" lvl="2" marL="137160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rgbClr val="222222"/>
              </a:buClr>
              <a:buSzPts val="1203"/>
              <a:buFont typeface="Times New Roman"/>
              <a:buChar char="■"/>
            </a:pPr>
            <a:r>
              <a:rPr lang="en" sz="1203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main() function from unittest allows you to load and run a set of tests</a:t>
            </a:r>
            <a:endParaRPr sz="1203">
              <a:solidFill>
                <a:srgbClr val="22222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371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605"/>
              <a:buNone/>
            </a:pPr>
            <a:r>
              <a:rPr b="1" lang="en" sz="95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if __name__ == "__main__":</a:t>
            </a:r>
            <a:endParaRPr b="1" sz="950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b="1" lang="en" sz="95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   unittest.main()</a:t>
            </a:r>
            <a:endParaRPr b="1" sz="950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04999" lvl="1" marL="91440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rgbClr val="222222"/>
              </a:buClr>
              <a:buSzPts val="1203"/>
              <a:buFont typeface="Times New Roman"/>
              <a:buChar char="○"/>
            </a:pPr>
            <a:r>
              <a:rPr lang="en" sz="1203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the command-line interface of unittest</a:t>
            </a:r>
            <a:endParaRPr sz="1203">
              <a:solidFill>
                <a:srgbClr val="22222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999" lvl="2" marL="137160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rgbClr val="222222"/>
              </a:buClr>
              <a:buSzPts val="1203"/>
              <a:buFont typeface="Times New Roman"/>
              <a:buChar char="■"/>
            </a:pPr>
            <a:r>
              <a:rPr lang="en" sz="1203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you can run the module as a regular Python script</a:t>
            </a:r>
            <a:endParaRPr sz="1203">
              <a:solidFill>
                <a:srgbClr val="22222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37160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SzPts val="605"/>
              <a:buNone/>
            </a:pPr>
            <a:r>
              <a:rPr b="1" lang="en" sz="851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$python3  test_absfunction.py</a:t>
            </a:r>
            <a:endParaRPr b="1" sz="851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5"/>
              <a:buFont typeface="Arial"/>
              <a:buNone/>
            </a:pPr>
            <a:r>
              <a:rPr b="1" lang="en" sz="851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.........</a:t>
            </a:r>
            <a:endParaRPr b="1" sz="851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5"/>
              <a:buFont typeface="Arial"/>
              <a:buNone/>
            </a:pPr>
            <a:r>
              <a:rPr b="1" lang="en" sz="851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----------------------------------------------------------------------</a:t>
            </a:r>
            <a:endParaRPr b="1" sz="851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5"/>
              <a:buFont typeface="Arial"/>
              <a:buNone/>
            </a:pPr>
            <a:r>
              <a:rPr b="1" lang="en" sz="851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Ran 9 tests in 0.000s</a:t>
            </a:r>
            <a:endParaRPr b="1" sz="851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5"/>
              <a:buFont typeface="Arial"/>
              <a:buNone/>
            </a:pPr>
            <a:r>
              <a:t/>
            </a:r>
            <a:endParaRPr b="1" sz="851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5"/>
              <a:buFont typeface="Arial"/>
              <a:buNone/>
            </a:pPr>
            <a:r>
              <a:rPr b="1" lang="en" sz="851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OK</a:t>
            </a:r>
            <a:endParaRPr b="1" sz="851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b="1" sz="851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605"/>
              <a:buNone/>
            </a:pPr>
            <a:r>
              <a:t/>
            </a:r>
            <a:endParaRPr sz="1090">
              <a:solidFill>
                <a:srgbClr val="22222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</a:t>
            </a:r>
            <a:r>
              <a:rPr lang="en"/>
              <a:t>erbosity argument of main()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19087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100000"/>
              <a:buFont typeface="Times New Roman"/>
              <a:buChar char="●"/>
            </a:pPr>
            <a:r>
              <a:rPr lang="en" sz="57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main() function takes the verbosity argument as one. With this argument, you can tweak the output’s verbosity, which has three possible values:</a:t>
            </a:r>
            <a:endParaRPr sz="5700">
              <a:solidFill>
                <a:srgbClr val="22222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6387" lvl="1" marL="9144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100000"/>
              <a:buFont typeface="Times New Roman"/>
              <a:buChar char="○"/>
            </a:pPr>
            <a:r>
              <a:rPr lang="en" sz="49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 for quiet</a:t>
            </a:r>
            <a:endParaRPr sz="4900">
              <a:solidFill>
                <a:srgbClr val="22222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6387" lvl="1" marL="9144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100000"/>
              <a:buFont typeface="Times New Roman"/>
              <a:buChar char="○"/>
            </a:pPr>
            <a:r>
              <a:rPr lang="en" sz="49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for normal</a:t>
            </a:r>
            <a:endParaRPr sz="4900">
              <a:solidFill>
                <a:srgbClr val="22222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6387" lvl="1" marL="9144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100000"/>
              <a:buFont typeface="Times New Roman"/>
              <a:buChar char="○"/>
            </a:pPr>
            <a:r>
              <a:rPr lang="en" sz="49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for detailed</a:t>
            </a:r>
            <a:endParaRPr sz="4900">
              <a:solidFill>
                <a:srgbClr val="22222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9087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100000"/>
              <a:buFont typeface="Times New Roman"/>
              <a:buChar char="●"/>
            </a:pPr>
            <a:r>
              <a:rPr lang="en" sz="57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you want to make the detailed output more descriptive visible in unittest output , then you can add docstrings to your tests like in the following code snippet:</a:t>
            </a:r>
            <a:endParaRPr sz="5700">
              <a:solidFill>
                <a:srgbClr val="22222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222222"/>
                </a:solidFill>
              </a:rPr>
              <a:t> </a:t>
            </a:r>
            <a:r>
              <a:rPr lang="en" sz="33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def test_upper(self):</a:t>
            </a:r>
            <a:endParaRPr sz="3300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" sz="33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"""Test that 'foo' is converted to 'FOO'."""</a:t>
            </a:r>
            <a:endParaRPr b="1" sz="3300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       self.assertEqual('foo'.upper(), 'FOO')</a:t>
            </a:r>
            <a:endParaRPr sz="3300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22222"/>
              </a:solidFill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34375"/>
              <a:buFont typeface="Arial"/>
              <a:buNone/>
            </a:pPr>
            <a:r>
              <a:rPr b="1" lang="en" sz="32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vlab@lochu:~/Desktop/unittest_py$ python3 test_string.py </a:t>
            </a:r>
            <a:endParaRPr b="1" sz="3200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34375"/>
              <a:buFont typeface="Arial"/>
              <a:buNone/>
            </a:pPr>
            <a:r>
              <a:rPr lang="en" sz="32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test_upper (__main__.TestStringMethods)</a:t>
            </a:r>
            <a:endParaRPr sz="3200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34375"/>
              <a:buFont typeface="Arial"/>
              <a:buNone/>
            </a:pPr>
            <a:r>
              <a:rPr b="1" lang="en" sz="32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Test that 'foo' is converted to 'FOO'. ... ok</a:t>
            </a:r>
            <a:endParaRPr b="1" sz="3200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34375"/>
              <a:buFont typeface="Arial"/>
              <a:buNone/>
            </a:pPr>
            <a:r>
              <a:t/>
            </a:r>
            <a:endParaRPr sz="3200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34375"/>
              <a:buFont typeface="Arial"/>
              <a:buNone/>
            </a:pPr>
            <a:r>
              <a:rPr lang="en" sz="32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----------------------------------------------------------------------</a:t>
            </a:r>
            <a:endParaRPr sz="3200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34375"/>
              <a:buFont typeface="Arial"/>
              <a:buNone/>
            </a:pPr>
            <a:r>
              <a:rPr lang="en" sz="32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Ran 1 tests in 0.000s</a:t>
            </a:r>
            <a:endParaRPr sz="3200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34375"/>
              <a:buFont typeface="Arial"/>
              <a:buNone/>
            </a:pPr>
            <a:r>
              <a:t/>
            </a:r>
            <a:endParaRPr sz="3200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34375"/>
              <a:buFont typeface="Arial"/>
              <a:buNone/>
            </a:pPr>
            <a:r>
              <a:rPr lang="en" sz="32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OK</a:t>
            </a:r>
            <a:endParaRPr sz="3200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61111"/>
              <a:buFont typeface="Arial"/>
              <a:buNone/>
            </a:pPr>
            <a:r>
              <a:t/>
            </a:r>
            <a:endParaRPr>
              <a:solidFill>
                <a:srgbClr val="222222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22222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code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9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import unittest</a:t>
            </a:r>
            <a:endParaRPr b="1" sz="900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b="1" sz="900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9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class TestStringMethods(unittest.TestCase):</a:t>
            </a:r>
            <a:endParaRPr b="1" sz="900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b="1" sz="900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9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   def test_upper(self):</a:t>
            </a:r>
            <a:endParaRPr b="1" sz="900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9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       """Test that 'foo' is converted to 'FOO'."""</a:t>
            </a:r>
            <a:endParaRPr b="1" sz="900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9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       self.assertEqual('foo'.upper(), 'FOO')</a:t>
            </a:r>
            <a:endParaRPr b="1" sz="900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b="1" sz="900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9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   def test_isupper(self):</a:t>
            </a:r>
            <a:endParaRPr b="1" sz="900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9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       """Test string case checking."""</a:t>
            </a:r>
            <a:endParaRPr b="1" sz="900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9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       self.assertTrue('FOO'.isupper())</a:t>
            </a:r>
            <a:endParaRPr b="1" sz="900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9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       self.assertFalse('Foo'.isupper())</a:t>
            </a:r>
            <a:endParaRPr b="1" sz="900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b="1" sz="900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9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   def test_split(self):</a:t>
            </a:r>
            <a:endParaRPr b="1" sz="900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9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       """Test string splitting."""</a:t>
            </a:r>
            <a:endParaRPr b="1" sz="900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9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       s = 'hello world'</a:t>
            </a:r>
            <a:endParaRPr b="1" sz="900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9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       self.assertEqual(s.split(), ['hello', 'world'])</a:t>
            </a:r>
            <a:endParaRPr b="1" sz="900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9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       with self.assertRaises(TypeError):</a:t>
            </a:r>
            <a:endParaRPr b="1" sz="900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9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s.split(2)</a:t>
            </a:r>
            <a:endParaRPr b="1" sz="900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b="1" sz="900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9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if __name__ == '__main__':</a:t>
            </a:r>
            <a:endParaRPr b="1" sz="900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9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   unittest.main(verbosity=2)</a:t>
            </a:r>
            <a:endParaRPr b="1" sz="900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Skipping tests</a:t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152475"/>
            <a:ext cx="8520600" cy="198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100000"/>
              <a:buFont typeface="Times New Roman"/>
              <a:buChar char="●"/>
            </a:pPr>
            <a:r>
              <a:rPr lang="en" sz="64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unittest framework also supports skipping individual test methods and even whole test case classes. </a:t>
            </a:r>
            <a:endParaRPr sz="6400">
              <a:solidFill>
                <a:srgbClr val="22222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rgbClr val="222222"/>
              </a:buClr>
              <a:buSzPct val="100000"/>
              <a:buFont typeface="Times New Roman"/>
              <a:buChar char="●"/>
            </a:pPr>
            <a:r>
              <a:rPr lang="en" sz="64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Skipping tests allows you to temporarily bypass a test case without permanently removing it from your test suite.</a:t>
            </a:r>
            <a:endParaRPr sz="6400">
              <a:solidFill>
                <a:srgbClr val="22222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rgbClr val="222222"/>
              </a:buClr>
              <a:buSzPct val="100000"/>
              <a:buFont typeface="Times New Roman"/>
              <a:buChar char="●"/>
            </a:pPr>
            <a:r>
              <a:rPr lang="en" sz="64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following decorators will help you with the goal of skipping tests during your test running process:</a:t>
            </a:r>
            <a:endParaRPr sz="6400">
              <a:solidFill>
                <a:srgbClr val="22222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03" name="Google Shape;103;p20"/>
          <p:cNvGraphicFramePr/>
          <p:nvPr/>
        </p:nvGraphicFramePr>
        <p:xfrm>
          <a:off x="1602700" y="3050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{60323A3C-86A6-4CF2-9C0F-5A12F4C54123}</a:tableStyleId>
              </a:tblPr>
              <a:tblGrid>
                <a:gridCol w="2886750"/>
                <a:gridCol w="3567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Decorator 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Description 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@unittest.skip(reason)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Skips the decorated test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@unittest.skipIf(condition,reason)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Skips the decorated test if condition is true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@unittest.skipUnless(condition,reason)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Skips the decorated test unless condition is true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code</a:t>
            </a:r>
            <a:endParaRPr/>
          </a:p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311700" y="1068425"/>
            <a:ext cx="4330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3"/>
              <a:buFont typeface="Arial"/>
              <a:buNone/>
            </a:pPr>
            <a:r>
              <a:rPr b="1" lang="en" sz="9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import sys</a:t>
            </a:r>
            <a:endParaRPr b="1" sz="900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3"/>
              <a:buFont typeface="Arial"/>
              <a:buNone/>
            </a:pPr>
            <a:r>
              <a:rPr b="1" lang="en" sz="9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import unittest</a:t>
            </a:r>
            <a:endParaRPr b="1" sz="900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3"/>
              <a:buFont typeface="Arial"/>
              <a:buNone/>
            </a:pPr>
            <a:r>
              <a:t/>
            </a:r>
            <a:endParaRPr b="1" sz="900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3"/>
              <a:buFont typeface="Arial"/>
              <a:buNone/>
            </a:pPr>
            <a:r>
              <a:rPr b="1" lang="en" sz="9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class SkipTestExample(unittest.TestCase):</a:t>
            </a:r>
            <a:endParaRPr b="1" sz="900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3"/>
              <a:buFont typeface="Arial"/>
              <a:buNone/>
            </a:pPr>
            <a:r>
              <a:rPr b="1" lang="en" sz="9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   @unittest.skip("Unconditionally skipped test")</a:t>
            </a:r>
            <a:endParaRPr b="1" sz="900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3"/>
              <a:buFont typeface="Arial"/>
              <a:buNone/>
            </a:pPr>
            <a:r>
              <a:rPr b="1" lang="en" sz="9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   def test_unimportant(self):</a:t>
            </a:r>
            <a:endParaRPr b="1" sz="900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3"/>
              <a:buFont typeface="Arial"/>
              <a:buNone/>
            </a:pPr>
            <a:r>
              <a:rPr b="1" lang="en" sz="9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       self.fail("The test should be skipped")</a:t>
            </a:r>
            <a:endParaRPr b="1" sz="900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3"/>
              <a:buFont typeface="Arial"/>
              <a:buNone/>
            </a:pPr>
            <a:r>
              <a:t/>
            </a:r>
            <a:endParaRPr b="1" sz="900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3"/>
              <a:buFont typeface="Arial"/>
              <a:buNone/>
            </a:pPr>
            <a:r>
              <a:rPr b="1" lang="en" sz="9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   @unittest.skipIf(sys.version_info &lt; (3, 12), "Requires Python &gt;= 3.12")</a:t>
            </a:r>
            <a:endParaRPr b="1" sz="900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3"/>
              <a:buFont typeface="Arial"/>
              <a:buNone/>
            </a:pPr>
            <a:r>
              <a:rPr b="1" lang="en" sz="9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   def test_using_calendar_constants(self):</a:t>
            </a:r>
            <a:endParaRPr b="1" sz="900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3"/>
              <a:buFont typeface="Arial"/>
              <a:buNone/>
            </a:pPr>
            <a:r>
              <a:rPr b="1" lang="en" sz="9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       import calendar</a:t>
            </a:r>
            <a:endParaRPr b="1" sz="900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3"/>
              <a:buFont typeface="Arial"/>
              <a:buNone/>
            </a:pPr>
            <a:r>
              <a:t/>
            </a:r>
            <a:endParaRPr b="1" sz="900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3"/>
              <a:buFont typeface="Arial"/>
              <a:buNone/>
            </a:pPr>
            <a:r>
              <a:rPr b="1" lang="en" sz="9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       self.assertEqual(calendar.Month(10), calendar.OCTOBER)</a:t>
            </a:r>
            <a:endParaRPr b="1" sz="900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3"/>
              <a:buFont typeface="Arial"/>
              <a:buNone/>
            </a:pPr>
            <a:r>
              <a:t/>
            </a:r>
            <a:endParaRPr b="1" sz="900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3"/>
              <a:buFont typeface="Arial"/>
              <a:buNone/>
            </a:pPr>
            <a:r>
              <a:rPr b="1" lang="en" sz="9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   @unittest.skipUnless(sys.platform.startswith("win"), "Requires Windows")</a:t>
            </a:r>
            <a:endParaRPr b="1" sz="900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3"/>
              <a:buFont typeface="Arial"/>
              <a:buNone/>
            </a:pPr>
            <a:r>
              <a:rPr b="1" lang="en" sz="9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   def test_windows_support(self):</a:t>
            </a:r>
            <a:endParaRPr b="1" sz="900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3"/>
              <a:buFont typeface="Arial"/>
              <a:buNone/>
            </a:pPr>
            <a:r>
              <a:rPr b="1" lang="en" sz="9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       from ctypes import WinDLL, windll</a:t>
            </a:r>
            <a:endParaRPr b="1" sz="900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3"/>
              <a:buFont typeface="Arial"/>
              <a:buNone/>
            </a:pPr>
            <a:r>
              <a:t/>
            </a:r>
            <a:endParaRPr b="1" sz="900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3"/>
              <a:buFont typeface="Arial"/>
              <a:buNone/>
            </a:pPr>
            <a:r>
              <a:rPr b="1" lang="en" sz="9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       self.assertIsInstance(windll.kernel32, WinDLL)</a:t>
            </a:r>
            <a:endParaRPr b="1" sz="900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3"/>
              <a:buFont typeface="Arial"/>
              <a:buNone/>
            </a:pPr>
            <a:r>
              <a:t/>
            </a:r>
            <a:endParaRPr b="1" sz="900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3"/>
              <a:buFont typeface="Arial"/>
              <a:buNone/>
            </a:pPr>
            <a:r>
              <a:rPr b="1" lang="en" sz="9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if __name__ == "__main__":</a:t>
            </a:r>
            <a:endParaRPr b="1" sz="900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3"/>
              <a:buFont typeface="Arial"/>
              <a:buNone/>
            </a:pPr>
            <a:r>
              <a:rPr b="1" lang="en" sz="9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    unittest.main(verbosity=2)</a:t>
            </a:r>
            <a:endParaRPr b="1" sz="900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t/>
            </a:r>
            <a:endParaRPr b="1" sz="900"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4813800" y="1220825"/>
            <a:ext cx="4330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9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vlab@lochu:~/Desktop/unittest_py$ python3.12 skip_test.py </a:t>
            </a:r>
            <a:endParaRPr b="1" sz="900">
              <a:solidFill>
                <a:srgbClr val="22222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9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lang="en" sz="9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est_unimportant (__main__.SkipTestExample.test_unimportant) ... </a:t>
            </a:r>
            <a:r>
              <a:rPr b="1" lang="en" sz="9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skipped </a:t>
            </a:r>
            <a:r>
              <a:rPr lang="en" sz="9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'Unconditionally skipped test'</a:t>
            </a:r>
            <a:endParaRPr sz="900">
              <a:solidFill>
                <a:srgbClr val="22222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test_using_calendar_constants (__main__.SkipTestExample.test_using_calendar_constants) ... ok</a:t>
            </a:r>
            <a:endParaRPr sz="900">
              <a:solidFill>
                <a:srgbClr val="22222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test_windows_support (__main__.SkipTestExample.test_windows_support) ... </a:t>
            </a:r>
            <a:r>
              <a:rPr b="1" lang="en" sz="9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skipped </a:t>
            </a:r>
            <a:r>
              <a:rPr lang="en" sz="9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'Requires Windows'</a:t>
            </a:r>
            <a:endParaRPr sz="900">
              <a:solidFill>
                <a:srgbClr val="22222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22222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----------------------------------------------------------------------</a:t>
            </a:r>
            <a:endParaRPr sz="900">
              <a:solidFill>
                <a:srgbClr val="22222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Ran 3 tests in 0.002s</a:t>
            </a:r>
            <a:endParaRPr sz="900">
              <a:solidFill>
                <a:srgbClr val="22222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22222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OK (skipped=2)</a:t>
            </a:r>
            <a:endParaRPr sz="900">
              <a:solidFill>
                <a:srgbClr val="22222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22222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t/>
            </a:r>
            <a:endParaRPr sz="900">
              <a:solidFill>
                <a:srgbClr val="22222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