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4" r:id="rId2"/>
    <p:sldId id="289" r:id="rId3"/>
    <p:sldId id="265" r:id="rId4"/>
    <p:sldId id="266" r:id="rId5"/>
    <p:sldId id="271" r:id="rId6"/>
    <p:sldId id="267" r:id="rId7"/>
    <p:sldId id="282" r:id="rId8"/>
    <p:sldId id="268" r:id="rId9"/>
    <p:sldId id="269" r:id="rId10"/>
    <p:sldId id="270" r:id="rId11"/>
    <p:sldId id="281" r:id="rId12"/>
    <p:sldId id="272" r:id="rId13"/>
    <p:sldId id="276" r:id="rId14"/>
    <p:sldId id="274" r:id="rId15"/>
    <p:sldId id="284" r:id="rId16"/>
    <p:sldId id="273" r:id="rId17"/>
    <p:sldId id="285" r:id="rId18"/>
    <p:sldId id="275" r:id="rId19"/>
    <p:sldId id="286" r:id="rId20"/>
    <p:sldId id="277" r:id="rId21"/>
    <p:sldId id="278" r:id="rId22"/>
    <p:sldId id="287" r:id="rId23"/>
    <p:sldId id="279" r:id="rId24"/>
    <p:sldId id="280" r:id="rId25"/>
    <p:sldId id="288" r:id="rId26"/>
    <p:sldId id="283" r:id="rId27"/>
    <p:sldId id="26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Arnaud 224189" initials="JA2" lastIdx="6" clrIdx="0">
    <p:extLst>
      <p:ext uri="{19B8F6BF-5375-455C-9EA6-DF929625EA0E}">
        <p15:presenceInfo xmlns:p15="http://schemas.microsoft.com/office/powerpoint/2012/main" userId="S-1-5-21-1801674531-299502267-839522115-159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93786" autoAdjust="0"/>
  </p:normalViewPr>
  <p:slideViewPr>
    <p:cSldViewPr>
      <p:cViewPr varScale="1">
        <p:scale>
          <a:sx n="69" d="100"/>
          <a:sy n="69" d="100"/>
        </p:scale>
        <p:origin x="16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5295D-F49F-4754-B91E-30BF8F0CADC9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9EB8-65E4-4832-97E0-41E9148F0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liten.cea.fr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1_CEA Tech 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3998" cy="45506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491880" y="5302492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1630" y="369253"/>
            <a:ext cx="2360937" cy="19206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Logo INES_Anglais_300dpi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77272"/>
            <a:ext cx="1799332" cy="7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5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_CEA Tec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491880" y="5302492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1630" y="369253"/>
            <a:ext cx="2360937" cy="19206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2915817" y="369888"/>
            <a:ext cx="6228184" cy="41814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pic>
        <p:nvPicPr>
          <p:cNvPr id="10" name="Picture 14" descr="Logo INES_Anglais_300dpi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12139"/>
            <a:ext cx="1799332" cy="7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0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_CEA Tech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491880" y="5302492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1630" y="369253"/>
            <a:ext cx="2360937" cy="19206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Logo INES_Anglais_300dpi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12139"/>
            <a:ext cx="1799332" cy="7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" y="6569441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Workshop </a:t>
            </a:r>
            <a:r>
              <a:rPr lang="fr-FR" dirty="0" err="1" smtClean="0"/>
              <a:t>EnergyPlus</a:t>
            </a:r>
            <a:endParaRPr lang="fr-FR" dirty="0" smtClean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8424000" cy="4908004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513" y="182156"/>
            <a:ext cx="997199" cy="811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90314"/>
            <a:ext cx="1254256" cy="90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" y="6569441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5"/>
            <a:ext cx="3421772" cy="48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8" name="Espace réservé du contenu 16"/>
          <p:cNvSpPr>
            <a:spLocks noGrp="1"/>
          </p:cNvSpPr>
          <p:nvPr>
            <p:ph sz="quarter" idx="25"/>
          </p:nvPr>
        </p:nvSpPr>
        <p:spPr>
          <a:xfrm>
            <a:off x="359252" y="1257302"/>
            <a:ext cx="4669949" cy="490773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513" y="182156"/>
            <a:ext cx="997199" cy="811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" y="6569441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5364088" y="4599320"/>
            <a:ext cx="1656000" cy="1565984"/>
          </a:xfrm>
          <a:prstGeom prst="rect">
            <a:avLst/>
          </a:prstGeo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0" name="Espace réservé du contenu 20"/>
          <p:cNvSpPr>
            <a:spLocks noGrp="1"/>
          </p:cNvSpPr>
          <p:nvPr>
            <p:ph sz="quarter" idx="23" hasCustomPrompt="1"/>
          </p:nvPr>
        </p:nvSpPr>
        <p:spPr>
          <a:xfrm>
            <a:off x="7129860" y="4599320"/>
            <a:ext cx="1656000" cy="1565984"/>
          </a:xfrm>
          <a:prstGeom prst="rect">
            <a:avLst/>
          </a:prstGeo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6"/>
            <a:ext cx="3421772" cy="3242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6"/>
          </p:nvPr>
        </p:nvSpPr>
        <p:spPr>
          <a:xfrm>
            <a:off x="359252" y="1257300"/>
            <a:ext cx="4669949" cy="4908004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513" y="182156"/>
            <a:ext cx="997199" cy="811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" y="6569441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3356992"/>
            <a:ext cx="8424000" cy="2808312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366870" y="1052736"/>
            <a:ext cx="8424000" cy="1911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513" y="182156"/>
            <a:ext cx="997199" cy="811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672000" y="260650"/>
            <a:ext cx="5364496" cy="640871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000" b="1" cap="all"/>
            </a:lvl1pPr>
          </a:lstStyle>
          <a:p>
            <a:r>
              <a:rPr lang="fr-FR" dirty="0" smtClean="0"/>
              <a:t>Modifiez le style DE L’INTERCALAIRE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36" r="2692" b="15350"/>
          <a:stretch/>
        </p:blipFill>
        <p:spPr>
          <a:xfrm>
            <a:off x="3685044" y="0"/>
            <a:ext cx="5458956" cy="5805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779912" y="5805264"/>
            <a:ext cx="2664296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700" dirty="0" smtClean="0">
                <a:solidFill>
                  <a:schemeClr val="bg1"/>
                </a:solidFill>
              </a:rPr>
              <a:t>Commissariat à l’énergie atomique et aux énergies alternatives</a:t>
            </a:r>
            <a:br>
              <a:rPr lang="fr-FR" sz="700" dirty="0" smtClean="0">
                <a:solidFill>
                  <a:schemeClr val="bg1"/>
                </a:solidFill>
              </a:rPr>
            </a:br>
            <a:r>
              <a:rPr lang="fr-FR" sz="800" b="0" dirty="0" smtClean="0">
                <a:solidFill>
                  <a:schemeClr val="bg2"/>
                </a:solidFill>
              </a:rPr>
              <a:t>Alternative Energies and </a:t>
            </a:r>
            <a:r>
              <a:rPr lang="fr-FR" sz="800" b="0" dirty="0" err="1" smtClean="0">
                <a:solidFill>
                  <a:schemeClr val="bg2"/>
                </a:solidFill>
              </a:rPr>
              <a:t>Atomic</a:t>
            </a:r>
            <a:r>
              <a:rPr lang="fr-FR" sz="800" b="0" dirty="0" smtClean="0">
                <a:solidFill>
                  <a:schemeClr val="bg2"/>
                </a:solidFill>
              </a:rPr>
              <a:t> </a:t>
            </a:r>
            <a:r>
              <a:rPr lang="fr-FR" sz="800" b="0" dirty="0" err="1" smtClean="0">
                <a:solidFill>
                  <a:schemeClr val="bg2"/>
                </a:solidFill>
              </a:rPr>
              <a:t>Energy</a:t>
            </a:r>
            <a:r>
              <a:rPr lang="fr-FR" sz="800" b="0" dirty="0" smtClean="0">
                <a:solidFill>
                  <a:schemeClr val="bg2"/>
                </a:solidFill>
              </a:rPr>
              <a:t> Commission </a:t>
            </a:r>
          </a:p>
          <a:p>
            <a:pPr marL="0" lvl="1" indent="0"/>
            <a:r>
              <a:rPr lang="fr-FR" sz="700" dirty="0" smtClean="0">
                <a:solidFill>
                  <a:schemeClr val="bg1"/>
                </a:solidFill>
              </a:rPr>
              <a:t>17 av des martyrs F-38000 GRENOBLE France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700" b="1" dirty="0" smtClean="0">
                <a:solidFill>
                  <a:schemeClr val="accent2"/>
                </a:solidFill>
                <a:hlinkClick r:id="rId4"/>
              </a:rPr>
              <a:t>http://liten.cea.fr</a:t>
            </a:r>
            <a:r>
              <a:rPr lang="fr-FR" sz="700" b="1" dirty="0" smtClean="0">
                <a:solidFill>
                  <a:schemeClr val="accent2"/>
                </a:solidFill>
              </a:rPr>
              <a:t> </a:t>
            </a:r>
          </a:p>
          <a:p>
            <a:pPr marL="0" lvl="1" indent="0"/>
            <a:endParaRPr lang="fr-FR" sz="700" dirty="0" smtClean="0">
              <a:solidFill>
                <a:schemeClr val="bg1"/>
              </a:solidFill>
            </a:endParaRPr>
          </a:p>
          <a:p>
            <a:pPr marL="0" lvl="1" indent="0"/>
            <a:r>
              <a:rPr lang="fr-FR" sz="700" dirty="0" smtClean="0">
                <a:solidFill>
                  <a:schemeClr val="bg1"/>
                </a:solidFill>
              </a:rPr>
              <a:t>Établissement public à caractère industriel et commercial </a:t>
            </a:r>
            <a:br>
              <a:rPr lang="fr-FR" sz="700" dirty="0" smtClean="0">
                <a:solidFill>
                  <a:schemeClr val="bg1"/>
                </a:solidFill>
              </a:rPr>
            </a:br>
            <a:r>
              <a:rPr lang="en-US" sz="700" dirty="0" smtClean="0">
                <a:solidFill>
                  <a:schemeClr val="bg1"/>
                </a:solidFill>
              </a:rPr>
              <a:t>Public establishment with commercial and industrial character </a:t>
            </a:r>
            <a:r>
              <a:rPr lang="fr-FR" sz="700" dirty="0" smtClean="0">
                <a:solidFill>
                  <a:schemeClr val="bg1"/>
                </a:solidFill>
              </a:rPr>
              <a:t/>
            </a:r>
            <a:br>
              <a:rPr lang="fr-FR" sz="700" dirty="0" smtClean="0">
                <a:solidFill>
                  <a:schemeClr val="bg1"/>
                </a:solidFill>
              </a:rPr>
            </a:br>
            <a:r>
              <a:rPr lang="fr-FR" sz="700" dirty="0" smtClean="0">
                <a:solidFill>
                  <a:schemeClr val="bg1"/>
                </a:solidFill>
              </a:rPr>
              <a:t>RCS Paris B 775 685 019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6444208" y="573325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bg2"/>
                </a:solidFill>
              </a:rPr>
              <a:t>INES Site</a:t>
            </a:r>
          </a:p>
          <a:p>
            <a:r>
              <a:rPr lang="fr-FR" sz="800" dirty="0">
                <a:solidFill>
                  <a:schemeClr val="bg2"/>
                </a:solidFill>
              </a:rPr>
              <a:t>Institut National de l’Energie </a:t>
            </a:r>
            <a:r>
              <a:rPr lang="fr-FR" sz="800" dirty="0" smtClean="0">
                <a:solidFill>
                  <a:schemeClr val="bg2"/>
                </a:solidFill>
              </a:rPr>
              <a:t>Solaire</a:t>
            </a:r>
          </a:p>
          <a:p>
            <a:r>
              <a:rPr lang="fr-FR" sz="800" dirty="0">
                <a:solidFill>
                  <a:schemeClr val="bg2"/>
                </a:solidFill>
              </a:rPr>
              <a:t>National </a:t>
            </a:r>
            <a:r>
              <a:rPr lang="fr-FR" sz="800" dirty="0" err="1">
                <a:solidFill>
                  <a:schemeClr val="bg2"/>
                </a:solidFill>
              </a:rPr>
              <a:t>Solar</a:t>
            </a:r>
            <a:r>
              <a:rPr lang="fr-FR" sz="800" dirty="0">
                <a:solidFill>
                  <a:schemeClr val="bg2"/>
                </a:solidFill>
              </a:rPr>
              <a:t> </a:t>
            </a:r>
            <a:r>
              <a:rPr lang="fr-FR" sz="800" dirty="0" err="1">
                <a:solidFill>
                  <a:schemeClr val="bg2"/>
                </a:solidFill>
              </a:rPr>
              <a:t>Energy</a:t>
            </a:r>
            <a:r>
              <a:rPr lang="fr-FR" sz="800" dirty="0">
                <a:solidFill>
                  <a:schemeClr val="bg2"/>
                </a:solidFill>
              </a:rPr>
              <a:t> Institute</a:t>
            </a:r>
            <a:endParaRPr lang="fr-FR" sz="800" dirty="0" smtClean="0">
              <a:solidFill>
                <a:schemeClr val="bg2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50 avenue du lac </a:t>
            </a:r>
            <a:r>
              <a:rPr lang="fr-FR" sz="800" dirty="0" smtClean="0">
                <a:solidFill>
                  <a:schemeClr val="bg1"/>
                </a:solidFill>
              </a:rPr>
              <a:t>Léman</a:t>
            </a:r>
          </a:p>
          <a:p>
            <a:r>
              <a:rPr lang="fr-FR" sz="800" dirty="0" smtClean="0">
                <a:solidFill>
                  <a:schemeClr val="bg1"/>
                </a:solidFill>
              </a:rPr>
              <a:t>F-73375 </a:t>
            </a:r>
            <a:r>
              <a:rPr lang="fr-FR" sz="800" dirty="0">
                <a:solidFill>
                  <a:schemeClr val="bg1"/>
                </a:solidFill>
              </a:rPr>
              <a:t>Le Bourget-du-Lac </a:t>
            </a:r>
            <a:r>
              <a:rPr lang="fr-FR" sz="800" dirty="0" smtClean="0">
                <a:solidFill>
                  <a:schemeClr val="bg1"/>
                </a:solidFill>
              </a:rPr>
              <a:t>France</a:t>
            </a:r>
          </a:p>
          <a:p>
            <a:r>
              <a:rPr lang="fr-FR" sz="800" dirty="0" smtClean="0">
                <a:solidFill>
                  <a:schemeClr val="bg1"/>
                </a:solidFill>
              </a:rPr>
              <a:t>+33 4 79 79 20 00</a:t>
            </a:r>
            <a:endParaRPr lang="fr-FR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6750000"/>
            <a:ext cx="9143997" cy="108000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483769" y="6560693"/>
            <a:ext cx="6201196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Maison 2020 IGC - Maison 3 - Résultats Campagne été 2016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768984" y="6559460"/>
            <a:ext cx="332665" cy="1660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fld id="{9F4C77A8-BF13-4C1A-832C-4C59536FD7B2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 userDrawn="1"/>
        </p:nvSpPr>
        <p:spPr>
          <a:xfrm>
            <a:off x="899591" y="6559460"/>
            <a:ext cx="223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CONFIDENTIEL</a:t>
            </a:r>
            <a:r>
              <a:rPr lang="fr-FR" sz="1000" b="1" baseline="0" dirty="0" smtClean="0">
                <a:solidFill>
                  <a:srgbClr val="FF0000"/>
                </a:solidFill>
              </a:rPr>
              <a:t> / CONFIDENTIAL</a:t>
            </a:r>
            <a:endParaRPr lang="fr-FR" sz="1000" b="1" dirty="0">
              <a:solidFill>
                <a:srgbClr val="FF0000"/>
              </a:solidFill>
            </a:endParaRPr>
          </a:p>
        </p:txBody>
      </p:sp>
      <p:pic>
        <p:nvPicPr>
          <p:cNvPr id="8" name="Picture 14" descr="Logo INES_Anglais_300dpi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99" y="6189282"/>
            <a:ext cx="854101" cy="33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 txBox="1">
            <a:spLocks/>
          </p:cNvSpPr>
          <p:nvPr userDrawn="1"/>
        </p:nvSpPr>
        <p:spPr>
          <a:xfrm>
            <a:off x="-180528" y="6609931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FOR 154 F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1" r:id="rId3"/>
    <p:sldLayoutId id="2147483665" r:id="rId4"/>
    <p:sldLayoutId id="2147483666" r:id="rId5"/>
    <p:sldLayoutId id="2147483667" r:id="rId6"/>
    <p:sldLayoutId id="2147483668" r:id="rId7"/>
    <p:sldLayoutId id="2147483664" r:id="rId8"/>
    <p:sldLayoutId id="214748367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e.jrc.ec.europa.eu/pvg_tools/fr/tool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Workshop </a:t>
            </a:r>
            <a:r>
              <a:rPr lang="fr-FR" dirty="0" err="1" smtClean="0"/>
              <a:t>Energy</a:t>
            </a:r>
            <a:r>
              <a:rPr lang="fr-FR" dirty="0" smtClean="0"/>
              <a:t> Plus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6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1" y="1185292"/>
            <a:ext cx="8424000" cy="4908004"/>
          </a:xfrm>
        </p:spPr>
        <p:txBody>
          <a:bodyPr/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 smtClean="0"/>
              <a:t> of the building has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composition.</a:t>
            </a:r>
          </a:p>
          <a:p>
            <a:endParaRPr lang="fr-FR" dirty="0"/>
          </a:p>
          <a:p>
            <a:r>
              <a:rPr lang="fr-FR" dirty="0" smtClean="0"/>
              <a:t>To </a:t>
            </a:r>
            <a:r>
              <a:rPr lang="fr-FR" dirty="0" err="1" smtClean="0"/>
              <a:t>construct</a:t>
            </a:r>
            <a:r>
              <a:rPr lang="fr-FR" dirty="0" smtClean="0"/>
              <a:t> the </a:t>
            </a:r>
            <a:r>
              <a:rPr lang="fr-FR" dirty="0" err="1" smtClean="0"/>
              <a:t>wall</a:t>
            </a:r>
            <a:r>
              <a:rPr lang="fr-FR" dirty="0" smtClean="0"/>
              <a:t> composition, </a:t>
            </a:r>
            <a:r>
              <a:rPr lang="fr-FR" dirty="0" err="1" smtClean="0"/>
              <a:t>different</a:t>
            </a:r>
            <a:r>
              <a:rPr lang="fr-FR" dirty="0" smtClean="0"/>
              <a:t> successive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/>
              <a:t> </a:t>
            </a:r>
            <a:r>
              <a:rPr lang="fr-FR" dirty="0" err="1" smtClean="0"/>
              <a:t>proceed</a:t>
            </a:r>
            <a:r>
              <a:rPr lang="fr-FR" dirty="0" smtClean="0"/>
              <a:t> : </a:t>
            </a:r>
          </a:p>
          <a:p>
            <a:pPr lvl="1"/>
            <a:r>
              <a:rPr lang="fr-FR" u="sng" dirty="0" err="1" smtClean="0"/>
              <a:t>Step</a:t>
            </a:r>
            <a:r>
              <a:rPr lang="fr-FR" u="sng" dirty="0" smtClean="0"/>
              <a:t> 1</a:t>
            </a:r>
            <a:r>
              <a:rPr lang="fr-FR" dirty="0" smtClean="0"/>
              <a:t> : </a:t>
            </a: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material</a:t>
            </a:r>
            <a:r>
              <a:rPr lang="fr-FR" dirty="0" smtClean="0"/>
              <a:t> in the </a:t>
            </a:r>
            <a:r>
              <a:rPr lang="fr-FR" b="1" i="1" dirty="0" err="1" smtClean="0"/>
              <a:t>Material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Information on the </a:t>
            </a:r>
            <a:r>
              <a:rPr lang="fr-FR" dirty="0" err="1" smtClean="0">
                <a:sym typeface="Wingdings" panose="05000000000000000000" pitchFamily="2" charset="2"/>
              </a:rPr>
              <a:t>material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characteristics</a:t>
            </a:r>
            <a:r>
              <a:rPr lang="fr-FR" dirty="0" smtClean="0">
                <a:sym typeface="Wingdings" panose="05000000000000000000" pitchFamily="2" charset="2"/>
              </a:rPr>
              <a:t> (</a:t>
            </a:r>
            <a:r>
              <a:rPr lang="fr-FR" dirty="0" err="1">
                <a:sym typeface="Wingdings" panose="05000000000000000000" pitchFamily="2" charset="2"/>
              </a:rPr>
              <a:t>t</a:t>
            </a:r>
            <a:r>
              <a:rPr lang="fr-FR" dirty="0" err="1" smtClean="0">
                <a:sym typeface="Wingdings" panose="05000000000000000000" pitchFamily="2" charset="2"/>
              </a:rPr>
              <a:t>hickness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conductivity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density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specific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heat</a:t>
            </a:r>
            <a:r>
              <a:rPr lang="fr-FR" dirty="0" smtClean="0">
                <a:sym typeface="Wingdings" panose="05000000000000000000" pitchFamily="2" charset="2"/>
              </a:rPr>
              <a:t>, …)</a:t>
            </a: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u="sng" dirty="0" smtClean="0">
                <a:sym typeface="Wingdings" panose="05000000000000000000" pitchFamily="2" charset="2"/>
              </a:rPr>
              <a:t>Step2</a:t>
            </a:r>
            <a:r>
              <a:rPr lang="fr-FR" dirty="0" smtClean="0">
                <a:sym typeface="Wingdings" panose="05000000000000000000" pitchFamily="2" charset="2"/>
              </a:rPr>
              <a:t> : </a:t>
            </a:r>
            <a:r>
              <a:rPr lang="fr-FR" dirty="0" err="1" smtClean="0">
                <a:sym typeface="Wingdings" panose="05000000000000000000" pitchFamily="2" charset="2"/>
              </a:rPr>
              <a:t>Create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material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assembly</a:t>
            </a:r>
            <a:r>
              <a:rPr lang="fr-FR" dirty="0" smtClean="0">
                <a:sym typeface="Wingdings" panose="05000000000000000000" pitchFamily="2" charset="2"/>
              </a:rPr>
              <a:t> in the </a:t>
            </a:r>
            <a:r>
              <a:rPr lang="fr-FR" b="1" i="1" dirty="0" smtClean="0">
                <a:sym typeface="Wingdings" panose="05000000000000000000" pitchFamily="2" charset="2"/>
              </a:rPr>
              <a:t>Construction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  </a:t>
            </a:r>
            <a:r>
              <a:rPr lang="fr-FR" dirty="0" err="1" smtClean="0">
                <a:sym typeface="Wingdings" panose="05000000000000000000" pitchFamily="2" charset="2"/>
              </a:rPr>
              <a:t>Assembly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different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layers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ym typeface="Wingdings" panose="05000000000000000000" pitchFamily="2" charset="2"/>
              </a:rPr>
              <a:t>from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ym typeface="Wingdings" panose="05000000000000000000" pitchFamily="2" charset="2"/>
              </a:rPr>
              <a:t>outdoor</a:t>
            </a:r>
            <a:r>
              <a:rPr lang="fr-FR" b="1" dirty="0" smtClean="0">
                <a:sym typeface="Wingdings" panose="05000000000000000000" pitchFamily="2" charset="2"/>
              </a:rPr>
              <a:t> to indoor </a:t>
            </a:r>
            <a:r>
              <a:rPr lang="fr-FR" dirty="0" smtClean="0">
                <a:sym typeface="Wingdings" panose="05000000000000000000" pitchFamily="2" charset="2"/>
              </a:rPr>
              <a:t>faces of the </a:t>
            </a:r>
            <a:r>
              <a:rPr lang="fr-FR" dirty="0" err="1" smtClean="0">
                <a:sym typeface="Wingdings" panose="05000000000000000000" pitchFamily="2" charset="2"/>
              </a:rPr>
              <a:t>wall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u="sng" dirty="0" err="1" smtClean="0">
                <a:sym typeface="Wingdings" panose="05000000000000000000" pitchFamily="2" charset="2"/>
              </a:rPr>
              <a:t>Step</a:t>
            </a:r>
            <a:r>
              <a:rPr lang="fr-FR" u="sng" dirty="0" smtClean="0">
                <a:sym typeface="Wingdings" panose="05000000000000000000" pitchFamily="2" charset="2"/>
              </a:rPr>
              <a:t> 3</a:t>
            </a:r>
            <a:r>
              <a:rPr lang="fr-FR" dirty="0" smtClean="0">
                <a:sym typeface="Wingdings" panose="05000000000000000000" pitchFamily="2" charset="2"/>
              </a:rPr>
              <a:t> : </a:t>
            </a:r>
            <a:r>
              <a:rPr lang="fr-FR" dirty="0" err="1" smtClean="0">
                <a:sym typeface="Wingdings" panose="05000000000000000000" pitchFamily="2" charset="2"/>
              </a:rPr>
              <a:t>Apply</a:t>
            </a:r>
            <a:r>
              <a:rPr lang="fr-FR" dirty="0" smtClean="0">
                <a:sym typeface="Wingdings" panose="05000000000000000000" pitchFamily="2" charset="2"/>
              </a:rPr>
              <a:t> the construction to the building surface in </a:t>
            </a:r>
            <a:r>
              <a:rPr lang="fr-FR" b="1" i="1" dirty="0" err="1" smtClean="0">
                <a:sym typeface="Wingdings" panose="05000000000000000000" pitchFamily="2" charset="2"/>
              </a:rPr>
              <a:t>BuildingSurface:Detailed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 - </a:t>
            </a:r>
            <a:r>
              <a:rPr lang="fr-FR" b="1" i="1" dirty="0" smtClean="0">
                <a:sym typeface="Wingdings" panose="05000000000000000000" pitchFamily="2" charset="2"/>
              </a:rPr>
              <a:t>Construction Name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Boundary</a:t>
            </a:r>
            <a:r>
              <a:rPr lang="fr-FR" dirty="0" smtClean="0">
                <a:sym typeface="Wingdings" panose="05000000000000000000" pitchFamily="2" charset="2"/>
              </a:rPr>
              <a:t> conditions are </a:t>
            </a:r>
            <a:r>
              <a:rPr lang="fr-FR" dirty="0" err="1" smtClean="0">
                <a:sym typeface="Wingdings" panose="05000000000000000000" pitchFamily="2" charset="2"/>
              </a:rPr>
              <a:t>also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given</a:t>
            </a:r>
            <a:r>
              <a:rPr lang="fr-FR" dirty="0" smtClean="0">
                <a:sym typeface="Wingdings" panose="05000000000000000000" pitchFamily="2" charset="2"/>
              </a:rPr>
              <a:t> for </a:t>
            </a:r>
            <a:r>
              <a:rPr lang="fr-FR" dirty="0" err="1" smtClean="0">
                <a:sym typeface="Wingdings" panose="05000000000000000000" pitchFamily="2" charset="2"/>
              </a:rPr>
              <a:t>each</a:t>
            </a:r>
            <a:r>
              <a:rPr lang="fr-FR" dirty="0" smtClean="0">
                <a:sym typeface="Wingdings" panose="05000000000000000000" pitchFamily="2" charset="2"/>
              </a:rPr>
              <a:t> building surface in </a:t>
            </a:r>
            <a:r>
              <a:rPr lang="fr-FR" b="1" i="1" dirty="0" err="1" smtClean="0">
                <a:sym typeface="Wingdings" panose="05000000000000000000" pitchFamily="2" charset="2"/>
              </a:rPr>
              <a:t>BuildingSurface:Detailed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b="1" i="1" dirty="0" err="1" smtClean="0">
                <a:sym typeface="Wingdings" panose="05000000000000000000" pitchFamily="2" charset="2"/>
              </a:rPr>
              <a:t>object</a:t>
            </a:r>
            <a:r>
              <a:rPr lang="fr-FR" b="1" i="1" dirty="0" smtClean="0">
                <a:sym typeface="Wingdings" panose="05000000000000000000" pitchFamily="2" charset="2"/>
              </a:rPr>
              <a:t> - </a:t>
            </a:r>
            <a:r>
              <a:rPr lang="fr-FR" b="1" i="1" dirty="0" err="1" smtClean="0">
                <a:sym typeface="Wingdings" panose="05000000000000000000" pitchFamily="2" charset="2"/>
              </a:rPr>
              <a:t>Outside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b="1" i="1" dirty="0" err="1" smtClean="0">
                <a:sym typeface="Wingdings" panose="05000000000000000000" pitchFamily="2" charset="2"/>
              </a:rPr>
              <a:t>Boundary</a:t>
            </a:r>
            <a:r>
              <a:rPr lang="fr-FR" b="1" i="1" dirty="0" smtClean="0">
                <a:sym typeface="Wingdings" panose="05000000000000000000" pitchFamily="2" charset="2"/>
              </a:rPr>
              <a:t> Condition/Sun </a:t>
            </a:r>
            <a:r>
              <a:rPr lang="fr-FR" b="1" i="1" dirty="0" err="1" smtClean="0">
                <a:sym typeface="Wingdings" panose="05000000000000000000" pitchFamily="2" charset="2"/>
              </a:rPr>
              <a:t>Exposure</a:t>
            </a:r>
            <a:r>
              <a:rPr lang="fr-FR" b="1" i="1" dirty="0" smtClean="0">
                <a:sym typeface="Wingdings" panose="05000000000000000000" pitchFamily="2" charset="2"/>
              </a:rPr>
              <a:t>/Wind </a:t>
            </a:r>
            <a:r>
              <a:rPr lang="fr-FR" b="1" i="1" dirty="0" err="1" smtClean="0">
                <a:sym typeface="Wingdings" panose="05000000000000000000" pitchFamily="2" charset="2"/>
              </a:rPr>
              <a:t>Exposure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 </a:t>
            </a:r>
            <a:r>
              <a:rPr lang="fr-FR" dirty="0" err="1" smtClean="0">
                <a:sym typeface="Wingdings" panose="05000000000000000000" pitchFamily="2" charset="2"/>
              </a:rPr>
              <a:t>material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without</a:t>
            </a:r>
            <a:r>
              <a:rPr lang="fr-FR" dirty="0" smtClean="0">
                <a:sym typeface="Wingdings" panose="05000000000000000000" pitchFamily="2" charset="2"/>
              </a:rPr>
              <a:t> mass </a:t>
            </a:r>
            <a:r>
              <a:rPr lang="fr-FR" dirty="0" err="1" smtClean="0">
                <a:sym typeface="Wingdings" panose="05000000000000000000" pitchFamily="2" charset="2"/>
              </a:rPr>
              <a:t>can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also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declared</a:t>
            </a:r>
            <a:r>
              <a:rPr lang="fr-FR" dirty="0" smtClean="0">
                <a:sym typeface="Wingdings" panose="05000000000000000000" pitchFamily="2" charset="2"/>
              </a:rPr>
              <a:t> in </a:t>
            </a:r>
            <a:r>
              <a:rPr lang="fr-FR" i="1" dirty="0" err="1" smtClean="0">
                <a:sym typeface="Wingdings" panose="05000000000000000000" pitchFamily="2" charset="2"/>
              </a:rPr>
              <a:t>Material:NoMass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As an </a:t>
            </a:r>
            <a:r>
              <a:rPr lang="fr-FR" dirty="0" err="1" smtClean="0">
                <a:sym typeface="Wingdings" panose="05000000000000000000" pitchFamily="2" charset="2"/>
              </a:rPr>
              <a:t>example</a:t>
            </a:r>
            <a:r>
              <a:rPr lang="fr-FR" dirty="0" smtClean="0">
                <a:sym typeface="Wingdings" panose="05000000000000000000" pitchFamily="2" charset="2"/>
              </a:rPr>
              <a:t>, to model a </a:t>
            </a:r>
            <a:r>
              <a:rPr lang="fr-FR" dirty="0" err="1" smtClean="0">
                <a:sym typeface="Wingdings" panose="05000000000000000000" pitchFamily="2" charset="2"/>
              </a:rPr>
              <a:t>resistance</a:t>
            </a:r>
            <a:r>
              <a:rPr lang="fr-FR" dirty="0" smtClean="0">
                <a:sym typeface="Wingdings" panose="05000000000000000000" pitchFamily="2" charset="2"/>
              </a:rPr>
              <a:t> for a </a:t>
            </a:r>
            <a:r>
              <a:rPr lang="fr-FR" dirty="0" err="1" smtClean="0">
                <a:sym typeface="Wingdings" panose="05000000000000000000" pitchFamily="2" charset="2"/>
              </a:rPr>
              <a:t>ventilated</a:t>
            </a:r>
            <a:r>
              <a:rPr lang="fr-FR" dirty="0" smtClean="0">
                <a:sym typeface="Wingdings" panose="05000000000000000000" pitchFamily="2" charset="2"/>
              </a:rPr>
              <a:t> air </a:t>
            </a:r>
            <a:r>
              <a:rPr lang="fr-FR" dirty="0" err="1" smtClean="0">
                <a:sym typeface="Wingdings" panose="05000000000000000000" pitchFamily="2" charset="2"/>
              </a:rPr>
              <a:t>space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r>
              <a:rPr lang="fr-FR" dirty="0" smtClean="0"/>
              <a:t> and </a:t>
            </a:r>
            <a:r>
              <a:rPr lang="fr-FR" dirty="0" err="1" smtClean="0"/>
              <a:t>wall</a:t>
            </a:r>
            <a:r>
              <a:rPr lang="fr-FR" dirty="0" smtClean="0"/>
              <a:t> construction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4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the initial_case_v1.idf file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serve as a </a:t>
            </a:r>
            <a:r>
              <a:rPr lang="fr-FR" dirty="0" err="1" smtClean="0"/>
              <a:t>reference</a:t>
            </a:r>
            <a:r>
              <a:rPr lang="fr-FR" dirty="0" smtClean="0"/>
              <a:t> case). </a:t>
            </a:r>
          </a:p>
          <a:p>
            <a:endParaRPr lang="fr-FR" dirty="0"/>
          </a:p>
          <a:p>
            <a:r>
              <a:rPr lang="fr-FR" dirty="0" err="1" smtClean="0"/>
              <a:t>Rename</a:t>
            </a:r>
            <a:r>
              <a:rPr lang="fr-FR" dirty="0" smtClean="0"/>
              <a:t> the </a:t>
            </a:r>
            <a:r>
              <a:rPr lang="fr-FR" dirty="0" err="1" smtClean="0"/>
              <a:t>idf</a:t>
            </a:r>
            <a:r>
              <a:rPr lang="fr-FR" dirty="0" smtClean="0"/>
              <a:t> file by the </a:t>
            </a:r>
            <a:r>
              <a:rPr lang="fr-FR" dirty="0" err="1" smtClean="0"/>
              <a:t>following</a:t>
            </a:r>
            <a:r>
              <a:rPr lang="fr-FR" dirty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Exo1.idf</a:t>
            </a:r>
          </a:p>
          <a:p>
            <a:endParaRPr lang="fr-FR" dirty="0"/>
          </a:p>
          <a:p>
            <a:r>
              <a:rPr lang="fr-FR" dirty="0" err="1" smtClean="0"/>
              <a:t>Choose</a:t>
            </a:r>
            <a:r>
              <a:rPr lang="fr-FR" dirty="0" smtClean="0"/>
              <a:t> the </a:t>
            </a:r>
            <a:r>
              <a:rPr lang="fr-FR" dirty="0" err="1" smtClean="0"/>
              <a:t>weather</a:t>
            </a:r>
            <a:r>
              <a:rPr lang="fr-FR" dirty="0" smtClean="0"/>
              <a:t> file of Toulouse.</a:t>
            </a:r>
          </a:p>
          <a:p>
            <a:endParaRPr lang="fr-FR" dirty="0" smtClean="0"/>
          </a:p>
          <a:p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insulation</a:t>
            </a:r>
            <a:r>
              <a:rPr lang="fr-FR" dirty="0" smtClean="0"/>
              <a:t> </a:t>
            </a:r>
            <a:r>
              <a:rPr lang="fr-FR" dirty="0" err="1" smtClean="0"/>
              <a:t>thickness</a:t>
            </a:r>
            <a:r>
              <a:rPr lang="fr-FR" dirty="0" smtClean="0"/>
              <a:t> at 20 cm of the vertical </a:t>
            </a:r>
            <a:r>
              <a:rPr lang="fr-FR" dirty="0" err="1" smtClean="0"/>
              <a:t>exterior</a:t>
            </a:r>
            <a:r>
              <a:rPr lang="fr-FR" dirty="0" smtClean="0"/>
              <a:t> </a:t>
            </a:r>
            <a:r>
              <a:rPr lang="fr-FR" dirty="0" err="1" smtClean="0"/>
              <a:t>walls</a:t>
            </a:r>
            <a:r>
              <a:rPr lang="fr-FR" dirty="0" smtClean="0"/>
              <a:t> and </a:t>
            </a:r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effect</a:t>
            </a:r>
            <a:r>
              <a:rPr lang="fr-FR" dirty="0" smtClean="0"/>
              <a:t> on the air </a:t>
            </a:r>
            <a:r>
              <a:rPr lang="fr-FR" dirty="0" err="1" smtClean="0"/>
              <a:t>temperature</a:t>
            </a:r>
            <a:r>
              <a:rPr lang="fr-FR" dirty="0" smtClean="0"/>
              <a:t> and compare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initial case  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23528" y="1473324"/>
            <a:ext cx="8496944" cy="4908004"/>
          </a:xfrm>
        </p:spPr>
        <p:txBody>
          <a:bodyPr/>
          <a:lstStyle/>
          <a:p>
            <a:r>
              <a:rPr lang="fr-FR" dirty="0" smtClean="0"/>
              <a:t>The global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as the opaque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successive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sz="2000" u="sng" dirty="0" err="1" smtClean="0"/>
              <a:t>Step</a:t>
            </a:r>
            <a:r>
              <a:rPr lang="fr-FR" sz="2000" u="sng" dirty="0" smtClean="0"/>
              <a:t> 1</a:t>
            </a:r>
            <a:r>
              <a:rPr lang="fr-FR" sz="2000" dirty="0" smtClean="0"/>
              <a:t> : </a:t>
            </a:r>
            <a:r>
              <a:rPr lang="fr-FR" sz="2000" dirty="0" err="1" smtClean="0"/>
              <a:t>Create</a:t>
            </a:r>
            <a:r>
              <a:rPr lang="fr-FR" sz="2000" dirty="0" smtClean="0"/>
              <a:t> the </a:t>
            </a:r>
            <a:r>
              <a:rPr lang="fr-FR" sz="2000" dirty="0" err="1" smtClean="0"/>
              <a:t>material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glazing</a:t>
            </a:r>
            <a:r>
              <a:rPr lang="fr-FR" sz="2000" dirty="0" smtClean="0"/>
              <a:t>. </a:t>
            </a:r>
            <a:r>
              <a:rPr lang="fr-FR" sz="2000" dirty="0" err="1"/>
              <a:t>S</a:t>
            </a:r>
            <a:r>
              <a:rPr lang="fr-FR" sz="2000" dirty="0" err="1" smtClean="0"/>
              <a:t>everal</a:t>
            </a:r>
            <a:r>
              <a:rPr lang="fr-FR" sz="2000" dirty="0" smtClean="0"/>
              <a:t> </a:t>
            </a:r>
            <a:r>
              <a:rPr lang="fr-FR" sz="2000" dirty="0" err="1" smtClean="0"/>
              <a:t>methods</a:t>
            </a:r>
            <a:r>
              <a:rPr lang="fr-FR" sz="2000" dirty="0" smtClean="0"/>
              <a:t> are </a:t>
            </a:r>
            <a:r>
              <a:rPr lang="fr-FR" sz="2000" dirty="0" err="1" smtClean="0"/>
              <a:t>provided</a:t>
            </a:r>
            <a:r>
              <a:rPr lang="fr-FR" sz="2000" dirty="0" smtClean="0"/>
              <a:t> by </a:t>
            </a:r>
            <a:r>
              <a:rPr lang="fr-FR" sz="2000" dirty="0" err="1" smtClean="0"/>
              <a:t>EnergyPlus</a:t>
            </a:r>
            <a:r>
              <a:rPr lang="fr-FR" sz="2000" dirty="0" smtClean="0"/>
              <a:t> to model the </a:t>
            </a:r>
            <a:r>
              <a:rPr lang="fr-FR" sz="2000" dirty="0" err="1" smtClean="0"/>
              <a:t>glazing</a:t>
            </a:r>
            <a:r>
              <a:rPr lang="fr-FR" sz="2000" dirty="0" smtClean="0"/>
              <a:t>. The </a:t>
            </a:r>
            <a:r>
              <a:rPr lang="fr-FR" sz="2000" dirty="0" err="1" smtClean="0"/>
              <a:t>most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are : </a:t>
            </a:r>
          </a:p>
          <a:p>
            <a:pPr lvl="1"/>
            <a:endParaRPr lang="fr-FR" sz="2000" dirty="0" smtClean="0"/>
          </a:p>
          <a:p>
            <a:pPr lvl="2"/>
            <a:r>
              <a:rPr lang="fr-FR" sz="2000" dirty="0" smtClean="0"/>
              <a:t>Object </a:t>
            </a:r>
            <a:r>
              <a:rPr lang="fr-FR" sz="2000" b="1" i="1" dirty="0" err="1" smtClean="0"/>
              <a:t>WindowMaterial:SimpleGlazingSystem</a:t>
            </a:r>
            <a:r>
              <a:rPr lang="fr-FR" sz="2000" dirty="0" smtClean="0"/>
              <a:t> (do not confuse </a:t>
            </a:r>
            <a:r>
              <a:rPr lang="fr-FR" sz="2000" dirty="0" err="1" smtClean="0"/>
              <a:t>with</a:t>
            </a:r>
            <a:r>
              <a:rPr lang="fr-FR" sz="2000" dirty="0" smtClean="0"/>
              <a:t> a simple </a:t>
            </a:r>
            <a:r>
              <a:rPr lang="fr-FR" sz="2000" dirty="0" err="1" smtClean="0"/>
              <a:t>glazing</a:t>
            </a:r>
            <a:r>
              <a:rPr lang="fr-FR" sz="2000" dirty="0" smtClean="0"/>
              <a:t>, </a:t>
            </a:r>
            <a:r>
              <a:rPr lang="fr-FR" sz="2000" dirty="0" err="1" smtClean="0"/>
              <a:t>here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r>
              <a:rPr lang="fr-FR" sz="2000" dirty="0" smtClean="0"/>
              <a:t> the </a:t>
            </a:r>
            <a:r>
              <a:rPr lang="fr-FR" sz="2000" dirty="0" err="1" smtClean="0"/>
              <a:t>method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simple) for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limited</a:t>
            </a:r>
            <a:r>
              <a:rPr lang="fr-FR" sz="2000" dirty="0" smtClean="0"/>
              <a:t> input information 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</a:p>
          <a:p>
            <a:pPr lvl="3"/>
            <a:r>
              <a:rPr lang="fr-FR" sz="1800" dirty="0" smtClean="0">
                <a:sym typeface="Wingdings" panose="05000000000000000000" pitchFamily="2" charset="2"/>
              </a:rPr>
              <a:t>U-factor </a:t>
            </a:r>
            <a:r>
              <a:rPr lang="fr-FR" sz="1800" dirty="0" err="1" smtClean="0">
                <a:sym typeface="Wingdings" panose="05000000000000000000" pitchFamily="2" charset="2"/>
              </a:rPr>
              <a:t>considering</a:t>
            </a:r>
            <a:r>
              <a:rPr lang="fr-FR" sz="1800" dirty="0" smtClean="0">
                <a:sym typeface="Wingdings" panose="05000000000000000000" pitchFamily="2" charset="2"/>
              </a:rPr>
              <a:t> film coefficients (</a:t>
            </a:r>
            <a:r>
              <a:rPr lang="fr-FR" sz="1800" dirty="0" err="1" smtClean="0">
                <a:sym typeface="Wingdings" panose="05000000000000000000" pitchFamily="2" charset="2"/>
              </a:rPr>
              <a:t>be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careful</a:t>
            </a:r>
            <a:r>
              <a:rPr lang="fr-FR" sz="1800" dirty="0" smtClean="0">
                <a:sym typeface="Wingdings" panose="05000000000000000000" pitchFamily="2" charset="2"/>
              </a:rPr>
              <a:t> of the </a:t>
            </a:r>
            <a:r>
              <a:rPr lang="fr-FR" sz="1800" dirty="0" err="1" smtClean="0">
                <a:sym typeface="Wingdings" panose="05000000000000000000" pitchFamily="2" charset="2"/>
              </a:rPr>
              <a:t>norm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used</a:t>
            </a:r>
            <a:r>
              <a:rPr lang="fr-FR" sz="1800" dirty="0" smtClean="0">
                <a:sym typeface="Wingdings" panose="05000000000000000000" pitchFamily="2" charset="2"/>
              </a:rPr>
              <a:t> for the </a:t>
            </a:r>
            <a:r>
              <a:rPr lang="fr-FR" sz="1800" dirty="0" err="1" smtClean="0">
                <a:sym typeface="Wingdings" panose="05000000000000000000" pitchFamily="2" charset="2"/>
              </a:rPr>
              <a:t>calculation</a:t>
            </a:r>
            <a:r>
              <a:rPr lang="fr-FR" sz="1800" dirty="0" smtClean="0">
                <a:sym typeface="Wingdings" panose="05000000000000000000" pitchFamily="2" charset="2"/>
              </a:rPr>
              <a:t> of the global thermal coefficient U)</a:t>
            </a:r>
          </a:p>
          <a:p>
            <a:pPr lvl="3"/>
            <a:r>
              <a:rPr lang="fr-FR" sz="1800" dirty="0" smtClean="0">
                <a:sym typeface="Wingdings" panose="05000000000000000000" pitchFamily="2" charset="2"/>
              </a:rPr>
              <a:t>SHGC (</a:t>
            </a:r>
            <a:r>
              <a:rPr lang="fr-FR" sz="1800" dirty="0" err="1" smtClean="0">
                <a:sym typeface="Wingdings" panose="05000000000000000000" pitchFamily="2" charset="2"/>
              </a:rPr>
              <a:t>taken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into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account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both</a:t>
            </a:r>
            <a:r>
              <a:rPr lang="fr-FR" sz="1800" dirty="0" smtClean="0">
                <a:sym typeface="Wingdings" panose="05000000000000000000" pitchFamily="2" charset="2"/>
              </a:rPr>
              <a:t> the </a:t>
            </a:r>
            <a:r>
              <a:rPr lang="fr-FR" sz="1800" dirty="0" err="1" smtClean="0">
                <a:sym typeface="Wingdings" panose="05000000000000000000" pitchFamily="2" charset="2"/>
              </a:rPr>
              <a:t>transmitted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solar</a:t>
            </a:r>
            <a:r>
              <a:rPr lang="fr-FR" sz="1800" dirty="0" smtClean="0">
                <a:sym typeface="Wingdings" panose="05000000000000000000" pitchFamily="2" charset="2"/>
              </a:rPr>
              <a:t> radiation and the radiation </a:t>
            </a:r>
            <a:r>
              <a:rPr lang="fr-FR" sz="1800" dirty="0" err="1" smtClean="0">
                <a:sym typeface="Wingdings" panose="05000000000000000000" pitchFamily="2" charset="2"/>
              </a:rPr>
              <a:t>absorbed</a:t>
            </a:r>
            <a:r>
              <a:rPr lang="fr-FR" sz="1800" dirty="0" smtClean="0">
                <a:sym typeface="Wingdings" panose="05000000000000000000" pitchFamily="2" charset="2"/>
              </a:rPr>
              <a:t> by the </a:t>
            </a:r>
            <a:r>
              <a:rPr lang="fr-FR" sz="1800" dirty="0" err="1" smtClean="0">
                <a:sym typeface="Wingdings" panose="05000000000000000000" pitchFamily="2" charset="2"/>
              </a:rPr>
              <a:t>wall</a:t>
            </a:r>
            <a:r>
              <a:rPr lang="fr-FR" sz="1800" dirty="0" smtClean="0">
                <a:sym typeface="Wingdings" panose="05000000000000000000" pitchFamily="2" charset="2"/>
              </a:rPr>
              <a:t>. So </a:t>
            </a:r>
            <a:r>
              <a:rPr lang="fr-FR" sz="1800" dirty="0" err="1" smtClean="0">
                <a:sym typeface="Wingdings" panose="05000000000000000000" pitchFamily="2" charset="2"/>
              </a:rPr>
              <a:t>it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is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different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from</a:t>
            </a:r>
            <a:r>
              <a:rPr lang="fr-FR" sz="1800" dirty="0" smtClean="0">
                <a:sym typeface="Wingdings" panose="05000000000000000000" pitchFamily="2" charset="2"/>
              </a:rPr>
              <a:t> the </a:t>
            </a:r>
            <a:r>
              <a:rPr lang="fr-FR" sz="1800" dirty="0" err="1" smtClean="0">
                <a:sym typeface="Wingdings" panose="05000000000000000000" pitchFamily="2" charset="2"/>
              </a:rPr>
              <a:t>conventional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solar</a:t>
            </a:r>
            <a:r>
              <a:rPr lang="fr-FR" sz="1800" dirty="0" smtClean="0">
                <a:sym typeface="Wingdings" panose="05000000000000000000" pitchFamily="2" charset="2"/>
              </a:rPr>
              <a:t> factor (at least in France)  </a:t>
            </a:r>
            <a:r>
              <a:rPr lang="fr-FR" sz="1800" dirty="0" err="1" smtClean="0"/>
              <a:t>solar</a:t>
            </a:r>
            <a:r>
              <a:rPr lang="fr-FR" sz="1800" dirty="0" smtClean="0"/>
              <a:t> factor </a:t>
            </a:r>
            <a:r>
              <a:rPr lang="fr-FR" sz="1800" dirty="0"/>
              <a:t>= 0.86 </a:t>
            </a:r>
            <a:r>
              <a:rPr lang="fr-FR" sz="1800" dirty="0" smtClean="0"/>
              <a:t>SHGC) </a:t>
            </a:r>
          </a:p>
          <a:p>
            <a:pPr lvl="3"/>
            <a:r>
              <a:rPr lang="fr-FR" sz="1800" dirty="0" smtClean="0"/>
              <a:t>visible </a:t>
            </a:r>
            <a:r>
              <a:rPr lang="fr-FR" sz="1800" dirty="0" err="1" smtClean="0"/>
              <a:t>transmissivity</a:t>
            </a:r>
            <a:r>
              <a:rPr lang="fr-FR" sz="1800" dirty="0" smtClean="0"/>
              <a:t>. </a:t>
            </a:r>
          </a:p>
          <a:p>
            <a:pPr lvl="3"/>
            <a:endParaRPr lang="fr-FR" sz="1800" dirty="0" smtClean="0"/>
          </a:p>
          <a:p>
            <a:pPr lvl="2"/>
            <a:r>
              <a:rPr lang="fr-FR" sz="2000" dirty="0" smtClean="0"/>
              <a:t>Object </a:t>
            </a:r>
            <a:r>
              <a:rPr lang="fr-FR" sz="2000" b="1" i="1" dirty="0" err="1" smtClean="0"/>
              <a:t>WindowMaterial:Glazing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err="1" smtClean="0">
                <a:sym typeface="Wingdings" panose="05000000000000000000" pitchFamily="2" charset="2"/>
              </a:rPr>
              <a:t>Each</a:t>
            </a:r>
            <a:r>
              <a:rPr lang="fr-FR" sz="2000" dirty="0" smtClean="0">
                <a:sym typeface="Wingdings" panose="05000000000000000000" pitchFamily="2" charset="2"/>
              </a:rPr>
              <a:t> layer of the </a:t>
            </a:r>
            <a:r>
              <a:rPr lang="fr-FR" sz="2000" dirty="0" err="1" smtClean="0">
                <a:sym typeface="Wingdings" panose="05000000000000000000" pitchFamily="2" charset="2"/>
              </a:rPr>
              <a:t>window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is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detailed</a:t>
            </a:r>
            <a:r>
              <a:rPr lang="fr-FR" sz="2000" dirty="0" smtClean="0">
                <a:sym typeface="Wingdings" panose="05000000000000000000" pitchFamily="2" charset="2"/>
              </a:rPr>
              <a:t>. </a:t>
            </a:r>
            <a:r>
              <a:rPr lang="fr-FR" sz="2000" dirty="0" err="1" smtClean="0">
                <a:sym typeface="Wingdings" panose="05000000000000000000" pitchFamily="2" charset="2"/>
              </a:rPr>
              <a:t>Gas</a:t>
            </a:r>
            <a:r>
              <a:rPr lang="fr-FR" sz="2000" dirty="0" smtClean="0">
                <a:sym typeface="Wingdings" panose="05000000000000000000" pitchFamily="2" charset="2"/>
              </a:rPr>
              <a:t> layer are </a:t>
            </a:r>
            <a:r>
              <a:rPr lang="fr-FR" sz="2000" dirty="0" err="1" smtClean="0">
                <a:sym typeface="Wingdings" panose="05000000000000000000" pitchFamily="2" charset="2"/>
              </a:rPr>
              <a:t>given</a:t>
            </a:r>
            <a:r>
              <a:rPr lang="fr-FR" sz="2000" dirty="0" smtClean="0">
                <a:sym typeface="Wingdings" panose="05000000000000000000" pitchFamily="2" charset="2"/>
              </a:rPr>
              <a:t> in the </a:t>
            </a:r>
            <a:r>
              <a:rPr lang="fr-FR" sz="2000" b="1" i="1" dirty="0" err="1" smtClean="0">
                <a:sym typeface="Wingdings" panose="05000000000000000000" pitchFamily="2" charset="2"/>
              </a:rPr>
              <a:t>WindowMaterial:Gas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object</a:t>
            </a:r>
            <a:r>
              <a:rPr lang="fr-FR" sz="2000" dirty="0" smtClean="0">
                <a:sym typeface="Wingdings" panose="05000000000000000000" pitchFamily="2" charset="2"/>
              </a:rPr>
              <a:t>. </a:t>
            </a:r>
          </a:p>
          <a:p>
            <a:pPr lvl="2"/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Window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1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Workshop </a:t>
            </a:r>
            <a:r>
              <a:rPr lang="fr-FR" dirty="0" err="1" smtClean="0"/>
              <a:t>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39552" y="1401316"/>
            <a:ext cx="8208912" cy="4908004"/>
          </a:xfrm>
        </p:spPr>
        <p:txBody>
          <a:bodyPr/>
          <a:lstStyle/>
          <a:p>
            <a:pPr lvl="2"/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sz="2000" u="sng" dirty="0" err="1" smtClean="0">
                <a:sym typeface="Wingdings" panose="05000000000000000000" pitchFamily="2" charset="2"/>
              </a:rPr>
              <a:t>Step</a:t>
            </a:r>
            <a:r>
              <a:rPr lang="fr-FR" sz="2000" u="sng" dirty="0" smtClean="0">
                <a:sym typeface="Wingdings" panose="05000000000000000000" pitchFamily="2" charset="2"/>
              </a:rPr>
              <a:t> 2</a:t>
            </a:r>
            <a:r>
              <a:rPr lang="fr-FR" sz="2000" dirty="0" smtClean="0">
                <a:sym typeface="Wingdings" panose="05000000000000000000" pitchFamily="2" charset="2"/>
              </a:rPr>
              <a:t> : </a:t>
            </a:r>
            <a:r>
              <a:rPr lang="fr-FR" sz="2000" dirty="0" err="1" smtClean="0">
                <a:sym typeface="Wingdings" panose="05000000000000000000" pitchFamily="2" charset="2"/>
              </a:rPr>
              <a:t>Create</a:t>
            </a:r>
            <a:r>
              <a:rPr lang="fr-FR" sz="2000" dirty="0" smtClean="0">
                <a:sym typeface="Wingdings" panose="05000000000000000000" pitchFamily="2" charset="2"/>
              </a:rPr>
              <a:t> the </a:t>
            </a:r>
            <a:r>
              <a:rPr lang="fr-FR" sz="2000" dirty="0" err="1" smtClean="0">
                <a:sym typeface="Wingdings" panose="05000000000000000000" pitchFamily="2" charset="2"/>
              </a:rPr>
              <a:t>assembly</a:t>
            </a:r>
            <a:r>
              <a:rPr lang="fr-FR" sz="2000" dirty="0" smtClean="0">
                <a:sym typeface="Wingdings" panose="05000000000000000000" pitchFamily="2" charset="2"/>
              </a:rPr>
              <a:t> in the Construction </a:t>
            </a:r>
            <a:r>
              <a:rPr lang="fr-FR" sz="2000" dirty="0" err="1" smtClean="0">
                <a:sym typeface="Wingdings" panose="05000000000000000000" pitchFamily="2" charset="2"/>
              </a:rPr>
              <a:t>object</a:t>
            </a:r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dirty="0" err="1" smtClean="0">
                <a:sym typeface="Wingdings" panose="05000000000000000000" pitchFamily="2" charset="2"/>
              </a:rPr>
              <a:t>From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outdoor</a:t>
            </a:r>
            <a:r>
              <a:rPr lang="fr-FR" sz="2000" dirty="0" smtClean="0">
                <a:sym typeface="Wingdings" panose="05000000000000000000" pitchFamily="2" charset="2"/>
              </a:rPr>
              <a:t> to indoor</a:t>
            </a:r>
          </a:p>
          <a:p>
            <a:pPr lvl="1"/>
            <a:endParaRPr lang="fr-FR" sz="2000" dirty="0" smtClean="0">
              <a:sym typeface="Wingdings" panose="05000000000000000000" pitchFamily="2" charset="2"/>
            </a:endParaRPr>
          </a:p>
          <a:p>
            <a:pPr lvl="1"/>
            <a:r>
              <a:rPr lang="fr-FR" sz="2000" u="sng" dirty="0" err="1" smtClean="0">
                <a:sym typeface="Wingdings" panose="05000000000000000000" pitchFamily="2" charset="2"/>
              </a:rPr>
              <a:t>Step</a:t>
            </a:r>
            <a:r>
              <a:rPr lang="fr-FR" sz="2000" u="sng" dirty="0" smtClean="0">
                <a:sym typeface="Wingdings" panose="05000000000000000000" pitchFamily="2" charset="2"/>
              </a:rPr>
              <a:t> 3</a:t>
            </a:r>
            <a:r>
              <a:rPr lang="fr-FR" sz="2000" dirty="0" smtClean="0">
                <a:sym typeface="Wingdings" panose="05000000000000000000" pitchFamily="2" charset="2"/>
              </a:rPr>
              <a:t> : Affect the </a:t>
            </a:r>
            <a:r>
              <a:rPr lang="fr-FR" sz="2000" dirty="0" err="1" smtClean="0">
                <a:sym typeface="Wingdings" panose="05000000000000000000" pitchFamily="2" charset="2"/>
              </a:rPr>
              <a:t>assembly</a:t>
            </a:r>
            <a:r>
              <a:rPr lang="fr-FR" sz="2000" dirty="0" smtClean="0">
                <a:sym typeface="Wingdings" panose="05000000000000000000" pitchFamily="2" charset="2"/>
              </a:rPr>
              <a:t> to the </a:t>
            </a:r>
            <a:r>
              <a:rPr lang="fr-FR" sz="2000" dirty="0" err="1" smtClean="0">
                <a:sym typeface="Wingdings" panose="05000000000000000000" pitchFamily="2" charset="2"/>
              </a:rPr>
              <a:t>window</a:t>
            </a:r>
            <a:r>
              <a:rPr lang="fr-FR" sz="2000" dirty="0" smtClean="0">
                <a:sym typeface="Wingdings" panose="05000000000000000000" pitchFamily="2" charset="2"/>
              </a:rPr>
              <a:t> in the </a:t>
            </a:r>
            <a:r>
              <a:rPr lang="fr-FR" sz="2000" b="1" i="1" dirty="0" err="1" smtClean="0">
                <a:sym typeface="Wingdings" panose="05000000000000000000" pitchFamily="2" charset="2"/>
              </a:rPr>
              <a:t>FenestrationSurface:Detailed</a:t>
            </a:r>
            <a:endParaRPr lang="fr-FR" sz="2000" b="1" i="1" dirty="0" smtClean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 software </a:t>
            </a:r>
            <a:r>
              <a:rPr lang="fr-FR" dirty="0" err="1" smtClean="0">
                <a:sym typeface="Wingdings" panose="05000000000000000000" pitchFamily="2" charset="2"/>
              </a:rPr>
              <a:t>called</a:t>
            </a:r>
            <a:r>
              <a:rPr lang="fr-FR" dirty="0" smtClean="0">
                <a:sym typeface="Wingdings" panose="05000000000000000000" pitchFamily="2" charset="2"/>
              </a:rPr>
              <a:t> WINDOW 7.6 </a:t>
            </a:r>
            <a:r>
              <a:rPr lang="fr-FR" dirty="0" err="1" smtClean="0">
                <a:sym typeface="Wingdings" panose="05000000000000000000" pitchFamily="2" charset="2"/>
              </a:rPr>
              <a:t>provides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characteristics</a:t>
            </a:r>
            <a:r>
              <a:rPr lang="fr-FR" dirty="0" smtClean="0">
                <a:sym typeface="Wingdings" panose="05000000000000000000" pitchFamily="2" charset="2"/>
              </a:rPr>
              <a:t> of </a:t>
            </a:r>
            <a:r>
              <a:rPr lang="fr-FR" dirty="0" err="1" smtClean="0">
                <a:sym typeface="Wingdings" panose="05000000000000000000" pitchFamily="2" charset="2"/>
              </a:rPr>
              <a:t>glazing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The </a:t>
            </a:r>
            <a:r>
              <a:rPr lang="fr-FR" dirty="0" err="1" smtClean="0">
                <a:sym typeface="Wingdings" panose="05000000000000000000" pitchFamily="2" charset="2"/>
              </a:rPr>
              <a:t>choice</a:t>
            </a:r>
            <a:r>
              <a:rPr lang="fr-FR" dirty="0" smtClean="0">
                <a:sym typeface="Wingdings" panose="05000000000000000000" pitchFamily="2" charset="2"/>
              </a:rPr>
              <a:t> of the </a:t>
            </a:r>
            <a:r>
              <a:rPr lang="fr-FR" dirty="0" err="1" smtClean="0">
                <a:sym typeface="Wingdings" panose="05000000000000000000" pitchFamily="2" charset="2"/>
              </a:rPr>
              <a:t>method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depends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again</a:t>
            </a:r>
            <a:r>
              <a:rPr lang="fr-FR" dirty="0" smtClean="0">
                <a:sym typeface="Wingdings" panose="05000000000000000000" pitchFamily="2" charset="2"/>
              </a:rPr>
              <a:t> of the objectives of the </a:t>
            </a:r>
            <a:r>
              <a:rPr lang="fr-FR" dirty="0" err="1" smtClean="0">
                <a:sym typeface="Wingdings" panose="05000000000000000000" pitchFamily="2" charset="2"/>
              </a:rPr>
              <a:t>study</a:t>
            </a:r>
            <a:r>
              <a:rPr lang="fr-FR" dirty="0" smtClean="0">
                <a:sym typeface="Wingdings" panose="05000000000000000000" pitchFamily="2" charset="2"/>
              </a:rPr>
              <a:t> (ex: if </a:t>
            </a:r>
            <a:r>
              <a:rPr lang="fr-FR" dirty="0" err="1" smtClean="0">
                <a:sym typeface="Wingdings" panose="05000000000000000000" pitchFamily="2" charset="2"/>
              </a:rPr>
              <a:t>you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want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study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effect</a:t>
            </a:r>
            <a:r>
              <a:rPr lang="fr-FR" dirty="0" smtClean="0">
                <a:sym typeface="Wingdings" panose="05000000000000000000" pitchFamily="2" charset="2"/>
              </a:rPr>
              <a:t> of a </a:t>
            </a:r>
            <a:r>
              <a:rPr lang="fr-FR" dirty="0" err="1" smtClean="0">
                <a:sym typeface="Wingdings" panose="05000000000000000000" pitchFamily="2" charset="2"/>
              </a:rPr>
              <a:t>low-e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glazing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you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absolutely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need</a:t>
            </a:r>
            <a:r>
              <a:rPr lang="fr-FR" dirty="0" smtClean="0">
                <a:sym typeface="Wingdings" panose="05000000000000000000" pitchFamily="2" charset="2"/>
              </a:rPr>
              <a:t> to use the 2</a:t>
            </a:r>
            <a:r>
              <a:rPr lang="fr-FR" baseline="30000" dirty="0" smtClean="0">
                <a:sym typeface="Wingdings" panose="05000000000000000000" pitchFamily="2" charset="2"/>
              </a:rPr>
              <a:t>nd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method</a:t>
            </a:r>
            <a:r>
              <a:rPr lang="fr-FR" dirty="0" smtClean="0">
                <a:sym typeface="Wingdings" panose="05000000000000000000" pitchFamily="2" charset="2"/>
              </a:rPr>
              <a:t>)  as </a:t>
            </a:r>
            <a:r>
              <a:rPr lang="fr-FR" dirty="0" err="1" smtClean="0">
                <a:sym typeface="Wingdings" panose="05000000000000000000" pitchFamily="2" charset="2"/>
              </a:rPr>
              <a:t>much</a:t>
            </a:r>
            <a:r>
              <a:rPr lang="fr-FR" dirty="0" smtClean="0">
                <a:sym typeface="Wingdings" panose="05000000000000000000" pitchFamily="2" charset="2"/>
              </a:rPr>
              <a:t> as possible, </a:t>
            </a:r>
            <a:r>
              <a:rPr lang="fr-FR" dirty="0" err="1" smtClean="0">
                <a:sym typeface="Wingdings" panose="05000000000000000000" pitchFamily="2" charset="2"/>
              </a:rPr>
              <a:t>try</a:t>
            </a:r>
            <a:r>
              <a:rPr lang="fr-FR" dirty="0" smtClean="0">
                <a:sym typeface="Wingdings" panose="05000000000000000000" pitchFamily="2" charset="2"/>
              </a:rPr>
              <a:t> to not use the </a:t>
            </a:r>
            <a:r>
              <a:rPr lang="fr-FR" dirty="0" err="1" smtClean="0">
                <a:sym typeface="Wingdings" panose="05000000000000000000" pitchFamily="2" charset="2"/>
              </a:rPr>
              <a:t>SimpleGlazingSystem</a:t>
            </a:r>
            <a:r>
              <a:rPr lang="fr-FR" dirty="0" smtClean="0">
                <a:sym typeface="Wingdings" panose="05000000000000000000" pitchFamily="2" charset="2"/>
              </a:rPr>
              <a:t> (but </a:t>
            </a:r>
            <a:r>
              <a:rPr lang="fr-FR" dirty="0" err="1" smtClean="0">
                <a:sym typeface="Wingdings" panose="05000000000000000000" pitchFamily="2" charset="2"/>
              </a:rPr>
              <a:t>it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really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dependent</a:t>
            </a:r>
            <a:r>
              <a:rPr lang="fr-FR" dirty="0" smtClean="0">
                <a:sym typeface="Wingdings" panose="05000000000000000000" pitchFamily="2" charset="2"/>
              </a:rPr>
              <a:t> of the </a:t>
            </a:r>
            <a:r>
              <a:rPr lang="fr-FR" dirty="0" err="1" smtClean="0">
                <a:sym typeface="Wingdings" panose="05000000000000000000" pitchFamily="2" charset="2"/>
              </a:rPr>
              <a:t>availability</a:t>
            </a:r>
            <a:r>
              <a:rPr lang="fr-FR" dirty="0" smtClean="0">
                <a:sym typeface="Wingdings" panose="05000000000000000000" pitchFamily="2" charset="2"/>
              </a:rPr>
              <a:t> of input data). 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Window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smtClean="0"/>
              <a:t>Frame and </a:t>
            </a:r>
            <a:r>
              <a:rPr lang="fr-FR" dirty="0" err="1" smtClean="0"/>
              <a:t>dividers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i="1" dirty="0" err="1" smtClean="0">
                <a:sym typeface="Wingdings" panose="05000000000000000000" pitchFamily="2" charset="2"/>
              </a:rPr>
              <a:t>WindowProperty:FrameAndDivider</a:t>
            </a:r>
            <a:r>
              <a:rPr lang="fr-FR" i="1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Thermal coefficient has to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given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without</a:t>
            </a:r>
            <a:r>
              <a:rPr lang="fr-FR" dirty="0" smtClean="0">
                <a:sym typeface="Wingdings" panose="05000000000000000000" pitchFamily="2" charset="2"/>
              </a:rPr>
              <a:t> film coefficients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When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they</a:t>
            </a:r>
            <a:r>
              <a:rPr lang="fr-FR" dirty="0" smtClean="0"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ym typeface="Wingdings" panose="05000000000000000000" pitchFamily="2" charset="2"/>
              </a:rPr>
              <a:t>included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their</a:t>
            </a:r>
            <a:r>
              <a:rPr lang="fr-FR" dirty="0" smtClean="0">
                <a:sym typeface="Wingdings" panose="05000000000000000000" pitchFamily="2" charset="2"/>
              </a:rPr>
              <a:t> surface are </a:t>
            </a:r>
            <a:r>
              <a:rPr lang="fr-FR" dirty="0" err="1" smtClean="0">
                <a:sym typeface="Wingdings" panose="05000000000000000000" pitchFamily="2" charset="2"/>
              </a:rPr>
              <a:t>subtracted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from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geometrical</a:t>
            </a:r>
            <a:r>
              <a:rPr lang="fr-FR" dirty="0" smtClean="0">
                <a:sym typeface="Wingdings" panose="05000000000000000000" pitchFamily="2" charset="2"/>
              </a:rPr>
              <a:t> area of the </a:t>
            </a:r>
            <a:r>
              <a:rPr lang="fr-FR" dirty="0" err="1" smtClean="0">
                <a:sym typeface="Wingdings" panose="05000000000000000000" pitchFamily="2" charset="2"/>
              </a:rPr>
              <a:t>window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The software WINDOW 7.6 </a:t>
            </a:r>
            <a:r>
              <a:rPr lang="fr-FR" dirty="0" err="1" smtClean="0">
                <a:sym typeface="Wingdings" panose="05000000000000000000" pitchFamily="2" charset="2"/>
              </a:rPr>
              <a:t>informs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also</a:t>
            </a:r>
            <a:r>
              <a:rPr lang="fr-FR" dirty="0" smtClean="0">
                <a:sym typeface="Wingdings" panose="05000000000000000000" pitchFamily="2" charset="2"/>
              </a:rPr>
              <a:t> on the frame and </a:t>
            </a:r>
            <a:r>
              <a:rPr lang="fr-FR" dirty="0" err="1" smtClean="0">
                <a:sym typeface="Wingdings" panose="05000000000000000000" pitchFamily="2" charset="2"/>
              </a:rPr>
              <a:t>divider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characteristics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Frame and </a:t>
            </a:r>
            <a:r>
              <a:rPr lang="fr-FR" dirty="0" err="1" smtClean="0"/>
              <a:t>divider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Rename</a:t>
            </a:r>
            <a:r>
              <a:rPr lang="fr-FR" dirty="0" smtClean="0"/>
              <a:t> the </a:t>
            </a:r>
            <a:r>
              <a:rPr lang="fr-FR" dirty="0" err="1" smtClean="0"/>
              <a:t>idf</a:t>
            </a:r>
            <a:r>
              <a:rPr lang="fr-FR" dirty="0" smtClean="0"/>
              <a:t> by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Exo2.idf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emissivity</a:t>
            </a:r>
            <a:r>
              <a:rPr lang="fr-FR" dirty="0" smtClean="0"/>
              <a:t> of the </a:t>
            </a:r>
            <a:r>
              <a:rPr lang="fr-FR" dirty="0" err="1" smtClean="0"/>
              <a:t>low-e</a:t>
            </a:r>
            <a:r>
              <a:rPr lang="fr-FR" dirty="0" smtClean="0"/>
              <a:t> layer by an </a:t>
            </a:r>
            <a:r>
              <a:rPr lang="fr-FR" dirty="0" err="1" smtClean="0"/>
              <a:t>emissivity</a:t>
            </a:r>
            <a:r>
              <a:rPr lang="fr-FR" dirty="0" smtClean="0"/>
              <a:t> of 4% and replace the </a:t>
            </a:r>
            <a:r>
              <a:rPr lang="fr-FR" dirty="0" err="1" smtClean="0"/>
              <a:t>gas</a:t>
            </a:r>
            <a:r>
              <a:rPr lang="fr-FR" dirty="0" smtClean="0"/>
              <a:t> by 16 mm of Argon.  </a:t>
            </a:r>
          </a:p>
          <a:p>
            <a:endParaRPr lang="fr-FR" dirty="0"/>
          </a:p>
          <a:p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 in </a:t>
            </a:r>
            <a:r>
              <a:rPr lang="fr-FR" dirty="0" err="1" smtClean="0"/>
              <a:t>term</a:t>
            </a:r>
            <a:r>
              <a:rPr lang="fr-FR" dirty="0" smtClean="0"/>
              <a:t> of indoor </a:t>
            </a:r>
            <a:r>
              <a:rPr lang="fr-FR" dirty="0" err="1" smtClean="0"/>
              <a:t>temperature</a:t>
            </a:r>
            <a:r>
              <a:rPr lang="fr-FR" dirty="0" smtClean="0"/>
              <a:t> and compare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of the initial case. </a:t>
            </a:r>
          </a:p>
          <a:p>
            <a:endParaRPr lang="fr-FR" dirty="0"/>
          </a:p>
          <a:p>
            <a:r>
              <a:rPr lang="fr-FR" dirty="0" err="1" smtClean="0"/>
              <a:t>Modifiy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the thermal coefficient of the frame by a value of 1,4 W/m²/K</a:t>
            </a:r>
          </a:p>
          <a:p>
            <a:endParaRPr lang="fr-FR" dirty="0"/>
          </a:p>
          <a:p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 and compare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initial case. 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5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smtClean="0"/>
              <a:t>Blind and </a:t>
            </a:r>
            <a:r>
              <a:rPr lang="fr-FR" dirty="0" err="1" smtClean="0"/>
              <a:t>shade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. </a:t>
            </a:r>
            <a:r>
              <a:rPr lang="fr-FR" dirty="0" err="1" smtClean="0"/>
              <a:t>Mainy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are </a:t>
            </a:r>
            <a:r>
              <a:rPr lang="fr-FR" dirty="0" err="1" smtClean="0"/>
              <a:t>provided</a:t>
            </a:r>
            <a:r>
              <a:rPr lang="fr-FR" dirty="0" smtClean="0"/>
              <a:t>. The </a:t>
            </a:r>
            <a:r>
              <a:rPr lang="fr-FR" dirty="0" err="1" smtClean="0"/>
              <a:t>mainly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are </a:t>
            </a:r>
            <a:r>
              <a:rPr lang="fr-FR" i="1" dirty="0" err="1" smtClean="0"/>
              <a:t>WindowMaterial:Shade</a:t>
            </a:r>
            <a:r>
              <a:rPr lang="fr-FR" dirty="0" smtClean="0"/>
              <a:t> and </a:t>
            </a:r>
            <a:r>
              <a:rPr lang="fr-FR" i="1" dirty="0" err="1" smtClean="0"/>
              <a:t>WindowMaterial:Blind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Optical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blind</a:t>
            </a:r>
            <a:r>
              <a:rPr lang="fr-FR" dirty="0" smtClean="0"/>
              <a:t>, </a:t>
            </a:r>
            <a:r>
              <a:rPr lang="fr-FR" dirty="0" err="1" smtClean="0"/>
              <a:t>possibility</a:t>
            </a:r>
            <a:r>
              <a:rPr lang="fr-FR" dirty="0" smtClean="0"/>
              <a:t> to model the </a:t>
            </a:r>
            <a:r>
              <a:rPr lang="fr-FR" dirty="0" err="1" smtClean="0"/>
              <a:t>effects</a:t>
            </a:r>
            <a:r>
              <a:rPr lang="fr-FR" dirty="0" smtClean="0"/>
              <a:t> of the </a:t>
            </a:r>
            <a:r>
              <a:rPr lang="fr-FR" dirty="0" err="1" smtClean="0"/>
              <a:t>slat</a:t>
            </a:r>
            <a:r>
              <a:rPr lang="fr-FR" dirty="0" smtClean="0"/>
              <a:t> angle and of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moving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err="1" smtClean="0"/>
              <a:t>Their</a:t>
            </a:r>
            <a:r>
              <a:rPr lang="fr-FR" dirty="0" smtClean="0"/>
              <a:t> control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possible.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monitoring are </a:t>
            </a:r>
            <a:r>
              <a:rPr lang="fr-FR" dirty="0" err="1" smtClean="0"/>
              <a:t>provided</a:t>
            </a:r>
            <a:r>
              <a:rPr lang="fr-FR" dirty="0" smtClean="0"/>
              <a:t> by </a:t>
            </a:r>
            <a:r>
              <a:rPr lang="fr-FR" dirty="0" err="1" smtClean="0"/>
              <a:t>EnergyPlus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modelled</a:t>
            </a:r>
            <a:r>
              <a:rPr lang="fr-FR" dirty="0" smtClean="0"/>
              <a:t> a </a:t>
            </a:r>
            <a:r>
              <a:rPr lang="fr-FR" dirty="0" err="1" smtClean="0"/>
              <a:t>partially</a:t>
            </a:r>
            <a:r>
              <a:rPr lang="fr-FR" dirty="0" smtClean="0"/>
              <a:t> open </a:t>
            </a:r>
            <a:r>
              <a:rPr lang="fr-FR" dirty="0" err="1" smtClean="0"/>
              <a:t>shade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totally</a:t>
            </a:r>
            <a:r>
              <a:rPr lang="fr-FR" dirty="0" smtClean="0">
                <a:sym typeface="Wingdings" panose="05000000000000000000" pitchFamily="2" charset="2"/>
              </a:rPr>
              <a:t> open or </a:t>
            </a:r>
            <a:r>
              <a:rPr lang="fr-FR" dirty="0" err="1" smtClean="0">
                <a:sym typeface="Wingdings" panose="05000000000000000000" pitchFamily="2" charset="2"/>
              </a:rPr>
              <a:t>totally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closed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Shade</a:t>
            </a:r>
            <a:r>
              <a:rPr lang="fr-FR" dirty="0" smtClean="0">
                <a:sym typeface="Wingdings" panose="05000000000000000000" pitchFamily="2" charset="2"/>
              </a:rPr>
              <a:t> place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given</a:t>
            </a:r>
            <a:r>
              <a:rPr lang="fr-FR" dirty="0" smtClean="0">
                <a:sym typeface="Wingdings" panose="05000000000000000000" pitchFamily="2" charset="2"/>
              </a:rPr>
              <a:t> in the Construction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 new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created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describing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window</a:t>
            </a:r>
            <a:r>
              <a:rPr lang="fr-FR" dirty="0" smtClean="0">
                <a:sym typeface="Wingdings" panose="05000000000000000000" pitchFamily="2" charset="2"/>
              </a:rPr>
              <a:t> construction and the place of the </a:t>
            </a:r>
            <a:r>
              <a:rPr lang="fr-FR" dirty="0" err="1" smtClean="0">
                <a:sym typeface="Wingdings" panose="05000000000000000000" pitchFamily="2" charset="2"/>
              </a:rPr>
              <a:t>shade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Blind and </a:t>
            </a:r>
            <a:r>
              <a:rPr lang="fr-FR" dirty="0" err="1" smtClean="0"/>
              <a:t>shade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Rename</a:t>
            </a:r>
            <a:r>
              <a:rPr lang="fr-FR" dirty="0" smtClean="0"/>
              <a:t> the </a:t>
            </a:r>
            <a:r>
              <a:rPr lang="fr-FR" dirty="0" err="1" smtClean="0"/>
              <a:t>idf</a:t>
            </a:r>
            <a:r>
              <a:rPr lang="fr-FR" dirty="0" smtClean="0"/>
              <a:t> file by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Exo3.idf</a:t>
            </a:r>
          </a:p>
          <a:p>
            <a:endParaRPr lang="fr-FR" dirty="0" smtClean="0"/>
          </a:p>
          <a:p>
            <a:r>
              <a:rPr lang="fr-FR" dirty="0" err="1" smtClean="0"/>
              <a:t>Add</a:t>
            </a:r>
            <a:r>
              <a:rPr lang="fr-FR" dirty="0" smtClean="0"/>
              <a:t> a monitoring of the </a:t>
            </a:r>
            <a:r>
              <a:rPr lang="fr-FR" dirty="0" err="1" smtClean="0"/>
              <a:t>shade</a:t>
            </a:r>
            <a:r>
              <a:rPr lang="fr-FR" dirty="0" smtClean="0"/>
              <a:t> </a:t>
            </a:r>
            <a:r>
              <a:rPr lang="fr-FR" dirty="0" err="1" smtClean="0"/>
              <a:t>considering</a:t>
            </a:r>
            <a:r>
              <a:rPr lang="fr-FR" dirty="0" smtClean="0"/>
              <a:t> the </a:t>
            </a:r>
            <a:r>
              <a:rPr lang="fr-FR" dirty="0" err="1" smtClean="0"/>
              <a:t>solar</a:t>
            </a:r>
            <a:r>
              <a:rPr lang="fr-FR" dirty="0" smtClean="0"/>
              <a:t> radiation on </a:t>
            </a:r>
            <a:r>
              <a:rPr lang="fr-FR" dirty="0" err="1" smtClean="0"/>
              <a:t>window</a:t>
            </a:r>
            <a:r>
              <a:rPr lang="fr-FR" dirty="0" smtClean="0"/>
              <a:t>. Assume a </a:t>
            </a:r>
            <a:r>
              <a:rPr lang="fr-FR" dirty="0" err="1" smtClean="0"/>
              <a:t>setpoint</a:t>
            </a:r>
            <a:r>
              <a:rPr lang="fr-FR" dirty="0" smtClean="0"/>
              <a:t> of 120 W/m².</a:t>
            </a:r>
          </a:p>
          <a:p>
            <a:endParaRPr lang="fr-FR" dirty="0"/>
          </a:p>
          <a:p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 and compare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initial case. 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0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0" y="1268760"/>
            <a:ext cx="8677245" cy="4908004"/>
          </a:xfrm>
        </p:spPr>
        <p:txBody>
          <a:bodyPr/>
          <a:lstStyle/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are </a:t>
            </a:r>
            <a:r>
              <a:rPr lang="fr-FR" dirty="0" err="1" smtClean="0"/>
              <a:t>provided</a:t>
            </a:r>
            <a:r>
              <a:rPr lang="fr-FR" dirty="0" smtClean="0"/>
              <a:t> to model the infiltration and the ventilation 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consists</a:t>
            </a:r>
            <a:r>
              <a:rPr lang="fr-FR" dirty="0" smtClean="0"/>
              <a:t> in </a:t>
            </a:r>
            <a:r>
              <a:rPr lang="fr-FR" dirty="0" err="1" smtClean="0"/>
              <a:t>assuming</a:t>
            </a:r>
            <a:r>
              <a:rPr lang="fr-FR" dirty="0" smtClean="0"/>
              <a:t> a constant flow rate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b="1" i="1" dirty="0" err="1" smtClean="0">
                <a:sym typeface="Wingdings" panose="05000000000000000000" pitchFamily="2" charset="2"/>
              </a:rPr>
              <a:t>ZoneVentilation:DesignFlowRate</a:t>
            </a:r>
            <a:r>
              <a:rPr lang="fr-FR" dirty="0" smtClean="0">
                <a:sym typeface="Wingdings" panose="05000000000000000000" pitchFamily="2" charset="2"/>
              </a:rPr>
              <a:t> and </a:t>
            </a:r>
            <a:r>
              <a:rPr lang="fr-FR" b="1" i="1" dirty="0" err="1" smtClean="0">
                <a:sym typeface="Wingdings" panose="05000000000000000000" pitchFamily="2" charset="2"/>
              </a:rPr>
              <a:t>ZoneInfiltration:DesignFlowRate</a:t>
            </a:r>
            <a:endParaRPr lang="fr-FR" b="1" i="1" dirty="0" smtClean="0">
              <a:sym typeface="Wingdings" panose="05000000000000000000" pitchFamily="2" charset="2"/>
            </a:endParaRPr>
          </a:p>
          <a:p>
            <a:pPr lvl="1"/>
            <a:endParaRPr lang="fr-FR" sz="1000" b="1" i="1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 bit more </a:t>
            </a:r>
            <a:r>
              <a:rPr lang="fr-FR" dirty="0" err="1" smtClean="0">
                <a:sym typeface="Wingdings" panose="05000000000000000000" pitchFamily="2" charset="2"/>
              </a:rPr>
              <a:t>detailed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method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consists</a:t>
            </a:r>
            <a:r>
              <a:rPr lang="fr-FR" dirty="0" smtClean="0">
                <a:sym typeface="Wingdings" panose="05000000000000000000" pitchFamily="2" charset="2"/>
              </a:rPr>
              <a:t> in </a:t>
            </a:r>
            <a:r>
              <a:rPr lang="fr-FR" dirty="0" err="1" smtClean="0">
                <a:sym typeface="Wingdings" panose="05000000000000000000" pitchFamily="2" charset="2"/>
              </a:rPr>
              <a:t>taking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into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account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effect</a:t>
            </a:r>
            <a:r>
              <a:rPr lang="fr-FR" dirty="0" smtClean="0">
                <a:sym typeface="Wingdings" panose="05000000000000000000" pitchFamily="2" charset="2"/>
              </a:rPr>
              <a:t> of the </a:t>
            </a:r>
            <a:r>
              <a:rPr lang="fr-FR" dirty="0" err="1" smtClean="0">
                <a:sym typeface="Wingdings" panose="05000000000000000000" pitchFamily="2" charset="2"/>
              </a:rPr>
              <a:t>stack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effect</a:t>
            </a:r>
            <a:r>
              <a:rPr lang="fr-FR" dirty="0" smtClean="0">
                <a:sym typeface="Wingdings" panose="05000000000000000000" pitchFamily="2" charset="2"/>
              </a:rPr>
              <a:t> and the </a:t>
            </a:r>
            <a:r>
              <a:rPr lang="fr-FR" dirty="0" err="1" smtClean="0">
                <a:sym typeface="Wingdings" panose="05000000000000000000" pitchFamily="2" charset="2"/>
              </a:rPr>
              <a:t>wind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effect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through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wind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velocity</a:t>
            </a:r>
            <a:r>
              <a:rPr lang="fr-FR" dirty="0" smtClean="0">
                <a:sym typeface="Wingdings" panose="05000000000000000000" pitchFamily="2" charset="2"/>
              </a:rPr>
              <a:t> and the </a:t>
            </a:r>
            <a:r>
              <a:rPr lang="fr-FR" dirty="0" err="1" smtClean="0">
                <a:sym typeface="Wingdings" panose="05000000000000000000" pitchFamily="2" charset="2"/>
              </a:rPr>
              <a:t>tempertaure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difference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without</a:t>
            </a:r>
            <a:r>
              <a:rPr lang="fr-FR" dirty="0" smtClean="0">
                <a:sym typeface="Wingdings" panose="05000000000000000000" pitchFamily="2" charset="2"/>
              </a:rPr>
              <a:t> pressure </a:t>
            </a:r>
            <a:r>
              <a:rPr lang="fr-FR" dirty="0" err="1" smtClean="0">
                <a:sym typeface="Wingdings" panose="05000000000000000000" pitchFamily="2" charset="2"/>
              </a:rPr>
              <a:t>considerations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b="1" i="1" dirty="0" err="1" smtClean="0">
                <a:sym typeface="Wingdings" panose="05000000000000000000" pitchFamily="2" charset="2"/>
              </a:rPr>
              <a:t>ZoneVentilation:WindAndStackOpenArea</a:t>
            </a:r>
            <a:r>
              <a:rPr lang="fr-FR" dirty="0" smtClean="0">
                <a:sym typeface="Wingdings" panose="05000000000000000000" pitchFamily="2" charset="2"/>
              </a:rPr>
              <a:t> and </a:t>
            </a:r>
            <a:r>
              <a:rPr lang="fr-FR" b="1" i="1" dirty="0" err="1" smtClean="0">
                <a:sym typeface="Wingdings" panose="05000000000000000000" pitchFamily="2" charset="2"/>
              </a:rPr>
              <a:t>ZoneInfiltration:EffectiveLeakageArea</a:t>
            </a:r>
            <a:r>
              <a:rPr lang="fr-FR" b="1" i="1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fr-FR" sz="1000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The </a:t>
            </a:r>
            <a:r>
              <a:rPr lang="fr-FR" dirty="0" err="1" smtClean="0">
                <a:sym typeface="Wingdings" panose="05000000000000000000" pitchFamily="2" charset="2"/>
              </a:rPr>
              <a:t>AirFlow</a:t>
            </a:r>
            <a:r>
              <a:rPr lang="fr-FR" dirty="0" smtClean="0">
                <a:sym typeface="Wingdings" panose="05000000000000000000" pitchFamily="2" charset="2"/>
              </a:rPr>
              <a:t> Network (AFN) </a:t>
            </a:r>
            <a:r>
              <a:rPr lang="fr-FR" dirty="0" err="1" smtClean="0">
                <a:sym typeface="Wingdings" panose="05000000000000000000" pitchFamily="2" charset="2"/>
              </a:rPr>
              <a:t>consists</a:t>
            </a:r>
            <a:r>
              <a:rPr lang="fr-FR" dirty="0" smtClean="0">
                <a:sym typeface="Wingdings" panose="05000000000000000000" pitchFamily="2" charset="2"/>
              </a:rPr>
              <a:t> in </a:t>
            </a:r>
            <a:r>
              <a:rPr lang="fr-FR" dirty="0" err="1" smtClean="0">
                <a:sym typeface="Wingdings" panose="05000000000000000000" pitchFamily="2" charset="2"/>
              </a:rPr>
              <a:t>modelling</a:t>
            </a:r>
            <a:r>
              <a:rPr lang="fr-FR" dirty="0" smtClean="0">
                <a:sym typeface="Wingdings" panose="05000000000000000000" pitchFamily="2" charset="2"/>
              </a:rPr>
              <a:t> the pressure on an </a:t>
            </a:r>
            <a:r>
              <a:rPr lang="fr-FR" dirty="0" err="1" smtClean="0">
                <a:sym typeface="Wingdings" panose="05000000000000000000" pitchFamily="2" charset="2"/>
              </a:rPr>
              <a:t>aeraulic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scheme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fr-FR" sz="1050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Both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mechanical</a:t>
            </a:r>
            <a:r>
              <a:rPr lang="fr-FR" dirty="0" smtClean="0">
                <a:sym typeface="Wingdings" panose="05000000000000000000" pitchFamily="2" charset="2"/>
              </a:rPr>
              <a:t> or </a:t>
            </a:r>
            <a:r>
              <a:rPr lang="fr-FR" dirty="0" err="1" smtClean="0">
                <a:sym typeface="Wingdings" panose="05000000000000000000" pitchFamily="2" charset="2"/>
              </a:rPr>
              <a:t>natural</a:t>
            </a:r>
            <a:r>
              <a:rPr lang="fr-FR" dirty="0" smtClean="0">
                <a:sym typeface="Wingdings" panose="05000000000000000000" pitchFamily="2" charset="2"/>
              </a:rPr>
              <a:t> ventilation </a:t>
            </a:r>
            <a:r>
              <a:rPr lang="fr-FR" dirty="0" err="1" smtClean="0">
                <a:sym typeface="Wingdings" panose="05000000000000000000" pitchFamily="2" charset="2"/>
              </a:rPr>
              <a:t>can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considered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</a:p>
          <a:p>
            <a:endParaRPr lang="fr-FR" sz="1000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Several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methods</a:t>
            </a:r>
            <a:r>
              <a:rPr lang="fr-FR" dirty="0" smtClean="0">
                <a:sym typeface="Wingdings" panose="05000000000000000000" pitchFamily="2" charset="2"/>
              </a:rPr>
              <a:t> of design flow rate are </a:t>
            </a:r>
            <a:r>
              <a:rPr lang="fr-FR" dirty="0" err="1" smtClean="0">
                <a:sym typeface="Wingdings" panose="05000000000000000000" pitchFamily="2" charset="2"/>
              </a:rPr>
              <a:t>available</a:t>
            </a:r>
            <a:r>
              <a:rPr lang="fr-FR" dirty="0" smtClean="0">
                <a:sym typeface="Wingdings" panose="05000000000000000000" pitchFamily="2" charset="2"/>
              </a:rPr>
              <a:t> :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Per zone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Per </a:t>
            </a:r>
            <a:r>
              <a:rPr lang="fr-FR" dirty="0" err="1" smtClean="0">
                <a:sym typeface="Wingdings" panose="05000000000000000000" pitchFamily="2" charset="2"/>
              </a:rPr>
              <a:t>person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Per m²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Air changes per </a:t>
            </a:r>
            <a:r>
              <a:rPr lang="fr-FR" dirty="0" err="1" smtClean="0">
                <a:sym typeface="Wingdings" panose="05000000000000000000" pitchFamily="2" charset="2"/>
              </a:rPr>
              <a:t>hour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Ventilation and infiltration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/>
              <a:t>Rename</a:t>
            </a:r>
            <a:r>
              <a:rPr lang="fr-FR" dirty="0"/>
              <a:t> the </a:t>
            </a:r>
            <a:r>
              <a:rPr lang="fr-FR" dirty="0" err="1"/>
              <a:t>idf</a:t>
            </a:r>
            <a:r>
              <a:rPr lang="fr-FR" dirty="0"/>
              <a:t> file by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smtClean="0"/>
              <a:t>Exo4.idf</a:t>
            </a:r>
          </a:p>
          <a:p>
            <a:endParaRPr lang="fr-FR" dirty="0"/>
          </a:p>
          <a:p>
            <a:r>
              <a:rPr lang="fr-FR" dirty="0" smtClean="0"/>
              <a:t>Assume the infiltration flow rate at 0,5 </a:t>
            </a:r>
            <a:r>
              <a:rPr lang="fr-FR" dirty="0" err="1" smtClean="0"/>
              <a:t>ach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 and compare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initial case.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Assume </a:t>
            </a:r>
            <a:r>
              <a:rPr lang="fr-FR" dirty="0" err="1" smtClean="0"/>
              <a:t>then</a:t>
            </a:r>
            <a:r>
              <a:rPr lang="fr-FR" dirty="0" smtClean="0"/>
              <a:t> a ventilation flow rate at 3 </a:t>
            </a:r>
            <a:r>
              <a:rPr lang="fr-FR" dirty="0" err="1" smtClean="0"/>
              <a:t>ach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err="1"/>
              <a:t>Visualize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and compare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initial case.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provide</a:t>
            </a:r>
            <a:r>
              <a:rPr lang="fr-FR" dirty="0" smtClean="0"/>
              <a:t> first </a:t>
            </a:r>
            <a:r>
              <a:rPr lang="fr-FR" dirty="0" err="1" smtClean="0"/>
              <a:t>steps</a:t>
            </a:r>
            <a:r>
              <a:rPr lang="fr-FR" dirty="0" smtClean="0"/>
              <a:t> to use </a:t>
            </a:r>
            <a:r>
              <a:rPr lang="fr-FR" dirty="0" err="1" smtClean="0"/>
              <a:t>EnergyPlus</a:t>
            </a:r>
            <a:r>
              <a:rPr lang="fr-FR" dirty="0" smtClean="0"/>
              <a:t> by </a:t>
            </a:r>
            <a:r>
              <a:rPr lang="fr-FR" dirty="0" err="1" smtClean="0"/>
              <a:t>focusing</a:t>
            </a:r>
            <a:r>
              <a:rPr lang="fr-FR" dirty="0" smtClean="0"/>
              <a:t> on the thermal simulation. </a:t>
            </a:r>
          </a:p>
          <a:p>
            <a:endParaRPr lang="fr-FR" dirty="0"/>
          </a:p>
          <a:p>
            <a:r>
              <a:rPr lang="fr-FR" dirty="0" smtClean="0"/>
              <a:t>To show the multiple </a:t>
            </a:r>
            <a:r>
              <a:rPr lang="fr-FR" dirty="0" err="1" smtClean="0"/>
              <a:t>choices</a:t>
            </a:r>
            <a:r>
              <a:rPr lang="fr-FR" dirty="0" smtClean="0"/>
              <a:t> of simulation </a:t>
            </a:r>
            <a:r>
              <a:rPr lang="fr-FR" dirty="0" err="1" smtClean="0"/>
              <a:t>given</a:t>
            </a:r>
            <a:r>
              <a:rPr lang="fr-FR" dirty="0" smtClean="0"/>
              <a:t> by </a:t>
            </a:r>
            <a:r>
              <a:rPr lang="fr-FR" dirty="0" err="1" smtClean="0"/>
              <a:t>EnergyPlus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able to use the good simulation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application</a:t>
            </a:r>
          </a:p>
          <a:p>
            <a:endParaRPr lang="fr-FR" dirty="0"/>
          </a:p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aware</a:t>
            </a:r>
            <a:r>
              <a:rPr lang="fr-FR" dirty="0" smtClean="0"/>
              <a:t> of the simulation </a:t>
            </a:r>
            <a:r>
              <a:rPr lang="fr-FR" dirty="0" err="1" smtClean="0"/>
              <a:t>ability</a:t>
            </a:r>
            <a:r>
              <a:rPr lang="fr-FR" dirty="0" smtClean="0"/>
              <a:t> of </a:t>
            </a:r>
            <a:r>
              <a:rPr lang="fr-FR" dirty="0" err="1" smtClean="0"/>
              <a:t>EnergyPlus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Objectives of the workshop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gains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heat</a:t>
            </a:r>
            <a:r>
              <a:rPr lang="fr-FR" dirty="0" smtClean="0"/>
              <a:t> power of : </a:t>
            </a:r>
          </a:p>
          <a:p>
            <a:pPr lvl="1"/>
            <a:r>
              <a:rPr lang="fr-FR" dirty="0" smtClean="0"/>
              <a:t>People </a:t>
            </a:r>
          </a:p>
          <a:p>
            <a:pPr lvl="1"/>
            <a:r>
              <a:rPr lang="fr-FR" dirty="0" smtClean="0"/>
              <a:t>Electric </a:t>
            </a:r>
            <a:r>
              <a:rPr lang="fr-FR" dirty="0" err="1" smtClean="0"/>
              <a:t>equipment</a:t>
            </a:r>
            <a:endParaRPr lang="fr-FR" dirty="0" smtClean="0"/>
          </a:p>
          <a:p>
            <a:pPr lvl="1"/>
            <a:r>
              <a:rPr lang="fr-FR" dirty="0" err="1" smtClean="0"/>
              <a:t>Lighting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For people, a </a:t>
            </a:r>
            <a:r>
              <a:rPr lang="fr-FR" dirty="0" err="1" smtClean="0"/>
              <a:t>schedule</a:t>
            </a:r>
            <a:r>
              <a:rPr lang="fr-FR" dirty="0" smtClean="0"/>
              <a:t> of the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considered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gains,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of </a:t>
            </a:r>
            <a:r>
              <a:rPr lang="fr-FR" dirty="0" err="1" smtClean="0"/>
              <a:t>calculation</a:t>
            </a:r>
            <a:r>
              <a:rPr lang="fr-FR" dirty="0" smtClean="0"/>
              <a:t> are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the objective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compatible </a:t>
            </a:r>
            <a:r>
              <a:rPr lang="fr-FR" dirty="0" err="1" smtClean="0">
                <a:sym typeface="Wingdings" panose="05000000000000000000" pitchFamily="2" charset="2"/>
              </a:rPr>
              <a:t>with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major international </a:t>
            </a:r>
            <a:r>
              <a:rPr lang="fr-FR" dirty="0" err="1" smtClean="0">
                <a:sym typeface="Wingdings" panose="05000000000000000000" pitchFamily="2" charset="2"/>
              </a:rPr>
              <a:t>references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gains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02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to </a:t>
            </a:r>
            <a:r>
              <a:rPr lang="fr-FR" dirty="0" err="1" smtClean="0"/>
              <a:t>declare</a:t>
            </a:r>
            <a:r>
              <a:rPr lang="fr-FR" dirty="0" smtClean="0"/>
              <a:t> a </a:t>
            </a:r>
            <a:r>
              <a:rPr lang="fr-FR" dirty="0" err="1" smtClean="0"/>
              <a:t>schedule</a:t>
            </a:r>
            <a:r>
              <a:rPr lang="fr-FR" dirty="0" smtClean="0"/>
              <a:t> are </a:t>
            </a:r>
            <a:r>
              <a:rPr lang="fr-FR" dirty="0" err="1" smtClean="0"/>
              <a:t>provided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Daily </a:t>
            </a:r>
            <a:r>
              <a:rPr lang="fr-FR" dirty="0" err="1" smtClean="0"/>
              <a:t>schedule</a:t>
            </a:r>
            <a:endParaRPr lang="fr-FR" dirty="0" smtClean="0"/>
          </a:p>
          <a:p>
            <a:pPr lvl="1"/>
            <a:r>
              <a:rPr lang="fr-FR" dirty="0" smtClean="0"/>
              <a:t>Weekly </a:t>
            </a:r>
            <a:r>
              <a:rPr lang="fr-FR" dirty="0" err="1" smtClean="0"/>
              <a:t>schedule</a:t>
            </a:r>
            <a:endParaRPr lang="fr-FR" dirty="0" smtClean="0"/>
          </a:p>
          <a:p>
            <a:pPr lvl="1"/>
            <a:r>
              <a:rPr lang="fr-FR" dirty="0" err="1" smtClean="0"/>
              <a:t>Detailed</a:t>
            </a:r>
            <a:r>
              <a:rPr lang="fr-FR" dirty="0" smtClean="0"/>
              <a:t> </a:t>
            </a:r>
            <a:r>
              <a:rPr lang="fr-FR" dirty="0" err="1" smtClean="0"/>
              <a:t>schedule</a:t>
            </a:r>
            <a:r>
              <a:rPr lang="fr-FR" dirty="0" smtClean="0"/>
              <a:t> (</a:t>
            </a:r>
            <a:r>
              <a:rPr lang="fr-FR" dirty="0" err="1" smtClean="0"/>
              <a:t>hour</a:t>
            </a:r>
            <a:r>
              <a:rPr lang="fr-FR" dirty="0" smtClean="0"/>
              <a:t> per </a:t>
            </a:r>
            <a:r>
              <a:rPr lang="fr-FR" dirty="0" err="1" smtClean="0"/>
              <a:t>hour</a:t>
            </a:r>
            <a:r>
              <a:rPr lang="fr-FR" dirty="0" smtClean="0"/>
              <a:t>, minute per minute)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b="1" i="1" dirty="0" err="1" smtClean="0">
                <a:sym typeface="Wingdings" panose="05000000000000000000" pitchFamily="2" charset="2"/>
              </a:rPr>
              <a:t>Schedule:Compact</a:t>
            </a:r>
            <a:endParaRPr lang="fr-FR" b="1" i="1" dirty="0" smtClean="0">
              <a:sym typeface="Wingdings" panose="05000000000000000000" pitchFamily="2" charset="2"/>
            </a:endParaRPr>
          </a:p>
          <a:p>
            <a:pPr lvl="1"/>
            <a:endParaRPr lang="fr-FR" b="1" i="1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For</a:t>
            </a:r>
            <a:r>
              <a:rPr lang="fr-FR" i="1" dirty="0" smtClean="0">
                <a:sym typeface="Wingdings" panose="05000000000000000000" pitchFamily="2" charset="2"/>
              </a:rPr>
              <a:t> Schedule: Compact, </a:t>
            </a:r>
            <a:r>
              <a:rPr lang="fr-FR" dirty="0" err="1" smtClean="0">
                <a:sym typeface="Wingdings" panose="05000000000000000000" pitchFamily="2" charset="2"/>
              </a:rPr>
              <a:t>really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specific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syntax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required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Schedules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58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Rename</a:t>
            </a:r>
            <a:r>
              <a:rPr lang="fr-FR" dirty="0" smtClean="0"/>
              <a:t> the </a:t>
            </a:r>
            <a:r>
              <a:rPr lang="fr-FR" dirty="0" err="1" smtClean="0"/>
              <a:t>idf</a:t>
            </a:r>
            <a:r>
              <a:rPr lang="fr-FR" dirty="0" smtClean="0"/>
              <a:t> file by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Exo5.idf</a:t>
            </a:r>
          </a:p>
          <a:p>
            <a:endParaRPr lang="fr-FR" dirty="0"/>
          </a:p>
          <a:p>
            <a:r>
              <a:rPr lang="fr-FR" dirty="0" err="1" smtClean="0"/>
              <a:t>Create</a:t>
            </a:r>
            <a:r>
              <a:rPr lang="fr-FR" dirty="0" smtClean="0"/>
              <a:t> an occupation </a:t>
            </a:r>
            <a:r>
              <a:rPr lang="fr-FR" dirty="0" err="1" smtClean="0"/>
              <a:t>schedule</a:t>
            </a:r>
            <a:r>
              <a:rPr lang="fr-FR" dirty="0" smtClean="0"/>
              <a:t> (as a fraction </a:t>
            </a:r>
            <a:r>
              <a:rPr lang="fr-FR" dirty="0" err="1" smtClean="0"/>
              <a:t>between</a:t>
            </a:r>
            <a:r>
              <a:rPr lang="fr-FR" dirty="0" smtClean="0"/>
              <a:t> 0 and 1 </a:t>
            </a:r>
            <a:r>
              <a:rPr lang="fr-FR" dirty="0" err="1" smtClean="0"/>
              <a:t>applied</a:t>
            </a:r>
            <a:r>
              <a:rPr lang="fr-FR" dirty="0" smtClean="0"/>
              <a:t> to a maximal </a:t>
            </a:r>
            <a:r>
              <a:rPr lang="fr-FR" dirty="0" err="1" smtClean="0"/>
              <a:t>number</a:t>
            </a:r>
            <a:r>
              <a:rPr lang="fr-FR" dirty="0" smtClean="0"/>
              <a:t> of occupants) via </a:t>
            </a:r>
            <a:r>
              <a:rPr lang="fr-FR" dirty="0" err="1" smtClean="0"/>
              <a:t>Schedule:Compact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occupation </a:t>
            </a:r>
            <a:r>
              <a:rPr lang="fr-FR" dirty="0" err="1" smtClean="0"/>
              <a:t>between</a:t>
            </a:r>
            <a:r>
              <a:rPr lang="fr-FR" dirty="0" smtClean="0"/>
              <a:t> 00:00 </a:t>
            </a:r>
            <a:r>
              <a:rPr lang="fr-FR" dirty="0" err="1" smtClean="0"/>
              <a:t>a.m</a:t>
            </a:r>
            <a:r>
              <a:rPr lang="fr-FR" dirty="0" smtClean="0"/>
              <a:t> and 8:00 </a:t>
            </a:r>
            <a:r>
              <a:rPr lang="fr-FR" dirty="0" err="1" smtClean="0"/>
              <a:t>a.m</a:t>
            </a:r>
            <a:r>
              <a:rPr lang="fr-FR" dirty="0" smtClean="0"/>
              <a:t> 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6:00 </a:t>
            </a:r>
            <a:r>
              <a:rPr lang="fr-FR" dirty="0" err="1" smtClean="0"/>
              <a:t>p.m</a:t>
            </a:r>
            <a:r>
              <a:rPr lang="fr-FR" dirty="0" smtClean="0"/>
              <a:t> and 00:00 </a:t>
            </a:r>
            <a:r>
              <a:rPr lang="fr-FR" dirty="0" err="1" smtClean="0"/>
              <a:t>p.m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Apply</a:t>
            </a:r>
            <a:r>
              <a:rPr lang="fr-FR" dirty="0" smtClean="0"/>
              <a:t> 4 </a:t>
            </a:r>
            <a:r>
              <a:rPr lang="fr-FR" dirty="0" err="1" smtClean="0"/>
              <a:t>persons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 and compare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initial case. 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45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dedicated</a:t>
            </a:r>
            <a:r>
              <a:rPr lang="fr-FR" dirty="0" smtClean="0"/>
              <a:t> to </a:t>
            </a:r>
            <a:r>
              <a:rPr lang="fr-FR" dirty="0"/>
              <a:t>thermal </a:t>
            </a:r>
            <a:r>
              <a:rPr lang="fr-FR" dirty="0" smtClean="0"/>
              <a:t>bridges. </a:t>
            </a:r>
          </a:p>
          <a:p>
            <a:endParaRPr lang="fr-FR" dirty="0"/>
          </a:p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the thermal bridges.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To count the thermal bridges on the infiltration (but the </a:t>
            </a:r>
            <a:r>
              <a:rPr lang="fr-FR" dirty="0" err="1" smtClean="0"/>
              <a:t>physical</a:t>
            </a:r>
            <a:r>
              <a:rPr lang="fr-FR" dirty="0" smtClean="0"/>
              <a:t>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false. So the </a:t>
            </a:r>
            <a:r>
              <a:rPr lang="fr-FR" dirty="0" err="1" smtClean="0"/>
              <a:t>phenomenon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badly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add</a:t>
            </a:r>
            <a:r>
              <a:rPr lang="fr-FR" dirty="0" smtClean="0"/>
              <a:t> a fictive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deperditive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mass in the zone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b="1" i="1" dirty="0" err="1" smtClean="0">
                <a:sym typeface="Wingdings" panose="05000000000000000000" pitchFamily="2" charset="2"/>
              </a:rPr>
              <a:t>Wall:Exterior</a:t>
            </a:r>
            <a:endParaRPr lang="fr-FR" b="1" i="1" dirty="0" smtClean="0">
              <a:sym typeface="Wingdings" panose="05000000000000000000" pitchFamily="2" charset="2"/>
            </a:endParaRPr>
          </a:p>
          <a:p>
            <a:pPr lvl="1"/>
            <a:endParaRPr lang="fr-FR" b="1" i="1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It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quite</a:t>
            </a:r>
            <a:r>
              <a:rPr lang="fr-FR" dirty="0" smtClean="0">
                <a:sym typeface="Wingdings" panose="05000000000000000000" pitchFamily="2" charset="2"/>
              </a:rPr>
              <a:t> hard to </a:t>
            </a:r>
            <a:r>
              <a:rPr lang="fr-FR" dirty="0" err="1" smtClean="0">
                <a:sym typeface="Wingdings" panose="05000000000000000000" pitchFamily="2" charset="2"/>
              </a:rPr>
              <a:t>take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into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account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singular</a:t>
            </a:r>
            <a:r>
              <a:rPr lang="fr-FR" dirty="0" smtClean="0">
                <a:sym typeface="Wingdings" panose="05000000000000000000" pitchFamily="2" charset="2"/>
              </a:rPr>
              <a:t> thermal bridges </a:t>
            </a:r>
            <a:r>
              <a:rPr lang="fr-FR" dirty="0" err="1" smtClean="0">
                <a:sym typeface="Wingdings" panose="05000000000000000000" pitchFamily="2" charset="2"/>
              </a:rPr>
              <a:t>except</a:t>
            </a:r>
            <a:r>
              <a:rPr lang="fr-FR" dirty="0" smtClean="0">
                <a:sym typeface="Wingdings" panose="05000000000000000000" pitchFamily="2" charset="2"/>
              </a:rPr>
              <a:t> by the </a:t>
            </a:r>
            <a:r>
              <a:rPr lang="fr-FR" dirty="0" err="1" smtClean="0">
                <a:sym typeface="Wingdings" panose="05000000000000000000" pitchFamily="2" charset="2"/>
              </a:rPr>
              <a:t>way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add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them</a:t>
            </a:r>
            <a:r>
              <a:rPr lang="fr-FR" dirty="0" smtClean="0">
                <a:sym typeface="Wingdings" panose="05000000000000000000" pitchFamily="2" charset="2"/>
              </a:rPr>
              <a:t> on the global </a:t>
            </a:r>
            <a:r>
              <a:rPr lang="fr-FR" dirty="0" err="1" smtClean="0">
                <a:sym typeface="Wingdings" panose="05000000000000000000" pitchFamily="2" charset="2"/>
              </a:rPr>
              <a:t>deperditive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wall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Thermal bridges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9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/>
              <a:t> </a:t>
            </a:r>
            <a:r>
              <a:rPr lang="fr-FR" dirty="0" err="1" smtClean="0"/>
              <a:t>modelisation</a:t>
            </a:r>
            <a:r>
              <a:rPr lang="fr-FR" dirty="0" smtClean="0"/>
              <a:t> of HVAC system 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dedicated</a:t>
            </a:r>
            <a:r>
              <a:rPr lang="fr-FR" dirty="0" smtClean="0"/>
              <a:t> to </a:t>
            </a:r>
            <a:r>
              <a:rPr lang="fr-FR" dirty="0" err="1" smtClean="0"/>
              <a:t>that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The basic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considers</a:t>
            </a:r>
            <a:r>
              <a:rPr lang="fr-FR" dirty="0" smtClean="0"/>
              <a:t> the </a:t>
            </a:r>
            <a:r>
              <a:rPr lang="fr-FR" dirty="0" err="1" smtClean="0"/>
              <a:t>calculation</a:t>
            </a:r>
            <a:r>
              <a:rPr lang="fr-FR" dirty="0" smtClean="0"/>
              <a:t> of </a:t>
            </a:r>
            <a:r>
              <a:rPr lang="fr-FR" dirty="0" err="1" smtClean="0"/>
              <a:t>needs</a:t>
            </a:r>
            <a:r>
              <a:rPr lang="fr-FR" dirty="0"/>
              <a:t>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i="1" dirty="0" err="1" smtClean="0"/>
              <a:t>ZoneHVAC:IdealLoadsAirSystem</a:t>
            </a:r>
            <a:r>
              <a:rPr lang="fr-FR" i="1" dirty="0" smtClean="0"/>
              <a:t> </a:t>
            </a:r>
          </a:p>
          <a:p>
            <a:pPr lvl="1"/>
            <a:r>
              <a:rPr lang="fr-FR" dirty="0" smtClean="0"/>
              <a:t>It deals </a:t>
            </a:r>
            <a:r>
              <a:rPr lang="fr-FR" dirty="0" err="1" smtClean="0"/>
              <a:t>with</a:t>
            </a:r>
            <a:r>
              <a:rPr lang="fr-FR" dirty="0" smtClean="0"/>
              <a:t> an all-air system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totally</a:t>
            </a:r>
            <a:r>
              <a:rPr lang="fr-FR" dirty="0" smtClean="0"/>
              <a:t> </a:t>
            </a:r>
            <a:r>
              <a:rPr lang="fr-FR" dirty="0" err="1" smtClean="0"/>
              <a:t>instantaneous</a:t>
            </a:r>
            <a:endParaRPr lang="fr-FR" dirty="0" smtClean="0"/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furnishes</a:t>
            </a:r>
            <a:r>
              <a:rPr lang="fr-FR" dirty="0" smtClean="0"/>
              <a:t> the exact </a:t>
            </a:r>
            <a:r>
              <a:rPr lang="fr-FR" dirty="0" err="1" smtClean="0"/>
              <a:t>heating</a:t>
            </a:r>
            <a:r>
              <a:rPr lang="fr-FR" dirty="0" smtClean="0"/>
              <a:t> or </a:t>
            </a:r>
            <a:r>
              <a:rPr lang="fr-FR" dirty="0" err="1" smtClean="0"/>
              <a:t>cooling</a:t>
            </a:r>
            <a:r>
              <a:rPr lang="fr-FR" dirty="0" smtClean="0"/>
              <a:t> power </a:t>
            </a:r>
            <a:r>
              <a:rPr lang="fr-FR" dirty="0" err="1" smtClean="0"/>
              <a:t>needed</a:t>
            </a:r>
            <a:r>
              <a:rPr lang="fr-FR" dirty="0" smtClean="0"/>
              <a:t> to </a:t>
            </a:r>
            <a:r>
              <a:rPr lang="fr-FR" dirty="0" err="1" smtClean="0"/>
              <a:t>reach</a:t>
            </a:r>
            <a:r>
              <a:rPr lang="fr-FR" dirty="0" smtClean="0"/>
              <a:t> the </a:t>
            </a:r>
            <a:r>
              <a:rPr lang="fr-FR" dirty="0" err="1" smtClean="0"/>
              <a:t>temperature</a:t>
            </a:r>
            <a:r>
              <a:rPr lang="fr-FR" dirty="0" smtClean="0"/>
              <a:t> </a:t>
            </a:r>
            <a:r>
              <a:rPr lang="fr-FR" dirty="0" err="1" smtClean="0"/>
              <a:t>setpoint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during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functioning</a:t>
            </a:r>
            <a:r>
              <a:rPr lang="fr-FR" dirty="0" smtClean="0">
                <a:sym typeface="Wingdings" panose="05000000000000000000" pitchFamily="2" charset="2"/>
              </a:rPr>
              <a:t> of the system, the </a:t>
            </a:r>
            <a:r>
              <a:rPr lang="fr-FR" dirty="0" err="1" smtClean="0">
                <a:sym typeface="Wingdings" panose="05000000000000000000" pitchFamily="2" charset="2"/>
              </a:rPr>
              <a:t>setpoint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temperature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exactly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reached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temperature</a:t>
            </a:r>
            <a:r>
              <a:rPr lang="fr-FR" dirty="0" smtClean="0"/>
              <a:t> </a:t>
            </a:r>
            <a:r>
              <a:rPr lang="fr-FR" dirty="0" err="1" smtClean="0"/>
              <a:t>setpoint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the </a:t>
            </a:r>
            <a:r>
              <a:rPr lang="fr-FR" dirty="0" err="1" smtClean="0"/>
              <a:t>ThermostatSetpoint:DualSetPoint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The control of the system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on the </a:t>
            </a:r>
            <a:r>
              <a:rPr lang="fr-FR" dirty="0" err="1" smtClean="0"/>
              <a:t>operative</a:t>
            </a:r>
            <a:r>
              <a:rPr lang="fr-FR" dirty="0" smtClean="0"/>
              <a:t> </a:t>
            </a:r>
            <a:r>
              <a:rPr lang="fr-FR" dirty="0" err="1" smtClean="0"/>
              <a:t>temperature</a:t>
            </a:r>
            <a:r>
              <a:rPr lang="fr-FR" dirty="0" smtClean="0"/>
              <a:t>, the air </a:t>
            </a:r>
            <a:r>
              <a:rPr lang="fr-FR" dirty="0" err="1" smtClean="0"/>
              <a:t>temperature</a:t>
            </a:r>
            <a:r>
              <a:rPr lang="fr-FR" dirty="0" smtClean="0"/>
              <a:t> or radiant </a:t>
            </a:r>
            <a:r>
              <a:rPr lang="fr-FR" dirty="0" err="1" smtClean="0"/>
              <a:t>temperature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the </a:t>
            </a:r>
            <a:r>
              <a:rPr lang="fr-FR" dirty="0" err="1" smtClean="0">
                <a:sym typeface="Wingdings" panose="05000000000000000000" pitchFamily="2" charset="2"/>
              </a:rPr>
              <a:t>better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choice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depends</a:t>
            </a:r>
            <a:r>
              <a:rPr lang="fr-FR" dirty="0" smtClean="0">
                <a:sym typeface="Wingdings" panose="05000000000000000000" pitchFamily="2" charset="2"/>
              </a:rPr>
              <a:t> on the application, </a:t>
            </a:r>
            <a:r>
              <a:rPr lang="fr-FR" dirty="0" err="1" smtClean="0">
                <a:sym typeface="Wingdings" panose="05000000000000000000" pitchFamily="2" charset="2"/>
              </a:rPr>
              <a:t>notably</a:t>
            </a:r>
            <a:r>
              <a:rPr lang="fr-FR" dirty="0" smtClean="0">
                <a:sym typeface="Wingdings" panose="05000000000000000000" pitchFamily="2" charset="2"/>
              </a:rPr>
              <a:t> the type of system.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Heating</a:t>
            </a:r>
            <a:r>
              <a:rPr lang="fr-FR" dirty="0" smtClean="0"/>
              <a:t> and </a:t>
            </a:r>
            <a:r>
              <a:rPr lang="fr-FR" dirty="0" err="1" smtClean="0"/>
              <a:t>cooling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41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Rename</a:t>
            </a:r>
            <a:r>
              <a:rPr lang="fr-FR" dirty="0" smtClean="0"/>
              <a:t> the </a:t>
            </a:r>
            <a:r>
              <a:rPr lang="fr-FR" dirty="0" err="1" smtClean="0"/>
              <a:t>idf</a:t>
            </a:r>
            <a:r>
              <a:rPr lang="fr-FR" dirty="0" smtClean="0"/>
              <a:t> file by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Exo6.idf</a:t>
            </a:r>
          </a:p>
          <a:p>
            <a:endParaRPr lang="fr-FR" dirty="0"/>
          </a:p>
          <a:p>
            <a:r>
              <a:rPr lang="fr-FR" dirty="0" err="1" smtClean="0"/>
              <a:t>Apply</a:t>
            </a:r>
            <a:r>
              <a:rPr lang="fr-FR" dirty="0" smtClean="0"/>
              <a:t> a permanent </a:t>
            </a:r>
            <a:r>
              <a:rPr lang="fr-FR" dirty="0" err="1" smtClean="0"/>
              <a:t>functioning</a:t>
            </a:r>
            <a:r>
              <a:rPr lang="fr-FR" dirty="0" smtClean="0"/>
              <a:t> of the </a:t>
            </a:r>
            <a:r>
              <a:rPr lang="fr-FR" dirty="0" err="1" smtClean="0"/>
              <a:t>heating</a:t>
            </a:r>
            <a:r>
              <a:rPr lang="fr-FR" dirty="0" smtClean="0"/>
              <a:t> and the </a:t>
            </a:r>
            <a:r>
              <a:rPr lang="fr-FR" dirty="0" err="1" smtClean="0"/>
              <a:t>cooling</a:t>
            </a:r>
            <a:r>
              <a:rPr lang="fr-FR" dirty="0" smtClean="0"/>
              <a:t> system. </a:t>
            </a:r>
          </a:p>
          <a:p>
            <a:endParaRPr lang="fr-FR" dirty="0"/>
          </a:p>
          <a:p>
            <a:r>
              <a:rPr lang="fr-FR" dirty="0" err="1" smtClean="0"/>
              <a:t>Visualize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45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(</a:t>
            </a:r>
            <a:r>
              <a:rPr lang="fr-FR" dirty="0" err="1" smtClean="0"/>
              <a:t>briefly</a:t>
            </a:r>
            <a:r>
              <a:rPr lang="fr-FR" dirty="0" smtClean="0"/>
              <a:t>) : 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the </a:t>
            </a:r>
            <a:r>
              <a:rPr lang="fr-FR" dirty="0" err="1" smtClean="0"/>
              <a:t>effect</a:t>
            </a:r>
            <a:r>
              <a:rPr lang="fr-FR" dirty="0" smtClean="0"/>
              <a:t> of </a:t>
            </a:r>
            <a:r>
              <a:rPr lang="fr-FR" dirty="0" err="1" smtClean="0"/>
              <a:t>pollutants</a:t>
            </a:r>
            <a:r>
              <a:rPr lang="fr-FR" dirty="0" smtClean="0"/>
              <a:t> and </a:t>
            </a:r>
            <a:r>
              <a:rPr lang="fr-FR" dirty="0" err="1" smtClean="0"/>
              <a:t>their</a:t>
            </a:r>
            <a:r>
              <a:rPr lang="fr-FR" dirty="0" smtClean="0"/>
              <a:t> propagation.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 are </a:t>
            </a:r>
            <a:r>
              <a:rPr lang="fr-FR" dirty="0" err="1" smtClean="0"/>
              <a:t>available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or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input data. 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program in </a:t>
            </a:r>
            <a:r>
              <a:rPr lang="fr-FR" dirty="0" err="1" smtClean="0"/>
              <a:t>order</a:t>
            </a:r>
            <a:r>
              <a:rPr lang="fr-FR" dirty="0" smtClean="0"/>
              <a:t> to monitor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of </a:t>
            </a:r>
            <a:r>
              <a:rPr lang="fr-FR" dirty="0" err="1" smtClean="0"/>
              <a:t>EnergyPlus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the </a:t>
            </a:r>
            <a:r>
              <a:rPr lang="fr-FR" dirty="0" err="1" smtClean="0"/>
              <a:t>Energy</a:t>
            </a:r>
            <a:r>
              <a:rPr lang="fr-FR" dirty="0" smtClean="0"/>
              <a:t> Management System (EMS)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opportunity</a:t>
            </a:r>
            <a:r>
              <a:rPr lang="fr-FR" dirty="0" smtClean="0"/>
              <a:t> to model an </a:t>
            </a:r>
            <a:r>
              <a:rPr lang="fr-FR" dirty="0" err="1" smtClean="0"/>
              <a:t>aeraulic</a:t>
            </a:r>
            <a:r>
              <a:rPr lang="fr-FR" dirty="0" smtClean="0"/>
              <a:t> </a:t>
            </a:r>
            <a:r>
              <a:rPr lang="fr-FR" dirty="0" err="1" smtClean="0"/>
              <a:t>scheme</a:t>
            </a:r>
            <a:r>
              <a:rPr lang="fr-FR" dirty="0" smtClean="0"/>
              <a:t> via the </a:t>
            </a:r>
            <a:r>
              <a:rPr lang="fr-FR" dirty="0" err="1" smtClean="0"/>
              <a:t>Airflow</a:t>
            </a:r>
            <a:r>
              <a:rPr lang="fr-FR" dirty="0" smtClean="0"/>
              <a:t> Network AFN(idem to COMIS)  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opportunity</a:t>
            </a:r>
            <a:r>
              <a:rPr lang="fr-FR" dirty="0" smtClean="0"/>
              <a:t> to </a:t>
            </a:r>
            <a:r>
              <a:rPr lang="fr-FR" dirty="0" err="1" smtClean="0"/>
              <a:t>cosimulation</a:t>
            </a:r>
            <a:r>
              <a:rPr lang="fr-FR" dirty="0" smtClean="0"/>
              <a:t> via BCVTB or the FMU. </a:t>
            </a:r>
          </a:p>
          <a:p>
            <a:pPr lvl="1"/>
            <a:r>
              <a:rPr lang="fr-FR" dirty="0" smtClean="0"/>
              <a:t>An HAMT (</a:t>
            </a:r>
            <a:r>
              <a:rPr lang="fr-FR" dirty="0" err="1" smtClean="0"/>
              <a:t>Heat</a:t>
            </a:r>
            <a:r>
              <a:rPr lang="fr-FR" dirty="0" smtClean="0"/>
              <a:t> and Air </a:t>
            </a:r>
            <a:r>
              <a:rPr lang="fr-FR" dirty="0" err="1" smtClean="0"/>
              <a:t>Moisture</a:t>
            </a:r>
            <a:r>
              <a:rPr lang="fr-FR" dirty="0" smtClean="0"/>
              <a:t> Transfer) model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r>
              <a:rPr lang="fr-FR" dirty="0" smtClean="0"/>
              <a:t> by </a:t>
            </a:r>
            <a:r>
              <a:rPr lang="fr-FR" dirty="0" err="1" smtClean="0"/>
              <a:t>EnergyPlus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233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1920" y="2060848"/>
            <a:ext cx="4572000" cy="1477328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fr-FR" b="1" dirty="0">
                <a:solidFill>
                  <a:schemeClr val="bg2"/>
                </a:solidFill>
              </a:rPr>
              <a:t>MERCI POUR VOTRE ATTENTION</a:t>
            </a:r>
          </a:p>
          <a:p>
            <a:pPr algn="ctr"/>
            <a:endParaRPr lang="fr-FR" b="1" dirty="0" smtClean="0">
              <a:solidFill>
                <a:schemeClr val="bg2"/>
              </a:solidFill>
            </a:endParaRPr>
          </a:p>
          <a:p>
            <a:pPr algn="ctr"/>
            <a:endParaRPr lang="fr-FR" b="1" dirty="0">
              <a:solidFill>
                <a:schemeClr val="bg2"/>
              </a:solidFill>
            </a:endParaRPr>
          </a:p>
          <a:p>
            <a:pPr algn="ctr"/>
            <a:endParaRPr lang="fr-FR" b="1" dirty="0" smtClean="0">
              <a:solidFill>
                <a:schemeClr val="bg2"/>
              </a:solidFill>
            </a:endParaRPr>
          </a:p>
          <a:p>
            <a:pPr algn="ctr"/>
            <a:r>
              <a:rPr lang="fr-FR" b="1" dirty="0" smtClean="0">
                <a:solidFill>
                  <a:schemeClr val="bg2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714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Workshop </a:t>
            </a:r>
            <a:r>
              <a:rPr lang="fr-FR" dirty="0" err="1" smtClean="0"/>
              <a:t>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building </a:t>
            </a:r>
            <a:r>
              <a:rPr lang="fr-FR" dirty="0" err="1" smtClean="0"/>
              <a:t>energy</a:t>
            </a:r>
            <a:r>
              <a:rPr lang="fr-FR" dirty="0" smtClean="0"/>
              <a:t> simulation (BES) software </a:t>
            </a:r>
            <a:r>
              <a:rPr lang="fr-FR" dirty="0" err="1" smtClean="0"/>
              <a:t>developed</a:t>
            </a:r>
            <a:r>
              <a:rPr lang="fr-FR" dirty="0" smtClean="0"/>
              <a:t> by DOE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the nodal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coarse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discretization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approach</a:t>
            </a:r>
            <a:endParaRPr lang="fr-FR" dirty="0" smtClean="0"/>
          </a:p>
          <a:p>
            <a:pPr lvl="1"/>
            <a:r>
              <a:rPr lang="fr-FR" dirty="0" err="1" smtClean="0"/>
              <a:t>Assuming</a:t>
            </a:r>
            <a:r>
              <a:rPr lang="fr-FR" dirty="0" smtClean="0"/>
              <a:t> the </a:t>
            </a:r>
            <a:r>
              <a:rPr lang="fr-FR" dirty="0" err="1" smtClean="0"/>
              <a:t>uniformity</a:t>
            </a:r>
            <a:r>
              <a:rPr lang="fr-FR" dirty="0" smtClean="0"/>
              <a:t> of the state variables : </a:t>
            </a:r>
          </a:p>
          <a:p>
            <a:pPr lvl="2"/>
            <a:r>
              <a:rPr lang="fr-FR" dirty="0" smtClean="0"/>
              <a:t>A zone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modelled</a:t>
            </a:r>
            <a:r>
              <a:rPr lang="fr-FR" dirty="0" smtClean="0"/>
              <a:t> by a point </a:t>
            </a:r>
          </a:p>
          <a:p>
            <a:pPr lvl="2"/>
            <a:r>
              <a:rPr lang="fr-FR" dirty="0" smtClean="0"/>
              <a:t>A </a:t>
            </a:r>
            <a:r>
              <a:rPr lang="fr-FR" dirty="0" err="1" smtClean="0"/>
              <a:t>wall</a:t>
            </a:r>
            <a:r>
              <a:rPr lang="fr-FR" dirty="0" smtClean="0"/>
              <a:t> layer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modelled</a:t>
            </a:r>
            <a:r>
              <a:rPr lang="fr-FR" dirty="0" smtClean="0"/>
              <a:t> by a unique point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r>
              <a:rPr lang="fr-FR" dirty="0" smtClean="0"/>
              <a:t>Importance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aware</a:t>
            </a:r>
            <a:r>
              <a:rPr lang="fr-FR" dirty="0" smtClean="0"/>
              <a:t> of the limitations and </a:t>
            </a:r>
            <a:r>
              <a:rPr lang="fr-FR" dirty="0" err="1" smtClean="0"/>
              <a:t>advantages</a:t>
            </a:r>
            <a:r>
              <a:rPr lang="fr-FR" dirty="0" smtClean="0"/>
              <a:t> of the software 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Reminder</a:t>
            </a:r>
            <a:r>
              <a:rPr lang="fr-FR" dirty="0" smtClean="0"/>
              <a:t> of the thermal concepts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00" y="2985879"/>
            <a:ext cx="5121352" cy="22712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84540" y="522590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PhD M. </a:t>
            </a:r>
            <a:r>
              <a:rPr lang="fr-FR" sz="1400" dirty="0" err="1" smtClean="0"/>
              <a:t>Trocmé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513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Workshop </a:t>
            </a:r>
            <a:r>
              <a:rPr lang="fr-FR" dirty="0" err="1" smtClean="0"/>
              <a:t>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smtClean="0"/>
              <a:t>IDF file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EnergyPlus</a:t>
            </a:r>
            <a:r>
              <a:rPr lang="fr-FR" dirty="0" smtClean="0"/>
              <a:t> format </a:t>
            </a:r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file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easy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modify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automatically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err="1" smtClean="0">
                <a:sym typeface="Wingdings" panose="05000000000000000000" pitchFamily="2" charset="2"/>
              </a:rPr>
              <a:t>Contains</a:t>
            </a:r>
            <a:r>
              <a:rPr lang="fr-FR" dirty="0" smtClean="0">
                <a:sym typeface="Wingdings" panose="05000000000000000000" pitchFamily="2" charset="2"/>
              </a:rPr>
              <a:t> all the input data </a:t>
            </a:r>
            <a:r>
              <a:rPr lang="fr-FR" dirty="0" err="1" smtClean="0">
                <a:sym typeface="Wingdings" panose="05000000000000000000" pitchFamily="2" charset="2"/>
              </a:rPr>
              <a:t>presented</a:t>
            </a:r>
            <a:r>
              <a:rPr lang="fr-FR" dirty="0" smtClean="0">
                <a:sym typeface="Wingdings" panose="05000000000000000000" pitchFamily="2" charset="2"/>
              </a:rPr>
              <a:t> as </a:t>
            </a:r>
            <a:r>
              <a:rPr lang="fr-FR" dirty="0" err="1" smtClean="0">
                <a:sym typeface="Wingdings" panose="05000000000000000000" pitchFamily="2" charset="2"/>
              </a:rPr>
              <a:t>objects</a:t>
            </a:r>
            <a:r>
              <a:rPr lang="fr-F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No </a:t>
            </a:r>
            <a:r>
              <a:rPr lang="fr-FR" dirty="0" err="1" smtClean="0">
                <a:sym typeface="Wingdings" panose="05000000000000000000" pitchFamily="2" charset="2"/>
              </a:rPr>
              <a:t>friendly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graphical</a:t>
            </a:r>
            <a:r>
              <a:rPr lang="fr-FR" dirty="0" smtClean="0">
                <a:sym typeface="Wingdings" panose="05000000000000000000" pitchFamily="2" charset="2"/>
              </a:rPr>
              <a:t> interface 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Some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external</a:t>
            </a:r>
            <a:r>
              <a:rPr lang="fr-FR" dirty="0" smtClean="0">
                <a:sym typeface="Wingdings" panose="05000000000000000000" pitchFamily="2" charset="2"/>
              </a:rPr>
              <a:t> interfaces </a:t>
            </a:r>
            <a:r>
              <a:rPr lang="fr-FR" dirty="0" err="1" smtClean="0">
                <a:sym typeface="Wingdings" panose="05000000000000000000" pitchFamily="2" charset="2"/>
              </a:rPr>
              <a:t>allow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generate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automatically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idf</a:t>
            </a:r>
            <a:r>
              <a:rPr lang="fr-FR" dirty="0" smtClean="0">
                <a:sym typeface="Wingdings" panose="05000000000000000000" pitchFamily="2" charset="2"/>
              </a:rPr>
              <a:t> file </a:t>
            </a:r>
            <a:r>
              <a:rPr lang="fr-FR" dirty="0" err="1" smtClean="0">
                <a:sym typeface="Wingdings" panose="05000000000000000000" pitchFamily="2" charset="2"/>
              </a:rPr>
              <a:t>from</a:t>
            </a:r>
            <a:r>
              <a:rPr lang="fr-FR" dirty="0" smtClean="0">
                <a:sym typeface="Wingdings" panose="05000000000000000000" pitchFamily="2" charset="2"/>
              </a:rPr>
              <a:t> a 3D model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Sketch Up/ </a:t>
            </a:r>
            <a:r>
              <a:rPr lang="fr-FR" dirty="0" err="1" smtClean="0">
                <a:sym typeface="Wingdings" panose="05000000000000000000" pitchFamily="2" charset="2"/>
              </a:rPr>
              <a:t>OpenStudio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Design </a:t>
            </a:r>
            <a:r>
              <a:rPr lang="fr-FR" dirty="0" err="1" smtClean="0">
                <a:sym typeface="Wingdings" panose="05000000000000000000" pitchFamily="2" charset="2"/>
              </a:rPr>
              <a:t>Builder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Virtual </a:t>
            </a:r>
            <a:r>
              <a:rPr lang="fr-FR" dirty="0" err="1" smtClean="0">
                <a:sym typeface="Wingdings" panose="05000000000000000000" pitchFamily="2" charset="2"/>
              </a:rPr>
              <a:t>Environment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…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File : IDF (input data file)</a:t>
            </a:r>
            <a:endParaRPr lang="fr-FR" dirty="0"/>
          </a:p>
        </p:txBody>
      </p:sp>
      <p:pic>
        <p:nvPicPr>
          <p:cNvPr id="5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12976"/>
            <a:ext cx="3859627" cy="2303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7842"/>
            <a:ext cx="3657782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sz="1800" dirty="0" err="1" smtClean="0"/>
              <a:t>Download</a:t>
            </a:r>
            <a:r>
              <a:rPr lang="fr-FR" sz="1800" dirty="0" smtClean="0"/>
              <a:t> </a:t>
            </a:r>
            <a:r>
              <a:rPr lang="fr-FR" sz="1800" dirty="0" err="1" smtClean="0"/>
              <a:t>EnergyPlus</a:t>
            </a:r>
            <a:r>
              <a:rPr lang="fr-FR" sz="1800" dirty="0" smtClean="0"/>
              <a:t> software </a:t>
            </a:r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err="1" smtClean="0">
                <a:sym typeface="Wingdings" panose="05000000000000000000" pitchFamily="2" charset="2"/>
              </a:rPr>
              <a:t>it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is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always</a:t>
            </a:r>
            <a:r>
              <a:rPr lang="fr-FR" sz="1800" dirty="0" smtClean="0">
                <a:sym typeface="Wingdings" panose="05000000000000000000" pitchFamily="2" charset="2"/>
              </a:rPr>
              <a:t> in </a:t>
            </a:r>
            <a:r>
              <a:rPr lang="fr-FR" sz="1800" dirty="0" err="1" smtClean="0">
                <a:sym typeface="Wingdings" panose="05000000000000000000" pitchFamily="2" charset="2"/>
              </a:rPr>
              <a:t>development</a:t>
            </a:r>
            <a:r>
              <a:rPr lang="fr-FR" sz="1800" dirty="0" smtClean="0">
                <a:sym typeface="Wingdings" panose="05000000000000000000" pitchFamily="2" charset="2"/>
              </a:rPr>
              <a:t>, new versions are </a:t>
            </a:r>
            <a:r>
              <a:rPr lang="fr-FR" sz="1800" dirty="0" err="1" smtClean="0">
                <a:sym typeface="Wingdings" panose="05000000000000000000" pitchFamily="2" charset="2"/>
              </a:rPr>
              <a:t>often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published</a:t>
            </a:r>
            <a:r>
              <a:rPr lang="fr-FR" sz="1800" dirty="0" smtClean="0">
                <a:sym typeface="Wingdings" panose="05000000000000000000" pitchFamily="2" charset="2"/>
              </a:rPr>
              <a:t> : transition </a:t>
            </a:r>
            <a:r>
              <a:rPr lang="fr-FR" sz="1800" dirty="0" err="1" smtClean="0">
                <a:sym typeface="Wingdings" panose="05000000000000000000" pitchFamily="2" charset="2"/>
              </a:rPr>
              <a:t>tools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is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provided</a:t>
            </a:r>
            <a:r>
              <a:rPr lang="fr-FR" sz="1800" dirty="0" smtClean="0">
                <a:sym typeface="Wingdings" panose="05000000000000000000" pitchFamily="2" charset="2"/>
              </a:rPr>
              <a:t> by the </a:t>
            </a:r>
            <a:r>
              <a:rPr lang="fr-FR" sz="1800" dirty="0" err="1" smtClean="0">
                <a:sym typeface="Wingdings" panose="05000000000000000000" pitchFamily="2" charset="2"/>
              </a:rPr>
              <a:t>latest</a:t>
            </a:r>
            <a:r>
              <a:rPr lang="fr-FR" sz="1800" dirty="0" smtClean="0">
                <a:sym typeface="Wingdings" panose="05000000000000000000" pitchFamily="2" charset="2"/>
              </a:rPr>
              <a:t> version.</a:t>
            </a:r>
          </a:p>
          <a:p>
            <a:endParaRPr lang="fr-FR" sz="1800" dirty="0" smtClean="0">
              <a:sym typeface="Wingdings" panose="05000000000000000000" pitchFamily="2" charset="2"/>
            </a:endParaRPr>
          </a:p>
          <a:p>
            <a:r>
              <a:rPr lang="fr-FR" sz="1800" dirty="0" smtClean="0">
                <a:sym typeface="Wingdings" panose="05000000000000000000" pitchFamily="2" charset="2"/>
              </a:rPr>
              <a:t>Open the EP-</a:t>
            </a:r>
            <a:r>
              <a:rPr lang="fr-FR" sz="1800" dirty="0" err="1" smtClean="0">
                <a:sym typeface="Wingdings" panose="05000000000000000000" pitchFamily="2" charset="2"/>
              </a:rPr>
              <a:t>Launch</a:t>
            </a:r>
            <a:r>
              <a:rPr lang="fr-FR" sz="1800" dirty="0" smtClean="0">
                <a:sym typeface="Wingdings" panose="05000000000000000000" pitchFamily="2" charset="2"/>
              </a:rPr>
              <a:t> (</a:t>
            </a:r>
            <a:r>
              <a:rPr lang="fr-FR" sz="1800" dirty="0" err="1" smtClean="0">
                <a:sym typeface="Wingdings" panose="05000000000000000000" pitchFamily="2" charset="2"/>
              </a:rPr>
              <a:t>that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can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be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find</a:t>
            </a:r>
            <a:r>
              <a:rPr lang="fr-FR" sz="1800" dirty="0" smtClean="0">
                <a:sym typeface="Wingdings" panose="05000000000000000000" pitchFamily="2" charset="2"/>
              </a:rPr>
              <a:t> on the </a:t>
            </a:r>
            <a:r>
              <a:rPr lang="fr-FR" sz="1800" dirty="0" err="1" smtClean="0">
                <a:sym typeface="Wingdings" panose="05000000000000000000" pitchFamily="2" charset="2"/>
              </a:rPr>
              <a:t>repertory</a:t>
            </a:r>
            <a:r>
              <a:rPr lang="fr-FR" sz="1800" dirty="0" smtClean="0">
                <a:sym typeface="Wingdings" panose="05000000000000000000" pitchFamily="2" charset="2"/>
              </a:rPr>
              <a:t> energy-plusV8-6-0 in the C:\\ </a:t>
            </a:r>
            <a:r>
              <a:rPr lang="fr-FR" sz="1800" dirty="0" err="1" smtClean="0">
                <a:sym typeface="Wingdings" panose="05000000000000000000" pitchFamily="2" charset="2"/>
              </a:rPr>
              <a:t>disk</a:t>
            </a:r>
            <a:r>
              <a:rPr lang="fr-FR" sz="1800" dirty="0" smtClean="0">
                <a:sym typeface="Wingdings" panose="05000000000000000000" pitchFamily="2" charset="2"/>
              </a:rPr>
              <a:t>).</a:t>
            </a:r>
          </a:p>
          <a:p>
            <a:endParaRPr lang="fr-FR" sz="1800" dirty="0" smtClean="0"/>
          </a:p>
          <a:p>
            <a:r>
              <a:rPr lang="fr-FR" sz="1800" dirty="0" smtClean="0"/>
              <a:t>An IDF in </a:t>
            </a:r>
            <a:r>
              <a:rPr lang="fr-FR" sz="1800" dirty="0" err="1" smtClean="0"/>
              <a:t>EnergyPlus</a:t>
            </a:r>
            <a:r>
              <a:rPr lang="fr-FR" sz="1800" dirty="0" smtClean="0"/>
              <a:t> V8.6 file has been </a:t>
            </a:r>
            <a:r>
              <a:rPr lang="fr-FR" sz="1800" dirty="0" err="1" smtClean="0"/>
              <a:t>given</a:t>
            </a:r>
            <a:r>
              <a:rPr lang="fr-FR" sz="1800" dirty="0" smtClean="0"/>
              <a:t> : one unique zone </a:t>
            </a:r>
            <a:r>
              <a:rPr lang="fr-FR" sz="1800" dirty="0" err="1" smtClean="0"/>
              <a:t>with</a:t>
            </a:r>
            <a:r>
              <a:rPr lang="fr-FR" sz="1800" dirty="0" smtClean="0"/>
              <a:t> one unique South </a:t>
            </a:r>
            <a:r>
              <a:rPr lang="fr-FR" sz="1800" dirty="0" err="1" smtClean="0"/>
              <a:t>window</a:t>
            </a:r>
            <a:r>
              <a:rPr lang="fr-FR" sz="1800" dirty="0" smtClean="0"/>
              <a:t>. 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How to use </a:t>
            </a:r>
            <a:r>
              <a:rPr lang="fr-FR" dirty="0" err="1" smtClean="0"/>
              <a:t>EnergyPLus</a:t>
            </a:r>
            <a:r>
              <a:rPr lang="fr-FR" dirty="0" smtClean="0"/>
              <a:t>?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02677"/>
            <a:ext cx="3993769" cy="2694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23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Weather</a:t>
            </a:r>
            <a:r>
              <a:rPr lang="fr-FR" dirty="0" smtClean="0"/>
              <a:t> 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EPW format </a:t>
            </a:r>
            <a:r>
              <a:rPr lang="fr-FR" dirty="0"/>
              <a:t>(</a:t>
            </a:r>
            <a:r>
              <a:rPr lang="fr-FR" dirty="0" err="1"/>
              <a:t>EnergyPlus</a:t>
            </a:r>
            <a:r>
              <a:rPr lang="fr-FR" dirty="0"/>
              <a:t> </a:t>
            </a:r>
            <a:r>
              <a:rPr lang="fr-FR" dirty="0" err="1" smtClean="0"/>
              <a:t>Weather</a:t>
            </a:r>
            <a:r>
              <a:rPr lang="fr-FR" dirty="0" smtClean="0"/>
              <a:t>). The main data </a:t>
            </a:r>
            <a:r>
              <a:rPr lang="fr-FR" dirty="0" err="1" smtClean="0"/>
              <a:t>used</a:t>
            </a:r>
            <a:r>
              <a:rPr lang="fr-FR" dirty="0" smtClean="0"/>
              <a:t> in E+ </a:t>
            </a:r>
            <a:r>
              <a:rPr lang="fr-FR" dirty="0" err="1" smtClean="0"/>
              <a:t>is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Outdoor</a:t>
            </a:r>
            <a:r>
              <a:rPr lang="fr-FR" dirty="0" smtClean="0"/>
              <a:t> </a:t>
            </a:r>
            <a:r>
              <a:rPr lang="fr-FR" dirty="0" err="1" smtClean="0"/>
              <a:t>temperature</a:t>
            </a:r>
            <a:r>
              <a:rPr lang="fr-FR" dirty="0" smtClean="0"/>
              <a:t> (</a:t>
            </a:r>
            <a:r>
              <a:rPr lang="fr-FR" dirty="0" err="1" smtClean="0"/>
              <a:t>drybulb</a:t>
            </a:r>
            <a:r>
              <a:rPr lang="fr-FR" dirty="0" smtClean="0"/>
              <a:t> and </a:t>
            </a:r>
            <a:r>
              <a:rPr lang="fr-FR" dirty="0" err="1" smtClean="0"/>
              <a:t>dewpoint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Outdoor</a:t>
            </a:r>
            <a:r>
              <a:rPr lang="fr-FR" dirty="0" smtClean="0"/>
              <a:t> </a:t>
            </a:r>
            <a:r>
              <a:rPr lang="fr-FR" dirty="0" err="1" smtClean="0"/>
              <a:t>humidity</a:t>
            </a:r>
            <a:endParaRPr lang="fr-FR" dirty="0" smtClean="0"/>
          </a:p>
          <a:p>
            <a:pPr lvl="1"/>
            <a:r>
              <a:rPr lang="fr-FR" dirty="0" smtClean="0"/>
              <a:t>Radiation (Global horizontal, direct, diffuse)</a:t>
            </a:r>
          </a:p>
          <a:p>
            <a:pPr lvl="1"/>
            <a:r>
              <a:rPr lang="fr-FR" dirty="0" smtClean="0"/>
              <a:t>Wind speed</a:t>
            </a:r>
          </a:p>
          <a:p>
            <a:pPr lvl="1"/>
            <a:r>
              <a:rPr lang="fr-FR" dirty="0" smtClean="0"/>
              <a:t>Wind direction</a:t>
            </a:r>
          </a:p>
          <a:p>
            <a:endParaRPr lang="fr-FR" dirty="0" smtClean="0"/>
          </a:p>
          <a:p>
            <a:r>
              <a:rPr lang="fr-FR" dirty="0" err="1" smtClean="0"/>
              <a:t>EnergyPlus</a:t>
            </a:r>
            <a:r>
              <a:rPr lang="fr-FR" dirty="0" smtClean="0"/>
              <a:t> proposes a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allowing</a:t>
            </a:r>
            <a:r>
              <a:rPr lang="fr-FR" dirty="0" smtClean="0"/>
              <a:t> </a:t>
            </a:r>
            <a:r>
              <a:rPr lang="fr-FR" dirty="0" err="1" smtClean="0"/>
              <a:t>converting</a:t>
            </a:r>
            <a:r>
              <a:rPr lang="fr-FR" dirty="0" smtClean="0"/>
              <a:t> TMY files (and </a:t>
            </a:r>
            <a:r>
              <a:rPr lang="fr-FR" dirty="0" err="1" smtClean="0"/>
              <a:t>other</a:t>
            </a:r>
            <a:r>
              <a:rPr lang="fr-FR" dirty="0" smtClean="0"/>
              <a:t> format) </a:t>
            </a:r>
            <a:r>
              <a:rPr lang="fr-FR" dirty="0" err="1" smtClean="0"/>
              <a:t>into</a:t>
            </a:r>
            <a:r>
              <a:rPr lang="fr-FR" dirty="0" smtClean="0"/>
              <a:t> EPW files. </a:t>
            </a:r>
          </a:p>
          <a:p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weather</a:t>
            </a:r>
            <a:r>
              <a:rPr lang="fr-FR" dirty="0" smtClean="0"/>
              <a:t> data?</a:t>
            </a:r>
            <a:endParaRPr lang="fr-FR" dirty="0"/>
          </a:p>
          <a:p>
            <a:pPr lvl="1"/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few </a:t>
            </a:r>
            <a:r>
              <a:rPr lang="fr-FR" dirty="0" err="1" smtClean="0"/>
              <a:t>weather</a:t>
            </a:r>
            <a:r>
              <a:rPr lang="fr-FR" dirty="0" smtClean="0"/>
              <a:t> data file of US. </a:t>
            </a:r>
          </a:p>
          <a:p>
            <a:pPr lvl="1"/>
            <a:r>
              <a:rPr lang="fr-FR" dirty="0" err="1" smtClean="0"/>
              <a:t>Meteonorm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software </a:t>
            </a:r>
            <a:r>
              <a:rPr lang="fr-FR" dirty="0" err="1" smtClean="0"/>
              <a:t>allowing</a:t>
            </a:r>
            <a:r>
              <a:rPr lang="fr-FR" dirty="0" smtClean="0"/>
              <a:t> </a:t>
            </a:r>
            <a:r>
              <a:rPr lang="fr-FR" dirty="0" err="1" smtClean="0"/>
              <a:t>generating</a:t>
            </a:r>
            <a:r>
              <a:rPr lang="fr-FR" dirty="0" smtClean="0"/>
              <a:t> a </a:t>
            </a:r>
            <a:r>
              <a:rPr lang="fr-FR" dirty="0" err="1" smtClean="0"/>
              <a:t>statistical</a:t>
            </a:r>
            <a:r>
              <a:rPr lang="fr-FR" dirty="0" smtClean="0"/>
              <a:t> </a:t>
            </a:r>
            <a:r>
              <a:rPr lang="fr-FR" dirty="0" err="1" smtClean="0"/>
              <a:t>weather</a:t>
            </a:r>
            <a:r>
              <a:rPr lang="fr-FR" dirty="0" smtClean="0"/>
              <a:t> data file (</a:t>
            </a:r>
            <a:r>
              <a:rPr lang="fr-FR" dirty="0" err="1" smtClean="0"/>
              <a:t>usually</a:t>
            </a:r>
            <a:r>
              <a:rPr lang="fr-FR" dirty="0" smtClean="0"/>
              <a:t> 10 </a:t>
            </a:r>
            <a:r>
              <a:rPr lang="fr-FR" dirty="0" err="1" smtClean="0"/>
              <a:t>years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weather</a:t>
            </a:r>
            <a:r>
              <a:rPr lang="fr-FR" dirty="0" smtClean="0"/>
              <a:t> data file : </a:t>
            </a:r>
            <a:r>
              <a:rPr lang="fr-FR" u="sng" dirty="0" smtClean="0">
                <a:hlinkClick r:id="rId2"/>
              </a:rPr>
              <a:t>http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re.jrc.ec.europa.eu/pvg_tools/fr/tools.html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Weather</a:t>
            </a:r>
            <a:r>
              <a:rPr lang="fr-FR" dirty="0" smtClean="0"/>
              <a:t> conditions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outputs are </a:t>
            </a:r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err="1"/>
              <a:t>EnergyPlus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among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them</a:t>
            </a:r>
            <a:r>
              <a:rPr lang="fr-FR" dirty="0">
                <a:sym typeface="Wingdings" panose="05000000000000000000" pitchFamily="2" charset="2"/>
              </a:rPr>
              <a:t>, the </a:t>
            </a:r>
            <a:r>
              <a:rPr lang="fr-FR" dirty="0" err="1">
                <a:sym typeface="Wingdings" panose="05000000000000000000" pitchFamily="2" charset="2"/>
              </a:rPr>
              <a:t>Output:Variable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gives</a:t>
            </a:r>
            <a:r>
              <a:rPr lang="fr-FR" dirty="0">
                <a:sym typeface="Wingdings" panose="05000000000000000000" pitchFamily="2" charset="2"/>
              </a:rPr>
              <a:t> the temporal </a:t>
            </a:r>
            <a:r>
              <a:rPr lang="fr-FR" dirty="0" err="1">
                <a:sym typeface="Wingdings" panose="05000000000000000000" pitchFamily="2" charset="2"/>
              </a:rPr>
              <a:t>series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in the </a:t>
            </a:r>
            <a:r>
              <a:rPr lang="fr-FR" dirty="0" err="1"/>
              <a:t>rdd</a:t>
            </a:r>
            <a:r>
              <a:rPr lang="fr-FR" dirty="0"/>
              <a:t> file of </a:t>
            </a:r>
            <a:r>
              <a:rPr lang="fr-FR" dirty="0" err="1"/>
              <a:t>EnergyPlus</a:t>
            </a:r>
            <a:r>
              <a:rPr lang="fr-FR" dirty="0"/>
              <a:t>.  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Several</a:t>
            </a:r>
            <a:r>
              <a:rPr lang="fr-FR" dirty="0" smtClean="0"/>
              <a:t> output formats are </a:t>
            </a:r>
            <a:r>
              <a:rPr lang="fr-FR" dirty="0" err="1" smtClean="0"/>
              <a:t>available</a:t>
            </a:r>
            <a:r>
              <a:rPr lang="fr-FR" dirty="0" smtClean="0"/>
              <a:t>.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probably</a:t>
            </a:r>
            <a:r>
              <a:rPr lang="fr-FR" dirty="0" smtClean="0"/>
              <a:t> </a:t>
            </a:r>
            <a:r>
              <a:rPr lang="fr-FR" dirty="0" err="1" smtClean="0"/>
              <a:t>mainly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sv :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analyzed</a:t>
            </a:r>
            <a:r>
              <a:rPr lang="fr-FR" dirty="0" smtClean="0"/>
              <a:t> in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ql</a:t>
            </a:r>
            <a:r>
              <a:rPr lang="fr-FR" dirty="0" smtClean="0"/>
              <a:t> : data basis file (for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dirty="0" err="1" smtClean="0"/>
              <a:t>openstudio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viewer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eso</a:t>
            </a:r>
            <a:r>
              <a:rPr lang="fr-FR" dirty="0" smtClean="0"/>
              <a:t> : data basis file (for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dirty="0" err="1" smtClean="0"/>
              <a:t>designbuilder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viewer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) </a:t>
            </a:r>
          </a:p>
          <a:p>
            <a:pPr lvl="1"/>
            <a:endParaRPr lang="fr-FR" dirty="0"/>
          </a:p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HTML file </a:t>
            </a:r>
            <a:r>
              <a:rPr lang="fr-FR" dirty="0" err="1" smtClean="0"/>
              <a:t>summing</a:t>
            </a:r>
            <a:r>
              <a:rPr lang="fr-FR" dirty="0" smtClean="0"/>
              <a:t> up all the </a:t>
            </a:r>
            <a:r>
              <a:rPr lang="fr-FR" dirty="0" err="1" smtClean="0"/>
              <a:t>scalar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(as the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consumption</a:t>
            </a:r>
            <a:r>
              <a:rPr lang="fr-FR" dirty="0" smtClean="0"/>
              <a:t>) and </a:t>
            </a:r>
            <a:r>
              <a:rPr lang="fr-FR" dirty="0" err="1" smtClean="0"/>
              <a:t>some</a:t>
            </a:r>
            <a:r>
              <a:rPr lang="fr-FR" dirty="0" smtClean="0"/>
              <a:t> global input data (as the volume or the surface of the zones).   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Visualization</a:t>
            </a:r>
            <a:r>
              <a:rPr lang="fr-FR" dirty="0" smtClean="0"/>
              <a:t> and outputs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3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to model the radiation </a:t>
            </a:r>
            <a:r>
              <a:rPr lang="fr-FR" dirty="0" err="1" smtClean="0"/>
              <a:t>inside</a:t>
            </a:r>
            <a:r>
              <a:rPr lang="fr-FR" dirty="0" smtClean="0"/>
              <a:t> the building (</a:t>
            </a:r>
            <a:r>
              <a:rPr lang="fr-FR" dirty="0" err="1"/>
              <a:t>o</a:t>
            </a:r>
            <a:r>
              <a:rPr lang="fr-FR" dirty="0" err="1" smtClean="0"/>
              <a:t>bject</a:t>
            </a:r>
            <a:r>
              <a:rPr lang="fr-FR" dirty="0" smtClean="0"/>
              <a:t> </a:t>
            </a:r>
            <a:r>
              <a:rPr lang="fr-FR" i="1" dirty="0" smtClean="0"/>
              <a:t>Building - Solar Distribution</a:t>
            </a:r>
            <a:r>
              <a:rPr lang="fr-FR" dirty="0" smtClean="0"/>
              <a:t>) 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1 (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b="1" i="1" dirty="0" err="1" smtClean="0"/>
              <a:t>MinimalShadowing</a:t>
            </a:r>
            <a:r>
              <a:rPr lang="fr-FR" dirty="0" smtClean="0"/>
              <a:t>) : All the </a:t>
            </a:r>
            <a:r>
              <a:rPr lang="fr-FR" dirty="0" err="1" smtClean="0"/>
              <a:t>beam</a:t>
            </a:r>
            <a:r>
              <a:rPr lang="fr-FR" dirty="0" smtClean="0"/>
              <a:t> </a:t>
            </a:r>
            <a:r>
              <a:rPr lang="fr-FR" dirty="0" err="1" smtClean="0"/>
              <a:t>solar</a:t>
            </a:r>
            <a:r>
              <a:rPr lang="fr-FR" dirty="0" smtClean="0"/>
              <a:t> radiation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assumed</a:t>
            </a:r>
            <a:r>
              <a:rPr lang="fr-FR" dirty="0" smtClean="0"/>
              <a:t> to </a:t>
            </a:r>
            <a:r>
              <a:rPr lang="fr-FR" dirty="0" err="1" smtClean="0"/>
              <a:t>fall</a:t>
            </a:r>
            <a:r>
              <a:rPr lang="fr-FR" dirty="0" smtClean="0"/>
              <a:t> on the </a:t>
            </a:r>
            <a:r>
              <a:rPr lang="fr-FR" dirty="0" err="1" smtClean="0"/>
              <a:t>floor</a:t>
            </a:r>
            <a:r>
              <a:rPr lang="fr-FR" dirty="0" smtClean="0"/>
              <a:t> 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absorbed</a:t>
            </a:r>
            <a:r>
              <a:rPr lang="fr-FR" dirty="0" smtClean="0"/>
              <a:t>. The diffuse radiation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assumed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uniformly</a:t>
            </a:r>
            <a:r>
              <a:rPr lang="fr-FR" dirty="0" smtClean="0"/>
              <a:t> </a:t>
            </a:r>
            <a:r>
              <a:rPr lang="fr-FR" dirty="0" err="1" smtClean="0"/>
              <a:t>distributed</a:t>
            </a:r>
            <a:r>
              <a:rPr lang="fr-FR" dirty="0" smtClean="0"/>
              <a:t> on all </a:t>
            </a:r>
            <a:r>
              <a:rPr lang="fr-FR" dirty="0" err="1" smtClean="0"/>
              <a:t>interior</a:t>
            </a:r>
            <a:r>
              <a:rPr lang="fr-FR" dirty="0" smtClean="0"/>
              <a:t> surfaces. The </a:t>
            </a:r>
            <a:r>
              <a:rPr lang="fr-FR" dirty="0" err="1" smtClean="0"/>
              <a:t>shadows</a:t>
            </a:r>
            <a:r>
              <a:rPr lang="fr-FR" dirty="0" smtClean="0"/>
              <a:t> are not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 (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b="1" i="1" dirty="0" err="1" smtClean="0"/>
              <a:t>FullExterior</a:t>
            </a:r>
            <a:r>
              <a:rPr lang="fr-FR" dirty="0" smtClean="0"/>
              <a:t>) : idem </a:t>
            </a:r>
            <a:r>
              <a:rPr lang="fr-FR" dirty="0" err="1" smtClean="0"/>
              <a:t>Level</a:t>
            </a:r>
            <a:r>
              <a:rPr lang="fr-FR" dirty="0" smtClean="0"/>
              <a:t> 1 </a:t>
            </a:r>
            <a:r>
              <a:rPr lang="fr-FR" dirty="0" err="1" smtClean="0"/>
              <a:t>except</a:t>
            </a:r>
            <a:r>
              <a:rPr lang="fr-FR" dirty="0" smtClean="0"/>
              <a:t> the </a:t>
            </a:r>
            <a:r>
              <a:rPr lang="fr-FR" dirty="0" err="1" smtClean="0"/>
              <a:t>fact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shadiw</a:t>
            </a:r>
            <a:r>
              <a:rPr lang="fr-FR" dirty="0" smtClean="0"/>
              <a:t> are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3 (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b="1" i="1" dirty="0" err="1" smtClean="0"/>
              <a:t>FullInteriorExterior</a:t>
            </a:r>
            <a:r>
              <a:rPr lang="fr-FR" dirty="0" smtClean="0"/>
              <a:t>) : idem </a:t>
            </a:r>
            <a:r>
              <a:rPr lang="fr-FR" dirty="0" err="1" smtClean="0"/>
              <a:t>Level</a:t>
            </a:r>
            <a:r>
              <a:rPr lang="fr-FR" dirty="0" smtClean="0"/>
              <a:t> 2 </a:t>
            </a:r>
            <a:r>
              <a:rPr lang="fr-FR" dirty="0" err="1" smtClean="0"/>
              <a:t>except</a:t>
            </a:r>
            <a:r>
              <a:rPr lang="fr-FR" dirty="0" smtClean="0"/>
              <a:t> the </a:t>
            </a:r>
            <a:r>
              <a:rPr lang="fr-FR" dirty="0" err="1" smtClean="0"/>
              <a:t>fact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beam</a:t>
            </a:r>
            <a:r>
              <a:rPr lang="fr-FR" dirty="0" smtClean="0"/>
              <a:t> </a:t>
            </a:r>
            <a:r>
              <a:rPr lang="fr-FR" dirty="0" err="1" smtClean="0"/>
              <a:t>solar</a:t>
            </a:r>
            <a:r>
              <a:rPr lang="fr-FR" dirty="0" smtClean="0"/>
              <a:t> radiation on </a:t>
            </a:r>
            <a:r>
              <a:rPr lang="fr-FR" dirty="0" err="1" smtClean="0"/>
              <a:t>each</a:t>
            </a:r>
            <a:r>
              <a:rPr lang="fr-FR" dirty="0" smtClean="0"/>
              <a:t> surfaces (</a:t>
            </a:r>
            <a:r>
              <a:rPr lang="fr-FR" dirty="0" err="1" smtClean="0"/>
              <a:t>floor</a:t>
            </a:r>
            <a:r>
              <a:rPr lang="fr-FR" dirty="0" smtClean="0"/>
              <a:t>, </a:t>
            </a:r>
            <a:r>
              <a:rPr lang="fr-FR" dirty="0" err="1" smtClean="0"/>
              <a:t>walls</a:t>
            </a:r>
            <a:r>
              <a:rPr lang="fr-FR" dirty="0" smtClean="0"/>
              <a:t> and </a:t>
            </a:r>
            <a:r>
              <a:rPr lang="fr-FR" dirty="0" err="1" smtClean="0"/>
              <a:t>windows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calculated</a:t>
            </a:r>
            <a:r>
              <a:rPr lang="fr-FR" dirty="0" smtClean="0"/>
              <a:t> by </a:t>
            </a:r>
            <a:r>
              <a:rPr lang="fr-FR" dirty="0" err="1" smtClean="0"/>
              <a:t>projecting</a:t>
            </a:r>
            <a:r>
              <a:rPr lang="fr-FR" dirty="0" smtClean="0"/>
              <a:t> the </a:t>
            </a:r>
            <a:r>
              <a:rPr lang="fr-FR" dirty="0" err="1" smtClean="0"/>
              <a:t>sun’s</a:t>
            </a:r>
            <a:r>
              <a:rPr lang="fr-FR" dirty="0" smtClean="0"/>
              <a:t> rays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exterior</a:t>
            </a:r>
            <a:r>
              <a:rPr lang="fr-FR" dirty="0" smtClean="0"/>
              <a:t> </a:t>
            </a:r>
            <a:r>
              <a:rPr lang="fr-FR" dirty="0" err="1" smtClean="0"/>
              <a:t>windows</a:t>
            </a:r>
            <a:r>
              <a:rPr lang="fr-FR" dirty="0" smtClean="0"/>
              <a:t>  </a:t>
            </a:r>
          </a:p>
          <a:p>
            <a:pPr lvl="1"/>
            <a:endParaRPr lang="fr-FR" dirty="0"/>
          </a:p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taking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the </a:t>
            </a:r>
            <a:r>
              <a:rPr lang="fr-FR" dirty="0" err="1" smtClean="0"/>
              <a:t>reflection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building. </a:t>
            </a:r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choice</a:t>
            </a:r>
            <a:r>
              <a:rPr lang="fr-FR" dirty="0" smtClean="0"/>
              <a:t> of the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</a:t>
            </a:r>
            <a:r>
              <a:rPr lang="fr-FR" dirty="0" err="1" smtClean="0"/>
              <a:t>mainly</a:t>
            </a:r>
            <a:r>
              <a:rPr lang="fr-FR" dirty="0" smtClean="0"/>
              <a:t> on the application and the objectives of the building simulation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r>
              <a:rPr lang="fr-FR" dirty="0" smtClean="0"/>
              <a:t> to model the radiation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8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Workshop EnergyPlus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choose</a:t>
            </a:r>
            <a:r>
              <a:rPr lang="fr-FR" dirty="0" smtClean="0"/>
              <a:t> the duration of the simulation by </a:t>
            </a:r>
            <a:r>
              <a:rPr lang="fr-FR" dirty="0" err="1" smtClean="0"/>
              <a:t>giving</a:t>
            </a:r>
            <a:r>
              <a:rPr lang="fr-FR" dirty="0" smtClean="0"/>
              <a:t> a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period</a:t>
            </a:r>
            <a:r>
              <a:rPr lang="fr-FR" dirty="0" smtClean="0"/>
              <a:t> (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i="1" dirty="0" err="1" smtClean="0"/>
              <a:t>RunPeriod</a:t>
            </a:r>
            <a:r>
              <a:rPr lang="fr-FR" dirty="0" smtClean="0"/>
              <a:t>). </a:t>
            </a:r>
          </a:p>
          <a:p>
            <a:pPr lvl="1"/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run</a:t>
            </a:r>
            <a:r>
              <a:rPr lang="fr-FR" dirty="0" smtClean="0"/>
              <a:t> the simulation for one 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necessarily</a:t>
            </a:r>
            <a:r>
              <a:rPr lang="fr-FR" dirty="0" smtClean="0"/>
              <a:t> </a:t>
            </a:r>
            <a:r>
              <a:rPr lang="fr-FR" dirty="0" err="1" smtClean="0"/>
              <a:t>beginning</a:t>
            </a:r>
            <a:r>
              <a:rPr lang="fr-FR" dirty="0" smtClean="0"/>
              <a:t> by </a:t>
            </a:r>
            <a:r>
              <a:rPr lang="fr-FR" dirty="0" err="1" smtClean="0"/>
              <a:t>January</a:t>
            </a:r>
            <a:endParaRPr lang="fr-FR" dirty="0" smtClean="0"/>
          </a:p>
          <a:p>
            <a:pPr lvl="1"/>
            <a:r>
              <a:rPr lang="fr-FR" dirty="0" err="1" smtClean="0"/>
              <a:t>Possiblity</a:t>
            </a:r>
            <a:r>
              <a:rPr lang="fr-FR" dirty="0" smtClean="0"/>
              <a:t> to </a:t>
            </a:r>
            <a:r>
              <a:rPr lang="fr-FR" dirty="0" err="1" smtClean="0"/>
              <a:t>run</a:t>
            </a:r>
            <a:r>
              <a:rPr lang="fr-FR" dirty="0" smtClean="0"/>
              <a:t> the simulation for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one 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err="1" smtClean="0"/>
              <a:t>EnergyPlus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to </a:t>
            </a:r>
            <a:r>
              <a:rPr lang="fr-FR" dirty="0" err="1" smtClean="0"/>
              <a:t>simulate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years</a:t>
            </a:r>
            <a:r>
              <a:rPr lang="fr-FR" dirty="0" smtClean="0"/>
              <a:t> (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i="1" dirty="0" err="1" smtClean="0"/>
              <a:t>RunPeriod</a:t>
            </a:r>
            <a:r>
              <a:rPr lang="fr-FR" i="1" dirty="0" smtClean="0"/>
              <a:t> </a:t>
            </a:r>
            <a:r>
              <a:rPr lang="fr-FR" i="1" dirty="0" smtClean="0">
                <a:sym typeface="Wingdings" panose="05000000000000000000" pitchFamily="2" charset="2"/>
              </a:rPr>
              <a:t>- </a:t>
            </a:r>
            <a:r>
              <a:rPr lang="fr-FR" i="1" dirty="0" err="1" smtClean="0">
                <a:sym typeface="Wingdings" panose="05000000000000000000" pitchFamily="2" charset="2"/>
              </a:rPr>
              <a:t>Number</a:t>
            </a:r>
            <a:r>
              <a:rPr lang="fr-FR" i="1" dirty="0" smtClean="0">
                <a:sym typeface="Wingdings" panose="05000000000000000000" pitchFamily="2" charset="2"/>
              </a:rPr>
              <a:t> of Times </a:t>
            </a:r>
            <a:r>
              <a:rPr lang="fr-FR" i="1" dirty="0" err="1" smtClean="0">
                <a:sym typeface="Wingdings" panose="05000000000000000000" pitchFamily="2" charset="2"/>
              </a:rPr>
              <a:t>Runperiod</a:t>
            </a:r>
            <a:r>
              <a:rPr lang="fr-FR" i="1" dirty="0" smtClean="0">
                <a:sym typeface="Wingdings" panose="05000000000000000000" pitchFamily="2" charset="2"/>
              </a:rPr>
              <a:t> to </a:t>
            </a:r>
            <a:r>
              <a:rPr lang="fr-FR" i="1" dirty="0" err="1" smtClean="0">
                <a:sym typeface="Wingdings" panose="05000000000000000000" pitchFamily="2" charset="2"/>
              </a:rPr>
              <a:t>be</a:t>
            </a:r>
            <a:r>
              <a:rPr lang="fr-FR" i="1" dirty="0" smtClean="0">
                <a:sym typeface="Wingdings" panose="05000000000000000000" pitchFamily="2" charset="2"/>
              </a:rPr>
              <a:t> </a:t>
            </a:r>
            <a:r>
              <a:rPr lang="fr-FR" i="1" dirty="0" err="1" smtClean="0">
                <a:sym typeface="Wingdings" panose="05000000000000000000" pitchFamily="2" charset="2"/>
              </a:rPr>
              <a:t>repeated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timestep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moved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1 min to 1 </a:t>
            </a:r>
            <a:r>
              <a:rPr lang="fr-FR" dirty="0" err="1" smtClean="0"/>
              <a:t>hour</a:t>
            </a:r>
            <a:r>
              <a:rPr lang="fr-FR" dirty="0" smtClean="0"/>
              <a:t> (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i="1" dirty="0" err="1" smtClean="0"/>
              <a:t>Timestep</a:t>
            </a:r>
            <a:r>
              <a:rPr lang="fr-FR" dirty="0" smtClean="0"/>
              <a:t>)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period</a:t>
            </a:r>
            <a:r>
              <a:rPr lang="fr-FR" dirty="0" smtClean="0"/>
              <a:t> and </a:t>
            </a:r>
            <a:r>
              <a:rPr lang="fr-FR" dirty="0" err="1" smtClean="0"/>
              <a:t>timestep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4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 Tech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OR154 Modele presentation powerpoint INES 4-3.potx" id="{0A71E227-4FA1-4162-BD6A-7F92B260875F}" vid="{F99634B4-F742-47A6-A4EC-F31D8C0AD74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FOR154 Modele presentation powerpoint INES 4-3</Template>
  <TotalTime>26637</TotalTime>
  <Words>2127</Words>
  <Application>Microsoft Office PowerPoint</Application>
  <PresentationFormat>Affichage à l'écran (4:3)</PresentationFormat>
  <Paragraphs>277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CEA Tech</vt:lpstr>
      <vt:lpstr>Workshop Energy Plus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lancement de projet</dc:title>
  <dc:creator>FOUCQUIER Aurélie 231724</dc:creator>
  <dc:description>Version du 15/12/2015 suite Mise à jour charte graphique CEA Tech de décembre 2015</dc:description>
  <cp:lastModifiedBy>FOUCQUIER Aurélie 231724</cp:lastModifiedBy>
  <cp:revision>456</cp:revision>
  <dcterms:created xsi:type="dcterms:W3CDTF">2016-02-11T06:33:46Z</dcterms:created>
  <dcterms:modified xsi:type="dcterms:W3CDTF">2018-10-17T07:22:12Z</dcterms:modified>
</cp:coreProperties>
</file>