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64" r:id="rId4"/>
    <p:sldId id="258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9CFE6-187F-4F01-BFE1-EFCFBE8C147F}" type="datetimeFigureOut">
              <a:rPr lang="fr-FR" smtClean="0"/>
              <a:t>30/10/2018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3AE6F-56C3-40D2-B1F5-04875B1E1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9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57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90" indent="0" algn="ctr">
              <a:buNone/>
              <a:defRPr/>
            </a:lvl2pPr>
            <a:lvl3pPr marL="914180" indent="0" algn="ctr">
              <a:buNone/>
              <a:defRPr/>
            </a:lvl3pPr>
            <a:lvl4pPr marL="1371270" indent="0" algn="ctr">
              <a:buNone/>
              <a:defRPr/>
            </a:lvl4pPr>
            <a:lvl5pPr marL="1828361" indent="0" algn="ctr">
              <a:buNone/>
              <a:defRPr/>
            </a:lvl5pPr>
            <a:lvl6pPr marL="2285451" indent="0" algn="ctr">
              <a:buNone/>
              <a:defRPr/>
            </a:lvl6pPr>
            <a:lvl7pPr marL="2742542" indent="0" algn="ctr">
              <a:buNone/>
              <a:defRPr/>
            </a:lvl7pPr>
            <a:lvl8pPr marL="3199632" indent="0" algn="ctr">
              <a:buNone/>
              <a:defRPr/>
            </a:lvl8pPr>
            <a:lvl9pPr marL="3656722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fld id="{12CDED96-653E-4CCA-828B-F9095B63FB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fld id="{544B8391-C692-4431-BD1B-DC3CBC5851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40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704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fld id="{A64DC6A5-B2FE-4C98-9E70-34D9A352EC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31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fld id="{F4C5CE02-4994-4F21-A52B-FF0EB5B71C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08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fld id="{0DFD91B5-B6D8-4F75-B96A-6E71D37226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29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fld id="{85B84FDD-F527-48F9-8C4D-90A24AA93C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373813"/>
            <a:ext cx="1905000" cy="457200"/>
          </a:xfrm>
        </p:spPr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48488" y="6373813"/>
            <a:ext cx="1905000" cy="457200"/>
          </a:xfrm>
        </p:spPr>
        <p:txBody>
          <a:bodyPr/>
          <a:lstStyle>
            <a:lvl1pPr defTabSz="449155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latin typeface="Calibri" pitchFamily="34" charset="0"/>
                <a:ea typeface="WenQuanYi Micro Hei" charset="0"/>
              </a:defRPr>
            </a:lvl1pPr>
          </a:lstStyle>
          <a:p>
            <a:pPr>
              <a:defRPr/>
            </a:pPr>
            <a:fld id="{4C5EC3BD-FF80-4A23-BCC0-B1F3521F5C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CC"/>
            </a:gs>
            <a:gs pos="999">
              <a:srgbClr val="0000CC"/>
            </a:gs>
            <a:gs pos="33000">
              <a:srgbClr val="00B0F0"/>
            </a:gs>
            <a:gs pos="67000">
              <a:srgbClr val="00B050"/>
            </a:gs>
            <a:gs pos="100000">
              <a:srgbClr val="FFFF0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10" rIns="91418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18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ctr" defTabSz="91418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18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3A1A48-9BEB-4C52-A52B-C865132CE64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/>
          </a:p>
        </p:txBody>
      </p:sp>
      <p:sp>
        <p:nvSpPr>
          <p:cNvPr id="36871" name="Rectangle 2"/>
          <p:cNvSpPr>
            <a:spLocks noChangeArrowheads="1"/>
          </p:cNvSpPr>
          <p:nvPr userDrawn="1"/>
        </p:nvSpPr>
        <p:spPr bwMode="auto">
          <a:xfrm>
            <a:off x="0" y="533400"/>
            <a:ext cx="9144000" cy="5791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lang="fr-FR" sz="2000" b="1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  <a:p>
            <a:pPr algn="ctr" defTabSz="912813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sz="2400">
              <a:solidFill>
                <a:srgbClr val="FFFFFF"/>
              </a:solidFill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36872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4" y="-20637"/>
            <a:ext cx="1520825" cy="62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39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09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1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27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36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996" indent="-22854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086" indent="-22854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178" indent="-22854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268" indent="-22854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C3BD-FF80-4A23-BCC0-B1F3521F5CD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403648" y="2350462"/>
            <a:ext cx="582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Hygrothermal</a:t>
            </a:r>
            <a:r>
              <a:rPr lang="fr-FR" sz="2800" b="1" dirty="0"/>
              <a:t> </a:t>
            </a:r>
            <a:r>
              <a:rPr lang="fr-FR" sz="2800" b="1" dirty="0" err="1"/>
              <a:t>properties</a:t>
            </a:r>
            <a:r>
              <a:rPr lang="fr-FR" sz="2800" b="1" dirty="0"/>
              <a:t> of </a:t>
            </a:r>
            <a:r>
              <a:rPr lang="fr-FR" sz="2800" b="1" dirty="0" err="1"/>
              <a:t>materials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1363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C3BD-FF80-4A23-BCC0-B1F3521F5CD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824933" y="1314530"/>
            <a:ext cx="7114070" cy="1369082"/>
            <a:chOff x="113" y="1706"/>
            <a:chExt cx="5489" cy="136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59" y="2160"/>
              <a:ext cx="998" cy="408"/>
              <a:chOff x="340" y="2024"/>
              <a:chExt cx="998" cy="408"/>
            </a:xfrm>
          </p:grpSpPr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340" y="2024"/>
                <a:ext cx="998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340" y="2296"/>
                <a:ext cx="99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66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1200" b="1">
                    <a:solidFill>
                      <a:srgbClr val="000000"/>
                    </a:solidFill>
                  </a:rPr>
                  <a:t>KOH	8,2%RH</a:t>
                </a:r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340" y="2205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1247" y="2160"/>
              <a:ext cx="998" cy="408"/>
              <a:chOff x="1565" y="2024"/>
              <a:chExt cx="998" cy="408"/>
            </a:xfrm>
          </p:grpSpPr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1565" y="2024"/>
                <a:ext cx="998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>
                <a:off x="1565" y="2296"/>
                <a:ext cx="99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66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1200" b="1">
                    <a:solidFill>
                      <a:srgbClr val="000000"/>
                    </a:solidFill>
                  </a:rPr>
                  <a:t>MgCl</a:t>
                </a:r>
                <a:r>
                  <a:rPr lang="fr-FR" sz="1200" b="1" baseline="-20000">
                    <a:solidFill>
                      <a:srgbClr val="000000"/>
                    </a:solidFill>
                  </a:rPr>
                  <a:t>2</a:t>
                </a:r>
                <a:r>
                  <a:rPr lang="fr-FR" sz="1200" b="1">
                    <a:solidFill>
                      <a:srgbClr val="000000"/>
                    </a:solidFill>
                  </a:rPr>
                  <a:t>	32,7%RH</a:t>
                </a: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>
                <a:off x="1565" y="2205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336" y="2160"/>
              <a:ext cx="998" cy="408"/>
              <a:chOff x="1020" y="2568"/>
              <a:chExt cx="998" cy="408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998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1020" y="2840"/>
                <a:ext cx="99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66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1200" b="1">
                    <a:solidFill>
                      <a:srgbClr val="000000"/>
                    </a:solidFill>
                  </a:rPr>
                  <a:t>NaBr	56,8%RH</a:t>
                </a:r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1020" y="2749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425" y="2160"/>
              <a:ext cx="998" cy="408"/>
              <a:chOff x="295" y="3067"/>
              <a:chExt cx="998" cy="408"/>
            </a:xfrm>
          </p:grpSpPr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295" y="3067"/>
                <a:ext cx="998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295" y="3339"/>
                <a:ext cx="99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66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1200" b="1">
                    <a:solidFill>
                      <a:srgbClr val="000000"/>
                    </a:solidFill>
                  </a:rPr>
                  <a:t>NaCl	75,2%RH</a:t>
                </a:r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295" y="3248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4513" y="2160"/>
              <a:ext cx="998" cy="408"/>
              <a:chOff x="1519" y="3067"/>
              <a:chExt cx="998" cy="408"/>
            </a:xfrm>
          </p:grpSpPr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519" y="3067"/>
                <a:ext cx="998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519" y="3339"/>
                <a:ext cx="998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66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fr-FR" sz="1200" b="1">
                    <a:solidFill>
                      <a:srgbClr val="000000"/>
                    </a:solidFill>
                  </a:rPr>
                  <a:t>K</a:t>
                </a:r>
                <a:r>
                  <a:rPr lang="fr-FR" sz="1200" b="1" baseline="-20000">
                    <a:solidFill>
                      <a:srgbClr val="000000"/>
                    </a:solidFill>
                  </a:rPr>
                  <a:t>2</a:t>
                </a:r>
                <a:r>
                  <a:rPr lang="fr-FR" sz="1200" b="1">
                    <a:solidFill>
                      <a:srgbClr val="000000"/>
                    </a:solidFill>
                  </a:rPr>
                  <a:t>SO</a:t>
                </a:r>
                <a:r>
                  <a:rPr lang="fr-FR" sz="1200" b="1" baseline="-20000">
                    <a:solidFill>
                      <a:srgbClr val="000000"/>
                    </a:solidFill>
                  </a:rPr>
                  <a:t>4</a:t>
                </a:r>
                <a:r>
                  <a:rPr lang="fr-FR" sz="1200" b="1">
                    <a:solidFill>
                      <a:srgbClr val="000000"/>
                    </a:solidFill>
                  </a:rPr>
                  <a:t>	97,1%RH</a:t>
                </a:r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>
                <a:off x="1519" y="3248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113" y="1706"/>
              <a:ext cx="5489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5148" y="1738"/>
              <a:ext cx="33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 dirty="0">
                  <a:solidFill>
                    <a:srgbClr val="000000"/>
                  </a:solidFill>
                </a:rPr>
                <a:t>T°C</a:t>
              </a:r>
            </a:p>
          </p:txBody>
        </p:sp>
        <p:sp>
          <p:nvSpPr>
            <p:cNvPr id="11" name="AutoShape 48"/>
            <p:cNvSpPr>
              <a:spLocks noChangeArrowheads="1"/>
            </p:cNvSpPr>
            <p:nvPr/>
          </p:nvSpPr>
          <p:spPr bwMode="auto">
            <a:xfrm>
              <a:off x="839" y="1888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418" y="19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 Box 50"/>
            <p:cNvSpPr txBox="1">
              <a:spLocks noChangeArrowheads="1"/>
            </p:cNvSpPr>
            <p:nvPr/>
          </p:nvSpPr>
          <p:spPr bwMode="auto">
            <a:xfrm>
              <a:off x="1598" y="188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" name="AutoShape 51"/>
            <p:cNvSpPr>
              <a:spLocks noChangeArrowheads="1"/>
            </p:cNvSpPr>
            <p:nvPr/>
          </p:nvSpPr>
          <p:spPr bwMode="auto">
            <a:xfrm>
              <a:off x="1928" y="1888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2732" y="188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6" name="AutoShape 53"/>
            <p:cNvSpPr>
              <a:spLocks noChangeArrowheads="1"/>
            </p:cNvSpPr>
            <p:nvPr/>
          </p:nvSpPr>
          <p:spPr bwMode="auto">
            <a:xfrm>
              <a:off x="3016" y="1888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3866" y="19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8" name="AutoShape 55"/>
            <p:cNvSpPr>
              <a:spLocks noChangeArrowheads="1"/>
            </p:cNvSpPr>
            <p:nvPr/>
          </p:nvSpPr>
          <p:spPr bwMode="auto">
            <a:xfrm>
              <a:off x="4150" y="1888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5000" y="19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5045" y="265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1" name="AutoShape 58"/>
            <p:cNvSpPr>
              <a:spLocks noChangeArrowheads="1"/>
            </p:cNvSpPr>
            <p:nvPr/>
          </p:nvSpPr>
          <p:spPr bwMode="auto">
            <a:xfrm rot="10800000">
              <a:off x="4150" y="2659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2" name="AutoShape 59"/>
            <p:cNvSpPr>
              <a:spLocks noChangeArrowheads="1"/>
            </p:cNvSpPr>
            <p:nvPr/>
          </p:nvSpPr>
          <p:spPr bwMode="auto">
            <a:xfrm rot="10800000">
              <a:off x="2926" y="2659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3" name="AutoShape 60"/>
            <p:cNvSpPr>
              <a:spLocks noChangeArrowheads="1"/>
            </p:cNvSpPr>
            <p:nvPr/>
          </p:nvSpPr>
          <p:spPr bwMode="auto">
            <a:xfrm rot="10800000">
              <a:off x="1837" y="2659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4" name="AutoShape 61"/>
            <p:cNvSpPr>
              <a:spLocks noChangeArrowheads="1"/>
            </p:cNvSpPr>
            <p:nvPr/>
          </p:nvSpPr>
          <p:spPr bwMode="auto">
            <a:xfrm rot="10800000">
              <a:off x="748" y="2659"/>
              <a:ext cx="765" cy="235"/>
            </a:xfrm>
            <a:prstGeom prst="curvedDownArrow">
              <a:avLst>
                <a:gd name="adj1" fmla="val 37436"/>
                <a:gd name="adj2" fmla="val 130213"/>
                <a:gd name="adj3" fmla="val 3333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5" name="Text Box 62"/>
            <p:cNvSpPr txBox="1">
              <a:spLocks noChangeArrowheads="1"/>
            </p:cNvSpPr>
            <p:nvPr/>
          </p:nvSpPr>
          <p:spPr bwMode="auto">
            <a:xfrm>
              <a:off x="3866" y="26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2732" y="26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1598" y="26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464" y="26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1400" b="1">
                  <a:solidFill>
                    <a:srgbClr val="000000"/>
                  </a:solidFill>
                </a:rPr>
                <a:t>9</a:t>
              </a: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258020" y="568824"/>
            <a:ext cx="358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0000FF"/>
                </a:solidFill>
              </a:rPr>
              <a:t>SORPTION ISOTHERMS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29445" y="1689745"/>
            <a:ext cx="1489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Initial state =</a:t>
            </a:r>
          </a:p>
          <a:p>
            <a:r>
              <a:rPr lang="fr-FR" dirty="0"/>
              <a:t>Dry or 58%RH</a:t>
            </a:r>
          </a:p>
          <a:p>
            <a:r>
              <a:rPr lang="fr-FR" dirty="0"/>
              <a:t>         m0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14010" y="2987660"/>
            <a:ext cx="84908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RH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weigh</a:t>
            </a:r>
            <a:r>
              <a:rPr lang="fr-FR" dirty="0"/>
              <a:t> the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constant mass («change of mass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</a:p>
          <a:p>
            <a:r>
              <a:rPr lang="fr-FR" dirty="0" err="1"/>
              <a:t>consecutive</a:t>
            </a:r>
            <a:r>
              <a:rPr lang="fr-FR" dirty="0"/>
              <a:t> </a:t>
            </a:r>
            <a:r>
              <a:rPr lang="fr-FR" dirty="0" err="1"/>
              <a:t>weighings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made </a:t>
            </a:r>
            <a:r>
              <a:rPr lang="fr-FR" dirty="0" err="1"/>
              <a:t>at</a:t>
            </a:r>
            <a:r>
              <a:rPr lang="fr-FR" dirty="0"/>
              <a:t> least 24h </a:t>
            </a:r>
            <a:r>
              <a:rPr lang="fr-FR" dirty="0" err="1"/>
              <a:t>apart</a:t>
            </a:r>
            <a:r>
              <a:rPr lang="fr-FR" dirty="0"/>
              <a:t>, </a:t>
            </a:r>
            <a:r>
              <a:rPr lang="fr-FR" dirty="0" err="1"/>
              <a:t>differs</a:t>
            </a:r>
            <a:r>
              <a:rPr lang="fr-FR" dirty="0"/>
              <a:t> by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0,1 % of the </a:t>
            </a:r>
          </a:p>
          <a:p>
            <a:r>
              <a:rPr lang="fr-FR" dirty="0"/>
              <a:t>total mass» </a:t>
            </a:r>
            <a:r>
              <a:rPr lang="fr-FR" i="1" dirty="0"/>
              <a:t> for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i="1" dirty="0" err="1"/>
              <a:t>with</a:t>
            </a:r>
            <a:r>
              <a:rPr lang="fr-FR" i="1" dirty="0"/>
              <a:t> m &lt; 20g 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Calculate</a:t>
            </a:r>
            <a:r>
              <a:rPr lang="fr-FR" dirty="0"/>
              <a:t> (m – m0) / m0. 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moisture</a:t>
            </a:r>
            <a:r>
              <a:rPr lang="fr-FR" dirty="0"/>
              <a:t> content if initial state </a:t>
            </a:r>
            <a:r>
              <a:rPr lang="fr-FR" dirty="0" err="1"/>
              <a:t>is</a:t>
            </a:r>
            <a:r>
              <a:rPr lang="fr-FR" dirty="0"/>
              <a:t> dry and the </a:t>
            </a:r>
          </a:p>
          <a:p>
            <a:r>
              <a:rPr lang="fr-FR" dirty="0" err="1"/>
              <a:t>moisture</a:t>
            </a:r>
            <a:r>
              <a:rPr lang="fr-FR" dirty="0"/>
              <a:t> content variation if initial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conditionned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58%RH</a:t>
            </a:r>
          </a:p>
          <a:p>
            <a:endParaRPr lang="fr-FR" dirty="0"/>
          </a:p>
          <a:p>
            <a:r>
              <a:rPr lang="fr-FR" dirty="0" err="1"/>
              <a:t>Draw</a:t>
            </a:r>
            <a:r>
              <a:rPr lang="fr-FR" dirty="0"/>
              <a:t> the </a:t>
            </a:r>
            <a:r>
              <a:rPr lang="fr-FR" dirty="0" err="1"/>
              <a:t>curve</a:t>
            </a:r>
            <a:r>
              <a:rPr lang="fr-FR" dirty="0"/>
              <a:t> (m – m0) / m0 = f(RH). It </a:t>
            </a:r>
            <a:r>
              <a:rPr lang="fr-FR" dirty="0" err="1"/>
              <a:t>is</a:t>
            </a:r>
            <a:r>
              <a:rPr lang="fr-FR" dirty="0"/>
              <a:t> the sorption </a:t>
            </a:r>
            <a:r>
              <a:rPr lang="fr-FR" dirty="0" err="1"/>
              <a:t>isotherm</a:t>
            </a:r>
            <a:r>
              <a:rPr lang="fr-FR" dirty="0"/>
              <a:t> </a:t>
            </a:r>
            <a:r>
              <a:rPr lang="fr-FR" dirty="0" err="1"/>
              <a:t>curve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55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092280" y="6367040"/>
            <a:ext cx="1905000" cy="457200"/>
          </a:xfrm>
        </p:spPr>
        <p:txBody>
          <a:bodyPr/>
          <a:lstStyle/>
          <a:p>
            <a:pPr>
              <a:defRPr/>
            </a:pPr>
            <a:fld id="{4C5EC3BD-FF80-4A23-BCC0-B1F3521F5CD4}" type="slidenum">
              <a:rPr lang="fr-FR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fr-FR">
              <a:solidFill>
                <a:schemeClr val="bg1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-180528" y="260648"/>
            <a:ext cx="5410114" cy="3672408"/>
            <a:chOff x="-180528" y="548680"/>
            <a:chExt cx="5410114" cy="3672408"/>
          </a:xfrm>
        </p:grpSpPr>
        <p:grpSp>
          <p:nvGrpSpPr>
            <p:cNvPr id="7" name="Groupe 6"/>
            <p:cNvGrpSpPr/>
            <p:nvPr/>
          </p:nvGrpSpPr>
          <p:grpSpPr>
            <a:xfrm>
              <a:off x="-180528" y="548680"/>
              <a:ext cx="5410114" cy="3672408"/>
              <a:chOff x="0" y="237454"/>
              <a:chExt cx="9144000" cy="6383092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37454"/>
                <a:ext cx="9144000" cy="6383092"/>
              </a:xfrm>
              <a:prstGeom prst="rect">
                <a:avLst/>
              </a:prstGeom>
            </p:spPr>
          </p:pic>
          <p:cxnSp>
            <p:nvCxnSpPr>
              <p:cNvPr id="5" name="Connecteur droit 4"/>
              <p:cNvCxnSpPr/>
              <p:nvPr/>
            </p:nvCxnSpPr>
            <p:spPr>
              <a:xfrm>
                <a:off x="1619672" y="4843958"/>
                <a:ext cx="63367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ZoneTexte 7"/>
            <p:cNvSpPr txBox="1"/>
            <p:nvPr/>
          </p:nvSpPr>
          <p:spPr>
            <a:xfrm>
              <a:off x="2524529" y="764704"/>
              <a:ext cx="1557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Argile cuit 800°C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4526920" y="2924944"/>
            <a:ext cx="4617080" cy="370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89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C3BD-FF80-4A23-BCC0-B1F3521F5CD4}" type="slidenum">
              <a:rPr lang="fr-F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58020" y="568824"/>
            <a:ext cx="5207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0000FF"/>
                </a:solidFill>
              </a:rPr>
              <a:t>MOISTURE BUFFER VALUE  = MBV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01268" y="6406481"/>
            <a:ext cx="9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000000"/>
                </a:solidFill>
              </a:rPr>
              <a:t>(Rode2007)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853341" y="666330"/>
            <a:ext cx="318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Rode 2005- </a:t>
            </a:r>
            <a:r>
              <a:rPr lang="fr-FR" dirty="0"/>
              <a:t>ISBN 87-7877-195-1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96" y="1251730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“The practical Moisture Buffer Value indicates the amount of water that is transported in or out of a material per open surface area, during a certain period of time, when it is subjected to variations in relative humidity of the surrounding air.”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8177" y="2175060"/>
            <a:ext cx="5967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23°C,  </a:t>
            </a:r>
            <a:r>
              <a:rPr lang="fr-FR" dirty="0" err="1">
                <a:solidFill>
                  <a:srgbClr val="000000"/>
                </a:solidFill>
              </a:rPr>
              <a:t>monodimensionnal</a:t>
            </a:r>
            <a:r>
              <a:rPr lang="fr-FR" dirty="0">
                <a:solidFill>
                  <a:srgbClr val="000000"/>
                </a:solidFill>
              </a:rPr>
              <a:t> flow (</a:t>
            </a:r>
            <a:r>
              <a:rPr lang="fr-FR" dirty="0" err="1">
                <a:solidFill>
                  <a:srgbClr val="000000"/>
                </a:solidFill>
              </a:rPr>
              <a:t>only</a:t>
            </a:r>
            <a:r>
              <a:rPr lang="fr-FR" dirty="0">
                <a:solidFill>
                  <a:srgbClr val="000000"/>
                </a:solidFill>
              </a:rPr>
              <a:t> 1 exchange </a:t>
            </a:r>
            <a:r>
              <a:rPr lang="fr-FR" dirty="0" err="1">
                <a:solidFill>
                  <a:srgbClr val="000000"/>
                </a:solidFill>
              </a:rPr>
              <a:t>side</a:t>
            </a:r>
            <a:r>
              <a:rPr lang="fr-FR" dirty="0">
                <a:solidFill>
                  <a:srgbClr val="000000"/>
                </a:solidFill>
              </a:rPr>
              <a:t>, area=A)</a:t>
            </a:r>
          </a:p>
          <a:p>
            <a:r>
              <a:rPr lang="fr-FR" dirty="0" err="1">
                <a:solidFill>
                  <a:srgbClr val="000000"/>
                </a:solidFill>
              </a:rPr>
              <a:t>Conditionned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at</a:t>
            </a:r>
            <a:r>
              <a:rPr lang="fr-FR" dirty="0">
                <a:solidFill>
                  <a:srgbClr val="000000"/>
                </a:solidFill>
              </a:rPr>
              <a:t> 58% RH </a:t>
            </a:r>
            <a:r>
              <a:rPr lang="fr-FR" dirty="0" err="1">
                <a:solidFill>
                  <a:srgbClr val="000000"/>
                </a:solidFill>
              </a:rPr>
              <a:t>before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testing</a:t>
            </a:r>
            <a:endParaRPr lang="fr-FR" dirty="0">
              <a:solidFill>
                <a:srgbClr val="000000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6339768" y="2778000"/>
            <a:ext cx="1737078" cy="784088"/>
            <a:chOff x="2339752" y="4221088"/>
            <a:chExt cx="1737078" cy="784088"/>
          </a:xfrm>
        </p:grpSpPr>
        <p:sp>
          <p:nvSpPr>
            <p:cNvPr id="10" name="ZoneTexte 9"/>
            <p:cNvSpPr txBox="1"/>
            <p:nvPr/>
          </p:nvSpPr>
          <p:spPr>
            <a:xfrm>
              <a:off x="2339752" y="4437112"/>
              <a:ext cx="856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</a:rPr>
                <a:t>MBV = 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3196461" y="4621778"/>
              <a:ext cx="8803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3275856" y="4221088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Δ</a:t>
              </a:r>
              <a:r>
                <a:rPr lang="fr-FR" dirty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196461" y="4635844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</a:rPr>
                <a:t>A . </a:t>
              </a:r>
              <a:r>
                <a:rPr lang="el-GR" dirty="0">
                  <a:solidFill>
                    <a:srgbClr val="000000"/>
                  </a:solidFill>
                </a:rPr>
                <a:t>Δ</a:t>
              </a:r>
              <a:r>
                <a:rPr lang="fr-FR" dirty="0">
                  <a:solidFill>
                    <a:srgbClr val="000000"/>
                  </a:solidFill>
                </a:rPr>
                <a:t>RH</a:t>
              </a:r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30" t="56381" r="27070" b="15486"/>
          <a:stretch/>
        </p:blipFill>
        <p:spPr>
          <a:xfrm>
            <a:off x="5339194" y="4291930"/>
            <a:ext cx="3405513" cy="211338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78" t="9905" r="21947" b="61333"/>
          <a:stretch/>
        </p:blipFill>
        <p:spPr>
          <a:xfrm>
            <a:off x="258020" y="3037459"/>
            <a:ext cx="4512556" cy="367054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551840" y="284307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fr-FR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2514298" y="3027739"/>
            <a:ext cx="2037542" cy="54527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229147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73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C3BD-FF80-4A23-BCC0-B1F3521F5CD4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58020" y="568824"/>
            <a:ext cx="3492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0000FF"/>
                </a:solidFill>
              </a:rPr>
              <a:t>VAPOR PERMEABILITY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220072" y="695896"/>
            <a:ext cx="251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Conditionning</a:t>
            </a:r>
            <a:r>
              <a:rPr lang="fr-FR" dirty="0" smtClean="0"/>
              <a:t> </a:t>
            </a:r>
            <a:r>
              <a:rPr lang="fr-FR" dirty="0"/>
              <a:t>at 58% RH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502233" y="1164455"/>
            <a:ext cx="3349687" cy="1874576"/>
            <a:chOff x="502233" y="1164455"/>
            <a:chExt cx="3349687" cy="187457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60"/>
            <a:stretch/>
          </p:blipFill>
          <p:spPr bwMode="auto">
            <a:xfrm>
              <a:off x="502233" y="1164455"/>
              <a:ext cx="32480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Connecteur droit 11"/>
            <p:cNvCxnSpPr/>
            <p:nvPr/>
          </p:nvCxnSpPr>
          <p:spPr>
            <a:xfrm>
              <a:off x="863588" y="1988840"/>
              <a:ext cx="136272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55576" y="1988840"/>
              <a:ext cx="216024" cy="20860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755576" y="1988840"/>
              <a:ext cx="504056" cy="57606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755576" y="1988840"/>
              <a:ext cx="792088" cy="86409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>
              <a:off x="971600" y="1988840"/>
              <a:ext cx="968326" cy="102301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1249958" y="2083170"/>
              <a:ext cx="894668" cy="92868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1646002" y="2470383"/>
              <a:ext cx="498624" cy="56864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760365" y="2336005"/>
              <a:ext cx="1091555" cy="169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</a:rPr>
                <a:t>Salt solution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427984" y="11741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1- slope of the curve weight = f (time) during the steady-state period (G). </a:t>
            </a:r>
            <a:endParaRPr lang="fr-FR" dirty="0"/>
          </a:p>
        </p:txBody>
      </p:sp>
      <p:grpSp>
        <p:nvGrpSpPr>
          <p:cNvPr id="2054" name="Groupe 2053"/>
          <p:cNvGrpSpPr/>
          <p:nvPr/>
        </p:nvGrpSpPr>
        <p:grpSpPr>
          <a:xfrm>
            <a:off x="4427984" y="1942238"/>
            <a:ext cx="3547218" cy="464160"/>
            <a:chOff x="4716016" y="2241177"/>
            <a:chExt cx="3547218" cy="464160"/>
          </a:xfrm>
        </p:grpSpPr>
        <p:graphicFrame>
          <p:nvGraphicFramePr>
            <p:cNvPr id="2052" name="Objet 20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8168269"/>
                </p:ext>
              </p:extLst>
            </p:nvPr>
          </p:nvGraphicFramePr>
          <p:xfrm>
            <a:off x="6713984" y="2241177"/>
            <a:ext cx="1549250" cy="423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Équation" r:id="rId4" imgW="647640" imgH="177480" progId="Equation.3">
                    <p:embed/>
                  </p:oleObj>
                </mc:Choice>
                <mc:Fallback>
                  <p:oleObj name="Équation" r:id="rId4" imgW="647640" imgH="177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3984" y="2241177"/>
                          <a:ext cx="1549250" cy="4237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" name="ZoneTexte 2052"/>
            <p:cNvSpPr txBox="1"/>
            <p:nvPr/>
          </p:nvSpPr>
          <p:spPr>
            <a:xfrm>
              <a:off x="4716016" y="2336005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2- </a:t>
              </a:r>
              <a:r>
                <a:rPr lang="fr-FR" dirty="0" err="1" smtClean="0"/>
                <a:t>permeability</a:t>
              </a:r>
              <a:endParaRPr lang="fr-FR" dirty="0"/>
            </a:p>
          </p:txBody>
        </p:sp>
      </p:grpSp>
      <p:sp>
        <p:nvSpPr>
          <p:cNvPr id="2055" name="ZoneTexte 2054"/>
          <p:cNvSpPr txBox="1"/>
          <p:nvPr/>
        </p:nvSpPr>
        <p:spPr>
          <a:xfrm>
            <a:off x="4788024" y="2467602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 = </a:t>
            </a:r>
            <a:r>
              <a:rPr lang="fr-FR" dirty="0" err="1"/>
              <a:t>thickness</a:t>
            </a:r>
            <a:r>
              <a:rPr lang="fr-FR" dirty="0"/>
              <a:t> of </a:t>
            </a:r>
            <a:r>
              <a:rPr lang="fr-FR" dirty="0" err="1"/>
              <a:t>sample</a:t>
            </a:r>
            <a:r>
              <a:rPr lang="fr-FR" dirty="0"/>
              <a:t>, W = </a:t>
            </a:r>
            <a:r>
              <a:rPr lang="fr-FR" dirty="0" err="1"/>
              <a:t>perméance</a:t>
            </a:r>
            <a:endParaRPr lang="fr-FR" dirty="0"/>
          </a:p>
        </p:txBody>
      </p:sp>
      <p:grpSp>
        <p:nvGrpSpPr>
          <p:cNvPr id="2057" name="Groupe 2056"/>
          <p:cNvGrpSpPr/>
          <p:nvPr/>
        </p:nvGrpSpPr>
        <p:grpSpPr>
          <a:xfrm>
            <a:off x="0" y="3070066"/>
            <a:ext cx="2622860" cy="1379086"/>
            <a:chOff x="179512" y="3068796"/>
            <a:chExt cx="2660628" cy="1335487"/>
          </a:xfrm>
        </p:grpSpPr>
        <p:grpSp>
          <p:nvGrpSpPr>
            <p:cNvPr id="2051" name="Groupe 2050"/>
            <p:cNvGrpSpPr/>
            <p:nvPr/>
          </p:nvGrpSpPr>
          <p:grpSpPr>
            <a:xfrm>
              <a:off x="611593" y="3068796"/>
              <a:ext cx="2228547" cy="1335487"/>
              <a:chOff x="5032845" y="2237529"/>
              <a:chExt cx="2228547" cy="1335487"/>
            </a:xfrm>
          </p:grpSpPr>
          <p:graphicFrame>
            <p:nvGraphicFramePr>
              <p:cNvPr id="30" name="Obje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7973084"/>
                  </p:ext>
                </p:extLst>
              </p:nvPr>
            </p:nvGraphicFramePr>
            <p:xfrm>
              <a:off x="5032845" y="2237529"/>
              <a:ext cx="2228547" cy="1335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name="Équation" r:id="rId6" imgW="952200" imgH="622080" progId="Equation.3">
                      <p:embed/>
                    </p:oleObj>
                  </mc:Choice>
                  <mc:Fallback>
                    <p:oleObj name="Équation" r:id="rId6" imgW="952200" imgH="6220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2845" y="2237529"/>
                            <a:ext cx="2228547" cy="133548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ZoneTexte 30"/>
              <p:cNvSpPr txBox="1"/>
              <p:nvPr/>
            </p:nvSpPr>
            <p:spPr>
              <a:xfrm>
                <a:off x="6285462" y="2608249"/>
                <a:ext cx="276993" cy="44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A</a:t>
                </a:r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5876849" y="3212976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2056" name="ZoneTexte 2055"/>
            <p:cNvSpPr txBox="1"/>
            <p:nvPr/>
          </p:nvSpPr>
          <p:spPr>
            <a:xfrm>
              <a:off x="179512" y="329372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3 - </a:t>
              </a:r>
            </a:p>
          </p:txBody>
        </p:sp>
      </p:grpSp>
      <p:sp>
        <p:nvSpPr>
          <p:cNvPr id="2058" name="Ellipse 2057"/>
          <p:cNvSpPr/>
          <p:nvPr/>
        </p:nvSpPr>
        <p:spPr>
          <a:xfrm>
            <a:off x="2046288" y="3500268"/>
            <a:ext cx="756084" cy="894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0" name="ZoneTexte 2059"/>
          <p:cNvSpPr txBox="1"/>
          <p:nvPr/>
        </p:nvSpPr>
        <p:spPr>
          <a:xfrm>
            <a:off x="2837247" y="3167823"/>
            <a:ext cx="218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Correction due to the</a:t>
            </a:r>
          </a:p>
          <a:p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resistance</a:t>
            </a:r>
            <a:r>
              <a:rPr lang="fr-FR" i="1" dirty="0">
                <a:solidFill>
                  <a:srgbClr val="FF0000"/>
                </a:solidFill>
              </a:rPr>
              <a:t> of air gap </a:t>
            </a:r>
          </a:p>
          <a:p>
            <a:r>
              <a:rPr lang="fr-FR" i="1" dirty="0" err="1">
                <a:solidFill>
                  <a:srgbClr val="FF0000"/>
                </a:solidFill>
              </a:rPr>
              <a:t>between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sample</a:t>
            </a:r>
            <a:r>
              <a:rPr lang="fr-FR" i="1" dirty="0">
                <a:solidFill>
                  <a:srgbClr val="FF0000"/>
                </a:solidFill>
              </a:rPr>
              <a:t> and </a:t>
            </a:r>
          </a:p>
          <a:p>
            <a:r>
              <a:rPr lang="fr-FR" i="1" dirty="0" err="1">
                <a:solidFill>
                  <a:srgbClr val="FF0000"/>
                </a:solidFill>
              </a:rPr>
              <a:t>salt</a:t>
            </a:r>
            <a:r>
              <a:rPr lang="fr-FR" i="1" dirty="0">
                <a:solidFill>
                  <a:srgbClr val="FF0000"/>
                </a:solidFill>
              </a:rPr>
              <a:t> solution</a:t>
            </a:r>
          </a:p>
        </p:txBody>
      </p:sp>
      <p:sp>
        <p:nvSpPr>
          <p:cNvPr id="2061" name="ZoneTexte 2060"/>
          <p:cNvSpPr txBox="1"/>
          <p:nvPr/>
        </p:nvSpPr>
        <p:spPr>
          <a:xfrm>
            <a:off x="5015620" y="3222058"/>
            <a:ext cx="421108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  <a:r>
              <a:rPr lang="fr-FR" baseline="-25000" dirty="0"/>
              <a:t>a</a:t>
            </a:r>
            <a:r>
              <a:rPr lang="fr-FR" dirty="0"/>
              <a:t> = </a:t>
            </a:r>
            <a:r>
              <a:rPr lang="fr-FR" dirty="0" err="1"/>
              <a:t>thickness</a:t>
            </a:r>
            <a:r>
              <a:rPr lang="fr-FR" dirty="0"/>
              <a:t> of the air gap (m)</a:t>
            </a:r>
          </a:p>
          <a:p>
            <a:r>
              <a:rPr lang="el-GR" dirty="0"/>
              <a:t>δ</a:t>
            </a:r>
            <a:r>
              <a:rPr lang="fr-FR" baseline="-25000" dirty="0"/>
              <a:t>a</a:t>
            </a:r>
            <a:r>
              <a:rPr lang="fr-FR" dirty="0"/>
              <a:t> = water </a:t>
            </a:r>
            <a:r>
              <a:rPr lang="fr-FR" dirty="0" err="1"/>
              <a:t>vapor</a:t>
            </a:r>
            <a:r>
              <a:rPr lang="fr-FR" dirty="0"/>
              <a:t> </a:t>
            </a:r>
            <a:r>
              <a:rPr lang="fr-FR" dirty="0" err="1"/>
              <a:t>permeability</a:t>
            </a:r>
            <a:r>
              <a:rPr lang="fr-FR" dirty="0"/>
              <a:t> of air </a:t>
            </a:r>
          </a:p>
          <a:p>
            <a:r>
              <a:rPr lang="fr-FR" sz="1600" dirty="0"/>
              <a:t>			    (kg/(</a:t>
            </a:r>
            <a:r>
              <a:rPr lang="fr-FR" sz="1600" dirty="0" err="1"/>
              <a:t>m.s.Pa</a:t>
            </a:r>
            <a:r>
              <a:rPr lang="fr-FR" sz="1600" dirty="0"/>
              <a:t>))</a:t>
            </a:r>
          </a:p>
          <a:p>
            <a:r>
              <a:rPr lang="fr-FR" dirty="0"/>
              <a:t>A = </a:t>
            </a:r>
            <a:r>
              <a:rPr lang="fr-FR" dirty="0" err="1"/>
              <a:t>sample</a:t>
            </a:r>
            <a:r>
              <a:rPr lang="fr-FR" dirty="0"/>
              <a:t> area (m</a:t>
            </a:r>
            <a:r>
              <a:rPr lang="fr-FR" baseline="30000" dirty="0"/>
              <a:t>2</a:t>
            </a:r>
            <a:r>
              <a:rPr lang="fr-FR" dirty="0"/>
              <a:t>)</a:t>
            </a:r>
          </a:p>
          <a:p>
            <a:r>
              <a:rPr lang="fr-FR" dirty="0" err="1"/>
              <a:t>P</a:t>
            </a:r>
            <a:r>
              <a:rPr lang="fr-FR" baseline="-25000" dirty="0" err="1"/>
              <a:t>v</a:t>
            </a:r>
            <a:r>
              <a:rPr lang="fr-FR" dirty="0"/>
              <a:t> = water </a:t>
            </a:r>
            <a:r>
              <a:rPr lang="fr-FR" dirty="0" err="1"/>
              <a:t>vapor</a:t>
            </a:r>
            <a:r>
              <a:rPr lang="fr-FR" dirty="0"/>
              <a:t> pressure</a:t>
            </a:r>
          </a:p>
          <a:p>
            <a:r>
              <a:rPr lang="fr-FR" dirty="0" err="1"/>
              <a:t>P</a:t>
            </a:r>
            <a:r>
              <a:rPr lang="fr-FR" baseline="-25000" dirty="0" err="1"/>
              <a:t>sat</a:t>
            </a:r>
            <a:r>
              <a:rPr lang="fr-FR" dirty="0"/>
              <a:t> = </a:t>
            </a:r>
            <a:r>
              <a:rPr lang="fr-FR" dirty="0" err="1"/>
              <a:t>saturated</a:t>
            </a:r>
            <a:r>
              <a:rPr lang="fr-FR" dirty="0"/>
              <a:t> water </a:t>
            </a:r>
            <a:r>
              <a:rPr lang="fr-FR" dirty="0" err="1"/>
              <a:t>vapor</a:t>
            </a:r>
            <a:r>
              <a:rPr lang="fr-FR" dirty="0"/>
              <a:t> pressure</a:t>
            </a:r>
          </a:p>
          <a:p>
            <a:r>
              <a:rPr lang="fr-FR" dirty="0"/>
              <a:t>P</a:t>
            </a:r>
            <a:r>
              <a:rPr lang="fr-FR" baseline="-25000" dirty="0"/>
              <a:t>0</a:t>
            </a:r>
            <a:r>
              <a:rPr lang="fr-FR" dirty="0"/>
              <a:t> = </a:t>
            </a:r>
            <a:r>
              <a:rPr lang="fr-FR" dirty="0" err="1"/>
              <a:t>atmospheric</a:t>
            </a:r>
            <a:r>
              <a:rPr lang="fr-FR" dirty="0"/>
              <a:t> pressure = 101325 Pa</a:t>
            </a:r>
          </a:p>
          <a:p>
            <a:r>
              <a:rPr lang="fr-FR" dirty="0"/>
              <a:t>P, T = pressure and </a:t>
            </a:r>
            <a:r>
              <a:rPr lang="fr-FR" dirty="0" err="1"/>
              <a:t>temp</a:t>
            </a:r>
            <a:r>
              <a:rPr lang="fr-FR" dirty="0"/>
              <a:t>. of </a:t>
            </a:r>
            <a:r>
              <a:rPr lang="fr-FR" dirty="0" err="1"/>
              <a:t>experiment</a:t>
            </a:r>
            <a:endParaRPr lang="fr-FR" dirty="0"/>
          </a:p>
          <a:p>
            <a:r>
              <a:rPr lang="fr-FR" dirty="0" err="1"/>
              <a:t>R</a:t>
            </a:r>
            <a:r>
              <a:rPr lang="fr-FR" baseline="-25000" dirty="0" err="1"/>
              <a:t>v</a:t>
            </a:r>
            <a:r>
              <a:rPr lang="fr-FR" dirty="0"/>
              <a:t> =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gas</a:t>
            </a:r>
            <a:r>
              <a:rPr lang="fr-FR" dirty="0"/>
              <a:t> constant of water </a:t>
            </a:r>
            <a:r>
              <a:rPr lang="fr-FR" dirty="0" err="1"/>
              <a:t>vapor</a:t>
            </a:r>
            <a:endParaRPr lang="fr-FR" dirty="0"/>
          </a:p>
          <a:p>
            <a:r>
              <a:rPr lang="fr-FR" dirty="0"/>
              <a:t>			=462 J/(</a:t>
            </a:r>
            <a:r>
              <a:rPr lang="fr-FR" dirty="0" err="1"/>
              <a:t>kg.K</a:t>
            </a:r>
            <a:r>
              <a:rPr lang="fr-FR" dirty="0"/>
              <a:t>)</a:t>
            </a:r>
          </a:p>
        </p:txBody>
      </p:sp>
      <p:sp>
        <p:nvSpPr>
          <p:cNvPr id="2062" name="ZoneTexte 2061"/>
          <p:cNvSpPr txBox="1"/>
          <p:nvPr/>
        </p:nvSpPr>
        <p:spPr>
          <a:xfrm>
            <a:off x="129158" y="4714774"/>
            <a:ext cx="175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</a:t>
            </a:r>
            <a:r>
              <a:rPr lang="fr-FR" sz="2400" baseline="-25000" dirty="0" err="1"/>
              <a:t>v</a:t>
            </a:r>
            <a:r>
              <a:rPr lang="fr-FR" sz="2400" dirty="0"/>
              <a:t> = </a:t>
            </a:r>
            <a:r>
              <a:rPr lang="fr-FR" sz="2400" dirty="0" err="1"/>
              <a:t>P</a:t>
            </a:r>
            <a:r>
              <a:rPr lang="fr-FR" sz="2400" baseline="-25000" dirty="0" err="1"/>
              <a:t>sat</a:t>
            </a:r>
            <a:r>
              <a:rPr lang="fr-FR" sz="2400" dirty="0"/>
              <a:t> x RH</a:t>
            </a:r>
          </a:p>
        </p:txBody>
      </p:sp>
      <p:grpSp>
        <p:nvGrpSpPr>
          <p:cNvPr id="2077" name="Groupe 2076"/>
          <p:cNvGrpSpPr/>
          <p:nvPr/>
        </p:nvGrpSpPr>
        <p:grpSpPr>
          <a:xfrm>
            <a:off x="258020" y="5456682"/>
            <a:ext cx="3613628" cy="848510"/>
            <a:chOff x="258020" y="5456682"/>
            <a:chExt cx="3613628" cy="848510"/>
          </a:xfrm>
        </p:grpSpPr>
        <p:sp>
          <p:nvSpPr>
            <p:cNvPr id="2066" name="ZoneTexte 2065"/>
            <p:cNvSpPr txBox="1"/>
            <p:nvPr/>
          </p:nvSpPr>
          <p:spPr>
            <a:xfrm>
              <a:off x="258020" y="57332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δ</a:t>
              </a:r>
              <a:r>
                <a:rPr lang="fr-FR" dirty="0"/>
                <a:t>a = </a:t>
              </a:r>
            </a:p>
          </p:txBody>
        </p:sp>
        <p:cxnSp>
          <p:nvCxnSpPr>
            <p:cNvPr id="2068" name="Connecteur droit 2067"/>
            <p:cNvCxnSpPr>
              <a:stCxn id="2066" idx="3"/>
            </p:cNvCxnSpPr>
            <p:nvPr/>
          </p:nvCxnSpPr>
          <p:spPr>
            <a:xfrm>
              <a:off x="904351" y="5917922"/>
              <a:ext cx="13219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9" name="ZoneTexte 2068"/>
            <p:cNvSpPr txBox="1"/>
            <p:nvPr/>
          </p:nvSpPr>
          <p:spPr>
            <a:xfrm>
              <a:off x="874706" y="5548590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2,306 10</a:t>
              </a:r>
              <a:r>
                <a:rPr lang="fr-FR" baseline="30000" dirty="0"/>
                <a:t>-5</a:t>
              </a:r>
              <a:r>
                <a:rPr lang="fr-FR" dirty="0"/>
                <a:t> P</a:t>
              </a:r>
              <a:r>
                <a:rPr lang="fr-FR" baseline="-25000" dirty="0"/>
                <a:t>0</a:t>
              </a:r>
            </a:p>
          </p:txBody>
        </p:sp>
        <p:sp>
          <p:nvSpPr>
            <p:cNvPr id="2070" name="ZoneTexte 2069"/>
            <p:cNvSpPr txBox="1"/>
            <p:nvPr/>
          </p:nvSpPr>
          <p:spPr>
            <a:xfrm>
              <a:off x="1130994" y="5934035"/>
              <a:ext cx="71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</a:t>
              </a:r>
              <a:r>
                <a:rPr lang="fr-FR" baseline="-25000" dirty="0" err="1"/>
                <a:t>v</a:t>
              </a:r>
              <a:r>
                <a:rPr lang="fr-FR" dirty="0"/>
                <a:t> T P</a:t>
              </a:r>
            </a:p>
          </p:txBody>
        </p:sp>
        <p:sp>
          <p:nvSpPr>
            <p:cNvPr id="2071" name="ZoneTexte 2070"/>
            <p:cNvSpPr txBox="1"/>
            <p:nvPr/>
          </p:nvSpPr>
          <p:spPr>
            <a:xfrm>
              <a:off x="2610352" y="556156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</a:t>
              </a:r>
            </a:p>
          </p:txBody>
        </p:sp>
        <p:cxnSp>
          <p:nvCxnSpPr>
            <p:cNvPr id="56" name="Connecteur droit 55"/>
            <p:cNvCxnSpPr/>
            <p:nvPr/>
          </p:nvCxnSpPr>
          <p:spPr>
            <a:xfrm>
              <a:off x="2428301" y="5901769"/>
              <a:ext cx="66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3" name="ZoneTexte 2072"/>
            <p:cNvSpPr txBox="1"/>
            <p:nvPr/>
          </p:nvSpPr>
          <p:spPr>
            <a:xfrm>
              <a:off x="2534510" y="593586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273</a:t>
              </a:r>
            </a:p>
          </p:txBody>
        </p:sp>
        <p:sp>
          <p:nvSpPr>
            <p:cNvPr id="2074" name="Parenthèse ouvrante 2073"/>
            <p:cNvSpPr/>
            <p:nvPr/>
          </p:nvSpPr>
          <p:spPr>
            <a:xfrm>
              <a:off x="2316308" y="5548590"/>
              <a:ext cx="45719" cy="72973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5" name="Parenthèse fermante 2074"/>
            <p:cNvSpPr/>
            <p:nvPr/>
          </p:nvSpPr>
          <p:spPr>
            <a:xfrm>
              <a:off x="3269566" y="5548590"/>
              <a:ext cx="45719" cy="754777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6" name="ZoneTexte 2075"/>
            <p:cNvSpPr txBox="1"/>
            <p:nvPr/>
          </p:nvSpPr>
          <p:spPr>
            <a:xfrm>
              <a:off x="3412868" y="545668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1,81</a:t>
              </a: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96559" y="6412686"/>
            <a:ext cx="854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hygroscopic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</a:t>
            </a:r>
            <a:r>
              <a:rPr lang="fr-FR" dirty="0"/>
              <a:t>, </a:t>
            </a:r>
            <a:r>
              <a:rPr lang="fr-FR" dirty="0" err="1"/>
              <a:t>resistance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ouside</a:t>
            </a:r>
            <a:r>
              <a:rPr lang="fr-FR" dirty="0"/>
              <a:t> and </a:t>
            </a:r>
            <a:r>
              <a:rPr lang="fr-FR" dirty="0" err="1"/>
              <a:t>sample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considered</a:t>
            </a:r>
            <a:endParaRPr lang="fr-FR" dirty="0"/>
          </a:p>
        </p:txBody>
      </p:sp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92" y="4626038"/>
            <a:ext cx="2351025" cy="56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12072" y="126106"/>
            <a:ext cx="1803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</a:rPr>
              <a:t>ISO 12572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4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C3BD-FF80-4A23-BCC0-B1F3521F5CD4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58020" y="568824"/>
            <a:ext cx="399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0000FF"/>
                </a:solidFill>
              </a:rPr>
              <a:t>THERMAL CONDUCTIVITY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724" y="1412776"/>
            <a:ext cx="87362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current is applied to </a:t>
            </a:r>
            <a:r>
              <a:rPr lang="fr-FR" sz="2000" dirty="0"/>
              <a:t>the </a:t>
            </a:r>
            <a:r>
              <a:rPr lang="fr-FR" sz="2000" dirty="0" err="1"/>
              <a:t>sensor’s</a:t>
            </a:r>
            <a:r>
              <a:rPr lang="fr-FR" sz="2000" dirty="0"/>
              <a:t> </a:t>
            </a:r>
            <a:r>
              <a:rPr lang="fr-FR" sz="2000" dirty="0" err="1"/>
              <a:t>heating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en-US" sz="2000" dirty="0"/>
              <a:t>providing a small amount of heat.</a:t>
            </a:r>
          </a:p>
          <a:p>
            <a:r>
              <a:rPr lang="en-US" sz="2000" dirty="0"/>
              <a:t>The heat provided results in a rise in temperature at the interface between the sensor and the </a:t>
            </a:r>
            <a:r>
              <a:rPr lang="en-US" sz="2000" dirty="0" smtClean="0"/>
              <a:t>sample, </a:t>
            </a:r>
            <a:r>
              <a:rPr lang="en-US" sz="2000" dirty="0"/>
              <a:t>typically </a:t>
            </a:r>
            <a:r>
              <a:rPr lang="fr-FR" sz="2000" dirty="0" err="1"/>
              <a:t>less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2º C.</a:t>
            </a:r>
          </a:p>
          <a:p>
            <a:r>
              <a:rPr lang="en-US" sz="2000" dirty="0"/>
              <a:t>This temperature rise at the interface induces a change in the voltage of the sensor element. The thermo-physical properties of the sample material are inversely proportional to the rate of increase in the sensor voltage.</a:t>
            </a:r>
          </a:p>
          <a:p>
            <a:r>
              <a:rPr lang="fr-FR" sz="2000" dirty="0"/>
              <a:t>The more </a:t>
            </a:r>
            <a:r>
              <a:rPr lang="fr-FR" sz="2000" dirty="0" err="1"/>
              <a:t>thermally</a:t>
            </a:r>
            <a:r>
              <a:rPr lang="fr-FR" sz="2000" dirty="0"/>
              <a:t> </a:t>
            </a:r>
            <a:r>
              <a:rPr lang="fr-FR" sz="2000" dirty="0" err="1"/>
              <a:t>insulative</a:t>
            </a:r>
            <a:r>
              <a:rPr lang="fr-FR" sz="2000" dirty="0"/>
              <a:t> the </a:t>
            </a:r>
            <a:r>
              <a:rPr lang="fr-FR" sz="2000" dirty="0" err="1"/>
              <a:t>material</a:t>
            </a:r>
            <a:r>
              <a:rPr lang="fr-FR" sz="2000" dirty="0"/>
              <a:t> </a:t>
            </a:r>
            <a:r>
              <a:rPr lang="fr-FR" sz="2000" dirty="0" err="1" smtClean="0"/>
              <a:t>is</a:t>
            </a:r>
            <a:r>
              <a:rPr lang="fr-FR" sz="2000" dirty="0"/>
              <a:t>,</a:t>
            </a:r>
            <a:r>
              <a:rPr lang="fr-FR" sz="2000" dirty="0" smtClean="0"/>
              <a:t> </a:t>
            </a:r>
            <a:r>
              <a:rPr lang="fr-FR" sz="2000" dirty="0"/>
              <a:t>the </a:t>
            </a:r>
            <a:r>
              <a:rPr lang="fr-FR" sz="2000" dirty="0" err="1"/>
              <a:t>steeper</a:t>
            </a:r>
            <a:r>
              <a:rPr lang="fr-FR" sz="2000" dirty="0"/>
              <a:t> the voltage </a:t>
            </a:r>
            <a:r>
              <a:rPr lang="fr-FR" sz="2000" dirty="0" err="1"/>
              <a:t>rise</a:t>
            </a:r>
            <a:r>
              <a:rPr lang="fr-FR" sz="20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94558"/>
            <a:ext cx="2219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35400" y="9073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modified</a:t>
            </a:r>
            <a:r>
              <a:rPr lang="fr-FR" dirty="0"/>
              <a:t> </a:t>
            </a:r>
            <a:r>
              <a:rPr lang="fr-FR" dirty="0" err="1"/>
              <a:t>transient</a:t>
            </a:r>
            <a:r>
              <a:rPr lang="fr-FR" dirty="0"/>
              <a:t> plane source technique.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2" y="4221088"/>
            <a:ext cx="3501380" cy="18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12" y="181208"/>
            <a:ext cx="3090272" cy="61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40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C3BD-FF80-4A23-BCC0-B1F3521F5CD4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58020" y="568824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0000FF"/>
                </a:solidFill>
              </a:rPr>
              <a:t>WATER ABSORPTION COEFFICIENT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650" y="1214717"/>
            <a:ext cx="86218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“The water absorption by partial </a:t>
            </a:r>
            <a:r>
              <a:rPr lang="en-US" dirty="0">
                <a:solidFill>
                  <a:srgbClr val="000000"/>
                </a:solidFill>
              </a:rPr>
              <a:t>immersion</a:t>
            </a:r>
            <a:r>
              <a:rPr lang="en-US" dirty="0"/>
              <a:t> is determined by measuring the change in mass of the test specimen, the bottom surface of which is in contact with water.</a:t>
            </a:r>
          </a:p>
          <a:p>
            <a:r>
              <a:rPr lang="en-US" dirty="0"/>
              <a:t>The water adhering to the surface and not absorbed by the product is completely removed by, for example, blotting with a sponge before the specimen is weighed.”</a:t>
            </a:r>
          </a:p>
          <a:p>
            <a:endParaRPr lang="en-US" dirty="0"/>
          </a:p>
          <a:p>
            <a:r>
              <a:rPr lang="en-US" dirty="0"/>
              <a:t>“The sides of a solid specimen shall be sealed with a water and </a:t>
            </a:r>
            <a:r>
              <a:rPr lang="en-US" dirty="0" err="1"/>
              <a:t>vapour</a:t>
            </a:r>
            <a:r>
              <a:rPr lang="en-US" dirty="0"/>
              <a:t> tight sealant that does not react chemically with it or significantly penetrate the pores of the product.”</a:t>
            </a:r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9F339E0-32AB-4591-8A64-DB8F17F17AF7}"/>
              </a:ext>
            </a:extLst>
          </p:cNvPr>
          <p:cNvGrpSpPr/>
          <p:nvPr/>
        </p:nvGrpSpPr>
        <p:grpSpPr>
          <a:xfrm>
            <a:off x="258020" y="3611959"/>
            <a:ext cx="4562117" cy="2545256"/>
            <a:chOff x="4521897" y="1412776"/>
            <a:chExt cx="4562117" cy="25452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CCB1F7-DA46-4753-BB06-3AD861E6997E}"/>
                </a:ext>
              </a:extLst>
            </p:cNvPr>
            <p:cNvSpPr/>
            <p:nvPr/>
          </p:nvSpPr>
          <p:spPr>
            <a:xfrm>
              <a:off x="4812599" y="3574255"/>
              <a:ext cx="22017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A= area of the base (m²)</a:t>
              </a:r>
              <a:endParaRPr lang="fr-FR" sz="1600" dirty="0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BDFA894-5E28-4C95-97B4-4119AB6A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412776"/>
              <a:ext cx="4512014" cy="2236386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FA40350-EF13-4709-94B2-7A108421F913}"/>
                </a:ext>
              </a:extLst>
            </p:cNvPr>
            <p:cNvCxnSpPr/>
            <p:nvPr/>
          </p:nvCxnSpPr>
          <p:spPr>
            <a:xfrm>
              <a:off x="8388424" y="1730517"/>
              <a:ext cx="0" cy="1698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3FE0F4-F5C5-4744-A4AB-09EA686164BC}"/>
                </a:ext>
              </a:extLst>
            </p:cNvPr>
            <p:cNvCxnSpPr/>
            <p:nvPr/>
          </p:nvCxnSpPr>
          <p:spPr>
            <a:xfrm flipH="1">
              <a:off x="5076056" y="1772816"/>
              <a:ext cx="33123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654304F-D57B-449E-98AB-B83B435B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286" y="3529032"/>
              <a:ext cx="496275" cy="42900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96D509A-4630-48D0-98E8-E6596CFF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1897" y="1636222"/>
              <a:ext cx="496275" cy="29553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B268ECC0-FCB5-4BC1-A445-FFBE3D88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3052375"/>
              <a:ext cx="458100" cy="2860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3C996-7109-4DD2-805C-8950EC88FB96}"/>
              </a:ext>
            </a:extLst>
          </p:cNvPr>
          <p:cNvSpPr/>
          <p:nvPr/>
        </p:nvSpPr>
        <p:spPr>
          <a:xfrm>
            <a:off x="7252784" y="4884043"/>
            <a:ext cx="141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[kg/(m².h</a:t>
            </a:r>
            <a:r>
              <a:rPr lang="en-US" baseline="30000" dirty="0"/>
              <a:t>0,5</a:t>
            </a:r>
            <a:r>
              <a:rPr lang="en-US" dirty="0"/>
              <a:t>)]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9D90325-8D54-42EF-AE94-6A5FAEE41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722" y="4711258"/>
            <a:ext cx="2329593" cy="10169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24A5DF-A393-4660-9402-976F9CD13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3441364"/>
            <a:ext cx="1723831" cy="3177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5C90B0-1F48-449A-966D-E67D522C80F6}"/>
              </a:ext>
            </a:extLst>
          </p:cNvPr>
          <p:cNvSpPr/>
          <p:nvPr/>
        </p:nvSpPr>
        <p:spPr>
          <a:xfrm>
            <a:off x="7219315" y="719078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ISO15148</a:t>
            </a:r>
            <a:endParaRPr lang="fr-FR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81BB9-6920-41FA-9621-7AFB9F3027ED}"/>
              </a:ext>
            </a:extLst>
          </p:cNvPr>
          <p:cNvSpPr/>
          <p:nvPr/>
        </p:nvSpPr>
        <p:spPr>
          <a:xfrm>
            <a:off x="4662489" y="3695934"/>
            <a:ext cx="4173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w</a:t>
            </a:r>
            <a:r>
              <a:rPr lang="en-US" dirty="0"/>
              <a:t> describes the time dependent absorption of water while the material is in contact with it.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568089"/>
      </p:ext>
    </p:extLst>
  </p:cSld>
  <p:clrMapOvr>
    <a:masterClrMapping/>
  </p:clrMapOvr>
</p:sld>
</file>

<file path=ppt/theme/theme1.xml><?xml version="1.0" encoding="utf-8"?>
<a:theme xmlns:a="http://schemas.openxmlformats.org/drawingml/2006/main" name="2_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557</Words>
  <Application>Microsoft Office PowerPoint</Application>
  <PresentationFormat>Affichage à l'écran (4:3)</PresentationFormat>
  <Paragraphs>94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WenQuanYi Micro Hei</vt:lpstr>
      <vt:lpstr>2_Modèle par défaut</vt:lpstr>
      <vt:lpstr>Équation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de Savoie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Cecile Grillet</dc:creator>
  <cp:lastModifiedBy>Utilisateur Windows</cp:lastModifiedBy>
  <cp:revision>27</cp:revision>
  <dcterms:created xsi:type="dcterms:W3CDTF">2018-10-08T13:36:25Z</dcterms:created>
  <dcterms:modified xsi:type="dcterms:W3CDTF">2018-10-30T18:12:46Z</dcterms:modified>
</cp:coreProperties>
</file>