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70" r:id="rId12"/>
    <p:sldId id="268" r:id="rId13"/>
    <p:sldId id="269" r:id="rId14"/>
    <p:sldId id="274" r:id="rId15"/>
    <p:sldId id="271" r:id="rId16"/>
    <p:sldId id="273"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ABE6"/>
    <a:srgbClr val="95A5A5"/>
    <a:srgbClr val="237DB6"/>
    <a:srgbClr val="C43926"/>
    <a:srgbClr val="EA4B35"/>
    <a:srgbClr val="B22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5" autoAdjust="0"/>
    <p:restoredTop sz="94660"/>
  </p:normalViewPr>
  <p:slideViewPr>
    <p:cSldViewPr snapToGrid="0">
      <p:cViewPr varScale="1">
        <p:scale>
          <a:sx n="69" d="100"/>
          <a:sy n="69" d="100"/>
        </p:scale>
        <p:origin x="-2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318275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379454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15286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15650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35197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127836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9694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382107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15750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278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03D2FB-4B7F-434F-AD0A-80D9C153C413}" type="datetimeFigureOut">
              <a:rPr lang="zh-CN" altLang="en-US" smtClean="0"/>
              <a:t>2016/9/1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361277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3D2FB-4B7F-434F-AD0A-80D9C153C413}" type="datetimeFigureOut">
              <a:rPr lang="zh-CN" altLang="en-US" smtClean="0"/>
              <a:t>2016/9/1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6033E-CA56-4BB1-ADD4-055BAA6825C4}" type="slidenum">
              <a:rPr lang="zh-CN" altLang="en-US" smtClean="0"/>
              <a:t>‹#›</a:t>
            </a:fld>
            <a:endParaRPr lang="zh-CN" altLang="en-US"/>
          </a:p>
        </p:txBody>
      </p:sp>
    </p:spTree>
    <p:extLst>
      <p:ext uri="{BB962C8B-B14F-4D97-AF65-F5344CB8AC3E}">
        <p14:creationId xmlns:p14="http://schemas.microsoft.com/office/powerpoint/2010/main" val="277202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hzxiaosheng.bitbucket.org/work/2015/09/23/refresh-webpage-on-history-back-for-mobile-browser-and-webview.html" TargetMode="External"/><Relationship Id="rId2" Type="http://schemas.openxmlformats.org/officeDocument/2006/relationships/hyperlink" Target="http://stackoverflow.com/questions/24524248/forcing-mobile-safari-to-re-evaluate-the-cached-page-when-user-presses-back-butt/24524249#24524249" TargetMode="External"/><Relationship Id="rId1" Type="http://schemas.openxmlformats.org/officeDocument/2006/relationships/slideLayout" Target="../slideLayouts/slideLayout7.xml"/><Relationship Id="rId6" Type="http://schemas.openxmlformats.org/officeDocument/2006/relationships/hyperlink" Target="https://developer.mozilla.org/en-US/Firefox/Releases/1.5/Using_Firefox_1.5_caching" TargetMode="External"/><Relationship Id="rId5" Type="http://schemas.openxmlformats.org/officeDocument/2006/relationships/hyperlink" Target="http://jser.me/2012/09/22/BFcache%E6%98%AF%E4%BB%80%E4%B9%88%E4%B8%9C%E8%A5%BF.html" TargetMode="External"/><Relationship Id="rId4" Type="http://schemas.openxmlformats.org/officeDocument/2006/relationships/hyperlink" Target="http://blog.darkthread.net/post-2012-08-02-trigger-onload-event-when-back-forward.asp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09114" y="2300965"/>
            <a:ext cx="5957047" cy="1107996"/>
          </a:xfrm>
          <a:prstGeom prst="rect">
            <a:avLst/>
          </a:prstGeom>
          <a:solidFill>
            <a:srgbClr val="237DB6"/>
          </a:solidFill>
        </p:spPr>
        <p:txBody>
          <a:bodyPr wrap="square" rtlCol="0">
            <a:spAutoFit/>
          </a:bodyPr>
          <a:lstStyle/>
          <a:p>
            <a:pPr algn="ctr"/>
            <a:r>
              <a:rPr lang="en-US" altLang="zh-CN" sz="6600" dirty="0" err="1" smtClean="0">
                <a:solidFill>
                  <a:schemeClr val="bg1"/>
                </a:solidFill>
                <a:latin typeface="微软雅黑" panose="020B0503020204020204" pitchFamily="34" charset="-122"/>
                <a:ea typeface="微软雅黑" panose="020B0503020204020204" pitchFamily="34" charset="-122"/>
              </a:rPr>
              <a:t>BFCache</a:t>
            </a:r>
            <a:r>
              <a:rPr lang="en-US" altLang="zh-CN" sz="6600" dirty="0" smtClean="0">
                <a:solidFill>
                  <a:schemeClr val="bg1"/>
                </a:solidFill>
                <a:latin typeface="微软雅黑" panose="020B0503020204020204" pitchFamily="34" charset="-122"/>
                <a:ea typeface="微软雅黑" panose="020B0503020204020204" pitchFamily="34" charset="-122"/>
              </a:rPr>
              <a:t> </a:t>
            </a:r>
            <a:r>
              <a:rPr lang="zh-CN" altLang="en-US" sz="6600" dirty="0" smtClean="0">
                <a:solidFill>
                  <a:schemeClr val="bg1"/>
                </a:solidFill>
                <a:latin typeface="微软雅黑" panose="020B0503020204020204" pitchFamily="34" charset="-122"/>
                <a:ea typeface="微软雅黑" panose="020B0503020204020204" pitchFamily="34" charset="-122"/>
              </a:rPr>
              <a:t>相关</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57130" y="3711390"/>
            <a:ext cx="4061011" cy="461665"/>
          </a:xfrm>
          <a:prstGeom prst="rect">
            <a:avLst/>
          </a:prstGeom>
          <a:noFill/>
        </p:spPr>
        <p:txBody>
          <a:bodyPr wrap="square" rtlCol="0">
            <a:spAutoFit/>
          </a:bodyPr>
          <a:lstStyle/>
          <a:p>
            <a:r>
              <a:rPr lang="zh-CN" altLang="en-US" sz="2400" dirty="0" smtClean="0">
                <a:solidFill>
                  <a:srgbClr val="5BABE6"/>
                </a:solidFill>
                <a:latin typeface="微软雅黑" panose="020B0503020204020204" pitchFamily="34" charset="-122"/>
                <a:ea typeface="微软雅黑" panose="020B0503020204020204" pitchFamily="34" charset="-122"/>
              </a:rPr>
              <a:t>新浪商业产品技术部 黎晓媚</a:t>
            </a:r>
            <a:endParaRPr lang="zh-CN" altLang="en-US" sz="2400" dirty="0">
              <a:solidFill>
                <a:srgbClr val="5BABE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112079" y="6086703"/>
            <a:ext cx="2043539" cy="400110"/>
          </a:xfrm>
          <a:prstGeom prst="rect">
            <a:avLst/>
          </a:prstGeom>
          <a:noFill/>
        </p:spPr>
        <p:txBody>
          <a:bodyPr wrap="square" rtlCol="0">
            <a:spAutoFit/>
          </a:bodyPr>
          <a:lstStyle/>
          <a:p>
            <a:pPr algn="ctr"/>
            <a:r>
              <a:rPr lang="en-US" altLang="zh-CN" sz="2000" dirty="0" smtClean="0">
                <a:solidFill>
                  <a:srgbClr val="95A5A5"/>
                </a:solidFill>
                <a:latin typeface="微软雅黑" panose="020B0503020204020204" pitchFamily="34" charset="-122"/>
                <a:ea typeface="微软雅黑" panose="020B0503020204020204" pitchFamily="34" charset="-122"/>
              </a:rPr>
              <a:t>2016.09.01</a:t>
            </a:r>
            <a:endParaRPr lang="zh-CN" altLang="en-US" sz="2000" dirty="0">
              <a:solidFill>
                <a:srgbClr val="95A5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846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阻止方案</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8" y="1465570"/>
            <a:ext cx="10728745" cy="1438855"/>
          </a:xfrm>
          <a:prstGeom prst="rect">
            <a:avLst/>
          </a:prstGeom>
        </p:spPr>
        <p:txBody>
          <a:bodyPr wrap="square">
            <a:spAutoFit/>
          </a:bodyPr>
          <a:lstStyle/>
          <a:p>
            <a:pPr>
              <a:lnSpc>
                <a:spcPts val="3500"/>
              </a:lnSpc>
            </a:pPr>
            <a:r>
              <a:rPr lang="en-US" altLang="zh-CN" sz="2400" dirty="0">
                <a:latin typeface="微软雅黑" panose="020B0503020204020204" pitchFamily="34" charset="-122"/>
                <a:ea typeface="微软雅黑" panose="020B0503020204020204" pitchFamily="34" charset="-122"/>
              </a:rPr>
              <a:t>Firefox</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开发者文档</a:t>
            </a:r>
            <a:r>
              <a:rPr lang="en-US" altLang="zh-CN" sz="2400" dirty="0">
                <a:latin typeface="微软雅黑" panose="020B0503020204020204" pitchFamily="34" charset="-122"/>
                <a:ea typeface="微软雅黑" panose="020B0503020204020204" pitchFamily="34" charset="-122"/>
              </a:rPr>
              <a:t>](https://developer.mozilla.org/en-US/Firefox/Releases/1.5/Using_Firefox_1.5_caching)</a:t>
            </a:r>
            <a:r>
              <a:rPr lang="zh-CN" altLang="en-US" sz="2400" dirty="0">
                <a:latin typeface="微软雅黑" panose="020B0503020204020204" pitchFamily="34" charset="-122"/>
                <a:ea typeface="微软雅黑" panose="020B0503020204020204" pitchFamily="34" charset="-122"/>
              </a:rPr>
              <a:t>中提供了一些思路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pP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1326777" y="2623151"/>
            <a:ext cx="9135035" cy="3893374"/>
          </a:xfrm>
          <a:prstGeom prst="rect">
            <a:avLst/>
          </a:prstGeom>
        </p:spPr>
        <p:txBody>
          <a:bodyPr wrap="square">
            <a:spAutoFit/>
          </a:bodyPr>
          <a:lstStyle/>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页面监听了 </a:t>
            </a:r>
            <a:r>
              <a:rPr lang="en-US" altLang="zh-CN" sz="1900" dirty="0">
                <a:latin typeface="微软雅黑" panose="020B0503020204020204" pitchFamily="34" charset="-122"/>
                <a:ea typeface="微软雅黑" panose="020B0503020204020204" pitchFamily="34" charset="-122"/>
              </a:rPr>
              <a:t>unload </a:t>
            </a:r>
            <a:r>
              <a:rPr lang="zh-CN" altLang="en-US" sz="1900" dirty="0">
                <a:latin typeface="微软雅黑" panose="020B0503020204020204" pitchFamily="34" charset="-122"/>
                <a:ea typeface="微软雅黑" panose="020B0503020204020204" pitchFamily="34" charset="-122"/>
              </a:rPr>
              <a:t>或者 </a:t>
            </a:r>
            <a:r>
              <a:rPr lang="en-US" altLang="zh-CN" sz="1900" dirty="0" err="1">
                <a:latin typeface="微软雅黑" panose="020B0503020204020204" pitchFamily="34" charset="-122"/>
                <a:ea typeface="微软雅黑" panose="020B0503020204020204" pitchFamily="34" charset="-122"/>
              </a:rPr>
              <a:t>beforeunload</a:t>
            </a: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事件</a:t>
            </a:r>
            <a:r>
              <a:rPr lang="en-US" altLang="zh-CN" sz="19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页面设置了 “</a:t>
            </a:r>
            <a:r>
              <a:rPr lang="en-US" altLang="zh-CN" sz="1900" dirty="0">
                <a:latin typeface="微软雅黑" panose="020B0503020204020204" pitchFamily="34" charset="-122"/>
                <a:ea typeface="微软雅黑" panose="020B0503020204020204" pitchFamily="34" charset="-122"/>
              </a:rPr>
              <a:t>cache-control: no-store”.</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网站使用 </a:t>
            </a:r>
            <a:r>
              <a:rPr lang="en-US" altLang="zh-CN" sz="1900" dirty="0">
                <a:latin typeface="微软雅黑" panose="020B0503020204020204" pitchFamily="34" charset="-122"/>
                <a:ea typeface="微软雅黑" panose="020B0503020204020204" pitchFamily="34" charset="-122"/>
              </a:rPr>
              <a:t>HTTPS </a:t>
            </a:r>
            <a:r>
              <a:rPr lang="zh-CN" altLang="en-US" sz="1900" dirty="0">
                <a:latin typeface="微软雅黑" panose="020B0503020204020204" pitchFamily="34" charset="-122"/>
                <a:ea typeface="微软雅黑" panose="020B0503020204020204" pitchFamily="34" charset="-122"/>
              </a:rPr>
              <a:t>同时页面至少满足以下一个条件</a:t>
            </a:r>
            <a:r>
              <a:rPr lang="en-US" altLang="zh-CN" sz="1900" dirty="0">
                <a:latin typeface="微软雅黑" panose="020B0503020204020204" pitchFamily="34" charset="-122"/>
                <a:ea typeface="微软雅黑" panose="020B0503020204020204" pitchFamily="34" charset="-122"/>
              </a:rPr>
              <a:t>:</a:t>
            </a:r>
          </a:p>
          <a:p>
            <a:r>
              <a:rPr lang="en-US" altLang="zh-CN" sz="1900" dirty="0">
                <a:latin typeface="微软雅黑" panose="020B0503020204020204" pitchFamily="34" charset="-122"/>
                <a:ea typeface="微软雅黑" panose="020B0503020204020204" pitchFamily="34" charset="-122"/>
              </a:rPr>
              <a:t>   - “Cache-Control: no-cache”</a:t>
            </a:r>
          </a:p>
          <a:p>
            <a:r>
              <a:rPr lang="en-US" altLang="zh-CN" sz="1900" dirty="0">
                <a:latin typeface="微软雅黑" panose="020B0503020204020204" pitchFamily="34" charset="-122"/>
                <a:ea typeface="微软雅黑" panose="020B0503020204020204" pitchFamily="34" charset="-122"/>
              </a:rPr>
              <a:t>   - “Pragma: no-cache”</a:t>
            </a:r>
          </a:p>
          <a:p>
            <a:r>
              <a:rPr lang="en-US" altLang="zh-CN" sz="1900" dirty="0">
                <a:latin typeface="微软雅黑" panose="020B0503020204020204" pitchFamily="34" charset="-122"/>
                <a:ea typeface="微软雅黑" panose="020B0503020204020204" pitchFamily="34" charset="-122"/>
              </a:rPr>
              <a:t>   -  </a:t>
            </a:r>
            <a:r>
              <a:rPr lang="zh-CN" altLang="en-US" sz="1900" dirty="0">
                <a:latin typeface="微软雅黑" panose="020B0503020204020204" pitchFamily="34" charset="-122"/>
                <a:ea typeface="微软雅黑" panose="020B0503020204020204" pitchFamily="34" charset="-122"/>
              </a:rPr>
              <a:t>设置请求头 “</a:t>
            </a:r>
            <a:r>
              <a:rPr lang="en-US" altLang="zh-CN" sz="1900" dirty="0">
                <a:latin typeface="微软雅黑" panose="020B0503020204020204" pitchFamily="34" charset="-122"/>
                <a:ea typeface="微软雅黑" panose="020B0503020204020204" pitchFamily="34" charset="-122"/>
              </a:rPr>
              <a:t>Expires: 0” </a:t>
            </a:r>
            <a:r>
              <a:rPr lang="zh-CN" altLang="en-US" sz="1900" dirty="0">
                <a:latin typeface="微软雅黑" panose="020B0503020204020204" pitchFamily="34" charset="-122"/>
                <a:ea typeface="微软雅黑" panose="020B0503020204020204" pitchFamily="34" charset="-122"/>
              </a:rPr>
              <a:t>或者 “</a:t>
            </a:r>
            <a:r>
              <a:rPr lang="en-US" altLang="zh-CN" sz="1900" dirty="0">
                <a:latin typeface="微软雅黑" panose="020B0503020204020204" pitchFamily="34" charset="-122"/>
                <a:ea typeface="微软雅黑" panose="020B0503020204020204" pitchFamily="34" charset="-122"/>
              </a:rPr>
              <a:t>Expires” </a:t>
            </a:r>
            <a:r>
              <a:rPr lang="zh-CN" altLang="en-US" sz="1900" dirty="0">
                <a:latin typeface="微软雅黑" panose="020B0503020204020204" pitchFamily="34" charset="-122"/>
                <a:ea typeface="微软雅黑" panose="020B0503020204020204" pitchFamily="34" charset="-122"/>
              </a:rPr>
              <a:t>的值为 “</a:t>
            </a:r>
            <a:r>
              <a:rPr lang="en-US" altLang="zh-CN" sz="1900" dirty="0">
                <a:latin typeface="微软雅黑" panose="020B0503020204020204" pitchFamily="34" charset="-122"/>
                <a:ea typeface="微软雅黑" panose="020B0503020204020204" pitchFamily="34" charset="-122"/>
              </a:rPr>
              <a:t>Date” </a:t>
            </a:r>
            <a:r>
              <a:rPr lang="zh-CN" altLang="en-US" sz="1900" dirty="0">
                <a:latin typeface="微软雅黑" panose="020B0503020204020204" pitchFamily="34" charset="-122"/>
                <a:ea typeface="微软雅黑" panose="020B0503020204020204" pitchFamily="34" charset="-122"/>
              </a:rPr>
              <a:t>之前的值 </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除非 “</a:t>
            </a:r>
            <a:r>
              <a:rPr lang="en-US" altLang="zh-CN" sz="1900" dirty="0">
                <a:latin typeface="微软雅黑" panose="020B0503020204020204" pitchFamily="34" charset="-122"/>
                <a:ea typeface="微软雅黑" panose="020B0503020204020204" pitchFamily="34" charset="-122"/>
              </a:rPr>
              <a:t>Cache-Control: max-age=” </a:t>
            </a:r>
            <a:r>
              <a:rPr lang="zh-CN" altLang="en-US" sz="1900" dirty="0">
                <a:latin typeface="微软雅黑" panose="020B0503020204020204" pitchFamily="34" charset="-122"/>
                <a:ea typeface="微软雅黑" panose="020B0503020204020204" pitchFamily="34" charset="-122"/>
              </a:rPr>
              <a:t>也被设置了</a:t>
            </a:r>
            <a:r>
              <a:rPr lang="en-US" altLang="zh-CN" sz="19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页面在用户前进后退的时候还没有完全加载完或者它有正在进行的网络请求</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比如 </a:t>
            </a:r>
            <a:r>
              <a:rPr lang="en-US" altLang="zh-CN" sz="1900" dirty="0" err="1">
                <a:latin typeface="微软雅黑" panose="020B0503020204020204" pitchFamily="34" charset="-122"/>
                <a:ea typeface="微软雅黑" panose="020B0503020204020204" pitchFamily="34" charset="-122"/>
              </a:rPr>
              <a:t>XMLHttpRequest</a:t>
            </a:r>
            <a:r>
              <a:rPr lang="en-US" altLang="zh-CN" sz="19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页面正在进行</a:t>
            </a:r>
            <a:r>
              <a:rPr lang="en-US" altLang="zh-CN" sz="1900" dirty="0" err="1">
                <a:latin typeface="微软雅黑" panose="020B0503020204020204" pitchFamily="34" charset="-122"/>
                <a:ea typeface="微软雅黑" panose="020B0503020204020204" pitchFamily="34" charset="-122"/>
              </a:rPr>
              <a:t>IndexedDB</a:t>
            </a:r>
            <a:r>
              <a:rPr lang="zh-CN" altLang="en-US" sz="1900" dirty="0">
                <a:latin typeface="微软雅黑" panose="020B0503020204020204" pitchFamily="34" charset="-122"/>
                <a:ea typeface="微软雅黑" panose="020B0503020204020204" pitchFamily="34" charset="-122"/>
              </a:rPr>
              <a:t>操作</a:t>
            </a:r>
            <a:r>
              <a:rPr lang="en-US" altLang="zh-CN" sz="19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顶层的页面包含有</a:t>
            </a:r>
            <a:r>
              <a:rPr lang="en-US" altLang="zh-CN" sz="1900" dirty="0">
                <a:latin typeface="微软雅黑" panose="020B0503020204020204" pitchFamily="34" charset="-122"/>
                <a:ea typeface="微软雅黑" panose="020B0503020204020204" pitchFamily="34" charset="-122"/>
              </a:rPr>
              <a:t>frame,</a:t>
            </a:r>
            <a:r>
              <a:rPr lang="zh-CN" altLang="en-US" sz="1900" dirty="0">
                <a:latin typeface="微软雅黑" panose="020B0503020204020204" pitchFamily="34" charset="-122"/>
                <a:ea typeface="微软雅黑" panose="020B0503020204020204" pitchFamily="34" charset="-122"/>
              </a:rPr>
              <a:t>并且这些</a:t>
            </a:r>
            <a:r>
              <a:rPr lang="en-US" altLang="zh-CN" sz="1900" dirty="0">
                <a:latin typeface="微软雅黑" panose="020B0503020204020204" pitchFamily="34" charset="-122"/>
                <a:ea typeface="微软雅黑" panose="020B0503020204020204" pitchFamily="34" charset="-122"/>
              </a:rPr>
              <a:t>frame</a:t>
            </a:r>
            <a:r>
              <a:rPr lang="zh-CN" altLang="en-US" sz="1900" dirty="0">
                <a:latin typeface="微软雅黑" panose="020B0503020204020204" pitchFamily="34" charset="-122"/>
                <a:ea typeface="微软雅黑" panose="020B0503020204020204" pitchFamily="34" charset="-122"/>
              </a:rPr>
              <a:t>由于这里列的任何一条原因而不能被缓存</a:t>
            </a:r>
            <a:r>
              <a:rPr lang="en-US" altLang="zh-CN" sz="19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CN" altLang="en-US" sz="1900" dirty="0">
                <a:latin typeface="微软雅黑" panose="020B0503020204020204" pitchFamily="34" charset="-122"/>
                <a:ea typeface="微软雅黑" panose="020B0503020204020204" pitchFamily="34" charset="-122"/>
              </a:rPr>
              <a:t>页面在一个</a:t>
            </a:r>
            <a:r>
              <a:rPr lang="en-US" altLang="zh-CN" sz="1900" dirty="0">
                <a:latin typeface="微软雅黑" panose="020B0503020204020204" pitchFamily="34" charset="-122"/>
                <a:ea typeface="微软雅黑" panose="020B0503020204020204" pitchFamily="34" charset="-122"/>
              </a:rPr>
              <a:t>frame</a:t>
            </a:r>
            <a:r>
              <a:rPr lang="zh-CN" altLang="en-US" sz="1900" dirty="0">
                <a:latin typeface="微软雅黑" panose="020B0503020204020204" pitchFamily="34" charset="-122"/>
                <a:ea typeface="微软雅黑" panose="020B0503020204020204" pitchFamily="34" charset="-122"/>
              </a:rPr>
              <a:t>内，并且用户在这个</a:t>
            </a:r>
            <a:r>
              <a:rPr lang="en-US" altLang="zh-CN" sz="1900" dirty="0">
                <a:latin typeface="微软雅黑" panose="020B0503020204020204" pitchFamily="34" charset="-122"/>
                <a:ea typeface="微软雅黑" panose="020B0503020204020204" pitchFamily="34" charset="-122"/>
              </a:rPr>
              <a:t>frame</a:t>
            </a:r>
            <a:r>
              <a:rPr lang="zh-CN" altLang="en-US" sz="1900" dirty="0">
                <a:latin typeface="微软雅黑" panose="020B0503020204020204" pitchFamily="34" charset="-122"/>
                <a:ea typeface="微软雅黑" panose="020B0503020204020204" pitchFamily="34" charset="-122"/>
              </a:rPr>
              <a:t>内跳转到了一个新的网页</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这里将被缓存的是新载入的网页</a:t>
            </a:r>
          </a:p>
        </p:txBody>
      </p:sp>
      <p:sp>
        <p:nvSpPr>
          <p:cNvPr id="5" name="矩形 4"/>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871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阻止方案</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9" y="1465570"/>
            <a:ext cx="6423648" cy="541174"/>
          </a:xfrm>
          <a:prstGeom prst="rect">
            <a:avLst/>
          </a:prstGeom>
        </p:spPr>
        <p:txBody>
          <a:bodyPr wrap="square">
            <a:spAutoFit/>
          </a:bodyPr>
          <a:lstStyle/>
          <a:p>
            <a:pPr>
              <a:lnSpc>
                <a:spcPts val="3500"/>
              </a:lnSpc>
            </a:pPr>
            <a:r>
              <a:rPr lang="zh-CN" altLang="en-US" sz="2400" b="1" dirty="0">
                <a:solidFill>
                  <a:srgbClr val="237DB6"/>
                </a:solidFill>
                <a:latin typeface="微软雅黑" panose="020B0503020204020204" pitchFamily="34" charset="-122"/>
                <a:ea typeface="微软雅黑" panose="020B0503020204020204" pitchFamily="34" charset="-122"/>
              </a:rPr>
              <a:t>给</a:t>
            </a:r>
            <a:r>
              <a:rPr lang="zh-CN" altLang="en-US" sz="2400" b="1" dirty="0" smtClean="0">
                <a:solidFill>
                  <a:srgbClr val="237DB6"/>
                </a:solidFill>
                <a:latin typeface="微软雅黑" panose="020B0503020204020204" pitchFamily="34" charset="-122"/>
                <a:ea typeface="微软雅黑" panose="020B0503020204020204" pitchFamily="34" charset="-122"/>
              </a:rPr>
              <a:t>响应</a:t>
            </a:r>
            <a:r>
              <a:rPr lang="en-US" altLang="zh-CN" sz="2400" b="1" dirty="0" smtClean="0">
                <a:solidFill>
                  <a:srgbClr val="237DB6"/>
                </a:solidFill>
                <a:latin typeface="微软雅黑" panose="020B0503020204020204" pitchFamily="34" charset="-122"/>
                <a:ea typeface="微软雅黑" panose="020B0503020204020204" pitchFamily="34" charset="-122"/>
              </a:rPr>
              <a:t>header</a:t>
            </a:r>
            <a:r>
              <a:rPr lang="zh-CN" altLang="en-US" sz="2400" b="1" dirty="0" smtClean="0">
                <a:solidFill>
                  <a:srgbClr val="237DB6"/>
                </a:solidFill>
                <a:latin typeface="微软雅黑" panose="020B0503020204020204" pitchFamily="34" charset="-122"/>
                <a:ea typeface="微软雅黑" panose="020B0503020204020204" pitchFamily="34" charset="-122"/>
              </a:rPr>
              <a:t>添加禁用缓存设置</a:t>
            </a:r>
            <a:endParaRPr lang="zh-CN" altLang="en-US" sz="2400" b="1" dirty="0">
              <a:solidFill>
                <a:srgbClr val="237DB6"/>
              </a:solidFill>
              <a:latin typeface="微软雅黑" panose="020B0503020204020204" pitchFamily="34" charset="-122"/>
              <a:ea typeface="微软雅黑" panose="020B0503020204020204" pitchFamily="34" charset="-122"/>
            </a:endParaRPr>
          </a:p>
        </p:txBody>
      </p:sp>
      <p:sp>
        <p:nvSpPr>
          <p:cNvPr id="5" name="矩形 4"/>
          <p:cNvSpPr/>
          <p:nvPr/>
        </p:nvSpPr>
        <p:spPr>
          <a:xfrm>
            <a:off x="770529" y="2266167"/>
            <a:ext cx="9708776" cy="502189"/>
          </a:xfrm>
          <a:prstGeom prst="rect">
            <a:avLst/>
          </a:prstGeom>
        </p:spPr>
        <p:txBody>
          <a:bodyPr wrap="square">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jsp</a:t>
            </a:r>
            <a:r>
              <a:rPr lang="zh-CN" altLang="en-US" sz="2400" dirty="0">
                <a:latin typeface="微软雅黑" panose="020B0503020204020204" pitchFamily="34" charset="-122"/>
                <a:ea typeface="微软雅黑" panose="020B0503020204020204" pitchFamily="34" charset="-122"/>
              </a:rPr>
              <a:t>模板的</a:t>
            </a:r>
            <a:r>
              <a:rPr lang="en-US" altLang="zh-CN" sz="2400" dirty="0">
                <a:latin typeface="微软雅黑" panose="020B0503020204020204" pitchFamily="34" charset="-122"/>
                <a:ea typeface="微软雅黑" panose="020B0503020204020204" pitchFamily="34" charset="-122"/>
              </a:rPr>
              <a:t>header</a:t>
            </a:r>
            <a:r>
              <a:rPr lang="zh-CN" altLang="en-US" sz="2400" dirty="0">
                <a:latin typeface="微软雅黑" panose="020B0503020204020204" pitchFamily="34" charset="-122"/>
                <a:ea typeface="微软雅黑" panose="020B0503020204020204" pitchFamily="34" charset="-122"/>
              </a:rPr>
              <a:t>部分加入如下的禁用缓存设置：</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29" y="3241020"/>
            <a:ext cx="10988459" cy="2312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459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阻止方案</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9" y="1465570"/>
            <a:ext cx="6423648" cy="502189"/>
          </a:xfrm>
          <a:prstGeom prst="rect">
            <a:avLst/>
          </a:prstGeom>
        </p:spPr>
        <p:txBody>
          <a:bodyPr wrap="square">
            <a:spAutoFit/>
          </a:bodyPr>
          <a:lstStyle/>
          <a:p>
            <a:pPr>
              <a:lnSpc>
                <a:spcPts val="3500"/>
              </a:lnSpc>
            </a:pPr>
            <a:r>
              <a:rPr lang="en-US" altLang="zh-CN" sz="2400" b="1" dirty="0">
                <a:solidFill>
                  <a:srgbClr val="237DB6"/>
                </a:solidFill>
                <a:latin typeface="微软雅黑" panose="020B0503020204020204" pitchFamily="34" charset="-122"/>
                <a:ea typeface="微软雅黑" panose="020B0503020204020204" pitchFamily="34" charset="-122"/>
              </a:rPr>
              <a:t>JS</a:t>
            </a:r>
            <a:r>
              <a:rPr lang="zh-CN" altLang="en-US" sz="2400" b="1" dirty="0">
                <a:solidFill>
                  <a:srgbClr val="237DB6"/>
                </a:solidFill>
                <a:latin typeface="微软雅黑" panose="020B0503020204020204" pitchFamily="34" charset="-122"/>
                <a:ea typeface="微软雅黑" panose="020B0503020204020204" pitchFamily="34" charset="-122"/>
              </a:rPr>
              <a:t>监听</a:t>
            </a:r>
            <a:r>
              <a:rPr lang="en-US" altLang="zh-CN" sz="2400" b="1" dirty="0">
                <a:solidFill>
                  <a:srgbClr val="237DB6"/>
                </a:solidFill>
                <a:latin typeface="微软雅黑" panose="020B0503020204020204" pitchFamily="34" charset="-122"/>
                <a:ea typeface="微软雅黑" panose="020B0503020204020204" pitchFamily="34" charset="-122"/>
              </a:rPr>
              <a:t>pageshow</a:t>
            </a:r>
            <a:r>
              <a:rPr lang="zh-CN" altLang="en-US" sz="2400" b="1" dirty="0">
                <a:solidFill>
                  <a:srgbClr val="237DB6"/>
                </a:solidFill>
                <a:latin typeface="微软雅黑" panose="020B0503020204020204" pitchFamily="34" charset="-122"/>
                <a:ea typeface="微软雅黑" panose="020B0503020204020204" pitchFamily="34" charset="-122"/>
              </a:rPr>
              <a:t>事件阻止页面进入</a:t>
            </a:r>
            <a:r>
              <a:rPr lang="en-US" altLang="zh-CN" sz="2400" b="1" dirty="0" err="1">
                <a:solidFill>
                  <a:srgbClr val="237DB6"/>
                </a:solidFill>
                <a:latin typeface="微软雅黑" panose="020B0503020204020204" pitchFamily="34" charset="-122"/>
                <a:ea typeface="微软雅黑" panose="020B0503020204020204" pitchFamily="34" charset="-122"/>
              </a:rPr>
              <a:t>bfcache</a:t>
            </a:r>
            <a:endParaRPr lang="zh-CN" altLang="en-US" sz="2400" b="1" dirty="0">
              <a:solidFill>
                <a:srgbClr val="237DB6"/>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918" y="2208677"/>
            <a:ext cx="8600050" cy="189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290918" y="4442483"/>
            <a:ext cx="9708776" cy="1438855"/>
          </a:xfrm>
          <a:prstGeom prst="rect">
            <a:avLst/>
          </a:prstGeom>
        </p:spPr>
        <p:txBody>
          <a:bodyPr wrap="square">
            <a:spAutoFit/>
          </a:bodyPr>
          <a:lstStyle/>
          <a:p>
            <a:pPr>
              <a:lnSpc>
                <a:spcPts val="3500"/>
              </a:lnSpc>
            </a:pPr>
            <a:r>
              <a:rPr lang="en-US" altLang="zh-CN" sz="2400" dirty="0">
                <a:latin typeface="微软雅黑" panose="020B0503020204020204" pitchFamily="34" charset="-122"/>
                <a:ea typeface="微软雅黑" panose="020B0503020204020204" pitchFamily="34" charset="-122"/>
              </a:rPr>
              <a:t>Safari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UC</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qq</a:t>
            </a:r>
            <a:r>
              <a:rPr lang="zh-CN" altLang="en-US" sz="2400" dirty="0">
                <a:latin typeface="微软雅黑" panose="020B0503020204020204" pitchFamily="34" charset="-122"/>
                <a:ea typeface="微软雅黑" panose="020B0503020204020204" pitchFamily="34" charset="-122"/>
              </a:rPr>
              <a:t>浏览器测试通过。但是</a:t>
            </a:r>
            <a:r>
              <a:rPr lang="en-US" altLang="zh-CN" sz="2400" dirty="0">
                <a:latin typeface="微软雅黑" panose="020B0503020204020204" pitchFamily="34" charset="-122"/>
                <a:ea typeface="微软雅黑" panose="020B0503020204020204" pitchFamily="34" charset="-122"/>
              </a:rPr>
              <a:t>UC</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qq</a:t>
            </a:r>
            <a:r>
              <a:rPr lang="zh-CN" altLang="en-US" sz="2400" dirty="0">
                <a:latin typeface="微软雅黑" panose="020B0503020204020204" pitchFamily="34" charset="-122"/>
                <a:ea typeface="微软雅黑" panose="020B0503020204020204" pitchFamily="34" charset="-122"/>
              </a:rPr>
              <a:t>浏览器会先闪过</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中的</a:t>
            </a:r>
            <a:r>
              <a:rPr lang="zh-CN" altLang="en-US" sz="2400" dirty="0" smtClean="0">
                <a:latin typeface="微软雅黑" panose="020B0503020204020204" pitchFamily="34" charset="-122"/>
                <a:ea typeface="微软雅黑" panose="020B0503020204020204" pitchFamily="34" charset="-122"/>
              </a:rPr>
              <a:t>页面。</a:t>
            </a:r>
            <a:r>
              <a:rPr lang="en-US" altLang="zh-CN" sz="2400" dirty="0">
                <a:latin typeface="微软雅黑" panose="020B0503020204020204" pitchFamily="34" charset="-122"/>
                <a:ea typeface="微软雅黑" panose="020B0503020204020204" pitchFamily="34" charset="-122"/>
              </a:rPr>
              <a:t>browser</a:t>
            </a:r>
            <a:r>
              <a:rPr lang="zh-CN" altLang="en-US" sz="2400" dirty="0">
                <a:latin typeface="微软雅黑" panose="020B0503020204020204" pitchFamily="34" charset="-122"/>
                <a:ea typeface="微软雅黑" panose="020B0503020204020204" pitchFamily="34" charset="-122"/>
              </a:rPr>
              <a:t>依然会保留红色</a:t>
            </a:r>
            <a:r>
              <a:rPr lang="zh-CN" altLang="en-US" sz="2400" dirty="0" smtClean="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browser</a:t>
            </a:r>
            <a:r>
              <a:rPr lang="zh-CN" altLang="en-US" sz="2400" dirty="0">
                <a:latin typeface="微软雅黑" panose="020B0503020204020204" pitchFamily="34" charset="-122"/>
                <a:ea typeface="微软雅黑" panose="020B0503020204020204" pitchFamily="34" charset="-122"/>
              </a:rPr>
              <a:t>回到上页时不触发任何事件。</a:t>
            </a:r>
          </a:p>
        </p:txBody>
      </p:sp>
      <p:sp>
        <p:nvSpPr>
          <p:cNvPr id="7" name="矩形 6"/>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594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阻止方案</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9" y="1465570"/>
            <a:ext cx="6423648" cy="541174"/>
          </a:xfrm>
          <a:prstGeom prst="rect">
            <a:avLst/>
          </a:prstGeom>
        </p:spPr>
        <p:txBody>
          <a:bodyPr wrap="square">
            <a:spAutoFit/>
          </a:bodyPr>
          <a:lstStyle/>
          <a:p>
            <a:pPr>
              <a:lnSpc>
                <a:spcPts val="3500"/>
              </a:lnSpc>
            </a:pPr>
            <a:r>
              <a:rPr lang="en-US" altLang="zh-CN" sz="2400" b="1" dirty="0">
                <a:solidFill>
                  <a:srgbClr val="237DB6"/>
                </a:solidFill>
                <a:latin typeface="微软雅黑" panose="020B0503020204020204" pitchFamily="34" charset="-122"/>
                <a:ea typeface="微软雅黑" panose="020B0503020204020204" pitchFamily="34" charset="-122"/>
              </a:rPr>
              <a:t>JS</a:t>
            </a:r>
            <a:r>
              <a:rPr lang="zh-CN" altLang="en-US" sz="2400" b="1" dirty="0">
                <a:solidFill>
                  <a:srgbClr val="237DB6"/>
                </a:solidFill>
                <a:latin typeface="微软雅黑" panose="020B0503020204020204" pitchFamily="34" charset="-122"/>
                <a:ea typeface="微软雅黑" panose="020B0503020204020204" pitchFamily="34" charset="-122"/>
              </a:rPr>
              <a:t>监听</a:t>
            </a:r>
            <a:r>
              <a:rPr lang="en-US" altLang="zh-CN" sz="2400" b="1" dirty="0" err="1" smtClean="0">
                <a:solidFill>
                  <a:srgbClr val="237DB6"/>
                </a:solidFill>
                <a:latin typeface="微软雅黑" panose="020B0503020204020204" pitchFamily="34" charset="-122"/>
                <a:ea typeface="微软雅黑" panose="020B0503020204020204" pitchFamily="34" charset="-122"/>
              </a:rPr>
              <a:t>pagehide</a:t>
            </a:r>
            <a:r>
              <a:rPr lang="zh-CN" altLang="en-US" sz="2400" b="1" dirty="0" smtClean="0">
                <a:solidFill>
                  <a:srgbClr val="237DB6"/>
                </a:solidFill>
                <a:latin typeface="微软雅黑" panose="020B0503020204020204" pitchFamily="34" charset="-122"/>
                <a:ea typeface="微软雅黑" panose="020B0503020204020204" pitchFamily="34" charset="-122"/>
              </a:rPr>
              <a:t>事件</a:t>
            </a:r>
            <a:r>
              <a:rPr lang="zh-CN" altLang="en-US" sz="2400" b="1" dirty="0" smtClean="0">
                <a:solidFill>
                  <a:srgbClr val="237DB6"/>
                </a:solidFill>
                <a:latin typeface="微软雅黑" panose="020B0503020204020204" pitchFamily="34" charset="-122"/>
                <a:ea typeface="微软雅黑" panose="020B0503020204020204" pitchFamily="34" charset="-122"/>
              </a:rPr>
              <a:t>阻止页面进入</a:t>
            </a:r>
            <a:r>
              <a:rPr lang="en-US" altLang="zh-CN" sz="2400" b="1" dirty="0" err="1" smtClean="0">
                <a:solidFill>
                  <a:srgbClr val="237DB6"/>
                </a:solidFill>
                <a:latin typeface="微软雅黑" panose="020B0503020204020204" pitchFamily="34" charset="-122"/>
                <a:ea typeface="微软雅黑" panose="020B0503020204020204" pitchFamily="34" charset="-122"/>
              </a:rPr>
              <a:t>bfcache</a:t>
            </a:r>
            <a:endParaRPr lang="zh-CN" altLang="en-US" sz="2400" b="1" dirty="0">
              <a:solidFill>
                <a:srgbClr val="237DB6"/>
              </a:solidFill>
              <a:latin typeface="微软雅黑" panose="020B0503020204020204" pitchFamily="34" charset="-122"/>
              <a:ea typeface="微软雅黑" panose="020B0503020204020204" pitchFamily="34" charset="-122"/>
            </a:endParaRPr>
          </a:p>
        </p:txBody>
      </p:sp>
      <p:sp>
        <p:nvSpPr>
          <p:cNvPr id="5" name="矩形 4"/>
          <p:cNvSpPr/>
          <p:nvPr/>
        </p:nvSpPr>
        <p:spPr>
          <a:xfrm>
            <a:off x="1290918" y="5408202"/>
            <a:ext cx="9708776" cy="990015"/>
          </a:xfrm>
          <a:prstGeom prst="rect">
            <a:avLst/>
          </a:prstGeom>
        </p:spPr>
        <p:txBody>
          <a:bodyPr wrap="square">
            <a:spAutoFit/>
          </a:bodyPr>
          <a:lstStyle/>
          <a:p>
            <a:pPr>
              <a:lnSpc>
                <a:spcPts val="3500"/>
              </a:lnSpc>
            </a:pPr>
            <a:r>
              <a:rPr lang="en-US" altLang="zh-CN" sz="2400" dirty="0">
                <a:latin typeface="微软雅黑" panose="020B0503020204020204" pitchFamily="34" charset="-122"/>
                <a:ea typeface="微软雅黑" panose="020B0503020204020204" pitchFamily="34" charset="-122"/>
              </a:rPr>
              <a:t>Safari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UC</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qq</a:t>
            </a:r>
            <a:r>
              <a:rPr lang="zh-CN" altLang="en-US" sz="2400" dirty="0">
                <a:latin typeface="微软雅黑" panose="020B0503020204020204" pitchFamily="34" charset="-122"/>
                <a:ea typeface="微软雅黑" panose="020B0503020204020204" pitchFamily="34" charset="-122"/>
              </a:rPr>
              <a:t>浏览器测试通过。</a:t>
            </a:r>
            <a:r>
              <a:rPr lang="en-US" altLang="zh-CN" sz="2400" dirty="0">
                <a:latin typeface="微软雅黑" panose="020B0503020204020204" pitchFamily="34" charset="-122"/>
                <a:ea typeface="微软雅黑" panose="020B0503020204020204" pitchFamily="34" charset="-122"/>
              </a:rPr>
              <a:t>browser</a:t>
            </a:r>
            <a:r>
              <a:rPr lang="zh-CN" altLang="en-US" sz="2400" dirty="0">
                <a:latin typeface="微软雅黑" panose="020B0503020204020204" pitchFamily="34" charset="-122"/>
                <a:ea typeface="微软雅黑" panose="020B0503020204020204" pitchFamily="34" charset="-122"/>
              </a:rPr>
              <a:t>依然会保留红色</a:t>
            </a:r>
            <a:r>
              <a:rPr lang="zh-CN" altLang="en-US" sz="2400" dirty="0" smtClean="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browser</a:t>
            </a:r>
            <a:r>
              <a:rPr lang="zh-CN" altLang="en-US" sz="2400" dirty="0">
                <a:latin typeface="微软雅黑" panose="020B0503020204020204" pitchFamily="34" charset="-122"/>
                <a:ea typeface="微软雅黑" panose="020B0503020204020204" pitchFamily="34" charset="-122"/>
              </a:rPr>
              <a:t>回到上页时不触发任何事件。</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93" y="2426825"/>
            <a:ext cx="11596463" cy="256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985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阻止方案</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9" y="1465570"/>
            <a:ext cx="4917577" cy="541174"/>
          </a:xfrm>
          <a:prstGeom prst="rect">
            <a:avLst/>
          </a:prstGeom>
        </p:spPr>
        <p:txBody>
          <a:bodyPr wrap="square">
            <a:spAutoFit/>
          </a:bodyPr>
          <a:lstStyle/>
          <a:p>
            <a:pPr>
              <a:lnSpc>
                <a:spcPts val="3500"/>
              </a:lnSpc>
            </a:pPr>
            <a:r>
              <a:rPr lang="zh-CN" altLang="en-US" sz="2400" b="1" dirty="0">
                <a:solidFill>
                  <a:srgbClr val="237DB6"/>
                </a:solidFill>
                <a:latin typeface="微软雅黑" panose="020B0503020204020204" pitchFamily="34" charset="-122"/>
                <a:ea typeface="微软雅黑" panose="020B0503020204020204" pitchFamily="34" charset="-122"/>
              </a:rPr>
              <a:t>安卓</a:t>
            </a:r>
            <a:r>
              <a:rPr lang="en-US" altLang="zh-CN" sz="2400" b="1" dirty="0" err="1">
                <a:solidFill>
                  <a:srgbClr val="237DB6"/>
                </a:solidFill>
                <a:latin typeface="微软雅黑" panose="020B0503020204020204" pitchFamily="34" charset="-122"/>
                <a:ea typeface="微软雅黑" panose="020B0503020204020204" pitchFamily="34" charset="-122"/>
              </a:rPr>
              <a:t>webview</a:t>
            </a:r>
            <a:r>
              <a:rPr lang="en-US" altLang="zh-CN" sz="2400" b="1" dirty="0">
                <a:solidFill>
                  <a:srgbClr val="237DB6"/>
                </a:solidFill>
                <a:latin typeface="微软雅黑" panose="020B0503020204020204" pitchFamily="34" charset="-122"/>
                <a:ea typeface="微软雅黑" panose="020B0503020204020204" pitchFamily="34" charset="-122"/>
              </a:rPr>
              <a:t> cache</a:t>
            </a:r>
            <a:r>
              <a:rPr lang="zh-CN" altLang="en-US" sz="2400" b="1" dirty="0">
                <a:solidFill>
                  <a:srgbClr val="237DB6"/>
                </a:solidFill>
                <a:latin typeface="微软雅黑" panose="020B0503020204020204" pitchFamily="34" charset="-122"/>
                <a:ea typeface="微软雅黑" panose="020B0503020204020204" pitchFamily="34" charset="-122"/>
              </a:rPr>
              <a:t>的解决方案</a:t>
            </a:r>
          </a:p>
        </p:txBody>
      </p:sp>
      <p:sp>
        <p:nvSpPr>
          <p:cNvPr id="5" name="矩形 4"/>
          <p:cNvSpPr/>
          <p:nvPr/>
        </p:nvSpPr>
        <p:spPr>
          <a:xfrm>
            <a:off x="770530" y="2463296"/>
            <a:ext cx="2940858" cy="2785378"/>
          </a:xfrm>
          <a:prstGeom prst="rect">
            <a:avLst/>
          </a:prstGeom>
        </p:spPr>
        <p:txBody>
          <a:bodyPr wrap="square">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该方案的前提是浏览器在向</a:t>
            </a:r>
            <a:r>
              <a:rPr lang="en-US" altLang="zh-CN" sz="2400" dirty="0">
                <a:latin typeface="微软雅黑" panose="020B0503020204020204" pitchFamily="34" charset="-122"/>
                <a:ea typeface="微软雅黑" panose="020B0503020204020204" pitchFamily="34" charset="-122"/>
              </a:rPr>
              <a:t>server</a:t>
            </a:r>
            <a:r>
              <a:rPr lang="zh-CN" altLang="en-US" sz="2400" dirty="0">
                <a:latin typeface="微软雅黑" panose="020B0503020204020204" pitchFamily="34" charset="-122"/>
                <a:ea typeface="微软雅黑" panose="020B0503020204020204" pitchFamily="34" charset="-122"/>
              </a:rPr>
              <a:t>请求页面时，每次都用</a:t>
            </a:r>
            <a:r>
              <a:rPr lang="en-US" altLang="zh-CN" sz="2400" dirty="0" err="1">
                <a:latin typeface="微软雅黑" panose="020B0503020204020204" pitchFamily="34" charset="-122"/>
                <a:ea typeface="微软雅黑" panose="020B0503020204020204" pitchFamily="34" charset="-122"/>
              </a:rPr>
              <a:t>jsp</a:t>
            </a:r>
            <a:r>
              <a:rPr lang="zh-CN" altLang="en-US" sz="2400" dirty="0">
                <a:latin typeface="微软雅黑" panose="020B0503020204020204" pitchFamily="34" charset="-122"/>
                <a:ea typeface="微软雅黑" panose="020B0503020204020204" pitchFamily="34" charset="-122"/>
              </a:rPr>
              <a:t>重新生成</a:t>
            </a:r>
            <a:r>
              <a:rPr lang="en-US" altLang="zh-CN" sz="2400" dirty="0">
                <a:latin typeface="微软雅黑" panose="020B0503020204020204" pitchFamily="34" charset="-122"/>
                <a:ea typeface="微软雅黑" panose="020B0503020204020204" pitchFamily="34" charset="-122"/>
              </a:rPr>
              <a:t>html</a:t>
            </a:r>
            <a:r>
              <a:rPr lang="zh-CN" altLang="en-US" sz="2400" dirty="0">
                <a:latin typeface="微软雅黑" panose="020B0503020204020204" pitchFamily="34" charset="-122"/>
                <a:ea typeface="微软雅黑" panose="020B0503020204020204" pitchFamily="34" charset="-122"/>
              </a:rPr>
              <a:t>。需要页面本身有禁用缓存的配置</a:t>
            </a:r>
          </a:p>
        </p:txBody>
      </p:sp>
      <p:sp>
        <p:nvSpPr>
          <p:cNvPr id="7" name="矩形 6"/>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797" y="2006744"/>
            <a:ext cx="7651377" cy="481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04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总结</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402540" y="2248231"/>
            <a:ext cx="10121590" cy="2785378"/>
          </a:xfrm>
          <a:prstGeom prst="rect">
            <a:avLst/>
          </a:prstGeom>
        </p:spPr>
        <p:txBody>
          <a:bodyPr wrap="square">
            <a:spAutoFit/>
          </a:bodyPr>
          <a:lstStyle/>
          <a:p>
            <a:pPr marL="457200" indent="-457200">
              <a:lnSpc>
                <a:spcPts val="35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设置</a:t>
            </a:r>
            <a:r>
              <a:rPr lang="zh-CN" altLang="en-US" sz="2400" dirty="0">
                <a:latin typeface="微软雅黑" panose="020B0503020204020204" pitchFamily="34" charset="-122"/>
                <a:ea typeface="微软雅黑" panose="020B0503020204020204" pitchFamily="34" charset="-122"/>
              </a:rPr>
              <a:t>禁用页面缓存</a:t>
            </a:r>
            <a:r>
              <a:rPr lang="en-US" altLang="zh-CN" sz="2400" dirty="0" smtClean="0">
                <a:latin typeface="微软雅黑" panose="020B0503020204020204" pitchFamily="34" charset="-122"/>
                <a:ea typeface="微软雅黑" panose="020B0503020204020204" pitchFamily="34" charset="-122"/>
              </a:rPr>
              <a:t>header</a:t>
            </a:r>
            <a:r>
              <a:rPr lang="zh-CN" altLang="en-US" sz="2400" dirty="0" smtClean="0">
                <a:latin typeface="微软雅黑" panose="020B0503020204020204" pitchFamily="34" charset="-122"/>
                <a:ea typeface="微软雅黑" panose="020B0503020204020204" pitchFamily="34" charset="-122"/>
              </a:rPr>
              <a:t>实现</a:t>
            </a:r>
            <a:r>
              <a:rPr lang="zh-CN" altLang="en-US" sz="2400" dirty="0">
                <a:latin typeface="微软雅黑" panose="020B0503020204020204" pitchFamily="34" charset="-122"/>
                <a:ea typeface="微软雅黑" panose="020B0503020204020204" pitchFamily="34" charset="-122"/>
              </a:rPr>
              <a:t>后退</a:t>
            </a:r>
            <a:r>
              <a:rPr lang="zh-CN" altLang="en-US" sz="2400" dirty="0" smtClean="0">
                <a:latin typeface="微软雅黑" panose="020B0503020204020204" pitchFamily="34" charset="-122"/>
                <a:ea typeface="微软雅黑" panose="020B0503020204020204" pitchFamily="34" charset="-122"/>
              </a:rPr>
              <a:t>刷新</a:t>
            </a:r>
            <a:endParaRPr lang="zh-CN" altLang="en-US" sz="2400" dirty="0">
              <a:latin typeface="微软雅黑" panose="020B0503020204020204" pitchFamily="34" charset="-122"/>
              <a:ea typeface="微软雅黑" panose="020B0503020204020204" pitchFamily="34" charset="-122"/>
            </a:endParaRPr>
          </a:p>
          <a:p>
            <a:pPr marL="457200" indent="-457200">
              <a:lnSpc>
                <a:spcPts val="35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支持</a:t>
            </a:r>
            <a:r>
              <a:rPr lang="en-US" altLang="zh-CN" sz="2400" dirty="0" err="1" smtClean="0">
                <a:latin typeface="微软雅黑" panose="020B0503020204020204" pitchFamily="34" charset="-122"/>
                <a:ea typeface="微软雅黑" panose="020B0503020204020204" pitchFamily="34" charset="-122"/>
              </a:rPr>
              <a:t>bfcache</a:t>
            </a:r>
            <a:r>
              <a:rPr lang="zh-CN" altLang="en-US" sz="2400" dirty="0" smtClean="0">
                <a:latin typeface="微软雅黑" panose="020B0503020204020204" pitchFamily="34" charset="-122"/>
                <a:ea typeface="微软雅黑" panose="020B0503020204020204" pitchFamily="34" charset="-122"/>
              </a:rPr>
              <a:t>的移动端浏览器，</a:t>
            </a:r>
            <a:r>
              <a:rPr lang="en-US" altLang="zh-CN" sz="2400" dirty="0" smtClean="0">
                <a:latin typeface="微软雅黑" panose="020B0503020204020204" pitchFamily="34" charset="-122"/>
                <a:ea typeface="微软雅黑" panose="020B0503020204020204" pitchFamily="34" charset="-122"/>
              </a:rPr>
              <a:t>JS</a:t>
            </a:r>
            <a:r>
              <a:rPr lang="zh-CN" altLang="en-US" sz="2400" dirty="0" smtClean="0">
                <a:latin typeface="微软雅黑" panose="020B0503020204020204" pitchFamily="34" charset="-122"/>
                <a:ea typeface="微软雅黑" panose="020B0503020204020204" pitchFamily="34" charset="-122"/>
              </a:rPr>
              <a:t>监听</a:t>
            </a:r>
            <a:r>
              <a:rPr lang="en-US" altLang="zh-CN" sz="2400" dirty="0" err="1" smtClean="0">
                <a:latin typeface="微软雅黑" panose="020B0503020204020204" pitchFamily="34" charset="-122"/>
                <a:ea typeface="微软雅黑" panose="020B0503020204020204" pitchFamily="34" charset="-122"/>
              </a:rPr>
              <a:t>pageshow</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pagehide</a:t>
            </a:r>
            <a:r>
              <a:rPr lang="zh-CN" altLang="en-US" sz="2400" dirty="0" smtClean="0">
                <a:latin typeface="微软雅黑" panose="020B0503020204020204" pitchFamily="34" charset="-122"/>
                <a:ea typeface="微软雅黑" panose="020B0503020204020204" pitchFamily="34" charset="-122"/>
              </a:rPr>
              <a:t>，后退</a:t>
            </a:r>
            <a:r>
              <a:rPr lang="zh-CN" altLang="en-US" sz="2400" dirty="0">
                <a:latin typeface="微软雅黑" panose="020B0503020204020204" pitchFamily="34" charset="-122"/>
                <a:ea typeface="微软雅黑" panose="020B0503020204020204" pitchFamily="34" charset="-122"/>
              </a:rPr>
              <a:t>时强制</a:t>
            </a:r>
            <a:r>
              <a:rPr lang="zh-CN" altLang="en-US" sz="2400" dirty="0" smtClean="0">
                <a:latin typeface="微软雅黑" panose="020B0503020204020204" pitchFamily="34" charset="-122"/>
                <a:ea typeface="微软雅黑" panose="020B0503020204020204" pitchFamily="34" charset="-122"/>
              </a:rPr>
              <a:t>刷新</a:t>
            </a:r>
            <a:endParaRPr lang="zh-CN" altLang="en-US" sz="2400" dirty="0">
              <a:latin typeface="微软雅黑" panose="020B0503020204020204" pitchFamily="34" charset="-122"/>
              <a:ea typeface="微软雅黑" panose="020B0503020204020204" pitchFamily="34" charset="-122"/>
            </a:endParaRPr>
          </a:p>
          <a:p>
            <a:pPr marL="457200" indent="-457200">
              <a:lnSpc>
                <a:spcPts val="35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前</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个方案都不</a:t>
            </a:r>
            <a:r>
              <a:rPr lang="en-US" altLang="zh-CN" sz="2400" dirty="0">
                <a:latin typeface="微软雅黑" panose="020B0503020204020204" pitchFamily="34" charset="-122"/>
                <a:ea typeface="微软雅黑" panose="020B0503020204020204" pitchFamily="34" charset="-122"/>
              </a:rPr>
              <a:t>work</a:t>
            </a:r>
            <a:r>
              <a:rPr lang="zh-CN" altLang="en-US" sz="2400" dirty="0">
                <a:latin typeface="微软雅黑" panose="020B0503020204020204" pitchFamily="34" charset="-122"/>
                <a:ea typeface="微软雅黑" panose="020B0503020204020204" pitchFamily="34" charset="-122"/>
              </a:rPr>
              <a:t>的情况下，可以在</a:t>
            </a:r>
            <a:r>
              <a:rPr lang="en-US" altLang="zh-CN" sz="2400" dirty="0">
                <a:latin typeface="微软雅黑" panose="020B0503020204020204" pitchFamily="34" charset="-122"/>
                <a:ea typeface="微软雅黑" panose="020B0503020204020204" pitchFamily="34" charset="-122"/>
              </a:rPr>
              <a:t>HTML</a:t>
            </a:r>
            <a:r>
              <a:rPr lang="zh-CN" altLang="en-US" sz="2400" dirty="0">
                <a:latin typeface="微软雅黑" panose="020B0503020204020204" pitchFamily="34" charset="-122"/>
                <a:ea typeface="微软雅黑" panose="020B0503020204020204" pitchFamily="34" charset="-122"/>
              </a:rPr>
              <a:t>中写入服务端页面生成版本号，与本地存储中的版本号对比判断是否发生了后退并使用缓存中的页面</a:t>
            </a:r>
          </a:p>
        </p:txBody>
      </p:sp>
      <p:sp>
        <p:nvSpPr>
          <p:cNvPr id="7" name="矩形 6"/>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139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参考</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402540" y="1898607"/>
            <a:ext cx="10121590" cy="4062651"/>
          </a:xfrm>
          <a:prstGeom prst="rect">
            <a:avLst/>
          </a:prstGeom>
        </p:spPr>
        <p:txBody>
          <a:bodyPr wrap="square">
            <a:spAutoFit/>
          </a:bodyPr>
          <a:lstStyle/>
          <a:p>
            <a:pPr marL="457200" indent="-457200">
              <a:buFont typeface="+mj-lt"/>
              <a:buAutoNum type="arabicPeriod"/>
            </a:pPr>
            <a:r>
              <a:rPr lang="en-US" altLang="zh-CN" dirty="0">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高级程序设计</a:t>
            </a:r>
            <a:r>
              <a:rPr lang="en-US" altLang="zh-CN" dirty="0" smtClean="0">
                <a:latin typeface="微软雅黑" panose="020B0503020204020204" pitchFamily="34" charset="-122"/>
                <a:ea typeface="微软雅黑" panose="020B0503020204020204" pitchFamily="34" charset="-122"/>
              </a:rPr>
              <a:t>》P394-395</a:t>
            </a:r>
          </a:p>
          <a:p>
            <a:pPr marL="457200" indent="-457200">
              <a:buFont typeface="+mj-lt"/>
              <a:buAutoNum type="arabicPeriod"/>
            </a:pP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Forcing mobile Safari to re-evaluate the cached page when user presses back button</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hlinkClick r:id="rId2"/>
              </a:rPr>
              <a:t>http</a:t>
            </a:r>
            <a:r>
              <a:rPr lang="en-US" altLang="zh-CN" dirty="0">
                <a:latin typeface="微软雅黑" panose="020B0503020204020204" pitchFamily="34" charset="-122"/>
                <a:ea typeface="微软雅黑" panose="020B0503020204020204" pitchFamily="34" charset="-122"/>
                <a:hlinkClick r:id="rId2"/>
              </a:rPr>
              <a:t>://</a:t>
            </a:r>
            <a:r>
              <a:rPr lang="en-US" altLang="zh-CN" dirty="0" smtClean="0">
                <a:latin typeface="微软雅黑" panose="020B0503020204020204" pitchFamily="34" charset="-122"/>
                <a:ea typeface="微软雅黑" panose="020B0503020204020204" pitchFamily="34" charset="-122"/>
                <a:hlinkClick r:id="rId2"/>
              </a:rPr>
              <a:t>stackoverflow.com/questions/24524248/forcing-mobile-safari-to-re-evaluate-the-cached-page-when-user-presses-back-butt/24524249#24524249</a:t>
            </a:r>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smtClean="0">
                <a:latin typeface="微软雅黑" panose="020B0503020204020204" pitchFamily="34" charset="-122"/>
                <a:ea typeface="微软雅黑" panose="020B0503020204020204" pitchFamily="34" charset="-122"/>
              </a:rPr>
              <a:t>[H5</a:t>
            </a:r>
            <a:r>
              <a:rPr lang="zh-CN" altLang="en-US" dirty="0" smtClean="0">
                <a:latin typeface="微软雅黑" panose="020B0503020204020204" pitchFamily="34" charset="-122"/>
                <a:ea typeface="微软雅黑" panose="020B0503020204020204" pitchFamily="34" charset="-122"/>
              </a:rPr>
              <a:t>浏览器和</a:t>
            </a:r>
            <a:r>
              <a:rPr lang="en-US" altLang="zh-CN" dirty="0" err="1" smtClean="0">
                <a:latin typeface="微软雅黑" panose="020B0503020204020204" pitchFamily="34" charset="-122"/>
                <a:ea typeface="微软雅黑" panose="020B0503020204020204" pitchFamily="34" charset="-122"/>
              </a:rPr>
              <a:t>webview</a:t>
            </a:r>
            <a:r>
              <a:rPr lang="zh-CN" altLang="en-US" dirty="0" smtClean="0">
                <a:latin typeface="微软雅黑" panose="020B0503020204020204" pitchFamily="34" charset="-122"/>
                <a:ea typeface="微软雅黑" panose="020B0503020204020204" pitchFamily="34" charset="-122"/>
              </a:rPr>
              <a:t>后退刷新方案</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hlinkClick r:id="rId3"/>
              </a:rPr>
              <a:t>http://hzxiaosheng.bitbucket.org/work/2015/09/23/refresh-webpage-on-history-back-for-mobile-browser-and-webview.html</a:t>
            </a:r>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瀏覽器在回上頁時不會觸發網頁</a:t>
            </a:r>
            <a:r>
              <a:rPr lang="en-US" altLang="zh-CN" dirty="0" err="1" smtClean="0">
                <a:latin typeface="微软雅黑" panose="020B0503020204020204" pitchFamily="34" charset="-122"/>
                <a:ea typeface="微软雅黑" panose="020B0503020204020204" pitchFamily="34" charset="-122"/>
              </a:rPr>
              <a:t>onLoad</a:t>
            </a:r>
            <a:r>
              <a:rPr lang="zh-CN" altLang="en-US" dirty="0" smtClean="0">
                <a:latin typeface="微软雅黑" panose="020B0503020204020204" pitchFamily="34" charset="-122"/>
                <a:ea typeface="微软雅黑" panose="020B0503020204020204" pitchFamily="34" charset="-122"/>
              </a:rPr>
              <a:t>事件</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hlinkClick r:id="rId4"/>
              </a:rPr>
              <a:t>http://blog.darkthread.net/post-2012-08-02-trigger-onload-event-when-back-forward.aspx</a:t>
            </a:r>
            <a:endParaRPr lang="en-US" altLang="zh-CN"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smtClean="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BFcache</a:t>
            </a:r>
            <a:r>
              <a:rPr lang="zh-CN" altLang="en-US" dirty="0">
                <a:latin typeface="微软雅黑" panose="020B0503020204020204" pitchFamily="34" charset="-122"/>
                <a:ea typeface="微软雅黑" panose="020B0503020204020204" pitchFamily="34" charset="-122"/>
              </a:rPr>
              <a:t>是什么东西</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hlinkClick r:id="rId5"/>
              </a:rPr>
              <a:t>http://jser.me/2012/09/22/BFcache%E6%98%AF%E4%BB%80%E4%B9%88%E4%B8%9C%E8%A5%BF.html</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开发者文档</a:t>
            </a:r>
            <a:r>
              <a:rPr lang="en-US" altLang="zh-CN" dirty="0" smtClean="0">
                <a:latin typeface="微软雅黑" panose="020B0503020204020204" pitchFamily="34" charset="-122"/>
                <a:ea typeface="微软雅黑" panose="020B0503020204020204" pitchFamily="34" charset="-122"/>
              </a:rPr>
              <a:t>]</a:t>
            </a:r>
            <a:r>
              <a:rPr lang="en-US" altLang="zh-CN" u="sng" dirty="0">
                <a:solidFill>
                  <a:srgbClr val="237DB6"/>
                </a:solidFill>
                <a:latin typeface="微软雅黑" panose="020B0503020204020204" pitchFamily="34" charset="-122"/>
                <a:ea typeface="微软雅黑" panose="020B0503020204020204" pitchFamily="34" charset="-122"/>
                <a:hlinkClick r:id="rId6"/>
              </a:rPr>
              <a:t>https://developer.mozilla.org/en-US/Firefox/Releases/1.5/Using_Firefox_1.5_caching</a:t>
            </a:r>
            <a:endParaRPr lang="en-US" altLang="zh-CN" u="sng" dirty="0">
              <a:solidFill>
                <a:srgbClr val="237DB6"/>
              </a:solidFill>
              <a:latin typeface="微软雅黑" panose="020B0503020204020204" pitchFamily="34" charset="-122"/>
              <a:ea typeface="微软雅黑" panose="020B0503020204020204" pitchFamily="34" charset="-122"/>
            </a:endParaRPr>
          </a:p>
        </p:txBody>
      </p:sp>
      <p:sp>
        <p:nvSpPr>
          <p:cNvPr id="4" name="矩形 3"/>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374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8291" y="1383508"/>
            <a:ext cx="2033789" cy="2033789"/>
          </a:xfrm>
          <a:prstGeom prst="ellipse">
            <a:avLst/>
          </a:prstGeom>
        </p:spPr>
      </p:pic>
      <p:sp>
        <p:nvSpPr>
          <p:cNvPr id="3" name="文本框 2"/>
          <p:cNvSpPr txBox="1"/>
          <p:nvPr/>
        </p:nvSpPr>
        <p:spPr>
          <a:xfrm>
            <a:off x="4369695" y="3628276"/>
            <a:ext cx="3470857" cy="769441"/>
          </a:xfrm>
          <a:prstGeom prst="rect">
            <a:avLst/>
          </a:prstGeom>
          <a:noFill/>
        </p:spPr>
        <p:txBody>
          <a:bodyPr wrap="square" rtlCol="0">
            <a:spAutoFit/>
          </a:bodyPr>
          <a:lstStyle/>
          <a:p>
            <a:pPr algn="ctr"/>
            <a:r>
              <a:rPr lang="en-US" altLang="zh-CN" sz="4400" dirty="0" err="1" smtClean="0">
                <a:solidFill>
                  <a:srgbClr val="237DB6"/>
                </a:solidFill>
                <a:latin typeface="微软雅黑" panose="020B0503020204020204" pitchFamily="34" charset="-122"/>
                <a:ea typeface="微软雅黑" panose="020B0503020204020204" pitchFamily="34" charset="-122"/>
              </a:rPr>
              <a:t>Semine</a:t>
            </a:r>
            <a:r>
              <a:rPr lang="en-US" altLang="zh-CN" sz="4400" dirty="0" smtClean="0">
                <a:solidFill>
                  <a:srgbClr val="237DB6"/>
                </a:solidFill>
                <a:latin typeface="微软雅黑" panose="020B0503020204020204" pitchFamily="34" charset="-122"/>
                <a:ea typeface="微软雅黑" panose="020B0503020204020204" pitchFamily="34" charset="-122"/>
              </a:rPr>
              <a:t> Lee</a:t>
            </a:r>
            <a:endParaRPr lang="zh-CN" altLang="en-US" sz="4400" dirty="0">
              <a:solidFill>
                <a:srgbClr val="237DB6"/>
              </a:solidFill>
              <a:latin typeface="微软雅黑" panose="020B0503020204020204" pitchFamily="34" charset="-122"/>
              <a:ea typeface="微软雅黑" panose="020B0503020204020204" pitchFamily="34" charset="-122"/>
            </a:endParaRPr>
          </a:p>
        </p:txBody>
      </p:sp>
      <p:sp>
        <p:nvSpPr>
          <p:cNvPr id="4" name="矩形 3"/>
          <p:cNvSpPr/>
          <p:nvPr/>
        </p:nvSpPr>
        <p:spPr>
          <a:xfrm>
            <a:off x="2621814" y="4877269"/>
            <a:ext cx="6906742" cy="369332"/>
          </a:xfrm>
          <a:prstGeom prst="rect">
            <a:avLst/>
          </a:prstGeom>
        </p:spPr>
        <p:txBody>
          <a:bodyPr wrap="square">
            <a:spAutoFit/>
          </a:bodyPr>
          <a:lstStyle/>
          <a:p>
            <a:pPr algn="ctr"/>
            <a:r>
              <a:rPr lang="zh-CN" altLang="en-US" dirty="0" smtClean="0">
                <a:solidFill>
                  <a:srgbClr val="5BABE6"/>
                </a:solidFill>
                <a:latin typeface="微软雅黑" panose="020B0503020204020204" pitchFamily="34" charset="-122"/>
                <a:ea typeface="微软雅黑" panose="020B0503020204020204" pitchFamily="34" charset="-122"/>
              </a:rPr>
              <a:t>博客原文：</a:t>
            </a:r>
            <a:r>
              <a:rPr lang="en-US" altLang="zh-CN" dirty="0">
                <a:solidFill>
                  <a:srgbClr val="5BABE6"/>
                </a:solidFill>
                <a:latin typeface="微软雅黑" panose="020B0503020204020204" pitchFamily="34" charset="-122"/>
                <a:ea typeface="微软雅黑" panose="020B0503020204020204" pitchFamily="34" charset="-122"/>
              </a:rPr>
              <a:t>https://seminelee.github.io/2016/08/29/bfcache/</a:t>
            </a:r>
            <a:endParaRPr lang="zh-CN" altLang="en-US" dirty="0">
              <a:solidFill>
                <a:srgbClr val="5BABE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058291" y="6086703"/>
            <a:ext cx="2043539" cy="400110"/>
          </a:xfrm>
          <a:prstGeom prst="rect">
            <a:avLst/>
          </a:prstGeom>
          <a:noFill/>
        </p:spPr>
        <p:txBody>
          <a:bodyPr wrap="square" rtlCol="0">
            <a:spAutoFit/>
          </a:bodyPr>
          <a:lstStyle/>
          <a:p>
            <a:pPr algn="ctr"/>
            <a:r>
              <a:rPr lang="en-US" altLang="zh-CN" sz="2000" dirty="0" smtClean="0">
                <a:solidFill>
                  <a:srgbClr val="95A5A5"/>
                </a:solidFill>
                <a:latin typeface="微软雅黑" panose="020B0503020204020204" pitchFamily="34" charset="-122"/>
                <a:ea typeface="微软雅黑" panose="020B0503020204020204" pitchFamily="34" charset="-122"/>
              </a:rPr>
              <a:t>2016.09.01</a:t>
            </a:r>
            <a:endParaRPr lang="zh-CN" altLang="en-US" sz="2000" dirty="0">
              <a:solidFill>
                <a:srgbClr val="95A5A5"/>
              </a:solidFill>
              <a:latin typeface="微软雅黑" panose="020B0503020204020204" pitchFamily="34" charset="-122"/>
              <a:ea typeface="微软雅黑" panose="020B0503020204020204" pitchFamily="34" charset="-122"/>
            </a:endParaRPr>
          </a:p>
        </p:txBody>
      </p:sp>
      <p:sp>
        <p:nvSpPr>
          <p:cNvPr id="7" name="矩形 6"/>
          <p:cNvSpPr/>
          <p:nvPr/>
        </p:nvSpPr>
        <p:spPr>
          <a:xfrm>
            <a:off x="3017503" y="4406386"/>
            <a:ext cx="6175239" cy="369332"/>
          </a:xfrm>
          <a:prstGeom prst="rect">
            <a:avLst/>
          </a:prstGeom>
        </p:spPr>
        <p:txBody>
          <a:bodyPr wrap="square">
            <a:spAutoFit/>
          </a:bodyPr>
          <a:lstStyle/>
          <a:p>
            <a:pPr algn="ctr"/>
            <a:r>
              <a:rPr lang="zh-CN" altLang="en-US" dirty="0" smtClean="0">
                <a:solidFill>
                  <a:srgbClr val="5BABE6"/>
                </a:solidFill>
                <a:latin typeface="微软雅黑" panose="020B0503020204020204" pitchFamily="34" charset="-122"/>
                <a:ea typeface="微软雅黑" panose="020B0503020204020204" pitchFamily="34" charset="-122"/>
              </a:rPr>
              <a:t>了解我更多作品</a:t>
            </a:r>
            <a:r>
              <a:rPr lang="zh-CN" altLang="en-US" dirty="0">
                <a:solidFill>
                  <a:srgbClr val="5BABE6"/>
                </a:solidFill>
                <a:latin typeface="微软雅黑" panose="020B0503020204020204" pitchFamily="34" charset="-122"/>
                <a:ea typeface="微软雅黑" panose="020B0503020204020204" pitchFamily="34" charset="-122"/>
              </a:rPr>
              <a:t>：</a:t>
            </a:r>
            <a:r>
              <a:rPr lang="zh-CN" altLang="en-US" dirty="0" smtClean="0">
                <a:solidFill>
                  <a:srgbClr val="5BABE6"/>
                </a:solidFill>
                <a:latin typeface="微软雅黑" panose="020B0503020204020204" pitchFamily="34" charset="-122"/>
                <a:ea typeface="微软雅黑" panose="020B0503020204020204" pitchFamily="34" charset="-122"/>
              </a:rPr>
              <a:t>https://seminelee.github.io/works/</a:t>
            </a:r>
            <a:endParaRPr lang="zh-CN" altLang="en-US" dirty="0">
              <a:solidFill>
                <a:srgbClr val="5BABE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1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3050"/>
                            </p:stCondLst>
                            <p:childTnLst>
                              <p:par>
                                <p:cTn id="12" presetID="34" presetClass="emph" presetSubtype="0" fill="hold" grpId="0" nodeType="after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7"/>
                                        </p:tgtEl>
                                        <p:attrNameLst>
                                          <p:attrName>ppt_x</p:attrName>
                                          <p:attrName>ppt_y</p:attrName>
                                        </p:attrNameLst>
                                      </p:cBhvr>
                                    </p:animMotion>
                                    <p:animRot by="1500000">
                                      <p:cBhvr>
                                        <p:cTn id="14" dur="125" fill="hold">
                                          <p:stCondLst>
                                            <p:cond delay="0"/>
                                          </p:stCondLst>
                                        </p:cTn>
                                        <p:tgtEl>
                                          <p:spTgt spid="7"/>
                                        </p:tgtEl>
                                        <p:attrNameLst>
                                          <p:attrName>r</p:attrName>
                                        </p:attrNameLst>
                                      </p:cBhvr>
                                    </p:animRot>
                                    <p:animRot by="-1500000">
                                      <p:cBhvr>
                                        <p:cTn id="15" dur="125" fill="hold">
                                          <p:stCondLst>
                                            <p:cond delay="125"/>
                                          </p:stCondLst>
                                        </p:cTn>
                                        <p:tgtEl>
                                          <p:spTgt spid="7"/>
                                        </p:tgtEl>
                                        <p:attrNameLst>
                                          <p:attrName>r</p:attrName>
                                        </p:attrNameLst>
                                      </p:cBhvr>
                                    </p:animRot>
                                    <p:animRot by="-1500000">
                                      <p:cBhvr>
                                        <p:cTn id="16" dur="125" fill="hold">
                                          <p:stCondLst>
                                            <p:cond delay="250"/>
                                          </p:stCondLst>
                                        </p:cTn>
                                        <p:tgtEl>
                                          <p:spTgt spid="7"/>
                                        </p:tgtEl>
                                        <p:attrNameLst>
                                          <p:attrName>r</p:attrName>
                                        </p:attrNameLst>
                                      </p:cBhvr>
                                    </p:animRot>
                                    <p:animRot by="1500000">
                                      <p:cBhvr>
                                        <p:cTn id="17"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rot="16200000">
            <a:off x="-584066" y="2497975"/>
            <a:ext cx="7543801" cy="1862048"/>
          </a:xfrm>
          <a:prstGeom prst="rect">
            <a:avLst/>
          </a:prstGeom>
          <a:noFill/>
        </p:spPr>
        <p:txBody>
          <a:bodyPr wrap="square" rtlCol="0">
            <a:spAutoFit/>
          </a:bodyPr>
          <a:lstStyle/>
          <a:p>
            <a:pPr algn="ctr"/>
            <a:r>
              <a:rPr lang="en-US" altLang="zh-CN" sz="11500" dirty="0" smtClean="0">
                <a:solidFill>
                  <a:srgbClr val="237DB6"/>
                </a:solidFill>
                <a:latin typeface="微软雅黑" panose="020B0503020204020204" pitchFamily="34" charset="-122"/>
                <a:ea typeface="微软雅黑" panose="020B0503020204020204" pitchFamily="34" charset="-122"/>
              </a:rPr>
              <a:t>CONTENT</a:t>
            </a:r>
            <a:endParaRPr lang="zh-CN" altLang="en-US" sz="11500" dirty="0">
              <a:solidFill>
                <a:srgbClr val="237DB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97962" y="1775123"/>
            <a:ext cx="4397188" cy="341632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前言</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什么是</a:t>
            </a:r>
            <a:r>
              <a:rPr lang="en-US" altLang="zh-CN" sz="2400" dirty="0" err="1" smtClean="0">
                <a:latin typeface="微软雅黑" panose="020B0503020204020204" pitchFamily="34" charset="-122"/>
                <a:ea typeface="微软雅黑" panose="020B0503020204020204" pitchFamily="34" charset="-122"/>
              </a:rPr>
              <a:t>bfcache</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测试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阻止往返缓存</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总结</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参考</a:t>
            </a:r>
            <a:endParaRPr lang="zh-CN" altLang="en-US" sz="2400" dirty="0">
              <a:latin typeface="微软雅黑" panose="020B0503020204020204" pitchFamily="34" charset="-122"/>
              <a:ea typeface="微软雅黑" panose="020B0503020204020204" pitchFamily="34" charset="-122"/>
            </a:endParaRPr>
          </a:p>
        </p:txBody>
      </p:sp>
      <p:sp>
        <p:nvSpPr>
          <p:cNvPr id="11" name="矩形 10"/>
          <p:cNvSpPr/>
          <p:nvPr/>
        </p:nvSpPr>
        <p:spPr>
          <a:xfrm rot="16200000">
            <a:off x="477541" y="3216681"/>
            <a:ext cx="6858000" cy="42463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199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1878543" cy="584775"/>
          </a:xfrm>
          <a:prstGeom prst="rect">
            <a:avLst/>
          </a:prstGeom>
          <a:solidFill>
            <a:srgbClr val="237DB6"/>
          </a:solidFill>
        </p:spPr>
        <p:txBody>
          <a:bodyPr wrap="square">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前言</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089209" y="1692586"/>
            <a:ext cx="6172201" cy="2785378"/>
          </a:xfrm>
          <a:prstGeom prst="rect">
            <a:avLst/>
          </a:prstGeom>
        </p:spPr>
        <p:txBody>
          <a:bodyPr wrap="square">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让我们来看一种情况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zh-CN" altLang="en-US" sz="2400" dirty="0" smtClean="0">
                <a:latin typeface="微软雅黑" panose="020B0503020204020204" pitchFamily="34" charset="-122"/>
                <a:ea typeface="微软雅黑" panose="020B0503020204020204" pitchFamily="34" charset="-122"/>
              </a:rPr>
              <a:t>一些浏览器中</a:t>
            </a:r>
            <a:r>
              <a:rPr lang="zh-CN" altLang="en-US" sz="2400" dirty="0">
                <a:latin typeface="微软雅黑" panose="020B0503020204020204" pitchFamily="34" charset="-122"/>
                <a:ea typeface="微软雅黑" panose="020B0503020204020204" pitchFamily="34" charset="-122"/>
              </a:rPr>
              <a:t>返回按钮是直接使用缓存</a:t>
            </a:r>
            <a:r>
              <a:rPr lang="zh-CN" altLang="en-US" sz="2400" dirty="0" smtClean="0">
                <a:latin typeface="微软雅黑" panose="020B0503020204020204" pitchFamily="34" charset="-122"/>
                <a:ea typeface="微软雅黑" panose="020B0503020204020204" pitchFamily="34" charset="-122"/>
              </a:rPr>
              <a:t>的，不会</a:t>
            </a:r>
            <a:r>
              <a:rPr lang="zh-CN" altLang="en-US" sz="2400" dirty="0">
                <a:latin typeface="微软雅黑" panose="020B0503020204020204" pitchFamily="34" charset="-122"/>
                <a:ea typeface="微软雅黑" panose="020B0503020204020204" pitchFamily="34" charset="-122"/>
              </a:rPr>
              <a:t>执行任何</a:t>
            </a:r>
            <a:r>
              <a:rPr lang="en-US" altLang="zh-CN" sz="2400" dirty="0" err="1">
                <a:latin typeface="微软雅黑" panose="020B0503020204020204" pitchFamily="34" charset="-122"/>
                <a:ea typeface="微软雅黑" panose="020B0503020204020204" pitchFamily="34" charset="-122"/>
              </a:rPr>
              <a:t>js</a:t>
            </a:r>
            <a:r>
              <a:rPr lang="zh-CN" altLang="en-US" sz="2400" dirty="0" smtClean="0">
                <a:latin typeface="微软雅黑" panose="020B0503020204020204" pitchFamily="34" charset="-122"/>
                <a:ea typeface="微软雅黑" panose="020B0503020204020204" pitchFamily="34" charset="-122"/>
              </a:rPr>
              <a:t>代码，例如</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在提交的时候将按钮设置为</a:t>
            </a:r>
            <a:r>
              <a:rPr lang="en-US" altLang="zh-CN" sz="2400" dirty="0">
                <a:latin typeface="微软雅黑" panose="020B0503020204020204" pitchFamily="34" charset="-122"/>
                <a:ea typeface="微软雅黑" panose="020B0503020204020204" pitchFamily="34" charset="-122"/>
              </a:rPr>
              <a:t>loading</a:t>
            </a:r>
            <a:r>
              <a:rPr lang="zh-CN" altLang="en-US" sz="2400" dirty="0" smtClean="0">
                <a:latin typeface="微软雅黑" panose="020B0503020204020204" pitchFamily="34" charset="-122"/>
                <a:ea typeface="微软雅黑" panose="020B0503020204020204" pitchFamily="34" charset="-122"/>
              </a:rPr>
              <a:t>状态，如果</a:t>
            </a:r>
            <a:r>
              <a:rPr lang="zh-CN" altLang="en-US" sz="2400" dirty="0">
                <a:latin typeface="微软雅黑" panose="020B0503020204020204" pitchFamily="34" charset="-122"/>
                <a:ea typeface="微软雅黑" panose="020B0503020204020204" pitchFamily="34" charset="-122"/>
              </a:rPr>
              <a:t>在提交成功后没有对按钮进行</a:t>
            </a:r>
            <a:r>
              <a:rPr lang="zh-CN" altLang="en-US" sz="2400" dirty="0" smtClean="0">
                <a:latin typeface="微软雅黑" panose="020B0503020204020204" pitchFamily="34" charset="-122"/>
                <a:ea typeface="微软雅黑" panose="020B0503020204020204" pitchFamily="34" charset="-122"/>
              </a:rPr>
              <a:t>处理，那么</a:t>
            </a:r>
            <a:r>
              <a:rPr lang="zh-CN" altLang="en-US" sz="2400" dirty="0">
                <a:latin typeface="微软雅黑" panose="020B0503020204020204" pitchFamily="34" charset="-122"/>
                <a:ea typeface="微软雅黑" panose="020B0503020204020204" pitchFamily="34" charset="-122"/>
              </a:rPr>
              <a:t>返回后按钮依然是</a:t>
            </a:r>
            <a:r>
              <a:rPr lang="en-US" altLang="zh-CN" sz="2400" dirty="0">
                <a:latin typeface="微软雅黑" panose="020B0503020204020204" pitchFamily="34" charset="-122"/>
                <a:ea typeface="微软雅黑" panose="020B0503020204020204" pitchFamily="34" charset="-122"/>
              </a:rPr>
              <a:t>loading</a:t>
            </a:r>
            <a:r>
              <a:rPr lang="zh-CN" altLang="en-US" sz="2400" dirty="0" smtClean="0">
                <a:latin typeface="微软雅黑" panose="020B0503020204020204" pitchFamily="34" charset="-122"/>
                <a:ea typeface="微软雅黑" panose="020B0503020204020204" pitchFamily="34" charset="-122"/>
              </a:rPr>
              <a:t>状态，这种</a:t>
            </a:r>
            <a:r>
              <a:rPr lang="zh-CN" altLang="en-US" sz="2400" dirty="0">
                <a:latin typeface="微软雅黑" panose="020B0503020204020204" pitchFamily="34" charset="-122"/>
                <a:ea typeface="微软雅黑" panose="020B0503020204020204" pitchFamily="34" charset="-122"/>
              </a:rPr>
              <a:t>体验很</a:t>
            </a:r>
            <a:r>
              <a:rPr lang="zh-CN" altLang="en-US" sz="2400" dirty="0" smtClean="0">
                <a:latin typeface="微软雅黑" panose="020B0503020204020204" pitchFamily="34" charset="-122"/>
                <a:ea typeface="微软雅黑" panose="020B0503020204020204" pitchFamily="34" charset="-122"/>
              </a:rPr>
              <a:t>差。</a:t>
            </a:r>
            <a:endParaRPr lang="en-US" altLang="zh-CN" sz="24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1089209" y="4807426"/>
            <a:ext cx="9466732" cy="1438855"/>
          </a:xfrm>
          <a:prstGeom prst="rect">
            <a:avLst/>
          </a:prstGeom>
        </p:spPr>
        <p:txBody>
          <a:bodyPr wrap="square">
            <a:spAutoFit/>
          </a:bodyPr>
          <a:lstStyle/>
          <a:p>
            <a:pPr>
              <a:lnSpc>
                <a:spcPts val="3500"/>
              </a:lnSpc>
            </a:pPr>
            <a:r>
              <a:rPr lang="zh-CN" altLang="en-US" sz="2400" dirty="0" smtClean="0">
                <a:latin typeface="微软雅黑" panose="020B0503020204020204" pitchFamily="34" charset="-122"/>
                <a:ea typeface="微软雅黑" panose="020B0503020204020204" pitchFamily="34" charset="-122"/>
              </a:rPr>
              <a:t>这</a:t>
            </a:r>
            <a:r>
              <a:rPr lang="zh-CN" altLang="en-US" sz="2400" dirty="0">
                <a:latin typeface="微软雅黑" panose="020B0503020204020204" pitchFamily="34" charset="-122"/>
                <a:ea typeface="微软雅黑" panose="020B0503020204020204" pitchFamily="34" charset="-122"/>
              </a:rPr>
              <a:t>是因为：</a:t>
            </a:r>
          </a:p>
          <a:p>
            <a:pPr>
              <a:lnSpc>
                <a:spcPts val="3500"/>
              </a:lnSpc>
            </a:pPr>
            <a:r>
              <a:rPr lang="zh-CN" altLang="en-US" sz="2400" dirty="0">
                <a:latin typeface="微软雅黑" panose="020B0503020204020204" pitchFamily="34" charset="-122"/>
                <a:ea typeface="微软雅黑" panose="020B0503020204020204" pitchFamily="34" charset="-122"/>
              </a:rPr>
              <a:t>部分一些浏览器在后退时</a:t>
            </a:r>
            <a:r>
              <a:rPr lang="zh-CN" altLang="en-US" sz="2400" b="1" dirty="0">
                <a:latin typeface="微软雅黑" panose="020B0503020204020204" pitchFamily="34" charset="-122"/>
                <a:ea typeface="微软雅黑" panose="020B0503020204020204" pitchFamily="34" charset="-122"/>
              </a:rPr>
              <a:t>不会</a:t>
            </a:r>
            <a:r>
              <a:rPr lang="zh-CN" altLang="en-US" sz="2400" dirty="0">
                <a:latin typeface="微软雅黑" panose="020B0503020204020204" pitchFamily="34" charset="-122"/>
                <a:ea typeface="微软雅黑" panose="020B0503020204020204" pitchFamily="34" charset="-122"/>
              </a:rPr>
              <a:t>触发</a:t>
            </a:r>
            <a:r>
              <a:rPr lang="en-US" altLang="zh-CN" sz="2400" dirty="0" err="1">
                <a:latin typeface="微软雅黑" panose="020B0503020204020204" pitchFamily="34" charset="-122"/>
                <a:ea typeface="微软雅黑" panose="020B0503020204020204" pitchFamily="34" charset="-122"/>
              </a:rPr>
              <a:t>onload</a:t>
            </a:r>
            <a:r>
              <a:rPr lang="zh-CN" altLang="en-US" sz="2400" dirty="0">
                <a:latin typeface="微软雅黑" panose="020B0503020204020204" pitchFamily="34" charset="-122"/>
                <a:ea typeface="微软雅黑" panose="020B0503020204020204" pitchFamily="34" charset="-122"/>
              </a:rPr>
              <a:t>事件</a:t>
            </a:r>
            <a:r>
              <a:rPr lang="zh-CN" altLang="en-US" sz="2400" dirty="0" smtClean="0">
                <a:latin typeface="微软雅黑" panose="020B0503020204020204" pitchFamily="34" charset="-122"/>
                <a:ea typeface="微软雅黑" panose="020B0503020204020204" pitchFamily="34" charset="-122"/>
              </a:rPr>
              <a:t>，这是</a:t>
            </a:r>
            <a:r>
              <a:rPr lang="en-US" altLang="zh-CN" sz="2400" dirty="0" smtClean="0">
                <a:latin typeface="微软雅黑" panose="020B0503020204020204" pitchFamily="34" charset="-122"/>
                <a:ea typeface="微软雅黑" panose="020B0503020204020204" pitchFamily="34" charset="-122"/>
              </a:rPr>
              <a:t>HTML5</a:t>
            </a:r>
            <a:r>
              <a:rPr lang="zh-CN" altLang="en-US" sz="2400" dirty="0">
                <a:latin typeface="微软雅黑" panose="020B0503020204020204" pitchFamily="34" charset="-122"/>
                <a:ea typeface="微软雅黑" panose="020B0503020204020204" pitchFamily="34" charset="-122"/>
              </a:rPr>
              <a:t>世代浏览器新增的特性之一</a:t>
            </a:r>
            <a:r>
              <a:rPr lang="en-US" altLang="zh-CN" sz="2400" dirty="0">
                <a:latin typeface="微软雅黑" panose="020B0503020204020204" pitchFamily="34" charset="-122"/>
                <a:ea typeface="微软雅黑" panose="020B0503020204020204" pitchFamily="34" charset="-122"/>
              </a:rPr>
              <a:t>——Back-Forward Cache(</a:t>
            </a:r>
            <a:r>
              <a:rPr lang="zh-CN" altLang="en-US" sz="2400" dirty="0">
                <a:latin typeface="微软雅黑" panose="020B0503020204020204" pitchFamily="34" charset="-122"/>
                <a:ea typeface="微软雅黑" panose="020B0503020204020204" pitchFamily="34" charset="-122"/>
              </a:rPr>
              <a:t>简称</a:t>
            </a:r>
            <a:r>
              <a:rPr lang="en-US" altLang="zh-CN" sz="2400" dirty="0" err="1">
                <a:latin typeface="微软雅黑" panose="020B0503020204020204" pitchFamily="34" charset="-122"/>
                <a:ea typeface="微软雅黑" panose="020B0503020204020204" pitchFamily="34" charset="-122"/>
              </a:rPr>
              <a:t>bfcache</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219" y="1245985"/>
            <a:ext cx="39528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649071"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584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45559" y="2918012"/>
            <a:ext cx="9439834" cy="25145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70528" y="661210"/>
            <a:ext cx="3290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什么是</a:t>
            </a:r>
            <a:r>
              <a:rPr lang="en-US" altLang="zh-CN" sz="3200" dirty="0" err="1" smtClean="0">
                <a:solidFill>
                  <a:schemeClr val="bg1"/>
                </a:solidFill>
                <a:latin typeface="微软雅黑" panose="020B0503020204020204" pitchFamily="34" charset="-122"/>
                <a:ea typeface="微软雅黑" panose="020B0503020204020204" pitchFamily="34" charset="-122"/>
              </a:rPr>
              <a:t>bfcache</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66582" y="2095998"/>
            <a:ext cx="9318811" cy="3195234"/>
          </a:xfrm>
          <a:prstGeom prst="rect">
            <a:avLst/>
          </a:prstGeom>
        </p:spPr>
        <p:txBody>
          <a:bodyPr wrap="square">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我们熟悉的红本本</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高级程序设计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有提及</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a:t>
            </a:r>
          </a:p>
          <a:p>
            <a:pPr>
              <a:lnSpc>
                <a:spcPts val="3500"/>
              </a:lnSpc>
            </a:pPr>
            <a:endParaRPr lang="zh-CN" altLang="en-US" sz="2400" dirty="0">
              <a:latin typeface="微软雅黑" panose="020B0503020204020204" pitchFamily="34" charset="-122"/>
              <a:ea typeface="微软雅黑" panose="020B0503020204020204" pitchFamily="34" charset="-122"/>
            </a:endParaRPr>
          </a:p>
          <a:p>
            <a:pPr>
              <a:lnSpc>
                <a:spcPts val="3500"/>
              </a:lnSpc>
            </a:pPr>
            <a:r>
              <a:rPr lang="en-US" altLang="zh-CN" sz="2400" dirty="0" err="1" smtClean="0">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back-forward cache</a:t>
            </a:r>
            <a:r>
              <a:rPr lang="zh-CN" altLang="en-US" sz="2400" dirty="0">
                <a:latin typeface="微软雅黑" panose="020B0503020204020204" pitchFamily="34" charset="-122"/>
                <a:ea typeface="微软雅黑" panose="020B0503020204020204" pitchFamily="34" charset="-122"/>
              </a:rPr>
              <a:t>，可称为“往返缓存”，可以在用户使用浏览器的“后退”和“前进”按钮时加快页面的转换速度。这个缓存不仅保存页面数据，还保存了</a:t>
            </a:r>
            <a:r>
              <a:rPr lang="en-US" altLang="zh-CN" sz="2400" dirty="0">
                <a:latin typeface="微软雅黑" panose="020B0503020204020204" pitchFamily="34" charset="-122"/>
                <a:ea typeface="微软雅黑" panose="020B0503020204020204" pitchFamily="34" charset="-122"/>
              </a:rPr>
              <a:t>DOM</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JS</a:t>
            </a:r>
            <a:r>
              <a:rPr lang="zh-CN" altLang="en-US" sz="2400" dirty="0">
                <a:latin typeface="微软雅黑" panose="020B0503020204020204" pitchFamily="34" charset="-122"/>
                <a:ea typeface="微软雅黑" panose="020B0503020204020204" pitchFamily="34" charset="-122"/>
              </a:rPr>
              <a:t>的状态，实际上是将整个页面都保存在内存里。如果页面位于</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中，那么再次打开该页面就不会触发</a:t>
            </a:r>
            <a:r>
              <a:rPr lang="en-US" altLang="zh-CN" sz="2400" dirty="0" err="1">
                <a:latin typeface="微软雅黑" panose="020B0503020204020204" pitchFamily="34" charset="-122"/>
                <a:ea typeface="微软雅黑" panose="020B0503020204020204" pitchFamily="34" charset="-122"/>
              </a:rPr>
              <a:t>onload</a:t>
            </a:r>
            <a:r>
              <a:rPr lang="zh-CN" altLang="en-US" sz="2400" dirty="0" smtClean="0">
                <a:latin typeface="微软雅黑" panose="020B0503020204020204" pitchFamily="34" charset="-122"/>
                <a:ea typeface="微软雅黑" panose="020B0503020204020204" pitchFamily="34" charset="-122"/>
              </a:rPr>
              <a:t>事件</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4061012" y="661209"/>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752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3290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什么是</a:t>
            </a:r>
            <a:r>
              <a:rPr lang="en-US" altLang="zh-CN" sz="3200" dirty="0" err="1" smtClean="0">
                <a:solidFill>
                  <a:schemeClr val="bg1"/>
                </a:solidFill>
                <a:latin typeface="微软雅黑" panose="020B0503020204020204" pitchFamily="34" charset="-122"/>
                <a:ea typeface="微软雅黑" panose="020B0503020204020204" pitchFamily="34" charset="-122"/>
              </a:rPr>
              <a:t>bfcache</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66581" y="1517775"/>
            <a:ext cx="9318811" cy="3683060"/>
          </a:xfrm>
          <a:prstGeom prst="rect">
            <a:avLst/>
          </a:prstGeom>
        </p:spPr>
        <p:txBody>
          <a:bodyPr wrap="square">
            <a:spAutoFit/>
          </a:bodyPr>
          <a:lstStyle/>
          <a:p>
            <a:pPr>
              <a:lnSpc>
                <a:spcPts val="3500"/>
              </a:lnSpc>
            </a:pPr>
            <a:r>
              <a:rPr lang="en-US" altLang="zh-CN" sz="2400" b="1" dirty="0">
                <a:latin typeface="微软雅黑" panose="020B0503020204020204" pitchFamily="34" charset="-122"/>
                <a:ea typeface="微软雅黑" panose="020B0503020204020204" pitchFamily="34" charset="-122"/>
              </a:rPr>
              <a:t>pageshow</a:t>
            </a:r>
            <a:r>
              <a:rPr lang="zh-CN" altLang="en-US" sz="2400" b="1" dirty="0">
                <a:latin typeface="微软雅黑" panose="020B0503020204020204" pitchFamily="34" charset="-122"/>
                <a:ea typeface="微软雅黑" panose="020B0503020204020204" pitchFamily="34" charset="-122"/>
              </a:rPr>
              <a:t>事件</a:t>
            </a:r>
          </a:p>
          <a:p>
            <a:pPr>
              <a:lnSpc>
                <a:spcPts val="3500"/>
              </a:lnSpc>
            </a:pPr>
            <a:r>
              <a:rPr lang="zh-CN" altLang="en-US" sz="2400" dirty="0">
                <a:latin typeface="微软雅黑" panose="020B0503020204020204" pitchFamily="34" charset="-122"/>
                <a:ea typeface="微软雅黑" panose="020B0503020204020204" pitchFamily="34" charset="-122"/>
              </a:rPr>
              <a:t> 这个事件在页面显示时触发，无论页面是否来自</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。在重新加载的页面中，</a:t>
            </a:r>
            <a:r>
              <a:rPr lang="en-US" altLang="zh-CN" sz="2400" dirty="0">
                <a:latin typeface="微软雅黑" panose="020B0503020204020204" pitchFamily="34" charset="-122"/>
                <a:ea typeface="微软雅黑" panose="020B0503020204020204" pitchFamily="34" charset="-122"/>
              </a:rPr>
              <a:t>pageshow</a:t>
            </a:r>
            <a:r>
              <a:rPr lang="zh-CN" altLang="en-US" sz="2400" dirty="0">
                <a:latin typeface="微软雅黑" panose="020B0503020204020204" pitchFamily="34" charset="-122"/>
                <a:ea typeface="微软雅黑" panose="020B0503020204020204" pitchFamily="34" charset="-122"/>
              </a:rPr>
              <a:t>会在</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事件触发后触发；而对于</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中的页面，</a:t>
            </a:r>
            <a:r>
              <a:rPr lang="en-US" altLang="zh-CN" sz="2400" dirty="0">
                <a:latin typeface="微软雅黑" panose="020B0503020204020204" pitchFamily="34" charset="-122"/>
                <a:ea typeface="微软雅黑" panose="020B0503020204020204" pitchFamily="34" charset="-122"/>
              </a:rPr>
              <a:t>pageshow</a:t>
            </a:r>
            <a:r>
              <a:rPr lang="zh-CN" altLang="en-US" sz="2400" dirty="0">
                <a:latin typeface="微软雅黑" panose="020B0503020204020204" pitchFamily="34" charset="-122"/>
                <a:ea typeface="微软雅黑" panose="020B0503020204020204" pitchFamily="34" charset="-122"/>
              </a:rPr>
              <a:t>会在页面状态完全恢复的那一刻触发</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pPr>
            <a:endParaRPr lang="en-US" altLang="zh-CN" sz="2400" dirty="0">
              <a:latin typeface="微软雅黑" panose="020B0503020204020204" pitchFamily="34" charset="-122"/>
              <a:ea typeface="微软雅黑" panose="020B0503020204020204" pitchFamily="34" charset="-122"/>
            </a:endParaRPr>
          </a:p>
          <a:p>
            <a:pPr>
              <a:lnSpc>
                <a:spcPts val="3500"/>
              </a:lnSpc>
            </a:pPr>
            <a:r>
              <a:rPr lang="en-US" altLang="zh-CN" sz="2400" b="1" dirty="0" err="1">
                <a:latin typeface="微软雅黑" panose="020B0503020204020204" pitchFamily="34" charset="-122"/>
                <a:ea typeface="微软雅黑" panose="020B0503020204020204" pitchFamily="34" charset="-122"/>
              </a:rPr>
              <a:t>pagehide</a:t>
            </a:r>
            <a:r>
              <a:rPr lang="zh-CN" altLang="en-US" sz="2400" b="1" dirty="0">
                <a:latin typeface="微软雅黑" panose="020B0503020204020204" pitchFamily="34" charset="-122"/>
                <a:ea typeface="微软雅黑" panose="020B0503020204020204" pitchFamily="34" charset="-122"/>
              </a:rPr>
              <a:t>事件</a:t>
            </a:r>
          </a:p>
          <a:p>
            <a:pPr>
              <a:lnSpc>
                <a:spcPts val="3500"/>
              </a:lnSpc>
            </a:pPr>
            <a:r>
              <a:rPr lang="zh-CN" altLang="en-US" sz="2400" dirty="0">
                <a:latin typeface="微软雅黑" panose="020B0503020204020204" pitchFamily="34" charset="-122"/>
                <a:ea typeface="微软雅黑" panose="020B0503020204020204" pitchFamily="34" charset="-122"/>
              </a:rPr>
              <a:t> 该事件会在浏览器卸载页面的时候触发，而且是在</a:t>
            </a:r>
            <a:r>
              <a:rPr lang="en-US" altLang="zh-CN" sz="2400" dirty="0">
                <a:latin typeface="微软雅黑" panose="020B0503020204020204" pitchFamily="34" charset="-122"/>
                <a:ea typeface="微软雅黑" panose="020B0503020204020204" pitchFamily="34" charset="-122"/>
              </a:rPr>
              <a:t>unload</a:t>
            </a:r>
            <a:r>
              <a:rPr lang="zh-CN" altLang="en-US" sz="2400" dirty="0">
                <a:latin typeface="微软雅黑" panose="020B0503020204020204" pitchFamily="34" charset="-122"/>
                <a:ea typeface="微软雅黑" panose="020B0503020204020204" pitchFamily="34" charset="-122"/>
              </a:rPr>
              <a:t>事件之前触发。</a:t>
            </a:r>
          </a:p>
        </p:txBody>
      </p:sp>
      <p:sp>
        <p:nvSpPr>
          <p:cNvPr id="6" name="矩形 5"/>
          <p:cNvSpPr/>
          <p:nvPr/>
        </p:nvSpPr>
        <p:spPr>
          <a:xfrm>
            <a:off x="4061012" y="661209"/>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411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3290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什么是</a:t>
            </a:r>
            <a:r>
              <a:rPr lang="en-US" altLang="zh-CN" sz="3200" dirty="0" err="1" smtClean="0">
                <a:solidFill>
                  <a:schemeClr val="bg1"/>
                </a:solidFill>
                <a:latin typeface="微软雅黑" panose="020B0503020204020204" pitchFamily="34" charset="-122"/>
                <a:ea typeface="微软雅黑" panose="020B0503020204020204" pitchFamily="34" charset="-122"/>
              </a:rPr>
              <a:t>bfcache</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66582" y="1517775"/>
            <a:ext cx="9419666" cy="3234219"/>
          </a:xfrm>
          <a:prstGeom prst="rect">
            <a:avLst/>
          </a:prstGeom>
        </p:spPr>
        <p:txBody>
          <a:bodyPr wrap="square">
            <a:spAutoFit/>
          </a:bodyPr>
          <a:lstStyle/>
          <a:p>
            <a:pPr>
              <a:lnSpc>
                <a:spcPts val="3500"/>
              </a:lnSpc>
            </a:pPr>
            <a:r>
              <a:rPr lang="en-US" altLang="zh-CN" sz="2400" b="1" dirty="0">
                <a:latin typeface="微软雅黑" panose="020B0503020204020204" pitchFamily="34" charset="-122"/>
                <a:ea typeface="微软雅黑" panose="020B0503020204020204" pitchFamily="34" charset="-122"/>
              </a:rPr>
              <a:t>persisted</a:t>
            </a:r>
            <a:r>
              <a:rPr lang="zh-CN" altLang="en-US" sz="2400" b="1" dirty="0">
                <a:latin typeface="微软雅黑" panose="020B0503020204020204" pitchFamily="34" charset="-122"/>
                <a:ea typeface="微软雅黑" panose="020B0503020204020204" pitchFamily="34" charset="-122"/>
              </a:rPr>
              <a:t>属性</a:t>
            </a:r>
          </a:p>
          <a:p>
            <a:pPr>
              <a:lnSpc>
                <a:spcPts val="3500"/>
              </a:lnSpc>
            </a:pPr>
            <a:r>
              <a:rPr lang="zh-CN" altLang="en-US"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pageshow</a:t>
            </a:r>
            <a:r>
              <a:rPr lang="zh-CN" altLang="en-US" sz="2400" dirty="0">
                <a:latin typeface="微软雅黑" panose="020B0503020204020204" pitchFamily="34" charset="-122"/>
                <a:ea typeface="微软雅黑" panose="020B0503020204020204" pitchFamily="34" charset="-122"/>
              </a:rPr>
              <a:t>事件和</a:t>
            </a:r>
            <a:r>
              <a:rPr lang="en-US" altLang="zh-CN" sz="2400" dirty="0" err="1">
                <a:latin typeface="微软雅黑" panose="020B0503020204020204" pitchFamily="34" charset="-122"/>
                <a:ea typeface="微软雅黑" panose="020B0503020204020204" pitchFamily="34" charset="-122"/>
              </a:rPr>
              <a:t>pagehide</a:t>
            </a:r>
            <a:r>
              <a:rPr lang="zh-CN" altLang="en-US" sz="2400" dirty="0">
                <a:latin typeface="微软雅黑" panose="020B0503020204020204" pitchFamily="34" charset="-122"/>
                <a:ea typeface="微软雅黑" panose="020B0503020204020204" pitchFamily="34" charset="-122"/>
              </a:rPr>
              <a:t>事件的</a:t>
            </a:r>
            <a:r>
              <a:rPr lang="en-US" altLang="zh-CN" sz="2400" dirty="0">
                <a:latin typeface="微软雅黑" panose="020B0503020204020204" pitchFamily="34" charset="-122"/>
                <a:ea typeface="微软雅黑" panose="020B0503020204020204" pitchFamily="34" charset="-122"/>
              </a:rPr>
              <a:t>event</a:t>
            </a:r>
            <a:r>
              <a:rPr lang="zh-CN" altLang="en-US" sz="2400" dirty="0">
                <a:latin typeface="微软雅黑" panose="020B0503020204020204" pitchFamily="34" charset="-122"/>
                <a:ea typeface="微软雅黑" panose="020B0503020204020204" pitchFamily="34" charset="-122"/>
              </a:rPr>
              <a:t>对象还包含一个名为</a:t>
            </a:r>
            <a:r>
              <a:rPr lang="en-US" altLang="zh-CN" sz="2400" dirty="0">
                <a:latin typeface="微软雅黑" panose="020B0503020204020204" pitchFamily="34" charset="-122"/>
                <a:ea typeface="微软雅黑" panose="020B0503020204020204" pitchFamily="34" charset="-122"/>
              </a:rPr>
              <a:t>persisted</a:t>
            </a:r>
            <a:r>
              <a:rPr lang="zh-CN" altLang="en-US" sz="2400" dirty="0">
                <a:latin typeface="微软雅黑" panose="020B0503020204020204" pitchFamily="34" charset="-122"/>
                <a:ea typeface="微软雅黑" panose="020B0503020204020204" pitchFamily="34" charset="-122"/>
              </a:rPr>
              <a:t>的布尔值属性</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ts val="35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a:t>
            </a:r>
            <a:r>
              <a:rPr lang="en-US" altLang="zh-CN" sz="2400" dirty="0">
                <a:latin typeface="微软雅黑" panose="020B0503020204020204" pitchFamily="34" charset="-122"/>
                <a:ea typeface="微软雅黑" panose="020B0503020204020204" pitchFamily="34" charset="-122"/>
              </a:rPr>
              <a:t>pageshow</a:t>
            </a:r>
            <a:r>
              <a:rPr lang="zh-CN" altLang="en-US" sz="2400" dirty="0">
                <a:latin typeface="微软雅黑" panose="020B0503020204020204" pitchFamily="34" charset="-122"/>
                <a:ea typeface="微软雅黑" panose="020B0503020204020204" pitchFamily="34" charset="-122"/>
              </a:rPr>
              <a:t>事件，如果页面是从</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中加载的，则这个属性的值为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；否则，这个属性的值为</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a:t>
            </a:r>
          </a:p>
          <a:p>
            <a:pPr>
              <a:lnSpc>
                <a:spcPts val="35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a:t>
            </a:r>
            <a:r>
              <a:rPr lang="en-US" altLang="zh-CN" sz="2400" dirty="0" err="1">
                <a:latin typeface="微软雅黑" panose="020B0503020204020204" pitchFamily="34" charset="-122"/>
                <a:ea typeface="微软雅黑" panose="020B0503020204020204" pitchFamily="34" charset="-122"/>
              </a:rPr>
              <a:t>pagehide</a:t>
            </a:r>
            <a:r>
              <a:rPr lang="zh-CN" altLang="en-US" sz="2400" dirty="0">
                <a:latin typeface="微软雅黑" panose="020B0503020204020204" pitchFamily="34" charset="-122"/>
                <a:ea typeface="微软雅黑" panose="020B0503020204020204" pitchFamily="34" charset="-122"/>
              </a:rPr>
              <a:t>事件，如果页面在卸载之后被保存在</a:t>
            </a:r>
            <a:r>
              <a:rPr lang="en-US" altLang="zh-CN" sz="2400" dirty="0" err="1">
                <a:latin typeface="微软雅黑" panose="020B0503020204020204" pitchFamily="34" charset="-122"/>
                <a:ea typeface="微软雅黑" panose="020B0503020204020204" pitchFamily="34" charset="-122"/>
              </a:rPr>
              <a:t>bfcache</a:t>
            </a:r>
            <a:r>
              <a:rPr lang="zh-CN" altLang="en-US" sz="2400" dirty="0">
                <a:latin typeface="微软雅黑" panose="020B0503020204020204" pitchFamily="34" charset="-122"/>
                <a:ea typeface="微软雅黑" panose="020B0503020204020204" pitchFamily="34" charset="-122"/>
              </a:rPr>
              <a:t>中，则这个属性的值为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；否则，这个属性的值为</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a:t>
            </a:r>
          </a:p>
        </p:txBody>
      </p:sp>
      <p:sp>
        <p:nvSpPr>
          <p:cNvPr id="4" name="矩形 3"/>
          <p:cNvSpPr/>
          <p:nvPr/>
        </p:nvSpPr>
        <p:spPr>
          <a:xfrm>
            <a:off x="1411941" y="5132312"/>
            <a:ext cx="9265024" cy="830997"/>
          </a:xfrm>
          <a:prstGeom prst="rect">
            <a:avLst/>
          </a:prstGeom>
        </p:spPr>
        <p:txBody>
          <a:bodyPr wrap="square">
            <a:spAutoFit/>
          </a:bodyPr>
          <a:lstStyle/>
          <a:p>
            <a:r>
              <a:rPr lang="zh-CN" altLang="en-US" sz="2400" dirty="0">
                <a:solidFill>
                  <a:srgbClr val="237DB6"/>
                </a:solidFill>
                <a:latin typeface="微软雅黑" panose="020B0503020204020204" pitchFamily="34" charset="-122"/>
                <a:ea typeface="微软雅黑" panose="020B0503020204020204" pitchFamily="34" charset="-122"/>
              </a:rPr>
              <a:t>不同的</a:t>
            </a:r>
            <a:r>
              <a:rPr lang="zh-CN" altLang="en-US" sz="2400" dirty="0" smtClean="0">
                <a:solidFill>
                  <a:srgbClr val="237DB6"/>
                </a:solidFill>
                <a:latin typeface="微软雅黑" panose="020B0503020204020204" pitchFamily="34" charset="-122"/>
                <a:ea typeface="微软雅黑" panose="020B0503020204020204" pitchFamily="34" charset="-122"/>
              </a:rPr>
              <a:t>浏览器在</a:t>
            </a:r>
            <a:r>
              <a:rPr lang="zh-CN" altLang="en-US" sz="2400" dirty="0">
                <a:solidFill>
                  <a:srgbClr val="237DB6"/>
                </a:solidFill>
                <a:latin typeface="微软雅黑" panose="020B0503020204020204" pitchFamily="34" charset="-122"/>
                <a:ea typeface="微软雅黑" panose="020B0503020204020204" pitchFamily="34" charset="-122"/>
              </a:rPr>
              <a:t>当前窗口“打开”历史纪录中的前一个页面的表现上并不统一，这和浏览器的实现以及页面本身的设置都有关系。</a:t>
            </a:r>
          </a:p>
        </p:txBody>
      </p:sp>
      <p:sp>
        <p:nvSpPr>
          <p:cNvPr id="5" name="矩形 4"/>
          <p:cNvSpPr/>
          <p:nvPr/>
        </p:nvSpPr>
        <p:spPr>
          <a:xfrm>
            <a:off x="4061012" y="661209"/>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439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1246531"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测试</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017059" y="703855"/>
            <a:ext cx="10215720" cy="502189"/>
          </a:xfrm>
          <a:prstGeom prst="rect">
            <a:avLst/>
          </a:prstGeom>
        </p:spPr>
        <p:txBody>
          <a:bodyPr wrap="square">
            <a:spAutoFit/>
          </a:bodyPr>
          <a:lstStyle/>
          <a:p>
            <a:pPr>
              <a:lnSpc>
                <a:spcPts val="3500"/>
              </a:lnSpc>
            </a:pPr>
            <a:r>
              <a:rPr lang="en-US" altLang="zh-CN" sz="2400" b="1" dirty="0">
                <a:solidFill>
                  <a:srgbClr val="5BABE6"/>
                </a:solidFill>
                <a:latin typeface="微软雅黑" panose="020B0503020204020204" pitchFamily="34" charset="-122"/>
                <a:ea typeface="微软雅黑" panose="020B0503020204020204" pitchFamily="34" charset="-122"/>
              </a:rPr>
              <a:t>[</a:t>
            </a:r>
            <a:r>
              <a:rPr lang="zh-CN" altLang="en-US" sz="2400" b="1" dirty="0">
                <a:solidFill>
                  <a:srgbClr val="5BABE6"/>
                </a:solidFill>
                <a:latin typeface="微软雅黑" panose="020B0503020204020204" pitchFamily="34" charset="-122"/>
                <a:ea typeface="微软雅黑" panose="020B0503020204020204" pitchFamily="34" charset="-122"/>
              </a:rPr>
              <a:t>线上示例</a:t>
            </a:r>
            <a:r>
              <a:rPr lang="en-US" altLang="zh-CN" sz="2400" b="1" dirty="0">
                <a:solidFill>
                  <a:srgbClr val="5BABE6"/>
                </a:solidFill>
                <a:latin typeface="微软雅黑" panose="020B0503020204020204" pitchFamily="34" charset="-122"/>
                <a:ea typeface="微软雅黑" panose="020B0503020204020204" pitchFamily="34" charset="-122"/>
              </a:rPr>
              <a:t>](http://119.29.142.213/static/201608/bfcachetest.html)</a:t>
            </a:r>
            <a:endParaRPr lang="zh-CN" altLang="en-US" sz="2400" dirty="0">
              <a:solidFill>
                <a:srgbClr val="5BABE6"/>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28" y="1401016"/>
            <a:ext cx="7315465" cy="5309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93" y="1401016"/>
            <a:ext cx="5741112" cy="1770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371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04564" y="656747"/>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70528" y="661210"/>
            <a:ext cx="2160931"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测试结果</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599416080"/>
              </p:ext>
            </p:extLst>
          </p:nvPr>
        </p:nvGraphicFramePr>
        <p:xfrm>
          <a:off x="770528" y="1381873"/>
          <a:ext cx="11210801" cy="5431019"/>
        </p:xfrm>
        <a:graphic>
          <a:graphicData uri="http://schemas.openxmlformats.org/drawingml/2006/table">
            <a:tbl>
              <a:tblPr>
                <a:tableStyleId>{BDBED569-4797-4DF1-A0F4-6AAB3CD982D8}</a:tableStyleId>
              </a:tblPr>
              <a:tblGrid>
                <a:gridCol w="1999566"/>
                <a:gridCol w="9211235"/>
              </a:tblGrid>
              <a:tr h="241741">
                <a:tc>
                  <a:txBody>
                    <a:bodyPr/>
                    <a:lstStyle/>
                    <a:p>
                      <a:pPr algn="ctr" fontAlgn="t"/>
                      <a:r>
                        <a:rPr lang="en-US" sz="1800" b="1" dirty="0">
                          <a:effectLst/>
                          <a:latin typeface="微软雅黑" panose="020B0503020204020204" pitchFamily="34" charset="-122"/>
                          <a:ea typeface="微软雅黑" panose="020B0503020204020204" pitchFamily="34" charset="-122"/>
                        </a:rPr>
                        <a:t>browser</a:t>
                      </a:r>
                    </a:p>
                  </a:txBody>
                  <a:tcPr marL="43168" marR="43168" marT="43168" marB="43168"/>
                </a:tc>
                <a:tc>
                  <a:txBody>
                    <a:bodyPr/>
                    <a:lstStyle/>
                    <a:p>
                      <a:pPr algn="ctr" fontAlgn="t"/>
                      <a:r>
                        <a:rPr lang="en-US" sz="1800" b="1" dirty="0">
                          <a:effectLst/>
                          <a:latin typeface="微软雅黑" panose="020B0503020204020204" pitchFamily="34" charset="-122"/>
                          <a:ea typeface="微软雅黑" panose="020B0503020204020204" pitchFamily="34" charset="-122"/>
                        </a:rPr>
                        <a:t>result</a:t>
                      </a:r>
                    </a:p>
                  </a:txBody>
                  <a:tcPr marL="43168" marR="43168" marT="43168" marB="43168"/>
                </a:tc>
              </a:tr>
              <a:tr h="397146">
                <a:tc>
                  <a:txBody>
                    <a:bodyPr/>
                    <a:lstStyle/>
                    <a:p>
                      <a:pPr fontAlgn="t"/>
                      <a:r>
                        <a:rPr lang="en-US" sz="1800">
                          <a:effectLst/>
                          <a:latin typeface="微软雅黑" panose="020B0503020204020204" pitchFamily="34" charset="-122"/>
                          <a:ea typeface="微软雅黑" panose="020B0503020204020204" pitchFamily="34" charset="-122"/>
                        </a:rPr>
                        <a:t>IE 11</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，红色未</a:t>
                      </a:r>
                      <a:r>
                        <a:rPr lang="zh-CN" altLang="en-US" sz="1800" dirty="0">
                          <a:effectLst/>
                          <a:latin typeface="微软雅黑" panose="020B0503020204020204" pitchFamily="34" charset="-122"/>
                          <a:ea typeface="微软雅黑" panose="020B0503020204020204" pitchFamily="34" charset="-122"/>
                        </a:rPr>
                        <a:t>保留，没有</a:t>
                      </a:r>
                      <a:r>
                        <a:rPr lang="en-US" altLang="zh-CN" sz="1800" dirty="0" err="1">
                          <a:effectLst/>
                          <a:latin typeface="微软雅黑" panose="020B0503020204020204" pitchFamily="34" charset="-122"/>
                          <a:ea typeface="微软雅黑" panose="020B0503020204020204" pitchFamily="34" charset="-122"/>
                        </a:rPr>
                        <a:t>bfcache</a:t>
                      </a:r>
                      <a:endParaRPr lang="en-US" altLang="zh-CN" sz="1800" dirty="0">
                        <a:effectLst/>
                        <a:latin typeface="微软雅黑" panose="020B0503020204020204" pitchFamily="34" charset="-122"/>
                        <a:ea typeface="微软雅黑" panose="020B0503020204020204" pitchFamily="34" charset="-122"/>
                      </a:endParaRPr>
                    </a:p>
                  </a:txBody>
                  <a:tcPr marL="43168" marR="43168" marT="43168" marB="43168"/>
                </a:tc>
              </a:tr>
              <a:tr h="397146">
                <a:tc>
                  <a:txBody>
                    <a:bodyPr/>
                    <a:lstStyle/>
                    <a:p>
                      <a:pPr fontAlgn="t"/>
                      <a:r>
                        <a:rPr lang="en-US" sz="1800">
                          <a:effectLst/>
                          <a:latin typeface="微软雅黑" panose="020B0503020204020204" pitchFamily="34" charset="-122"/>
                          <a:ea typeface="微软雅黑" panose="020B0503020204020204" pitchFamily="34" charset="-122"/>
                        </a:rPr>
                        <a:t>Chrome 52.0.2743.116</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，红色未</a:t>
                      </a:r>
                      <a:r>
                        <a:rPr lang="zh-CN" altLang="en-US" sz="1800" dirty="0">
                          <a:effectLst/>
                          <a:latin typeface="微软雅黑" panose="020B0503020204020204" pitchFamily="34" charset="-122"/>
                          <a:ea typeface="微软雅黑" panose="020B0503020204020204" pitchFamily="34" charset="-122"/>
                        </a:rPr>
                        <a:t>保留，没有</a:t>
                      </a:r>
                      <a:r>
                        <a:rPr lang="en-US" altLang="zh-CN" sz="1800" dirty="0" err="1">
                          <a:effectLst/>
                          <a:latin typeface="微软雅黑" panose="020B0503020204020204" pitchFamily="34" charset="-122"/>
                          <a:ea typeface="微软雅黑" panose="020B0503020204020204" pitchFamily="34" charset="-122"/>
                        </a:rPr>
                        <a:t>bfcache</a:t>
                      </a:r>
                      <a:endParaRPr lang="en-US" altLang="zh-CN" sz="1800" dirty="0">
                        <a:effectLst/>
                        <a:latin typeface="微软雅黑" panose="020B0503020204020204" pitchFamily="34" charset="-122"/>
                        <a:ea typeface="微软雅黑" panose="020B0503020204020204" pitchFamily="34" charset="-122"/>
                      </a:endParaRPr>
                    </a:p>
                  </a:txBody>
                  <a:tcPr marL="43168" marR="43168" marT="43168" marB="43168"/>
                </a:tc>
              </a:tr>
              <a:tr h="397146">
                <a:tc>
                  <a:txBody>
                    <a:bodyPr/>
                    <a:lstStyle/>
                    <a:p>
                      <a:pPr fontAlgn="t"/>
                      <a:r>
                        <a:rPr lang="en-US" sz="1800">
                          <a:effectLst/>
                          <a:latin typeface="微软雅黑" panose="020B0503020204020204" pitchFamily="34" charset="-122"/>
                          <a:ea typeface="微软雅黑" panose="020B0503020204020204" pitchFamily="34" charset="-122"/>
                        </a:rPr>
                        <a:t>Opera 39.0</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，红色未</a:t>
                      </a:r>
                      <a:r>
                        <a:rPr lang="zh-CN" altLang="en-US" sz="1800" dirty="0">
                          <a:effectLst/>
                          <a:latin typeface="微软雅黑" panose="020B0503020204020204" pitchFamily="34" charset="-122"/>
                          <a:ea typeface="微软雅黑" panose="020B0503020204020204" pitchFamily="34" charset="-122"/>
                        </a:rPr>
                        <a:t>保留，没有</a:t>
                      </a:r>
                      <a:r>
                        <a:rPr lang="en-US" altLang="zh-CN" sz="1800" dirty="0" err="1">
                          <a:effectLst/>
                          <a:latin typeface="微软雅黑" panose="020B0503020204020204" pitchFamily="34" charset="-122"/>
                          <a:ea typeface="微软雅黑" panose="020B0503020204020204" pitchFamily="34" charset="-122"/>
                        </a:rPr>
                        <a:t>bfcache</a:t>
                      </a:r>
                      <a:endParaRPr lang="en-US" altLang="zh-CN" sz="1800" dirty="0">
                        <a:effectLst/>
                        <a:latin typeface="微软雅黑" panose="020B0503020204020204" pitchFamily="34" charset="-122"/>
                        <a:ea typeface="微软雅黑" panose="020B0503020204020204" pitchFamily="34" charset="-122"/>
                      </a:endParaRPr>
                    </a:p>
                  </a:txBody>
                  <a:tcPr marL="43168" marR="43168" marT="43168" marB="43168"/>
                </a:tc>
              </a:tr>
              <a:tr h="552551">
                <a:tc>
                  <a:txBody>
                    <a:bodyPr/>
                    <a:lstStyle/>
                    <a:p>
                      <a:pPr fontAlgn="t"/>
                      <a:r>
                        <a:rPr lang="en-US" sz="1800">
                          <a:effectLst/>
                          <a:latin typeface="微软雅黑" panose="020B0503020204020204" pitchFamily="34" charset="-122"/>
                          <a:ea typeface="微软雅黑" panose="020B0503020204020204" pitchFamily="34" charset="-122"/>
                        </a:rPr>
                        <a:t>Firefox 48.0.2</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，点</a:t>
                      </a:r>
                      <a:r>
                        <a:rPr lang="zh-CN" altLang="en-US" sz="1800" dirty="0">
                          <a:effectLst/>
                          <a:latin typeface="微软雅黑" panose="020B0503020204020204" pitchFamily="34" charset="-122"/>
                          <a:ea typeface="微软雅黑" panose="020B0503020204020204" pitchFamily="34" charset="-122"/>
                        </a:rPr>
                        <a:t>前往大新浪时触发</a:t>
                      </a:r>
                      <a:r>
                        <a:rPr lang="en-US" altLang="zh-CN" sz="1800" dirty="0" err="1">
                          <a:effectLst/>
                          <a:latin typeface="微软雅黑" panose="020B0503020204020204" pitchFamily="34" charset="-122"/>
                          <a:ea typeface="微软雅黑" panose="020B0503020204020204" pitchFamily="34" charset="-122"/>
                        </a:rPr>
                        <a:t>pagehide</a:t>
                      </a:r>
                      <a:r>
                        <a:rPr lang="zh-CN" altLang="en-US" sz="1800" dirty="0">
                          <a:effectLst/>
                          <a:latin typeface="微软雅黑" panose="020B0503020204020204" pitchFamily="34" charset="-122"/>
                          <a:ea typeface="微软雅黑" panose="020B0503020204020204" pitchFamily="34" charset="-122"/>
                        </a:rPr>
                        <a:t>事件，但不存入</a:t>
                      </a:r>
                      <a:r>
                        <a:rPr lang="en-US" altLang="zh-CN" sz="1800" dirty="0" err="1">
                          <a:effectLst/>
                          <a:latin typeface="微软雅黑" panose="020B0503020204020204" pitchFamily="34" charset="-122"/>
                          <a:ea typeface="微软雅黑" panose="020B0503020204020204" pitchFamily="34" charset="-122"/>
                        </a:rPr>
                        <a:t>bfcache</a:t>
                      </a:r>
                      <a:r>
                        <a:rPr lang="zh-CN" altLang="en-US" sz="1800" dirty="0" smtClean="0">
                          <a:effectLst/>
                          <a:latin typeface="微软雅黑" panose="020B0503020204020204" pitchFamily="34" charset="-122"/>
                          <a:ea typeface="微软雅黑" panose="020B0503020204020204" pitchFamily="34" charset="-122"/>
                        </a:rPr>
                        <a:t>，红色未</a:t>
                      </a:r>
                      <a:r>
                        <a:rPr lang="zh-CN" altLang="en-US" sz="1800" dirty="0">
                          <a:effectLst/>
                          <a:latin typeface="微软雅黑" panose="020B0503020204020204" pitchFamily="34" charset="-122"/>
                          <a:ea typeface="微软雅黑" panose="020B0503020204020204" pitchFamily="34" charset="-122"/>
                        </a:rPr>
                        <a:t>保留</a:t>
                      </a:r>
                    </a:p>
                  </a:txBody>
                  <a:tcPr marL="43168" marR="43168" marT="43168" marB="43168"/>
                </a:tc>
              </a:tr>
              <a:tr h="552551">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latin typeface="微软雅黑" panose="020B0503020204020204" pitchFamily="34" charset="-122"/>
                          <a:ea typeface="微软雅黑" panose="020B0503020204020204" pitchFamily="34" charset="-122"/>
                        </a:rPr>
                        <a:t>Safari(iPhone/</a:t>
                      </a:r>
                      <a:r>
                        <a:rPr lang="en-US" altLang="zh-CN" sz="1800" dirty="0" smtClean="0">
                          <a:effectLst/>
                          <a:latin typeface="微软雅黑" panose="020B0503020204020204" pitchFamily="34" charset="-122"/>
                          <a:ea typeface="微软雅黑" panose="020B0503020204020204" pitchFamily="34" charset="-122"/>
                        </a:rPr>
                        <a:t>iPad/mac)iOS 9.3.5</a:t>
                      </a:r>
                      <a:endParaRPr lang="en-US" sz="1800" dirty="0">
                        <a:effectLst/>
                        <a:latin typeface="微软雅黑" panose="020B0503020204020204" pitchFamily="34" charset="-122"/>
                        <a:ea typeface="微软雅黑" panose="020B0503020204020204" pitchFamily="34" charset="-122"/>
                      </a:endParaRP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，点</a:t>
                      </a:r>
                      <a:r>
                        <a:rPr lang="zh-CN" altLang="en-US" sz="1800" dirty="0">
                          <a:effectLst/>
                          <a:latin typeface="微软雅黑" panose="020B0503020204020204" pitchFamily="34" charset="-122"/>
                          <a:ea typeface="微软雅黑" panose="020B0503020204020204" pitchFamily="34" charset="-122"/>
                        </a:rPr>
                        <a:t>前往大新浪时触发</a:t>
                      </a:r>
                      <a:r>
                        <a:rPr lang="en-US" altLang="zh-CN" sz="1800" dirty="0" err="1">
                          <a:effectLst/>
                          <a:latin typeface="微软雅黑" panose="020B0503020204020204" pitchFamily="34" charset="-122"/>
                          <a:ea typeface="微软雅黑" panose="020B0503020204020204" pitchFamily="34" charset="-122"/>
                        </a:rPr>
                        <a:t>pagehide</a:t>
                      </a:r>
                      <a:r>
                        <a:rPr lang="zh-CN" altLang="en-US" sz="1800" dirty="0">
                          <a:effectLst/>
                          <a:latin typeface="微软雅黑" panose="020B0503020204020204" pitchFamily="34" charset="-122"/>
                          <a:ea typeface="微软雅黑" panose="020B0503020204020204" pitchFamily="34" charset="-122"/>
                        </a:rPr>
                        <a:t>事件，存入</a:t>
                      </a:r>
                      <a:r>
                        <a:rPr lang="en-US" altLang="zh-CN" sz="1800" dirty="0" err="1">
                          <a:effectLst/>
                          <a:latin typeface="微软雅黑" panose="020B0503020204020204" pitchFamily="34" charset="-122"/>
                          <a:ea typeface="微软雅黑" panose="020B0503020204020204" pitchFamily="34" charset="-122"/>
                        </a:rPr>
                        <a:t>bfcache</a:t>
                      </a:r>
                      <a:r>
                        <a:rPr lang="en-US" altLang="zh-CN" sz="1800" dirty="0">
                          <a:effectLst/>
                          <a:latin typeface="微软雅黑" panose="020B0503020204020204" pitchFamily="34" charset="-122"/>
                          <a:ea typeface="微软雅黑" panose="020B0503020204020204" pitchFamily="34" charset="-122"/>
                        </a:rPr>
                        <a:t> </a:t>
                      </a:r>
                      <a:r>
                        <a:rPr lang="zh-CN" altLang="en-US" sz="1800" dirty="0" smtClean="0">
                          <a:effectLst/>
                          <a:latin typeface="微软雅黑" panose="020B0503020204020204" pitchFamily="34" charset="-122"/>
                          <a:ea typeface="微软雅黑" panose="020B0503020204020204" pitchFamily="34" charset="-122"/>
                        </a:rPr>
                        <a:t>，红色保留</a:t>
                      </a:r>
                      <a:endParaRPr lang="zh-CN" altLang="en-US" sz="1800" dirty="0">
                        <a:effectLst/>
                        <a:latin typeface="微软雅黑" panose="020B0503020204020204" pitchFamily="34" charset="-122"/>
                        <a:ea typeface="微软雅黑" panose="020B0503020204020204" pitchFamily="34" charset="-122"/>
                      </a:endParaRPr>
                    </a:p>
                  </a:txBody>
                  <a:tcPr marL="43168" marR="43168" marT="43168" marB="43168"/>
                </a:tc>
              </a:tr>
              <a:tr h="552551">
                <a:tc>
                  <a:txBody>
                    <a:bodyPr/>
                    <a:lstStyle/>
                    <a:p>
                      <a:pPr fontAlgn="t"/>
                      <a:r>
                        <a:rPr lang="en-US" sz="1800" dirty="0">
                          <a:effectLst/>
                          <a:latin typeface="微软雅黑" panose="020B0503020204020204" pitchFamily="34" charset="-122"/>
                          <a:ea typeface="微软雅黑" panose="020B0503020204020204" pitchFamily="34" charset="-122"/>
                        </a:rPr>
                        <a:t>UC</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，点</a:t>
                      </a:r>
                      <a:r>
                        <a:rPr lang="zh-CN" altLang="en-US" sz="1800" dirty="0">
                          <a:effectLst/>
                          <a:latin typeface="微软雅黑" panose="020B0503020204020204" pitchFamily="34" charset="-122"/>
                          <a:ea typeface="微软雅黑" panose="020B0503020204020204" pitchFamily="34" charset="-122"/>
                        </a:rPr>
                        <a:t>前往大新浪时触发</a:t>
                      </a:r>
                      <a:r>
                        <a:rPr lang="en-US" altLang="zh-CN" sz="1800" dirty="0" err="1">
                          <a:effectLst/>
                          <a:latin typeface="微软雅黑" panose="020B0503020204020204" pitchFamily="34" charset="-122"/>
                          <a:ea typeface="微软雅黑" panose="020B0503020204020204" pitchFamily="34" charset="-122"/>
                        </a:rPr>
                        <a:t>pagehide</a:t>
                      </a:r>
                      <a:r>
                        <a:rPr lang="zh-CN" altLang="en-US" sz="1800" dirty="0">
                          <a:effectLst/>
                          <a:latin typeface="微软雅黑" panose="020B0503020204020204" pitchFamily="34" charset="-122"/>
                          <a:ea typeface="微软雅黑" panose="020B0503020204020204" pitchFamily="34" charset="-122"/>
                        </a:rPr>
                        <a:t>事件，存入</a:t>
                      </a:r>
                      <a:r>
                        <a:rPr lang="en-US" altLang="zh-CN" sz="1800" dirty="0" err="1">
                          <a:effectLst/>
                          <a:latin typeface="微软雅黑" panose="020B0503020204020204" pitchFamily="34" charset="-122"/>
                          <a:ea typeface="微软雅黑" panose="020B0503020204020204" pitchFamily="34" charset="-122"/>
                        </a:rPr>
                        <a:t>bfcache</a:t>
                      </a:r>
                      <a:r>
                        <a:rPr lang="en-US" altLang="zh-CN" sz="1800" dirty="0">
                          <a:effectLst/>
                          <a:latin typeface="微软雅黑" panose="020B0503020204020204" pitchFamily="34" charset="-122"/>
                          <a:ea typeface="微软雅黑" panose="020B0503020204020204" pitchFamily="34" charset="-122"/>
                        </a:rPr>
                        <a:t> </a:t>
                      </a:r>
                      <a:r>
                        <a:rPr lang="zh-CN" altLang="en-US" sz="1800" dirty="0" smtClean="0">
                          <a:effectLst/>
                          <a:latin typeface="微软雅黑" panose="020B0503020204020204" pitchFamily="34" charset="-122"/>
                          <a:ea typeface="微软雅黑" panose="020B0503020204020204" pitchFamily="34" charset="-122"/>
                        </a:rPr>
                        <a:t>，红色保留</a:t>
                      </a:r>
                      <a:endParaRPr lang="zh-CN" altLang="en-US" sz="1800" dirty="0">
                        <a:effectLst/>
                        <a:latin typeface="微软雅黑" panose="020B0503020204020204" pitchFamily="34" charset="-122"/>
                        <a:ea typeface="微软雅黑" panose="020B0503020204020204" pitchFamily="34" charset="-122"/>
                      </a:endParaRPr>
                    </a:p>
                  </a:txBody>
                  <a:tcPr marL="43168" marR="43168" marT="43168" marB="43168"/>
                </a:tc>
              </a:tr>
              <a:tr h="707956">
                <a:tc>
                  <a:txBody>
                    <a:bodyPr/>
                    <a:lstStyle/>
                    <a:p>
                      <a:pPr fontAlgn="t"/>
                      <a:r>
                        <a:rPr lang="en-US" sz="1800" dirty="0" err="1">
                          <a:effectLst/>
                          <a:latin typeface="微软雅黑" panose="020B0503020204020204" pitchFamily="34" charset="-122"/>
                          <a:ea typeface="微软雅黑" panose="020B0503020204020204" pitchFamily="34" charset="-122"/>
                        </a:rPr>
                        <a:t>qq</a:t>
                      </a:r>
                      <a:r>
                        <a:rPr lang="zh-CN" altLang="en-US" sz="1800" dirty="0">
                          <a:effectLst/>
                          <a:latin typeface="微软雅黑" panose="020B0503020204020204" pitchFamily="34" charset="-122"/>
                          <a:ea typeface="微软雅黑" panose="020B0503020204020204" pitchFamily="34" charset="-122"/>
                        </a:rPr>
                        <a:t>浏览器</a:t>
                      </a:r>
                    </a:p>
                  </a:txBody>
                  <a:tcPr marL="43168" marR="43168" marT="43168" marB="43168"/>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zh-CN" sz="1800" dirty="0" smtClean="0">
                          <a:effectLst/>
                          <a:latin typeface="微软雅黑" panose="020B0503020204020204" pitchFamily="34" charset="-122"/>
                          <a:ea typeface="微软雅黑" panose="020B0503020204020204" pitchFamily="34" charset="-122"/>
                        </a:rPr>
                        <a:t>【</a:t>
                      </a:r>
                      <a:r>
                        <a:rPr lang="en-US" altLang="zh-CN" sz="1800" dirty="0" err="1" smtClean="0">
                          <a:effectLst/>
                          <a:latin typeface="微软雅黑" panose="020B0503020204020204" pitchFamily="34" charset="-122"/>
                          <a:ea typeface="微软雅黑" panose="020B0503020204020204" pitchFamily="34" charset="-122"/>
                        </a:rPr>
                        <a:t>ios</a:t>
                      </a:r>
                      <a:r>
                        <a:rPr lang="en-US" altLang="zh-CN" sz="1800" dirty="0" smtClean="0">
                          <a:effectLst/>
                          <a:latin typeface="微软雅黑" panose="020B0503020204020204" pitchFamily="34" charset="-122"/>
                          <a:ea typeface="微软雅黑" panose="020B0503020204020204" pitchFamily="34" charset="-122"/>
                        </a:rPr>
                        <a:t> 9.3.5】</a:t>
                      </a:r>
                      <a:r>
                        <a:rPr lang="zh-CN" altLang="en-US" sz="1800" dirty="0" smtClean="0">
                          <a:effectLst/>
                          <a:latin typeface="微软雅黑" panose="020B0503020204020204" pitchFamily="34" charset="-122"/>
                          <a:ea typeface="微软雅黑" panose="020B0503020204020204" pitchFamily="34" charset="-122"/>
                        </a:rPr>
                        <a:t>新载入会触发</a:t>
                      </a:r>
                      <a:r>
                        <a:rPr lang="en-US" altLang="zh-CN" sz="1800" dirty="0" smtClean="0">
                          <a:effectLst/>
                          <a:latin typeface="微软雅黑" panose="020B0503020204020204" pitchFamily="34" charset="-122"/>
                          <a:ea typeface="微软雅黑" panose="020B0503020204020204" pitchFamily="34" charset="-122"/>
                        </a:rPr>
                        <a:t>load</a:t>
                      </a:r>
                      <a:r>
                        <a:rPr lang="zh-CN" altLang="en-US" sz="1800" dirty="0" smtClean="0">
                          <a:effectLst/>
                          <a:latin typeface="微软雅黑" panose="020B0503020204020204" pitchFamily="34" charset="-122"/>
                          <a:ea typeface="微软雅黑" panose="020B0503020204020204" pitchFamily="34" charset="-122"/>
                        </a:rPr>
                        <a:t>和</a:t>
                      </a:r>
                      <a:r>
                        <a:rPr lang="en-US" altLang="zh-CN" sz="1800" dirty="0" err="1" smtClean="0">
                          <a:effectLst/>
                          <a:latin typeface="微软雅黑" panose="020B0503020204020204" pitchFamily="34" charset="-122"/>
                          <a:ea typeface="微软雅黑" panose="020B0503020204020204" pitchFamily="34" charset="-122"/>
                        </a:rPr>
                        <a:t>pageshow</a:t>
                      </a:r>
                      <a:r>
                        <a:rPr lang="zh-CN" altLang="en-US" sz="1800" dirty="0" smtClean="0">
                          <a:effectLst/>
                          <a:latin typeface="微软雅黑" panose="020B0503020204020204" pitchFamily="34" charset="-122"/>
                          <a:ea typeface="微软雅黑" panose="020B0503020204020204" pitchFamily="34" charset="-122"/>
                        </a:rPr>
                        <a:t>事件，回上页时不触发任何事件且红色被保留，有</a:t>
                      </a:r>
                      <a:r>
                        <a:rPr lang="en-US" altLang="zh-CN" sz="1800" dirty="0" err="1" smtClean="0">
                          <a:effectLst/>
                          <a:latin typeface="微软雅黑" panose="020B0503020204020204" pitchFamily="34" charset="-122"/>
                          <a:ea typeface="微软雅黑" panose="020B0503020204020204" pitchFamily="34" charset="-122"/>
                        </a:rPr>
                        <a:t>bfcache</a:t>
                      </a:r>
                      <a:r>
                        <a:rPr lang="en-US" altLang="zh-CN" sz="1800" dirty="0" smtClean="0">
                          <a:effectLst/>
                          <a:latin typeface="微软雅黑" panose="020B0503020204020204" pitchFamily="34" charset="-122"/>
                          <a:ea typeface="微软雅黑" panose="020B0503020204020204" pitchFamily="34" charset="-122"/>
                        </a:rPr>
                        <a:t>【</a:t>
                      </a:r>
                      <a:r>
                        <a:rPr lang="zh-CN" altLang="en-US" sz="1800" dirty="0" smtClean="0">
                          <a:effectLst/>
                          <a:latin typeface="微软雅黑" panose="020B0503020204020204" pitchFamily="34" charset="-122"/>
                          <a:ea typeface="微软雅黑" panose="020B0503020204020204" pitchFamily="34" charset="-122"/>
                        </a:rPr>
                        <a:t>安卓</a:t>
                      </a:r>
                      <a:r>
                        <a:rPr lang="en-US" altLang="zh-CN" sz="1800" dirty="0" smtClean="0">
                          <a:effectLst/>
                          <a:latin typeface="微软雅黑" panose="020B0503020204020204" pitchFamily="34" charset="-122"/>
                          <a:ea typeface="微软雅黑" panose="020B0503020204020204" pitchFamily="34" charset="-122"/>
                        </a:rPr>
                        <a:t>】</a:t>
                      </a:r>
                      <a:r>
                        <a:rPr lang="zh-CN" altLang="en-US" sz="1800" dirty="0" smtClean="0">
                          <a:effectLst/>
                          <a:latin typeface="微软雅黑" panose="020B0503020204020204" pitchFamily="34" charset="-122"/>
                          <a:ea typeface="微软雅黑" panose="020B0503020204020204" pitchFamily="34" charset="-122"/>
                        </a:rPr>
                        <a:t>新载入会触发</a:t>
                      </a:r>
                      <a:r>
                        <a:rPr lang="en-US" altLang="zh-CN" sz="1800" dirty="0" smtClean="0">
                          <a:effectLst/>
                          <a:latin typeface="微软雅黑" panose="020B0503020204020204" pitchFamily="34" charset="-122"/>
                          <a:ea typeface="微软雅黑" panose="020B0503020204020204" pitchFamily="34" charset="-122"/>
                        </a:rPr>
                        <a:t>load</a:t>
                      </a:r>
                      <a:r>
                        <a:rPr lang="zh-CN" altLang="en-US" sz="1800" dirty="0" smtClean="0">
                          <a:effectLst/>
                          <a:latin typeface="微软雅黑" panose="020B0503020204020204" pitchFamily="34" charset="-122"/>
                          <a:ea typeface="微软雅黑" panose="020B0503020204020204" pitchFamily="34" charset="-122"/>
                        </a:rPr>
                        <a:t>和</a:t>
                      </a:r>
                      <a:r>
                        <a:rPr lang="en-US" altLang="zh-CN" sz="1800" dirty="0" err="1" smtClean="0">
                          <a:effectLst/>
                          <a:latin typeface="微软雅黑" panose="020B0503020204020204" pitchFamily="34" charset="-122"/>
                          <a:ea typeface="微软雅黑" panose="020B0503020204020204" pitchFamily="34" charset="-122"/>
                        </a:rPr>
                        <a:t>pageshow</a:t>
                      </a:r>
                      <a:r>
                        <a:rPr lang="zh-CN" altLang="en-US" sz="1800" dirty="0" smtClean="0">
                          <a:effectLst/>
                          <a:latin typeface="微软雅黑" panose="020B0503020204020204" pitchFamily="34" charset="-122"/>
                          <a:ea typeface="微软雅黑" panose="020B0503020204020204" pitchFamily="34" charset="-122"/>
                        </a:rPr>
                        <a:t>事件，点前往大新浪时触发</a:t>
                      </a:r>
                      <a:r>
                        <a:rPr lang="en-US" altLang="zh-CN" sz="1800" dirty="0" err="1" smtClean="0">
                          <a:effectLst/>
                          <a:latin typeface="微软雅黑" panose="020B0503020204020204" pitchFamily="34" charset="-122"/>
                          <a:ea typeface="微软雅黑" panose="020B0503020204020204" pitchFamily="34" charset="-122"/>
                        </a:rPr>
                        <a:t>pagehide</a:t>
                      </a:r>
                      <a:r>
                        <a:rPr lang="zh-CN" altLang="en-US" sz="1800" dirty="0" smtClean="0">
                          <a:effectLst/>
                          <a:latin typeface="微软雅黑" panose="020B0503020204020204" pitchFamily="34" charset="-122"/>
                          <a:ea typeface="微软雅黑" panose="020B0503020204020204" pitchFamily="34" charset="-122"/>
                        </a:rPr>
                        <a:t>事件，显示没有存入</a:t>
                      </a:r>
                      <a:r>
                        <a:rPr lang="en-US" altLang="zh-CN" sz="1800" dirty="0" err="1" smtClean="0">
                          <a:effectLst/>
                          <a:latin typeface="微软雅黑" panose="020B0503020204020204" pitchFamily="34" charset="-122"/>
                          <a:ea typeface="微软雅黑" panose="020B0503020204020204" pitchFamily="34" charset="-122"/>
                        </a:rPr>
                        <a:t>bfcache</a:t>
                      </a:r>
                      <a:r>
                        <a:rPr lang="en-US" altLang="zh-CN" sz="1800" dirty="0" smtClean="0">
                          <a:effectLst/>
                          <a:latin typeface="微软雅黑" panose="020B0503020204020204" pitchFamily="34" charset="-122"/>
                          <a:ea typeface="微软雅黑" panose="020B0503020204020204" pitchFamily="34" charset="-122"/>
                        </a:rPr>
                        <a:t> </a:t>
                      </a:r>
                      <a:r>
                        <a:rPr lang="zh-CN" altLang="en-US" sz="1800" dirty="0" smtClean="0">
                          <a:effectLst/>
                          <a:latin typeface="微软雅黑" panose="020B0503020204020204" pitchFamily="34" charset="-122"/>
                          <a:ea typeface="微软雅黑" panose="020B0503020204020204" pitchFamily="34" charset="-122"/>
                        </a:rPr>
                        <a:t>，但是红色保留，有</a:t>
                      </a:r>
                      <a:r>
                        <a:rPr lang="en-US" altLang="zh-CN" sz="1800" dirty="0" err="1" smtClean="0">
                          <a:effectLst/>
                          <a:latin typeface="微软雅黑" panose="020B0503020204020204" pitchFamily="34" charset="-122"/>
                          <a:ea typeface="微软雅黑" panose="020B0503020204020204" pitchFamily="34" charset="-122"/>
                        </a:rPr>
                        <a:t>bfcache</a:t>
                      </a:r>
                      <a:r>
                        <a:rPr lang="zh-CN" altLang="en-US" sz="1800" dirty="0" smtClean="0">
                          <a:effectLst/>
                          <a:latin typeface="微软雅黑" panose="020B0503020204020204" pitchFamily="34" charset="-122"/>
                          <a:ea typeface="微软雅黑" panose="020B0503020204020204" pitchFamily="34" charset="-122"/>
                        </a:rPr>
                        <a:t>但是不支持</a:t>
                      </a:r>
                      <a:r>
                        <a:rPr lang="en-US" altLang="zh-CN" sz="1800" dirty="0" err="1" smtClean="0">
                          <a:effectLst/>
                          <a:latin typeface="微软雅黑" panose="020B0503020204020204" pitchFamily="34" charset="-122"/>
                          <a:ea typeface="微软雅黑" panose="020B0503020204020204" pitchFamily="34" charset="-122"/>
                        </a:rPr>
                        <a:t>pagehide</a:t>
                      </a:r>
                      <a:r>
                        <a:rPr lang="zh-CN" altLang="en-US" sz="1800" dirty="0" smtClean="0">
                          <a:effectLst/>
                          <a:latin typeface="微软雅黑" panose="020B0503020204020204" pitchFamily="34" charset="-122"/>
                          <a:ea typeface="微软雅黑" panose="020B0503020204020204" pitchFamily="34" charset="-122"/>
                        </a:rPr>
                        <a:t>事件的</a:t>
                      </a:r>
                      <a:r>
                        <a:rPr lang="en-US" altLang="zh-CN" sz="1800" dirty="0" smtClean="0">
                          <a:effectLst/>
                          <a:latin typeface="微软雅黑" panose="020B0503020204020204" pitchFamily="34" charset="-122"/>
                          <a:ea typeface="微软雅黑" panose="020B0503020204020204" pitchFamily="34" charset="-122"/>
                        </a:rPr>
                        <a:t>persisted</a:t>
                      </a:r>
                      <a:r>
                        <a:rPr lang="zh-CN" altLang="en-US" sz="1800" dirty="0" smtClean="0">
                          <a:effectLst/>
                          <a:latin typeface="微软雅黑" panose="020B0503020204020204" pitchFamily="34" charset="-122"/>
                          <a:ea typeface="微软雅黑" panose="020B0503020204020204" pitchFamily="34" charset="-122"/>
                        </a:rPr>
                        <a:t>属性 （不同机型有不一样的结果）</a:t>
                      </a:r>
                    </a:p>
                  </a:txBody>
                  <a:tcPr marL="43168" marR="43168" marT="43168" marB="43168"/>
                </a:tc>
              </a:tr>
              <a:tr h="552551">
                <a:tc>
                  <a:txBody>
                    <a:bodyPr/>
                    <a:lstStyle/>
                    <a:p>
                      <a:pPr fontAlgn="t"/>
                      <a:r>
                        <a:rPr lang="en-US" sz="1800">
                          <a:effectLst/>
                          <a:latin typeface="微软雅黑" panose="020B0503020204020204" pitchFamily="34" charset="-122"/>
                          <a:ea typeface="微软雅黑" panose="020B0503020204020204" pitchFamily="34" charset="-122"/>
                        </a:rPr>
                        <a:t>browser</a:t>
                      </a:r>
                    </a:p>
                  </a:txBody>
                  <a:tcPr marL="43168" marR="43168" marT="43168" marB="43168"/>
                </a:tc>
                <a:tc>
                  <a:txBody>
                    <a:bodyPr/>
                    <a:lstStyle/>
                    <a:p>
                      <a:pPr fontAlgn="t"/>
                      <a:r>
                        <a:rPr lang="zh-CN" altLang="en-US" sz="1800" dirty="0">
                          <a:effectLst/>
                          <a:latin typeface="微软雅黑" panose="020B0503020204020204" pitchFamily="34" charset="-122"/>
                          <a:ea typeface="微软雅黑" panose="020B0503020204020204" pitchFamily="34" charset="-122"/>
                        </a:rPr>
                        <a:t>新载入会触发</a:t>
                      </a:r>
                      <a:r>
                        <a:rPr lang="en-US" altLang="zh-CN" sz="1800" dirty="0">
                          <a:effectLst/>
                          <a:latin typeface="微软雅黑" panose="020B0503020204020204" pitchFamily="34" charset="-122"/>
                          <a:ea typeface="微软雅黑" panose="020B0503020204020204" pitchFamily="34" charset="-122"/>
                        </a:rPr>
                        <a:t>load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pageshow</a:t>
                      </a:r>
                      <a:r>
                        <a:rPr lang="zh-CN" altLang="en-US" sz="1800" dirty="0">
                          <a:effectLst/>
                          <a:latin typeface="微软雅黑" panose="020B0503020204020204" pitchFamily="34" charset="-122"/>
                          <a:ea typeface="微软雅黑" panose="020B0503020204020204" pitchFamily="34" charset="-122"/>
                        </a:rPr>
                        <a:t>事件</a:t>
                      </a:r>
                      <a:r>
                        <a:rPr lang="zh-CN" altLang="en-US" sz="1800" dirty="0" smtClean="0">
                          <a:effectLst/>
                          <a:latin typeface="微软雅黑" panose="020B0503020204020204" pitchFamily="34" charset="-122"/>
                          <a:ea typeface="微软雅黑" panose="020B0503020204020204" pitchFamily="34" charset="-122"/>
                        </a:rPr>
                        <a:t>，回</a:t>
                      </a:r>
                      <a:r>
                        <a:rPr lang="zh-CN" altLang="en-US" sz="1800" dirty="0">
                          <a:effectLst/>
                          <a:latin typeface="微软雅黑" panose="020B0503020204020204" pitchFamily="34" charset="-122"/>
                          <a:ea typeface="微软雅黑" panose="020B0503020204020204" pitchFamily="34" charset="-122"/>
                        </a:rPr>
                        <a:t>上页时不触发任何事件且红色被保留，有</a:t>
                      </a:r>
                      <a:r>
                        <a:rPr lang="en-US" altLang="zh-CN" sz="1800" dirty="0" err="1" smtClean="0">
                          <a:effectLst/>
                          <a:latin typeface="微软雅黑" panose="020B0503020204020204" pitchFamily="34" charset="-122"/>
                          <a:ea typeface="微软雅黑" panose="020B0503020204020204" pitchFamily="34" charset="-122"/>
                        </a:rPr>
                        <a:t>bfcache</a:t>
                      </a:r>
                      <a:endParaRPr lang="zh-CN" altLang="en-US" sz="1800" dirty="0">
                        <a:effectLst/>
                        <a:latin typeface="微软雅黑" panose="020B0503020204020204" pitchFamily="34" charset="-122"/>
                        <a:ea typeface="微软雅黑" panose="020B0503020204020204" pitchFamily="34" charset="-122"/>
                      </a:endParaRPr>
                    </a:p>
                  </a:txBody>
                  <a:tcPr marL="43168" marR="43168" marT="43168" marB="43168"/>
                </a:tc>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034" y="300013"/>
            <a:ext cx="5741112" cy="1770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28" y="806820"/>
            <a:ext cx="59245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986" y="806820"/>
            <a:ext cx="4571160" cy="1990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139" y="300013"/>
            <a:ext cx="37528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02745" y="1594420"/>
            <a:ext cx="4584448" cy="354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405128" y="1825522"/>
            <a:ext cx="4587742" cy="335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75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fade">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49"/>
                                        </p:tgtEl>
                                      </p:cBhvr>
                                    </p:animEffect>
                                    <p:set>
                                      <p:cBhvr>
                                        <p:cTn id="12" dur="1" fill="hold">
                                          <p:stCondLst>
                                            <p:cond delay="499"/>
                                          </p:stCondLst>
                                        </p:cTn>
                                        <p:tgtEl>
                                          <p:spTgt spid="20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050"/>
                                        </p:tgtEl>
                                      </p:cBhvr>
                                    </p:animEffect>
                                    <p:set>
                                      <p:cBhvr>
                                        <p:cTn id="27" dur="1" fill="hold">
                                          <p:stCondLst>
                                            <p:cond delay="499"/>
                                          </p:stCondLst>
                                        </p:cTn>
                                        <p:tgtEl>
                                          <p:spTgt spid="205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51"/>
                                        </p:tgtEl>
                                      </p:cBhvr>
                                    </p:animEffect>
                                    <p:set>
                                      <p:cBhvr>
                                        <p:cTn id="30" dur="1" fill="hold">
                                          <p:stCondLst>
                                            <p:cond delay="499"/>
                                          </p:stCondLst>
                                        </p:cTn>
                                        <p:tgtEl>
                                          <p:spTgt spid="205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500"/>
                                        <p:tgtEl>
                                          <p:spTgt spid="20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2052"/>
                                        </p:tgtEl>
                                      </p:cBhvr>
                                    </p:animEffect>
                                    <p:set>
                                      <p:cBhvr>
                                        <p:cTn id="40" dur="1" fill="hold">
                                          <p:stCondLst>
                                            <p:cond delay="499"/>
                                          </p:stCondLst>
                                        </p:cTn>
                                        <p:tgtEl>
                                          <p:spTgt spid="205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3"/>
                                        </p:tgtEl>
                                        <p:attrNameLst>
                                          <p:attrName>style.visibility</p:attrName>
                                        </p:attrNameLst>
                                      </p:cBhvr>
                                      <p:to>
                                        <p:strVal val="visible"/>
                                      </p:to>
                                    </p:set>
                                    <p:animEffect transition="in" filter="fade">
                                      <p:cBhvr>
                                        <p:cTn id="45" dur="500"/>
                                        <p:tgtEl>
                                          <p:spTgt spid="20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053"/>
                                        </p:tgtEl>
                                      </p:cBhvr>
                                    </p:animEffect>
                                    <p:set>
                                      <p:cBhvr>
                                        <p:cTn id="50" dur="1" fill="hold">
                                          <p:stCondLst>
                                            <p:cond delay="499"/>
                                          </p:stCondLst>
                                        </p:cTn>
                                        <p:tgtEl>
                                          <p:spTgt spid="205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54"/>
                                        </p:tgtEl>
                                        <p:attrNameLst>
                                          <p:attrName>style.visibility</p:attrName>
                                        </p:attrNameLst>
                                      </p:cBhvr>
                                      <p:to>
                                        <p:strVal val="visible"/>
                                      </p:to>
                                    </p:set>
                                    <p:animEffect transition="in" filter="fade">
                                      <p:cBhvr>
                                        <p:cTn id="55" dur="500"/>
                                        <p:tgtEl>
                                          <p:spTgt spid="205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054"/>
                                        </p:tgtEl>
                                      </p:cBhvr>
                                    </p:animEffect>
                                    <p:set>
                                      <p:cBhvr>
                                        <p:cTn id="60" dur="1" fill="hold">
                                          <p:stCondLst>
                                            <p:cond delay="4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0528" y="661210"/>
            <a:ext cx="2147484" cy="584775"/>
          </a:xfrm>
          <a:prstGeom prst="rect">
            <a:avLst/>
          </a:prstGeom>
          <a:solidFill>
            <a:srgbClr val="237DB6"/>
          </a:solidFill>
        </p:spPr>
        <p:txBody>
          <a:bodyPr wrap="square">
            <a:spAutoFit/>
          </a:bodyPr>
          <a:lstStyle/>
          <a:p>
            <a:pPr algn="ctr"/>
            <a:r>
              <a:rPr lang="zh-CN" altLang="en-US" sz="3200" dirty="0" smtClean="0">
                <a:solidFill>
                  <a:schemeClr val="bg1"/>
                </a:solidFill>
                <a:latin typeface="微软雅黑" panose="020B0503020204020204" pitchFamily="34" charset="-122"/>
                <a:ea typeface="微软雅黑" panose="020B0503020204020204" pitchFamily="34" charset="-122"/>
              </a:rPr>
              <a:t>测试结果</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70528" y="2005897"/>
            <a:ext cx="11421472" cy="2785378"/>
          </a:xfrm>
          <a:prstGeom prst="rect">
            <a:avLst/>
          </a:prstGeom>
        </p:spPr>
        <p:txBody>
          <a:bodyPr wrap="square">
            <a:spAutoFit/>
          </a:bodyPr>
          <a:lstStyle/>
          <a:p>
            <a:pPr>
              <a:lnSpc>
                <a:spcPts val="3500"/>
              </a:lnSpc>
            </a:pPr>
            <a:r>
              <a:rPr lang="zh-CN" altLang="en-US" sz="2400" dirty="0">
                <a:latin typeface="微软雅黑" panose="020B0503020204020204" pitchFamily="34" charset="-122"/>
                <a:ea typeface="微软雅黑" panose="020B0503020204020204" pitchFamily="34" charset="-122"/>
              </a:rPr>
              <a:t>可以看到，</a:t>
            </a:r>
            <a:r>
              <a:rPr lang="en-US" altLang="zh-CN" sz="2400" dirty="0">
                <a:latin typeface="微软雅黑" panose="020B0503020204020204" pitchFamily="34" charset="-122"/>
                <a:ea typeface="微软雅黑" panose="020B0503020204020204" pitchFamily="34" charset="-122"/>
              </a:rPr>
              <a:t>Safari</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UC</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qq</a:t>
            </a:r>
            <a:r>
              <a:rPr lang="zh-CN" altLang="en-US" sz="2400" dirty="0">
                <a:latin typeface="微软雅黑" panose="020B0503020204020204" pitchFamily="34" charset="-122"/>
                <a:ea typeface="微软雅黑" panose="020B0503020204020204" pitchFamily="34" charset="-122"/>
              </a:rPr>
              <a:t>浏览器、</a:t>
            </a:r>
            <a:r>
              <a:rPr lang="en-US" altLang="zh-CN" sz="2400" dirty="0">
                <a:latin typeface="微软雅黑" panose="020B0503020204020204" pitchFamily="34" charset="-122"/>
                <a:ea typeface="微软雅黑" panose="020B0503020204020204" pitchFamily="34" charset="-122"/>
              </a:rPr>
              <a:t>browser</a:t>
            </a:r>
            <a:r>
              <a:rPr lang="zh-CN" altLang="en-US" sz="2400" dirty="0">
                <a:latin typeface="微软雅黑" panose="020B0503020204020204" pitchFamily="34" charset="-122"/>
                <a:ea typeface="微软雅黑" panose="020B0503020204020204" pitchFamily="34" charset="-122"/>
              </a:rPr>
              <a:t>保留了红色，有往返缓存。</a:t>
            </a:r>
          </a:p>
          <a:p>
            <a:pPr>
              <a:lnSpc>
                <a:spcPts val="3500"/>
              </a:lnSpc>
            </a:pPr>
            <a:r>
              <a:rPr lang="zh-CN" altLang="en-US" sz="2400" dirty="0" smtClean="0">
                <a:latin typeface="微软雅黑" panose="020B0503020204020204" pitchFamily="34" charset="-122"/>
                <a:ea typeface="微软雅黑" panose="020B0503020204020204" pitchFamily="34" charset="-122"/>
              </a:rPr>
              <a:t>回到</a:t>
            </a:r>
            <a:r>
              <a:rPr lang="zh-CN" altLang="en-US" sz="2400" dirty="0">
                <a:latin typeface="微软雅黑" panose="020B0503020204020204" pitchFamily="34" charset="-122"/>
                <a:ea typeface="微软雅黑" panose="020B0503020204020204" pitchFamily="34" charset="-122"/>
              </a:rPr>
              <a:t>上页时，</a:t>
            </a:r>
          </a:p>
          <a:p>
            <a:pPr>
              <a:lnSpc>
                <a:spcPts val="3500"/>
              </a:lnSpc>
            </a:pPr>
            <a:r>
              <a:rPr lang="zh-CN" altLang="en-US" sz="2400" dirty="0">
                <a:latin typeface="微软雅黑" panose="020B0503020204020204" pitchFamily="34" charset="-122"/>
                <a:ea typeface="微软雅黑" panose="020B0503020204020204" pitchFamily="34" charset="-122"/>
              </a:rPr>
              <a:t> </a:t>
            </a:r>
          </a:p>
          <a:p>
            <a:pPr>
              <a:lnSpc>
                <a:spcPts val="35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Safari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UC</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qq</a:t>
            </a:r>
            <a:r>
              <a:rPr lang="zh-CN" altLang="en-US" sz="2400" dirty="0" smtClean="0">
                <a:latin typeface="微软雅黑" panose="020B0503020204020204" pitchFamily="34" charset="-122"/>
                <a:ea typeface="微软雅黑" panose="020B0503020204020204" pitchFamily="34" charset="-122"/>
              </a:rPr>
              <a:t>浏览器</a:t>
            </a:r>
            <a:r>
              <a:rPr lang="zh-CN" altLang="en-US" sz="2400" b="1" dirty="0" smtClean="0">
                <a:latin typeface="微软雅黑" panose="020B0503020204020204" pitchFamily="34" charset="-122"/>
                <a:ea typeface="微软雅黑" panose="020B0503020204020204" pitchFamily="34" charset="-122"/>
              </a:rPr>
              <a:t>不会</a:t>
            </a:r>
            <a:r>
              <a:rPr lang="zh-CN" altLang="en-US" sz="2400" dirty="0">
                <a:latin typeface="微软雅黑" panose="020B0503020204020204" pitchFamily="34" charset="-122"/>
                <a:ea typeface="微软雅黑" panose="020B0503020204020204" pitchFamily="34" charset="-122"/>
              </a:rPr>
              <a:t>触发</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a:t>
            </a:r>
          </a:p>
          <a:p>
            <a:pPr>
              <a:lnSpc>
                <a:spcPts val="35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IE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Firefox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Chrome</a:t>
            </a:r>
            <a:r>
              <a:rPr lang="zh-CN" altLang="en-US" sz="2400" dirty="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Opera</a:t>
            </a:r>
            <a:r>
              <a:rPr lang="zh-CN" altLang="en-US" sz="2400" b="1" dirty="0" smtClean="0">
                <a:latin typeface="微软雅黑" panose="020B0503020204020204" pitchFamily="34" charset="-122"/>
                <a:ea typeface="微软雅黑" panose="020B0503020204020204" pitchFamily="34" charset="-122"/>
              </a:rPr>
              <a:t>会</a:t>
            </a:r>
            <a:r>
              <a:rPr lang="zh-CN" altLang="en-US" sz="2400" dirty="0">
                <a:latin typeface="微软雅黑" panose="020B0503020204020204" pitchFamily="34" charset="-122"/>
                <a:ea typeface="微软雅黑" panose="020B0503020204020204" pitchFamily="34" charset="-122"/>
              </a:rPr>
              <a:t>触发</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  </a:t>
            </a:r>
          </a:p>
          <a:p>
            <a:pPr>
              <a:lnSpc>
                <a:spcPts val="35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browser</a:t>
            </a:r>
            <a:r>
              <a:rPr lang="zh-CN" altLang="en-US" sz="2400" dirty="0">
                <a:latin typeface="微软雅黑" panose="020B0503020204020204" pitchFamily="34" charset="-122"/>
                <a:ea typeface="微软雅黑" panose="020B0503020204020204" pitchFamily="34" charset="-122"/>
              </a:rPr>
              <a:t>不触发任何事件。</a:t>
            </a:r>
          </a:p>
        </p:txBody>
      </p:sp>
      <p:sp>
        <p:nvSpPr>
          <p:cNvPr id="6" name="矩形 5"/>
          <p:cNvSpPr/>
          <p:nvPr/>
        </p:nvSpPr>
        <p:spPr>
          <a:xfrm>
            <a:off x="2918012" y="661210"/>
            <a:ext cx="242047" cy="584775"/>
          </a:xfrm>
          <a:prstGeom prst="rect">
            <a:avLst/>
          </a:prstGeom>
          <a:solidFill>
            <a:srgbClr val="5BAB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891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1204</Words>
  <Application>Microsoft Office PowerPoint</Application>
  <PresentationFormat>自定义</PresentationFormat>
  <Paragraphs>98</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黎晓媚</cp:lastModifiedBy>
  <cp:revision>40</cp:revision>
  <dcterms:created xsi:type="dcterms:W3CDTF">2016-08-30T16:13:42Z</dcterms:created>
  <dcterms:modified xsi:type="dcterms:W3CDTF">2016-09-01T05:49:02Z</dcterms:modified>
</cp:coreProperties>
</file>