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60" r:id="rId3"/>
    <p:sldId id="269" r:id="rId4"/>
    <p:sldId id="272" r:id="rId5"/>
    <p:sldId id="271" r:id="rId6"/>
    <p:sldId id="270" r:id="rId7"/>
    <p:sldId id="287" r:id="rId8"/>
    <p:sldId id="261" r:id="rId9"/>
    <p:sldId id="286" r:id="rId10"/>
    <p:sldId id="288" r:id="rId11"/>
    <p:sldId id="257" r:id="rId12"/>
    <p:sldId id="262" r:id="rId13"/>
    <p:sldId id="264" r:id="rId14"/>
    <p:sldId id="258" r:id="rId15"/>
    <p:sldId id="265" r:id="rId16"/>
    <p:sldId id="263" r:id="rId17"/>
    <p:sldId id="259" r:id="rId18"/>
    <p:sldId id="266" r:id="rId19"/>
    <p:sldId id="267" r:id="rId20"/>
    <p:sldId id="268" r:id="rId21"/>
    <p:sldId id="274" r:id="rId22"/>
    <p:sldId id="283" r:id="rId23"/>
    <p:sldId id="273" r:id="rId24"/>
    <p:sldId id="275" r:id="rId25"/>
    <p:sldId id="284" r:id="rId26"/>
    <p:sldId id="276" r:id="rId27"/>
    <p:sldId id="289" r:id="rId28"/>
    <p:sldId id="277" r:id="rId29"/>
    <p:sldId id="282" r:id="rId30"/>
    <p:sldId id="290" r:id="rId31"/>
    <p:sldId id="291" r:id="rId32"/>
    <p:sldId id="292" r:id="rId33"/>
    <p:sldId id="294" r:id="rId34"/>
    <p:sldId id="296" r:id="rId35"/>
    <p:sldId id="295" r:id="rId36"/>
    <p:sldId id="297" r:id="rId37"/>
    <p:sldId id="293" r:id="rId38"/>
    <p:sldId id="299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81" r:id="rId48"/>
    <p:sldId id="279" r:id="rId49"/>
    <p:sldId id="278" r:id="rId50"/>
    <p:sldId id="280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606060"/>
    <a:srgbClr val="C32D2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76343" autoAdjust="0"/>
  </p:normalViewPr>
  <p:slideViewPr>
    <p:cSldViewPr>
      <p:cViewPr varScale="1">
        <p:scale>
          <a:sx n="88" d="100"/>
          <a:sy n="88" d="100"/>
        </p:scale>
        <p:origin x="-23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D5E4-E461-4EE2-8261-8DC807AE2985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A932-AAFF-4850-A95E-A49C1EE83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60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首先，我們先釐清甚麼是整合測試和單元測試。</a:t>
            </a:r>
            <a:endParaRPr lang="en-US" altLang="zh-TW" dirty="0" smtClean="0"/>
          </a:p>
          <a:p>
            <a:r>
              <a:rPr lang="zh-TW" altLang="en-US" dirty="0" smtClean="0"/>
              <a:t>很多人以為自己寫的是單元測試，可是做的其實是整合測試。</a:t>
            </a:r>
            <a:endParaRPr lang="en-US" altLang="zh-TW" dirty="0" smtClean="0"/>
          </a:p>
          <a:p>
            <a:r>
              <a:rPr lang="zh-TW" altLang="en-US" dirty="0" smtClean="0"/>
              <a:t>就是說只是在側功能會系統能不能動而已。</a:t>
            </a:r>
            <a:endParaRPr lang="en-US" altLang="zh-TW" dirty="0" smtClean="0"/>
          </a:p>
          <a:p>
            <a:r>
              <a:rPr lang="zh-TW" altLang="en-US" dirty="0" smtClean="0"/>
              <a:t>這邊舉了幾個例子，</a:t>
            </a:r>
            <a:r>
              <a:rPr lang="en-US" altLang="zh-TW" dirty="0" smtClean="0"/>
              <a:t>GUI</a:t>
            </a:r>
            <a:r>
              <a:rPr lang="zh-TW" altLang="en-US" dirty="0" smtClean="0"/>
              <a:t>的整合測試。</a:t>
            </a:r>
            <a:endParaRPr lang="en-US" altLang="zh-TW" dirty="0" smtClean="0"/>
          </a:p>
          <a:p>
            <a:r>
              <a:rPr lang="zh-TW" altLang="en-US" dirty="0" smtClean="0"/>
              <a:t>測</a:t>
            </a:r>
            <a:r>
              <a:rPr lang="en-US" altLang="zh-TW" dirty="0" smtClean="0"/>
              <a:t>Command line</a:t>
            </a:r>
            <a:r>
              <a:rPr lang="zh-TW" altLang="en-US" dirty="0" smtClean="0"/>
              <a:t>程式的功能、測子系統，像是附屬的</a:t>
            </a:r>
            <a:r>
              <a:rPr lang="en-US" altLang="zh-TW" dirty="0" smtClean="0"/>
              <a:t>libraries</a:t>
            </a:r>
            <a:r>
              <a:rPr lang="zh-TW" altLang="en-US" dirty="0" smtClean="0"/>
              <a:t>之類的。</a:t>
            </a:r>
            <a:endParaRPr lang="en-US" altLang="zh-TW" dirty="0" smtClean="0"/>
          </a:p>
          <a:p>
            <a:r>
              <a:rPr lang="zh-TW" altLang="en-US" dirty="0" smtClean="0"/>
              <a:t>或者是驗證一個必定成功或者必定失敗的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。天時地利人和之類的。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18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因為我們在測的是目前這個</a:t>
            </a:r>
            <a:r>
              <a:rPr lang="en-US" altLang="zh-TW" dirty="0" smtClean="0"/>
              <a:t>C file </a:t>
            </a:r>
            <a:r>
              <a:rPr lang="zh-TW" altLang="en-US" dirty="0" smtClean="0"/>
              <a:t>的程式碼。</a:t>
            </a:r>
            <a:endParaRPr lang="en-US" altLang="zh-TW" dirty="0" smtClean="0"/>
          </a:p>
          <a:p>
            <a:r>
              <a:rPr lang="zh-TW" altLang="en-US" dirty="0" smtClean="0"/>
              <a:t>其他的程式碼不是我們要測的，所以根本不需要。</a:t>
            </a:r>
            <a:endParaRPr lang="en-US" altLang="zh-TW" dirty="0" smtClean="0"/>
          </a:p>
          <a:p>
            <a:r>
              <a:rPr lang="zh-TW" altLang="en-US" dirty="0" smtClean="0"/>
              <a:t>寫一個假的取代掉就好了。</a:t>
            </a:r>
            <a:endParaRPr lang="en-US" altLang="zh-TW" dirty="0" smtClean="0"/>
          </a:p>
          <a:p>
            <a:r>
              <a:rPr lang="zh-TW" altLang="en-US" dirty="0" smtClean="0"/>
              <a:t>在強調一次，因為我們要測的只有當前這個</a:t>
            </a:r>
            <a:r>
              <a:rPr lang="en-US" altLang="zh-TW" dirty="0" smtClean="0"/>
              <a:t>C file</a:t>
            </a:r>
            <a:r>
              <a:rPr lang="zh-TW" altLang="en-US" dirty="0" smtClean="0"/>
              <a:t>，所以其他有相依性的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都必須隔離。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31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Fast</a:t>
            </a:r>
            <a:r>
              <a:rPr lang="zh-TW" altLang="en-US" dirty="0" smtClean="0"/>
              <a:t>：快速。</a:t>
            </a:r>
          </a:p>
          <a:p>
            <a:r>
              <a:rPr lang="en-US" altLang="zh-TW" dirty="0" smtClean="0"/>
              <a:t>Independent</a:t>
            </a:r>
            <a:r>
              <a:rPr lang="zh-TW" altLang="en-US" dirty="0" smtClean="0"/>
              <a:t>：獨立。</a:t>
            </a:r>
          </a:p>
          <a:p>
            <a:r>
              <a:rPr lang="en-US" altLang="zh-TW" dirty="0" smtClean="0"/>
              <a:t>Repeatable</a:t>
            </a:r>
            <a:r>
              <a:rPr lang="zh-TW" altLang="en-US" dirty="0" smtClean="0"/>
              <a:t>：可重複。</a:t>
            </a:r>
          </a:p>
          <a:p>
            <a:r>
              <a:rPr lang="en-US" altLang="zh-TW" dirty="0" smtClean="0"/>
              <a:t>Self-Validating</a:t>
            </a:r>
            <a:r>
              <a:rPr lang="zh-TW" altLang="en-US" dirty="0" smtClean="0"/>
              <a:t>：可反應驗證結果。單元測試不論成功或失敗，都應該要從測試的 </a:t>
            </a:r>
            <a:r>
              <a:rPr lang="en-US" altLang="zh-TW" dirty="0" smtClean="0"/>
              <a:t>reporting </a:t>
            </a:r>
            <a:r>
              <a:rPr lang="zh-TW" altLang="en-US" dirty="0" smtClean="0"/>
              <a:t>直接瞭解其意義或失敗原因。</a:t>
            </a:r>
          </a:p>
          <a:p>
            <a:r>
              <a:rPr lang="en-US" altLang="zh-TW" dirty="0" smtClean="0"/>
              <a:t>Timely</a:t>
            </a:r>
            <a:r>
              <a:rPr lang="zh-TW" altLang="en-US" dirty="0" smtClean="0"/>
              <a:t>：及時。單元測試應該恰好在使其通過的 </a:t>
            </a:r>
            <a:r>
              <a:rPr lang="en-US" altLang="zh-TW" dirty="0" smtClean="0"/>
              <a:t>production code </a:t>
            </a:r>
            <a:r>
              <a:rPr lang="zh-TW" altLang="en-US" dirty="0" smtClean="0"/>
              <a:t>之前撰寫。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8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Unit</a:t>
            </a:r>
            <a:r>
              <a:rPr lang="en-US" altLang="zh-TW" baseline="0" dirty="0" smtClean="0"/>
              <a:t> test</a:t>
            </a:r>
            <a:r>
              <a:rPr lang="zh-TW" altLang="en-US" baseline="0" dirty="0" smtClean="0"/>
              <a:t>必須涵蓋住整個</a:t>
            </a:r>
            <a:r>
              <a:rPr lang="en-US" altLang="zh-TW" baseline="0" dirty="0" smtClean="0"/>
              <a:t>unit</a:t>
            </a:r>
          </a:p>
          <a:p>
            <a:r>
              <a:rPr lang="en-US" altLang="zh-TW" baseline="0" dirty="0" smtClean="0"/>
              <a:t>Unit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-&gt; link</a:t>
            </a:r>
          </a:p>
          <a:p>
            <a:r>
              <a:rPr lang="zh-TW" altLang="en-US" baseline="0" dirty="0" smtClean="0"/>
              <a:t>講</a:t>
            </a:r>
            <a:r>
              <a:rPr lang="en-US" altLang="zh-TW" baseline="0" dirty="0" smtClean="0"/>
              <a:t>unit test</a:t>
            </a:r>
            <a:r>
              <a:rPr lang="zh-TW" altLang="en-US" baseline="0" dirty="0" smtClean="0"/>
              <a:t>之前，我要稍微提一下</a:t>
            </a:r>
            <a:r>
              <a:rPr lang="en-US" altLang="zh-TW" baseline="0" dirty="0" smtClean="0"/>
              <a:t>TDD</a:t>
            </a:r>
            <a:r>
              <a:rPr lang="zh-TW" altLang="en-US" baseline="0" dirty="0" smtClean="0"/>
              <a:t>的概念。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94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0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Unit</a:t>
            </a:r>
            <a:r>
              <a:rPr lang="zh-TW" altLang="en-US" dirty="0" smtClean="0"/>
              <a:t>代表一個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的最小單位，他可能是一個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，也可能是整個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173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</a:t>
            </a:r>
            <a:r>
              <a:rPr lang="zh-TW" altLang="en-US" dirty="0" smtClean="0"/>
              <a:t>來講，最小單位就是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可是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可大可小，所以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6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我認為最小單位應該定成，一個</a:t>
            </a:r>
            <a:r>
              <a:rPr lang="en-US" altLang="zh-TW" dirty="0" smtClean="0"/>
              <a:t>.c file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9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6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A932-AAFF-4850-A95E-A49C1EE8328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6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5B792E-8F8F-4269-9EBF-FC38C5C9D2F4}" type="datetimeFigureOut">
              <a:rPr lang="zh-TW" altLang="en-US" smtClean="0"/>
              <a:t>2017/3/16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7ADB2C-E41F-4BBB-9C54-6DFBA05317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cke12456/CTestCaseGen/tree/master/cmockery_generator/cmockery_gener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google.com/p/cmocker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HappyPa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git@github.com:locke12456/CTestCaseGen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7" Type="http://schemas.openxmlformats.org/officeDocument/2006/relationships/slide" Target="slide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Unit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24ways.org/2012/think-first-code-later/" TargetMode="Externa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Unit testing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59256"/>
          </a:xfrm>
        </p:spPr>
        <p:txBody>
          <a:bodyPr anchor="b"/>
          <a:lstStyle/>
          <a:p>
            <a:pPr algn="r"/>
            <a:r>
              <a:rPr lang="en-US" altLang="zh-TW" dirty="0" smtClean="0"/>
              <a:t>Locke</a:t>
            </a:r>
          </a:p>
          <a:p>
            <a:pPr algn="r"/>
            <a:r>
              <a:rPr lang="en-US" altLang="zh-TW" dirty="0" smtClean="0"/>
              <a:t>locke12456@gmail.com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Write some </a:t>
            </a:r>
            <a:r>
              <a:rPr lang="en-US" altLang="zh-TW" b="1" dirty="0" smtClean="0"/>
              <a:t>code</a:t>
            </a:r>
          </a:p>
          <a:p>
            <a:pPr lvl="1"/>
            <a:r>
              <a:rPr lang="en-US" altLang="zh-TW" dirty="0">
                <a:solidFill>
                  <a:srgbClr val="DD4B39"/>
                </a:solidFill>
                <a:latin typeface="arial"/>
              </a:rPr>
              <a:t>Clean Code</a:t>
            </a:r>
            <a:r>
              <a:rPr lang="en-US" altLang="zh-TW" dirty="0">
                <a:solidFill>
                  <a:srgbClr val="545454"/>
                </a:solidFill>
                <a:latin typeface="arial"/>
              </a:rPr>
              <a:t>: A Handbook of Agile Software Craftsmanship</a:t>
            </a:r>
            <a:endParaRPr lang="en-US" altLang="zh-TW" dirty="0"/>
          </a:p>
          <a:p>
            <a:r>
              <a:rPr lang="en-US" altLang="zh-TW" b="1" dirty="0" smtClean="0"/>
              <a:t>Add a test</a:t>
            </a:r>
          </a:p>
          <a:p>
            <a:r>
              <a:rPr lang="en-US" altLang="zh-TW" b="1" dirty="0" smtClean="0"/>
              <a:t>Run tests</a:t>
            </a:r>
          </a:p>
          <a:p>
            <a:r>
              <a:rPr lang="en-US" altLang="zh-TW" b="1" dirty="0" smtClean="0"/>
              <a:t>Refactor code</a:t>
            </a:r>
          </a:p>
          <a:p>
            <a:r>
              <a:rPr lang="en-US" altLang="zh-TW" b="1" dirty="0" smtClean="0"/>
              <a:t>Run all tests and see if the new one fails</a:t>
            </a:r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  <p:sp>
        <p:nvSpPr>
          <p:cNvPr id="5" name="向右箭號 4">
            <a:hlinkClick r:id="rId2" action="ppaction://hlinksldjump"/>
          </p:cNvPr>
          <p:cNvSpPr/>
          <p:nvPr/>
        </p:nvSpPr>
        <p:spPr>
          <a:xfrm flipH="1">
            <a:off x="1062269" y="6042815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Unit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71281" y="2356454"/>
            <a:ext cx="4481039" cy="3312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bool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( input , output 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034394" y="3062807"/>
            <a:ext cx="4184027" cy="2418428"/>
            <a:chOff x="3034394" y="3062807"/>
            <a:chExt cx="4184027" cy="2418428"/>
          </a:xfrm>
        </p:grpSpPr>
        <p:sp>
          <p:nvSpPr>
            <p:cNvPr id="17" name="手繪多邊形 16"/>
            <p:cNvSpPr/>
            <p:nvPr/>
          </p:nvSpPr>
          <p:spPr>
            <a:xfrm>
              <a:off x="3034395" y="3063014"/>
              <a:ext cx="889533" cy="913627"/>
            </a:xfrm>
            <a:custGeom>
              <a:avLst/>
              <a:gdLst>
                <a:gd name="connsiteX0" fmla="*/ 0 w 794457"/>
                <a:gd name="connsiteY0" fmla="*/ 0 h 556120"/>
                <a:gd name="connsiteX1" fmla="*/ 516397 w 794457"/>
                <a:gd name="connsiteY1" fmla="*/ 0 h 556120"/>
                <a:gd name="connsiteX2" fmla="*/ 794457 w 794457"/>
                <a:gd name="connsiteY2" fmla="*/ 278060 h 556120"/>
                <a:gd name="connsiteX3" fmla="*/ 516397 w 794457"/>
                <a:gd name="connsiteY3" fmla="*/ 556120 h 556120"/>
                <a:gd name="connsiteX4" fmla="*/ 0 w 794457"/>
                <a:gd name="connsiteY4" fmla="*/ 556120 h 556120"/>
                <a:gd name="connsiteX5" fmla="*/ 278060 w 794457"/>
                <a:gd name="connsiteY5" fmla="*/ 278060 h 556120"/>
                <a:gd name="connsiteX6" fmla="*/ 0 w 794457"/>
                <a:gd name="connsiteY6" fmla="*/ 0 h 55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4457" h="556120">
                  <a:moveTo>
                    <a:pt x="794456" y="0"/>
                  </a:moveTo>
                  <a:lnTo>
                    <a:pt x="794456" y="361478"/>
                  </a:lnTo>
                  <a:lnTo>
                    <a:pt x="397229" y="556120"/>
                  </a:lnTo>
                  <a:lnTo>
                    <a:pt x="1" y="361478"/>
                  </a:lnTo>
                  <a:lnTo>
                    <a:pt x="1" y="0"/>
                  </a:lnTo>
                  <a:lnTo>
                    <a:pt x="397229" y="194642"/>
                  </a:lnTo>
                  <a:lnTo>
                    <a:pt x="794456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288220" rIns="10160" bIns="28822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kern="1200" dirty="0" smtClean="0"/>
                <a:t>Block 1</a:t>
              </a:r>
              <a:endParaRPr lang="zh-TW" altLang="en-US" sz="1600" kern="1200" dirty="0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3923928" y="3062807"/>
              <a:ext cx="3294493" cy="593857"/>
            </a:xfrm>
            <a:custGeom>
              <a:avLst/>
              <a:gdLst>
                <a:gd name="connsiteX0" fmla="*/ 86068 w 516397"/>
                <a:gd name="connsiteY0" fmla="*/ 0 h 2541159"/>
                <a:gd name="connsiteX1" fmla="*/ 430329 w 516397"/>
                <a:gd name="connsiteY1" fmla="*/ 0 h 2541159"/>
                <a:gd name="connsiteX2" fmla="*/ 516397 w 516397"/>
                <a:gd name="connsiteY2" fmla="*/ 86068 h 2541159"/>
                <a:gd name="connsiteX3" fmla="*/ 516397 w 516397"/>
                <a:gd name="connsiteY3" fmla="*/ 2541159 h 2541159"/>
                <a:gd name="connsiteX4" fmla="*/ 516397 w 516397"/>
                <a:gd name="connsiteY4" fmla="*/ 2541159 h 2541159"/>
                <a:gd name="connsiteX5" fmla="*/ 0 w 516397"/>
                <a:gd name="connsiteY5" fmla="*/ 2541159 h 2541159"/>
                <a:gd name="connsiteX6" fmla="*/ 0 w 516397"/>
                <a:gd name="connsiteY6" fmla="*/ 2541159 h 2541159"/>
                <a:gd name="connsiteX7" fmla="*/ 0 w 516397"/>
                <a:gd name="connsiteY7" fmla="*/ 86068 h 2541159"/>
                <a:gd name="connsiteX8" fmla="*/ 86068 w 516397"/>
                <a:gd name="connsiteY8" fmla="*/ 0 h 254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397" h="2541159">
                  <a:moveTo>
                    <a:pt x="516397" y="423537"/>
                  </a:moveTo>
                  <a:lnTo>
                    <a:pt x="516397" y="2117622"/>
                  </a:lnTo>
                  <a:cubicBezTo>
                    <a:pt x="516397" y="2351533"/>
                    <a:pt x="508566" y="2541157"/>
                    <a:pt x="498907" y="2541157"/>
                  </a:cubicBezTo>
                  <a:lnTo>
                    <a:pt x="0" y="2541157"/>
                  </a:lnTo>
                  <a:lnTo>
                    <a:pt x="0" y="25411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498907" y="2"/>
                  </a:lnTo>
                  <a:cubicBezTo>
                    <a:pt x="508566" y="2"/>
                    <a:pt x="516397" y="189626"/>
                    <a:pt x="516397" y="42353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34733" rIns="34733" bIns="34733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TW" sz="1500" kern="1200" dirty="0" smtClean="0"/>
                <a:t>Code ..</a:t>
              </a: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3034394" y="3815311"/>
              <a:ext cx="889533" cy="913627"/>
            </a:xfrm>
            <a:custGeom>
              <a:avLst/>
              <a:gdLst>
                <a:gd name="connsiteX0" fmla="*/ 0 w 794457"/>
                <a:gd name="connsiteY0" fmla="*/ 0 h 556120"/>
                <a:gd name="connsiteX1" fmla="*/ 516397 w 794457"/>
                <a:gd name="connsiteY1" fmla="*/ 0 h 556120"/>
                <a:gd name="connsiteX2" fmla="*/ 794457 w 794457"/>
                <a:gd name="connsiteY2" fmla="*/ 278060 h 556120"/>
                <a:gd name="connsiteX3" fmla="*/ 516397 w 794457"/>
                <a:gd name="connsiteY3" fmla="*/ 556120 h 556120"/>
                <a:gd name="connsiteX4" fmla="*/ 0 w 794457"/>
                <a:gd name="connsiteY4" fmla="*/ 556120 h 556120"/>
                <a:gd name="connsiteX5" fmla="*/ 278060 w 794457"/>
                <a:gd name="connsiteY5" fmla="*/ 278060 h 556120"/>
                <a:gd name="connsiteX6" fmla="*/ 0 w 794457"/>
                <a:gd name="connsiteY6" fmla="*/ 0 h 55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4457" h="556120">
                  <a:moveTo>
                    <a:pt x="794456" y="0"/>
                  </a:moveTo>
                  <a:lnTo>
                    <a:pt x="794456" y="361478"/>
                  </a:lnTo>
                  <a:lnTo>
                    <a:pt x="397229" y="556120"/>
                  </a:lnTo>
                  <a:lnTo>
                    <a:pt x="1" y="361478"/>
                  </a:lnTo>
                  <a:lnTo>
                    <a:pt x="1" y="0"/>
                  </a:lnTo>
                  <a:lnTo>
                    <a:pt x="397229" y="194642"/>
                  </a:lnTo>
                  <a:lnTo>
                    <a:pt x="794456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288220" rIns="10160" bIns="28822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/>
                <a:t>Block 2</a:t>
              </a:r>
              <a:endParaRPr lang="zh-TW" altLang="en-US" sz="1600" kern="1200" dirty="0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3923928" y="3815314"/>
              <a:ext cx="3294493" cy="593858"/>
            </a:xfrm>
            <a:custGeom>
              <a:avLst/>
              <a:gdLst>
                <a:gd name="connsiteX0" fmla="*/ 86068 w 516397"/>
                <a:gd name="connsiteY0" fmla="*/ 0 h 2541159"/>
                <a:gd name="connsiteX1" fmla="*/ 430329 w 516397"/>
                <a:gd name="connsiteY1" fmla="*/ 0 h 2541159"/>
                <a:gd name="connsiteX2" fmla="*/ 516397 w 516397"/>
                <a:gd name="connsiteY2" fmla="*/ 86068 h 2541159"/>
                <a:gd name="connsiteX3" fmla="*/ 516397 w 516397"/>
                <a:gd name="connsiteY3" fmla="*/ 2541159 h 2541159"/>
                <a:gd name="connsiteX4" fmla="*/ 516397 w 516397"/>
                <a:gd name="connsiteY4" fmla="*/ 2541159 h 2541159"/>
                <a:gd name="connsiteX5" fmla="*/ 0 w 516397"/>
                <a:gd name="connsiteY5" fmla="*/ 2541159 h 2541159"/>
                <a:gd name="connsiteX6" fmla="*/ 0 w 516397"/>
                <a:gd name="connsiteY6" fmla="*/ 2541159 h 2541159"/>
                <a:gd name="connsiteX7" fmla="*/ 0 w 516397"/>
                <a:gd name="connsiteY7" fmla="*/ 86068 h 2541159"/>
                <a:gd name="connsiteX8" fmla="*/ 86068 w 516397"/>
                <a:gd name="connsiteY8" fmla="*/ 0 h 254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397" h="2541159">
                  <a:moveTo>
                    <a:pt x="516397" y="423537"/>
                  </a:moveTo>
                  <a:lnTo>
                    <a:pt x="516397" y="2117622"/>
                  </a:lnTo>
                  <a:cubicBezTo>
                    <a:pt x="516397" y="2351533"/>
                    <a:pt x="508566" y="2541157"/>
                    <a:pt x="498907" y="2541157"/>
                  </a:cubicBezTo>
                  <a:lnTo>
                    <a:pt x="0" y="2541157"/>
                  </a:lnTo>
                  <a:lnTo>
                    <a:pt x="0" y="25411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498907" y="2"/>
                  </a:lnTo>
                  <a:cubicBezTo>
                    <a:pt x="508566" y="2"/>
                    <a:pt x="516397" y="189626"/>
                    <a:pt x="516397" y="42353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34733" rIns="34733" bIns="34734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TW" sz="1500" kern="1200" dirty="0" smtClean="0"/>
                <a:t>Code …</a:t>
              </a:r>
              <a:endParaRPr lang="zh-TW" altLang="en-US" sz="1500" kern="1200" dirty="0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3034395" y="4567608"/>
              <a:ext cx="889533" cy="913627"/>
            </a:xfrm>
            <a:custGeom>
              <a:avLst/>
              <a:gdLst>
                <a:gd name="connsiteX0" fmla="*/ 0 w 794457"/>
                <a:gd name="connsiteY0" fmla="*/ 0 h 556120"/>
                <a:gd name="connsiteX1" fmla="*/ 516397 w 794457"/>
                <a:gd name="connsiteY1" fmla="*/ 0 h 556120"/>
                <a:gd name="connsiteX2" fmla="*/ 794457 w 794457"/>
                <a:gd name="connsiteY2" fmla="*/ 278060 h 556120"/>
                <a:gd name="connsiteX3" fmla="*/ 516397 w 794457"/>
                <a:gd name="connsiteY3" fmla="*/ 556120 h 556120"/>
                <a:gd name="connsiteX4" fmla="*/ 0 w 794457"/>
                <a:gd name="connsiteY4" fmla="*/ 556120 h 556120"/>
                <a:gd name="connsiteX5" fmla="*/ 278060 w 794457"/>
                <a:gd name="connsiteY5" fmla="*/ 278060 h 556120"/>
                <a:gd name="connsiteX6" fmla="*/ 0 w 794457"/>
                <a:gd name="connsiteY6" fmla="*/ 0 h 55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4457" h="556120">
                  <a:moveTo>
                    <a:pt x="794456" y="0"/>
                  </a:moveTo>
                  <a:lnTo>
                    <a:pt x="794456" y="361478"/>
                  </a:lnTo>
                  <a:lnTo>
                    <a:pt x="397229" y="556120"/>
                  </a:lnTo>
                  <a:lnTo>
                    <a:pt x="1" y="361478"/>
                  </a:lnTo>
                  <a:lnTo>
                    <a:pt x="1" y="0"/>
                  </a:lnTo>
                  <a:lnTo>
                    <a:pt x="397229" y="194642"/>
                  </a:lnTo>
                  <a:lnTo>
                    <a:pt x="794456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288220" rIns="10160" bIns="28822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kern="1200" dirty="0" smtClean="0"/>
                <a:t>Final</a:t>
              </a: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3923928" y="4567608"/>
              <a:ext cx="3294493" cy="593858"/>
            </a:xfrm>
            <a:custGeom>
              <a:avLst/>
              <a:gdLst>
                <a:gd name="connsiteX0" fmla="*/ 86068 w 516397"/>
                <a:gd name="connsiteY0" fmla="*/ 0 h 2541159"/>
                <a:gd name="connsiteX1" fmla="*/ 430329 w 516397"/>
                <a:gd name="connsiteY1" fmla="*/ 0 h 2541159"/>
                <a:gd name="connsiteX2" fmla="*/ 516397 w 516397"/>
                <a:gd name="connsiteY2" fmla="*/ 86068 h 2541159"/>
                <a:gd name="connsiteX3" fmla="*/ 516397 w 516397"/>
                <a:gd name="connsiteY3" fmla="*/ 2541159 h 2541159"/>
                <a:gd name="connsiteX4" fmla="*/ 516397 w 516397"/>
                <a:gd name="connsiteY4" fmla="*/ 2541159 h 2541159"/>
                <a:gd name="connsiteX5" fmla="*/ 0 w 516397"/>
                <a:gd name="connsiteY5" fmla="*/ 2541159 h 2541159"/>
                <a:gd name="connsiteX6" fmla="*/ 0 w 516397"/>
                <a:gd name="connsiteY6" fmla="*/ 2541159 h 2541159"/>
                <a:gd name="connsiteX7" fmla="*/ 0 w 516397"/>
                <a:gd name="connsiteY7" fmla="*/ 86068 h 2541159"/>
                <a:gd name="connsiteX8" fmla="*/ 86068 w 516397"/>
                <a:gd name="connsiteY8" fmla="*/ 0 h 254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397" h="2541159">
                  <a:moveTo>
                    <a:pt x="516397" y="423537"/>
                  </a:moveTo>
                  <a:lnTo>
                    <a:pt x="516397" y="2117622"/>
                  </a:lnTo>
                  <a:cubicBezTo>
                    <a:pt x="516397" y="2351533"/>
                    <a:pt x="508566" y="2541157"/>
                    <a:pt x="498907" y="2541157"/>
                  </a:cubicBezTo>
                  <a:lnTo>
                    <a:pt x="0" y="2541157"/>
                  </a:lnTo>
                  <a:lnTo>
                    <a:pt x="0" y="25411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498907" y="2"/>
                  </a:lnTo>
                  <a:cubicBezTo>
                    <a:pt x="508566" y="2"/>
                    <a:pt x="516397" y="189626"/>
                    <a:pt x="516397" y="42353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34733" rIns="34733" bIns="34734" numCol="1" spcCol="1270" anchor="ctr" anchorCtr="0">
              <a:noAutofit/>
            </a:bodyPr>
            <a:lstStyle/>
            <a:p>
              <a:pPr marL="114300" lvl="1" indent="-11430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zh-TW" sz="1500" dirty="0" smtClean="0"/>
                <a:t>Return …</a:t>
              </a:r>
              <a:endParaRPr lang="zh-TW" altLang="en-US" sz="1500" kern="1200" dirty="0"/>
            </a:p>
          </p:txBody>
        </p:sp>
      </p:grpSp>
      <p:sp>
        <p:nvSpPr>
          <p:cNvPr id="8" name="書卷 (垂直) 7"/>
          <p:cNvSpPr/>
          <p:nvPr/>
        </p:nvSpPr>
        <p:spPr>
          <a:xfrm>
            <a:off x="1115616" y="1052736"/>
            <a:ext cx="1656184" cy="1728192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Func.c</a:t>
            </a:r>
            <a:endParaRPr lang="en-US" altLang="zh-TW" dirty="0" smtClean="0"/>
          </a:p>
        </p:txBody>
      </p:sp>
      <p:sp>
        <p:nvSpPr>
          <p:cNvPr id="12" name="向右箭號 11">
            <a:hlinkClick r:id="rId3" action="ppaction://hlinksldjump"/>
          </p:cNvPr>
          <p:cNvSpPr/>
          <p:nvPr/>
        </p:nvSpPr>
        <p:spPr>
          <a:xfrm flipH="1">
            <a:off x="1043608" y="6209928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48 -0.27365 L 4.72222E-6 2.23225E-6 " pathEditMode="relative" rAng="0" ptsTypes="AA">
                                      <p:cBhvr>
                                        <p:cTn id="12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74" y="13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Many </a:t>
            </a:r>
            <a:r>
              <a:rPr lang="en-US" altLang="zh-TW" dirty="0"/>
              <a:t>more possible </a:t>
            </a:r>
            <a:r>
              <a:rPr lang="en-US" altLang="zh-TW" dirty="0" smtClean="0"/>
              <a:t>states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090716" cy="52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71268" y="2420888"/>
            <a:ext cx="2712900" cy="2304256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9668" y="1314209"/>
            <a:ext cx="1080120" cy="288032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3068960"/>
            <a:ext cx="2160240" cy="72008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>
            <a:hlinkClick r:id="rId3" action="ppaction://hlinksldjump"/>
          </p:cNvPr>
          <p:cNvSpPr/>
          <p:nvPr/>
        </p:nvSpPr>
        <p:spPr>
          <a:xfrm flipH="1">
            <a:off x="1043608" y="6309320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Unit tests prove that the code you are testing does in fact do what you expect it to do</a:t>
            </a:r>
            <a:r>
              <a:rPr lang="en-US" altLang="zh-TW" dirty="0" smtClean="0"/>
              <a:t>.</a:t>
            </a:r>
          </a:p>
          <a:p>
            <a:pPr lvl="0"/>
            <a:r>
              <a:rPr lang="en-US" altLang="zh-TW" dirty="0" smtClean="0"/>
              <a:t>Unit test case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Function</a:t>
            </a:r>
            <a:endParaRPr lang="en-US" altLang="zh-TW" dirty="0" smtClean="0"/>
          </a:p>
          <a:p>
            <a:pPr lvl="0"/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75" y="4293096"/>
            <a:ext cx="59150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hlinkClick r:id="rId4" action="ppaction://hlinksldjump"/>
          </p:cNvPr>
          <p:cNvSpPr/>
          <p:nvPr/>
        </p:nvSpPr>
        <p:spPr>
          <a:xfrm flipH="1">
            <a:off x="1043608" y="6226671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648072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8" name="書卷 (垂直) 7">
            <a:hlinkClick r:id="rId2" action="ppaction://hlinksldjump"/>
          </p:cNvPr>
          <p:cNvSpPr/>
          <p:nvPr/>
        </p:nvSpPr>
        <p:spPr>
          <a:xfrm>
            <a:off x="4045033" y="3212377"/>
            <a:ext cx="2088030" cy="2217387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Func.c</a:t>
            </a:r>
            <a:endParaRPr lang="en-US" altLang="zh-TW" dirty="0" smtClean="0"/>
          </a:p>
        </p:txBody>
      </p:sp>
      <p:sp>
        <p:nvSpPr>
          <p:cNvPr id="15" name="書卷 (垂直) 14"/>
          <p:cNvSpPr/>
          <p:nvPr/>
        </p:nvSpPr>
        <p:spPr>
          <a:xfrm>
            <a:off x="4211960" y="811449"/>
            <a:ext cx="1656184" cy="172819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memory.h</a:t>
            </a:r>
            <a:endParaRPr lang="zh-TW" altLang="en-US" dirty="0"/>
          </a:p>
        </p:txBody>
      </p:sp>
      <p:sp>
        <p:nvSpPr>
          <p:cNvPr id="25" name="書卷 (垂直) 24"/>
          <p:cNvSpPr/>
          <p:nvPr/>
        </p:nvSpPr>
        <p:spPr>
          <a:xfrm>
            <a:off x="1547664" y="963849"/>
            <a:ext cx="1656184" cy="172819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driver.h</a:t>
            </a:r>
            <a:endParaRPr lang="zh-TW" altLang="en-US" dirty="0"/>
          </a:p>
        </p:txBody>
      </p:sp>
      <p:sp>
        <p:nvSpPr>
          <p:cNvPr id="26" name="書卷 (垂直) 25"/>
          <p:cNvSpPr/>
          <p:nvPr/>
        </p:nvSpPr>
        <p:spPr>
          <a:xfrm>
            <a:off x="7092280" y="1124744"/>
            <a:ext cx="1656184" cy="172819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api.h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28337 L -2.22222E-6 -4.6217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8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09 0.26486 L -2.22222E-6 -2.8915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13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72 0.26231 L 4.16667E-6 4.98496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31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 testing </a:t>
            </a:r>
            <a:r>
              <a:rPr lang="en-US" altLang="zh-TW" dirty="0" smtClean="0"/>
              <a:t>C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Unit</a:t>
            </a:r>
          </a:p>
          <a:p>
            <a:pPr lvl="1"/>
            <a:r>
              <a:rPr lang="en-US" altLang="zh-TW" dirty="0" smtClean="0"/>
              <a:t>Function</a:t>
            </a:r>
          </a:p>
          <a:p>
            <a:pPr lvl="1"/>
            <a:endParaRPr lang="zh-TW" altLang="en-US" dirty="0"/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051720" y="2060848"/>
            <a:ext cx="1872208" cy="432048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Unit testing C code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71281" y="2356454"/>
            <a:ext cx="4481039" cy="3312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bool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FunctionA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>
          <a:xfrm>
            <a:off x="3034395" y="3063014"/>
            <a:ext cx="889533" cy="913627"/>
          </a:xfrm>
          <a:custGeom>
            <a:avLst/>
            <a:gdLst>
              <a:gd name="connsiteX0" fmla="*/ 0 w 794457"/>
              <a:gd name="connsiteY0" fmla="*/ 0 h 556120"/>
              <a:gd name="connsiteX1" fmla="*/ 516397 w 794457"/>
              <a:gd name="connsiteY1" fmla="*/ 0 h 556120"/>
              <a:gd name="connsiteX2" fmla="*/ 794457 w 794457"/>
              <a:gd name="connsiteY2" fmla="*/ 278060 h 556120"/>
              <a:gd name="connsiteX3" fmla="*/ 516397 w 794457"/>
              <a:gd name="connsiteY3" fmla="*/ 556120 h 556120"/>
              <a:gd name="connsiteX4" fmla="*/ 0 w 794457"/>
              <a:gd name="connsiteY4" fmla="*/ 556120 h 556120"/>
              <a:gd name="connsiteX5" fmla="*/ 278060 w 794457"/>
              <a:gd name="connsiteY5" fmla="*/ 278060 h 556120"/>
              <a:gd name="connsiteX6" fmla="*/ 0 w 794457"/>
              <a:gd name="connsiteY6" fmla="*/ 0 h 5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457" h="556120">
                <a:moveTo>
                  <a:pt x="794456" y="0"/>
                </a:moveTo>
                <a:lnTo>
                  <a:pt x="794456" y="361478"/>
                </a:lnTo>
                <a:lnTo>
                  <a:pt x="397229" y="556120"/>
                </a:lnTo>
                <a:lnTo>
                  <a:pt x="1" y="361478"/>
                </a:lnTo>
                <a:lnTo>
                  <a:pt x="1" y="0"/>
                </a:lnTo>
                <a:lnTo>
                  <a:pt x="397229" y="194642"/>
                </a:lnTo>
                <a:lnTo>
                  <a:pt x="794456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288220" rIns="10160" bIns="28822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1600" kern="1200" dirty="0" smtClean="0"/>
              <a:t>pass</a:t>
            </a:r>
            <a:endParaRPr lang="zh-TW" altLang="en-US" sz="1600" kern="1200" dirty="0"/>
          </a:p>
        </p:txBody>
      </p:sp>
      <p:sp>
        <p:nvSpPr>
          <p:cNvPr id="18" name="手繪多邊形 17"/>
          <p:cNvSpPr/>
          <p:nvPr/>
        </p:nvSpPr>
        <p:spPr>
          <a:xfrm>
            <a:off x="3923928" y="3062807"/>
            <a:ext cx="3294493" cy="593857"/>
          </a:xfrm>
          <a:custGeom>
            <a:avLst/>
            <a:gdLst>
              <a:gd name="connsiteX0" fmla="*/ 86068 w 516397"/>
              <a:gd name="connsiteY0" fmla="*/ 0 h 2541159"/>
              <a:gd name="connsiteX1" fmla="*/ 430329 w 516397"/>
              <a:gd name="connsiteY1" fmla="*/ 0 h 2541159"/>
              <a:gd name="connsiteX2" fmla="*/ 516397 w 516397"/>
              <a:gd name="connsiteY2" fmla="*/ 86068 h 2541159"/>
              <a:gd name="connsiteX3" fmla="*/ 516397 w 516397"/>
              <a:gd name="connsiteY3" fmla="*/ 2541159 h 2541159"/>
              <a:gd name="connsiteX4" fmla="*/ 516397 w 516397"/>
              <a:gd name="connsiteY4" fmla="*/ 2541159 h 2541159"/>
              <a:gd name="connsiteX5" fmla="*/ 0 w 516397"/>
              <a:gd name="connsiteY5" fmla="*/ 2541159 h 2541159"/>
              <a:gd name="connsiteX6" fmla="*/ 0 w 516397"/>
              <a:gd name="connsiteY6" fmla="*/ 2541159 h 2541159"/>
              <a:gd name="connsiteX7" fmla="*/ 0 w 516397"/>
              <a:gd name="connsiteY7" fmla="*/ 86068 h 2541159"/>
              <a:gd name="connsiteX8" fmla="*/ 86068 w 516397"/>
              <a:gd name="connsiteY8" fmla="*/ 0 h 254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397" h="2541159">
                <a:moveTo>
                  <a:pt x="516397" y="423537"/>
                </a:moveTo>
                <a:lnTo>
                  <a:pt x="516397" y="2117622"/>
                </a:lnTo>
                <a:cubicBezTo>
                  <a:pt x="516397" y="2351533"/>
                  <a:pt x="508566" y="2541157"/>
                  <a:pt x="498907" y="2541157"/>
                </a:cubicBezTo>
                <a:lnTo>
                  <a:pt x="0" y="2541157"/>
                </a:lnTo>
                <a:lnTo>
                  <a:pt x="0" y="2541157"/>
                </a:lnTo>
                <a:lnTo>
                  <a:pt x="0" y="2"/>
                </a:lnTo>
                <a:lnTo>
                  <a:pt x="0" y="2"/>
                </a:lnTo>
                <a:lnTo>
                  <a:pt x="498907" y="2"/>
                </a:lnTo>
                <a:cubicBezTo>
                  <a:pt x="508566" y="2"/>
                  <a:pt x="516397" y="189626"/>
                  <a:pt x="516397" y="423537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34733" rIns="34733" bIns="34733" numCol="1" spcCol="1270" anchor="ctr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500" kern="1200" dirty="0" err="1" smtClean="0"/>
              <a:t>Buf</a:t>
            </a:r>
            <a:r>
              <a:rPr lang="en-US" altLang="zh-TW" sz="1500" kern="1200" dirty="0" smtClean="0"/>
              <a:t> = </a:t>
            </a:r>
            <a:r>
              <a:rPr lang="en-US" altLang="zh-TW" sz="1500" kern="1200" dirty="0" err="1" smtClean="0"/>
              <a:t>malloc</a:t>
            </a:r>
            <a:r>
              <a:rPr lang="en-US" altLang="zh-TW" sz="1500" kern="1200" dirty="0" smtClean="0"/>
              <a:t>(size)</a:t>
            </a:r>
            <a:endParaRPr lang="zh-TW" altLang="en-US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500" dirty="0" err="1" smtClean="0"/>
              <a:t>cmd</a:t>
            </a:r>
            <a:r>
              <a:rPr lang="en-US" altLang="zh-TW" sz="1500" dirty="0" smtClean="0"/>
              <a:t> = _</a:t>
            </a:r>
            <a:r>
              <a:rPr lang="en-US" altLang="zh-TW" sz="1500" dirty="0" err="1" smtClean="0"/>
              <a:t>func_cmd</a:t>
            </a:r>
            <a:r>
              <a:rPr lang="en-US" altLang="zh-TW" sz="1500" dirty="0" smtClean="0"/>
              <a:t>()</a:t>
            </a:r>
            <a:endParaRPr lang="en-US" altLang="zh-TW" sz="1500" kern="1200" dirty="0" smtClean="0"/>
          </a:p>
        </p:txBody>
      </p:sp>
      <p:sp>
        <p:nvSpPr>
          <p:cNvPr id="19" name="手繪多邊形 18"/>
          <p:cNvSpPr/>
          <p:nvPr/>
        </p:nvSpPr>
        <p:spPr>
          <a:xfrm>
            <a:off x="3034394" y="3815311"/>
            <a:ext cx="889533" cy="913627"/>
          </a:xfrm>
          <a:custGeom>
            <a:avLst/>
            <a:gdLst>
              <a:gd name="connsiteX0" fmla="*/ 0 w 794457"/>
              <a:gd name="connsiteY0" fmla="*/ 0 h 556120"/>
              <a:gd name="connsiteX1" fmla="*/ 516397 w 794457"/>
              <a:gd name="connsiteY1" fmla="*/ 0 h 556120"/>
              <a:gd name="connsiteX2" fmla="*/ 794457 w 794457"/>
              <a:gd name="connsiteY2" fmla="*/ 278060 h 556120"/>
              <a:gd name="connsiteX3" fmla="*/ 516397 w 794457"/>
              <a:gd name="connsiteY3" fmla="*/ 556120 h 556120"/>
              <a:gd name="connsiteX4" fmla="*/ 0 w 794457"/>
              <a:gd name="connsiteY4" fmla="*/ 556120 h 556120"/>
              <a:gd name="connsiteX5" fmla="*/ 278060 w 794457"/>
              <a:gd name="connsiteY5" fmla="*/ 278060 h 556120"/>
              <a:gd name="connsiteX6" fmla="*/ 0 w 794457"/>
              <a:gd name="connsiteY6" fmla="*/ 0 h 5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457" h="556120">
                <a:moveTo>
                  <a:pt x="794456" y="0"/>
                </a:moveTo>
                <a:lnTo>
                  <a:pt x="794456" y="361478"/>
                </a:lnTo>
                <a:lnTo>
                  <a:pt x="397229" y="556120"/>
                </a:lnTo>
                <a:lnTo>
                  <a:pt x="1" y="361478"/>
                </a:lnTo>
                <a:lnTo>
                  <a:pt x="1" y="0"/>
                </a:lnTo>
                <a:lnTo>
                  <a:pt x="397229" y="194642"/>
                </a:lnTo>
                <a:lnTo>
                  <a:pt x="794456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288220" rIns="10160" bIns="28822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1600" kern="1200" dirty="0" smtClean="0"/>
              <a:t>pass</a:t>
            </a:r>
            <a:endParaRPr lang="zh-TW" altLang="en-US" sz="1600" kern="1200" dirty="0"/>
          </a:p>
        </p:txBody>
      </p:sp>
      <p:sp>
        <p:nvSpPr>
          <p:cNvPr id="20" name="手繪多邊形 19"/>
          <p:cNvSpPr/>
          <p:nvPr/>
        </p:nvSpPr>
        <p:spPr>
          <a:xfrm>
            <a:off x="3923928" y="3815314"/>
            <a:ext cx="3294493" cy="593858"/>
          </a:xfrm>
          <a:custGeom>
            <a:avLst/>
            <a:gdLst>
              <a:gd name="connsiteX0" fmla="*/ 86068 w 516397"/>
              <a:gd name="connsiteY0" fmla="*/ 0 h 2541159"/>
              <a:gd name="connsiteX1" fmla="*/ 430329 w 516397"/>
              <a:gd name="connsiteY1" fmla="*/ 0 h 2541159"/>
              <a:gd name="connsiteX2" fmla="*/ 516397 w 516397"/>
              <a:gd name="connsiteY2" fmla="*/ 86068 h 2541159"/>
              <a:gd name="connsiteX3" fmla="*/ 516397 w 516397"/>
              <a:gd name="connsiteY3" fmla="*/ 2541159 h 2541159"/>
              <a:gd name="connsiteX4" fmla="*/ 516397 w 516397"/>
              <a:gd name="connsiteY4" fmla="*/ 2541159 h 2541159"/>
              <a:gd name="connsiteX5" fmla="*/ 0 w 516397"/>
              <a:gd name="connsiteY5" fmla="*/ 2541159 h 2541159"/>
              <a:gd name="connsiteX6" fmla="*/ 0 w 516397"/>
              <a:gd name="connsiteY6" fmla="*/ 2541159 h 2541159"/>
              <a:gd name="connsiteX7" fmla="*/ 0 w 516397"/>
              <a:gd name="connsiteY7" fmla="*/ 86068 h 2541159"/>
              <a:gd name="connsiteX8" fmla="*/ 86068 w 516397"/>
              <a:gd name="connsiteY8" fmla="*/ 0 h 254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397" h="2541159">
                <a:moveTo>
                  <a:pt x="516397" y="423537"/>
                </a:moveTo>
                <a:lnTo>
                  <a:pt x="516397" y="2117622"/>
                </a:lnTo>
                <a:cubicBezTo>
                  <a:pt x="516397" y="2351533"/>
                  <a:pt x="508566" y="2541157"/>
                  <a:pt x="498907" y="2541157"/>
                </a:cubicBezTo>
                <a:lnTo>
                  <a:pt x="0" y="2541157"/>
                </a:lnTo>
                <a:lnTo>
                  <a:pt x="0" y="2541157"/>
                </a:lnTo>
                <a:lnTo>
                  <a:pt x="0" y="2"/>
                </a:lnTo>
                <a:lnTo>
                  <a:pt x="0" y="2"/>
                </a:lnTo>
                <a:lnTo>
                  <a:pt x="498907" y="2"/>
                </a:lnTo>
                <a:cubicBezTo>
                  <a:pt x="508566" y="2"/>
                  <a:pt x="516397" y="189626"/>
                  <a:pt x="516397" y="423537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34733" rIns="34733" bIns="34734" numCol="1" spcCol="1270" anchor="ctr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500" kern="1200" dirty="0" smtClean="0"/>
              <a:t>Ret = driver(</a:t>
            </a:r>
            <a:r>
              <a:rPr lang="en-US" altLang="zh-TW" sz="1500" kern="1200" dirty="0" err="1" smtClean="0"/>
              <a:t>cmd</a:t>
            </a:r>
            <a:r>
              <a:rPr lang="en-US" altLang="zh-TW" sz="1500" kern="1200" dirty="0" smtClean="0"/>
              <a:t> , </a:t>
            </a:r>
            <a:r>
              <a:rPr lang="en-US" altLang="zh-TW" sz="1500" kern="1200" dirty="0" err="1" smtClean="0"/>
              <a:t>Buf</a:t>
            </a:r>
            <a:r>
              <a:rPr lang="en-US" altLang="zh-TW" sz="1500" kern="1200" dirty="0" smtClean="0"/>
              <a:t>)</a:t>
            </a:r>
            <a:endParaRPr lang="zh-TW" altLang="en-US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500" kern="1200" dirty="0" smtClean="0"/>
              <a:t>…</a:t>
            </a:r>
            <a:endParaRPr lang="zh-TW" altLang="en-US" sz="1500" kern="1200" dirty="0"/>
          </a:p>
        </p:txBody>
      </p:sp>
      <p:sp>
        <p:nvSpPr>
          <p:cNvPr id="21" name="手繪多邊形 20"/>
          <p:cNvSpPr/>
          <p:nvPr/>
        </p:nvSpPr>
        <p:spPr>
          <a:xfrm>
            <a:off x="3034395" y="4567608"/>
            <a:ext cx="889533" cy="913627"/>
          </a:xfrm>
          <a:custGeom>
            <a:avLst/>
            <a:gdLst>
              <a:gd name="connsiteX0" fmla="*/ 0 w 794457"/>
              <a:gd name="connsiteY0" fmla="*/ 0 h 556120"/>
              <a:gd name="connsiteX1" fmla="*/ 516397 w 794457"/>
              <a:gd name="connsiteY1" fmla="*/ 0 h 556120"/>
              <a:gd name="connsiteX2" fmla="*/ 794457 w 794457"/>
              <a:gd name="connsiteY2" fmla="*/ 278060 h 556120"/>
              <a:gd name="connsiteX3" fmla="*/ 516397 w 794457"/>
              <a:gd name="connsiteY3" fmla="*/ 556120 h 556120"/>
              <a:gd name="connsiteX4" fmla="*/ 0 w 794457"/>
              <a:gd name="connsiteY4" fmla="*/ 556120 h 556120"/>
              <a:gd name="connsiteX5" fmla="*/ 278060 w 794457"/>
              <a:gd name="connsiteY5" fmla="*/ 278060 h 556120"/>
              <a:gd name="connsiteX6" fmla="*/ 0 w 794457"/>
              <a:gd name="connsiteY6" fmla="*/ 0 h 5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457" h="556120">
                <a:moveTo>
                  <a:pt x="794456" y="0"/>
                </a:moveTo>
                <a:lnTo>
                  <a:pt x="794456" y="361478"/>
                </a:lnTo>
                <a:lnTo>
                  <a:pt x="397229" y="556120"/>
                </a:lnTo>
                <a:lnTo>
                  <a:pt x="1" y="361478"/>
                </a:lnTo>
                <a:lnTo>
                  <a:pt x="1" y="0"/>
                </a:lnTo>
                <a:lnTo>
                  <a:pt x="397229" y="194642"/>
                </a:lnTo>
                <a:lnTo>
                  <a:pt x="794456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288220" rIns="10160" bIns="28822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1600" kern="1200" dirty="0" smtClean="0"/>
              <a:t>pass</a:t>
            </a:r>
            <a:endParaRPr lang="zh-TW" altLang="en-US" sz="1600" kern="1200" dirty="0"/>
          </a:p>
        </p:txBody>
      </p:sp>
      <p:sp>
        <p:nvSpPr>
          <p:cNvPr id="22" name="手繪多邊形 21"/>
          <p:cNvSpPr/>
          <p:nvPr/>
        </p:nvSpPr>
        <p:spPr>
          <a:xfrm>
            <a:off x="3923928" y="4567608"/>
            <a:ext cx="3294493" cy="593858"/>
          </a:xfrm>
          <a:custGeom>
            <a:avLst/>
            <a:gdLst>
              <a:gd name="connsiteX0" fmla="*/ 86068 w 516397"/>
              <a:gd name="connsiteY0" fmla="*/ 0 h 2541159"/>
              <a:gd name="connsiteX1" fmla="*/ 430329 w 516397"/>
              <a:gd name="connsiteY1" fmla="*/ 0 h 2541159"/>
              <a:gd name="connsiteX2" fmla="*/ 516397 w 516397"/>
              <a:gd name="connsiteY2" fmla="*/ 86068 h 2541159"/>
              <a:gd name="connsiteX3" fmla="*/ 516397 w 516397"/>
              <a:gd name="connsiteY3" fmla="*/ 2541159 h 2541159"/>
              <a:gd name="connsiteX4" fmla="*/ 516397 w 516397"/>
              <a:gd name="connsiteY4" fmla="*/ 2541159 h 2541159"/>
              <a:gd name="connsiteX5" fmla="*/ 0 w 516397"/>
              <a:gd name="connsiteY5" fmla="*/ 2541159 h 2541159"/>
              <a:gd name="connsiteX6" fmla="*/ 0 w 516397"/>
              <a:gd name="connsiteY6" fmla="*/ 2541159 h 2541159"/>
              <a:gd name="connsiteX7" fmla="*/ 0 w 516397"/>
              <a:gd name="connsiteY7" fmla="*/ 86068 h 2541159"/>
              <a:gd name="connsiteX8" fmla="*/ 86068 w 516397"/>
              <a:gd name="connsiteY8" fmla="*/ 0 h 254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397" h="2541159">
                <a:moveTo>
                  <a:pt x="516397" y="423537"/>
                </a:moveTo>
                <a:lnTo>
                  <a:pt x="516397" y="2117622"/>
                </a:lnTo>
                <a:cubicBezTo>
                  <a:pt x="516397" y="2351533"/>
                  <a:pt x="508566" y="2541157"/>
                  <a:pt x="498907" y="2541157"/>
                </a:cubicBezTo>
                <a:lnTo>
                  <a:pt x="0" y="2541157"/>
                </a:lnTo>
                <a:lnTo>
                  <a:pt x="0" y="2541157"/>
                </a:lnTo>
                <a:lnTo>
                  <a:pt x="0" y="2"/>
                </a:lnTo>
                <a:lnTo>
                  <a:pt x="0" y="2"/>
                </a:lnTo>
                <a:lnTo>
                  <a:pt x="498907" y="2"/>
                </a:lnTo>
                <a:cubicBezTo>
                  <a:pt x="508566" y="2"/>
                  <a:pt x="516397" y="189626"/>
                  <a:pt x="516397" y="423537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34733" rIns="34733" bIns="34734" numCol="1" spcCol="1270" anchor="ctr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TW" sz="1500" dirty="0" smtClean="0"/>
              <a:t>Ret = </a:t>
            </a:r>
            <a:r>
              <a:rPr lang="en-US" altLang="zh-TW" sz="1500" dirty="0" err="1" smtClean="0"/>
              <a:t>api_a</a:t>
            </a:r>
            <a:r>
              <a:rPr lang="en-US" altLang="zh-TW" sz="1500" dirty="0" smtClean="0"/>
              <a:t>(</a:t>
            </a:r>
            <a:r>
              <a:rPr lang="en-US" altLang="zh-TW" sz="1500" dirty="0" err="1" smtClean="0"/>
              <a:t>Buf</a:t>
            </a:r>
            <a:r>
              <a:rPr lang="en-US" altLang="zh-TW" sz="1500" dirty="0" smtClean="0"/>
              <a:t>)</a:t>
            </a:r>
            <a:endParaRPr lang="zh-TW" altLang="en-US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500" kern="1200" dirty="0" smtClean="0"/>
              <a:t>return Ret</a:t>
            </a:r>
            <a:endParaRPr lang="zh-TW" altLang="en-US" sz="1500" kern="1200" dirty="0"/>
          </a:p>
        </p:txBody>
      </p:sp>
      <p:sp>
        <p:nvSpPr>
          <p:cNvPr id="8" name="書卷 (垂直) 7">
            <a:hlinkClick r:id="rId3" action="ppaction://hlinksldjump"/>
          </p:cNvPr>
          <p:cNvSpPr/>
          <p:nvPr/>
        </p:nvSpPr>
        <p:spPr>
          <a:xfrm>
            <a:off x="1115616" y="1052736"/>
            <a:ext cx="1656184" cy="1728192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Func.c</a:t>
            </a:r>
            <a:endParaRPr lang="en-US" altLang="zh-TW" dirty="0" smtClean="0"/>
          </a:p>
        </p:txBody>
      </p:sp>
      <p:sp>
        <p:nvSpPr>
          <p:cNvPr id="11" name="向右箭號 10">
            <a:hlinkClick r:id="rId4" action="ppaction://hlinksldjump"/>
          </p:cNvPr>
          <p:cNvSpPr/>
          <p:nvPr/>
        </p:nvSpPr>
        <p:spPr>
          <a:xfrm flipH="1">
            <a:off x="1043608" y="6200733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48 -0.27365 L 4.72222E-6 2.23225E-6 " pathEditMode="relative" rAng="0" ptsTypes="AA">
                                      <p:cBhvr>
                                        <p:cTn id="10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74" y="13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6181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0668" y="4653136"/>
            <a:ext cx="2160240" cy="36004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2149517" y="2564904"/>
            <a:ext cx="864096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690668" y="3356992"/>
            <a:ext cx="3249484" cy="864096"/>
          </a:xfrm>
          <a:prstGeom prst="rect">
            <a:avLst/>
          </a:prstGeom>
          <a:solidFill>
            <a:srgbClr val="FFFFFF">
              <a:alpha val="3922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2690668" y="4149080"/>
            <a:ext cx="3321492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01803"/>
            <a:ext cx="54673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2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24744"/>
            <a:ext cx="53244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7" y="3645024"/>
            <a:ext cx="6677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7" y="4378449"/>
            <a:ext cx="6677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7" y="5085548"/>
            <a:ext cx="6667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7" y="5885648"/>
            <a:ext cx="66770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hlinkClick r:id="rId7" action="ppaction://hlinksldjump"/>
          </p:cNvPr>
          <p:cNvSpPr/>
          <p:nvPr/>
        </p:nvSpPr>
        <p:spPr>
          <a:xfrm>
            <a:off x="3203848" y="1844824"/>
            <a:ext cx="381642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7" action="ppaction://hlinksldjump"/>
          </p:cNvPr>
          <p:cNvSpPr/>
          <p:nvPr/>
        </p:nvSpPr>
        <p:spPr>
          <a:xfrm>
            <a:off x="3203848" y="2060848"/>
            <a:ext cx="381642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hlinkClick r:id="rId7" action="ppaction://hlinksldjump"/>
          </p:cNvPr>
          <p:cNvSpPr/>
          <p:nvPr/>
        </p:nvSpPr>
        <p:spPr>
          <a:xfrm>
            <a:off x="3203848" y="2348880"/>
            <a:ext cx="381642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>
            <a:hlinkClick r:id="rId8" action="ppaction://hlinksldjump"/>
          </p:cNvPr>
          <p:cNvSpPr/>
          <p:nvPr/>
        </p:nvSpPr>
        <p:spPr>
          <a:xfrm flipH="1">
            <a:off x="8366360" y="6093486"/>
            <a:ext cx="65910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2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Integration Testing</a:t>
            </a:r>
          </a:p>
          <a:p>
            <a:pPr lvl="1"/>
            <a:r>
              <a:rPr lang="en-US" altLang="zh-TW" dirty="0" smtClean="0"/>
              <a:t>Unit Testing</a:t>
            </a:r>
          </a:p>
          <a:p>
            <a:r>
              <a:rPr lang="en-US" altLang="zh-TW" dirty="0" smtClean="0"/>
              <a:t>Software Testing</a:t>
            </a:r>
          </a:p>
          <a:p>
            <a:pPr lvl="1"/>
            <a:r>
              <a:rPr lang="en-US" altLang="zh-TW" dirty="0" smtClean="0"/>
              <a:t>TDD</a:t>
            </a:r>
          </a:p>
          <a:p>
            <a:pPr lvl="1"/>
            <a:r>
              <a:rPr lang="en-US" altLang="zh-TW" dirty="0" smtClean="0"/>
              <a:t>Test case</a:t>
            </a:r>
          </a:p>
          <a:p>
            <a:pPr lvl="1"/>
            <a:r>
              <a:rPr lang="en-US" altLang="zh-TW" dirty="0" smtClean="0"/>
              <a:t>Unit test</a:t>
            </a:r>
          </a:p>
          <a:p>
            <a:pPr lvl="1"/>
            <a:r>
              <a:rPr lang="en-US" altLang="zh-TW" dirty="0" smtClean="0"/>
              <a:t>Stub &amp; Mock</a:t>
            </a:r>
          </a:p>
          <a:p>
            <a:r>
              <a:rPr lang="en-US" altLang="zh-TW" dirty="0"/>
              <a:t>Test Case </a:t>
            </a:r>
            <a:r>
              <a:rPr lang="en-US" altLang="zh-TW" dirty="0" smtClean="0"/>
              <a:t>Writing</a:t>
            </a:r>
          </a:p>
          <a:p>
            <a:pPr lvl="1"/>
            <a:r>
              <a:rPr lang="en-US" altLang="zh-TW" dirty="0" smtClean="0"/>
              <a:t>Unit test Framework - </a:t>
            </a:r>
            <a:r>
              <a:rPr lang="en-US" altLang="zh-TW" dirty="0" err="1">
                <a:hlinkClick r:id="rId2" tooltip="This path skips through empty directories"/>
              </a:rPr>
              <a:t>cmockery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 – </a:t>
            </a:r>
            <a:r>
              <a:rPr lang="en-US" altLang="zh-TW" dirty="0" err="1" smtClean="0"/>
              <a:t>CTestCaseGen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 : </a:t>
            </a:r>
            <a:r>
              <a:rPr lang="en-US" altLang="zh-TW" dirty="0" err="1" smtClean="0"/>
              <a:t>SemaApi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7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 &amp; Mock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Stub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Dependencies</a:t>
            </a:r>
          </a:p>
          <a:p>
            <a:pPr lvl="1"/>
            <a:r>
              <a:rPr lang="en-US" altLang="zh-TW" dirty="0"/>
              <a:t>Global Variables, Environment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 smtClean="0"/>
              <a:t>Initialize </a:t>
            </a:r>
            <a:r>
              <a:rPr lang="en-US" altLang="zh-TW" dirty="0"/>
              <a:t>functions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9672" y="2317522"/>
            <a:ext cx="2232248" cy="14401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8184" y="2317522"/>
            <a:ext cx="2232248" cy="14401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Target object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51920" y="2605554"/>
            <a:ext cx="2376264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851920" y="3397642"/>
            <a:ext cx="237626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851920" y="22048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Call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51920" y="33976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Stub example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867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62888" y="1484784"/>
            <a:ext cx="5157384" cy="360040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2780928"/>
            <a:ext cx="4896544" cy="2952328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 &amp; Mock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Mock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Dependencies</a:t>
            </a:r>
          </a:p>
          <a:p>
            <a:pPr lvl="1"/>
            <a:r>
              <a:rPr lang="en-US" altLang="zh-TW" dirty="0" smtClean="0"/>
              <a:t>Hardware dependency</a:t>
            </a:r>
          </a:p>
          <a:p>
            <a:pPr lvl="1"/>
            <a:r>
              <a:rPr lang="en-US" altLang="zh-TW" dirty="0" smtClean="0"/>
              <a:t>Environment dependency</a:t>
            </a:r>
            <a:endParaRPr lang="en-US" altLang="zh-TW" dirty="0"/>
          </a:p>
          <a:p>
            <a:pPr marL="82296" indent="0">
              <a:buNone/>
            </a:pPr>
            <a:endParaRPr lang="en-US" altLang="zh-TW" dirty="0" smtClean="0"/>
          </a:p>
          <a:p>
            <a:pPr marL="82296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259423"/>
            <a:ext cx="2232248" cy="14401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2276872"/>
            <a:ext cx="2232248" cy="14401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Target object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856" y="2547455"/>
            <a:ext cx="1368152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275856" y="3339543"/>
            <a:ext cx="136815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75856" y="21467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Call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75856" y="3339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27876" y="2516065"/>
            <a:ext cx="1116124" cy="9617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Dependent object</a:t>
            </a:r>
            <a:endParaRPr lang="zh-TW" altLang="en-US" sz="1400" b="1" dirty="0"/>
          </a:p>
        </p:txBody>
      </p:sp>
      <p:cxnSp>
        <p:nvCxnSpPr>
          <p:cNvPr id="16" name="直線單箭頭接點 15"/>
          <p:cNvCxnSpPr>
            <a:stCxn id="5" idx="3"/>
            <a:endCxn id="14" idx="1"/>
          </p:cNvCxnSpPr>
          <p:nvPr/>
        </p:nvCxnSpPr>
        <p:spPr>
          <a:xfrm>
            <a:off x="6876256" y="2996952"/>
            <a:ext cx="1151620" cy="0"/>
          </a:xfrm>
          <a:prstGeom prst="straightConnector1">
            <a:avLst/>
          </a:prstGeom>
          <a:ln w="5715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4" y="2309217"/>
            <a:ext cx="89249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821386"/>
            <a:ext cx="2952328" cy="288032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3928" y="3078190"/>
            <a:ext cx="16561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Target.c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285122" y="2762115"/>
            <a:ext cx="1761626" cy="1663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731159" y="1275184"/>
            <a:ext cx="1728192" cy="163218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driver.so or </a:t>
            </a:r>
          </a:p>
          <a:p>
            <a:pPr algn="ctr"/>
            <a:r>
              <a:rPr lang="en-US" altLang="zh-TW" dirty="0" err="1" smtClean="0"/>
              <a:t>driver.a</a:t>
            </a:r>
            <a:endParaRPr lang="en-US" altLang="zh-TW" dirty="0" smtClean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580113" y="2420888"/>
            <a:ext cx="1224136" cy="6573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36096" y="22895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Linker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23928" y="1785459"/>
            <a:ext cx="16561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mock.c</a:t>
            </a:r>
            <a:endParaRPr lang="zh-TW" altLang="en-US" dirty="0"/>
          </a:p>
        </p:txBody>
      </p:sp>
      <p:sp>
        <p:nvSpPr>
          <p:cNvPr id="19" name="弧形箭號 (左彎) 18"/>
          <p:cNvSpPr/>
          <p:nvPr/>
        </p:nvSpPr>
        <p:spPr>
          <a:xfrm>
            <a:off x="5652120" y="2289515"/>
            <a:ext cx="648072" cy="1427518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3131840" y="3284984"/>
            <a:ext cx="720080" cy="2283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flipH="1">
            <a:off x="3131840" y="3789040"/>
            <a:ext cx="720080" cy="2364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57192"/>
            <a:ext cx="762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3" y="1819057"/>
            <a:ext cx="86391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8883" y="3078525"/>
            <a:ext cx="5472608" cy="321681"/>
          </a:xfrm>
          <a:prstGeom prst="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3928" y="3078190"/>
            <a:ext cx="16561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Target.c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285122" y="2762115"/>
            <a:ext cx="1761626" cy="1663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23928" y="1785459"/>
            <a:ext cx="16561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api.c</a:t>
            </a:r>
            <a:endParaRPr lang="zh-TW" altLang="en-US" dirty="0"/>
          </a:p>
        </p:txBody>
      </p:sp>
      <p:sp>
        <p:nvSpPr>
          <p:cNvPr id="19" name="弧形箭號 (左彎) 18"/>
          <p:cNvSpPr/>
          <p:nvPr/>
        </p:nvSpPr>
        <p:spPr>
          <a:xfrm>
            <a:off x="5652120" y="2289515"/>
            <a:ext cx="648072" cy="1427518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3131840" y="3284984"/>
            <a:ext cx="720080" cy="2283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flipH="1">
            <a:off x="3131840" y="3789040"/>
            <a:ext cx="720080" cy="2364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670" y="276211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dependent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23928" y="1785459"/>
            <a:ext cx="16561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mock.c</a:t>
            </a:r>
            <a:endParaRPr lang="zh-TW" altLang="en-US" dirty="0"/>
          </a:p>
        </p:txBody>
      </p:sp>
      <p:sp>
        <p:nvSpPr>
          <p:cNvPr id="16" name="弧形箭號 (左彎) 15"/>
          <p:cNvSpPr/>
          <p:nvPr/>
        </p:nvSpPr>
        <p:spPr>
          <a:xfrm>
            <a:off x="5652120" y="2289515"/>
            <a:ext cx="648072" cy="1427518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writing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Unit Test Framework</a:t>
            </a:r>
          </a:p>
          <a:p>
            <a:pPr lvl="1"/>
            <a:r>
              <a:rPr lang="en-US" altLang="zh-TW" dirty="0" err="1" smtClean="0">
                <a:hlinkClick r:id="rId2"/>
              </a:rPr>
              <a:t>cmockery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140968"/>
            <a:ext cx="80581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Stub/Mock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Verify inputs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Expect values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Return value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54" y="3717032"/>
            <a:ext cx="7858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54" y="5403035"/>
            <a:ext cx="7791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67"/>
          <a:stretch/>
        </p:blipFill>
        <p:spPr bwMode="auto">
          <a:xfrm>
            <a:off x="1332055" y="2060848"/>
            <a:ext cx="781194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1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Integration </a:t>
            </a:r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testing a GUI or a GUI-based </a:t>
            </a:r>
            <a:r>
              <a:rPr lang="en-US" altLang="zh-TW" dirty="0" smtClean="0"/>
              <a:t>application.</a:t>
            </a:r>
          </a:p>
          <a:p>
            <a:r>
              <a:rPr lang="en-US" altLang="zh-TW" dirty="0" smtClean="0"/>
              <a:t>testing </a:t>
            </a:r>
            <a:r>
              <a:rPr lang="en-US" altLang="zh-TW" dirty="0"/>
              <a:t>a command line </a:t>
            </a:r>
            <a:r>
              <a:rPr lang="en-US" altLang="zh-TW" dirty="0" smtClean="0"/>
              <a:t>utility.</a:t>
            </a:r>
          </a:p>
          <a:p>
            <a:r>
              <a:rPr lang="en-US" altLang="zh-TW" dirty="0"/>
              <a:t>testing a </a:t>
            </a:r>
            <a:r>
              <a:rPr lang="en-US" altLang="zh-TW" dirty="0" smtClean="0"/>
              <a:t>subsystem</a:t>
            </a:r>
          </a:p>
          <a:p>
            <a:r>
              <a:rPr lang="en-US" altLang="zh-TW" dirty="0" smtClean="0"/>
              <a:t>testing </a:t>
            </a:r>
            <a:r>
              <a:rPr lang="en-US" altLang="zh-TW" dirty="0"/>
              <a:t>a scenario, such as a </a:t>
            </a:r>
            <a:r>
              <a:rPr lang="en-US" altLang="zh-TW" dirty="0" smtClean="0">
                <a:hlinkClick r:id="rId3"/>
              </a:rPr>
              <a:t>Happy Path</a:t>
            </a:r>
            <a:r>
              <a:rPr lang="en-US" altLang="zh-TW" dirty="0"/>
              <a:t>, then each variation or unhappiness.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4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8"/>
          <a:stretch/>
        </p:blipFill>
        <p:spPr bwMode="auto">
          <a:xfrm>
            <a:off x="1403648" y="1412777"/>
            <a:ext cx="7429500" cy="2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"/>
          <a:stretch/>
        </p:blipFill>
        <p:spPr bwMode="auto">
          <a:xfrm>
            <a:off x="1403648" y="3789040"/>
            <a:ext cx="74295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7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"/>
          <a:stretch/>
        </p:blipFill>
        <p:spPr bwMode="auto">
          <a:xfrm>
            <a:off x="1443397" y="1456522"/>
            <a:ext cx="7315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96" y="3695700"/>
            <a:ext cx="7315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 – </a:t>
            </a:r>
            <a:r>
              <a:rPr lang="en-US" altLang="zh-TW" dirty="0" err="1"/>
              <a:t>CTestCaseGen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CTestCaseGen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git@github.com:locke12456/</a:t>
            </a:r>
            <a:r>
              <a:rPr lang="en-US" altLang="zh-TW" dirty="0" err="1" smtClean="0">
                <a:hlinkClick r:id="rId2"/>
              </a:rPr>
              <a:t>CTestCaseGen.git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8"/>
          <a:stretch/>
        </p:blipFill>
        <p:spPr bwMode="auto">
          <a:xfrm>
            <a:off x="-946" y="3178451"/>
            <a:ext cx="9144946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剪去並圓角化單一角落矩形 9"/>
          <p:cNvSpPr/>
          <p:nvPr/>
        </p:nvSpPr>
        <p:spPr>
          <a:xfrm>
            <a:off x="6516216" y="1016833"/>
            <a:ext cx="2448272" cy="1332047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en-US" altLang="zh-TW" b="1" dirty="0" err="1" smtClean="0">
                <a:solidFill>
                  <a:schemeClr val="tx1"/>
                </a:solidFill>
              </a:rPr>
              <a:t>Ia_file</a:t>
            </a:r>
            <a:r>
              <a:rPr lang="en-US" altLang="zh-TW" b="1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Path : C:/code/a_file/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4545" y="1916832"/>
            <a:ext cx="4824536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include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ow </a:t>
            </a:r>
            <a:r>
              <a:rPr lang="en-US" altLang="zh-TW" dirty="0"/>
              <a:t>it works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4544" y="3212976"/>
            <a:ext cx="4824537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5" y="2384884"/>
            <a:ext cx="126064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a.h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50634" y="2399184"/>
            <a:ext cx="126064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.h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545" y="2399184"/>
            <a:ext cx="126064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</a:t>
            </a:r>
            <a:r>
              <a:rPr lang="en-US" altLang="zh-TW" dirty="0" err="1" smtClean="0"/>
              <a:t>.h</a:t>
            </a:r>
            <a:endParaRPr lang="zh-TW" altLang="en-US" dirty="0"/>
          </a:p>
        </p:txBody>
      </p:sp>
      <p:sp>
        <p:nvSpPr>
          <p:cNvPr id="11" name="剪去並圓角化單一角落矩形 10"/>
          <p:cNvSpPr/>
          <p:nvPr/>
        </p:nvSpPr>
        <p:spPr>
          <a:xfrm>
            <a:off x="6516216" y="2474640"/>
            <a:ext cx="2448272" cy="1332047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en-US" altLang="zh-TW" b="1" dirty="0" err="1" smtClean="0">
                <a:solidFill>
                  <a:schemeClr val="tx1"/>
                </a:solidFill>
              </a:rPr>
              <a:t>Sa_file</a:t>
            </a:r>
            <a:r>
              <a:rPr lang="en-US" altLang="zh-TW" b="1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Path : C:/code/a_file/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32240" y="3217032"/>
            <a:ext cx="2052733" cy="3164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a.h</a:t>
            </a:r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"/>
          <a:stretch/>
        </p:blipFill>
        <p:spPr bwMode="auto">
          <a:xfrm>
            <a:off x="1704933" y="3601169"/>
            <a:ext cx="4417031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679848" y="3573016"/>
            <a:ext cx="2028056" cy="360040"/>
          </a:xfrm>
          <a:prstGeom prst="rect">
            <a:avLst/>
          </a:prstGeom>
          <a:solidFill>
            <a:srgbClr val="C32D2E">
              <a:alpha val="2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082312" y="5085184"/>
            <a:ext cx="2417878" cy="360040"/>
          </a:xfrm>
          <a:prstGeom prst="rect">
            <a:avLst/>
          </a:prstGeom>
          <a:solidFill>
            <a:srgbClr val="C32D2E">
              <a:alpha val="2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r="22184"/>
          <a:stretch/>
        </p:blipFill>
        <p:spPr bwMode="auto">
          <a:xfrm>
            <a:off x="6774025" y="3723091"/>
            <a:ext cx="1932654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6756917" y="4085456"/>
            <a:ext cx="2028056" cy="360040"/>
          </a:xfrm>
          <a:prstGeom prst="rect">
            <a:avLst/>
          </a:prstGeom>
          <a:solidFill>
            <a:srgbClr val="C32D2E">
              <a:alpha val="2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57691 -0.09444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37" y="-47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8" grpId="0" animBg="1"/>
      <p:bldP spid="12" grpId="0" animBg="1"/>
      <p:bldP spid="13" grpId="0" animBg="1"/>
      <p:bldP spid="17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Command</a:t>
            </a:r>
          </a:p>
          <a:p>
            <a:r>
              <a:rPr lang="en-US" altLang="zh-TW" dirty="0" smtClean="0"/>
              <a:t>python cmockery_generator.py –</a:t>
            </a:r>
            <a:r>
              <a:rPr lang="en-US" altLang="zh-TW" dirty="0" err="1" smtClean="0"/>
              <a:t>Ia_file</a:t>
            </a:r>
            <a:r>
              <a:rPr lang="en-US" altLang="zh-TW" dirty="0" smtClean="0"/>
              <a:t>/ -S. –</a:t>
            </a:r>
            <a:r>
              <a:rPr lang="en-US" altLang="zh-TW" dirty="0" err="1" smtClean="0"/>
              <a:t>Sa_file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func.c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59150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it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86025"/>
            <a:ext cx="86010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" y="548680"/>
            <a:ext cx="90201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4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1857290"/>
            <a:ext cx="72675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writing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4098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88224" y="3870387"/>
            <a:ext cx="2417878" cy="360040"/>
          </a:xfrm>
          <a:prstGeom prst="rect">
            <a:avLst/>
          </a:prstGeom>
          <a:solidFill>
            <a:srgbClr val="C32D2E">
              <a:alpha val="2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618172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484784"/>
            <a:ext cx="77343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3736"/>
            <a:ext cx="78486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Testing </a:t>
            </a:r>
            <a:r>
              <a:rPr lang="en-US" altLang="zh-TW" dirty="0"/>
              <a:t>a GUI or a GUI-based application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</a:t>
            </a:r>
            <a:r>
              <a:rPr lang="en-US" altLang="zh-TW" dirty="0"/>
              <a:t>a GUI or a GUI-based application should not require a tool for recording and replaying GUI events such as keystrokes, mouse movements and mouse clicks, but the hooks for </a:t>
            </a:r>
            <a:r>
              <a:rPr lang="en-US" altLang="zh-TW" dirty="0" err="1"/>
              <a:t>UnitTesting</a:t>
            </a:r>
            <a:r>
              <a:rPr lang="en-US" altLang="zh-TW" dirty="0"/>
              <a:t> of GUI controls are often not accessible or </a:t>
            </a:r>
            <a:r>
              <a:rPr lang="en-US" altLang="zh-TW" dirty="0" smtClean="0"/>
              <a:t>productized.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5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Includes in Test </a:t>
            </a:r>
            <a:r>
              <a:rPr lang="en-US" altLang="zh-TW" dirty="0"/>
              <a:t>case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4608512" cy="363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987824" y="2777649"/>
            <a:ext cx="3600400" cy="360040"/>
          </a:xfrm>
          <a:prstGeom prst="rect">
            <a:avLst/>
          </a:prstGeom>
          <a:solidFill>
            <a:srgbClr val="6D6D6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2987824" y="3969132"/>
            <a:ext cx="3600400" cy="360040"/>
          </a:xfrm>
          <a:prstGeom prst="rect">
            <a:avLst/>
          </a:prstGeom>
          <a:solidFill>
            <a:srgbClr val="6D6D6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2987824" y="4365104"/>
            <a:ext cx="3600400" cy="360040"/>
          </a:xfrm>
          <a:prstGeom prst="rect">
            <a:avLst/>
          </a:prstGeom>
          <a:solidFill>
            <a:srgbClr val="6D6D6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2987824" y="4797152"/>
            <a:ext cx="3600400" cy="360040"/>
          </a:xfrm>
          <a:prstGeom prst="rect">
            <a:avLst/>
          </a:prstGeom>
          <a:solidFill>
            <a:srgbClr val="6D6D6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7" action="ppaction://hlinksldjump"/>
          </p:cNvPr>
          <p:cNvSpPr/>
          <p:nvPr/>
        </p:nvSpPr>
        <p:spPr>
          <a:xfrm>
            <a:off x="2987824" y="5229200"/>
            <a:ext cx="3600400" cy="360040"/>
          </a:xfrm>
          <a:prstGeom prst="rect">
            <a:avLst/>
          </a:prstGeom>
          <a:solidFill>
            <a:srgbClr val="6D6D6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8" y="1146448"/>
            <a:ext cx="92202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>
            <a:hlinkClick r:id="rId3" action="ppaction://hlinksldjump"/>
          </p:cNvPr>
          <p:cNvSpPr/>
          <p:nvPr/>
        </p:nvSpPr>
        <p:spPr>
          <a:xfrm flipH="1">
            <a:off x="8316416" y="6254410"/>
            <a:ext cx="64807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192"/>
            <a:ext cx="106108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hlinkClick r:id="rId3" action="ppaction://hlinksldjump"/>
          </p:cNvPr>
          <p:cNvSpPr/>
          <p:nvPr/>
        </p:nvSpPr>
        <p:spPr>
          <a:xfrm flipH="1">
            <a:off x="8316416" y="6254410"/>
            <a:ext cx="64807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向右箭號 4">
            <a:hlinkClick r:id="rId2" action="ppaction://hlinksldjump"/>
          </p:cNvPr>
          <p:cNvSpPr/>
          <p:nvPr/>
        </p:nvSpPr>
        <p:spPr>
          <a:xfrm flipH="1">
            <a:off x="8316416" y="6254410"/>
            <a:ext cx="64807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89" y="1951112"/>
            <a:ext cx="68961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3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4" y="1398984"/>
            <a:ext cx="11210926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hlinkClick r:id="rId3" action="ppaction://hlinksldjump"/>
          </p:cNvPr>
          <p:cNvSpPr/>
          <p:nvPr/>
        </p:nvSpPr>
        <p:spPr>
          <a:xfrm flipH="1">
            <a:off x="8316416" y="6254410"/>
            <a:ext cx="64807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767"/>
            <a:ext cx="9953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hlinkClick r:id="rId3" action="ppaction://hlinksldjump"/>
          </p:cNvPr>
          <p:cNvSpPr/>
          <p:nvPr/>
        </p:nvSpPr>
        <p:spPr>
          <a:xfrm flipH="1">
            <a:off x="8316416" y="6254410"/>
            <a:ext cx="64807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51037"/>
            <a:ext cx="8477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2124020" y="2996952"/>
            <a:ext cx="3168352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8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7562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2915816" y="2732640"/>
            <a:ext cx="273630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"/>
          <a:stretch/>
        </p:blipFill>
        <p:spPr bwMode="auto">
          <a:xfrm>
            <a:off x="-14953" y="1700808"/>
            <a:ext cx="9158954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2411760" y="4293096"/>
            <a:ext cx="2088232" cy="288032"/>
          </a:xfrm>
          <a:prstGeom prst="rect">
            <a:avLst/>
          </a:prstGeom>
          <a:solidFill>
            <a:srgbClr val="000000">
              <a:alpha val="5098"/>
            </a:srgb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434286" y="5546801"/>
            <a:ext cx="201622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4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Testing </a:t>
            </a:r>
            <a:r>
              <a:rPr lang="en-US" altLang="zh-TW" dirty="0">
                <a:effectLst/>
              </a:rPr>
              <a:t>a command line utility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a command line utility should not require make and/or shell scripts, then "diff" or "</a:t>
            </a:r>
            <a:r>
              <a:rPr lang="en-US" altLang="zh-TW" dirty="0" err="1"/>
              <a:t>cmp</a:t>
            </a:r>
            <a:r>
              <a:rPr lang="en-US" altLang="zh-TW" dirty="0"/>
              <a:t>" to see if the output is the same as the </a:t>
            </a:r>
            <a:r>
              <a:rPr lang="en-US" altLang="zh-TW" dirty="0" err="1" smtClean="0"/>
              <a:t>GoldenStandard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r>
              <a:rPr lang="en-US" altLang="zh-TW" dirty="0" smtClean="0"/>
              <a:t>not.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71628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7054280" y="3068960"/>
            <a:ext cx="1656184" cy="360040"/>
          </a:xfrm>
          <a:prstGeom prst="rect">
            <a:avLst/>
          </a:prstGeom>
          <a:solidFill>
            <a:srgbClr val="000000">
              <a:alpha val="5098"/>
            </a:srgbClr>
          </a:solidFill>
          <a:ln w="571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</a:t>
            </a:r>
            <a:r>
              <a:rPr lang="en-US" altLang="zh-TW" dirty="0"/>
              <a:t>a subsystem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library or a component of a library </a:t>
            </a:r>
            <a:endParaRPr lang="en-US" altLang="zh-TW" dirty="0" smtClean="0"/>
          </a:p>
          <a:p>
            <a:r>
              <a:rPr lang="en-US" altLang="zh-TW" dirty="0" smtClean="0"/>
              <a:t>Requires </a:t>
            </a:r>
            <a:r>
              <a:rPr lang="en-US" altLang="zh-TW" dirty="0"/>
              <a:t>a scaffolding program to call the methods/functions with various parameters and check return values. And this scaffolding only requires extending that library's copious </a:t>
            </a:r>
            <a:r>
              <a:rPr lang="en-US" altLang="zh-TW" dirty="0" err="1">
                <a:hlinkClick r:id="rId2"/>
              </a:rPr>
              <a:t>UnitTest</a:t>
            </a:r>
            <a:r>
              <a:rPr lang="en-US" altLang="zh-TW" dirty="0" err="1"/>
              <a:t>s</a:t>
            </a:r>
            <a:r>
              <a:rPr lang="en-US" altLang="zh-TW" dirty="0"/>
              <a:t>.</a:t>
            </a:r>
          </a:p>
          <a:p>
            <a:pPr marL="82296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5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344542" y="2815970"/>
            <a:ext cx="1680209" cy="168021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手繪多邊形 7"/>
          <p:cNvSpPr/>
          <p:nvPr/>
        </p:nvSpPr>
        <p:spPr>
          <a:xfrm>
            <a:off x="4210126" y="1447800"/>
            <a:ext cx="1949043" cy="1128141"/>
          </a:xfrm>
          <a:custGeom>
            <a:avLst/>
            <a:gdLst>
              <a:gd name="connsiteX0" fmla="*/ 0 w 1949043"/>
              <a:gd name="connsiteY0" fmla="*/ 0 h 1128141"/>
              <a:gd name="connsiteX1" fmla="*/ 1949043 w 1949043"/>
              <a:gd name="connsiteY1" fmla="*/ 0 h 1128141"/>
              <a:gd name="connsiteX2" fmla="*/ 1949043 w 1949043"/>
              <a:gd name="connsiteY2" fmla="*/ 1128141 h 1128141"/>
              <a:gd name="connsiteX3" fmla="*/ 0 w 1949043"/>
              <a:gd name="connsiteY3" fmla="*/ 1128141 h 1128141"/>
              <a:gd name="connsiteX4" fmla="*/ 0 w 1949043"/>
              <a:gd name="connsiteY4" fmla="*/ 0 h 112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043" h="1128141">
                <a:moveTo>
                  <a:pt x="0" y="0"/>
                </a:moveTo>
                <a:lnTo>
                  <a:pt x="1949043" y="0"/>
                </a:lnTo>
                <a:lnTo>
                  <a:pt x="1949043" y="1128141"/>
                </a:lnTo>
                <a:lnTo>
                  <a:pt x="0" y="11281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b="0" kern="1200" dirty="0" smtClean="0">
                <a:solidFill>
                  <a:srgbClr val="FF0000"/>
                </a:solidFill>
              </a:rPr>
              <a:t>F</a:t>
            </a:r>
            <a:r>
              <a:rPr lang="en-US" sz="2700" b="0" kern="1200" dirty="0" smtClean="0"/>
              <a:t>ast</a:t>
            </a:r>
            <a:endParaRPr lang="zh-TW" sz="2700" b="0" kern="1200" dirty="0"/>
          </a:p>
        </p:txBody>
      </p:sp>
      <p:sp>
        <p:nvSpPr>
          <p:cNvPr id="9" name="橢圓 8"/>
          <p:cNvSpPr/>
          <p:nvPr/>
        </p:nvSpPr>
        <p:spPr>
          <a:xfrm>
            <a:off x="4983694" y="3280189"/>
            <a:ext cx="1680209" cy="168021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手繪多邊形 9"/>
          <p:cNvSpPr/>
          <p:nvPr/>
        </p:nvSpPr>
        <p:spPr>
          <a:xfrm>
            <a:off x="6797649" y="2935985"/>
            <a:ext cx="1747418" cy="1224153"/>
          </a:xfrm>
          <a:custGeom>
            <a:avLst/>
            <a:gdLst>
              <a:gd name="connsiteX0" fmla="*/ 0 w 1747418"/>
              <a:gd name="connsiteY0" fmla="*/ 0 h 1224153"/>
              <a:gd name="connsiteX1" fmla="*/ 1747418 w 1747418"/>
              <a:gd name="connsiteY1" fmla="*/ 0 h 1224153"/>
              <a:gd name="connsiteX2" fmla="*/ 1747418 w 1747418"/>
              <a:gd name="connsiteY2" fmla="*/ 1224153 h 1224153"/>
              <a:gd name="connsiteX3" fmla="*/ 0 w 1747418"/>
              <a:gd name="connsiteY3" fmla="*/ 1224153 h 1224153"/>
              <a:gd name="connsiteX4" fmla="*/ 0 w 1747418"/>
              <a:gd name="connsiteY4" fmla="*/ 0 h 12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418" h="1224153">
                <a:moveTo>
                  <a:pt x="0" y="0"/>
                </a:moveTo>
                <a:lnTo>
                  <a:pt x="1747418" y="0"/>
                </a:lnTo>
                <a:lnTo>
                  <a:pt x="1747418" y="1224153"/>
                </a:lnTo>
                <a:lnTo>
                  <a:pt x="0" y="12241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b="0" kern="1200" dirty="0" smtClean="0">
                <a:solidFill>
                  <a:srgbClr val="FF0000"/>
                </a:solidFill>
              </a:rPr>
              <a:t>I</a:t>
            </a:r>
            <a:r>
              <a:rPr lang="en-US" sz="2700" b="0" kern="1200" dirty="0" smtClean="0"/>
              <a:t>ndependent</a:t>
            </a:r>
            <a:endParaRPr lang="zh-TW" sz="2700" b="0" kern="1200" dirty="0"/>
          </a:p>
        </p:txBody>
      </p:sp>
      <p:sp>
        <p:nvSpPr>
          <p:cNvPr id="11" name="橢圓 10"/>
          <p:cNvSpPr/>
          <p:nvPr/>
        </p:nvSpPr>
        <p:spPr>
          <a:xfrm>
            <a:off x="4739728" y="4031962"/>
            <a:ext cx="1680209" cy="168021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2" name="手繪多邊形 11"/>
          <p:cNvSpPr/>
          <p:nvPr/>
        </p:nvSpPr>
        <p:spPr>
          <a:xfrm>
            <a:off x="6528816" y="5024247"/>
            <a:ext cx="1747418" cy="1224153"/>
          </a:xfrm>
          <a:custGeom>
            <a:avLst/>
            <a:gdLst>
              <a:gd name="connsiteX0" fmla="*/ 0 w 1747418"/>
              <a:gd name="connsiteY0" fmla="*/ 0 h 1224153"/>
              <a:gd name="connsiteX1" fmla="*/ 1747418 w 1747418"/>
              <a:gd name="connsiteY1" fmla="*/ 0 h 1224153"/>
              <a:gd name="connsiteX2" fmla="*/ 1747418 w 1747418"/>
              <a:gd name="connsiteY2" fmla="*/ 1224153 h 1224153"/>
              <a:gd name="connsiteX3" fmla="*/ 0 w 1747418"/>
              <a:gd name="connsiteY3" fmla="*/ 1224153 h 1224153"/>
              <a:gd name="connsiteX4" fmla="*/ 0 w 1747418"/>
              <a:gd name="connsiteY4" fmla="*/ 0 h 12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418" h="1224153">
                <a:moveTo>
                  <a:pt x="0" y="0"/>
                </a:moveTo>
                <a:lnTo>
                  <a:pt x="1747418" y="0"/>
                </a:lnTo>
                <a:lnTo>
                  <a:pt x="1747418" y="1224153"/>
                </a:lnTo>
                <a:lnTo>
                  <a:pt x="0" y="12241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b="0" kern="1200" dirty="0" smtClean="0">
                <a:solidFill>
                  <a:srgbClr val="FF0000"/>
                </a:solidFill>
              </a:rPr>
              <a:t>R</a:t>
            </a:r>
            <a:r>
              <a:rPr lang="en-US" sz="2700" b="0" kern="1200" dirty="0" smtClean="0"/>
              <a:t>epeatable</a:t>
            </a:r>
            <a:endParaRPr lang="zh-TW" sz="2700" b="0" kern="1200" dirty="0"/>
          </a:p>
        </p:txBody>
      </p:sp>
      <p:sp>
        <p:nvSpPr>
          <p:cNvPr id="13" name="橢圓 12"/>
          <p:cNvSpPr/>
          <p:nvPr/>
        </p:nvSpPr>
        <p:spPr>
          <a:xfrm>
            <a:off x="3949357" y="4031962"/>
            <a:ext cx="1680209" cy="168021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4" name="手繪多邊形 13"/>
          <p:cNvSpPr/>
          <p:nvPr/>
        </p:nvSpPr>
        <p:spPr>
          <a:xfrm>
            <a:off x="2093061" y="5024247"/>
            <a:ext cx="1747418" cy="1224153"/>
          </a:xfrm>
          <a:custGeom>
            <a:avLst/>
            <a:gdLst>
              <a:gd name="connsiteX0" fmla="*/ 0 w 1747418"/>
              <a:gd name="connsiteY0" fmla="*/ 0 h 1224153"/>
              <a:gd name="connsiteX1" fmla="*/ 1747418 w 1747418"/>
              <a:gd name="connsiteY1" fmla="*/ 0 h 1224153"/>
              <a:gd name="connsiteX2" fmla="*/ 1747418 w 1747418"/>
              <a:gd name="connsiteY2" fmla="*/ 1224153 h 1224153"/>
              <a:gd name="connsiteX3" fmla="*/ 0 w 1747418"/>
              <a:gd name="connsiteY3" fmla="*/ 1224153 h 1224153"/>
              <a:gd name="connsiteX4" fmla="*/ 0 w 1747418"/>
              <a:gd name="connsiteY4" fmla="*/ 0 h 12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418" h="1224153">
                <a:moveTo>
                  <a:pt x="0" y="0"/>
                </a:moveTo>
                <a:lnTo>
                  <a:pt x="1747418" y="0"/>
                </a:lnTo>
                <a:lnTo>
                  <a:pt x="1747418" y="1224153"/>
                </a:lnTo>
                <a:lnTo>
                  <a:pt x="0" y="12241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b="0" kern="1200" dirty="0" smtClean="0">
                <a:solidFill>
                  <a:srgbClr val="FF0000"/>
                </a:solidFill>
              </a:rPr>
              <a:t>S</a:t>
            </a:r>
            <a:r>
              <a:rPr lang="en-US" sz="2700" b="0" kern="1200" dirty="0" smtClean="0"/>
              <a:t>elf-Validating</a:t>
            </a:r>
            <a:endParaRPr lang="zh-TW" sz="2700" b="0" kern="1200" dirty="0"/>
          </a:p>
        </p:txBody>
      </p:sp>
      <p:sp>
        <p:nvSpPr>
          <p:cNvPr id="15" name="橢圓 14"/>
          <p:cNvSpPr/>
          <p:nvPr/>
        </p:nvSpPr>
        <p:spPr>
          <a:xfrm>
            <a:off x="3705391" y="3280189"/>
            <a:ext cx="1680209" cy="168021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手繪多邊形 15"/>
          <p:cNvSpPr/>
          <p:nvPr/>
        </p:nvSpPr>
        <p:spPr>
          <a:xfrm>
            <a:off x="1824228" y="2935985"/>
            <a:ext cx="1747418" cy="1224153"/>
          </a:xfrm>
          <a:custGeom>
            <a:avLst/>
            <a:gdLst>
              <a:gd name="connsiteX0" fmla="*/ 0 w 1747418"/>
              <a:gd name="connsiteY0" fmla="*/ 0 h 1224153"/>
              <a:gd name="connsiteX1" fmla="*/ 1747418 w 1747418"/>
              <a:gd name="connsiteY1" fmla="*/ 0 h 1224153"/>
              <a:gd name="connsiteX2" fmla="*/ 1747418 w 1747418"/>
              <a:gd name="connsiteY2" fmla="*/ 1224153 h 1224153"/>
              <a:gd name="connsiteX3" fmla="*/ 0 w 1747418"/>
              <a:gd name="connsiteY3" fmla="*/ 1224153 h 1224153"/>
              <a:gd name="connsiteX4" fmla="*/ 0 w 1747418"/>
              <a:gd name="connsiteY4" fmla="*/ 0 h 12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418" h="1224153">
                <a:moveTo>
                  <a:pt x="0" y="0"/>
                </a:moveTo>
                <a:lnTo>
                  <a:pt x="1747418" y="0"/>
                </a:lnTo>
                <a:lnTo>
                  <a:pt x="1747418" y="1224153"/>
                </a:lnTo>
                <a:lnTo>
                  <a:pt x="0" y="12241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b="0" kern="1200" dirty="0" smtClean="0">
                <a:solidFill>
                  <a:srgbClr val="FF0000"/>
                </a:solidFill>
              </a:rPr>
              <a:t>T</a:t>
            </a:r>
            <a:r>
              <a:rPr lang="en-US" sz="2700" b="0" kern="1200" dirty="0" smtClean="0"/>
              <a:t>imely</a:t>
            </a:r>
            <a:endParaRPr lang="zh-TW" sz="2700" b="0" kern="1200" dirty="0"/>
          </a:p>
        </p:txBody>
      </p:sp>
    </p:spTree>
    <p:extLst>
      <p:ext uri="{BB962C8B-B14F-4D97-AF65-F5344CB8AC3E}">
        <p14:creationId xmlns:p14="http://schemas.microsoft.com/office/powerpoint/2010/main" val="12511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&amp; Unit test</a:t>
            </a:r>
            <a:endParaRPr lang="zh-TW" altLang="en-US" dirty="0"/>
          </a:p>
        </p:txBody>
      </p:sp>
      <p:sp>
        <p:nvSpPr>
          <p:cNvPr id="6" name="橢圓 5">
            <a:hlinkClick r:id="rId3" action="ppaction://hlinksldjump"/>
          </p:cNvPr>
          <p:cNvSpPr/>
          <p:nvPr/>
        </p:nvSpPr>
        <p:spPr>
          <a:xfrm>
            <a:off x="1887703" y="2647949"/>
            <a:ext cx="3600450" cy="360045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橢圓 6">
            <a:hlinkClick r:id="rId4" action="ppaction://hlinksldjump"/>
          </p:cNvPr>
          <p:cNvSpPr/>
          <p:nvPr/>
        </p:nvSpPr>
        <p:spPr>
          <a:xfrm>
            <a:off x="3087853" y="3848100"/>
            <a:ext cx="1200150" cy="120015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手繪多邊形 7"/>
          <p:cNvSpPr/>
          <p:nvPr/>
        </p:nvSpPr>
        <p:spPr>
          <a:xfrm>
            <a:off x="6088228" y="1447800"/>
            <a:ext cx="1800225" cy="1500187"/>
          </a:xfrm>
          <a:custGeom>
            <a:avLst/>
            <a:gdLst>
              <a:gd name="connsiteX0" fmla="*/ 0 w 1800225"/>
              <a:gd name="connsiteY0" fmla="*/ 0 h 1500187"/>
              <a:gd name="connsiteX1" fmla="*/ 1800225 w 1800225"/>
              <a:gd name="connsiteY1" fmla="*/ 0 h 1500187"/>
              <a:gd name="connsiteX2" fmla="*/ 1800225 w 1800225"/>
              <a:gd name="connsiteY2" fmla="*/ 1500187 h 1500187"/>
              <a:gd name="connsiteX3" fmla="*/ 0 w 1800225"/>
              <a:gd name="connsiteY3" fmla="*/ 1500187 h 1500187"/>
              <a:gd name="connsiteX4" fmla="*/ 0 w 1800225"/>
              <a:gd name="connsiteY4" fmla="*/ 0 h 15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1500187">
                <a:moveTo>
                  <a:pt x="0" y="0"/>
                </a:moveTo>
                <a:lnTo>
                  <a:pt x="1800225" y="0"/>
                </a:lnTo>
                <a:lnTo>
                  <a:pt x="1800225" y="1500187"/>
                </a:lnTo>
                <a:lnTo>
                  <a:pt x="0" y="1500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2928" tIns="55880" rIns="55880" bIns="55880" numCol="1" spcCol="1270" anchor="ctr" anchorCtr="0">
            <a:noAutofit/>
          </a:bodyPr>
          <a:lstStyle/>
          <a:p>
            <a:pPr lvl="0" algn="l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/>
              <a:t>Unit</a:t>
            </a:r>
            <a:endParaRPr lang="zh-TW" sz="1800" kern="1200" dirty="0"/>
          </a:p>
        </p:txBody>
      </p:sp>
      <p:sp>
        <p:nvSpPr>
          <p:cNvPr id="9" name="直線接點 8"/>
          <p:cNvSpPr/>
          <p:nvPr/>
        </p:nvSpPr>
        <p:spPr>
          <a:xfrm>
            <a:off x="5638172" y="2197893"/>
            <a:ext cx="450056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直線接點 9"/>
          <p:cNvSpPr/>
          <p:nvPr/>
        </p:nvSpPr>
        <p:spPr>
          <a:xfrm rot="5400000">
            <a:off x="3536560" y="2348062"/>
            <a:ext cx="2251481" cy="1948743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手繪多邊形 10"/>
          <p:cNvSpPr/>
          <p:nvPr/>
        </p:nvSpPr>
        <p:spPr>
          <a:xfrm>
            <a:off x="5495090" y="2947987"/>
            <a:ext cx="2986501" cy="1500187"/>
          </a:xfrm>
          <a:custGeom>
            <a:avLst/>
            <a:gdLst>
              <a:gd name="connsiteX0" fmla="*/ 0 w 2986501"/>
              <a:gd name="connsiteY0" fmla="*/ 0 h 1500187"/>
              <a:gd name="connsiteX1" fmla="*/ 2986501 w 2986501"/>
              <a:gd name="connsiteY1" fmla="*/ 0 h 1500187"/>
              <a:gd name="connsiteX2" fmla="*/ 2986501 w 2986501"/>
              <a:gd name="connsiteY2" fmla="*/ 1500187 h 1500187"/>
              <a:gd name="connsiteX3" fmla="*/ 0 w 2986501"/>
              <a:gd name="connsiteY3" fmla="*/ 1500187 h 1500187"/>
              <a:gd name="connsiteX4" fmla="*/ 0 w 2986501"/>
              <a:gd name="connsiteY4" fmla="*/ 0 h 15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6501" h="1500187">
                <a:moveTo>
                  <a:pt x="0" y="0"/>
                </a:moveTo>
                <a:lnTo>
                  <a:pt x="2986501" y="0"/>
                </a:lnTo>
                <a:lnTo>
                  <a:pt x="2986501" y="1500187"/>
                </a:lnTo>
                <a:lnTo>
                  <a:pt x="0" y="1500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66040" rIns="66040" bIns="66040" numCol="1" spcCol="1270" anchor="ctr" anchorCtr="0">
            <a:noAutofit/>
          </a:bodyPr>
          <a:lstStyle/>
          <a:p>
            <a:pPr lvl="0" algn="l" defTabSz="2311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200" kern="1200" dirty="0" smtClean="0"/>
              <a:t>  </a:t>
            </a:r>
            <a:r>
              <a:rPr lang="en-US" sz="4400" kern="1200" dirty="0" smtClean="0"/>
              <a:t>Unit test</a:t>
            </a:r>
            <a:endParaRPr lang="zh-TW" sz="4400" kern="1200" dirty="0"/>
          </a:p>
        </p:txBody>
      </p:sp>
      <p:sp>
        <p:nvSpPr>
          <p:cNvPr id="12" name="直線接點 11"/>
          <p:cNvSpPr/>
          <p:nvPr/>
        </p:nvSpPr>
        <p:spPr>
          <a:xfrm>
            <a:off x="5638172" y="3698081"/>
            <a:ext cx="450056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直線接點 12"/>
          <p:cNvSpPr/>
          <p:nvPr/>
        </p:nvSpPr>
        <p:spPr>
          <a:xfrm rot="5400000">
            <a:off x="4304085" y="3943691"/>
            <a:ext cx="1576036" cy="1089136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向右箭號 13">
            <a:hlinkClick r:id="rId5" action="ppaction://hlinksldjump"/>
          </p:cNvPr>
          <p:cNvSpPr/>
          <p:nvPr/>
        </p:nvSpPr>
        <p:spPr>
          <a:xfrm>
            <a:off x="8449400" y="6258839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Software </a:t>
            </a:r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TDD (</a:t>
            </a:r>
            <a:r>
              <a:rPr lang="en-US" altLang="zh-TW" dirty="0"/>
              <a:t>Test-driven development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56" y="2002906"/>
            <a:ext cx="8169350" cy="48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hlinkClick r:id="rId4" action="ppaction://hlinksldjump"/>
          </p:cNvPr>
          <p:cNvSpPr/>
          <p:nvPr/>
        </p:nvSpPr>
        <p:spPr>
          <a:xfrm flipH="1">
            <a:off x="1043608" y="6211618"/>
            <a:ext cx="576064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7867" y="2644169"/>
            <a:ext cx="52263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5"/>
              </a:rPr>
              <a:t>Think First, Code Later</a:t>
            </a:r>
            <a:endParaRPr lang="zh-TW" alt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8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自訂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00"/>
      </a:hlink>
      <a:folHlink>
        <a:srgbClr val="0000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13692</TotalTime>
  <Words>777</Words>
  <Application>Microsoft Office PowerPoint</Application>
  <PresentationFormat>如螢幕大小 (4:3)</PresentationFormat>
  <Paragraphs>192</Paragraphs>
  <Slides>50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夏至</vt:lpstr>
      <vt:lpstr>Unit testing</vt:lpstr>
      <vt:lpstr>Outline</vt:lpstr>
      <vt:lpstr>Integration Testing</vt:lpstr>
      <vt:lpstr>Testing a GUI or a GUI-based application.</vt:lpstr>
      <vt:lpstr>Testing a command line utility</vt:lpstr>
      <vt:lpstr>Testing a subsystem</vt:lpstr>
      <vt:lpstr>Unit test</vt:lpstr>
      <vt:lpstr>Unit &amp; Unit test</vt:lpstr>
      <vt:lpstr>Software Testing</vt:lpstr>
      <vt:lpstr>PowerPoint 簡報</vt:lpstr>
      <vt:lpstr>Unit</vt:lpstr>
      <vt:lpstr>Many more possible states</vt:lpstr>
      <vt:lpstr>Unit test</vt:lpstr>
      <vt:lpstr>PowerPoint 簡報</vt:lpstr>
      <vt:lpstr>Unit testing C code</vt:lpstr>
      <vt:lpstr>Unit testing C code</vt:lpstr>
      <vt:lpstr>PowerPoint 簡報</vt:lpstr>
      <vt:lpstr>PowerPoint 簡報</vt:lpstr>
      <vt:lpstr>PowerPoint 簡報</vt:lpstr>
      <vt:lpstr>Stub &amp; Mock</vt:lpstr>
      <vt:lpstr>Stub example</vt:lpstr>
      <vt:lpstr>Stub example</vt:lpstr>
      <vt:lpstr>Stub &amp; Mock</vt:lpstr>
      <vt:lpstr>Example 1.</vt:lpstr>
      <vt:lpstr>Example 1.</vt:lpstr>
      <vt:lpstr>Example 2.</vt:lpstr>
      <vt:lpstr>Example 2.</vt:lpstr>
      <vt:lpstr>Test case writing</vt:lpstr>
      <vt:lpstr>Stub/Mock methods</vt:lpstr>
      <vt:lpstr>Example 1. </vt:lpstr>
      <vt:lpstr>Example 2.</vt:lpstr>
      <vt:lpstr>Tool – CTestCaseGen</vt:lpstr>
      <vt:lpstr>How it works</vt:lpstr>
      <vt:lpstr>PowerPoint 簡報</vt:lpstr>
      <vt:lpstr>How it works</vt:lpstr>
      <vt:lpstr>PowerPoint 簡報</vt:lpstr>
      <vt:lpstr>Test case writing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PowerPoint 簡報</vt:lpstr>
      <vt:lpstr>PowerPoint 簡報</vt:lpstr>
      <vt:lpstr>PowerPoint 簡報</vt:lpstr>
      <vt:lpstr>PowerPoint 簡報</vt:lpstr>
    </vt:vector>
  </TitlesOfParts>
  <Company>SYNNEX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Locke Chen</dc:creator>
  <cp:lastModifiedBy>Locke Chen</cp:lastModifiedBy>
  <cp:revision>142</cp:revision>
  <dcterms:created xsi:type="dcterms:W3CDTF">2015-09-24T01:48:21Z</dcterms:created>
  <dcterms:modified xsi:type="dcterms:W3CDTF">2017-03-16T06:14:17Z</dcterms:modified>
</cp:coreProperties>
</file>