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4" r:id="rId11"/>
    <p:sldId id="271" r:id="rId12"/>
    <p:sldId id="272" r:id="rId13"/>
    <p:sldId id="273" r:id="rId14"/>
    <p:sldId id="263" r:id="rId15"/>
    <p:sldId id="264" r:id="rId16"/>
    <p:sldId id="265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2D882F-FA0B-4127-A295-44915A6AB81A}">
          <p14:sldIdLst>
            <p14:sldId id="256"/>
            <p14:sldId id="257"/>
            <p14:sldId id="258"/>
            <p14:sldId id="259"/>
            <p14:sldId id="260"/>
          </p14:sldIdLst>
        </p14:section>
        <p14:section name="Agenda" id="{4CF45D47-8331-479F-B0B6-6FAC439EBB6A}">
          <p14:sldIdLst>
            <p14:sldId id="261"/>
          </p14:sldIdLst>
        </p14:section>
        <p14:section name="3NF" id="{CA5074C6-0494-43C3-B8B6-0096F7405620}">
          <p14:sldIdLst>
            <p14:sldId id="262"/>
            <p14:sldId id="269"/>
            <p14:sldId id="270"/>
            <p14:sldId id="274"/>
            <p14:sldId id="271"/>
            <p14:sldId id="272"/>
            <p14:sldId id="273"/>
          </p14:sldIdLst>
        </p14:section>
        <p14:section name="6NF" id="{55EA4A31-91E4-4EE8-9518-07A3CCC5B55F}">
          <p14:sldIdLst>
            <p14:sldId id="263"/>
          </p14:sldIdLst>
        </p14:section>
        <p14:section name="Conclusion" id="{5C15A904-6BEB-470B-980B-18D910DA18D1}">
          <p14:sldIdLst>
            <p14:sldId id="264"/>
            <p14:sldId id="265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995B-F216-4495-962A-52E6FADFF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7786" y="536713"/>
            <a:ext cx="6131118" cy="39627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364F-80CC-4B00-95E5-0F0A844B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786" y="4499493"/>
            <a:ext cx="6131118" cy="164289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53E9E1-FA57-49F3-8483-870FAB39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71577" y="-266699"/>
            <a:ext cx="7677150" cy="767715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A291EC-9570-472C-94D1-A9BD730B0B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2639" y="1306516"/>
            <a:ext cx="2709862" cy="622093"/>
          </a:xfrm>
          <a:solidFill>
            <a:srgbClr val="B86733"/>
          </a:solidFill>
        </p:spPr>
        <p:txBody>
          <a:bodyPr wrap="square" lIns="0" tIns="0" rIns="0" bIns="0" rtlCol="0" anchor="ctr" anchorCtr="1">
            <a:spAutoFit/>
          </a:bodyPr>
          <a:lstStyle>
            <a:lvl1pPr marL="0" indent="0">
              <a:buNone/>
              <a:defRPr lang="en-US" sz="4400" b="1" i="1" smtClean="0">
                <a:ln w="25400">
                  <a:solidFill>
                    <a:schemeClr val="bg1"/>
                  </a:solidFill>
                </a:ln>
                <a:solidFill>
                  <a:srgbClr val="8B4412"/>
                </a:solidFill>
                <a:latin typeface="+mj-lt"/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z="1800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GB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9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707F5E34-8AB3-49AE-9DA6-43891355A1D7}"/>
              </a:ext>
            </a:extLst>
          </p:cNvPr>
          <p:cNvSpPr/>
          <p:nvPr/>
        </p:nvSpPr>
        <p:spPr>
          <a:xfrm rot="16200000">
            <a:off x="59876" y="-59872"/>
            <a:ext cx="6857998" cy="69777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000"/>
              <a:gd name="connsiteX1" fmla="*/ 10000 w 10000"/>
              <a:gd name="connsiteY1" fmla="*/ 0 h 8000"/>
              <a:gd name="connsiteX2" fmla="*/ 10000 w 10000"/>
              <a:gd name="connsiteY2" fmla="*/ 8000 h 8000"/>
              <a:gd name="connsiteX3" fmla="*/ 5000 w 10000"/>
              <a:gd name="connsiteY3" fmla="*/ 6314 h 8000"/>
              <a:gd name="connsiteX4" fmla="*/ 0 w 10000"/>
              <a:gd name="connsiteY4" fmla="*/ 8000 h 8000"/>
              <a:gd name="connsiteX5" fmla="*/ 0 w 10000"/>
              <a:gd name="connsiteY5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6314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D8C61-0D93-46AD-A32C-A79A9EFD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67F5-3697-4D7B-822E-658C15785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43352-1364-454A-BC58-AD0EFA59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1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707F5E34-8AB3-49AE-9DA6-43891355A1D7}"/>
              </a:ext>
            </a:extLst>
          </p:cNvPr>
          <p:cNvSpPr/>
          <p:nvPr/>
        </p:nvSpPr>
        <p:spPr>
          <a:xfrm rot="5400000">
            <a:off x="5274129" y="-59871"/>
            <a:ext cx="6857998" cy="69777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000"/>
              <a:gd name="connsiteX1" fmla="*/ 10000 w 10000"/>
              <a:gd name="connsiteY1" fmla="*/ 0 h 8000"/>
              <a:gd name="connsiteX2" fmla="*/ 10000 w 10000"/>
              <a:gd name="connsiteY2" fmla="*/ 8000 h 8000"/>
              <a:gd name="connsiteX3" fmla="*/ 5000 w 10000"/>
              <a:gd name="connsiteY3" fmla="*/ 6314 h 8000"/>
              <a:gd name="connsiteX4" fmla="*/ 0 w 10000"/>
              <a:gd name="connsiteY4" fmla="*/ 8000 h 8000"/>
              <a:gd name="connsiteX5" fmla="*/ 0 w 10000"/>
              <a:gd name="connsiteY5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6314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D8C61-0D93-46AD-A32C-A79A9EFD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846" y="365125"/>
            <a:ext cx="480495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67F5-3697-4D7B-822E-658C15785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1064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43352-1364-454A-BC58-AD0EFA59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8846" y="1825625"/>
            <a:ext cx="480495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9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4F61-098A-4E6B-8BF6-81A7E184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A885-50E0-4C6C-A724-2AE4B7B0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6CEF8-BC50-45DE-8B53-F218853D4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BFECC-2960-4839-B111-9BE8488C7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3489-1782-444E-B5D8-5154F06C4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49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5996-CAE0-4F44-A6B0-CCDD8076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4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5FE2-A558-4D74-B5DD-61903BA6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2922-0D52-4C4F-B093-F5DDBC57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01CE-3B47-4B95-BE78-2906F342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09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7CC4843F-DD94-40CD-911D-6DCD4E11C466}"/>
              </a:ext>
            </a:extLst>
          </p:cNvPr>
          <p:cNvSpPr/>
          <p:nvPr/>
        </p:nvSpPr>
        <p:spPr>
          <a:xfrm rot="5400000">
            <a:off x="-593272" y="593273"/>
            <a:ext cx="6858002" cy="5671456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3191D-B339-4E7C-A5C0-E858C931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28C63-2C84-472B-91C3-F39F2D26A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E8F39-31AC-4D71-ABAF-1572E85E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3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46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4C98-9D5B-4740-A0F2-517CF55C0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18D02-1BCB-4D25-A27F-5C383D001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38D53-840E-4ADE-AB16-8EC02253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BD2F-8AF2-4981-9C23-A3B0C16F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6547-E3EE-46F7-8730-84531FE7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80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18E518-8A55-4924-A61E-EF3C7820A17A}"/>
              </a:ext>
            </a:extLst>
          </p:cNvPr>
          <p:cNvSpPr/>
          <p:nvPr/>
        </p:nvSpPr>
        <p:spPr>
          <a:xfrm>
            <a:off x="4830418" y="278297"/>
            <a:ext cx="7056782" cy="4661452"/>
          </a:xfrm>
          <a:prstGeom prst="wedgeEllipseCallout">
            <a:avLst>
              <a:gd name="adj1" fmla="val -53099"/>
              <a:gd name="adj2" fmla="val 535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0E68B9-42C9-45B3-A0CA-666A913F0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938" y="1196975"/>
            <a:ext cx="5562600" cy="2808288"/>
          </a:xfrm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4800" i="0" dirty="0" smtClean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E09C49-DCC5-4E3A-B055-3A653D9EE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25434" y="217714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ther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18E518-8A55-4924-A61E-EF3C7820A17A}"/>
              </a:ext>
            </a:extLst>
          </p:cNvPr>
          <p:cNvSpPr/>
          <p:nvPr/>
        </p:nvSpPr>
        <p:spPr>
          <a:xfrm flipH="1">
            <a:off x="191743" y="192572"/>
            <a:ext cx="7056782" cy="4661452"/>
          </a:xfrm>
          <a:prstGeom prst="wedgeEllipseCallout">
            <a:avLst>
              <a:gd name="adj1" fmla="val -53099"/>
              <a:gd name="adj2" fmla="val 535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0E68B9-42C9-45B3-A0CA-666A913F0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834" y="1206500"/>
            <a:ext cx="5562600" cy="2808288"/>
          </a:xfrm>
        </p:spPr>
        <p:txBody>
          <a:bodyPr lIns="0" tIns="0" rIns="0" bIns="0" anchor="ctr" anchorCtr="1"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4800" i="0">
                <a:solidFill>
                  <a:schemeClr val="tx2"/>
                </a:solidFill>
                <a:latin typeface="+mn-lt"/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E09C49-DCC5-4E3A-B055-3A653D9EE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9291" y="233906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18E518-8A55-4924-A61E-EF3C7820A17A}"/>
              </a:ext>
            </a:extLst>
          </p:cNvPr>
          <p:cNvSpPr/>
          <p:nvPr/>
        </p:nvSpPr>
        <p:spPr>
          <a:xfrm>
            <a:off x="4830418" y="278297"/>
            <a:ext cx="7056782" cy="4661452"/>
          </a:xfrm>
          <a:prstGeom prst="wedgeEllipseCallout">
            <a:avLst>
              <a:gd name="adj1" fmla="val -53099"/>
              <a:gd name="adj2" fmla="val 535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0E68B9-42C9-45B3-A0CA-666A913F0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938" y="1196975"/>
            <a:ext cx="5562600" cy="2808288"/>
          </a:xfrm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4800" i="0" smtClean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E09C49-DCC5-4E3A-B055-3A653D9EE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25434" y="217714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Other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18E518-8A55-4924-A61E-EF3C7820A17A}"/>
              </a:ext>
            </a:extLst>
          </p:cNvPr>
          <p:cNvSpPr/>
          <p:nvPr/>
        </p:nvSpPr>
        <p:spPr>
          <a:xfrm flipH="1">
            <a:off x="191743" y="192572"/>
            <a:ext cx="7056782" cy="4661452"/>
          </a:xfrm>
          <a:prstGeom prst="wedgeEllipseCallout">
            <a:avLst>
              <a:gd name="adj1" fmla="val -53099"/>
              <a:gd name="adj2" fmla="val 535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0E68B9-42C9-45B3-A0CA-666A913F0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834" y="1206500"/>
            <a:ext cx="5562600" cy="2808288"/>
          </a:xfrm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4800" i="0" smtClean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E09C49-DCC5-4E3A-B055-3A653D9EE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9291" y="233906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4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18E518-8A55-4924-A61E-EF3C7820A17A}"/>
              </a:ext>
            </a:extLst>
          </p:cNvPr>
          <p:cNvSpPr/>
          <p:nvPr/>
        </p:nvSpPr>
        <p:spPr>
          <a:xfrm>
            <a:off x="4830418" y="278297"/>
            <a:ext cx="7056782" cy="4661452"/>
          </a:xfrm>
          <a:prstGeom prst="wedgeEllipseCallout">
            <a:avLst>
              <a:gd name="adj1" fmla="val -53099"/>
              <a:gd name="adj2" fmla="val 535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0E68B9-42C9-45B3-A0CA-666A913F0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95938" y="1196975"/>
            <a:ext cx="5562600" cy="2808288"/>
          </a:xfrm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4800" i="0" smtClean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E09C49-DCC5-4E3A-B055-3A653D9EE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25434" y="217714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1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Other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18E518-8A55-4924-A61E-EF3C7820A17A}"/>
              </a:ext>
            </a:extLst>
          </p:cNvPr>
          <p:cNvSpPr/>
          <p:nvPr/>
        </p:nvSpPr>
        <p:spPr>
          <a:xfrm flipH="1">
            <a:off x="191743" y="192572"/>
            <a:ext cx="7056782" cy="4661452"/>
          </a:xfrm>
          <a:prstGeom prst="wedgeEllipseCallout">
            <a:avLst>
              <a:gd name="adj1" fmla="val -53099"/>
              <a:gd name="adj2" fmla="val 535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0E68B9-42C9-45B3-A0CA-666A913F0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834" y="1206500"/>
            <a:ext cx="5562600" cy="2808288"/>
          </a:xfrm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4800" i="0" smtClean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/>
              <a:t>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E09C49-DCC5-4E3A-B055-3A653D9EE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9291" y="233906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C853-6956-449E-A57E-CFFB990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51F4-274B-4564-B160-CD892BA7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5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EA64-30C2-499A-9406-E80AD7D9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E27B0-3520-418C-8D3F-3D358A14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76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28C22-2683-46CC-AA68-AD4BCBB8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D7F4A-5B68-47D3-BE87-B46F4ACA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4705CD2-067F-4BE1-878B-8E2E5A2779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10746894" y="610116"/>
            <a:ext cx="2115151" cy="775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54E955-870E-4D08-BC18-EF6F9DE959C8}"/>
              </a:ext>
            </a:extLst>
          </p:cNvPr>
          <p:cNvSpPr txBox="1"/>
          <p:nvPr userDrawn="1"/>
        </p:nvSpPr>
        <p:spPr>
          <a:xfrm rot="16200000">
            <a:off x="9800412" y="3803572"/>
            <a:ext cx="43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</a:t>
            </a:r>
            <a:r>
              <a:rPr lang="en-GB" dirty="0" err="1">
                <a:solidFill>
                  <a:schemeClr val="bg1"/>
                </a:solidFill>
              </a:rPr>
              <a:t>stefflocke</a:t>
            </a:r>
            <a:r>
              <a:rPr lang="en-GB" dirty="0">
                <a:solidFill>
                  <a:schemeClr val="bg1"/>
                </a:solidFill>
              </a:rPr>
              <a:t> @</a:t>
            </a:r>
            <a:r>
              <a:rPr lang="en-GB" dirty="0" err="1">
                <a:solidFill>
                  <a:schemeClr val="bg1"/>
                </a:solidFill>
              </a:rPr>
              <a:t>lockedata</a:t>
            </a:r>
            <a:r>
              <a:rPr lang="en-GB" dirty="0">
                <a:solidFill>
                  <a:schemeClr val="bg1"/>
                </a:solidFill>
              </a:rPr>
              <a:t> itsalocke.com</a:t>
            </a:r>
          </a:p>
        </p:txBody>
      </p:sp>
    </p:spTree>
    <p:extLst>
      <p:ext uri="{BB962C8B-B14F-4D97-AF65-F5344CB8AC3E}">
        <p14:creationId xmlns:p14="http://schemas.microsoft.com/office/powerpoint/2010/main" val="40479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86" r:id="rId4"/>
    <p:sldLayoutId id="2147483687" r:id="rId5"/>
    <p:sldLayoutId id="2147483688" r:id="rId6"/>
    <p:sldLayoutId id="2147483689" r:id="rId7"/>
    <p:sldLayoutId id="2147483676" r:id="rId8"/>
    <p:sldLayoutId id="2147483677" r:id="rId9"/>
    <p:sldLayoutId id="2147483678" r:id="rId10"/>
    <p:sldLayoutId id="2147483685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slide" Target="slide1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slide" Target="slide14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2466-0CC6-47B8-A068-2B1F4A07F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Anchor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C1D9E-F700-47FC-91DB-261653DFD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Sixth Normal Form databases!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A8750-05C8-48EA-AE86-324813DB2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719" y="1316244"/>
            <a:ext cx="2704288" cy="622093"/>
          </a:xfrm>
        </p:spPr>
        <p:txBody>
          <a:bodyPr/>
          <a:lstStyle/>
          <a:p>
            <a:r>
              <a:rPr lang="en-GB" dirty="0"/>
              <a:t>Agile DBs</a:t>
            </a:r>
          </a:p>
        </p:txBody>
      </p:sp>
    </p:spTree>
    <p:extLst>
      <p:ext uri="{BB962C8B-B14F-4D97-AF65-F5344CB8AC3E}">
        <p14:creationId xmlns:p14="http://schemas.microsoft.com/office/powerpoint/2010/main" val="176636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4EF7-50FC-44CD-91B6-4638A7579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Let’s work from an example!</a:t>
            </a:r>
          </a:p>
        </p:txBody>
      </p:sp>
    </p:spTree>
    <p:extLst>
      <p:ext uri="{BB962C8B-B14F-4D97-AF65-F5344CB8AC3E}">
        <p14:creationId xmlns:p14="http://schemas.microsoft.com/office/powerpoint/2010/main" val="50608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32F82-7CFD-4A09-8CFA-23AC328A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normalisation aka </a:t>
            </a:r>
            <a:r>
              <a:rPr lang="en-GB" dirty="0" err="1"/>
              <a:t>denormalised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899ED5-21DE-4A64-8D0C-995F41179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909232"/>
              </p:ext>
            </p:extLst>
          </p:nvPr>
        </p:nvGraphicFramePr>
        <p:xfrm>
          <a:off x="838200" y="1341755"/>
          <a:ext cx="9444789" cy="5151120"/>
        </p:xfrm>
        <a:graphic>
          <a:graphicData uri="http://schemas.openxmlformats.org/drawingml/2006/table">
            <a:tbl>
              <a:tblPr>
                <a:effectLst/>
                <a:tableStyleId>{18603FDC-E32A-4AB5-989C-0864C3EAD2B8}</a:tableStyleId>
              </a:tblPr>
              <a:tblGrid>
                <a:gridCol w="1375612">
                  <a:extLst>
                    <a:ext uri="{9D8B030D-6E8A-4147-A177-3AD203B41FA5}">
                      <a16:colId xmlns:a16="http://schemas.microsoft.com/office/drawing/2014/main" val="470826405"/>
                    </a:ext>
                  </a:extLst>
                </a:gridCol>
                <a:gridCol w="4920914">
                  <a:extLst>
                    <a:ext uri="{9D8B030D-6E8A-4147-A177-3AD203B41FA5}">
                      <a16:colId xmlns:a16="http://schemas.microsoft.com/office/drawing/2014/main" val="2564466723"/>
                    </a:ext>
                  </a:extLst>
                </a:gridCol>
                <a:gridCol w="3148263">
                  <a:extLst>
                    <a:ext uri="{9D8B030D-6E8A-4147-A177-3AD203B41FA5}">
                      <a16:colId xmlns:a16="http://schemas.microsoft.com/office/drawing/2014/main" val="3997907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Sample 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0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CustomerID</a:t>
                      </a:r>
                      <a:endParaRPr lang="en-GB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64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obot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FirstName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Steph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obot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Surname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Locke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4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obot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Profession_Role</a:t>
                      </a:r>
                      <a:endParaRPr lang="en-GB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Data Scientist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12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obot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Profession_HangsWith</a:t>
                      </a:r>
                      <a:endParaRPr lang="en-GB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Hipsters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1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obot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Address_HouseNumber</a:t>
                      </a:r>
                      <a:endParaRPr lang="en-GB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65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obot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Address_Country_Name</a:t>
                      </a:r>
                      <a:endParaRPr lang="en-GB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Wales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3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obot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Address_Country_Population</a:t>
                      </a:r>
                      <a:endParaRPr lang="en-GB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Many sheep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24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  <a:endParaRPr kumimoji="0" lang="en-GB" sz="2000" b="0" i="0" u="none" strike="noStrike" kern="1200" cap="none" spc="0" normalizeH="0" baseline="0" noProof="0" dirty="0">
                        <a:ln>
                          <a:solidFill>
                            <a:prstClr val="white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Roboto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PurchaseHistory_Item1_Item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Beer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03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PurchaseHistory_Item1_Quantity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1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PurchaseHistory_Item2_Item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1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solidFill>
                              <a:prstClr val="white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Roboto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PurchaseHistory_Item2_Quantity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19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0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CF9E-F295-4138-8636-C847B9088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Quiz time! What’s bad about that table?</a:t>
            </a:r>
          </a:p>
        </p:txBody>
      </p:sp>
    </p:spTree>
    <p:extLst>
      <p:ext uri="{BB962C8B-B14F-4D97-AF65-F5344CB8AC3E}">
        <p14:creationId xmlns:p14="http://schemas.microsoft.com/office/powerpoint/2010/main" val="18089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hildren">
            <a:extLst>
              <a:ext uri="{FF2B5EF4-FFF2-40B4-BE49-F238E27FC236}">
                <a16:creationId xmlns:a16="http://schemas.microsoft.com/office/drawing/2014/main" id="{D98978A0-DA85-4CE1-99E1-D5C1E0AF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6676" y="3604846"/>
            <a:ext cx="7077807" cy="444011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1AD8FA-9112-4959-ABA6-F9A53872299C}"/>
              </a:ext>
            </a:extLst>
          </p:cNvPr>
          <p:cNvSpPr/>
          <p:nvPr/>
        </p:nvSpPr>
        <p:spPr>
          <a:xfrm>
            <a:off x="7825154" y="290145"/>
            <a:ext cx="2866292" cy="1802423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2"/>
                </a:solidFill>
              </a:rPr>
              <a:t>People can only purchase two things!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2187C3C-A255-44AA-AA2C-03C55C49D659}"/>
              </a:ext>
            </a:extLst>
          </p:cNvPr>
          <p:cNvSpPr/>
          <p:nvPr/>
        </p:nvSpPr>
        <p:spPr>
          <a:xfrm>
            <a:off x="483577" y="413237"/>
            <a:ext cx="2866292" cy="2074986"/>
          </a:xfrm>
          <a:prstGeom prst="wedgeRectCallout">
            <a:avLst>
              <a:gd name="adj1" fmla="val 61069"/>
              <a:gd name="adj2" fmla="val 45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2"/>
                </a:solidFill>
              </a:rPr>
              <a:t>What if I </a:t>
            </a:r>
            <a:r>
              <a:rPr lang="en-GB" sz="3200" dirty="0" err="1">
                <a:solidFill>
                  <a:schemeClr val="tx2"/>
                </a:solidFill>
              </a:rPr>
              <a:t>mis</a:t>
            </a:r>
            <a:r>
              <a:rPr lang="en-GB" sz="3200" dirty="0">
                <a:solidFill>
                  <a:schemeClr val="tx2"/>
                </a:solidFill>
              </a:rPr>
              <a:t>-spell Locke? How can I run an update?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7A89C3-2247-4FAA-8A1D-C3A6D061108B}"/>
              </a:ext>
            </a:extLst>
          </p:cNvPr>
          <p:cNvSpPr/>
          <p:nvPr/>
        </p:nvSpPr>
        <p:spPr>
          <a:xfrm>
            <a:off x="4366847" y="492368"/>
            <a:ext cx="2321169" cy="1670540"/>
          </a:xfrm>
          <a:prstGeom prst="wedgeRectCallout">
            <a:avLst>
              <a:gd name="adj1" fmla="val 10455"/>
              <a:gd name="adj2" fmla="val 663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2"/>
                </a:solidFill>
              </a:rPr>
              <a:t>So much repeating info!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E3E1087-0F45-49A3-B1CB-037631BA410E}"/>
              </a:ext>
            </a:extLst>
          </p:cNvPr>
          <p:cNvSpPr/>
          <p:nvPr/>
        </p:nvSpPr>
        <p:spPr>
          <a:xfrm>
            <a:off x="161191" y="2769576"/>
            <a:ext cx="4530969" cy="1670540"/>
          </a:xfrm>
          <a:prstGeom prst="wedgeRectCallout">
            <a:avLst>
              <a:gd name="adj1" fmla="val 73715"/>
              <a:gd name="adj2" fmla="val 484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2"/>
                </a:solidFill>
              </a:rPr>
              <a:t>Some info is dependent on other columns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46C8A4C-AA1A-45AC-B9C3-9A87B8BD3FB9}"/>
              </a:ext>
            </a:extLst>
          </p:cNvPr>
          <p:cNvSpPr/>
          <p:nvPr/>
        </p:nvSpPr>
        <p:spPr>
          <a:xfrm>
            <a:off x="8362952" y="2699236"/>
            <a:ext cx="2804744" cy="1670540"/>
          </a:xfrm>
          <a:prstGeom prst="wedgeRectCallout">
            <a:avLst>
              <a:gd name="adj1" fmla="val -62313"/>
              <a:gd name="adj2" fmla="val 352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2"/>
                </a:solidFill>
              </a:rPr>
              <a:t>Not all the info is about customers</a:t>
            </a:r>
          </a:p>
        </p:txBody>
      </p:sp>
    </p:spTree>
    <p:extLst>
      <p:ext uri="{BB962C8B-B14F-4D97-AF65-F5344CB8AC3E}">
        <p14:creationId xmlns:p14="http://schemas.microsoft.com/office/powerpoint/2010/main" val="35697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7F1362-A5DD-487A-980B-EFE03E61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>
            <a:normAutofit/>
          </a:bodyPr>
          <a:lstStyle/>
          <a:p>
            <a:r>
              <a:rPr lang="en-GB" sz="8800" dirty="0"/>
              <a:t>Sixth Normal Form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2C9283-E1B1-4ACA-88FB-0174467F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2660650"/>
          </a:xfrm>
        </p:spPr>
        <p:txBody>
          <a:bodyPr>
            <a:normAutofit/>
          </a:bodyPr>
          <a:lstStyle/>
          <a:p>
            <a:r>
              <a:rPr lang="en-GB" sz="4800" dirty="0"/>
              <a:t>What is 6NF &amp; Anchor Modelling?</a:t>
            </a:r>
          </a:p>
          <a:p>
            <a:r>
              <a:rPr lang="en-GB" sz="4800" dirty="0"/>
              <a:t>What is it good for?</a:t>
            </a:r>
          </a:p>
          <a:p>
            <a:r>
              <a:rPr lang="en-GB" sz="4800" dirty="0"/>
              <a:t>How could it make life nifty as a dev?</a:t>
            </a:r>
          </a:p>
        </p:txBody>
      </p:sp>
    </p:spTree>
    <p:extLst>
      <p:ext uri="{BB962C8B-B14F-4D97-AF65-F5344CB8AC3E}">
        <p14:creationId xmlns:p14="http://schemas.microsoft.com/office/powerpoint/2010/main" val="405705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801A-58C3-468B-BBB2-C6910ECD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9BC3-6099-460D-B457-75EB50F7B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75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28158EC-7076-420C-81F7-412575D8B3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2682175"/>
                  </p:ext>
                </p:extLst>
              </p:nvPr>
            </p:nvGraphicFramePr>
            <p:xfrm>
              <a:off x="120687" y="86209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CA5074C6-0494-43C3-B8B6-0096F7405620}">
                    <psez:zmPr id="{7D1B68C5-2CCC-4990-8B0F-E506ADC96CA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8158EC-7076-420C-81F7-412575D8B3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687" y="86209"/>
                <a:ext cx="6120000" cy="3442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CF514609-91C0-44D3-82D9-447CD66290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7632805"/>
                  </p:ext>
                </p:extLst>
              </p:nvPr>
            </p:nvGraphicFramePr>
            <p:xfrm>
              <a:off x="5365028" y="3329291"/>
              <a:ext cx="6120000" cy="3442500"/>
            </p:xfrm>
            <a:graphic>
              <a:graphicData uri="http://schemas.microsoft.com/office/powerpoint/2016/sectionzoom">
                <psez:sectionZm>
                  <psez:sectionZmObj sectionId="{55EA4A31-91E4-4EE8-9518-07A3CCC5B55F}">
                    <psez:zmPr id="{2FD2F19A-903B-4FB0-9E1F-DF28B0CA511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120000" cy="3442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F514609-91C0-44D3-82D9-447CD66290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5028" y="3329291"/>
                <a:ext cx="6120000" cy="3442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21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9AA07B-5F7D-4EBF-87F3-CBCCD1F6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A45469-E662-4274-9FF5-2A5976104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to the organisers, sponsors, and volunteers too!</a:t>
            </a:r>
          </a:p>
        </p:txBody>
      </p:sp>
    </p:spTree>
    <p:extLst>
      <p:ext uri="{BB962C8B-B14F-4D97-AF65-F5344CB8AC3E}">
        <p14:creationId xmlns:p14="http://schemas.microsoft.com/office/powerpoint/2010/main" val="234858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C15C-25A9-455E-8894-A519E575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4" y="457200"/>
            <a:ext cx="4412102" cy="1600200"/>
          </a:xfrm>
        </p:spPr>
        <p:txBody>
          <a:bodyPr/>
          <a:lstStyle/>
          <a:p>
            <a:r>
              <a:rPr lang="en-GB" dirty="0"/>
              <a:t>Follow up</a:t>
            </a:r>
          </a:p>
        </p:txBody>
      </p:sp>
      <p:pic>
        <p:nvPicPr>
          <p:cNvPr id="6" name="Picture Placeholder 5" descr="Teacher">
            <a:extLst>
              <a:ext uri="{FF2B5EF4-FFF2-40B4-BE49-F238E27FC236}">
                <a16:creationId xmlns:a16="http://schemas.microsoft.com/office/drawing/2014/main" id="{A1B349DC-4D51-4239-A47F-7782133E35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0" b="10520"/>
          <a:stretch>
            <a:fillRect/>
          </a:stretch>
        </p:blipFill>
        <p:spPr>
          <a:xfrm>
            <a:off x="5183188" y="267510"/>
            <a:ext cx="6172200" cy="63229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D711D-A762-4699-9F22-61159FD79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24" y="2057400"/>
            <a:ext cx="4412102" cy="38115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Grab a card &amp; sticker!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@</a:t>
            </a:r>
            <a:r>
              <a:rPr lang="en-GB" dirty="0" err="1"/>
              <a:t>stefflocke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itsalocke.com/talks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steph@itsalocke.com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63492-2137-42FD-8797-E197CE51F841}"/>
              </a:ext>
            </a:extLst>
          </p:cNvPr>
          <p:cNvSpPr txBox="1"/>
          <p:nvPr/>
        </p:nvSpPr>
        <p:spPr>
          <a:xfrm>
            <a:off x="7140102" y="1541834"/>
            <a:ext cx="34144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dirty="0">
                <a:solidFill>
                  <a:schemeClr val="bg1"/>
                </a:solidFill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9616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8E45C4-CE38-4C5C-83D1-7751AA7770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Yes, there are normal forms after 3!</a:t>
            </a:r>
          </a:p>
        </p:txBody>
      </p:sp>
    </p:spTree>
    <p:extLst>
      <p:ext uri="{BB962C8B-B14F-4D97-AF65-F5344CB8AC3E}">
        <p14:creationId xmlns:p14="http://schemas.microsoft.com/office/powerpoint/2010/main" val="3995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3C0D36-0860-47FC-83FE-CE1DC5845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Yes, they can be useful!</a:t>
            </a:r>
          </a:p>
        </p:txBody>
      </p:sp>
    </p:spTree>
    <p:extLst>
      <p:ext uri="{BB962C8B-B14F-4D97-AF65-F5344CB8AC3E}">
        <p14:creationId xmlns:p14="http://schemas.microsoft.com/office/powerpoint/2010/main" val="317613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D2A7D-409D-456D-8335-0892DAEA3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Yes, I’m </a:t>
            </a:r>
            <a:r>
              <a:rPr lang="en-GB" dirty="0" err="1"/>
              <a:t>gonna</a:t>
            </a:r>
            <a:r>
              <a:rPr lang="en-GB" dirty="0"/>
              <a:t> explain myself! But first…</a:t>
            </a:r>
          </a:p>
        </p:txBody>
      </p:sp>
    </p:spTree>
    <p:extLst>
      <p:ext uri="{BB962C8B-B14F-4D97-AF65-F5344CB8AC3E}">
        <p14:creationId xmlns:p14="http://schemas.microsoft.com/office/powerpoint/2010/main" val="144572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AA3011-2CFC-4BAD-B867-A127161B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Steph Locke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A120BDD-4EE3-472E-B0A7-284CB4CA36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53" t="-5478" r="-16053" b="5450"/>
          <a:stretch/>
        </p:blipFill>
        <p:spPr>
          <a:xfrm>
            <a:off x="6174000" y="0"/>
            <a:ext cx="6172200" cy="6174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0D5A5-528B-4805-9DB1-A913E8F30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Locke Data founder</a:t>
            </a:r>
          </a:p>
          <a:p>
            <a:r>
              <a:rPr lang="en-GB" dirty="0"/>
              <a:t>Data Science &amp; </a:t>
            </a:r>
            <a:r>
              <a:rPr lang="en-GB" dirty="0" err="1"/>
              <a:t>DataOps</a:t>
            </a:r>
            <a:r>
              <a:rPr lang="en-GB" dirty="0"/>
              <a:t> focus</a:t>
            </a:r>
          </a:p>
          <a:p>
            <a:r>
              <a:rPr lang="en-GB" dirty="0"/>
              <a:t>Microsoft MVP</a:t>
            </a:r>
          </a:p>
          <a:p>
            <a:r>
              <a:rPr lang="en-GB" dirty="0"/>
              <a:t>Author</a:t>
            </a:r>
          </a:p>
          <a:p>
            <a:endParaRPr lang="en-GB" dirty="0"/>
          </a:p>
          <a:p>
            <a:r>
              <a:rPr lang="en-GB" dirty="0"/>
              <a:t>@</a:t>
            </a:r>
            <a:r>
              <a:rPr lang="en-GB" dirty="0" err="1"/>
              <a:t>stefflocke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26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BE9481-DDEB-4AB2-BA84-C20BC39718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86638" y="365125"/>
            <a:ext cx="4805362" cy="1325563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8" name="Summary Zoom 17">
                <a:extLst>
                  <a:ext uri="{FF2B5EF4-FFF2-40B4-BE49-F238E27FC236}">
                    <a16:creationId xmlns:a16="http://schemas.microsoft.com/office/drawing/2014/main" id="{CB7F49B0-6DF6-4CED-A3F9-2FCEF0372C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178280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CA5074C6-0494-43C3-B8B6-0096F7405620}">
                    <psuz:zmPr id="{06F817C9-47A7-4719-9C9D-C21FED90B64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7054" y="844788"/>
                          <a:ext cx="4732020" cy="26617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5EA4A31-91E4-4EE8-9518-07A3CCC5B55F}">
                    <psuz:zmPr id="{FC1DF26E-5D40-4158-8F64-5B64034D60C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46525" y="844788"/>
                          <a:ext cx="4732020" cy="26617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8" name="Summary Zoom 17">
                <a:extLst>
                  <a:ext uri="{FF2B5EF4-FFF2-40B4-BE49-F238E27FC236}">
                    <a16:creationId xmlns:a16="http://schemas.microsoft.com/office/drawing/2014/main" id="{CB7F49B0-6DF6-4CED-A3F9-2FCEF0372C7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19" name="Picture 19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75254" y="2670413"/>
                  <a:ext cx="4732020" cy="266176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0" name="Picture 20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4725" y="2670413"/>
                  <a:ext cx="4732020" cy="266176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68694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7F1362-A5DD-487A-980B-EFE03E61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>
            <a:normAutofit/>
          </a:bodyPr>
          <a:lstStyle/>
          <a:p>
            <a:r>
              <a:rPr lang="en-GB" sz="8800" dirty="0"/>
              <a:t>Third Normal Form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2C9283-E1B1-4ACA-88FB-0174467F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2660650"/>
          </a:xfrm>
        </p:spPr>
        <p:txBody>
          <a:bodyPr>
            <a:normAutofit fontScale="92500"/>
          </a:bodyPr>
          <a:lstStyle/>
          <a:p>
            <a:r>
              <a:rPr lang="en-GB" sz="4800" dirty="0"/>
              <a:t>What is 3NF?</a:t>
            </a:r>
          </a:p>
          <a:p>
            <a:r>
              <a:rPr lang="en-GB" sz="4800" dirty="0"/>
              <a:t>What’s the problem with 3NF?</a:t>
            </a:r>
          </a:p>
          <a:p>
            <a:r>
              <a:rPr lang="en-GB" sz="4800" dirty="0"/>
              <a:t>How does this make life hard as a dev?</a:t>
            </a:r>
          </a:p>
        </p:txBody>
      </p:sp>
    </p:spTree>
    <p:extLst>
      <p:ext uri="{BB962C8B-B14F-4D97-AF65-F5344CB8AC3E}">
        <p14:creationId xmlns:p14="http://schemas.microsoft.com/office/powerpoint/2010/main" val="1144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24C58A-B6F1-4C3A-BA74-166DD386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Normal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5DEA62-7DEB-4936-9651-47492057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repeating groups per row</a:t>
            </a:r>
          </a:p>
          <a:p>
            <a:r>
              <a:rPr lang="en-GB" dirty="0"/>
              <a:t>No partially dependent attributes</a:t>
            </a:r>
          </a:p>
          <a:p>
            <a:r>
              <a:rPr lang="en-GB" dirty="0"/>
              <a:t>No dependencies except on the key</a:t>
            </a:r>
          </a:p>
        </p:txBody>
      </p:sp>
    </p:spTree>
    <p:extLst>
      <p:ext uri="{BB962C8B-B14F-4D97-AF65-F5344CB8AC3E}">
        <p14:creationId xmlns:p14="http://schemas.microsoft.com/office/powerpoint/2010/main" val="52762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5D9C9-B7B2-46BE-B8A9-928808FD8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But WTF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399425495"/>
      </p:ext>
    </p:extLst>
  </p:cSld>
  <p:clrMapOvr>
    <a:masterClrMapping/>
  </p:clrMapOvr>
</p:sld>
</file>

<file path=ppt/theme/theme1.xml><?xml version="1.0" encoding="utf-8"?>
<a:theme xmlns:a="http://schemas.openxmlformats.org/drawingml/2006/main" name="lockedata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65B6"/>
      </a:accent1>
      <a:accent2>
        <a:srgbClr val="E8830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ewlocke">
      <a:majorFont>
        <a:latin typeface="Contrail One"/>
        <a:ea typeface=""/>
        <a:cs typeface=""/>
      </a:majorFont>
      <a:minorFont>
        <a:latin typeface="Robo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ckedata" id="{797FD847-4FAC-475F-93C3-6A67270BEFB8}" vid="{7C3D5561-9D79-4F9C-9983-15380E1AD5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lockedata</Template>
  <TotalTime>1075</TotalTime>
  <Words>293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Contrail One</vt:lpstr>
      <vt:lpstr>Roboto</vt:lpstr>
      <vt:lpstr>lockedata</vt:lpstr>
      <vt:lpstr>Anchor Modelling</vt:lpstr>
      <vt:lpstr>PowerPoint Presentation</vt:lpstr>
      <vt:lpstr>PowerPoint Presentation</vt:lpstr>
      <vt:lpstr>PowerPoint Presentation</vt:lpstr>
      <vt:lpstr>Steph Locke</vt:lpstr>
      <vt:lpstr>Agenda</vt:lpstr>
      <vt:lpstr>Third Normal Form</vt:lpstr>
      <vt:lpstr>Third Normal Form</vt:lpstr>
      <vt:lpstr>PowerPoint Presentation</vt:lpstr>
      <vt:lpstr>PowerPoint Presentation</vt:lpstr>
      <vt:lpstr>No normalisation aka denormalised</vt:lpstr>
      <vt:lpstr>PowerPoint Presentation</vt:lpstr>
      <vt:lpstr>PowerPoint Presentation</vt:lpstr>
      <vt:lpstr>Sixth Normal Form</vt:lpstr>
      <vt:lpstr>Conclusion</vt:lpstr>
      <vt:lpstr>PowerPoint Presentation</vt:lpstr>
      <vt:lpstr>Thank you!</vt:lpstr>
      <vt:lpstr>Follow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Anchor Modelling</dc:title>
  <dc:creator>Stephanie Locke</dc:creator>
  <cp:lastModifiedBy>Stephanie Locke</cp:lastModifiedBy>
  <cp:revision>11</cp:revision>
  <dcterms:created xsi:type="dcterms:W3CDTF">2018-01-16T20:12:04Z</dcterms:created>
  <dcterms:modified xsi:type="dcterms:W3CDTF">2018-01-17T14:07:22Z</dcterms:modified>
</cp:coreProperties>
</file>