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3"/>
  </p:notesMasterIdLst>
  <p:sldIdLst>
    <p:sldId id="256" r:id="rId4"/>
    <p:sldId id="261" r:id="rId5"/>
    <p:sldId id="300" r:id="rId6"/>
    <p:sldId id="319" r:id="rId7"/>
    <p:sldId id="320" r:id="rId8"/>
    <p:sldId id="321" r:id="rId9"/>
    <p:sldId id="301" r:id="rId10"/>
    <p:sldId id="322" r:id="rId11"/>
    <p:sldId id="336" r:id="rId12"/>
    <p:sldId id="324" r:id="rId13"/>
    <p:sldId id="325" r:id="rId14"/>
    <p:sldId id="326" r:id="rId15"/>
    <p:sldId id="327" r:id="rId16"/>
    <p:sldId id="328" r:id="rId17"/>
    <p:sldId id="331" r:id="rId18"/>
    <p:sldId id="332" r:id="rId19"/>
    <p:sldId id="333" r:id="rId20"/>
    <p:sldId id="334" r:id="rId21"/>
    <p:sldId id="335" r:id="rId22"/>
    <p:sldId id="338" r:id="rId23"/>
    <p:sldId id="323" r:id="rId24"/>
    <p:sldId id="337" r:id="rId25"/>
    <p:sldId id="329" r:id="rId26"/>
    <p:sldId id="341" r:id="rId27"/>
    <p:sldId id="330" r:id="rId28"/>
    <p:sldId id="342" r:id="rId29"/>
    <p:sldId id="339" r:id="rId30"/>
    <p:sldId id="340" r:id="rId31"/>
    <p:sldId id="315"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025" autoAdjust="0"/>
  </p:normalViewPr>
  <p:slideViewPr>
    <p:cSldViewPr>
      <p:cViewPr varScale="1">
        <p:scale>
          <a:sx n="129" d="100"/>
          <a:sy n="129" d="100"/>
        </p:scale>
        <p:origin x="1086" y="11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D292F-F87F-4E36-9997-7952D8A382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dgm:pt modelId="{4C1F2F36-A6A6-4548-B493-A5D7798645DA}" type="pres">
      <dgm:prSet presAssocID="{48BD292F-F87F-4E36-9997-7952D8A3825D}" presName="linear" presStyleCnt="0">
        <dgm:presLayoutVars>
          <dgm:animLvl val="lvl"/>
          <dgm:resizeHandles val="exact"/>
        </dgm:presLayoutVars>
      </dgm:prSet>
      <dgm:spPr/>
      <dgm:t>
        <a:bodyPr/>
        <a:lstStyle/>
        <a:p>
          <a:endParaRPr lang="en-US"/>
        </a:p>
      </dgm:t>
    </dgm:pt>
  </dgm:ptLst>
  <dgm:cxnLst>
    <dgm:cxn modelId="{DBF747B2-6397-4EA5-989D-B5BCA31BA96D}" type="presOf" srcId="{48BD292F-F87F-4E36-9997-7952D8A3825D}" destId="{4C1F2F36-A6A6-4548-B493-A5D7798645D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BD292F-F87F-4E36-9997-7952D8A382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dgm:pt modelId="{4C1F2F36-A6A6-4548-B493-A5D7798645DA}" type="pres">
      <dgm:prSet presAssocID="{48BD292F-F87F-4E36-9997-7952D8A3825D}" presName="linear" presStyleCnt="0">
        <dgm:presLayoutVars>
          <dgm:animLvl val="lvl"/>
          <dgm:resizeHandles val="exact"/>
        </dgm:presLayoutVars>
      </dgm:prSet>
      <dgm:spPr/>
      <dgm:t>
        <a:bodyPr/>
        <a:lstStyle/>
        <a:p>
          <a:endParaRPr lang="en-US"/>
        </a:p>
      </dgm:t>
    </dgm:pt>
  </dgm:ptLst>
  <dgm:cxnLst>
    <dgm:cxn modelId="{DBF747B2-6397-4EA5-989D-B5BCA31BA96D}" type="presOf" srcId="{48BD292F-F87F-4E36-9997-7952D8A3825D}" destId="{4C1F2F36-A6A6-4548-B493-A5D7798645D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069FAF-DED6-40BA-878F-6053A7E675E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707874D-CED4-4328-947A-8C4D93269C84}">
      <dgm:prSet phldrT="[Text]" custT="1"/>
      <dgm:spPr/>
      <dgm:t>
        <a:bodyPr/>
        <a:lstStyle/>
        <a:p>
          <a:r>
            <a:rPr lang="en-US" sz="1400" dirty="0" smtClean="0">
              <a:solidFill>
                <a:srgbClr val="002060"/>
              </a:solidFill>
              <a:latin typeface="Tahoma" pitchFamily="34" charset="0"/>
              <a:ea typeface="Tahoma" pitchFamily="34" charset="0"/>
              <a:cs typeface="Tahoma" pitchFamily="34" charset="0"/>
            </a:rPr>
            <a:t> Chia </a:t>
          </a:r>
          <a:r>
            <a:rPr lang="en-US" sz="1400" dirty="0" err="1" smtClean="0">
              <a:solidFill>
                <a:srgbClr val="002060"/>
              </a:solidFill>
              <a:latin typeface="Tahoma" pitchFamily="34" charset="0"/>
              <a:ea typeface="Tahoma" pitchFamily="34" charset="0"/>
              <a:cs typeface="Tahoma" pitchFamily="34" charset="0"/>
            </a:rPr>
            <a:t>sẻ</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với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nhau</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tài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nguyên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máy</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mẹ</a:t>
          </a:r>
          <a:r>
            <a:rPr lang="en-US" sz="1400" dirty="0" smtClean="0">
              <a:solidFill>
                <a:srgbClr val="002060"/>
              </a:solidFill>
              <a:latin typeface="Tahoma" pitchFamily="34" charset="0"/>
              <a:ea typeface="Tahoma" pitchFamily="34" charset="0"/>
              <a:cs typeface="Tahoma" pitchFamily="34" charset="0"/>
            </a:rPr>
            <a:t>.</a:t>
          </a:r>
          <a:endParaRPr lang="en-US" sz="1400" dirty="0">
            <a:solidFill>
              <a:srgbClr val="002060"/>
            </a:solidFill>
            <a:latin typeface="Tahoma" pitchFamily="34" charset="0"/>
            <a:ea typeface="Tahoma" pitchFamily="34" charset="0"/>
            <a:cs typeface="Tahoma" pitchFamily="34" charset="0"/>
          </a:endParaRPr>
        </a:p>
      </dgm:t>
    </dgm:pt>
    <dgm:pt modelId="{720EC0DF-27D9-46F1-900E-04996C8180BD}" type="parTrans" cxnId="{CE7B1CDF-0A90-422B-B51F-84A95345991C}">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9F193DF3-A3E6-462E-815D-313FE49EA33B}" type="sibTrans" cxnId="{CE7B1CDF-0A90-422B-B51F-84A95345991C}">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FF8C55F0-995C-4EFD-8E38-A3C0FACE097C}">
      <dgm:prSet phldrT="[Text]" custT="1"/>
      <dgm:spPr/>
      <dgm:t>
        <a:bodyPr/>
        <a:lstStyle/>
        <a:p>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Nhẹ</a:t>
          </a:r>
          <a:r>
            <a:rPr lang="en-US" sz="1400" dirty="0" smtClean="0">
              <a:solidFill>
                <a:srgbClr val="002060"/>
              </a:solidFill>
              <a:latin typeface="Tahoma" pitchFamily="34" charset="0"/>
              <a:ea typeface="Tahoma" pitchFamily="34" charset="0"/>
              <a:cs typeface="Tahoma" pitchFamily="34" charset="0"/>
            </a:rPr>
            <a:t>, start, shutdown </a:t>
          </a:r>
          <a:r>
            <a:rPr lang="en-US" sz="1400" dirty="0" err="1" smtClean="0">
              <a:solidFill>
                <a:srgbClr val="002060"/>
              </a:solidFill>
              <a:latin typeface="Tahoma" pitchFamily="34" charset="0"/>
              <a:ea typeface="Tahoma" pitchFamily="34" charset="0"/>
              <a:cs typeface="Tahoma" pitchFamily="34" charset="0"/>
            </a:rPr>
            <a:t>nhanh</a:t>
          </a:r>
          <a:r>
            <a:rPr lang="en-US" sz="1400" dirty="0" smtClean="0">
              <a:solidFill>
                <a:srgbClr val="002060"/>
              </a:solidFill>
              <a:latin typeface="Tahoma" pitchFamily="34" charset="0"/>
              <a:ea typeface="Tahoma" pitchFamily="34" charset="0"/>
              <a:cs typeface="Tahoma" pitchFamily="34" charset="0"/>
            </a:rPr>
            <a:t>..</a:t>
          </a:r>
          <a:endParaRPr lang="en-US" sz="1400" dirty="0">
            <a:solidFill>
              <a:srgbClr val="002060"/>
            </a:solidFill>
            <a:latin typeface="Tahoma" pitchFamily="34" charset="0"/>
            <a:ea typeface="Tahoma" pitchFamily="34" charset="0"/>
            <a:cs typeface="Tahoma" pitchFamily="34" charset="0"/>
          </a:endParaRPr>
        </a:p>
      </dgm:t>
    </dgm:pt>
    <dgm:pt modelId="{1EF8559C-C0C3-4FC3-9742-6D1882E1A74C}" type="parTrans" cxnId="{00C2D611-8989-4516-B62A-905C3D6A99A2}">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6F6CDEA6-C1AF-4B4F-871E-F599CBBB5BC4}" type="sibTrans" cxnId="{00C2D611-8989-4516-B62A-905C3D6A99A2}">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31113BAC-C56B-4265-BDF7-5FDE8F9CB5AA}">
      <dgm:prSet phldrT="[Text]" custT="1"/>
      <dgm:spPr/>
      <dgm:t>
        <a:bodyPr/>
        <a:lstStyle/>
        <a:p>
          <a:endParaRPr lang="en-US" sz="1400" dirty="0">
            <a:solidFill>
              <a:srgbClr val="002060"/>
            </a:solidFill>
            <a:latin typeface="Tahoma" pitchFamily="34" charset="0"/>
            <a:ea typeface="Tahoma" pitchFamily="34" charset="0"/>
            <a:cs typeface="Tahoma" pitchFamily="34" charset="0"/>
          </a:endParaRPr>
        </a:p>
      </dgm:t>
    </dgm:pt>
    <dgm:pt modelId="{3A66FA1B-AB5A-4D4D-8E79-09D4AFC033AE}" type="parTrans" cxnId="{C90A8AF5-E287-42ED-B858-93B6BC69CF23}">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0422DAB7-8151-4B7F-AA2E-174DC1AEEF07}" type="sibTrans" cxnId="{C90A8AF5-E287-42ED-B858-93B6BC69CF23}">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9F112142-9568-4BD2-8FA5-B87D18DABC4F}">
      <dgm:prSet phldrT="[Text]" custT="1"/>
      <dgm:spPr/>
      <dgm:t>
        <a:bodyPr/>
        <a:lstStyle/>
        <a:p>
          <a:r>
            <a:rPr lang="en-US" sz="1400" dirty="0" smtClean="0">
              <a:solidFill>
                <a:srgbClr val="002060"/>
              </a:solidFill>
              <a:latin typeface="Tahoma" pitchFamily="34" charset="0"/>
              <a:ea typeface="Tahoma" pitchFamily="34" charset="0"/>
              <a:cs typeface="Tahoma" pitchFamily="34" charset="0"/>
            </a:rPr>
            <a:t> Native performance.</a:t>
          </a:r>
          <a:endParaRPr lang="en-US" sz="1400" dirty="0">
            <a:solidFill>
              <a:srgbClr val="002060"/>
            </a:solidFill>
            <a:latin typeface="Tahoma" pitchFamily="34" charset="0"/>
            <a:ea typeface="Tahoma" pitchFamily="34" charset="0"/>
            <a:cs typeface="Tahoma" pitchFamily="34" charset="0"/>
          </a:endParaRPr>
        </a:p>
      </dgm:t>
    </dgm:pt>
    <dgm:pt modelId="{0018848F-832D-4B3D-AD17-DD2D59C70CD4}" type="parTrans" cxnId="{BF758851-8F5E-4A60-AE60-5B70D5E44342}">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5B6B6A62-E907-4D58-8C66-F11CB0DDD3FF}" type="sibTrans" cxnId="{BF758851-8F5E-4A60-AE60-5B70D5E44342}">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4595354E-6C0C-4693-A0B2-77C5D1F7ACEE}">
      <dgm:prSet phldrT="[Text]" custT="1"/>
      <dgm:spPr/>
      <dgm:t>
        <a:bodyPr/>
        <a:lstStyle/>
        <a:p>
          <a:r>
            <a:rPr lang="en-US" sz="1400" dirty="0" smtClean="0">
              <a:solidFill>
                <a:srgbClr val="002060"/>
              </a:solidFill>
              <a:latin typeface="Tahoma" pitchFamily="34" charset="0"/>
              <a:ea typeface="Tahoma" pitchFamily="34" charset="0"/>
              <a:cs typeface="Tahoma" pitchFamily="34" charset="0"/>
            </a:rPr>
            <a:t/>
          </a:r>
          <a:br>
            <a:rPr lang="en-US" sz="1400" dirty="0" smtClean="0">
              <a:solidFill>
                <a:srgbClr val="002060"/>
              </a:solidFill>
              <a:latin typeface="Tahoma" pitchFamily="34" charset="0"/>
              <a:ea typeface="Tahoma" pitchFamily="34" charset="0"/>
              <a:cs typeface="Tahoma" pitchFamily="34" charset="0"/>
            </a:rPr>
          </a:br>
          <a:endParaRPr lang="en-US" sz="1400" dirty="0">
            <a:solidFill>
              <a:srgbClr val="002060"/>
            </a:solidFill>
            <a:latin typeface="Tahoma" pitchFamily="34" charset="0"/>
            <a:ea typeface="Tahoma" pitchFamily="34" charset="0"/>
            <a:cs typeface="Tahoma" pitchFamily="34" charset="0"/>
          </a:endParaRPr>
        </a:p>
      </dgm:t>
    </dgm:pt>
    <dgm:pt modelId="{8299AEC1-6140-4254-A401-E8BBE75DA9FC}" type="sibTrans" cxnId="{95A9E7BA-D221-475B-A4B7-2CBD97D1AAF5}">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8ACBE8FD-92DC-4AC4-9FBB-1DAE83E7E6B2}" type="parTrans" cxnId="{95A9E7BA-D221-475B-A4B7-2CBD97D1AAF5}">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39C8C86A-DD93-4B9D-9257-84EEE0597595}">
      <dgm:prSet phldrT="[Text]" custT="1"/>
      <dgm:spPr/>
      <dgm:t>
        <a:bodyPr/>
        <a:lstStyle/>
        <a:p>
          <a:endParaRPr lang="en-US" sz="1400" dirty="0">
            <a:solidFill>
              <a:srgbClr val="002060"/>
            </a:solidFill>
            <a:latin typeface="Tahoma" pitchFamily="34" charset="0"/>
            <a:ea typeface="Tahoma" pitchFamily="34" charset="0"/>
            <a:cs typeface="Tahoma" pitchFamily="34" charset="0"/>
          </a:endParaRPr>
        </a:p>
      </dgm:t>
    </dgm:pt>
    <dgm:pt modelId="{6A32189D-5C3B-45E6-BC9A-EAE10BD64CCB}" type="sibTrans" cxnId="{474AE173-3622-48CD-863B-96C019A867B2}">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3232F5EE-C58F-40BB-9739-6B4FA8DE0314}" type="parTrans" cxnId="{474AE173-3622-48CD-863B-96C019A867B2}">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76A02CF2-B529-44FA-AC3F-DA2F7ADC7C4D}">
      <dgm:prSet phldrT="[Text]" custT="1"/>
      <dgm:spPr/>
      <dgm:t>
        <a:bodyPr/>
        <a:lstStyle/>
        <a:p>
          <a:r>
            <a:rPr lang="en-US" sz="1400" dirty="0" smtClean="0">
              <a:solidFill>
                <a:srgbClr val="002060"/>
              </a:solidFill>
              <a:latin typeface="Tahoma" pitchFamily="34" charset="0"/>
              <a:ea typeface="Tahoma" pitchFamily="34" charset="0"/>
              <a:cs typeface="Tahoma" pitchFamily="34" charset="0"/>
            </a:rPr>
            <a:t/>
          </a:r>
          <a:br>
            <a:rPr lang="en-US" sz="1400" dirty="0" smtClean="0">
              <a:solidFill>
                <a:srgbClr val="002060"/>
              </a:solidFill>
              <a:latin typeface="Tahoma" pitchFamily="34" charset="0"/>
              <a:ea typeface="Tahoma" pitchFamily="34" charset="0"/>
              <a:cs typeface="Tahoma" pitchFamily="34" charset="0"/>
            </a:rPr>
          </a:br>
          <a:endParaRPr lang="en-US" sz="1400" dirty="0">
            <a:solidFill>
              <a:srgbClr val="002060"/>
            </a:solidFill>
            <a:latin typeface="Tahoma" pitchFamily="34" charset="0"/>
            <a:ea typeface="Tahoma" pitchFamily="34" charset="0"/>
            <a:cs typeface="Tahoma" pitchFamily="34" charset="0"/>
          </a:endParaRPr>
        </a:p>
      </dgm:t>
    </dgm:pt>
    <dgm:pt modelId="{C0247C43-5883-4AD2-87EF-B8F738596B14}" type="parTrans" cxnId="{38920C76-0CC4-45B7-B268-FB171503AA8C}">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54D821A8-22F3-4987-88A6-9DE8446BE8C9}" type="sibTrans" cxnId="{38920C76-0CC4-45B7-B268-FB171503AA8C}">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FDEC1FB2-DA38-4821-B9F4-0BF11840ACFD}">
      <dgm:prSet custT="1"/>
      <dgm:spPr/>
      <dgm:t>
        <a:bodyPr/>
        <a:lstStyle/>
        <a:p>
          <a:r>
            <a:rPr lang="en-US" sz="1400" dirty="0" smtClean="0">
              <a:solidFill>
                <a:srgbClr val="002060"/>
              </a:solidFill>
              <a:latin typeface="Tahoma" pitchFamily="34" charset="0"/>
              <a:ea typeface="Tahoma" pitchFamily="34" charset="0"/>
              <a:cs typeface="Tahoma" pitchFamily="34" charset="0"/>
            </a:rPr>
            <a:t>Guess OS  </a:t>
          </a:r>
          <a:r>
            <a:rPr lang="en-US" sz="1400" dirty="0" err="1" smtClean="0">
              <a:solidFill>
                <a:srgbClr val="002060"/>
              </a:solidFill>
              <a:latin typeface="Tahoma" pitchFamily="34" charset="0"/>
              <a:ea typeface="Tahoma" pitchFamily="34" charset="0"/>
              <a:cs typeface="Tahoma" pitchFamily="34" charset="0"/>
            </a:rPr>
            <a:t>dùng</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chung</a:t>
          </a:r>
          <a:r>
            <a:rPr lang="en-US" sz="1400" dirty="0" smtClean="0">
              <a:solidFill>
                <a:srgbClr val="002060"/>
              </a:solidFill>
              <a:latin typeface="Tahoma" pitchFamily="34" charset="0"/>
              <a:ea typeface="Tahoma" pitchFamily="34" charset="0"/>
              <a:cs typeface="Tahoma" pitchFamily="34" charset="0"/>
            </a:rPr>
            <a:t> Kernel </a:t>
          </a:r>
          <a:r>
            <a:rPr lang="en-US" sz="1400" dirty="0" err="1" smtClean="0">
              <a:solidFill>
                <a:srgbClr val="002060"/>
              </a:solidFill>
              <a:latin typeface="Tahoma" pitchFamily="34" charset="0"/>
              <a:ea typeface="Tahoma" pitchFamily="34" charset="0"/>
              <a:cs typeface="Tahoma" pitchFamily="34" charset="0"/>
            </a:rPr>
            <a:t>của</a:t>
          </a:r>
          <a:r>
            <a:rPr lang="en-US" sz="1400" dirty="0" smtClean="0">
              <a:solidFill>
                <a:srgbClr val="002060"/>
              </a:solidFill>
              <a:latin typeface="Tahoma" pitchFamily="34" charset="0"/>
              <a:ea typeface="Tahoma" pitchFamily="34" charset="0"/>
              <a:cs typeface="Tahoma" pitchFamily="34" charset="0"/>
            </a:rPr>
            <a:t> Host OS.</a:t>
          </a:r>
          <a:endParaRPr lang="en-US" sz="1400" dirty="0">
            <a:solidFill>
              <a:srgbClr val="002060"/>
            </a:solidFill>
            <a:latin typeface="Tahoma" pitchFamily="34" charset="0"/>
            <a:ea typeface="Tahoma" pitchFamily="34" charset="0"/>
            <a:cs typeface="Tahoma" pitchFamily="34" charset="0"/>
          </a:endParaRPr>
        </a:p>
      </dgm:t>
    </dgm:pt>
    <dgm:pt modelId="{28A02021-4AD4-4D6F-8192-357BA5D76AD5}" type="parTrans" cxnId="{C488BFAB-DB46-4F57-9D44-2A58B2C65857}">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E51C201F-4D78-4F4A-87BC-F8EB518B98F9}" type="sibTrans" cxnId="{C488BFAB-DB46-4F57-9D44-2A58B2C65857}">
      <dgm:prSet/>
      <dgm:spPr/>
      <dgm:t>
        <a:bodyPr/>
        <a:lstStyle/>
        <a:p>
          <a:endParaRPr lang="en-US" sz="1400">
            <a:solidFill>
              <a:srgbClr val="002060"/>
            </a:solidFill>
            <a:latin typeface="Tahoma" pitchFamily="34" charset="0"/>
            <a:ea typeface="Tahoma" pitchFamily="34" charset="0"/>
            <a:cs typeface="Tahoma" pitchFamily="34" charset="0"/>
          </a:endParaRPr>
        </a:p>
      </dgm:t>
    </dgm:pt>
    <dgm:pt modelId="{0339EE4F-6191-4B52-BE46-9B0F6002BEAA}" type="pres">
      <dgm:prSet presAssocID="{D0069FAF-DED6-40BA-878F-6053A7E675E8}" presName="linearFlow" presStyleCnt="0">
        <dgm:presLayoutVars>
          <dgm:dir/>
          <dgm:animLvl val="lvl"/>
          <dgm:resizeHandles val="exact"/>
        </dgm:presLayoutVars>
      </dgm:prSet>
      <dgm:spPr/>
      <dgm:t>
        <a:bodyPr/>
        <a:lstStyle/>
        <a:p>
          <a:endParaRPr lang="vi-VN"/>
        </a:p>
      </dgm:t>
    </dgm:pt>
    <dgm:pt modelId="{D42DB1AC-38AC-4B96-8F79-70DF9DCF9847}" type="pres">
      <dgm:prSet presAssocID="{76A02CF2-B529-44FA-AC3F-DA2F7ADC7C4D}" presName="composite" presStyleCnt="0"/>
      <dgm:spPr/>
    </dgm:pt>
    <dgm:pt modelId="{D97A90CF-78D4-4A99-8A2D-B00577BE55E0}" type="pres">
      <dgm:prSet presAssocID="{76A02CF2-B529-44FA-AC3F-DA2F7ADC7C4D}" presName="parentText" presStyleLbl="alignNode1" presStyleIdx="0" presStyleCnt="4" custLinFactNeighborY="0">
        <dgm:presLayoutVars>
          <dgm:chMax val="1"/>
          <dgm:bulletEnabled val="1"/>
        </dgm:presLayoutVars>
      </dgm:prSet>
      <dgm:spPr/>
      <dgm:t>
        <a:bodyPr/>
        <a:lstStyle/>
        <a:p>
          <a:endParaRPr lang="vi-VN"/>
        </a:p>
      </dgm:t>
    </dgm:pt>
    <dgm:pt modelId="{695D2385-9CFD-4A95-8D4A-7D3434715D78}" type="pres">
      <dgm:prSet presAssocID="{76A02CF2-B529-44FA-AC3F-DA2F7ADC7C4D}" presName="descendantText" presStyleLbl="alignAcc1" presStyleIdx="0" presStyleCnt="4" custLinFactNeighborY="0">
        <dgm:presLayoutVars>
          <dgm:bulletEnabled val="1"/>
        </dgm:presLayoutVars>
      </dgm:prSet>
      <dgm:spPr/>
      <dgm:t>
        <a:bodyPr/>
        <a:lstStyle/>
        <a:p>
          <a:endParaRPr lang="en-US"/>
        </a:p>
      </dgm:t>
    </dgm:pt>
    <dgm:pt modelId="{D12AA5EE-7E70-4A4C-97BE-F5A395869105}" type="pres">
      <dgm:prSet presAssocID="{54D821A8-22F3-4987-88A6-9DE8446BE8C9}" presName="sp" presStyleCnt="0"/>
      <dgm:spPr/>
    </dgm:pt>
    <dgm:pt modelId="{A955CC9E-584D-441B-AC7B-2DF6D201AEB0}" type="pres">
      <dgm:prSet presAssocID="{4595354E-6C0C-4693-A0B2-77C5D1F7ACEE}" presName="composite" presStyleCnt="0"/>
      <dgm:spPr/>
    </dgm:pt>
    <dgm:pt modelId="{8412DC75-2C06-4903-9930-CA75FFF55313}" type="pres">
      <dgm:prSet presAssocID="{4595354E-6C0C-4693-A0B2-77C5D1F7ACEE}" presName="parentText" presStyleLbl="alignNode1" presStyleIdx="1" presStyleCnt="4">
        <dgm:presLayoutVars>
          <dgm:chMax val="1"/>
          <dgm:bulletEnabled val="1"/>
        </dgm:presLayoutVars>
      </dgm:prSet>
      <dgm:spPr/>
      <dgm:t>
        <a:bodyPr/>
        <a:lstStyle/>
        <a:p>
          <a:endParaRPr lang="en-US"/>
        </a:p>
      </dgm:t>
    </dgm:pt>
    <dgm:pt modelId="{B7A073A1-A72C-414A-A308-09FD546AC832}" type="pres">
      <dgm:prSet presAssocID="{4595354E-6C0C-4693-A0B2-77C5D1F7ACEE}" presName="descendantText" presStyleLbl="alignAcc1" presStyleIdx="1" presStyleCnt="4">
        <dgm:presLayoutVars>
          <dgm:bulletEnabled val="1"/>
        </dgm:presLayoutVars>
      </dgm:prSet>
      <dgm:spPr/>
      <dgm:t>
        <a:bodyPr/>
        <a:lstStyle/>
        <a:p>
          <a:endParaRPr lang="en-US"/>
        </a:p>
      </dgm:t>
    </dgm:pt>
    <dgm:pt modelId="{63BEC97A-8B28-4B5F-8232-EC2CCC382C2A}" type="pres">
      <dgm:prSet presAssocID="{8299AEC1-6140-4254-A401-E8BBE75DA9FC}" presName="sp" presStyleCnt="0"/>
      <dgm:spPr/>
    </dgm:pt>
    <dgm:pt modelId="{37D61E6B-63F1-48D7-A166-46AE64D1A3E4}" type="pres">
      <dgm:prSet presAssocID="{39C8C86A-DD93-4B9D-9257-84EEE0597595}" presName="composite" presStyleCnt="0"/>
      <dgm:spPr/>
    </dgm:pt>
    <dgm:pt modelId="{1BDEF93F-B8C2-4534-9907-65EDDB2C8364}" type="pres">
      <dgm:prSet presAssocID="{39C8C86A-DD93-4B9D-9257-84EEE0597595}" presName="parentText" presStyleLbl="alignNode1" presStyleIdx="2" presStyleCnt="4">
        <dgm:presLayoutVars>
          <dgm:chMax val="1"/>
          <dgm:bulletEnabled val="1"/>
        </dgm:presLayoutVars>
      </dgm:prSet>
      <dgm:spPr/>
      <dgm:t>
        <a:bodyPr/>
        <a:lstStyle/>
        <a:p>
          <a:endParaRPr lang="en-US"/>
        </a:p>
      </dgm:t>
    </dgm:pt>
    <dgm:pt modelId="{5C66A573-5213-4788-9887-9869B0800D83}" type="pres">
      <dgm:prSet presAssocID="{39C8C86A-DD93-4B9D-9257-84EEE0597595}" presName="descendantText" presStyleLbl="alignAcc1" presStyleIdx="2" presStyleCnt="4">
        <dgm:presLayoutVars>
          <dgm:bulletEnabled val="1"/>
        </dgm:presLayoutVars>
      </dgm:prSet>
      <dgm:spPr/>
      <dgm:t>
        <a:bodyPr/>
        <a:lstStyle/>
        <a:p>
          <a:endParaRPr lang="en-US"/>
        </a:p>
      </dgm:t>
    </dgm:pt>
    <dgm:pt modelId="{ACC399F1-5994-4FC9-9B9B-982CC54ADE59}" type="pres">
      <dgm:prSet presAssocID="{6A32189D-5C3B-45E6-BC9A-EAE10BD64CCB}" presName="sp" presStyleCnt="0"/>
      <dgm:spPr/>
    </dgm:pt>
    <dgm:pt modelId="{13981E45-3BDB-4F4D-8D61-BE511A41B071}" type="pres">
      <dgm:prSet presAssocID="{31113BAC-C56B-4265-BDF7-5FDE8F9CB5AA}" presName="composite" presStyleCnt="0"/>
      <dgm:spPr/>
    </dgm:pt>
    <dgm:pt modelId="{AD49BB40-7F31-481D-88B7-78BCC354B722}" type="pres">
      <dgm:prSet presAssocID="{31113BAC-C56B-4265-BDF7-5FDE8F9CB5AA}" presName="parentText" presStyleLbl="alignNode1" presStyleIdx="3" presStyleCnt="4">
        <dgm:presLayoutVars>
          <dgm:chMax val="1"/>
          <dgm:bulletEnabled val="1"/>
        </dgm:presLayoutVars>
      </dgm:prSet>
      <dgm:spPr/>
      <dgm:t>
        <a:bodyPr/>
        <a:lstStyle/>
        <a:p>
          <a:endParaRPr lang="vi-VN"/>
        </a:p>
      </dgm:t>
    </dgm:pt>
    <dgm:pt modelId="{94716FD8-0E61-46F5-BA08-691D67CFAA46}" type="pres">
      <dgm:prSet presAssocID="{31113BAC-C56B-4265-BDF7-5FDE8F9CB5AA}" presName="descendantText" presStyleLbl="alignAcc1" presStyleIdx="3" presStyleCnt="4">
        <dgm:presLayoutVars>
          <dgm:bulletEnabled val="1"/>
        </dgm:presLayoutVars>
      </dgm:prSet>
      <dgm:spPr/>
      <dgm:t>
        <a:bodyPr/>
        <a:lstStyle/>
        <a:p>
          <a:endParaRPr lang="en-US"/>
        </a:p>
      </dgm:t>
    </dgm:pt>
  </dgm:ptLst>
  <dgm:cxnLst>
    <dgm:cxn modelId="{38920C76-0CC4-45B7-B268-FB171503AA8C}" srcId="{D0069FAF-DED6-40BA-878F-6053A7E675E8}" destId="{76A02CF2-B529-44FA-AC3F-DA2F7ADC7C4D}" srcOrd="0" destOrd="0" parTransId="{C0247C43-5883-4AD2-87EF-B8F738596B14}" sibTransId="{54D821A8-22F3-4987-88A6-9DE8446BE8C9}"/>
    <dgm:cxn modelId="{59E2232A-8CBD-4BC1-AFFA-F8E13886A338}" type="presOf" srcId="{4595354E-6C0C-4693-A0B2-77C5D1F7ACEE}" destId="{8412DC75-2C06-4903-9930-CA75FFF55313}" srcOrd="0" destOrd="0" presId="urn:microsoft.com/office/officeart/2005/8/layout/chevron2"/>
    <dgm:cxn modelId="{BF758851-8F5E-4A60-AE60-5B70D5E44342}" srcId="{31113BAC-C56B-4265-BDF7-5FDE8F9CB5AA}" destId="{9F112142-9568-4BD2-8FA5-B87D18DABC4F}" srcOrd="0" destOrd="0" parTransId="{0018848F-832D-4B3D-AD17-DD2D59C70CD4}" sibTransId="{5B6B6A62-E907-4D58-8C66-F11CB0DDD3FF}"/>
    <dgm:cxn modelId="{95A9E7BA-D221-475B-A4B7-2CBD97D1AAF5}" srcId="{D0069FAF-DED6-40BA-878F-6053A7E675E8}" destId="{4595354E-6C0C-4693-A0B2-77C5D1F7ACEE}" srcOrd="1" destOrd="0" parTransId="{8ACBE8FD-92DC-4AC4-9FBB-1DAE83E7E6B2}" sibTransId="{8299AEC1-6140-4254-A401-E8BBE75DA9FC}"/>
    <dgm:cxn modelId="{5CBB46C6-D335-4851-9E69-46B95BD678A0}" type="presOf" srcId="{9F112142-9568-4BD2-8FA5-B87D18DABC4F}" destId="{94716FD8-0E61-46F5-BA08-691D67CFAA46}" srcOrd="0" destOrd="0" presId="urn:microsoft.com/office/officeart/2005/8/layout/chevron2"/>
    <dgm:cxn modelId="{AB354072-537B-4EE0-BE17-5A4264DA871C}" type="presOf" srcId="{D0069FAF-DED6-40BA-878F-6053A7E675E8}" destId="{0339EE4F-6191-4B52-BE46-9B0F6002BEAA}" srcOrd="0" destOrd="0" presId="urn:microsoft.com/office/officeart/2005/8/layout/chevron2"/>
    <dgm:cxn modelId="{D1178E04-3DF3-48D8-85D8-B6A1B187DCE6}" type="presOf" srcId="{FF8C55F0-995C-4EFD-8E38-A3C0FACE097C}" destId="{5C66A573-5213-4788-9887-9869B0800D83}" srcOrd="0" destOrd="0" presId="urn:microsoft.com/office/officeart/2005/8/layout/chevron2"/>
    <dgm:cxn modelId="{A49D9AE9-E3BF-4485-97B5-1F7FDAB8DFED}" type="presOf" srcId="{FDEC1FB2-DA38-4821-B9F4-0BF11840ACFD}" destId="{695D2385-9CFD-4A95-8D4A-7D3434715D78}" srcOrd="0" destOrd="0" presId="urn:microsoft.com/office/officeart/2005/8/layout/chevron2"/>
    <dgm:cxn modelId="{474AE173-3622-48CD-863B-96C019A867B2}" srcId="{D0069FAF-DED6-40BA-878F-6053A7E675E8}" destId="{39C8C86A-DD93-4B9D-9257-84EEE0597595}" srcOrd="2" destOrd="0" parTransId="{3232F5EE-C58F-40BB-9739-6B4FA8DE0314}" sibTransId="{6A32189D-5C3B-45E6-BC9A-EAE10BD64CCB}"/>
    <dgm:cxn modelId="{00C2D611-8989-4516-B62A-905C3D6A99A2}" srcId="{39C8C86A-DD93-4B9D-9257-84EEE0597595}" destId="{FF8C55F0-995C-4EFD-8E38-A3C0FACE097C}" srcOrd="0" destOrd="0" parTransId="{1EF8559C-C0C3-4FC3-9742-6D1882E1A74C}" sibTransId="{6F6CDEA6-C1AF-4B4F-871E-F599CBBB5BC4}"/>
    <dgm:cxn modelId="{62957ABF-324A-4A27-97FE-F583DE61B02C}" type="presOf" srcId="{76A02CF2-B529-44FA-AC3F-DA2F7ADC7C4D}" destId="{D97A90CF-78D4-4A99-8A2D-B00577BE55E0}" srcOrd="0" destOrd="0" presId="urn:microsoft.com/office/officeart/2005/8/layout/chevron2"/>
    <dgm:cxn modelId="{C488BFAB-DB46-4F57-9D44-2A58B2C65857}" srcId="{76A02CF2-B529-44FA-AC3F-DA2F7ADC7C4D}" destId="{FDEC1FB2-DA38-4821-B9F4-0BF11840ACFD}" srcOrd="0" destOrd="0" parTransId="{28A02021-4AD4-4D6F-8192-357BA5D76AD5}" sibTransId="{E51C201F-4D78-4F4A-87BC-F8EB518B98F9}"/>
    <dgm:cxn modelId="{C90A8AF5-E287-42ED-B858-93B6BC69CF23}" srcId="{D0069FAF-DED6-40BA-878F-6053A7E675E8}" destId="{31113BAC-C56B-4265-BDF7-5FDE8F9CB5AA}" srcOrd="3" destOrd="0" parTransId="{3A66FA1B-AB5A-4D4D-8E79-09D4AFC033AE}" sibTransId="{0422DAB7-8151-4B7F-AA2E-174DC1AEEF07}"/>
    <dgm:cxn modelId="{78D90D67-4CE6-4328-B7CE-384C7A4D8FFE}" type="presOf" srcId="{31113BAC-C56B-4265-BDF7-5FDE8F9CB5AA}" destId="{AD49BB40-7F31-481D-88B7-78BCC354B722}" srcOrd="0" destOrd="0" presId="urn:microsoft.com/office/officeart/2005/8/layout/chevron2"/>
    <dgm:cxn modelId="{52B0C64B-C1E9-4FA8-B50E-75753613CC4A}" type="presOf" srcId="{39C8C86A-DD93-4B9D-9257-84EEE0597595}" destId="{1BDEF93F-B8C2-4534-9907-65EDDB2C8364}" srcOrd="0" destOrd="0" presId="urn:microsoft.com/office/officeart/2005/8/layout/chevron2"/>
    <dgm:cxn modelId="{1A9D3977-36E2-456F-BE3C-7DDDB038563E}" type="presOf" srcId="{1707874D-CED4-4328-947A-8C4D93269C84}" destId="{B7A073A1-A72C-414A-A308-09FD546AC832}" srcOrd="0" destOrd="0" presId="urn:microsoft.com/office/officeart/2005/8/layout/chevron2"/>
    <dgm:cxn modelId="{CE7B1CDF-0A90-422B-B51F-84A95345991C}" srcId="{4595354E-6C0C-4693-A0B2-77C5D1F7ACEE}" destId="{1707874D-CED4-4328-947A-8C4D93269C84}" srcOrd="0" destOrd="0" parTransId="{720EC0DF-27D9-46F1-900E-04996C8180BD}" sibTransId="{9F193DF3-A3E6-462E-815D-313FE49EA33B}"/>
    <dgm:cxn modelId="{F9D77534-A7DC-4B6B-895C-70B9329AC7C7}" type="presParOf" srcId="{0339EE4F-6191-4B52-BE46-9B0F6002BEAA}" destId="{D42DB1AC-38AC-4B96-8F79-70DF9DCF9847}" srcOrd="0" destOrd="0" presId="urn:microsoft.com/office/officeart/2005/8/layout/chevron2"/>
    <dgm:cxn modelId="{41768E9D-D0C9-4339-AC1E-852CEA7DD4CF}" type="presParOf" srcId="{D42DB1AC-38AC-4B96-8F79-70DF9DCF9847}" destId="{D97A90CF-78D4-4A99-8A2D-B00577BE55E0}" srcOrd="0" destOrd="0" presId="urn:microsoft.com/office/officeart/2005/8/layout/chevron2"/>
    <dgm:cxn modelId="{BBB5C7D9-D6AF-4744-8C29-B3EA3C7F9929}" type="presParOf" srcId="{D42DB1AC-38AC-4B96-8F79-70DF9DCF9847}" destId="{695D2385-9CFD-4A95-8D4A-7D3434715D78}" srcOrd="1" destOrd="0" presId="urn:microsoft.com/office/officeart/2005/8/layout/chevron2"/>
    <dgm:cxn modelId="{449147F7-EE17-44D6-86B7-9D1143E17240}" type="presParOf" srcId="{0339EE4F-6191-4B52-BE46-9B0F6002BEAA}" destId="{D12AA5EE-7E70-4A4C-97BE-F5A395869105}" srcOrd="1" destOrd="0" presId="urn:microsoft.com/office/officeart/2005/8/layout/chevron2"/>
    <dgm:cxn modelId="{1AA3515E-F3D0-4B04-9D63-565FD4B99AB5}" type="presParOf" srcId="{0339EE4F-6191-4B52-BE46-9B0F6002BEAA}" destId="{A955CC9E-584D-441B-AC7B-2DF6D201AEB0}" srcOrd="2" destOrd="0" presId="urn:microsoft.com/office/officeart/2005/8/layout/chevron2"/>
    <dgm:cxn modelId="{EDEDF35A-64DB-4C61-80BD-D856FC98B648}" type="presParOf" srcId="{A955CC9E-584D-441B-AC7B-2DF6D201AEB0}" destId="{8412DC75-2C06-4903-9930-CA75FFF55313}" srcOrd="0" destOrd="0" presId="urn:microsoft.com/office/officeart/2005/8/layout/chevron2"/>
    <dgm:cxn modelId="{EA397ED6-664B-436A-925D-7EE6C47F1366}" type="presParOf" srcId="{A955CC9E-584D-441B-AC7B-2DF6D201AEB0}" destId="{B7A073A1-A72C-414A-A308-09FD546AC832}" srcOrd="1" destOrd="0" presId="urn:microsoft.com/office/officeart/2005/8/layout/chevron2"/>
    <dgm:cxn modelId="{DDCF1CED-A4D6-4BFF-981C-70D542D8D5BE}" type="presParOf" srcId="{0339EE4F-6191-4B52-BE46-9B0F6002BEAA}" destId="{63BEC97A-8B28-4B5F-8232-EC2CCC382C2A}" srcOrd="3" destOrd="0" presId="urn:microsoft.com/office/officeart/2005/8/layout/chevron2"/>
    <dgm:cxn modelId="{DBE2C7D2-5672-480B-812E-180104591044}" type="presParOf" srcId="{0339EE4F-6191-4B52-BE46-9B0F6002BEAA}" destId="{37D61E6B-63F1-48D7-A166-46AE64D1A3E4}" srcOrd="4" destOrd="0" presId="urn:microsoft.com/office/officeart/2005/8/layout/chevron2"/>
    <dgm:cxn modelId="{AFD747C8-0248-4379-98C9-07DF0CC8D9DA}" type="presParOf" srcId="{37D61E6B-63F1-48D7-A166-46AE64D1A3E4}" destId="{1BDEF93F-B8C2-4534-9907-65EDDB2C8364}" srcOrd="0" destOrd="0" presId="urn:microsoft.com/office/officeart/2005/8/layout/chevron2"/>
    <dgm:cxn modelId="{396DAEBC-C933-4984-BD9A-EFDDA96802F0}" type="presParOf" srcId="{37D61E6B-63F1-48D7-A166-46AE64D1A3E4}" destId="{5C66A573-5213-4788-9887-9869B0800D83}" srcOrd="1" destOrd="0" presId="urn:microsoft.com/office/officeart/2005/8/layout/chevron2"/>
    <dgm:cxn modelId="{484AC035-A9C1-4F1C-84CA-D0E1731F4110}" type="presParOf" srcId="{0339EE4F-6191-4B52-BE46-9B0F6002BEAA}" destId="{ACC399F1-5994-4FC9-9B9B-982CC54ADE59}" srcOrd="5" destOrd="0" presId="urn:microsoft.com/office/officeart/2005/8/layout/chevron2"/>
    <dgm:cxn modelId="{EA2E8323-3374-46E1-A774-C5E16F20B927}" type="presParOf" srcId="{0339EE4F-6191-4B52-BE46-9B0F6002BEAA}" destId="{13981E45-3BDB-4F4D-8D61-BE511A41B071}" srcOrd="6" destOrd="0" presId="urn:microsoft.com/office/officeart/2005/8/layout/chevron2"/>
    <dgm:cxn modelId="{78414E98-E994-4B03-BDDE-C3C9CC8F712C}" type="presParOf" srcId="{13981E45-3BDB-4F4D-8D61-BE511A41B071}" destId="{AD49BB40-7F31-481D-88B7-78BCC354B722}" srcOrd="0" destOrd="0" presId="urn:microsoft.com/office/officeart/2005/8/layout/chevron2"/>
    <dgm:cxn modelId="{14026280-6DA3-4AC2-B9F3-085CD7F5B348}" type="presParOf" srcId="{13981E45-3BDB-4F4D-8D61-BE511A41B071}" destId="{94716FD8-0E61-46F5-BA08-691D67CFAA46}"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ADF9F7-A0B6-4F56-A8AB-6E24679EEF9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446E370-35E2-456A-9940-635154512EEB}">
      <dgm:prSet custT="1"/>
      <dgm:spPr/>
      <dgm:t>
        <a:bodyPr/>
        <a:lstStyle/>
        <a:p>
          <a:pPr rtl="0"/>
          <a:r>
            <a:rPr lang="en-US" sz="1400" b="0" dirty="0" smtClean="0">
              <a:solidFill>
                <a:srgbClr val="002060"/>
              </a:solidFill>
            </a:rPr>
            <a:t>1</a:t>
          </a:r>
          <a:endParaRPr lang="en-US" sz="1400" b="0" dirty="0">
            <a:solidFill>
              <a:srgbClr val="002060"/>
            </a:solidFill>
          </a:endParaRPr>
        </a:p>
      </dgm:t>
    </dgm:pt>
    <dgm:pt modelId="{ED645837-5CCA-4FCB-BAAE-58EF11D71EA2}" type="parTrans" cxnId="{F41DAB3B-9F8B-4F7C-98A4-7BE61C63B0E5}">
      <dgm:prSet/>
      <dgm:spPr/>
      <dgm:t>
        <a:bodyPr/>
        <a:lstStyle/>
        <a:p>
          <a:endParaRPr lang="en-US" sz="1400" b="0">
            <a:solidFill>
              <a:srgbClr val="002060"/>
            </a:solidFill>
          </a:endParaRPr>
        </a:p>
      </dgm:t>
    </dgm:pt>
    <dgm:pt modelId="{D80663DB-4A29-43AC-9619-ADD10C799EAB}" type="sibTrans" cxnId="{F41DAB3B-9F8B-4F7C-98A4-7BE61C63B0E5}">
      <dgm:prSet/>
      <dgm:spPr/>
      <dgm:t>
        <a:bodyPr/>
        <a:lstStyle/>
        <a:p>
          <a:endParaRPr lang="en-US" sz="1400" b="0">
            <a:solidFill>
              <a:srgbClr val="002060"/>
            </a:solidFill>
          </a:endParaRPr>
        </a:p>
      </dgm:t>
    </dgm:pt>
    <dgm:pt modelId="{A3349434-567D-4DE8-953C-BE736205179A}">
      <dgm:prSet custT="1"/>
      <dgm:spPr/>
      <dgm:t>
        <a:bodyPr/>
        <a:lstStyle/>
        <a:p>
          <a:pPr rtl="0"/>
          <a:r>
            <a:rPr lang="en-US" sz="1400" b="0" dirty="0" smtClean="0">
              <a:solidFill>
                <a:srgbClr val="002060"/>
              </a:solidFill>
            </a:rPr>
            <a:t>Docker daemon</a:t>
          </a:r>
          <a:endParaRPr lang="en-US" sz="1400" b="0" dirty="0">
            <a:solidFill>
              <a:srgbClr val="002060"/>
            </a:solidFill>
          </a:endParaRPr>
        </a:p>
      </dgm:t>
    </dgm:pt>
    <dgm:pt modelId="{3ADA3B9B-AAD9-4601-941F-A614D7A2E93B}" type="parTrans" cxnId="{66CABEE1-C772-4847-A100-26C061299B95}">
      <dgm:prSet/>
      <dgm:spPr/>
      <dgm:t>
        <a:bodyPr/>
        <a:lstStyle/>
        <a:p>
          <a:endParaRPr lang="en-US" sz="1400" b="0">
            <a:solidFill>
              <a:srgbClr val="002060"/>
            </a:solidFill>
          </a:endParaRPr>
        </a:p>
      </dgm:t>
    </dgm:pt>
    <dgm:pt modelId="{1013F7D6-3148-41EC-ADDC-0DB9C7A6EBE6}" type="sibTrans" cxnId="{66CABEE1-C772-4847-A100-26C061299B95}">
      <dgm:prSet/>
      <dgm:spPr/>
      <dgm:t>
        <a:bodyPr/>
        <a:lstStyle/>
        <a:p>
          <a:endParaRPr lang="en-US" sz="1400" b="0">
            <a:solidFill>
              <a:srgbClr val="002060"/>
            </a:solidFill>
          </a:endParaRPr>
        </a:p>
      </dgm:t>
    </dgm:pt>
    <dgm:pt modelId="{5B3131E2-4F8E-46F8-85E2-FDB18E42C3A0}">
      <dgm:prSet custT="1"/>
      <dgm:spPr/>
      <dgm:t>
        <a:bodyPr/>
        <a:lstStyle/>
        <a:p>
          <a:pPr rtl="0"/>
          <a:r>
            <a:rPr lang="en-US" sz="1400" b="0" dirty="0" smtClean="0">
              <a:solidFill>
                <a:srgbClr val="002060"/>
              </a:solidFill>
            </a:rPr>
            <a:t>2</a:t>
          </a:r>
          <a:endParaRPr lang="en-US" sz="1400" b="0" dirty="0">
            <a:solidFill>
              <a:srgbClr val="002060"/>
            </a:solidFill>
          </a:endParaRPr>
        </a:p>
      </dgm:t>
    </dgm:pt>
    <dgm:pt modelId="{8BCA31EE-F9D5-43D5-AF7E-52BE09B5CCFD}" type="parTrans" cxnId="{405C7658-2332-43C6-81D0-4824D7565B93}">
      <dgm:prSet/>
      <dgm:spPr/>
      <dgm:t>
        <a:bodyPr/>
        <a:lstStyle/>
        <a:p>
          <a:endParaRPr lang="en-US" sz="1400" b="0">
            <a:solidFill>
              <a:srgbClr val="002060"/>
            </a:solidFill>
          </a:endParaRPr>
        </a:p>
      </dgm:t>
    </dgm:pt>
    <dgm:pt modelId="{3AF459C6-54B4-4C8F-8632-98A71DA1BE92}" type="sibTrans" cxnId="{405C7658-2332-43C6-81D0-4824D7565B93}">
      <dgm:prSet/>
      <dgm:spPr/>
      <dgm:t>
        <a:bodyPr/>
        <a:lstStyle/>
        <a:p>
          <a:endParaRPr lang="en-US" sz="1400" b="0">
            <a:solidFill>
              <a:srgbClr val="002060"/>
            </a:solidFill>
          </a:endParaRPr>
        </a:p>
      </dgm:t>
    </dgm:pt>
    <dgm:pt modelId="{6601F4A8-F597-4ED9-B8F3-27BDA922EB9E}">
      <dgm:prSet custT="1"/>
      <dgm:spPr/>
      <dgm:t>
        <a:bodyPr/>
        <a:lstStyle/>
        <a:p>
          <a:pPr rtl="0"/>
          <a:r>
            <a:rPr lang="en-US" sz="1400" b="0" dirty="0" smtClean="0">
              <a:solidFill>
                <a:srgbClr val="002060"/>
              </a:solidFill>
            </a:rPr>
            <a:t>3</a:t>
          </a:r>
          <a:endParaRPr lang="en-US" sz="1400" b="0" dirty="0">
            <a:solidFill>
              <a:srgbClr val="002060"/>
            </a:solidFill>
          </a:endParaRPr>
        </a:p>
      </dgm:t>
    </dgm:pt>
    <dgm:pt modelId="{F7B1D221-7C28-4FA9-BF8A-4C3F9BC8B2D5}" type="parTrans" cxnId="{54D8E432-BC72-4DDB-8EB8-E1710A3DC9FF}">
      <dgm:prSet/>
      <dgm:spPr/>
      <dgm:t>
        <a:bodyPr/>
        <a:lstStyle/>
        <a:p>
          <a:endParaRPr lang="en-US" sz="1400" b="0">
            <a:solidFill>
              <a:srgbClr val="002060"/>
            </a:solidFill>
          </a:endParaRPr>
        </a:p>
      </dgm:t>
    </dgm:pt>
    <dgm:pt modelId="{E2B452EE-52CB-4792-85A2-CE79586C368D}" type="sibTrans" cxnId="{54D8E432-BC72-4DDB-8EB8-E1710A3DC9FF}">
      <dgm:prSet/>
      <dgm:spPr/>
      <dgm:t>
        <a:bodyPr/>
        <a:lstStyle/>
        <a:p>
          <a:endParaRPr lang="en-US" sz="1400" b="0">
            <a:solidFill>
              <a:srgbClr val="002060"/>
            </a:solidFill>
          </a:endParaRPr>
        </a:p>
      </dgm:t>
    </dgm:pt>
    <dgm:pt modelId="{214E28FB-3924-49CA-BDD7-535600B3638C}">
      <dgm:prSet custT="1"/>
      <dgm:spPr/>
      <dgm:t>
        <a:bodyPr/>
        <a:lstStyle/>
        <a:p>
          <a:pPr rtl="0"/>
          <a:r>
            <a:rPr lang="en-US" sz="1400" b="0" dirty="0" smtClean="0">
              <a:solidFill>
                <a:srgbClr val="002060"/>
              </a:solidFill>
            </a:rPr>
            <a:t>REST API</a:t>
          </a:r>
          <a:endParaRPr lang="en-US" sz="1400" b="0" dirty="0">
            <a:solidFill>
              <a:srgbClr val="002060"/>
            </a:solidFill>
          </a:endParaRPr>
        </a:p>
      </dgm:t>
    </dgm:pt>
    <dgm:pt modelId="{2A9EC3D9-109F-42EE-9803-BA9010E5D4CA}" type="parTrans" cxnId="{AC39C3F6-162C-418A-8FFC-1BBA26F6B691}">
      <dgm:prSet/>
      <dgm:spPr/>
      <dgm:t>
        <a:bodyPr/>
        <a:lstStyle/>
        <a:p>
          <a:endParaRPr lang="en-US" sz="1400" b="0">
            <a:solidFill>
              <a:srgbClr val="002060"/>
            </a:solidFill>
          </a:endParaRPr>
        </a:p>
      </dgm:t>
    </dgm:pt>
    <dgm:pt modelId="{9E2D0057-71C3-4C40-B288-DC057F3882DE}" type="sibTrans" cxnId="{AC39C3F6-162C-418A-8FFC-1BBA26F6B691}">
      <dgm:prSet/>
      <dgm:spPr/>
      <dgm:t>
        <a:bodyPr/>
        <a:lstStyle/>
        <a:p>
          <a:endParaRPr lang="en-US" sz="1400" b="0">
            <a:solidFill>
              <a:srgbClr val="002060"/>
            </a:solidFill>
          </a:endParaRPr>
        </a:p>
      </dgm:t>
    </dgm:pt>
    <dgm:pt modelId="{6C0EA0A7-652B-40E4-B7DA-4A8BB14B3D04}">
      <dgm:prSet custT="1"/>
      <dgm:spPr/>
      <dgm:t>
        <a:bodyPr/>
        <a:lstStyle/>
        <a:p>
          <a:pPr rtl="0"/>
          <a:r>
            <a:rPr lang="en-US" sz="1400" b="0" dirty="0" smtClean="0">
              <a:solidFill>
                <a:srgbClr val="002060"/>
              </a:solidFill>
            </a:rPr>
            <a:t>CLI</a:t>
          </a:r>
          <a:endParaRPr lang="en-US" sz="1400" b="0" dirty="0">
            <a:solidFill>
              <a:srgbClr val="002060"/>
            </a:solidFill>
          </a:endParaRPr>
        </a:p>
      </dgm:t>
    </dgm:pt>
    <dgm:pt modelId="{878D4B02-8E0F-4607-9EC3-357A9503EFFA}" type="parTrans" cxnId="{1A943403-3039-48AE-A228-9B450AC0060A}">
      <dgm:prSet/>
      <dgm:spPr/>
      <dgm:t>
        <a:bodyPr/>
        <a:lstStyle/>
        <a:p>
          <a:endParaRPr lang="en-US" sz="1400" b="0">
            <a:solidFill>
              <a:srgbClr val="002060"/>
            </a:solidFill>
          </a:endParaRPr>
        </a:p>
      </dgm:t>
    </dgm:pt>
    <dgm:pt modelId="{F2F9DA56-4E30-4B66-A666-25A00864C53B}" type="sibTrans" cxnId="{1A943403-3039-48AE-A228-9B450AC0060A}">
      <dgm:prSet/>
      <dgm:spPr/>
      <dgm:t>
        <a:bodyPr/>
        <a:lstStyle/>
        <a:p>
          <a:endParaRPr lang="en-US" sz="1400" b="0">
            <a:solidFill>
              <a:srgbClr val="002060"/>
            </a:solidFill>
          </a:endParaRPr>
        </a:p>
      </dgm:t>
    </dgm:pt>
    <dgm:pt modelId="{E13F8C1E-FC79-46F5-AF45-C3B4C0DC0008}" type="pres">
      <dgm:prSet presAssocID="{37ADF9F7-A0B6-4F56-A8AB-6E24679EEF9B}" presName="Name0" presStyleCnt="0">
        <dgm:presLayoutVars>
          <dgm:dir/>
          <dgm:animLvl val="lvl"/>
          <dgm:resizeHandles val="exact"/>
        </dgm:presLayoutVars>
      </dgm:prSet>
      <dgm:spPr/>
      <dgm:t>
        <a:bodyPr/>
        <a:lstStyle/>
        <a:p>
          <a:endParaRPr lang="vi-VN"/>
        </a:p>
      </dgm:t>
    </dgm:pt>
    <dgm:pt modelId="{09B6348C-D8A1-48BE-A825-F42A842A387F}" type="pres">
      <dgm:prSet presAssocID="{A446E370-35E2-456A-9940-635154512EEB}" presName="linNode" presStyleCnt="0"/>
      <dgm:spPr/>
    </dgm:pt>
    <dgm:pt modelId="{F42BDAB2-C878-4A45-88D8-066B692A8D84}" type="pres">
      <dgm:prSet presAssocID="{A446E370-35E2-456A-9940-635154512EEB}" presName="parentText" presStyleLbl="node1" presStyleIdx="0" presStyleCnt="3" custScaleX="25934" custScaleY="31511">
        <dgm:presLayoutVars>
          <dgm:chMax val="1"/>
          <dgm:bulletEnabled val="1"/>
        </dgm:presLayoutVars>
      </dgm:prSet>
      <dgm:spPr/>
      <dgm:t>
        <a:bodyPr/>
        <a:lstStyle/>
        <a:p>
          <a:endParaRPr lang="vi-VN"/>
        </a:p>
      </dgm:t>
    </dgm:pt>
    <dgm:pt modelId="{3E22F0D8-6A9E-41EE-9AB7-984927C17A74}" type="pres">
      <dgm:prSet presAssocID="{A446E370-35E2-456A-9940-635154512EEB}" presName="descendantText" presStyleLbl="alignAccFollowNode1" presStyleIdx="0" presStyleCnt="3" custScaleY="40143">
        <dgm:presLayoutVars>
          <dgm:bulletEnabled val="1"/>
        </dgm:presLayoutVars>
      </dgm:prSet>
      <dgm:spPr/>
      <dgm:t>
        <a:bodyPr/>
        <a:lstStyle/>
        <a:p>
          <a:endParaRPr lang="en-US"/>
        </a:p>
      </dgm:t>
    </dgm:pt>
    <dgm:pt modelId="{DE45FC50-3252-4DAC-BFEE-A910E7A45F9F}" type="pres">
      <dgm:prSet presAssocID="{D80663DB-4A29-43AC-9619-ADD10C799EAB}" presName="sp" presStyleCnt="0"/>
      <dgm:spPr/>
    </dgm:pt>
    <dgm:pt modelId="{D9558AA4-72CD-4F79-A8EB-D9DC6032C562}" type="pres">
      <dgm:prSet presAssocID="{5B3131E2-4F8E-46F8-85E2-FDB18E42C3A0}" presName="linNode" presStyleCnt="0"/>
      <dgm:spPr/>
    </dgm:pt>
    <dgm:pt modelId="{7DF4031D-73BE-403F-BD3C-931E39E6D165}" type="pres">
      <dgm:prSet presAssocID="{5B3131E2-4F8E-46F8-85E2-FDB18E42C3A0}" presName="parentText" presStyleLbl="node1" presStyleIdx="1" presStyleCnt="3" custScaleX="25934" custScaleY="31511">
        <dgm:presLayoutVars>
          <dgm:chMax val="1"/>
          <dgm:bulletEnabled val="1"/>
        </dgm:presLayoutVars>
      </dgm:prSet>
      <dgm:spPr/>
      <dgm:t>
        <a:bodyPr/>
        <a:lstStyle/>
        <a:p>
          <a:endParaRPr lang="en-US"/>
        </a:p>
      </dgm:t>
    </dgm:pt>
    <dgm:pt modelId="{D26A636A-6443-48A5-B7E5-B1906869E362}" type="pres">
      <dgm:prSet presAssocID="{5B3131E2-4F8E-46F8-85E2-FDB18E42C3A0}" presName="descendantText" presStyleLbl="alignAccFollowNode1" presStyleIdx="1" presStyleCnt="3" custScaleY="40143">
        <dgm:presLayoutVars>
          <dgm:bulletEnabled val="1"/>
        </dgm:presLayoutVars>
      </dgm:prSet>
      <dgm:spPr/>
      <dgm:t>
        <a:bodyPr/>
        <a:lstStyle/>
        <a:p>
          <a:endParaRPr lang="en-US"/>
        </a:p>
      </dgm:t>
    </dgm:pt>
    <dgm:pt modelId="{766E0211-8080-406C-BCC0-145C2140A3C1}" type="pres">
      <dgm:prSet presAssocID="{3AF459C6-54B4-4C8F-8632-98A71DA1BE92}" presName="sp" presStyleCnt="0"/>
      <dgm:spPr/>
    </dgm:pt>
    <dgm:pt modelId="{42A1CA78-1BDF-45B6-AFFB-BA7D9AA8AA42}" type="pres">
      <dgm:prSet presAssocID="{6601F4A8-F597-4ED9-B8F3-27BDA922EB9E}" presName="linNode" presStyleCnt="0"/>
      <dgm:spPr/>
    </dgm:pt>
    <dgm:pt modelId="{1C3CE228-1760-410B-83DE-13A606217A05}" type="pres">
      <dgm:prSet presAssocID="{6601F4A8-F597-4ED9-B8F3-27BDA922EB9E}" presName="parentText" presStyleLbl="node1" presStyleIdx="2" presStyleCnt="3" custScaleX="25934" custScaleY="31511">
        <dgm:presLayoutVars>
          <dgm:chMax val="1"/>
          <dgm:bulletEnabled val="1"/>
        </dgm:presLayoutVars>
      </dgm:prSet>
      <dgm:spPr/>
      <dgm:t>
        <a:bodyPr/>
        <a:lstStyle/>
        <a:p>
          <a:endParaRPr lang="vi-VN"/>
        </a:p>
      </dgm:t>
    </dgm:pt>
    <dgm:pt modelId="{78DF81CC-6AF5-4E03-BABB-351877E5D74A}" type="pres">
      <dgm:prSet presAssocID="{6601F4A8-F597-4ED9-B8F3-27BDA922EB9E}" presName="descendantText" presStyleLbl="alignAccFollowNode1" presStyleIdx="2" presStyleCnt="3" custScaleY="40143">
        <dgm:presLayoutVars>
          <dgm:bulletEnabled val="1"/>
        </dgm:presLayoutVars>
      </dgm:prSet>
      <dgm:spPr/>
      <dgm:t>
        <a:bodyPr/>
        <a:lstStyle/>
        <a:p>
          <a:endParaRPr lang="vi-VN"/>
        </a:p>
      </dgm:t>
    </dgm:pt>
  </dgm:ptLst>
  <dgm:cxnLst>
    <dgm:cxn modelId="{54D8E432-BC72-4DDB-8EB8-E1710A3DC9FF}" srcId="{37ADF9F7-A0B6-4F56-A8AB-6E24679EEF9B}" destId="{6601F4A8-F597-4ED9-B8F3-27BDA922EB9E}" srcOrd="2" destOrd="0" parTransId="{F7B1D221-7C28-4FA9-BF8A-4C3F9BC8B2D5}" sibTransId="{E2B452EE-52CB-4792-85A2-CE79586C368D}"/>
    <dgm:cxn modelId="{405C7658-2332-43C6-81D0-4824D7565B93}" srcId="{37ADF9F7-A0B6-4F56-A8AB-6E24679EEF9B}" destId="{5B3131E2-4F8E-46F8-85E2-FDB18E42C3A0}" srcOrd="1" destOrd="0" parTransId="{8BCA31EE-F9D5-43D5-AF7E-52BE09B5CCFD}" sibTransId="{3AF459C6-54B4-4C8F-8632-98A71DA1BE92}"/>
    <dgm:cxn modelId="{66CABEE1-C772-4847-A100-26C061299B95}" srcId="{A446E370-35E2-456A-9940-635154512EEB}" destId="{A3349434-567D-4DE8-953C-BE736205179A}" srcOrd="0" destOrd="0" parTransId="{3ADA3B9B-AAD9-4601-941F-A614D7A2E93B}" sibTransId="{1013F7D6-3148-41EC-ADDC-0DB9C7A6EBE6}"/>
    <dgm:cxn modelId="{E0E006E5-3A7D-4042-9DE1-5D87E5FB51B1}" type="presOf" srcId="{A446E370-35E2-456A-9940-635154512EEB}" destId="{F42BDAB2-C878-4A45-88D8-066B692A8D84}" srcOrd="0" destOrd="0" presId="urn:microsoft.com/office/officeart/2005/8/layout/vList5"/>
    <dgm:cxn modelId="{6C38DE6B-E398-4D1D-A33A-0989DF172DEC}" type="presOf" srcId="{5B3131E2-4F8E-46F8-85E2-FDB18E42C3A0}" destId="{7DF4031D-73BE-403F-BD3C-931E39E6D165}" srcOrd="0" destOrd="0" presId="urn:microsoft.com/office/officeart/2005/8/layout/vList5"/>
    <dgm:cxn modelId="{5D9CAB35-0A55-4491-BD8A-DF9FD6FCEE55}" type="presOf" srcId="{6C0EA0A7-652B-40E4-B7DA-4A8BB14B3D04}" destId="{78DF81CC-6AF5-4E03-BABB-351877E5D74A}" srcOrd="0" destOrd="0" presId="urn:microsoft.com/office/officeart/2005/8/layout/vList5"/>
    <dgm:cxn modelId="{1A943403-3039-48AE-A228-9B450AC0060A}" srcId="{6601F4A8-F597-4ED9-B8F3-27BDA922EB9E}" destId="{6C0EA0A7-652B-40E4-B7DA-4A8BB14B3D04}" srcOrd="0" destOrd="0" parTransId="{878D4B02-8E0F-4607-9EC3-357A9503EFFA}" sibTransId="{F2F9DA56-4E30-4B66-A666-25A00864C53B}"/>
    <dgm:cxn modelId="{359EDAAD-29C9-4389-AA4F-9B87EAADD79B}" type="presOf" srcId="{A3349434-567D-4DE8-953C-BE736205179A}" destId="{3E22F0D8-6A9E-41EE-9AB7-984927C17A74}" srcOrd="0" destOrd="0" presId="urn:microsoft.com/office/officeart/2005/8/layout/vList5"/>
    <dgm:cxn modelId="{F41DAB3B-9F8B-4F7C-98A4-7BE61C63B0E5}" srcId="{37ADF9F7-A0B6-4F56-A8AB-6E24679EEF9B}" destId="{A446E370-35E2-456A-9940-635154512EEB}" srcOrd="0" destOrd="0" parTransId="{ED645837-5CCA-4FCB-BAAE-58EF11D71EA2}" sibTransId="{D80663DB-4A29-43AC-9619-ADD10C799EAB}"/>
    <dgm:cxn modelId="{CBD47F9E-29BC-44A8-91D3-D271E71EC892}" type="presOf" srcId="{214E28FB-3924-49CA-BDD7-535600B3638C}" destId="{D26A636A-6443-48A5-B7E5-B1906869E362}" srcOrd="0" destOrd="0" presId="urn:microsoft.com/office/officeart/2005/8/layout/vList5"/>
    <dgm:cxn modelId="{A3C83ABB-9155-467F-9562-86DFB28AB3B6}" type="presOf" srcId="{37ADF9F7-A0B6-4F56-A8AB-6E24679EEF9B}" destId="{E13F8C1E-FC79-46F5-AF45-C3B4C0DC0008}" srcOrd="0" destOrd="0" presId="urn:microsoft.com/office/officeart/2005/8/layout/vList5"/>
    <dgm:cxn modelId="{AC39C3F6-162C-418A-8FFC-1BBA26F6B691}" srcId="{5B3131E2-4F8E-46F8-85E2-FDB18E42C3A0}" destId="{214E28FB-3924-49CA-BDD7-535600B3638C}" srcOrd="0" destOrd="0" parTransId="{2A9EC3D9-109F-42EE-9803-BA9010E5D4CA}" sibTransId="{9E2D0057-71C3-4C40-B288-DC057F3882DE}"/>
    <dgm:cxn modelId="{369A7A90-3B93-47EF-B245-5A19D434C789}" type="presOf" srcId="{6601F4A8-F597-4ED9-B8F3-27BDA922EB9E}" destId="{1C3CE228-1760-410B-83DE-13A606217A05}" srcOrd="0" destOrd="0" presId="urn:microsoft.com/office/officeart/2005/8/layout/vList5"/>
    <dgm:cxn modelId="{A474C24C-0CF3-430C-AD55-7ABF798702EE}" type="presParOf" srcId="{E13F8C1E-FC79-46F5-AF45-C3B4C0DC0008}" destId="{09B6348C-D8A1-48BE-A825-F42A842A387F}" srcOrd="0" destOrd="0" presId="urn:microsoft.com/office/officeart/2005/8/layout/vList5"/>
    <dgm:cxn modelId="{928D66FA-E463-494E-88B3-B8E2C8AAF53D}" type="presParOf" srcId="{09B6348C-D8A1-48BE-A825-F42A842A387F}" destId="{F42BDAB2-C878-4A45-88D8-066B692A8D84}" srcOrd="0" destOrd="0" presId="urn:microsoft.com/office/officeart/2005/8/layout/vList5"/>
    <dgm:cxn modelId="{67C95847-6FCB-4E4D-A644-CFDB9F7404EB}" type="presParOf" srcId="{09B6348C-D8A1-48BE-A825-F42A842A387F}" destId="{3E22F0D8-6A9E-41EE-9AB7-984927C17A74}" srcOrd="1" destOrd="0" presId="urn:microsoft.com/office/officeart/2005/8/layout/vList5"/>
    <dgm:cxn modelId="{BE78078E-C7E8-4D23-83D2-D8B6C40B4DE8}" type="presParOf" srcId="{E13F8C1E-FC79-46F5-AF45-C3B4C0DC0008}" destId="{DE45FC50-3252-4DAC-BFEE-A910E7A45F9F}" srcOrd="1" destOrd="0" presId="urn:microsoft.com/office/officeart/2005/8/layout/vList5"/>
    <dgm:cxn modelId="{10943090-4C43-429B-9EF1-FCB72C8566A5}" type="presParOf" srcId="{E13F8C1E-FC79-46F5-AF45-C3B4C0DC0008}" destId="{D9558AA4-72CD-4F79-A8EB-D9DC6032C562}" srcOrd="2" destOrd="0" presId="urn:microsoft.com/office/officeart/2005/8/layout/vList5"/>
    <dgm:cxn modelId="{C1FF6F96-8E9C-417C-9190-68322CFF3C40}" type="presParOf" srcId="{D9558AA4-72CD-4F79-A8EB-D9DC6032C562}" destId="{7DF4031D-73BE-403F-BD3C-931E39E6D165}" srcOrd="0" destOrd="0" presId="urn:microsoft.com/office/officeart/2005/8/layout/vList5"/>
    <dgm:cxn modelId="{C579F64B-4856-44D6-93A6-C2F8EB9263FC}" type="presParOf" srcId="{D9558AA4-72CD-4F79-A8EB-D9DC6032C562}" destId="{D26A636A-6443-48A5-B7E5-B1906869E362}" srcOrd="1" destOrd="0" presId="urn:microsoft.com/office/officeart/2005/8/layout/vList5"/>
    <dgm:cxn modelId="{59A0AD33-DEC0-4913-8555-63073C0F9614}" type="presParOf" srcId="{E13F8C1E-FC79-46F5-AF45-C3B4C0DC0008}" destId="{766E0211-8080-406C-BCC0-145C2140A3C1}" srcOrd="3" destOrd="0" presId="urn:microsoft.com/office/officeart/2005/8/layout/vList5"/>
    <dgm:cxn modelId="{0A198F90-7AC1-46CB-AAC0-9DC375706C19}" type="presParOf" srcId="{E13F8C1E-FC79-46F5-AF45-C3B4C0DC0008}" destId="{42A1CA78-1BDF-45B6-AFFB-BA7D9AA8AA42}" srcOrd="4" destOrd="0" presId="urn:microsoft.com/office/officeart/2005/8/layout/vList5"/>
    <dgm:cxn modelId="{C4B4F881-E2BD-42A9-B924-C56B0584BBB2}" type="presParOf" srcId="{42A1CA78-1BDF-45B6-AFFB-BA7D9AA8AA42}" destId="{1C3CE228-1760-410B-83DE-13A606217A05}" srcOrd="0" destOrd="0" presId="urn:microsoft.com/office/officeart/2005/8/layout/vList5"/>
    <dgm:cxn modelId="{A8D60463-AAAE-4C20-A738-026A4E0FA8FD}" type="presParOf" srcId="{42A1CA78-1BDF-45B6-AFFB-BA7D9AA8AA42}" destId="{78DF81CC-6AF5-4E03-BABB-351877E5D74A}"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A90CF-78D4-4A99-8A2D-B00577BE55E0}">
      <dsp:nvSpPr>
        <dsp:cNvPr id="0" name=""/>
        <dsp:cNvSpPr/>
      </dsp:nvSpPr>
      <dsp:spPr>
        <a:xfrm rot="5400000">
          <a:off x="-94270" y="95903"/>
          <a:ext cx="628471" cy="4399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2060"/>
              </a:solidFill>
              <a:latin typeface="Tahoma" pitchFamily="34" charset="0"/>
              <a:ea typeface="Tahoma" pitchFamily="34" charset="0"/>
              <a:cs typeface="Tahoma" pitchFamily="34" charset="0"/>
            </a:rPr>
            <a:t/>
          </a:r>
          <a:br>
            <a:rPr lang="en-US" sz="1400" kern="1200" dirty="0" smtClean="0">
              <a:solidFill>
                <a:srgbClr val="002060"/>
              </a:solidFill>
              <a:latin typeface="Tahoma" pitchFamily="34" charset="0"/>
              <a:ea typeface="Tahoma" pitchFamily="34" charset="0"/>
              <a:cs typeface="Tahoma" pitchFamily="34" charset="0"/>
            </a:rPr>
          </a:br>
          <a:endParaRPr lang="en-US" sz="1400" kern="1200" dirty="0">
            <a:solidFill>
              <a:srgbClr val="002060"/>
            </a:solidFill>
            <a:latin typeface="Tahoma" pitchFamily="34" charset="0"/>
            <a:ea typeface="Tahoma" pitchFamily="34" charset="0"/>
            <a:cs typeface="Tahoma" pitchFamily="34" charset="0"/>
          </a:endParaRPr>
        </a:p>
      </dsp:txBody>
      <dsp:txXfrm rot="-5400000">
        <a:off x="2" y="221597"/>
        <a:ext cx="439929" cy="188542"/>
      </dsp:txXfrm>
    </dsp:sp>
    <dsp:sp modelId="{695D2385-9CFD-4A95-8D4A-7D3434715D78}">
      <dsp:nvSpPr>
        <dsp:cNvPr id="0" name=""/>
        <dsp:cNvSpPr/>
      </dsp:nvSpPr>
      <dsp:spPr>
        <a:xfrm rot="5400000">
          <a:off x="2103836" y="-1662274"/>
          <a:ext cx="408721" cy="37365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rgbClr val="002060"/>
              </a:solidFill>
              <a:latin typeface="Tahoma" pitchFamily="34" charset="0"/>
              <a:ea typeface="Tahoma" pitchFamily="34" charset="0"/>
              <a:cs typeface="Tahoma" pitchFamily="34" charset="0"/>
            </a:rPr>
            <a:t>Guess OS  </a:t>
          </a:r>
          <a:r>
            <a:rPr lang="en-US" sz="1400" kern="1200" dirty="0" err="1" smtClean="0">
              <a:solidFill>
                <a:srgbClr val="002060"/>
              </a:solidFill>
              <a:latin typeface="Tahoma" pitchFamily="34" charset="0"/>
              <a:ea typeface="Tahoma" pitchFamily="34" charset="0"/>
              <a:cs typeface="Tahoma" pitchFamily="34" charset="0"/>
            </a:rPr>
            <a:t>dùng</a:t>
          </a: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chung</a:t>
          </a:r>
          <a:r>
            <a:rPr lang="en-US" sz="1400" kern="1200" dirty="0" smtClean="0">
              <a:solidFill>
                <a:srgbClr val="002060"/>
              </a:solidFill>
              <a:latin typeface="Tahoma" pitchFamily="34" charset="0"/>
              <a:ea typeface="Tahoma" pitchFamily="34" charset="0"/>
              <a:cs typeface="Tahoma" pitchFamily="34" charset="0"/>
            </a:rPr>
            <a:t> Kernel </a:t>
          </a:r>
          <a:r>
            <a:rPr lang="en-US" sz="1400" kern="1200" dirty="0" err="1" smtClean="0">
              <a:solidFill>
                <a:srgbClr val="002060"/>
              </a:solidFill>
              <a:latin typeface="Tahoma" pitchFamily="34" charset="0"/>
              <a:ea typeface="Tahoma" pitchFamily="34" charset="0"/>
              <a:cs typeface="Tahoma" pitchFamily="34" charset="0"/>
            </a:rPr>
            <a:t>của</a:t>
          </a:r>
          <a:r>
            <a:rPr lang="en-US" sz="1400" kern="1200" dirty="0" smtClean="0">
              <a:solidFill>
                <a:srgbClr val="002060"/>
              </a:solidFill>
              <a:latin typeface="Tahoma" pitchFamily="34" charset="0"/>
              <a:ea typeface="Tahoma" pitchFamily="34" charset="0"/>
              <a:cs typeface="Tahoma" pitchFamily="34" charset="0"/>
            </a:rPr>
            <a:t> Host OS.</a:t>
          </a:r>
          <a:endParaRPr lang="en-US" sz="1400" kern="1200" dirty="0">
            <a:solidFill>
              <a:srgbClr val="002060"/>
            </a:solidFill>
            <a:latin typeface="Tahoma" pitchFamily="34" charset="0"/>
            <a:ea typeface="Tahoma" pitchFamily="34" charset="0"/>
            <a:cs typeface="Tahoma" pitchFamily="34" charset="0"/>
          </a:endParaRPr>
        </a:p>
      </dsp:txBody>
      <dsp:txXfrm rot="-5400000">
        <a:off x="439930" y="21584"/>
        <a:ext cx="3716582" cy="368817"/>
      </dsp:txXfrm>
    </dsp:sp>
    <dsp:sp modelId="{8412DC75-2C06-4903-9930-CA75FFF55313}">
      <dsp:nvSpPr>
        <dsp:cNvPr id="0" name=""/>
        <dsp:cNvSpPr/>
      </dsp:nvSpPr>
      <dsp:spPr>
        <a:xfrm rot="5400000">
          <a:off x="-94270" y="557399"/>
          <a:ext cx="628471" cy="4399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2060"/>
              </a:solidFill>
              <a:latin typeface="Tahoma" pitchFamily="34" charset="0"/>
              <a:ea typeface="Tahoma" pitchFamily="34" charset="0"/>
              <a:cs typeface="Tahoma" pitchFamily="34" charset="0"/>
            </a:rPr>
            <a:t/>
          </a:r>
          <a:br>
            <a:rPr lang="en-US" sz="1400" kern="1200" dirty="0" smtClean="0">
              <a:solidFill>
                <a:srgbClr val="002060"/>
              </a:solidFill>
              <a:latin typeface="Tahoma" pitchFamily="34" charset="0"/>
              <a:ea typeface="Tahoma" pitchFamily="34" charset="0"/>
              <a:cs typeface="Tahoma" pitchFamily="34" charset="0"/>
            </a:rPr>
          </a:br>
          <a:endParaRPr lang="en-US" sz="1400" kern="1200" dirty="0">
            <a:solidFill>
              <a:srgbClr val="002060"/>
            </a:solidFill>
            <a:latin typeface="Tahoma" pitchFamily="34" charset="0"/>
            <a:ea typeface="Tahoma" pitchFamily="34" charset="0"/>
            <a:cs typeface="Tahoma" pitchFamily="34" charset="0"/>
          </a:endParaRPr>
        </a:p>
      </dsp:txBody>
      <dsp:txXfrm rot="-5400000">
        <a:off x="2" y="683093"/>
        <a:ext cx="439929" cy="188542"/>
      </dsp:txXfrm>
    </dsp:sp>
    <dsp:sp modelId="{B7A073A1-A72C-414A-A308-09FD546AC832}">
      <dsp:nvSpPr>
        <dsp:cNvPr id="0" name=""/>
        <dsp:cNvSpPr/>
      </dsp:nvSpPr>
      <dsp:spPr>
        <a:xfrm rot="5400000">
          <a:off x="2103943" y="-1200885"/>
          <a:ext cx="408506" cy="37365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rgbClr val="002060"/>
              </a:solidFill>
              <a:latin typeface="Tahoma" pitchFamily="34" charset="0"/>
              <a:ea typeface="Tahoma" pitchFamily="34" charset="0"/>
              <a:cs typeface="Tahoma" pitchFamily="34" charset="0"/>
            </a:rPr>
            <a:t> Chia </a:t>
          </a:r>
          <a:r>
            <a:rPr lang="en-US" sz="1400" kern="1200" dirty="0" err="1" smtClean="0">
              <a:solidFill>
                <a:srgbClr val="002060"/>
              </a:solidFill>
              <a:latin typeface="Tahoma" pitchFamily="34" charset="0"/>
              <a:ea typeface="Tahoma" pitchFamily="34" charset="0"/>
              <a:cs typeface="Tahoma" pitchFamily="34" charset="0"/>
            </a:rPr>
            <a:t>sẻ</a:t>
          </a: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với</a:t>
          </a: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nhau</a:t>
          </a: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tài</a:t>
          </a: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nguyên</a:t>
          </a: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máy</a:t>
          </a: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mẹ</a:t>
          </a:r>
          <a:r>
            <a:rPr lang="en-US" sz="1400" kern="1200" dirty="0" smtClean="0">
              <a:solidFill>
                <a:srgbClr val="002060"/>
              </a:solidFill>
              <a:latin typeface="Tahoma" pitchFamily="34" charset="0"/>
              <a:ea typeface="Tahoma" pitchFamily="34" charset="0"/>
              <a:cs typeface="Tahoma" pitchFamily="34" charset="0"/>
            </a:rPr>
            <a:t>.</a:t>
          </a:r>
          <a:endParaRPr lang="en-US" sz="1400" kern="1200" dirty="0">
            <a:solidFill>
              <a:srgbClr val="002060"/>
            </a:solidFill>
            <a:latin typeface="Tahoma" pitchFamily="34" charset="0"/>
            <a:ea typeface="Tahoma" pitchFamily="34" charset="0"/>
            <a:cs typeface="Tahoma" pitchFamily="34" charset="0"/>
          </a:endParaRPr>
        </a:p>
      </dsp:txBody>
      <dsp:txXfrm rot="-5400000">
        <a:off x="439929" y="483071"/>
        <a:ext cx="3716592" cy="368622"/>
      </dsp:txXfrm>
    </dsp:sp>
    <dsp:sp modelId="{1BDEF93F-B8C2-4534-9907-65EDDB2C8364}">
      <dsp:nvSpPr>
        <dsp:cNvPr id="0" name=""/>
        <dsp:cNvSpPr/>
      </dsp:nvSpPr>
      <dsp:spPr>
        <a:xfrm rot="5400000">
          <a:off x="-94270" y="1018895"/>
          <a:ext cx="628471" cy="4399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solidFill>
              <a:srgbClr val="002060"/>
            </a:solidFill>
            <a:latin typeface="Tahoma" pitchFamily="34" charset="0"/>
            <a:ea typeface="Tahoma" pitchFamily="34" charset="0"/>
            <a:cs typeface="Tahoma" pitchFamily="34" charset="0"/>
          </a:endParaRPr>
        </a:p>
      </dsp:txBody>
      <dsp:txXfrm rot="-5400000">
        <a:off x="2" y="1144589"/>
        <a:ext cx="439929" cy="188542"/>
      </dsp:txXfrm>
    </dsp:sp>
    <dsp:sp modelId="{5C66A573-5213-4788-9887-9869B0800D83}">
      <dsp:nvSpPr>
        <dsp:cNvPr id="0" name=""/>
        <dsp:cNvSpPr/>
      </dsp:nvSpPr>
      <dsp:spPr>
        <a:xfrm rot="5400000">
          <a:off x="2103943" y="-739389"/>
          <a:ext cx="408506" cy="37365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rgbClr val="002060"/>
              </a:solidFill>
              <a:latin typeface="Tahoma" pitchFamily="34" charset="0"/>
              <a:ea typeface="Tahoma" pitchFamily="34" charset="0"/>
              <a:cs typeface="Tahoma" pitchFamily="34" charset="0"/>
            </a:rPr>
            <a:t> </a:t>
          </a:r>
          <a:r>
            <a:rPr lang="en-US" sz="1400" kern="1200" dirty="0" err="1" smtClean="0">
              <a:solidFill>
                <a:srgbClr val="002060"/>
              </a:solidFill>
              <a:latin typeface="Tahoma" pitchFamily="34" charset="0"/>
              <a:ea typeface="Tahoma" pitchFamily="34" charset="0"/>
              <a:cs typeface="Tahoma" pitchFamily="34" charset="0"/>
            </a:rPr>
            <a:t>Nhẹ</a:t>
          </a:r>
          <a:r>
            <a:rPr lang="en-US" sz="1400" kern="1200" dirty="0" smtClean="0">
              <a:solidFill>
                <a:srgbClr val="002060"/>
              </a:solidFill>
              <a:latin typeface="Tahoma" pitchFamily="34" charset="0"/>
              <a:ea typeface="Tahoma" pitchFamily="34" charset="0"/>
              <a:cs typeface="Tahoma" pitchFamily="34" charset="0"/>
            </a:rPr>
            <a:t>, start, shutdown </a:t>
          </a:r>
          <a:r>
            <a:rPr lang="en-US" sz="1400" kern="1200" dirty="0" err="1" smtClean="0">
              <a:solidFill>
                <a:srgbClr val="002060"/>
              </a:solidFill>
              <a:latin typeface="Tahoma" pitchFamily="34" charset="0"/>
              <a:ea typeface="Tahoma" pitchFamily="34" charset="0"/>
              <a:cs typeface="Tahoma" pitchFamily="34" charset="0"/>
            </a:rPr>
            <a:t>nhanh</a:t>
          </a:r>
          <a:r>
            <a:rPr lang="en-US" sz="1400" kern="1200" dirty="0" smtClean="0">
              <a:solidFill>
                <a:srgbClr val="002060"/>
              </a:solidFill>
              <a:latin typeface="Tahoma" pitchFamily="34" charset="0"/>
              <a:ea typeface="Tahoma" pitchFamily="34" charset="0"/>
              <a:cs typeface="Tahoma" pitchFamily="34" charset="0"/>
            </a:rPr>
            <a:t>..</a:t>
          </a:r>
          <a:endParaRPr lang="en-US" sz="1400" kern="1200" dirty="0">
            <a:solidFill>
              <a:srgbClr val="002060"/>
            </a:solidFill>
            <a:latin typeface="Tahoma" pitchFamily="34" charset="0"/>
            <a:ea typeface="Tahoma" pitchFamily="34" charset="0"/>
            <a:cs typeface="Tahoma" pitchFamily="34" charset="0"/>
          </a:endParaRPr>
        </a:p>
      </dsp:txBody>
      <dsp:txXfrm rot="-5400000">
        <a:off x="439929" y="944567"/>
        <a:ext cx="3716592" cy="368622"/>
      </dsp:txXfrm>
    </dsp:sp>
    <dsp:sp modelId="{AD49BB40-7F31-481D-88B7-78BCC354B722}">
      <dsp:nvSpPr>
        <dsp:cNvPr id="0" name=""/>
        <dsp:cNvSpPr/>
      </dsp:nvSpPr>
      <dsp:spPr>
        <a:xfrm rot="5400000">
          <a:off x="-94270" y="1480391"/>
          <a:ext cx="628471" cy="4399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solidFill>
              <a:srgbClr val="002060"/>
            </a:solidFill>
            <a:latin typeface="Tahoma" pitchFamily="34" charset="0"/>
            <a:ea typeface="Tahoma" pitchFamily="34" charset="0"/>
            <a:cs typeface="Tahoma" pitchFamily="34" charset="0"/>
          </a:endParaRPr>
        </a:p>
      </dsp:txBody>
      <dsp:txXfrm rot="-5400000">
        <a:off x="2" y="1606085"/>
        <a:ext cx="439929" cy="188542"/>
      </dsp:txXfrm>
    </dsp:sp>
    <dsp:sp modelId="{94716FD8-0E61-46F5-BA08-691D67CFAA46}">
      <dsp:nvSpPr>
        <dsp:cNvPr id="0" name=""/>
        <dsp:cNvSpPr/>
      </dsp:nvSpPr>
      <dsp:spPr>
        <a:xfrm rot="5400000">
          <a:off x="2103943" y="-277893"/>
          <a:ext cx="408506" cy="37365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rgbClr val="002060"/>
              </a:solidFill>
              <a:latin typeface="Tahoma" pitchFamily="34" charset="0"/>
              <a:ea typeface="Tahoma" pitchFamily="34" charset="0"/>
              <a:cs typeface="Tahoma" pitchFamily="34" charset="0"/>
            </a:rPr>
            <a:t> Native performance.</a:t>
          </a:r>
          <a:endParaRPr lang="en-US" sz="1400" kern="1200" dirty="0">
            <a:solidFill>
              <a:srgbClr val="002060"/>
            </a:solidFill>
            <a:latin typeface="Tahoma" pitchFamily="34" charset="0"/>
            <a:ea typeface="Tahoma" pitchFamily="34" charset="0"/>
            <a:cs typeface="Tahoma" pitchFamily="34" charset="0"/>
          </a:endParaRPr>
        </a:p>
      </dsp:txBody>
      <dsp:txXfrm rot="-5400000">
        <a:off x="439929" y="1406063"/>
        <a:ext cx="3716592" cy="368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2F0D8-6A9E-41EE-9AB7-984927C17A74}">
      <dsp:nvSpPr>
        <dsp:cNvPr id="0" name=""/>
        <dsp:cNvSpPr/>
      </dsp:nvSpPr>
      <dsp:spPr>
        <a:xfrm rot="5400000">
          <a:off x="1742854" y="-893102"/>
          <a:ext cx="608293" cy="23964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b="0" kern="1200" dirty="0" smtClean="0">
              <a:solidFill>
                <a:srgbClr val="002060"/>
              </a:solidFill>
            </a:rPr>
            <a:t>Docker daemon</a:t>
          </a:r>
          <a:endParaRPr lang="en-US" sz="1400" b="0" kern="1200" dirty="0">
            <a:solidFill>
              <a:srgbClr val="002060"/>
            </a:solidFill>
          </a:endParaRPr>
        </a:p>
      </dsp:txBody>
      <dsp:txXfrm rot="-5400000">
        <a:off x="848788" y="30658"/>
        <a:ext cx="2366732" cy="548905"/>
      </dsp:txXfrm>
    </dsp:sp>
    <dsp:sp modelId="{F42BDAB2-C878-4A45-88D8-066B692A8D84}">
      <dsp:nvSpPr>
        <dsp:cNvPr id="0" name=""/>
        <dsp:cNvSpPr/>
      </dsp:nvSpPr>
      <dsp:spPr>
        <a:xfrm>
          <a:off x="499201" y="6677"/>
          <a:ext cx="349587" cy="596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0" kern="1200" dirty="0" smtClean="0">
              <a:solidFill>
                <a:srgbClr val="002060"/>
              </a:solidFill>
            </a:rPr>
            <a:t>1</a:t>
          </a:r>
          <a:endParaRPr lang="en-US" sz="1400" b="0" kern="1200" dirty="0">
            <a:solidFill>
              <a:srgbClr val="002060"/>
            </a:solidFill>
          </a:endParaRPr>
        </a:p>
      </dsp:txBody>
      <dsp:txXfrm>
        <a:off x="516266" y="23742"/>
        <a:ext cx="315457" cy="562734"/>
      </dsp:txXfrm>
    </dsp:sp>
    <dsp:sp modelId="{D26A636A-6443-48A5-B7E5-B1906869E362}">
      <dsp:nvSpPr>
        <dsp:cNvPr id="0" name=""/>
        <dsp:cNvSpPr/>
      </dsp:nvSpPr>
      <dsp:spPr>
        <a:xfrm rot="5400000">
          <a:off x="1742854" y="-190101"/>
          <a:ext cx="608293" cy="23964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b="0" kern="1200" dirty="0" smtClean="0">
              <a:solidFill>
                <a:srgbClr val="002060"/>
              </a:solidFill>
            </a:rPr>
            <a:t>REST API</a:t>
          </a:r>
          <a:endParaRPr lang="en-US" sz="1400" b="0" kern="1200" dirty="0">
            <a:solidFill>
              <a:srgbClr val="002060"/>
            </a:solidFill>
          </a:endParaRPr>
        </a:p>
      </dsp:txBody>
      <dsp:txXfrm rot="-5400000">
        <a:off x="848788" y="733659"/>
        <a:ext cx="2366732" cy="548905"/>
      </dsp:txXfrm>
    </dsp:sp>
    <dsp:sp modelId="{7DF4031D-73BE-403F-BD3C-931E39E6D165}">
      <dsp:nvSpPr>
        <dsp:cNvPr id="0" name=""/>
        <dsp:cNvSpPr/>
      </dsp:nvSpPr>
      <dsp:spPr>
        <a:xfrm>
          <a:off x="499201" y="709679"/>
          <a:ext cx="349587" cy="596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0" kern="1200" dirty="0" smtClean="0">
              <a:solidFill>
                <a:srgbClr val="002060"/>
              </a:solidFill>
            </a:rPr>
            <a:t>2</a:t>
          </a:r>
          <a:endParaRPr lang="en-US" sz="1400" b="0" kern="1200" dirty="0">
            <a:solidFill>
              <a:srgbClr val="002060"/>
            </a:solidFill>
          </a:endParaRPr>
        </a:p>
      </dsp:txBody>
      <dsp:txXfrm>
        <a:off x="516266" y="726744"/>
        <a:ext cx="315457" cy="562734"/>
      </dsp:txXfrm>
    </dsp:sp>
    <dsp:sp modelId="{78DF81CC-6AF5-4E03-BABB-351877E5D74A}">
      <dsp:nvSpPr>
        <dsp:cNvPr id="0" name=""/>
        <dsp:cNvSpPr/>
      </dsp:nvSpPr>
      <dsp:spPr>
        <a:xfrm rot="5400000">
          <a:off x="1742854" y="512899"/>
          <a:ext cx="608293" cy="23964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b="0" kern="1200" dirty="0" smtClean="0">
              <a:solidFill>
                <a:srgbClr val="002060"/>
              </a:solidFill>
            </a:rPr>
            <a:t>CLI</a:t>
          </a:r>
          <a:endParaRPr lang="en-US" sz="1400" b="0" kern="1200" dirty="0">
            <a:solidFill>
              <a:srgbClr val="002060"/>
            </a:solidFill>
          </a:endParaRPr>
        </a:p>
      </dsp:txBody>
      <dsp:txXfrm rot="-5400000">
        <a:off x="848788" y="1436659"/>
        <a:ext cx="2366732" cy="548905"/>
      </dsp:txXfrm>
    </dsp:sp>
    <dsp:sp modelId="{1C3CE228-1760-410B-83DE-13A606217A05}">
      <dsp:nvSpPr>
        <dsp:cNvPr id="0" name=""/>
        <dsp:cNvSpPr/>
      </dsp:nvSpPr>
      <dsp:spPr>
        <a:xfrm>
          <a:off x="499201" y="1412680"/>
          <a:ext cx="349587" cy="596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0" kern="1200" dirty="0" smtClean="0">
              <a:solidFill>
                <a:srgbClr val="002060"/>
              </a:solidFill>
            </a:rPr>
            <a:t>3</a:t>
          </a:r>
          <a:endParaRPr lang="en-US" sz="1400" b="0" kern="1200" dirty="0">
            <a:solidFill>
              <a:srgbClr val="002060"/>
            </a:solidFill>
          </a:endParaRPr>
        </a:p>
      </dsp:txBody>
      <dsp:txXfrm>
        <a:off x="516266" y="1429745"/>
        <a:ext cx="315457" cy="5627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FC5D5-75AF-4F0B-AA0B-371DF3DB2C9C}"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FA6BC-A486-45C8-9315-8AE9117EB88B}" type="slidenum">
              <a:rPr lang="en-US" smtClean="0"/>
              <a:t>‹#›</a:t>
            </a:fld>
            <a:endParaRPr lang="en-US"/>
          </a:p>
        </p:txBody>
      </p:sp>
    </p:spTree>
    <p:extLst>
      <p:ext uri="{BB962C8B-B14F-4D97-AF65-F5344CB8AC3E}">
        <p14:creationId xmlns:p14="http://schemas.microsoft.com/office/powerpoint/2010/main" val="398958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7" Type="http://schemas.openxmlformats.org/officeDocument/2006/relationships/hyperlink" Target="https://en.wikipedia.org/wiki/Metadata#cite_note-:4-3"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Metadata#cite_note-Metadata_Basics_Outline-2" TargetMode="External"/><Relationship Id="rId5" Type="http://schemas.openxmlformats.org/officeDocument/2006/relationships/hyperlink" Target="https://en.wikipedia.org/wiki/Metadata#cite_note-1" TargetMode="External"/><Relationship Id="rId4" Type="http://schemas.openxmlformats.org/officeDocument/2006/relationships/hyperlink" Target="https://en.wikipedia.org/wiki/Informatio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lpinelinux.org/abou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4DEFA6BC-A486-45C8-9315-8AE9117EB88B}" type="slidenum">
              <a:rPr lang="en-US" smtClean="0"/>
              <a:t>2</a:t>
            </a:fld>
            <a:endParaRPr lang="en-US"/>
          </a:p>
        </p:txBody>
      </p:sp>
    </p:spTree>
    <p:extLst>
      <p:ext uri="{BB962C8B-B14F-4D97-AF65-F5344CB8AC3E}">
        <p14:creationId xmlns:p14="http://schemas.microsoft.com/office/powerpoint/2010/main" val="1212436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server which is a type of long-running program called a daemon process (the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command).</a:t>
            </a:r>
          </a:p>
          <a:p>
            <a:r>
              <a:rPr lang="en-US" sz="1200" b="0" i="0" kern="1200" dirty="0" smtClean="0">
                <a:solidFill>
                  <a:schemeClr val="tx1"/>
                </a:solidFill>
                <a:effectLst/>
                <a:latin typeface="+mn-lt"/>
                <a:ea typeface="+mn-ea"/>
                <a:cs typeface="+mn-cs"/>
              </a:rPr>
              <a:t>A REST API which specifies interfaces that programs can use to talk to the daemon and instruct it what to do.</a:t>
            </a:r>
          </a:p>
          <a:p>
            <a:r>
              <a:rPr lang="en-US" sz="1200" b="0" i="0" kern="1200" dirty="0" smtClean="0">
                <a:solidFill>
                  <a:schemeClr val="tx1"/>
                </a:solidFill>
                <a:effectLst/>
                <a:latin typeface="+mn-lt"/>
                <a:ea typeface="+mn-ea"/>
                <a:cs typeface="+mn-cs"/>
              </a:rPr>
              <a:t>A command line interface (CLI) client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command).</a:t>
            </a:r>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11</a:t>
            </a:fld>
            <a:endParaRPr lang="en-US"/>
          </a:p>
        </p:txBody>
      </p:sp>
    </p:spTree>
    <p:extLst>
      <p:ext uri="{BB962C8B-B14F-4D97-AF65-F5344CB8AC3E}">
        <p14:creationId xmlns:p14="http://schemas.microsoft.com/office/powerpoint/2010/main" val="239802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a:t>
            </a:r>
          </a:p>
          <a:p>
            <a:r>
              <a:rPr lang="en-US" dirty="0" smtClean="0"/>
              <a:t>+ Read only</a:t>
            </a:r>
            <a:r>
              <a:rPr lang="en-US" baseline="0" dirty="0" smtClean="0"/>
              <a:t> template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Ví</a:t>
            </a:r>
            <a:r>
              <a:rPr lang="en-US" baseline="0" dirty="0" smtClean="0"/>
              <a:t> </a:t>
            </a:r>
            <a:r>
              <a:rPr lang="en-US" baseline="0" dirty="0" err="1" smtClean="0"/>
              <a:t>dụ</a:t>
            </a:r>
            <a:r>
              <a:rPr lang="en-US" baseline="0" dirty="0" smtClean="0"/>
              <a:t>: </a:t>
            </a:r>
            <a:r>
              <a:rPr lang="en-US" dirty="0" err="1" smtClean="0"/>
              <a:t>chứa</a:t>
            </a:r>
            <a:r>
              <a:rPr lang="en-US" baseline="0" dirty="0" smtClean="0"/>
              <a:t> HDH Ubuntu </a:t>
            </a:r>
            <a:r>
              <a:rPr lang="en-US" baseline="0" dirty="0" err="1" smtClean="0"/>
              <a:t>đã</a:t>
            </a:r>
            <a:r>
              <a:rPr lang="en-US" baseline="0" dirty="0" smtClean="0"/>
              <a:t> </a:t>
            </a:r>
            <a:r>
              <a:rPr lang="en-US" baseline="0" dirty="0" err="1" smtClean="0"/>
              <a:t>cài</a:t>
            </a:r>
            <a:r>
              <a:rPr lang="en-US" baseline="0" dirty="0" smtClean="0"/>
              <a:t> apache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hlinkClick r:id="rId3" tooltip="Data"/>
              </a:rPr>
              <a:t>data</a:t>
            </a:r>
            <a:r>
              <a:rPr lang="en-US" sz="1200" b="0" i="0" kern="1200" dirty="0" smtClean="0">
                <a:solidFill>
                  <a:schemeClr val="tx1"/>
                </a:solidFill>
                <a:effectLst/>
                <a:latin typeface="+mn-lt"/>
                <a:ea typeface="+mn-ea"/>
                <a:cs typeface="+mn-cs"/>
              </a:rPr>
              <a:t> that provides </a:t>
            </a:r>
            <a:r>
              <a:rPr lang="en-US" sz="1200" b="0" i="0" u="none" strike="noStrike" kern="1200" dirty="0" smtClean="0">
                <a:solidFill>
                  <a:schemeClr val="tx1"/>
                </a:solidFill>
                <a:effectLst/>
                <a:latin typeface="+mn-lt"/>
                <a:ea typeface="+mn-ea"/>
                <a:cs typeface="+mn-cs"/>
                <a:hlinkClick r:id="rId4" tooltip="Information"/>
              </a:rPr>
              <a:t>information</a:t>
            </a:r>
            <a:r>
              <a:rPr lang="en-US" sz="1200" b="0" i="0" kern="1200" dirty="0" smtClean="0">
                <a:solidFill>
                  <a:schemeClr val="tx1"/>
                </a:solidFill>
                <a:effectLst/>
                <a:latin typeface="+mn-lt"/>
                <a:ea typeface="+mn-ea"/>
                <a:cs typeface="+mn-cs"/>
              </a:rPr>
              <a:t> about other data".</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In other words, it is "data about data." Many distinct types of metadata exist, including </a:t>
            </a:r>
            <a:r>
              <a:rPr lang="en-US" sz="1200" b="1" i="0" kern="1200" dirty="0" smtClean="0">
                <a:solidFill>
                  <a:schemeClr val="tx1"/>
                </a:solidFill>
                <a:effectLst/>
                <a:latin typeface="+mn-lt"/>
                <a:ea typeface="+mn-ea"/>
                <a:cs typeface="+mn-cs"/>
              </a:rPr>
              <a:t>descriptive metadata</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structural metadata</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administrative metadata</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6"/>
              </a:rPr>
              <a:t>[2]</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reference metadata</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statistical metadata</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[3]</a:t>
            </a:r>
            <a:r>
              <a:rPr lang="en-US" sz="1200" b="0" i="0" u="none" strike="noStrike" kern="1200" baseline="30000" dirty="0" smtClean="0">
                <a:solidFill>
                  <a:schemeClr val="tx1"/>
                </a:solidFill>
                <a:effectLst/>
                <a:latin typeface="+mn-lt"/>
                <a:ea typeface="+mn-ea"/>
                <a:cs typeface="+mn-cs"/>
              </a:rPr>
              <a:t>(</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Biến</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môi</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trường</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Cổng</a:t>
            </a:r>
            <a:r>
              <a:rPr lang="en-US" sz="1200" b="0" i="0" u="none" strike="noStrike" kern="1200" baseline="0" dirty="0" smtClean="0">
                <a:solidFill>
                  <a:schemeClr val="tx1"/>
                </a:solidFill>
                <a:effectLst/>
                <a:latin typeface="+mn-lt"/>
                <a:ea typeface="+mn-ea"/>
                <a:cs typeface="+mn-cs"/>
              </a:rPr>
              <a:t> port </a:t>
            </a:r>
            <a:r>
              <a:rPr lang="en-US" sz="1200" b="0" i="0" u="none" strike="noStrike" kern="1200" baseline="0" dirty="0" err="1" smtClean="0">
                <a:solidFill>
                  <a:schemeClr val="tx1"/>
                </a:solidFill>
                <a:effectLst/>
                <a:latin typeface="+mn-lt"/>
                <a:ea typeface="+mn-ea"/>
                <a:cs typeface="+mn-cs"/>
              </a:rPr>
              <a:t>tương</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ứng</a:t>
            </a:r>
            <a:r>
              <a:rPr lang="en-US" sz="1200" b="0" i="0" u="none" strike="noStrike" kern="1200" baseline="0" dirty="0" smtClean="0">
                <a:solidFill>
                  <a:schemeClr val="tx1"/>
                </a:solidFill>
                <a:effectLst/>
                <a:latin typeface="+mn-lt"/>
                <a:ea typeface="+mn-ea"/>
                <a:cs typeface="+mn-cs"/>
              </a:rPr>
              <a:t>, Volumes)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Container: </a:t>
            </a:r>
            <a:r>
              <a:rPr lang="en-US" sz="1200" b="0" i="0" u="none" strike="noStrike" kern="1200" baseline="0" dirty="0" err="1" smtClean="0">
                <a:solidFill>
                  <a:schemeClr val="tx1"/>
                </a:solidFill>
                <a:effectLst/>
                <a:latin typeface="+mn-lt"/>
                <a:ea typeface="+mn-ea"/>
                <a:cs typeface="+mn-cs"/>
              </a:rPr>
              <a:t>Dữ</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liệu</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trên</a:t>
            </a:r>
            <a:r>
              <a:rPr lang="en-US" sz="1200" b="0" i="0" u="none" strike="noStrike" kern="1200" baseline="0" dirty="0" smtClean="0">
                <a:solidFill>
                  <a:schemeClr val="tx1"/>
                </a:solidFill>
                <a:effectLst/>
                <a:latin typeface="+mn-lt"/>
                <a:ea typeface="+mn-ea"/>
                <a:cs typeface="+mn-cs"/>
              </a:rPr>
              <a:t> container </a:t>
            </a:r>
            <a:r>
              <a:rPr lang="en-US" sz="1200" b="0" i="0" u="none" strike="noStrike" kern="1200" baseline="0" dirty="0" err="1" smtClean="0">
                <a:solidFill>
                  <a:schemeClr val="tx1"/>
                </a:solidFill>
                <a:effectLst/>
                <a:latin typeface="+mn-lt"/>
                <a:ea typeface="+mn-ea"/>
                <a:cs typeface="+mn-cs"/>
              </a:rPr>
              <a:t>sẽ</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bị</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xóa</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khi</a:t>
            </a:r>
            <a:r>
              <a:rPr lang="en-US" sz="1200" b="0" i="0" u="none" strike="noStrike" kern="1200" baseline="0" dirty="0" smtClean="0">
                <a:solidFill>
                  <a:schemeClr val="tx1"/>
                </a:solidFill>
                <a:effectLst/>
                <a:latin typeface="+mn-lt"/>
                <a:ea typeface="+mn-ea"/>
                <a:cs typeface="+mn-cs"/>
              </a:rPr>
              <a:t> container </a:t>
            </a:r>
            <a:r>
              <a:rPr lang="en-US" sz="1200" b="0" i="0" u="none" strike="noStrike" kern="1200" baseline="0" dirty="0" err="1" smtClean="0">
                <a:solidFill>
                  <a:schemeClr val="tx1"/>
                </a:solidFill>
                <a:effectLst/>
                <a:latin typeface="+mn-lt"/>
                <a:ea typeface="+mn-ea"/>
                <a:cs typeface="+mn-cs"/>
              </a:rPr>
              <a:t>bị</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xóa</a:t>
            </a:r>
            <a:endParaRPr lang="en-US" dirty="0" smtClean="0"/>
          </a:p>
          <a:p>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12</a:t>
            </a:fld>
            <a:endParaRPr lang="en-US"/>
          </a:p>
        </p:txBody>
      </p:sp>
    </p:spTree>
    <p:extLst>
      <p:ext uri="{BB962C8B-B14F-4D97-AF65-F5344CB8AC3E}">
        <p14:creationId xmlns:p14="http://schemas.microsoft.com/office/powerpoint/2010/main" val="698136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layer is only a set of differences from the layer before it. The layers are stacked on top of each other. When you create a new container, you add a new writable layer on top of the underlying layers. This layer is often called the “container layer”. All changes made to the running container, such as writing new files, modifying existing files, and deleting files, are written to this thin writable container layer</a:t>
            </a:r>
          </a:p>
          <a:p>
            <a:r>
              <a:rPr lang="vi-VN" sz="1200" b="0" i="0" kern="1200" dirty="0" smtClean="0">
                <a:solidFill>
                  <a:schemeClr val="tx1"/>
                </a:solidFill>
                <a:effectLst/>
                <a:latin typeface="+mn-lt"/>
                <a:ea typeface="+mn-ea"/>
                <a:cs typeface="+mn-cs"/>
              </a:rPr>
              <a:t>Nếu câu lệnh trước đó đã được thực thi và tạo </a:t>
            </a:r>
            <a:r>
              <a:rPr lang="vi-VN" dirty="0" smtClean="0"/>
              <a:t>layer</a:t>
            </a:r>
            <a:r>
              <a:rPr lang="vi-VN" sz="1200" b="0" i="0" kern="1200" dirty="0" smtClean="0">
                <a:solidFill>
                  <a:schemeClr val="tx1"/>
                </a:solidFill>
                <a:effectLst/>
                <a:latin typeface="+mn-lt"/>
                <a:ea typeface="+mn-ea"/>
                <a:cs typeface="+mn-cs"/>
              </a:rPr>
              <a:t> thì Docker sẽ sử dụng </a:t>
            </a:r>
            <a:r>
              <a:rPr lang="vi-VN" dirty="0" smtClean="0"/>
              <a:t>layer</a:t>
            </a:r>
            <a:r>
              <a:rPr lang="vi-VN" sz="1200" b="0" i="0" kern="1200" dirty="0" smtClean="0">
                <a:solidFill>
                  <a:schemeClr val="tx1"/>
                </a:solidFill>
                <a:effectLst/>
                <a:latin typeface="+mn-lt"/>
                <a:ea typeface="+mn-ea"/>
                <a:cs typeface="+mn-cs"/>
              </a:rPr>
              <a:t> cũ đó chứ không tạo </a:t>
            </a:r>
            <a:r>
              <a:rPr lang="vi-VN" dirty="0" smtClean="0"/>
              <a:t>layer</a:t>
            </a:r>
            <a:r>
              <a:rPr lang="vi-VN" sz="1200" b="0" i="0" kern="1200" dirty="0" smtClean="0">
                <a:solidFill>
                  <a:schemeClr val="tx1"/>
                </a:solidFill>
                <a:effectLst/>
                <a:latin typeface="+mn-lt"/>
                <a:ea typeface="+mn-ea"/>
                <a:cs typeface="+mn-cs"/>
              </a:rPr>
              <a:t> mới nữa, giúp </a:t>
            </a:r>
            <a:r>
              <a:rPr lang="vi-VN" dirty="0" smtClean="0"/>
              <a:t>giảm thời gian</a:t>
            </a:r>
            <a:r>
              <a:rPr lang="vi-VN" sz="1200" b="0" i="0" kern="1200" dirty="0" smtClean="0">
                <a:solidFill>
                  <a:schemeClr val="tx1"/>
                </a:solidFill>
                <a:effectLst/>
                <a:latin typeface="+mn-lt"/>
                <a:ea typeface="+mn-ea"/>
                <a:cs typeface="+mn-cs"/>
              </a:rPr>
              <a:t> build image và nếu ở một </a:t>
            </a:r>
            <a:r>
              <a:rPr lang="vi-VN" dirty="0" smtClean="0"/>
              <a:t>layer</a:t>
            </a:r>
            <a:r>
              <a:rPr lang="vi-VN" sz="1200" b="0" i="0" kern="1200" dirty="0" smtClean="0">
                <a:solidFill>
                  <a:schemeClr val="tx1"/>
                </a:solidFill>
                <a:effectLst/>
                <a:latin typeface="+mn-lt"/>
                <a:ea typeface="+mn-ea"/>
                <a:cs typeface="+mn-cs"/>
              </a:rPr>
              <a:t> có sự thay đổi thì kể từ layer đó trở về sau, tất cả sẽ được build lại.</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a:t>
            </a:r>
            <a:r>
              <a:rPr lang="vi-VN" sz="1200" b="0" i="0" kern="1200" dirty="0" smtClean="0">
                <a:solidFill>
                  <a:schemeClr val="tx1"/>
                </a:solidFill>
                <a:effectLst/>
                <a:latin typeface="+mn-lt"/>
                <a:ea typeface="+mn-ea"/>
                <a:cs typeface="+mn-cs"/>
              </a:rPr>
              <a:t>ếu ở một </a:t>
            </a:r>
            <a:r>
              <a:rPr lang="vi-VN" dirty="0" smtClean="0"/>
              <a:t>layer</a:t>
            </a:r>
            <a:r>
              <a:rPr lang="vi-VN" sz="1200" b="0" i="0" kern="1200" dirty="0" smtClean="0">
                <a:solidFill>
                  <a:schemeClr val="tx1"/>
                </a:solidFill>
                <a:effectLst/>
                <a:latin typeface="+mn-lt"/>
                <a:ea typeface="+mn-ea"/>
                <a:cs typeface="+mn-cs"/>
              </a:rPr>
              <a:t> có sự thay đổi thì kể từ layer đó trở về sau, tất cả sẽ được build lại</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Do vậy, những câu lệnh nào có khả năng thay đôỉ cao, bạn hãy đặt nó xuống dưới cùng.</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dirty="0" err="1" smtClean="0"/>
              <a:t>docker</a:t>
            </a:r>
            <a:r>
              <a:rPr lang="en-US" dirty="0" smtClean="0"/>
              <a:t> images -a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images </a:t>
            </a:r>
            <a:r>
              <a:rPr lang="en-US" sz="1200" b="0" i="0" kern="120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layer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“dangling images”</a:t>
            </a:r>
          </a:p>
          <a:p>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13</a:t>
            </a:fld>
            <a:endParaRPr lang="en-US"/>
          </a:p>
        </p:txBody>
      </p:sp>
    </p:spTree>
    <p:extLst>
      <p:ext uri="{BB962C8B-B14F-4D97-AF65-F5344CB8AC3E}">
        <p14:creationId xmlns:p14="http://schemas.microsoft.com/office/powerpoint/2010/main" val="23990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major difference between a container and an image is the top writable layer. All writes to the container that add new or modify existing data are stored in this writable layer. When the container is deleted, the writable layer is also deleted. The underlying image remains unchanged.</a:t>
            </a:r>
          </a:p>
          <a:p>
            <a:r>
              <a:rPr lang="en-US" sz="1200" b="0" i="0" kern="1200" dirty="0" smtClean="0">
                <a:solidFill>
                  <a:schemeClr val="tx1"/>
                </a:solidFill>
                <a:effectLst/>
                <a:latin typeface="+mn-lt"/>
                <a:ea typeface="+mn-ea"/>
                <a:cs typeface="+mn-cs"/>
              </a:rPr>
              <a:t>Because each container has its own writable container layer, and all changes are stored in this container layer, multiple containers can share access to the same underlying image and yet have their own data state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14</a:t>
            </a:fld>
            <a:endParaRPr lang="en-US"/>
          </a:p>
        </p:txBody>
      </p:sp>
    </p:spTree>
    <p:extLst>
      <p:ext uri="{BB962C8B-B14F-4D97-AF65-F5344CB8AC3E}">
        <p14:creationId xmlns:p14="http://schemas.microsoft.com/office/powerpoint/2010/main" val="51159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15</a:t>
            </a:fld>
            <a:endParaRPr lang="en-US"/>
          </a:p>
        </p:txBody>
      </p:sp>
    </p:spTree>
    <p:extLst>
      <p:ext uri="{BB962C8B-B14F-4D97-AF65-F5344CB8AC3E}">
        <p14:creationId xmlns:p14="http://schemas.microsoft.com/office/powerpoint/2010/main" val="178244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16</a:t>
            </a:fld>
            <a:endParaRPr lang="en-US"/>
          </a:p>
        </p:txBody>
      </p:sp>
    </p:spTree>
    <p:extLst>
      <p:ext uri="{BB962C8B-B14F-4D97-AF65-F5344CB8AC3E}">
        <p14:creationId xmlns:p14="http://schemas.microsoft.com/office/powerpoint/2010/main" val="4044882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Mount </a:t>
            </a:r>
            <a:r>
              <a:rPr lang="en-US" sz="1200" b="0" i="0" kern="1200" dirty="0" err="1" smtClean="0">
                <a:solidFill>
                  <a:schemeClr val="tx1"/>
                </a:solidFill>
                <a:effectLst/>
                <a:latin typeface="+mn-lt"/>
                <a:ea typeface="+mn-ea"/>
                <a:cs typeface="+mn-cs"/>
              </a:rPr>
              <a:t>thư</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mục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volume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muốn</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17</a:t>
            </a:fld>
            <a:endParaRPr lang="en-US"/>
          </a:p>
        </p:txBody>
      </p:sp>
    </p:spTree>
    <p:extLst>
      <p:ext uri="{BB962C8B-B14F-4D97-AF65-F5344CB8AC3E}">
        <p14:creationId xmlns:p14="http://schemas.microsoft.com/office/powerpoint/2010/main" val="3403647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Sử dụng tmpfs mounts khi nào ?</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Khi bạn không muốn giữ data trên docker host hoặc trong container.</a:t>
            </a:r>
          </a:p>
          <a:p>
            <a:r>
              <a:rPr lang="vi-VN" sz="1200" b="0" i="0" kern="1200" dirty="0" smtClean="0">
                <a:solidFill>
                  <a:schemeClr val="tx1"/>
                </a:solidFill>
                <a:effectLst/>
                <a:latin typeface="+mn-lt"/>
                <a:ea typeface="+mn-ea"/>
                <a:cs typeface="+mn-cs"/>
              </a:rPr>
              <a:t>Khi muốn bảo mật, hoặc muốn đảm bảo hiệu suất container khi ứng dụng cần ghi một số lượng lớn dữ liệu không liên tục.</a:t>
            </a:r>
          </a:p>
          <a:p>
            <a:r>
              <a:rPr lang="vi-VN" sz="1200" b="0" i="0" kern="1200" dirty="0" smtClean="0">
                <a:solidFill>
                  <a:schemeClr val="tx1"/>
                </a:solidFill>
                <a:effectLst/>
                <a:latin typeface="+mn-lt"/>
                <a:ea typeface="+mn-ea"/>
                <a:cs typeface="+mn-cs"/>
              </a:rPr>
              <a:t>tmpfs mount sẽ lưu dữ liệu tạm thời trên memory. Khi container stop, tmpfs mount sẽ bị xóa bỏ.</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password, SSH private key, SSL certificate….</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18</a:t>
            </a:fld>
            <a:endParaRPr lang="en-US"/>
          </a:p>
        </p:txBody>
      </p:sp>
    </p:spTree>
    <p:extLst>
      <p:ext uri="{BB962C8B-B14F-4D97-AF65-F5344CB8AC3E}">
        <p14:creationId xmlns:p14="http://schemas.microsoft.com/office/powerpoint/2010/main" val="875481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err="1" smtClean="0">
                <a:solidFill>
                  <a:schemeClr val="tx1"/>
                </a:solidFill>
                <a:effectLst/>
                <a:latin typeface="+mn-lt"/>
                <a:ea typeface="+mn-ea"/>
                <a:cs typeface="+mn-cs"/>
              </a:rPr>
              <a:t>Khởi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ban </a:t>
            </a:r>
            <a:r>
              <a:rPr lang="en-US" sz="1200" b="0" i="0" kern="1200" baseline="0" dirty="0" err="1" smtClean="0">
                <a:solidFill>
                  <a:schemeClr val="tx1"/>
                </a:solidFill>
                <a:effectLst/>
                <a:latin typeface="+mn-lt"/>
                <a:ea typeface="+mn-ea"/>
                <a:cs typeface="+mn-cs"/>
              </a:rPr>
              <a:t>đầu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3 network </a:t>
            </a:r>
            <a:r>
              <a:rPr lang="en-US" sz="1200" b="0" i="0" kern="1200" baseline="0" dirty="0" err="1" smtClean="0">
                <a:solidFill>
                  <a:schemeClr val="tx1"/>
                </a:solidFill>
                <a:effectLst/>
                <a:latin typeface="+mn-lt"/>
                <a:ea typeface="+mn-ea"/>
                <a:cs typeface="+mn-cs"/>
              </a:rPr>
              <a:t>tên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bridge, host, none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Host</a:t>
            </a:r>
            <a:r>
              <a:rPr lang="en-US" sz="1200" b="0" i="0" kern="1200" dirty="0" smtClean="0">
                <a:solidFill>
                  <a:schemeClr val="tx1"/>
                </a:solidFill>
                <a:effectLst/>
                <a:latin typeface="+mn-lt"/>
                <a:ea typeface="+mn-ea"/>
                <a:cs typeface="+mn-cs"/>
              </a:rPr>
              <a:t>: For standalone containers, remove network isolation between the container and the Docker host, and use the host’s networking directly</a:t>
            </a: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None: disable all networking</a:t>
            </a:r>
          </a:p>
          <a:p>
            <a:pPr marL="171450" indent="-171450">
              <a:buFontTx/>
              <a:buChar char="-"/>
            </a:pPr>
            <a:r>
              <a:rPr lang="en-US" sz="1200" b="1" i="0" kern="1200" dirty="0" smtClean="0">
                <a:solidFill>
                  <a:schemeClr val="tx1"/>
                </a:solidFill>
                <a:effectLst/>
                <a:latin typeface="+mn-lt"/>
                <a:ea typeface="+mn-ea"/>
                <a:cs typeface="+mn-cs"/>
              </a:rPr>
              <a:t>Overlay networks</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container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docker</a:t>
            </a:r>
            <a:r>
              <a:rPr lang="en-US" sz="1200" b="0" i="0" kern="1200" baseline="0" dirty="0" smtClean="0">
                <a:solidFill>
                  <a:schemeClr val="tx1"/>
                </a:solidFill>
                <a:effectLst/>
                <a:latin typeface="+mn-lt"/>
                <a:ea typeface="+mn-ea"/>
                <a:cs typeface="+mn-cs"/>
              </a:rPr>
              <a:t> host</a:t>
            </a:r>
            <a:endParaRPr lang="en-US" sz="1200" b="0" i="0" kern="1200" dirty="0" smtClean="0">
              <a:solidFill>
                <a:schemeClr val="tx1"/>
              </a:solidFill>
              <a:effectLst/>
              <a:latin typeface="+mn-lt"/>
              <a:ea typeface="+mn-ea"/>
              <a:cs typeface="+mn-cs"/>
            </a:endParaRPr>
          </a:p>
          <a:p>
            <a:pPr marL="171450" indent="-171450">
              <a:buFontTx/>
              <a:buChar char="-"/>
            </a:pPr>
            <a:r>
              <a:rPr lang="en-US" dirty="0" err="1" smtClean="0"/>
              <a:t>macvlan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 networks allow you to assign a MAC address to a container, making it appear as a physical device on your network.</a:t>
            </a:r>
          </a:p>
          <a:p>
            <a:pPr marL="171450" indent="-171450">
              <a:buFontTx/>
              <a:buChar char="-"/>
            </a:pPr>
            <a:r>
              <a:rPr lang="en-US" sz="1200" b="1" i="0" kern="1200" dirty="0" smtClean="0">
                <a:solidFill>
                  <a:schemeClr val="tx1"/>
                </a:solidFill>
                <a:effectLst/>
                <a:latin typeface="+mn-lt"/>
                <a:ea typeface="+mn-ea"/>
                <a:cs typeface="+mn-cs"/>
              </a:rPr>
              <a:t>Third-party network plugins</a:t>
            </a:r>
            <a:r>
              <a:rPr lang="en-US" sz="1200" b="0" i="0" kern="1200" dirty="0" smtClean="0">
                <a:solidFill>
                  <a:schemeClr val="tx1"/>
                </a:solidFill>
                <a:effectLst/>
                <a:latin typeface="+mn-lt"/>
                <a:ea typeface="+mn-ea"/>
                <a:cs typeface="+mn-cs"/>
              </a:rPr>
              <a:t> allow you to integrate Docker with specialized network stacks.</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19</a:t>
            </a:fld>
            <a:endParaRPr lang="en-US"/>
          </a:p>
        </p:txBody>
      </p:sp>
    </p:spTree>
    <p:extLst>
      <p:ext uri="{BB962C8B-B14F-4D97-AF65-F5344CB8AC3E}">
        <p14:creationId xmlns:p14="http://schemas.microsoft.com/office/powerpoint/2010/main" val="381062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nhiều</a:t>
            </a:r>
            <a:r>
              <a:rPr lang="en-US" sz="1200" b="0" i="0" kern="1200" baseline="0" dirty="0" smtClean="0">
                <a:solidFill>
                  <a:schemeClr val="tx1"/>
                </a:solidFill>
                <a:effectLst/>
                <a:latin typeface="+mn-lt"/>
                <a:ea typeface="+mn-ea"/>
                <a:cs typeface="+mn-cs"/>
              </a:rPr>
              <a:t> container </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cùng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Docker host</a:t>
            </a:r>
          </a:p>
          <a:p>
            <a:r>
              <a:rPr lang="en-US" sz="1200" b="0" i="0" kern="120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cùng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bridge network </a:t>
            </a:r>
            <a:r>
              <a:rPr lang="en-US" sz="1200" b="0" i="0" kern="120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cả</a:t>
            </a:r>
            <a:r>
              <a:rPr lang="en-US" sz="1200" b="0" i="0" kern="1200" baseline="0" dirty="0" smtClean="0">
                <a:solidFill>
                  <a:schemeClr val="tx1"/>
                </a:solidFill>
                <a:effectLst/>
                <a:latin typeface="+mn-lt"/>
                <a:ea typeface="+mn-ea"/>
                <a:cs typeface="+mn-cs"/>
              </a:rPr>
              <a:t> port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disable all port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ngoài</a:t>
            </a:r>
            <a:endParaRPr lang="en-US" sz="1200" b="0" i="0" kern="1200" dirty="0" smtClean="0">
              <a:solidFill>
                <a:schemeClr val="tx1"/>
              </a:solidFill>
              <a:effectLst/>
              <a:latin typeface="+mn-lt"/>
              <a:ea typeface="+mn-ea"/>
              <a:cs typeface="+mn-cs"/>
            </a:endParaRPr>
          </a:p>
          <a:p>
            <a:r>
              <a:rPr lang="en-US" sz="1200" dirty="0" smtClean="0"/>
              <a:t>user-defined bridges </a:t>
            </a:r>
            <a:r>
              <a:rPr lang="en-US" sz="1200" dirty="0" err="1" smtClean="0"/>
              <a:t>có</a:t>
            </a:r>
            <a:r>
              <a:rPr lang="en-US" sz="1200" baseline="0" dirty="0" smtClean="0"/>
              <a:t> </a:t>
            </a:r>
            <a:r>
              <a:rPr lang="en-US" sz="1200" baseline="0" dirty="0" err="1" smtClean="0"/>
              <a:t>thể</a:t>
            </a:r>
            <a:r>
              <a:rPr lang="en-US" sz="1200" baseline="0" dirty="0" smtClean="0"/>
              <a:t> </a:t>
            </a:r>
            <a:r>
              <a:rPr lang="en-US" sz="1200" baseline="0" dirty="0" err="1" smtClean="0"/>
              <a:t>kết</a:t>
            </a:r>
            <a:r>
              <a:rPr lang="en-US" sz="1200" baseline="0" dirty="0" smtClean="0"/>
              <a:t> </a:t>
            </a:r>
            <a:r>
              <a:rPr lang="en-US" sz="1200" baseline="0" dirty="0" err="1" smtClean="0"/>
              <a:t>nối</a:t>
            </a:r>
            <a:r>
              <a:rPr lang="en-US" sz="1200" baseline="0" dirty="0" smtClean="0"/>
              <a:t> </a:t>
            </a:r>
            <a:r>
              <a:rPr lang="en-US" sz="1200" baseline="0" dirty="0" err="1" smtClean="0"/>
              <a:t>với</a:t>
            </a:r>
            <a:r>
              <a:rPr lang="en-US" sz="1200" baseline="0" dirty="0" smtClean="0"/>
              <a:t> </a:t>
            </a:r>
            <a:r>
              <a:rPr lang="en-US" sz="1200" baseline="0" dirty="0" err="1" smtClean="0"/>
              <a:t>nhau</a:t>
            </a:r>
            <a:r>
              <a:rPr lang="en-US" sz="1200" baseline="0" dirty="0" smtClean="0"/>
              <a:t> qua </a:t>
            </a:r>
            <a:r>
              <a:rPr lang="en-US" sz="1200" baseline="0" dirty="0" err="1" smtClean="0"/>
              <a:t>tên</a:t>
            </a:r>
            <a:r>
              <a:rPr lang="en-US" sz="1200" baseline="0" dirty="0" smtClean="0"/>
              <a:t> container, </a:t>
            </a:r>
            <a:r>
              <a:rPr lang="en-US" sz="1200" baseline="0" dirty="0" err="1" smtClean="0"/>
              <a:t>còn</a:t>
            </a:r>
            <a:r>
              <a:rPr lang="en-US" sz="1200" baseline="0" dirty="0" smtClean="0"/>
              <a:t> default </a:t>
            </a:r>
            <a:r>
              <a:rPr lang="en-US" sz="1200" baseline="0" dirty="0" err="1" smtClean="0"/>
              <a:t>thì</a:t>
            </a:r>
            <a:r>
              <a:rPr lang="en-US" sz="1200" baseline="0" dirty="0" smtClean="0"/>
              <a:t> </a:t>
            </a:r>
            <a:r>
              <a:rPr lang="en-US" sz="1200" baseline="0" dirty="0" err="1" smtClean="0"/>
              <a:t>phải</a:t>
            </a:r>
            <a:r>
              <a:rPr lang="en-US" sz="1200" baseline="0" dirty="0" smtClean="0"/>
              <a:t> qua IP</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chỉ</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network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mặc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dùng</a:t>
            </a:r>
            <a:r>
              <a:rPr lang="en-US" sz="1200" b="0" i="0" kern="1200" baseline="0" dirty="0" smtClean="0">
                <a:solidFill>
                  <a:schemeClr val="tx1"/>
                </a:solidFill>
                <a:effectLst/>
                <a:latin typeface="+mn-lt"/>
                <a:ea typeface="+mn-ea"/>
                <a:cs typeface="+mn-cs"/>
              </a:rPr>
              <a:t> default bridge</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20</a:t>
            </a:fld>
            <a:endParaRPr lang="en-US"/>
          </a:p>
        </p:txBody>
      </p:sp>
    </p:spTree>
    <p:extLst>
      <p:ext uri="{BB962C8B-B14F-4D97-AF65-F5344CB8AC3E}">
        <p14:creationId xmlns:p14="http://schemas.microsoft.com/office/powerpoint/2010/main" val="229479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vi-VN" sz="1200" b="0" i="0" kern="1200" dirty="0" smtClean="0">
                <a:solidFill>
                  <a:schemeClr val="tx1"/>
                </a:solidFill>
                <a:effectLst/>
                <a:latin typeface="+mn-lt"/>
                <a:ea typeface="+mn-ea"/>
                <a:cs typeface="+mn-cs"/>
              </a:rPr>
              <a:t>một máy chủ chỉ cài được một OS, cho dù có ổ cứng khủng, ram khủng thì cũng không tận dụng hết lợi thế.</a:t>
            </a:r>
            <a:endParaRPr lang="en-US" sz="1200" b="0" i="0" kern="1200" dirty="0" smtClean="0">
              <a:solidFill>
                <a:schemeClr val="tx1"/>
              </a:solidFill>
              <a:effectLst/>
              <a:latin typeface="+mn-lt"/>
              <a:ea typeface="+mn-ea"/>
              <a:cs typeface="+mn-cs"/>
            </a:endParaRPr>
          </a:p>
          <a:p>
            <a:pPr marL="171450" lvl="0" indent="-171450">
              <a:buFontTx/>
              <a:buChar char="-"/>
            </a:pPr>
            <a:r>
              <a:rPr lang="en-US" sz="1200" b="0" i="0" kern="1200" dirty="0" err="1" smtClean="0">
                <a:solidFill>
                  <a:schemeClr val="tx1"/>
                </a:solidFill>
                <a:effectLst/>
                <a:latin typeface="+mn-lt"/>
                <a:ea typeface="+mn-ea"/>
                <a:cs typeface="+mn-cs"/>
              </a:rPr>
              <a:t>Muốn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thuê</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thêm</a:t>
            </a:r>
            <a:r>
              <a:rPr lang="en-US" sz="1200" b="0" i="0" kern="1200" baseline="0" dirty="0" smtClean="0">
                <a:solidFill>
                  <a:schemeClr val="tx1"/>
                </a:solidFill>
                <a:effectLst/>
                <a:latin typeface="+mn-lt"/>
                <a:ea typeface="+mn-ea"/>
                <a:cs typeface="+mn-cs"/>
              </a:rPr>
              <a:t> server, </a:t>
            </a:r>
            <a:r>
              <a:rPr lang="en-US" sz="1200" b="0" i="0" kern="1200" baseline="0" dirty="0" err="1" smtClean="0">
                <a:solidFill>
                  <a:schemeClr val="tx1"/>
                </a:solidFill>
                <a:effectLst/>
                <a:latin typeface="+mn-lt"/>
                <a:ea typeface="+mn-ea"/>
                <a:cs typeface="+mn-cs"/>
              </a:rPr>
              <a:t>cấu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tải</a:t>
            </a:r>
            <a:r>
              <a:rPr lang="en-US" sz="1200" b="0" i="0" kern="1200" baseline="0" dirty="0" smtClean="0">
                <a:solidFill>
                  <a:schemeClr val="tx1"/>
                </a:solidFill>
                <a:effectLst/>
                <a:latin typeface="+mn-lt"/>
                <a:ea typeface="+mn-ea"/>
                <a:cs typeface="+mn-cs"/>
              </a:rPr>
              <a:t>, ….</a:t>
            </a:r>
          </a:p>
          <a:p>
            <a:pPr marL="171450" lvl="0" indent="-171450">
              <a:buFontTx/>
              <a:buChar char="-"/>
            </a:pPr>
            <a:r>
              <a:rPr lang="en-US" sz="1200" b="0" i="0" kern="1200" baseline="0" dirty="0" err="1" smtClean="0">
                <a:solidFill>
                  <a:schemeClr val="tx1"/>
                </a:solidFill>
                <a:effectLst/>
                <a:latin typeface="+mn-lt"/>
                <a:ea typeface="+mn-ea"/>
                <a:cs typeface="+mn-cs"/>
              </a:rPr>
              <a:t>Cài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chung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xung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mềm</a:t>
            </a:r>
            <a:r>
              <a:rPr lang="en-US" sz="1200" b="0" i="0" kern="1200" baseline="0" dirty="0" smtClean="0">
                <a:solidFill>
                  <a:schemeClr val="tx1"/>
                </a:solidFill>
                <a:effectLst/>
                <a:latin typeface="+mn-lt"/>
                <a:ea typeface="+mn-ea"/>
                <a:cs typeface="+mn-cs"/>
              </a:rPr>
              <a:t>, port…</a:t>
            </a:r>
            <a:endParaRPr lang="en-US" sz="1200" dirty="0" smtClean="0">
              <a:solidFill>
                <a:srgbClr val="002060"/>
              </a:solidFill>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DEFA6BC-A486-45C8-9315-8AE9117EB88B}" type="slidenum">
              <a:rPr lang="en-US" smtClean="0"/>
              <a:t>3</a:t>
            </a:fld>
            <a:endParaRPr lang="en-US"/>
          </a:p>
        </p:txBody>
      </p:sp>
    </p:spTree>
    <p:extLst>
      <p:ext uri="{BB962C8B-B14F-4D97-AF65-F5344CB8AC3E}">
        <p14:creationId xmlns:p14="http://schemas.microsoft.com/office/powerpoint/2010/main" val="3961952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21</a:t>
            </a:fld>
            <a:endParaRPr lang="en-US"/>
          </a:p>
        </p:txBody>
      </p:sp>
    </p:spTree>
    <p:extLst>
      <p:ext uri="{BB962C8B-B14F-4D97-AF65-F5344CB8AC3E}">
        <p14:creationId xmlns:p14="http://schemas.microsoft.com/office/powerpoint/2010/main" val="904219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Thoat</a:t>
            </a:r>
            <a:r>
              <a:rPr lang="en-US" sz="1200" b="0" i="0" kern="1200" baseline="0" dirty="0" smtClean="0">
                <a:solidFill>
                  <a:schemeClr val="tx1"/>
                </a:solidFill>
                <a:effectLst/>
                <a:latin typeface="+mn-lt"/>
                <a:ea typeface="+mn-ea"/>
                <a:cs typeface="+mn-cs"/>
              </a:rPr>
              <a:t> container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k stop </a:t>
            </a:r>
            <a:r>
              <a:rPr lang="en-US" sz="1200" b="0" i="0" kern="1200" baseline="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ctr</a:t>
            </a:r>
            <a:r>
              <a:rPr lang="en-US" sz="1200" b="0" i="0" kern="1200" baseline="0" dirty="0" smtClean="0">
                <a:solidFill>
                  <a:schemeClr val="tx1"/>
                </a:solidFill>
                <a:effectLst/>
                <a:latin typeface="+mn-lt"/>
                <a:ea typeface="+mn-ea"/>
                <a:cs typeface="+mn-cs"/>
              </a:rPr>
              <a:t> + p + q</a:t>
            </a:r>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22</a:t>
            </a:fld>
            <a:endParaRPr lang="en-US"/>
          </a:p>
        </p:txBody>
      </p:sp>
    </p:spTree>
    <p:extLst>
      <p:ext uri="{BB962C8B-B14F-4D97-AF65-F5344CB8AC3E}">
        <p14:creationId xmlns:p14="http://schemas.microsoft.com/office/powerpoint/2010/main" val="4110101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23</a:t>
            </a:fld>
            <a:endParaRPr lang="en-US"/>
          </a:p>
        </p:txBody>
      </p:sp>
    </p:spTree>
    <p:extLst>
      <p:ext uri="{BB962C8B-B14F-4D97-AF65-F5344CB8AC3E}">
        <p14:creationId xmlns:p14="http://schemas.microsoft.com/office/powerpoint/2010/main" val="750388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COPY is</a:t>
            </a:r>
            <a:r>
              <a:rPr lang="en-US" sz="1200" b="0" i="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Same as 'ADD', but without the tar and remote URL handling.</a:t>
            </a:r>
          </a:p>
          <a:p>
            <a:r>
              <a:rPr lang="en-US" sz="1200" b="0" i="0" kern="1200" dirty="0" smtClean="0">
                <a:solidFill>
                  <a:schemeClr val="tx1"/>
                </a:solidFill>
                <a:effectLst/>
                <a:latin typeface="+mn-lt"/>
                <a:ea typeface="+mn-ea"/>
                <a:cs typeface="+mn-cs"/>
              </a:rPr>
              <a:t>CMD:</a:t>
            </a:r>
            <a:r>
              <a:rPr lang="vi-VN" sz="1200" b="0" i="0" kern="1200" dirty="0" smtClean="0">
                <a:solidFill>
                  <a:schemeClr val="tx1"/>
                </a:solidFill>
                <a:effectLst/>
                <a:latin typeface="+mn-lt"/>
                <a:ea typeface="+mn-ea"/>
                <a:cs typeface="+mn-cs"/>
              </a:rPr>
              <a:t> Các tham số có thể được ghi đè</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baseline="0" dirty="0" smtClean="0">
                <a:solidFill>
                  <a:schemeClr val="tx1"/>
                </a:solidFill>
                <a:effectLst/>
                <a:latin typeface="+mn-lt"/>
                <a:ea typeface="+mn-ea"/>
                <a:cs typeface="+mn-cs"/>
              </a:rPr>
              <a:t> run image &lt;command </a:t>
            </a:r>
            <a:r>
              <a:rPr lang="en-US" sz="1200" b="0" i="0" kern="1200" baseline="0" dirty="0" err="1" smtClean="0">
                <a:solidFill>
                  <a:schemeClr val="tx1"/>
                </a:solidFill>
                <a:effectLst/>
                <a:latin typeface="+mn-lt"/>
                <a:ea typeface="+mn-ea"/>
                <a:cs typeface="+mn-cs"/>
              </a:rPr>
              <a:t>cmd</a:t>
            </a:r>
            <a:r>
              <a:rPr lang="en-US" sz="1200" b="0" i="0" kern="1200" baseline="0" dirty="0" smtClean="0">
                <a:solidFill>
                  <a:schemeClr val="tx1"/>
                </a:solidFill>
                <a:effectLst/>
                <a:latin typeface="+mn-lt"/>
                <a:ea typeface="+mn-ea"/>
                <a:cs typeface="+mn-cs"/>
              </a:rPr>
              <a:t> &gt;</a:t>
            </a:r>
            <a:r>
              <a:rPr lang="vi-VN" sz="1200" b="0" i="0" kern="1200" dirty="0" smtClean="0">
                <a:solidFill>
                  <a:schemeClr val="tx1"/>
                </a:solidFill>
                <a:effectLst/>
                <a:latin typeface="+mn-lt"/>
                <a:ea typeface="+mn-ea"/>
                <a:cs typeface="+mn-cs"/>
              </a:rPr>
              <a:t> và chỉ có một CMD.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24</a:t>
            </a:fld>
            <a:endParaRPr lang="en-US"/>
          </a:p>
        </p:txBody>
      </p:sp>
    </p:spTree>
    <p:extLst>
      <p:ext uri="{BB962C8B-B14F-4D97-AF65-F5344CB8AC3E}">
        <p14:creationId xmlns:p14="http://schemas.microsoft.com/office/powerpoint/2010/main" val="775186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25</a:t>
            </a:fld>
            <a:endParaRPr lang="en-US"/>
          </a:p>
        </p:txBody>
      </p:sp>
    </p:spTree>
    <p:extLst>
      <p:ext uri="{BB962C8B-B14F-4D97-AF65-F5344CB8AC3E}">
        <p14:creationId xmlns:p14="http://schemas.microsoft.com/office/powerpoint/2010/main" val="1897372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COPY is</a:t>
            </a:r>
            <a:r>
              <a:rPr lang="en-US" sz="1200" b="0" i="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Same as 'ADD', but without the tar and remote URL handling.</a:t>
            </a:r>
          </a:p>
          <a:p>
            <a:r>
              <a:rPr lang="en-US" sz="1200" b="0" i="0" kern="1200" dirty="0" smtClean="0">
                <a:solidFill>
                  <a:schemeClr val="tx1"/>
                </a:solidFill>
                <a:effectLst/>
                <a:latin typeface="+mn-lt"/>
                <a:ea typeface="+mn-ea"/>
                <a:cs typeface="+mn-cs"/>
              </a:rPr>
              <a:t>CMD:</a:t>
            </a:r>
            <a:r>
              <a:rPr lang="vi-VN" sz="1200" b="0" i="0" kern="1200" dirty="0" smtClean="0">
                <a:solidFill>
                  <a:schemeClr val="tx1"/>
                </a:solidFill>
                <a:effectLst/>
                <a:latin typeface="+mn-lt"/>
                <a:ea typeface="+mn-ea"/>
                <a:cs typeface="+mn-cs"/>
              </a:rPr>
              <a:t> Các tham số có thể được ghi đè</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baseline="0" dirty="0" smtClean="0">
                <a:solidFill>
                  <a:schemeClr val="tx1"/>
                </a:solidFill>
                <a:effectLst/>
                <a:latin typeface="+mn-lt"/>
                <a:ea typeface="+mn-ea"/>
                <a:cs typeface="+mn-cs"/>
              </a:rPr>
              <a:t> run image &lt;command </a:t>
            </a:r>
            <a:r>
              <a:rPr lang="en-US" sz="1200" b="0" i="0" kern="1200" baseline="0" dirty="0" err="1" smtClean="0">
                <a:solidFill>
                  <a:schemeClr val="tx1"/>
                </a:solidFill>
                <a:effectLst/>
                <a:latin typeface="+mn-lt"/>
                <a:ea typeface="+mn-ea"/>
                <a:cs typeface="+mn-cs"/>
              </a:rPr>
              <a:t>cmd</a:t>
            </a:r>
            <a:r>
              <a:rPr lang="en-US" sz="1200" b="0" i="0" kern="1200" baseline="0" dirty="0" smtClean="0">
                <a:solidFill>
                  <a:schemeClr val="tx1"/>
                </a:solidFill>
                <a:effectLst/>
                <a:latin typeface="+mn-lt"/>
                <a:ea typeface="+mn-ea"/>
                <a:cs typeface="+mn-cs"/>
              </a:rPr>
              <a:t> &gt;</a:t>
            </a:r>
            <a:r>
              <a:rPr lang="vi-VN" sz="1200" b="0" i="0" kern="1200" dirty="0" smtClean="0">
                <a:solidFill>
                  <a:schemeClr val="tx1"/>
                </a:solidFill>
                <a:effectLst/>
                <a:latin typeface="+mn-lt"/>
                <a:ea typeface="+mn-ea"/>
                <a:cs typeface="+mn-cs"/>
              </a:rPr>
              <a:t> và chỉ có một CMD.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26</a:t>
            </a:fld>
            <a:endParaRPr lang="en-US"/>
          </a:p>
        </p:txBody>
      </p:sp>
    </p:spTree>
    <p:extLst>
      <p:ext uri="{BB962C8B-B14F-4D97-AF65-F5344CB8AC3E}">
        <p14:creationId xmlns:p14="http://schemas.microsoft.com/office/powerpoint/2010/main" val="1975087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27</a:t>
            </a:fld>
            <a:endParaRPr lang="en-US"/>
          </a:p>
        </p:txBody>
      </p:sp>
    </p:spTree>
    <p:extLst>
      <p:ext uri="{BB962C8B-B14F-4D97-AF65-F5344CB8AC3E}">
        <p14:creationId xmlns:p14="http://schemas.microsoft.com/office/powerpoint/2010/main" val="4084655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a:t>
            </a:r>
            <a:r>
              <a:rPr lang="en-US" sz="1200" b="0" i="0" kern="1200" dirty="0" err="1" smtClean="0">
                <a:solidFill>
                  <a:schemeClr val="tx1"/>
                </a:solidFill>
                <a:effectLst/>
                <a:latin typeface="+mn-lt"/>
                <a:ea typeface="+mn-ea"/>
                <a:cs typeface="+mn-cs"/>
              </a:rPr>
              <a:t>óng</a:t>
            </a:r>
            <a:r>
              <a:rPr lang="en-US" sz="1200" b="0" i="0" kern="1200" baseline="0" dirty="0" smtClean="0">
                <a:solidFill>
                  <a:schemeClr val="tx1"/>
                </a:solidFill>
                <a:effectLst/>
                <a:latin typeface="+mn-lt"/>
                <a:ea typeface="+mn-ea"/>
                <a:cs typeface="+mn-cs"/>
              </a:rPr>
              <a:t> container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khối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hoặc</a:t>
            </a:r>
            <a:r>
              <a:rPr lang="en-US" sz="1200" b="0" i="0" kern="1200" baseline="0" dirty="0" smtClean="0">
                <a:solidFill>
                  <a:schemeClr val="tx1"/>
                </a:solidFill>
                <a:effectLst/>
                <a:latin typeface="+mn-lt"/>
                <a:ea typeface="+mn-ea"/>
                <a:cs typeface="+mn-cs"/>
              </a:rPr>
              <a:t> chia </a:t>
            </a:r>
            <a:r>
              <a:rPr lang="en-US" sz="1200" b="0" i="0" kern="1200" baseline="0" dirty="0" err="1" smtClean="0">
                <a:solidFill>
                  <a:schemeClr val="tx1"/>
                </a:solidFill>
                <a:effectLst/>
                <a:latin typeface="+mn-lt"/>
                <a:ea typeface="+mn-ea"/>
                <a:cs typeface="+mn-cs"/>
              </a:rPr>
              <a:t>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theo</a:t>
            </a:r>
            <a:r>
              <a:rPr lang="en-US" sz="1200" b="0" i="0" kern="1200" baseline="0" dirty="0" smtClean="0">
                <a:solidFill>
                  <a:schemeClr val="tx1"/>
                </a:solidFill>
                <a:effectLst/>
                <a:latin typeface="+mn-lt"/>
                <a:ea typeface="+mn-ea"/>
                <a:cs typeface="+mn-cs"/>
              </a:rPr>
              <a:t> service</a:t>
            </a:r>
          </a:p>
          <a:p>
            <a:pPr marL="171450" indent="-171450">
              <a:buFontTx/>
              <a:buChar char="-"/>
            </a:pP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đóng</a:t>
            </a:r>
            <a:r>
              <a:rPr lang="en-US" sz="1200" b="0" i="0" kern="1200" baseline="0" dirty="0" smtClean="0">
                <a:solidFill>
                  <a:schemeClr val="tx1"/>
                </a:solidFill>
                <a:effectLst/>
                <a:latin typeface="+mn-lt"/>
                <a:ea typeface="+mn-ea"/>
                <a:cs typeface="+mn-cs"/>
              </a:rPr>
              <a:t> code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file </a:t>
            </a:r>
            <a:r>
              <a:rPr lang="en-US" sz="1200" b="0" i="0" kern="1200" baseline="0" dirty="0" err="1" smtClean="0">
                <a:solidFill>
                  <a:schemeClr val="tx1"/>
                </a:solidFill>
                <a:effectLst/>
                <a:latin typeface="+mn-lt"/>
                <a:ea typeface="+mn-ea"/>
                <a:cs typeface="+mn-cs"/>
              </a:rPr>
              <a:t>config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image</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28</a:t>
            </a:fld>
            <a:endParaRPr lang="en-US"/>
          </a:p>
        </p:txBody>
      </p:sp>
    </p:spTree>
    <p:extLst>
      <p:ext uri="{BB962C8B-B14F-4D97-AF65-F5344CB8AC3E}">
        <p14:creationId xmlns:p14="http://schemas.microsoft.com/office/powerpoint/2010/main" val="408465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Ảo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Với công nghệ này, trên một máy chủ vật lý mình có thể tạo được nhiều OS, tận dụng tài nguyên đã tốt hơn nhưng lại nảy sinh vấn đề tiếp.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DEFA6BC-A486-45C8-9315-8AE9117EB88B}" type="slidenum">
              <a:rPr lang="en-US" smtClean="0"/>
              <a:t>4</a:t>
            </a:fld>
            <a:endParaRPr lang="en-US"/>
          </a:p>
        </p:txBody>
      </p:sp>
    </p:spTree>
    <p:extLst>
      <p:ext uri="{BB962C8B-B14F-4D97-AF65-F5344CB8AC3E}">
        <p14:creationId xmlns:p14="http://schemas.microsoft.com/office/powerpoint/2010/main" val="335369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Ảo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endParaRPr lang="en-US" dirty="0" smtClean="0"/>
          </a:p>
        </p:txBody>
      </p:sp>
      <p:sp>
        <p:nvSpPr>
          <p:cNvPr id="4" name="Slide Number Placeholder 3"/>
          <p:cNvSpPr>
            <a:spLocks noGrp="1"/>
          </p:cNvSpPr>
          <p:nvPr>
            <p:ph type="sldNum" sz="quarter" idx="10"/>
          </p:nvPr>
        </p:nvSpPr>
        <p:spPr/>
        <p:txBody>
          <a:bodyPr/>
          <a:lstStyle/>
          <a:p>
            <a:fld id="{4DEFA6BC-A486-45C8-9315-8AE9117EB88B}" type="slidenum">
              <a:rPr lang="en-US" smtClean="0"/>
              <a:t>5</a:t>
            </a:fld>
            <a:endParaRPr lang="en-US"/>
          </a:p>
        </p:txBody>
      </p:sp>
    </p:spTree>
    <p:extLst>
      <p:ext uri="{BB962C8B-B14F-4D97-AF65-F5344CB8AC3E}">
        <p14:creationId xmlns:p14="http://schemas.microsoft.com/office/powerpoint/2010/main" val="400579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Được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bởi</a:t>
            </a:r>
            <a:r>
              <a:rPr lang="en-US" baseline="0" dirty="0" smtClean="0"/>
              <a:t> Solomon </a:t>
            </a:r>
            <a:r>
              <a:rPr lang="en-US" baseline="0" dirty="0" err="1" smtClean="0"/>
              <a:t>Hykes</a:t>
            </a:r>
            <a:r>
              <a:rPr lang="en-US" baseline="0" dirty="0" smtClean="0"/>
              <a:t> + </a:t>
            </a:r>
            <a:r>
              <a:rPr lang="en-US" baseline="0" dirty="0" err="1" smtClean="0"/>
              <a:t>Kỹ</a:t>
            </a:r>
            <a:r>
              <a:rPr lang="en-US" baseline="0" dirty="0" smtClean="0"/>
              <a:t> </a:t>
            </a:r>
            <a:r>
              <a:rPr lang="en-US" baseline="0" dirty="0" err="1" smtClean="0"/>
              <a:t>sư</a:t>
            </a:r>
            <a:r>
              <a:rPr lang="en-US" baseline="0" dirty="0" smtClean="0"/>
              <a:t> </a:t>
            </a:r>
            <a:r>
              <a:rPr lang="en-US" baseline="0" dirty="0" err="1" smtClean="0"/>
              <a:t>DotClounds</a:t>
            </a:r>
            <a:endParaRPr lang="en-US" baseline="0" dirty="0" smtClean="0"/>
          </a:p>
          <a:p>
            <a:pPr marL="171450" indent="-171450">
              <a:buFontTx/>
              <a:buChar char="-"/>
            </a:pPr>
            <a:r>
              <a:rPr lang="en-US" dirty="0" err="1" smtClean="0"/>
              <a:t>Tạo</a:t>
            </a:r>
            <a:r>
              <a:rPr lang="en-US" baseline="0" dirty="0" smtClean="0"/>
              <a:t> </a:t>
            </a:r>
            <a:r>
              <a:rPr lang="en-US" baseline="0" dirty="0" err="1" smtClean="0"/>
              <a:t>ra</a:t>
            </a:r>
            <a:r>
              <a:rPr lang="en-US" baseline="0" dirty="0" smtClean="0"/>
              <a:t> Docker </a:t>
            </a:r>
            <a:r>
              <a:rPr lang="en-US" baseline="0" dirty="0" err="1" smtClean="0"/>
              <a:t>khi</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tại</a:t>
            </a:r>
            <a:r>
              <a:rPr lang="en-US" baseline="0" dirty="0" smtClean="0"/>
              <a:t> </a:t>
            </a:r>
            <a:r>
              <a:rPr lang="en-US" baseline="0" dirty="0" err="1" smtClean="0"/>
              <a:t>Pháp</a:t>
            </a:r>
            <a:r>
              <a:rPr lang="en-US" baseline="0" dirty="0" smtClean="0"/>
              <a:t>, </a:t>
            </a:r>
            <a:r>
              <a:rPr lang="en-US" baseline="0" dirty="0" err="1" smtClean="0"/>
              <a:t>t</a:t>
            </a:r>
            <a:r>
              <a:rPr lang="en-US" dirty="0" err="1" smtClean="0"/>
              <a:t>rong</a:t>
            </a:r>
            <a:r>
              <a:rPr lang="en-US" dirty="0" smtClean="0"/>
              <a:t> </a:t>
            </a:r>
            <a:r>
              <a:rPr lang="en-US" dirty="0" err="1" smtClean="0"/>
              <a:t>một</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nột</a:t>
            </a:r>
            <a:r>
              <a:rPr lang="en-US" baseline="0" dirty="0" smtClean="0"/>
              <a:t> </a:t>
            </a:r>
            <a:r>
              <a:rPr lang="en-US" baseline="0" dirty="0" err="1" smtClean="0"/>
              <a:t>bộ</a:t>
            </a:r>
            <a:r>
              <a:rPr lang="en-US" baseline="0" dirty="0" smtClean="0"/>
              <a:t> </a:t>
            </a:r>
            <a:r>
              <a:rPr lang="en-US" baseline="0" dirty="0" err="1" smtClean="0"/>
              <a:t>của</a:t>
            </a:r>
            <a:r>
              <a:rPr lang="en-US" baseline="0" dirty="0" smtClean="0"/>
              <a:t> </a:t>
            </a:r>
            <a:r>
              <a:rPr lang="en-US" baseline="0" dirty="0" err="1" smtClean="0"/>
              <a:t>dotClound</a:t>
            </a:r>
            <a:endParaRPr lang="en-US" baseline="0" dirty="0" smtClean="0"/>
          </a:p>
          <a:p>
            <a:pPr marL="171450" indent="-171450">
              <a:buFontTx/>
              <a:buChar char="-"/>
            </a:pPr>
            <a:r>
              <a:rPr lang="en-US" baseline="0" dirty="0" err="1" smtClean="0"/>
              <a:t>Phát</a:t>
            </a:r>
            <a:r>
              <a:rPr lang="en-US" baseline="0" dirty="0" smtClean="0"/>
              <a:t> </a:t>
            </a:r>
            <a:r>
              <a:rPr lang="en-US" baseline="0" dirty="0" err="1" smtClean="0"/>
              <a:t>hành</a:t>
            </a:r>
            <a:r>
              <a:rPr lang="en-US" baseline="0" dirty="0" smtClean="0"/>
              <a:t> </a:t>
            </a:r>
            <a:r>
              <a:rPr lang="en-US" baseline="0" dirty="0" err="1" smtClean="0"/>
              <a:t>lần</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vào</a:t>
            </a:r>
            <a:r>
              <a:rPr lang="en-US" baseline="0" dirty="0" smtClean="0"/>
              <a:t> </a:t>
            </a:r>
            <a:r>
              <a:rPr lang="en-US" baseline="0" dirty="0" err="1" smtClean="0"/>
              <a:t>tháng</a:t>
            </a:r>
            <a:r>
              <a:rPr lang="en-US" baseline="0" dirty="0" smtClean="0"/>
              <a:t> 3-2013</a:t>
            </a:r>
          </a:p>
          <a:p>
            <a:pPr marL="171450" indent="-171450">
              <a:buFontTx/>
              <a:buChar char="-"/>
            </a:pPr>
            <a:r>
              <a:rPr lang="en-US" baseline="0" dirty="0" smtClean="0"/>
              <a:t>13/03/2014 </a:t>
            </a:r>
            <a:r>
              <a:rPr lang="en-US" baseline="0" dirty="0" err="1" smtClean="0"/>
              <a:t>bỏ</a:t>
            </a:r>
            <a:r>
              <a:rPr lang="en-US" baseline="0" dirty="0" smtClean="0"/>
              <a:t> LXC </a:t>
            </a:r>
            <a:r>
              <a:rPr lang="en-US" baseline="0" dirty="0" err="1" smtClean="0"/>
              <a:t>và</a:t>
            </a:r>
            <a:r>
              <a:rPr lang="en-US" baseline="0" dirty="0" smtClean="0"/>
              <a:t> </a:t>
            </a:r>
            <a:r>
              <a:rPr lang="en-US" baseline="0" dirty="0" err="1" smtClean="0"/>
              <a:t>dùng</a:t>
            </a:r>
            <a:r>
              <a:rPr lang="en-US" baseline="0" dirty="0" smtClean="0"/>
              <a:t> </a:t>
            </a:r>
            <a:r>
              <a:rPr lang="en-US" baseline="0" dirty="0" err="1" smtClean="0"/>
              <a:t>libcontainer</a:t>
            </a:r>
            <a:endParaRPr lang="en-US" baseline="0" dirty="0" smtClean="0"/>
          </a:p>
          <a:p>
            <a:pPr marL="171450" indent="-171450">
              <a:buFontTx/>
              <a:buChar char="-"/>
            </a:pPr>
            <a:r>
              <a:rPr lang="en-US" baseline="0" dirty="0" smtClean="0"/>
              <a:t>5/2016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cty</a:t>
            </a:r>
            <a:r>
              <a:rPr lang="en-US" baseline="0" dirty="0" smtClean="0"/>
              <a:t> </a:t>
            </a:r>
            <a:r>
              <a:rPr lang="en-US" baseline="0" dirty="0" err="1" smtClean="0"/>
              <a:t>là</a:t>
            </a:r>
            <a:r>
              <a:rPr lang="en-US" baseline="0" dirty="0" smtClean="0"/>
              <a:t> main contributor </a:t>
            </a:r>
            <a:r>
              <a:rPr lang="en-US" baseline="0" dirty="0" err="1" smtClean="0"/>
              <a:t>cho</a:t>
            </a:r>
            <a:r>
              <a:rPr lang="en-US" baseline="0" dirty="0" smtClean="0"/>
              <a:t> Docker: Cisco, Google, Huawei, IBM, Microsoft, Red Hat, ..</a:t>
            </a:r>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6</a:t>
            </a:fld>
            <a:endParaRPr lang="en-US"/>
          </a:p>
        </p:txBody>
      </p:sp>
    </p:spTree>
    <p:extLst>
      <p:ext uri="{BB962C8B-B14F-4D97-AF65-F5344CB8AC3E}">
        <p14:creationId xmlns:p14="http://schemas.microsoft.com/office/powerpoint/2010/main" val="124094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Docker làm việc trong một môi trường độc lập, do vậy bạn không cần lo lắng rằng quá trình đóng gói hay còn gọi là container trên máy tính sẽ tác động tới môi trường hiện tại của máy tính. Ứng dụng docker chạy trong vùng chứa container có thể chạy trên bất kỳ hệ thống như: máy tính xách tay, hệ thống cơ sở hoặc hệ thống đám mây.</a:t>
            </a:r>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7</a:t>
            </a:fld>
            <a:endParaRPr lang="en-US"/>
          </a:p>
        </p:txBody>
      </p:sp>
    </p:spTree>
    <p:extLst>
      <p:ext uri="{BB962C8B-B14F-4D97-AF65-F5344CB8AC3E}">
        <p14:creationId xmlns:p14="http://schemas.microsoft.com/office/powerpoint/2010/main" val="332901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Nhanh: Do chia sẻ host OS nên container có thể được tạo gần như một cách tức thì. Điều này khác với vagrant - tạo môi trường ảo ở level phần cứng, nên khi khởi động mất nhiều thời gian hơn. </a:t>
            </a: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uy nhiên thời gian khởi động của container còn phụ thuộc vào những gì mà nó chứa, Cụ thể là khi container khởi động thì có thể các service bên trong nó cũng được khởi động cùng</a:t>
            </a:r>
            <a:r>
              <a:rPr lang="en-US" sz="1200" b="0" i="0" kern="1200" dirty="0" smtClean="0">
                <a:solidFill>
                  <a:schemeClr val="tx1"/>
                </a:solidFill>
                <a:effectLst/>
                <a:latin typeface="+mn-lt"/>
                <a:ea typeface="+mn-ea"/>
                <a:cs typeface="+mn-cs"/>
              </a:rPr>
              <a:t>. Performance </a:t>
            </a:r>
            <a:r>
              <a:rPr lang="en-US" sz="1200" b="0" i="0" kern="1200" dirty="0" err="1" smtClean="0">
                <a:solidFill>
                  <a:schemeClr val="tx1"/>
                </a:solidFill>
                <a:effectLst/>
                <a:latin typeface="+mn-lt"/>
                <a:ea typeface="+mn-ea"/>
                <a:cs typeface="+mn-cs"/>
              </a:rPr>
              <a:t>gần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0" i="0" kern="1200" baseline="0" dirty="0" smtClean="0">
                <a:solidFill>
                  <a:schemeClr val="tx1"/>
                </a:solidFill>
                <a:effectLst/>
                <a:latin typeface="+mn-lt"/>
                <a:ea typeface="+mn-ea"/>
                <a:cs typeface="+mn-cs"/>
              </a:rPr>
              <a:t> native OS</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Nhẹ: Nếu với máy ảo bạn cần phải có một bộ cài nặng tới hàng GB, nhưng với docker container đôi khi bạn chỉ cần một bộ cài (base image) nặng 5MB như </a:t>
            </a:r>
            <a:r>
              <a:rPr lang="vi-VN" sz="1200" b="0" i="0" u="none" strike="noStrike" kern="1200" dirty="0" smtClean="0">
                <a:solidFill>
                  <a:schemeClr val="tx1"/>
                </a:solidFill>
                <a:effectLst/>
                <a:latin typeface="+mn-lt"/>
                <a:ea typeface="+mn-ea"/>
                <a:cs typeface="+mn-cs"/>
                <a:hlinkClick r:id="rId3"/>
              </a:rPr>
              <a:t>Alpine Linux</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Đồng nhất :Khi nhiều người cùng phát triển trong cùng một dự án sẽ không bị sự sai khác về mặt môi trường.</a:t>
            </a:r>
            <a:endParaRPr lang="en-US" sz="1200" b="0" i="0" kern="1200" dirty="0" smtClean="0">
              <a:solidFill>
                <a:schemeClr val="tx1"/>
              </a:solidFill>
              <a:effectLst/>
              <a:latin typeface="+mn-lt"/>
              <a:ea typeface="+mn-ea"/>
              <a:cs typeface="+mn-cs"/>
            </a:endParaRPr>
          </a:p>
          <a:p>
            <a:r>
              <a:rPr lang="vi-VN" dirty="0" smtClean="0"/>
              <a:t>Đóng gói</a:t>
            </a:r>
            <a:r>
              <a:rPr lang="vi-VN" sz="1200" b="0" i="0" kern="1200" dirty="0" smtClean="0">
                <a:solidFill>
                  <a:schemeClr val="tx1"/>
                </a:solidFill>
                <a:effectLst/>
                <a:latin typeface="+mn-lt"/>
                <a:ea typeface="+mn-ea"/>
                <a:cs typeface="+mn-cs"/>
              </a:rPr>
              <a:t>: Có thể ẩn môi trường bao gồm cả app vào trong một gói được gọi là container. </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Việc bỏ hay tạo lại container rất dễ dàng.</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rộng: từ việc đóng gói tuyệt vời nên khả năng mở rộng dễ dàng, ko rằng buộc, scale hệ thống nhanh gọn.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Tốn</a:t>
            </a:r>
            <a:r>
              <a:rPr lang="en-US" dirty="0" smtClean="0"/>
              <a:t> </a:t>
            </a:r>
            <a:r>
              <a:rPr lang="en-US" dirty="0" err="1" smtClean="0"/>
              <a:t>ít</a:t>
            </a:r>
            <a:r>
              <a:rPr lang="en-US" dirty="0" smtClean="0"/>
              <a:t> </a:t>
            </a:r>
            <a:r>
              <a:rPr lang="en-US" dirty="0" err="1" smtClean="0"/>
              <a:t>tài</a:t>
            </a:r>
            <a:r>
              <a:rPr lang="en-US" dirty="0" smtClean="0"/>
              <a:t> </a:t>
            </a:r>
            <a:r>
              <a:rPr lang="en-US" dirty="0" err="1" smtClean="0"/>
              <a:t>nguyên</a:t>
            </a:r>
            <a:r>
              <a:rPr lang="en-US" dirty="0" smtClean="0"/>
              <a:t>: </a:t>
            </a:r>
            <a:r>
              <a:rPr lang="vi-VN" sz="1200" b="0" i="0" kern="1200" dirty="0" smtClean="0">
                <a:solidFill>
                  <a:schemeClr val="tx1"/>
                </a:solidFill>
                <a:effectLst/>
                <a:latin typeface="+mn-lt"/>
                <a:ea typeface="+mn-ea"/>
                <a:cs typeface="+mn-cs"/>
              </a:rPr>
              <a:t>Docker chỉ yêu cầu tài nguyên chạy chính app đó và rất ít tài nguyên cho bản thân Docker</a:t>
            </a:r>
            <a:endParaRPr lang="en-US" dirty="0" smtClean="0"/>
          </a:p>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EFA6BC-A486-45C8-9315-8AE9117EB88B}" type="slidenum">
              <a:rPr lang="en-US" smtClean="0"/>
              <a:t>8</a:t>
            </a:fld>
            <a:endParaRPr lang="en-US"/>
          </a:p>
        </p:txBody>
      </p:sp>
    </p:spTree>
    <p:extLst>
      <p:ext uri="{BB962C8B-B14F-4D97-AF65-F5344CB8AC3E}">
        <p14:creationId xmlns:p14="http://schemas.microsoft.com/office/powerpoint/2010/main" val="194375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vi-VN" sz="1200" b="0" i="0" kern="1200" dirty="0" smtClean="0">
                <a:solidFill>
                  <a:schemeClr val="tx1"/>
                </a:solidFill>
                <a:effectLst/>
                <a:latin typeface="+mn-lt"/>
                <a:ea typeface="+mn-ea"/>
                <a:cs typeface="+mn-cs"/>
              </a:rPr>
              <a:t>Nếu mỗi app yêu cầu một hệ điều hành khác nhau thì chúng không thể cùng được host trên một Docker Host</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Lấy ví dụ ta có 4 apps, 3 app chạy trên nền Linux, 1 app Windows, lúc này 3 apps Linux có thể đươc host trên chung một Docker Host, trong khi WIndows app kia sẽ cần phải được cài trên một Docker Host khác.</a:t>
            </a:r>
            <a:endParaRPr lang="en-US" sz="1200" b="1" i="0" kern="1200" dirty="0" smtClean="0">
              <a:solidFill>
                <a:schemeClr val="tx1"/>
              </a:solidFill>
              <a:effectLst/>
              <a:latin typeface="+mn-lt"/>
              <a:ea typeface="+mn-ea"/>
              <a:cs typeface="+mn-cs"/>
            </a:endParaRPr>
          </a:p>
          <a:p>
            <a:pPr>
              <a:lnSpc>
                <a:spcPct val="150000"/>
              </a:lnSpc>
            </a:pPr>
            <a:r>
              <a:rPr lang="en-US" sz="1200" b="1" i="0" kern="1200" dirty="0" smtClean="0">
                <a:solidFill>
                  <a:schemeClr val="tx1"/>
                </a:solidFill>
                <a:effectLst/>
                <a:latin typeface="+mn-lt"/>
                <a:ea typeface="+mn-ea"/>
                <a:cs typeface="+mn-cs"/>
              </a:rPr>
              <a:t>Containers don't run at bare-metal speeds</a:t>
            </a:r>
            <a:r>
              <a:rPr lang="en-US" sz="1200" b="0" i="0" kern="1200" dirty="0" smtClean="0">
                <a:solidFill>
                  <a:schemeClr val="tx1"/>
                </a:solidFill>
                <a:effectLst/>
                <a:latin typeface="+mn-lt"/>
                <a:ea typeface="+mn-ea"/>
                <a:cs typeface="+mn-cs"/>
              </a:rPr>
              <a:t>. Containers consume resources more efficiently than virtual machines. But containers are still subject to performance overhead due to overlay networking, interfacing between containers and the host system and so on. If you want 100 percent bare-metal performance, you need to use bare metal, not containers.</a:t>
            </a:r>
            <a:endParaRPr lang="en-US" dirty="0" smtClean="0"/>
          </a:p>
          <a:p>
            <a:pPr>
              <a:lnSpc>
                <a:spcPct val="150000"/>
              </a:lnSpc>
            </a:pPr>
            <a:r>
              <a:rPr lang="en-US" b="1" dirty="0" err="1" smtClean="0"/>
              <a:t>Lưu</a:t>
            </a:r>
            <a:r>
              <a:rPr lang="en-US" b="1" dirty="0" smtClean="0"/>
              <a:t> </a:t>
            </a:r>
            <a:r>
              <a:rPr lang="en-US" b="1" dirty="0" err="1" smtClean="0"/>
              <a:t>trữ</a:t>
            </a:r>
            <a:r>
              <a:rPr lang="en-US" b="1" dirty="0" smtClean="0"/>
              <a:t> persistent data </a:t>
            </a:r>
            <a:r>
              <a:rPr lang="en-US" b="1" dirty="0" err="1" smtClean="0"/>
              <a:t>phức</a:t>
            </a:r>
            <a:r>
              <a:rPr lang="en-US" b="1" dirty="0" smtClean="0"/>
              <a:t> </a:t>
            </a:r>
            <a:r>
              <a:rPr lang="en-US" b="1" dirty="0" err="1" smtClean="0"/>
              <a:t>tạp</a:t>
            </a:r>
            <a:r>
              <a:rPr lang="en-US" dirty="0" smtClean="0"/>
              <a:t>: </a:t>
            </a:r>
            <a:r>
              <a:rPr lang="en-US" sz="1200" b="0" i="0" kern="1200" dirty="0" smtClean="0">
                <a:solidFill>
                  <a:schemeClr val="tx1"/>
                </a:solidFill>
                <a:effectLst/>
                <a:latin typeface="+mn-lt"/>
                <a:ea typeface="+mn-ea"/>
                <a:cs typeface="+mn-cs"/>
              </a:rPr>
              <a:t> By design, all of the data inside a container disappears forever when the container shuts down, unless you save it somewhere else first. There are ways to save data persistently in Docker, such as Docker Data Volume.</a:t>
            </a:r>
          </a:p>
          <a:p>
            <a:pPr>
              <a:lnSpc>
                <a:spcPct val="150000"/>
              </a:lnSpc>
            </a:pPr>
            <a:r>
              <a:rPr lang="en-US" sz="1200" b="1" i="0" kern="1200" dirty="0" smtClean="0">
                <a:solidFill>
                  <a:schemeClr val="tx1"/>
                </a:solidFill>
                <a:effectLst/>
                <a:latin typeface="+mn-lt"/>
                <a:ea typeface="+mn-ea"/>
                <a:cs typeface="+mn-cs"/>
              </a:rPr>
              <a:t>Graphical applications don't work well</a:t>
            </a:r>
            <a:r>
              <a:rPr lang="en-US" sz="1200" b="0" i="0" kern="1200" dirty="0" smtClean="0">
                <a:solidFill>
                  <a:schemeClr val="tx1"/>
                </a:solidFill>
                <a:effectLst/>
                <a:latin typeface="+mn-lt"/>
                <a:ea typeface="+mn-ea"/>
                <a:cs typeface="+mn-cs"/>
              </a:rPr>
              <a:t>. Docker was designed as a solution for deploying server applications that don't require a graphical interface</a:t>
            </a:r>
          </a:p>
          <a:p>
            <a:pPr>
              <a:lnSpc>
                <a:spcPct val="150000"/>
              </a:lnSpc>
            </a:pPr>
            <a:r>
              <a:rPr lang="en-US" b="1" dirty="0" err="1" smtClean="0"/>
              <a:t>Tính</a:t>
            </a:r>
            <a:r>
              <a:rPr lang="en-US" b="1" dirty="0" smtClean="0"/>
              <a:t> </a:t>
            </a:r>
            <a:r>
              <a:rPr lang="en-US" b="1" dirty="0" err="1" smtClean="0"/>
              <a:t>bảo</a:t>
            </a:r>
            <a:r>
              <a:rPr lang="en-US" b="1" dirty="0" smtClean="0"/>
              <a:t> </a:t>
            </a:r>
            <a:r>
              <a:rPr lang="en-US" b="1" dirty="0" err="1" smtClean="0"/>
              <a:t>mật</a:t>
            </a:r>
            <a:r>
              <a:rPr lang="en-US" b="1" dirty="0" smtClean="0"/>
              <a:t>: </a:t>
            </a:r>
            <a:r>
              <a:rPr lang="en-US" dirty="0" err="1" smtClean="0"/>
              <a:t>Vì</a:t>
            </a:r>
            <a:r>
              <a:rPr lang="en-US" baseline="0" dirty="0" smtClean="0"/>
              <a:t> </a:t>
            </a:r>
            <a:r>
              <a:rPr lang="en-US" baseline="0" dirty="0" err="1" smtClean="0"/>
              <a:t>dùng</a:t>
            </a:r>
            <a:r>
              <a:rPr lang="en-US" baseline="0" dirty="0" smtClean="0"/>
              <a:t> </a:t>
            </a:r>
            <a:r>
              <a:rPr lang="en-US" baseline="0" dirty="0" err="1" smtClean="0"/>
              <a:t>chung</a:t>
            </a:r>
            <a:r>
              <a:rPr lang="en-US" baseline="0" dirty="0" smtClean="0"/>
              <a:t> </a:t>
            </a:r>
            <a:r>
              <a:rPr lang="en-US" baseline="0" dirty="0" err="1" smtClean="0"/>
              <a:t>nhân</a:t>
            </a:r>
            <a:r>
              <a:rPr lang="en-US" baseline="0" dirty="0" smtClean="0"/>
              <a:t> kernel </a:t>
            </a:r>
            <a:r>
              <a:rPr lang="en-US" baseline="0" dirty="0" err="1" smtClean="0"/>
              <a:t>của</a:t>
            </a:r>
            <a:r>
              <a:rPr lang="en-US" baseline="0" dirty="0" smtClean="0"/>
              <a:t> OS </a:t>
            </a:r>
            <a:r>
              <a:rPr lang="en-US" baseline="0" dirty="0" err="1" smtClean="0"/>
              <a:t>nên</a:t>
            </a:r>
            <a:r>
              <a:rPr lang="en-US" baseline="0" dirty="0" smtClean="0"/>
              <a:t> </a:t>
            </a:r>
            <a:r>
              <a:rPr lang="en-US" baseline="0" dirty="0" err="1" smtClean="0"/>
              <a:t>nếu</a:t>
            </a:r>
            <a:r>
              <a:rPr lang="en-US" baseline="0" dirty="0" smtClean="0"/>
              <a:t> kernel </a:t>
            </a:r>
            <a:r>
              <a:rPr lang="en-US" baseline="0" dirty="0" err="1" smtClean="0"/>
              <a:t>có</a:t>
            </a:r>
            <a:r>
              <a:rPr lang="en-US" baseline="0" dirty="0" smtClean="0"/>
              <a:t> </a:t>
            </a:r>
            <a:r>
              <a:rPr lang="en-US" baseline="0" dirty="0" err="1" smtClean="0"/>
              <a:t>lỗ</a:t>
            </a:r>
            <a:r>
              <a:rPr lang="en-US" baseline="0" dirty="0" smtClean="0"/>
              <a:t> </a:t>
            </a:r>
            <a:r>
              <a:rPr lang="en-US" baseline="0" dirty="0" err="1" smtClean="0"/>
              <a:t>hổng</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container.</a:t>
            </a:r>
            <a:endParaRPr lang="en-US" dirty="0" smtClean="0"/>
          </a:p>
        </p:txBody>
      </p:sp>
      <p:sp>
        <p:nvSpPr>
          <p:cNvPr id="4" name="Slide Number Placeholder 3"/>
          <p:cNvSpPr>
            <a:spLocks noGrp="1"/>
          </p:cNvSpPr>
          <p:nvPr>
            <p:ph type="sldNum" sz="quarter" idx="10"/>
          </p:nvPr>
        </p:nvSpPr>
        <p:spPr/>
        <p:txBody>
          <a:bodyPr/>
          <a:lstStyle/>
          <a:p>
            <a:fld id="{4DEFA6BC-A486-45C8-9315-8AE9117EB88B}" type="slidenum">
              <a:rPr lang="en-US" smtClean="0"/>
              <a:t>9</a:t>
            </a:fld>
            <a:endParaRPr lang="en-US"/>
          </a:p>
        </p:txBody>
      </p:sp>
    </p:spTree>
    <p:extLst>
      <p:ext uri="{BB962C8B-B14F-4D97-AF65-F5344CB8AC3E}">
        <p14:creationId xmlns:p14="http://schemas.microsoft.com/office/powerpoint/2010/main" val="92506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Engine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cốt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lõi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công cụ nhằm hỗ trợ công nghệ container xử lý các nhiệm vụ và quy trình công việc, liên quan đến việc xây dựng các ứng dụng trên vùng chứa container. Engine tạo ra một quy trình daemon trên </a:t>
            </a:r>
            <a:r>
              <a:rPr lang="en-US" sz="1200" b="0" i="0" kern="1200" dirty="0" smtClean="0">
                <a:solidFill>
                  <a:schemeClr val="tx1"/>
                </a:solidFill>
                <a:effectLst/>
                <a:latin typeface="+mn-lt"/>
                <a:ea typeface="+mn-ea"/>
                <a:cs typeface="+mn-cs"/>
              </a:rPr>
              <a:t>server</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và cung cấp giao diện dòng lệnh phía </a:t>
            </a:r>
            <a:r>
              <a:rPr lang="en-US" sz="1200" b="0" i="0" kern="1200" dirty="0" smtClean="0">
                <a:solidFill>
                  <a:schemeClr val="tx1"/>
                </a:solidFill>
                <a:effectLst/>
                <a:latin typeface="+mn-lt"/>
                <a:ea typeface="+mn-ea"/>
                <a:cs typeface="+mn-cs"/>
              </a:rPr>
              <a:t>client</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a:t>
            </a:r>
            <a:r>
              <a:rPr lang="vi-VN" sz="1200" b="0" i="0" kern="1200" dirty="0" smtClean="0">
                <a:solidFill>
                  <a:schemeClr val="tx1"/>
                </a:solidFill>
                <a:effectLst/>
                <a:latin typeface="+mn-lt"/>
                <a:ea typeface="+mn-ea"/>
                <a:cs typeface="+mn-cs"/>
              </a:rPr>
              <a:t>aemon</a:t>
            </a:r>
            <a:r>
              <a:rPr lang="en-US" sz="1200" b="0" i="0" kern="1200" dirty="0" smtClean="0">
                <a:solidFill>
                  <a:schemeClr val="tx1"/>
                </a:solidFill>
                <a:effectLst/>
                <a:latin typeface="+mn-lt"/>
                <a:ea typeface="+mn-ea"/>
                <a:cs typeface="+mn-cs"/>
              </a:rPr>
              <a:t> process</a:t>
            </a:r>
            <a:r>
              <a:rPr lang="vi-VN" sz="1200" b="0" i="0" kern="1200" dirty="0" smtClean="0">
                <a:solidFill>
                  <a:schemeClr val="tx1"/>
                </a:solidFill>
                <a:effectLst/>
                <a:latin typeface="+mn-lt"/>
                <a:ea typeface="+mn-ea"/>
                <a:cs typeface="+mn-cs"/>
              </a:rPr>
              <a:t> cho phép người dùng tương tác thông qua giao diện lập trình ứng dụng Docker.</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Distribution tools là công cụ phân tán, giúp người dùng lưu trữ và quản lý các docker images bao gồm: docker registry</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docker hub</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docker trusted registry.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Machine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cài</a:t>
            </a:r>
            <a:r>
              <a:rPr lang="en-US" sz="1200" b="0" i="0" kern="1200" dirty="0" smtClean="0">
                <a:solidFill>
                  <a:schemeClr val="tx1"/>
                </a:solidFill>
                <a:effectLst/>
                <a:latin typeface="+mn-lt"/>
                <a:ea typeface="+mn-ea"/>
                <a:cs typeface="+mn-cs"/>
              </a:rPr>
              <a:t> Docker Engine </a:t>
            </a:r>
            <a:r>
              <a:rPr lang="en-US" sz="1200" b="0" i="0" kern="1200" dirty="0" err="1" smtClean="0">
                <a:solidFill>
                  <a:schemeClr val="tx1"/>
                </a:solidFill>
                <a:effectLst/>
                <a:latin typeface="+mn-lt"/>
                <a:ea typeface="+mn-ea"/>
                <a:cs typeface="+mn-cs"/>
              </a:rPr>
              <a:t>lên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hình</a:t>
            </a:r>
            <a:r>
              <a:rPr lang="en-US" sz="1200" b="0" i="0" kern="1200" dirty="0" smtClean="0">
                <a:solidFill>
                  <a:schemeClr val="tx1"/>
                </a:solidFill>
                <a:effectLst/>
                <a:latin typeface="+mn-lt"/>
                <a:ea typeface="+mn-ea"/>
                <a:cs typeface="+mn-cs"/>
              </a:rPr>
              <a:t> Docker Client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Docker Engine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a:t>
            </a:r>
            <a:r>
              <a:rPr lang="en-US"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Docker compose, Đây là công cụ giúp định nghĩa chạy mutil- container docker applications.</a:t>
            </a:r>
          </a:p>
          <a:p>
            <a:r>
              <a:rPr lang="vi-VN" sz="1200" b="0" i="0" kern="1200" dirty="0" smtClean="0">
                <a:solidFill>
                  <a:schemeClr val="tx1"/>
                </a:solidFill>
                <a:effectLst/>
                <a:latin typeface="+mn-lt"/>
                <a:ea typeface="+mn-ea"/>
                <a:cs typeface="+mn-cs"/>
              </a:rPr>
              <a:t>Docker Swarm: giúp người dùng tạo ra clustering docker. Có tác dụng gồm docker engine lại với nhau và quan sát chúng như một Virtual docker engine.</a:t>
            </a:r>
          </a:p>
          <a:p>
            <a:endParaRPr lang="en-US" dirty="0"/>
          </a:p>
        </p:txBody>
      </p:sp>
      <p:sp>
        <p:nvSpPr>
          <p:cNvPr id="4" name="Slide Number Placeholder 3"/>
          <p:cNvSpPr>
            <a:spLocks noGrp="1"/>
          </p:cNvSpPr>
          <p:nvPr>
            <p:ph type="sldNum" sz="quarter" idx="10"/>
          </p:nvPr>
        </p:nvSpPr>
        <p:spPr/>
        <p:txBody>
          <a:bodyPr/>
          <a:lstStyle/>
          <a:p>
            <a:fld id="{4DEFA6BC-A486-45C8-9315-8AE9117EB88B}" type="slidenum">
              <a:rPr lang="en-US" smtClean="0"/>
              <a:t>10</a:t>
            </a:fld>
            <a:endParaRPr lang="en-US"/>
          </a:p>
        </p:txBody>
      </p:sp>
    </p:spTree>
    <p:extLst>
      <p:ext uri="{BB962C8B-B14F-4D97-AF65-F5344CB8AC3E}">
        <p14:creationId xmlns:p14="http://schemas.microsoft.com/office/powerpoint/2010/main" val="306709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47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alpinelinux.org/"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68000" sy="84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latin typeface="+mn-lt"/>
              </a:rPr>
              <a:t>4</a:t>
            </a:r>
            <a:r>
              <a:rPr lang="en-US" sz="2400" b="1" dirty="0" smtClean="0">
                <a:solidFill>
                  <a:schemeClr val="accent1"/>
                </a:solidFill>
                <a:latin typeface="+mn-lt"/>
              </a:rPr>
              <a:t>. </a:t>
            </a:r>
            <a:r>
              <a:rPr lang="en-US" sz="2400" b="1" dirty="0" err="1" smtClean="0">
                <a:solidFill>
                  <a:schemeClr val="accent1"/>
                </a:solidFill>
                <a:latin typeface="+mn-lt"/>
              </a:rPr>
              <a:t>Các</a:t>
            </a:r>
            <a:r>
              <a:rPr lang="en-US" sz="2400" b="1" dirty="0" smtClean="0">
                <a:solidFill>
                  <a:schemeClr val="accent1"/>
                </a:solidFill>
                <a:latin typeface="+mn-lt"/>
              </a:rPr>
              <a:t> </a:t>
            </a:r>
            <a:r>
              <a:rPr lang="en-US" sz="2400" b="1" dirty="0" err="1" smtClean="0">
                <a:solidFill>
                  <a:schemeClr val="accent1"/>
                </a:solidFill>
                <a:latin typeface="+mn-lt"/>
              </a:rPr>
              <a:t>thành</a:t>
            </a:r>
            <a:r>
              <a:rPr lang="en-US" sz="2400" b="1" dirty="0" smtClean="0">
                <a:solidFill>
                  <a:schemeClr val="accent1"/>
                </a:solidFill>
                <a:latin typeface="+mn-lt"/>
              </a:rPr>
              <a:t> </a:t>
            </a:r>
            <a:r>
              <a:rPr lang="en-US" sz="2400" b="1" dirty="0" err="1" smtClean="0">
                <a:solidFill>
                  <a:schemeClr val="accent1"/>
                </a:solidFill>
                <a:latin typeface="+mn-lt"/>
              </a:rPr>
              <a:t>phần</a:t>
            </a:r>
            <a:r>
              <a:rPr lang="en-US" sz="2400" b="1" dirty="0" smtClean="0">
                <a:solidFill>
                  <a:schemeClr val="accent1"/>
                </a:solidFill>
                <a:latin typeface="+mn-lt"/>
              </a:rPr>
              <a:t>/</a:t>
            </a:r>
            <a:r>
              <a:rPr lang="en-US" sz="2400" b="1" dirty="0" err="1" smtClean="0">
                <a:solidFill>
                  <a:schemeClr val="accent1"/>
                </a:solidFill>
                <a:latin typeface="+mn-lt"/>
              </a:rPr>
              <a:t>kiến</a:t>
            </a:r>
            <a:r>
              <a:rPr lang="en-US" sz="2400" b="1" dirty="0" smtClean="0">
                <a:solidFill>
                  <a:schemeClr val="accent1"/>
                </a:solidFill>
                <a:latin typeface="+mn-lt"/>
              </a:rPr>
              <a:t> </a:t>
            </a:r>
            <a:r>
              <a:rPr lang="en-US" sz="2400" b="1" dirty="0" err="1" smtClean="0">
                <a:solidFill>
                  <a:schemeClr val="accent1"/>
                </a:solidFill>
                <a:latin typeface="+mn-lt"/>
              </a:rPr>
              <a:t>trúc</a:t>
            </a:r>
            <a:endParaRPr lang="en-US" sz="2400" b="1" dirty="0">
              <a:solidFill>
                <a:schemeClr val="accent1"/>
              </a:solidFill>
              <a:latin typeface="+mn-lt"/>
            </a:endParaRPr>
          </a:p>
        </p:txBody>
      </p:sp>
      <p:sp>
        <p:nvSpPr>
          <p:cNvPr id="3" name="TextBox 2"/>
          <p:cNvSpPr txBox="1"/>
          <p:nvPr/>
        </p:nvSpPr>
        <p:spPr>
          <a:xfrm>
            <a:off x="251520" y="3795886"/>
            <a:ext cx="7632848" cy="1077218"/>
          </a:xfrm>
          <a:prstGeom prst="rect">
            <a:avLst/>
          </a:prstGeom>
          <a:noFill/>
        </p:spPr>
        <p:txBody>
          <a:bodyPr wrap="square" rtlCol="0">
            <a:spAutoFit/>
          </a:bodyPr>
          <a:lstStyle/>
          <a:p>
            <a:r>
              <a:rPr lang="en-US" sz="1600" dirty="0" smtClean="0">
                <a:latin typeface="Tahoma" panose="020B0604030504040204" pitchFamily="34" charset="0"/>
                <a:ea typeface="Tahoma" panose="020B0604030504040204" pitchFamily="34" charset="0"/>
                <a:cs typeface="Tahoma" panose="020B0604030504040204" pitchFamily="34" charset="0"/>
              </a:rPr>
              <a:t>Docker </a:t>
            </a:r>
            <a:r>
              <a:rPr lang="en-US" sz="1600" dirty="0" err="1" smtClean="0">
                <a:latin typeface="Tahoma" panose="020B0604030504040204" pitchFamily="34" charset="0"/>
                <a:ea typeface="Tahoma" panose="020B0604030504040204" pitchFamily="34" charset="0"/>
                <a:cs typeface="Tahoma" panose="020B0604030504040204" pitchFamily="34" charset="0"/>
              </a:rPr>
              <a:t>bao</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gồm</a:t>
            </a:r>
            <a:r>
              <a:rPr lang="en-US" sz="1600" dirty="0" smtClean="0">
                <a:latin typeface="Tahoma" panose="020B0604030504040204" pitchFamily="34" charset="0"/>
                <a:ea typeface="Tahoma" panose="020B0604030504040204" pitchFamily="34" charset="0"/>
                <a:cs typeface="Tahoma" panose="020B0604030504040204" pitchFamily="34" charset="0"/>
              </a:rPr>
              <a:t>: </a:t>
            </a:r>
          </a:p>
          <a:p>
            <a:r>
              <a:rPr lang="en-US" sz="1600" dirty="0" smtClean="0">
                <a:latin typeface="Tahoma" panose="020B0604030504040204" pitchFamily="34" charset="0"/>
                <a:ea typeface="Tahoma" panose="020B0604030504040204" pitchFamily="34" charset="0"/>
                <a:cs typeface="Tahoma" panose="020B0604030504040204" pitchFamily="34" charset="0"/>
              </a:rPr>
              <a:t>  + Docker Engine</a:t>
            </a:r>
          </a:p>
          <a:p>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Distribution tools(</a:t>
            </a:r>
            <a:r>
              <a:rPr lang="en-US" sz="1600" dirty="0" err="1">
                <a:latin typeface="Tahoma" panose="020B0604030504040204" pitchFamily="34" charset="0"/>
                <a:ea typeface="Tahoma" panose="020B0604030504040204" pitchFamily="34" charset="0"/>
                <a:cs typeface="Tahoma" panose="020B0604030504040204" pitchFamily="34" charset="0"/>
              </a:rPr>
              <a:t>docker</a:t>
            </a:r>
            <a:r>
              <a:rPr lang="en-US" sz="1600" dirty="0">
                <a:latin typeface="Tahoma" panose="020B0604030504040204" pitchFamily="34" charset="0"/>
                <a:ea typeface="Tahoma" panose="020B0604030504040204" pitchFamily="34" charset="0"/>
                <a:cs typeface="Tahoma" panose="020B0604030504040204" pitchFamily="34" charset="0"/>
              </a:rPr>
              <a:t> registry, </a:t>
            </a:r>
            <a:r>
              <a:rPr lang="en-US" sz="1600" dirty="0" err="1">
                <a:latin typeface="Tahoma" panose="020B0604030504040204" pitchFamily="34" charset="0"/>
                <a:ea typeface="Tahoma" panose="020B0604030504040204" pitchFamily="34" charset="0"/>
                <a:cs typeface="Tahoma" panose="020B0604030504040204" pitchFamily="34" charset="0"/>
              </a:rPr>
              <a:t>docker</a:t>
            </a:r>
            <a:r>
              <a:rPr lang="en-US" sz="1600" dirty="0">
                <a:latin typeface="Tahoma" panose="020B0604030504040204" pitchFamily="34" charset="0"/>
                <a:ea typeface="Tahoma" panose="020B0604030504040204" pitchFamily="34" charset="0"/>
                <a:cs typeface="Tahoma" panose="020B0604030504040204" pitchFamily="34" charset="0"/>
              </a:rPr>
              <a:t> trusted registry)</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  + </a:t>
            </a:r>
            <a:r>
              <a:rPr lang="en-US" sz="1600" dirty="0">
                <a:latin typeface="Tahoma" panose="020B0604030504040204" pitchFamily="34" charset="0"/>
                <a:ea typeface="Tahoma" panose="020B0604030504040204" pitchFamily="34" charset="0"/>
                <a:cs typeface="Tahoma" panose="020B0604030504040204" pitchFamily="34" charset="0"/>
              </a:rPr>
              <a:t>Orchestration tools(Docker machine, Docker compose, Docker Swarm)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699542"/>
            <a:ext cx="7344816" cy="2959002"/>
          </a:xfrm>
          <a:prstGeom prst="rect">
            <a:avLst/>
          </a:prstGeom>
        </p:spPr>
      </p:pic>
    </p:spTree>
    <p:extLst>
      <p:ext uri="{BB962C8B-B14F-4D97-AF65-F5344CB8AC3E}">
        <p14:creationId xmlns:p14="http://schemas.microsoft.com/office/powerpoint/2010/main" val="2124785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smtClean="0">
                <a:solidFill>
                  <a:schemeClr val="accent1"/>
                </a:solidFill>
              </a:rPr>
              <a:t>4.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3" name="TextBox 2"/>
          <p:cNvSpPr txBox="1"/>
          <p:nvPr/>
        </p:nvSpPr>
        <p:spPr>
          <a:xfrm>
            <a:off x="148191" y="1050174"/>
            <a:ext cx="4705049" cy="338554"/>
          </a:xfrm>
          <a:prstGeom prst="rect">
            <a:avLst/>
          </a:prstGeom>
          <a:noFill/>
        </p:spPr>
        <p:txBody>
          <a:bodyPr wrap="square" rtlCol="0">
            <a:spAutoFit/>
          </a:bodyPr>
          <a:lstStyle/>
          <a:p>
            <a:r>
              <a:rPr lang="en-US" sz="1600" dirty="0" err="1" smtClean="0">
                <a:latin typeface="Tahoma" panose="020B0604030504040204" pitchFamily="34" charset="0"/>
                <a:ea typeface="Tahoma" panose="020B0604030504040204" pitchFamily="34" charset="0"/>
                <a:cs typeface="Tahoma" panose="020B0604030504040204" pitchFamily="34" charset="0"/>
              </a:rPr>
              <a:t>Là</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một</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ứng</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dùng</a:t>
            </a:r>
            <a:r>
              <a:rPr lang="en-US" sz="1600" dirty="0" smtClean="0">
                <a:latin typeface="Tahoma" panose="020B0604030504040204" pitchFamily="34" charset="0"/>
                <a:ea typeface="Tahoma" panose="020B0604030504040204" pitchFamily="34" charset="0"/>
                <a:cs typeface="Tahoma" panose="020B0604030504040204" pitchFamily="34" charset="0"/>
              </a:rPr>
              <a:t> client-server </a:t>
            </a:r>
            <a:r>
              <a:rPr lang="en-US" sz="1600" dirty="0" err="1" smtClean="0">
                <a:latin typeface="Tahoma" panose="020B0604030504040204" pitchFamily="34" charset="0"/>
                <a:ea typeface="Tahoma" panose="020B0604030504040204" pitchFamily="34" charset="0"/>
                <a:cs typeface="Tahoma" panose="020B0604030504040204" pitchFamily="34" charset="0"/>
              </a:rPr>
              <a:t>gồm</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888506"/>
            <a:ext cx="4048906" cy="3168350"/>
          </a:xfrm>
          <a:prstGeom prst="rect">
            <a:avLst/>
          </a:prstGeom>
        </p:spPr>
      </p:pic>
      <p:sp>
        <p:nvSpPr>
          <p:cNvPr id="5" name="Rectangle 4"/>
          <p:cNvSpPr/>
          <p:nvPr/>
        </p:nvSpPr>
        <p:spPr>
          <a:xfrm>
            <a:off x="148190" y="609358"/>
            <a:ext cx="2185214" cy="369332"/>
          </a:xfrm>
          <a:prstGeom prst="rect">
            <a:avLst/>
          </a:prstGeom>
        </p:spPr>
        <p:txBody>
          <a:bodyPr wrap="none">
            <a:spAutoFit/>
          </a:bodyPr>
          <a:lstStyle/>
          <a:p>
            <a:r>
              <a:rPr lang="en-US" b="1" dirty="0">
                <a:solidFill>
                  <a:schemeClr val="accent1"/>
                </a:solidFill>
              </a:rPr>
              <a:t>4</a:t>
            </a:r>
            <a:r>
              <a:rPr lang="en-US" b="1" dirty="0" smtClean="0">
                <a:solidFill>
                  <a:schemeClr val="accent1"/>
                </a:solidFill>
              </a:rPr>
              <a:t>.1 Docker Engine</a:t>
            </a:r>
            <a:endParaRPr lang="en-US" b="1" dirty="0">
              <a:solidFill>
                <a:schemeClr val="accent1"/>
              </a:solidFill>
            </a:endParaRPr>
          </a:p>
        </p:txBody>
      </p:sp>
      <p:graphicFrame>
        <p:nvGraphicFramePr>
          <p:cNvPr id="14" name="Content Placeholder 5"/>
          <p:cNvGraphicFramePr>
            <a:graphicFrameLocks/>
          </p:cNvGraphicFramePr>
          <p:nvPr>
            <p:extLst>
              <p:ext uri="{D42A27DB-BD31-4B8C-83A1-F6EECF244321}">
                <p14:modId xmlns:p14="http://schemas.microsoft.com/office/powerpoint/2010/main" val="2939153962"/>
              </p:ext>
            </p:extLst>
          </p:nvPr>
        </p:nvGraphicFramePr>
        <p:xfrm>
          <a:off x="-22944" y="1733047"/>
          <a:ext cx="3744416" cy="20162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1585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698175" cy="369332"/>
          </a:xfrm>
          <a:prstGeom prst="rect">
            <a:avLst/>
          </a:prstGeom>
        </p:spPr>
        <p:txBody>
          <a:bodyPr wrap="none">
            <a:spAutoFit/>
          </a:bodyPr>
          <a:lstStyle/>
          <a:p>
            <a:r>
              <a:rPr lang="en-US" b="1" dirty="0">
                <a:solidFill>
                  <a:schemeClr val="accent1"/>
                </a:solidFill>
              </a:rPr>
              <a:t>4</a:t>
            </a:r>
            <a:r>
              <a:rPr lang="en-US" b="1" dirty="0" smtClean="0">
                <a:solidFill>
                  <a:schemeClr val="accent1"/>
                </a:solidFill>
              </a:rPr>
              <a:t>.2 Image </a:t>
            </a:r>
            <a:r>
              <a:rPr lang="en-US" b="1" dirty="0" err="1" smtClean="0">
                <a:solidFill>
                  <a:schemeClr val="accent1"/>
                </a:solidFill>
              </a:rPr>
              <a:t>và</a:t>
            </a:r>
            <a:r>
              <a:rPr lang="en-US" b="1" dirty="0" smtClean="0">
                <a:solidFill>
                  <a:schemeClr val="accent1"/>
                </a:solidFill>
              </a:rPr>
              <a:t> Container</a:t>
            </a:r>
            <a:endParaRPr lang="en-US" b="1"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995" y="563272"/>
            <a:ext cx="6054360" cy="4312098"/>
          </a:xfrm>
          <a:prstGeom prst="rect">
            <a:avLst/>
          </a:prstGeom>
        </p:spPr>
      </p:pic>
    </p:spTree>
    <p:extLst>
      <p:ext uri="{BB962C8B-B14F-4D97-AF65-F5344CB8AC3E}">
        <p14:creationId xmlns:p14="http://schemas.microsoft.com/office/powerpoint/2010/main" val="2722526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smtClean="0">
                <a:solidFill>
                  <a:schemeClr val="accent1"/>
                </a:solidFill>
              </a:rPr>
              <a:t>4.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364750" cy="369332"/>
          </a:xfrm>
          <a:prstGeom prst="rect">
            <a:avLst/>
          </a:prstGeom>
        </p:spPr>
        <p:txBody>
          <a:bodyPr wrap="none">
            <a:spAutoFit/>
          </a:bodyPr>
          <a:lstStyle/>
          <a:p>
            <a:r>
              <a:rPr lang="en-US" b="1" dirty="0">
                <a:solidFill>
                  <a:schemeClr val="accent1"/>
                </a:solidFill>
              </a:rPr>
              <a:t>4</a:t>
            </a:r>
            <a:r>
              <a:rPr lang="en-US" b="1" dirty="0" smtClean="0">
                <a:solidFill>
                  <a:schemeClr val="accent1"/>
                </a:solidFill>
              </a:rPr>
              <a:t>.3 Image </a:t>
            </a:r>
            <a:r>
              <a:rPr lang="en-US" b="1" dirty="0" err="1" smtClean="0">
                <a:solidFill>
                  <a:schemeClr val="accent1"/>
                </a:solidFill>
              </a:rPr>
              <a:t>và</a:t>
            </a:r>
            <a:r>
              <a:rPr lang="en-US" b="1" dirty="0" smtClean="0">
                <a:solidFill>
                  <a:schemeClr val="accent1"/>
                </a:solidFill>
              </a:rPr>
              <a:t> Layers</a:t>
            </a:r>
            <a:endParaRPr lang="en-US" b="1" dirty="0">
              <a:solidFill>
                <a:schemeClr val="accen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978690"/>
            <a:ext cx="5170213" cy="3592341"/>
          </a:xfrm>
          <a:prstGeom prst="rect">
            <a:avLst/>
          </a:prstGeom>
        </p:spPr>
      </p:pic>
      <p:pic>
        <p:nvPicPr>
          <p:cNvPr id="4" name="Picture 3"/>
          <p:cNvPicPr>
            <a:picLocks noChangeAspect="1"/>
          </p:cNvPicPr>
          <p:nvPr/>
        </p:nvPicPr>
        <p:blipFill>
          <a:blip r:embed="rId4"/>
          <a:stretch>
            <a:fillRect/>
          </a:stretch>
        </p:blipFill>
        <p:spPr>
          <a:xfrm>
            <a:off x="251520" y="1275606"/>
            <a:ext cx="1962150" cy="1066800"/>
          </a:xfrm>
          <a:prstGeom prst="rect">
            <a:avLst/>
          </a:prstGeom>
        </p:spPr>
      </p:pic>
    </p:spTree>
    <p:extLst>
      <p:ext uri="{BB962C8B-B14F-4D97-AF65-F5344CB8AC3E}">
        <p14:creationId xmlns:p14="http://schemas.microsoft.com/office/powerpoint/2010/main" val="4151067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775119" cy="369332"/>
          </a:xfrm>
          <a:prstGeom prst="rect">
            <a:avLst/>
          </a:prstGeom>
        </p:spPr>
        <p:txBody>
          <a:bodyPr wrap="none">
            <a:spAutoFit/>
          </a:bodyPr>
          <a:lstStyle/>
          <a:p>
            <a:r>
              <a:rPr lang="en-US" b="1" dirty="0" smtClean="0">
                <a:solidFill>
                  <a:schemeClr val="accent1"/>
                </a:solidFill>
              </a:rPr>
              <a:t>4.4 Container </a:t>
            </a:r>
            <a:r>
              <a:rPr lang="en-US" b="1" dirty="0" err="1" smtClean="0">
                <a:solidFill>
                  <a:schemeClr val="accent1"/>
                </a:solidFill>
              </a:rPr>
              <a:t>và</a:t>
            </a:r>
            <a:r>
              <a:rPr lang="en-US" b="1" dirty="0" smtClean="0">
                <a:solidFill>
                  <a:schemeClr val="accent1"/>
                </a:solidFill>
              </a:rPr>
              <a:t> Layers</a:t>
            </a:r>
            <a:endParaRPr lang="en-US" b="1"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059582"/>
            <a:ext cx="6207132" cy="3834054"/>
          </a:xfrm>
          <a:prstGeom prst="rect">
            <a:avLst/>
          </a:prstGeom>
        </p:spPr>
      </p:pic>
    </p:spTree>
    <p:extLst>
      <p:ext uri="{BB962C8B-B14F-4D97-AF65-F5344CB8AC3E}">
        <p14:creationId xmlns:p14="http://schemas.microsoft.com/office/powerpoint/2010/main" val="3860431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232214" cy="369332"/>
          </a:xfrm>
          <a:prstGeom prst="rect">
            <a:avLst/>
          </a:prstGeom>
        </p:spPr>
        <p:txBody>
          <a:bodyPr wrap="none">
            <a:spAutoFit/>
          </a:bodyPr>
          <a:lstStyle/>
          <a:p>
            <a:r>
              <a:rPr lang="en-US" b="1" dirty="0" smtClean="0">
                <a:solidFill>
                  <a:schemeClr val="accent1"/>
                </a:solidFill>
              </a:rPr>
              <a:t>4.5 Docker Volume</a:t>
            </a:r>
            <a:endParaRPr lang="en-US" b="1" dirty="0">
              <a:solidFill>
                <a:schemeClr val="accent1"/>
              </a:solidFill>
            </a:endParaRPr>
          </a:p>
        </p:txBody>
      </p:sp>
      <p:sp>
        <p:nvSpPr>
          <p:cNvPr id="6" name="TextBox 5"/>
          <p:cNvSpPr txBox="1"/>
          <p:nvPr/>
        </p:nvSpPr>
        <p:spPr>
          <a:xfrm>
            <a:off x="251520" y="2897868"/>
            <a:ext cx="6912768" cy="584775"/>
          </a:xfrm>
          <a:prstGeom prst="rect">
            <a:avLst/>
          </a:prstGeom>
          <a:noFill/>
        </p:spPr>
        <p:txBody>
          <a:bodyPr wrap="square" rtlCol="0">
            <a:spAutoFit/>
          </a:bodyPr>
          <a:lstStyle/>
          <a:p>
            <a:r>
              <a:rPr lang="en-US" sz="1600" dirty="0" err="1" smtClean="0"/>
              <a:t>Sử</a:t>
            </a:r>
            <a:r>
              <a:rPr lang="en-US" sz="1600" dirty="0" smtClean="0"/>
              <a:t> </a:t>
            </a:r>
            <a:r>
              <a:rPr lang="en-US" sz="1600" dirty="0" err="1" smtClean="0"/>
              <a:t>dụng</a:t>
            </a:r>
            <a:r>
              <a:rPr lang="en-US" sz="1600" dirty="0" smtClean="0"/>
              <a:t> </a:t>
            </a:r>
            <a:r>
              <a:rPr lang="en-US" sz="1600" dirty="0" err="1" smtClean="0"/>
              <a:t>để</a:t>
            </a:r>
            <a:r>
              <a:rPr lang="en-US" sz="1600" dirty="0" smtClean="0"/>
              <a:t> chia </a:t>
            </a:r>
            <a:r>
              <a:rPr lang="en-US" sz="1600" dirty="0" err="1" smtClean="0"/>
              <a:t>sẻ</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giữa</a:t>
            </a:r>
            <a:r>
              <a:rPr lang="en-US" sz="1600" dirty="0" smtClean="0"/>
              <a:t> container – container, host – container</a:t>
            </a:r>
          </a:p>
          <a:p>
            <a:r>
              <a:rPr lang="en-US" sz="1600" dirty="0" err="1"/>
              <a:t>Giữ</a:t>
            </a:r>
            <a:r>
              <a:rPr lang="en-US" sz="1600" dirty="0"/>
              <a:t> </a:t>
            </a:r>
            <a:r>
              <a:rPr lang="en-US" sz="1600" dirty="0" err="1"/>
              <a:t>lại</a:t>
            </a:r>
            <a:r>
              <a:rPr lang="en-US" sz="1600" dirty="0"/>
              <a:t> </a:t>
            </a:r>
            <a:r>
              <a:rPr lang="en-US" sz="1600" dirty="0" err="1"/>
              <a:t>dữ</a:t>
            </a:r>
            <a:r>
              <a:rPr lang="en-US" sz="1600" dirty="0"/>
              <a:t> </a:t>
            </a:r>
            <a:r>
              <a:rPr lang="en-US" sz="1600" dirty="0" err="1"/>
              <a:t>liệu</a:t>
            </a:r>
            <a:r>
              <a:rPr lang="en-US" sz="1600" dirty="0"/>
              <a:t> </a:t>
            </a:r>
            <a:r>
              <a:rPr lang="en-US" sz="1600" dirty="0" err="1"/>
              <a:t>khi</a:t>
            </a:r>
            <a:r>
              <a:rPr lang="en-US" sz="1600" dirty="0"/>
              <a:t> </a:t>
            </a:r>
            <a:r>
              <a:rPr lang="en-US" sz="1600" dirty="0" err="1"/>
              <a:t>một</a:t>
            </a:r>
            <a:r>
              <a:rPr lang="en-US" sz="1600" dirty="0"/>
              <a:t> container </a:t>
            </a:r>
            <a:r>
              <a:rPr lang="en-US" sz="1600" dirty="0" err="1"/>
              <a:t>bị</a:t>
            </a:r>
            <a:r>
              <a:rPr lang="en-US" sz="1600" dirty="0"/>
              <a:t> </a:t>
            </a:r>
            <a:r>
              <a:rPr lang="en-US" sz="1600" dirty="0" err="1" smtClean="0"/>
              <a:t>xóa</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609358"/>
            <a:ext cx="5720840" cy="2198326"/>
          </a:xfrm>
          <a:prstGeom prst="rect">
            <a:avLst/>
          </a:prstGeom>
        </p:spPr>
      </p:pic>
      <p:sp>
        <p:nvSpPr>
          <p:cNvPr id="7" name="TextBox 6"/>
          <p:cNvSpPr txBox="1"/>
          <p:nvPr/>
        </p:nvSpPr>
        <p:spPr>
          <a:xfrm>
            <a:off x="251520" y="3651870"/>
            <a:ext cx="6912768" cy="1077218"/>
          </a:xfrm>
          <a:prstGeom prst="rect">
            <a:avLst/>
          </a:prstGeom>
          <a:noFill/>
        </p:spPr>
        <p:txBody>
          <a:bodyPr wrap="square" rtlCol="0">
            <a:spAutoFit/>
          </a:bodyPr>
          <a:lstStyle/>
          <a:p>
            <a:r>
              <a:rPr lang="en-US" sz="1600" dirty="0" err="1" smtClean="0"/>
              <a:t>Có</a:t>
            </a:r>
            <a:r>
              <a:rPr lang="en-US" sz="1600" dirty="0" smtClean="0"/>
              <a:t> 3 </a:t>
            </a:r>
            <a:r>
              <a:rPr lang="en-US" sz="1600" dirty="0" err="1" smtClean="0"/>
              <a:t>loại</a:t>
            </a:r>
            <a:r>
              <a:rPr lang="en-US" sz="1600" dirty="0" smtClean="0"/>
              <a:t> volume:</a:t>
            </a:r>
            <a:br>
              <a:rPr lang="en-US" sz="1600" dirty="0" smtClean="0"/>
            </a:br>
            <a:r>
              <a:rPr lang="en-US" sz="1600" dirty="0" smtClean="0"/>
              <a:t>- </a:t>
            </a:r>
            <a:r>
              <a:rPr lang="en-US" sz="1600" dirty="0"/>
              <a:t>Volumes </a:t>
            </a:r>
            <a:r>
              <a:rPr lang="en-US" sz="1600" dirty="0" smtClean="0"/>
              <a:t>mount</a:t>
            </a:r>
            <a:br>
              <a:rPr lang="en-US" sz="1600" dirty="0" smtClean="0"/>
            </a:br>
            <a:r>
              <a:rPr lang="en-US" sz="1600" dirty="0" smtClean="0"/>
              <a:t>- </a:t>
            </a:r>
            <a:r>
              <a:rPr lang="en-US" sz="1600" dirty="0"/>
              <a:t>Bind </a:t>
            </a:r>
            <a:r>
              <a:rPr lang="en-US" sz="1600" dirty="0" smtClean="0"/>
              <a:t>mounts</a:t>
            </a:r>
          </a:p>
          <a:p>
            <a:r>
              <a:rPr lang="en-US" sz="1600" dirty="0"/>
              <a:t>- </a:t>
            </a:r>
            <a:r>
              <a:rPr lang="en-US" sz="1600" dirty="0" err="1"/>
              <a:t>Tmpfs</a:t>
            </a:r>
            <a:r>
              <a:rPr lang="en-US" sz="1600" dirty="0"/>
              <a:t> mounts</a:t>
            </a:r>
          </a:p>
        </p:txBody>
      </p:sp>
    </p:spTree>
    <p:extLst>
      <p:ext uri="{BB962C8B-B14F-4D97-AF65-F5344CB8AC3E}">
        <p14:creationId xmlns:p14="http://schemas.microsoft.com/office/powerpoint/2010/main" val="1233341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232214" cy="369332"/>
          </a:xfrm>
          <a:prstGeom prst="rect">
            <a:avLst/>
          </a:prstGeom>
        </p:spPr>
        <p:txBody>
          <a:bodyPr wrap="none">
            <a:spAutoFit/>
          </a:bodyPr>
          <a:lstStyle/>
          <a:p>
            <a:r>
              <a:rPr lang="en-US" b="1" dirty="0" smtClean="0">
                <a:solidFill>
                  <a:schemeClr val="accent1"/>
                </a:solidFill>
              </a:rPr>
              <a:t>4.5 Docker Volume</a:t>
            </a:r>
            <a:endParaRPr lang="en-US" b="1" dirty="0">
              <a:solidFill>
                <a:schemeClr val="accent1"/>
              </a:solidFill>
            </a:endParaRPr>
          </a:p>
        </p:txBody>
      </p:sp>
      <p:sp>
        <p:nvSpPr>
          <p:cNvPr id="6" name="TextBox 5"/>
          <p:cNvSpPr txBox="1"/>
          <p:nvPr/>
        </p:nvSpPr>
        <p:spPr>
          <a:xfrm>
            <a:off x="131448" y="1108869"/>
            <a:ext cx="6929510" cy="830997"/>
          </a:xfrm>
          <a:prstGeom prst="rect">
            <a:avLst/>
          </a:prstGeom>
          <a:noFill/>
        </p:spPr>
        <p:txBody>
          <a:bodyPr wrap="square" rtlCol="0">
            <a:spAutoFit/>
          </a:bodyPr>
          <a:lstStyle/>
          <a:p>
            <a:r>
              <a:rPr lang="en-US" sz="1600" dirty="0" smtClean="0"/>
              <a:t>Volumes mount:</a:t>
            </a:r>
            <a:br>
              <a:rPr lang="en-US" sz="1600" dirty="0" smtClean="0"/>
            </a:br>
            <a:r>
              <a:rPr lang="en-US" sz="1600" dirty="0" smtClean="0"/>
              <a:t>- </a:t>
            </a:r>
            <a:r>
              <a:rPr lang="en-US" sz="1600" dirty="0" err="1" smtClean="0"/>
              <a:t>Được</a:t>
            </a:r>
            <a:r>
              <a:rPr lang="en-US" sz="1600" dirty="0" smtClean="0"/>
              <a:t> </a:t>
            </a:r>
            <a:r>
              <a:rPr lang="en-US" sz="1600" dirty="0" err="1" smtClean="0"/>
              <a:t>lưu</a:t>
            </a:r>
            <a:r>
              <a:rPr lang="en-US" sz="1600" dirty="0" smtClean="0"/>
              <a:t> </a:t>
            </a:r>
            <a:r>
              <a:rPr lang="en-US" sz="1600" dirty="0" err="1" smtClean="0"/>
              <a:t>trên</a:t>
            </a:r>
            <a:r>
              <a:rPr lang="en-US" sz="1600" dirty="0" smtClean="0"/>
              <a:t> host </a:t>
            </a:r>
            <a:r>
              <a:rPr lang="en-US" sz="1600" dirty="0" err="1" smtClean="0"/>
              <a:t>và</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bởi</a:t>
            </a:r>
            <a:r>
              <a:rPr lang="en-US" sz="1600" dirty="0" smtClean="0"/>
              <a:t> </a:t>
            </a:r>
            <a:r>
              <a:rPr lang="en-US" sz="1600" dirty="0" err="1" smtClean="0"/>
              <a:t>docker</a:t>
            </a:r>
            <a:r>
              <a:rPr lang="en-US" sz="1600" dirty="0" smtClean="0"/>
              <a:t> (/</a:t>
            </a:r>
            <a:r>
              <a:rPr lang="en-US" sz="1600" dirty="0" err="1" smtClean="0"/>
              <a:t>var</a:t>
            </a:r>
            <a:r>
              <a:rPr lang="en-US" sz="1600" dirty="0" smtClean="0"/>
              <a:t>/lib/</a:t>
            </a:r>
            <a:r>
              <a:rPr lang="en-US" sz="1600" dirty="0" err="1" smtClean="0"/>
              <a:t>docker</a:t>
            </a:r>
            <a:r>
              <a:rPr lang="en-US" sz="1600" dirty="0" smtClean="0"/>
              <a:t>/volumes </a:t>
            </a:r>
            <a:r>
              <a:rPr lang="en-US" sz="1600" dirty="0" err="1" smtClean="0"/>
              <a:t>linux</a:t>
            </a:r>
            <a:r>
              <a:rPr lang="en-US" sz="1600" dirty="0" smtClean="0"/>
              <a:t>)</a:t>
            </a:r>
          </a:p>
          <a:p>
            <a:r>
              <a:rPr lang="en-US" sz="1600" dirty="0"/>
              <a:t>- Non-Docker </a:t>
            </a:r>
            <a:r>
              <a:rPr lang="en-US" sz="1600" dirty="0" smtClean="0"/>
              <a:t>processes </a:t>
            </a:r>
            <a:r>
              <a:rPr lang="en-US" sz="1600" dirty="0" err="1" smtClean="0"/>
              <a:t>không</a:t>
            </a:r>
            <a:r>
              <a:rPr lang="en-US" sz="1600" dirty="0" smtClean="0"/>
              <a:t> </a:t>
            </a:r>
            <a:r>
              <a:rPr lang="en-US" sz="1600" dirty="0" err="1" smtClean="0"/>
              <a:t>thể</a:t>
            </a:r>
            <a:r>
              <a:rPr lang="en-US" sz="1600" dirty="0" smtClean="0"/>
              <a:t> </a:t>
            </a:r>
            <a:r>
              <a:rPr lang="en-US" sz="1600" dirty="0" err="1" smtClean="0"/>
              <a:t>sửa</a:t>
            </a:r>
            <a:r>
              <a:rPr lang="en-US" sz="1600" dirty="0" smtClean="0"/>
              <a:t> file </a:t>
            </a:r>
            <a:r>
              <a:rPr lang="en-US" sz="1600" dirty="0" err="1" smtClean="0"/>
              <a:t>này</a:t>
            </a:r>
            <a:r>
              <a:rPr lang="en-US" sz="1600" dirty="0" smtClean="0"/>
              <a:t> </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2207919"/>
            <a:ext cx="4867522" cy="2472546"/>
          </a:xfrm>
          <a:prstGeom prst="rect">
            <a:avLst/>
          </a:prstGeom>
        </p:spPr>
      </p:pic>
    </p:spTree>
    <p:extLst>
      <p:ext uri="{BB962C8B-B14F-4D97-AF65-F5344CB8AC3E}">
        <p14:creationId xmlns:p14="http://schemas.microsoft.com/office/powerpoint/2010/main" val="1875579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232214" cy="369332"/>
          </a:xfrm>
          <a:prstGeom prst="rect">
            <a:avLst/>
          </a:prstGeom>
        </p:spPr>
        <p:txBody>
          <a:bodyPr wrap="none">
            <a:spAutoFit/>
          </a:bodyPr>
          <a:lstStyle/>
          <a:p>
            <a:r>
              <a:rPr lang="en-US" b="1" dirty="0" smtClean="0">
                <a:solidFill>
                  <a:schemeClr val="accent1"/>
                </a:solidFill>
              </a:rPr>
              <a:t>4.5 Docker Volume</a:t>
            </a:r>
            <a:endParaRPr lang="en-US" b="1" dirty="0">
              <a:solidFill>
                <a:schemeClr val="accent1"/>
              </a:solidFill>
            </a:endParaRPr>
          </a:p>
        </p:txBody>
      </p:sp>
      <p:sp>
        <p:nvSpPr>
          <p:cNvPr id="6" name="TextBox 5"/>
          <p:cNvSpPr txBox="1"/>
          <p:nvPr/>
        </p:nvSpPr>
        <p:spPr>
          <a:xfrm>
            <a:off x="131448" y="1108869"/>
            <a:ext cx="6929510" cy="830997"/>
          </a:xfrm>
          <a:prstGeom prst="rect">
            <a:avLst/>
          </a:prstGeom>
          <a:noFill/>
        </p:spPr>
        <p:txBody>
          <a:bodyPr wrap="square" rtlCol="0">
            <a:spAutoFit/>
          </a:bodyPr>
          <a:lstStyle/>
          <a:p>
            <a:r>
              <a:rPr lang="en-US" sz="1600" dirty="0"/>
              <a:t>Bind mounts:</a:t>
            </a:r>
            <a:r>
              <a:rPr lang="en-US" sz="1600" dirty="0" smtClean="0"/>
              <a:t/>
            </a:r>
            <a:br>
              <a:rPr lang="en-US" sz="1600" dirty="0" smtClean="0"/>
            </a:br>
            <a:r>
              <a:rPr lang="en-US" sz="1600" dirty="0" smtClean="0"/>
              <a:t>- </a:t>
            </a:r>
            <a:r>
              <a:rPr lang="en-US" sz="1600" dirty="0" err="1" smtClean="0"/>
              <a:t>Được</a:t>
            </a:r>
            <a:r>
              <a:rPr lang="en-US" sz="1600" dirty="0" smtClean="0"/>
              <a:t> </a:t>
            </a:r>
            <a:r>
              <a:rPr lang="en-US" sz="1600" dirty="0" err="1" smtClean="0"/>
              <a:t>lưu</a:t>
            </a:r>
            <a:r>
              <a:rPr lang="en-US" sz="1600" dirty="0" smtClean="0"/>
              <a:t> ở </a:t>
            </a:r>
            <a:r>
              <a:rPr lang="en-US" sz="1600" dirty="0" err="1" smtClean="0"/>
              <a:t>bất</a:t>
            </a:r>
            <a:r>
              <a:rPr lang="en-US" sz="1600" dirty="0" smtClean="0"/>
              <a:t> </a:t>
            </a:r>
            <a:r>
              <a:rPr lang="en-US" sz="1600" dirty="0" err="1" smtClean="0"/>
              <a:t>kỳ</a:t>
            </a:r>
            <a:r>
              <a:rPr lang="en-US" sz="1600" dirty="0" smtClean="0"/>
              <a:t> </a:t>
            </a:r>
            <a:r>
              <a:rPr lang="en-US" sz="1600" dirty="0" err="1" smtClean="0"/>
              <a:t>đâu</a:t>
            </a:r>
            <a:r>
              <a:rPr lang="en-US" sz="1600" dirty="0" smtClean="0"/>
              <a:t> </a:t>
            </a:r>
            <a:r>
              <a:rPr lang="en-US" sz="1600" dirty="0" err="1" smtClean="0"/>
              <a:t>trên</a:t>
            </a:r>
            <a:r>
              <a:rPr lang="en-US" sz="1600" dirty="0" smtClean="0"/>
              <a:t> host</a:t>
            </a:r>
          </a:p>
          <a:p>
            <a:r>
              <a:rPr lang="en-US" sz="1600" dirty="0" smtClean="0"/>
              <a:t>- </a:t>
            </a:r>
            <a:r>
              <a:rPr lang="en-US" sz="1600" dirty="0"/>
              <a:t>Non-Docker </a:t>
            </a:r>
            <a:r>
              <a:rPr lang="en-US" sz="1600" dirty="0" smtClean="0"/>
              <a:t>processes </a:t>
            </a:r>
            <a:r>
              <a:rPr lang="en-US" sz="1600" dirty="0" err="1" smtClean="0"/>
              <a:t>có</a:t>
            </a:r>
            <a:r>
              <a:rPr lang="en-US" sz="1600" dirty="0" smtClean="0"/>
              <a:t> </a:t>
            </a:r>
            <a:r>
              <a:rPr lang="en-US" sz="1600" dirty="0" err="1" smtClean="0"/>
              <a:t>thể</a:t>
            </a:r>
            <a:r>
              <a:rPr lang="en-US" sz="1600" dirty="0" smtClean="0"/>
              <a:t> </a:t>
            </a:r>
            <a:r>
              <a:rPr lang="en-US" sz="1600" dirty="0" err="1" smtClean="0"/>
              <a:t>sửa</a:t>
            </a:r>
            <a:r>
              <a:rPr lang="en-US" sz="1600" dirty="0" smtClean="0"/>
              <a:t> file </a:t>
            </a:r>
            <a:r>
              <a:rPr lang="en-US" sz="1600" dirty="0" err="1" smtClean="0"/>
              <a:t>này</a:t>
            </a:r>
            <a:r>
              <a:rPr lang="en-US" sz="1600" dirty="0" smtClean="0"/>
              <a:t> </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211710"/>
            <a:ext cx="4781550" cy="2438400"/>
          </a:xfrm>
          <a:prstGeom prst="rect">
            <a:avLst/>
          </a:prstGeom>
        </p:spPr>
      </p:pic>
    </p:spTree>
    <p:extLst>
      <p:ext uri="{BB962C8B-B14F-4D97-AF65-F5344CB8AC3E}">
        <p14:creationId xmlns:p14="http://schemas.microsoft.com/office/powerpoint/2010/main" val="676419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232214" cy="369332"/>
          </a:xfrm>
          <a:prstGeom prst="rect">
            <a:avLst/>
          </a:prstGeom>
        </p:spPr>
        <p:txBody>
          <a:bodyPr wrap="none">
            <a:spAutoFit/>
          </a:bodyPr>
          <a:lstStyle/>
          <a:p>
            <a:r>
              <a:rPr lang="en-US" b="1" dirty="0" smtClean="0">
                <a:solidFill>
                  <a:schemeClr val="accent1"/>
                </a:solidFill>
              </a:rPr>
              <a:t>4.5 Docker Volume</a:t>
            </a:r>
            <a:endParaRPr lang="en-US" b="1" dirty="0">
              <a:solidFill>
                <a:schemeClr val="accent1"/>
              </a:solidFill>
            </a:endParaRPr>
          </a:p>
        </p:txBody>
      </p:sp>
      <p:sp>
        <p:nvSpPr>
          <p:cNvPr id="6" name="TextBox 5"/>
          <p:cNvSpPr txBox="1"/>
          <p:nvPr/>
        </p:nvSpPr>
        <p:spPr>
          <a:xfrm>
            <a:off x="131448" y="1108869"/>
            <a:ext cx="6929510" cy="1323439"/>
          </a:xfrm>
          <a:prstGeom prst="rect">
            <a:avLst/>
          </a:prstGeom>
          <a:noFill/>
        </p:spPr>
        <p:txBody>
          <a:bodyPr wrap="square" rtlCol="0">
            <a:spAutoFit/>
          </a:bodyPr>
          <a:lstStyle/>
          <a:p>
            <a:r>
              <a:rPr lang="en-US" sz="1600" dirty="0" err="1" smtClean="0"/>
              <a:t>Tmpfs</a:t>
            </a:r>
            <a:r>
              <a:rPr lang="en-US" sz="1600" dirty="0" smtClean="0"/>
              <a:t> </a:t>
            </a:r>
            <a:r>
              <a:rPr lang="en-US" sz="1600" dirty="0"/>
              <a:t>mounts:</a:t>
            </a:r>
            <a:r>
              <a:rPr lang="en-US" sz="1600" dirty="0" smtClean="0"/>
              <a:t/>
            </a:r>
            <a:br>
              <a:rPr lang="en-US" sz="1600" dirty="0" smtClean="0"/>
            </a:br>
            <a:r>
              <a:rPr lang="en-US" sz="1600" dirty="0" smtClean="0"/>
              <a:t>- </a:t>
            </a:r>
            <a:r>
              <a:rPr lang="en-US" sz="1600" dirty="0" err="1" smtClean="0"/>
              <a:t>Chỉ</a:t>
            </a:r>
            <a:r>
              <a:rPr lang="en-US" sz="1600" dirty="0" smtClean="0"/>
              <a:t> </a:t>
            </a:r>
            <a:r>
              <a:rPr lang="en-US" sz="1600" dirty="0" err="1" smtClean="0"/>
              <a:t>được</a:t>
            </a:r>
            <a:r>
              <a:rPr lang="en-US" sz="1600" dirty="0" smtClean="0"/>
              <a:t> </a:t>
            </a:r>
            <a:r>
              <a:rPr lang="en-US" sz="1600" dirty="0" err="1" smtClean="0"/>
              <a:t>lưu</a:t>
            </a:r>
            <a:r>
              <a:rPr lang="en-US" sz="1600" dirty="0" smtClean="0"/>
              <a:t> </a:t>
            </a:r>
            <a:r>
              <a:rPr lang="en-US" sz="1600" dirty="0"/>
              <a:t>ở host system’s </a:t>
            </a:r>
            <a:r>
              <a:rPr lang="en-US" sz="1600" dirty="0" smtClean="0"/>
              <a:t>memory</a:t>
            </a:r>
          </a:p>
          <a:p>
            <a:r>
              <a:rPr lang="en-US" sz="1600" dirty="0" smtClean="0"/>
              <a:t>- </a:t>
            </a:r>
            <a:r>
              <a:rPr lang="en-US" sz="1600" dirty="0" err="1" smtClean="0"/>
              <a:t>Sẽ</a:t>
            </a:r>
            <a:r>
              <a:rPr lang="en-US" sz="1600" dirty="0" smtClean="0"/>
              <a:t> </a:t>
            </a:r>
            <a:r>
              <a:rPr lang="en-US" sz="1600" dirty="0" err="1" smtClean="0"/>
              <a:t>bị</a:t>
            </a:r>
            <a:r>
              <a:rPr lang="en-US" sz="1600" dirty="0" smtClean="0"/>
              <a:t> </a:t>
            </a:r>
            <a:r>
              <a:rPr lang="en-US" sz="1600" dirty="0" err="1" smtClean="0"/>
              <a:t>xóa</a:t>
            </a:r>
            <a:r>
              <a:rPr lang="en-US" sz="1600" dirty="0" smtClean="0"/>
              <a:t> </a:t>
            </a:r>
            <a:r>
              <a:rPr lang="en-US" sz="1600" dirty="0" err="1" smtClean="0"/>
              <a:t>khi</a:t>
            </a:r>
            <a:r>
              <a:rPr lang="en-US" sz="1600" dirty="0" smtClean="0"/>
              <a:t> container stop</a:t>
            </a:r>
          </a:p>
          <a:p>
            <a:r>
              <a:rPr lang="en-US" sz="1600" dirty="0" smtClean="0"/>
              <a:t>- </a:t>
            </a:r>
            <a:r>
              <a:rPr lang="en-US" sz="1600" dirty="0" err="1" smtClean="0"/>
              <a:t>Không</a:t>
            </a:r>
            <a:r>
              <a:rPr lang="en-US" sz="1600" dirty="0" smtClean="0"/>
              <a:t> </a:t>
            </a:r>
            <a:r>
              <a:rPr lang="en-US" sz="1600" dirty="0" err="1" smtClean="0"/>
              <a:t>thể</a:t>
            </a:r>
            <a:r>
              <a:rPr lang="en-US" sz="1600" dirty="0" smtClean="0"/>
              <a:t> share </a:t>
            </a:r>
            <a:r>
              <a:rPr lang="en-US" sz="1600" dirty="0" err="1" smtClean="0"/>
              <a:t>giữa</a:t>
            </a:r>
            <a:r>
              <a:rPr lang="en-US" sz="1600" dirty="0" smtClean="0"/>
              <a:t> </a:t>
            </a:r>
            <a:r>
              <a:rPr lang="en-US" sz="1600" dirty="0" err="1" smtClean="0"/>
              <a:t>các</a:t>
            </a:r>
            <a:r>
              <a:rPr lang="en-US" sz="1600" dirty="0" smtClean="0"/>
              <a:t> container </a:t>
            </a:r>
            <a:r>
              <a:rPr lang="en-US" sz="1600" dirty="0" err="1" smtClean="0"/>
              <a:t>với</a:t>
            </a:r>
            <a:r>
              <a:rPr lang="en-US" sz="1600" dirty="0" smtClean="0"/>
              <a:t> </a:t>
            </a:r>
            <a:r>
              <a:rPr lang="en-US" sz="1600" dirty="0" err="1" smtClean="0"/>
              <a:t>nhau</a:t>
            </a:r>
            <a:endParaRPr lang="en-US" sz="1600" dirty="0" smtClean="0"/>
          </a:p>
          <a:p>
            <a:r>
              <a:rPr lang="en-US" sz="1600" dirty="0" smtClean="0"/>
              <a:t>- </a:t>
            </a:r>
            <a:r>
              <a:rPr lang="en-US" sz="1600" dirty="0" err="1" smtClean="0"/>
              <a:t>Chỉ</a:t>
            </a:r>
            <a:r>
              <a:rPr lang="en-US" sz="1600" dirty="0" smtClean="0"/>
              <a:t> </a:t>
            </a:r>
            <a:r>
              <a:rPr lang="en-US" sz="1600" dirty="0" err="1" smtClean="0"/>
              <a:t>chạy</a:t>
            </a:r>
            <a:r>
              <a:rPr lang="en-US" sz="1600" dirty="0" smtClean="0"/>
              <a:t> </a:t>
            </a:r>
            <a:r>
              <a:rPr lang="en-US" sz="1600" dirty="0" err="1" smtClean="0"/>
              <a:t>trên</a:t>
            </a:r>
            <a:r>
              <a:rPr lang="en-US" sz="1600" dirty="0" smtClean="0"/>
              <a:t> </a:t>
            </a:r>
            <a:r>
              <a:rPr lang="en-US" sz="1600" dirty="0" err="1" smtClean="0"/>
              <a:t>docker</a:t>
            </a:r>
            <a:r>
              <a:rPr lang="en-US" sz="1600" dirty="0" smtClean="0"/>
              <a:t> </a:t>
            </a:r>
            <a:r>
              <a:rPr lang="en-US" sz="1600" dirty="0" err="1" smtClean="0"/>
              <a:t>linux</a:t>
            </a:r>
            <a:r>
              <a:rPr lang="en-US" sz="1600" dirty="0" smtClean="0"/>
              <a:t> </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2349193"/>
            <a:ext cx="4772025" cy="2466975"/>
          </a:xfrm>
          <a:prstGeom prst="rect">
            <a:avLst/>
          </a:prstGeom>
        </p:spPr>
      </p:pic>
    </p:spTree>
    <p:extLst>
      <p:ext uri="{BB962C8B-B14F-4D97-AF65-F5344CB8AC3E}">
        <p14:creationId xmlns:p14="http://schemas.microsoft.com/office/powerpoint/2010/main" val="3905545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326278" cy="369332"/>
          </a:xfrm>
          <a:prstGeom prst="rect">
            <a:avLst/>
          </a:prstGeom>
        </p:spPr>
        <p:txBody>
          <a:bodyPr wrap="none">
            <a:spAutoFit/>
          </a:bodyPr>
          <a:lstStyle/>
          <a:p>
            <a:r>
              <a:rPr lang="en-US" b="1" dirty="0" smtClean="0">
                <a:solidFill>
                  <a:schemeClr val="accent1"/>
                </a:solidFill>
              </a:rPr>
              <a:t>4.6 Docker Network</a:t>
            </a:r>
            <a:endParaRPr lang="en-US" b="1" dirty="0">
              <a:solidFill>
                <a:schemeClr val="accent1"/>
              </a:solidFill>
            </a:endParaRPr>
          </a:p>
        </p:txBody>
      </p:sp>
      <p:sp>
        <p:nvSpPr>
          <p:cNvPr id="6" name="TextBox 5"/>
          <p:cNvSpPr txBox="1"/>
          <p:nvPr/>
        </p:nvSpPr>
        <p:spPr>
          <a:xfrm>
            <a:off x="131448" y="1108869"/>
            <a:ext cx="2640352" cy="830997"/>
          </a:xfrm>
          <a:prstGeom prst="rect">
            <a:avLst/>
          </a:prstGeom>
          <a:noFill/>
        </p:spPr>
        <p:txBody>
          <a:bodyPr wrap="square" rtlCol="0">
            <a:spAutoFit/>
          </a:bodyPr>
          <a:lstStyle/>
          <a:p>
            <a:r>
              <a:rPr lang="en-US" sz="1600" dirty="0" err="1" smtClean="0"/>
              <a:t>Giúp</a:t>
            </a:r>
            <a:r>
              <a:rPr lang="en-US" sz="1600" dirty="0" smtClean="0"/>
              <a:t> </a:t>
            </a:r>
            <a:r>
              <a:rPr lang="en-US" sz="1600" dirty="0" err="1" smtClean="0"/>
              <a:t>các</a:t>
            </a:r>
            <a:r>
              <a:rPr lang="en-US" sz="1600" dirty="0" smtClean="0"/>
              <a:t> container </a:t>
            </a:r>
            <a:r>
              <a:rPr lang="en-US" sz="1600" dirty="0" err="1" smtClean="0"/>
              <a:t>có</a:t>
            </a:r>
            <a:r>
              <a:rPr lang="en-US" sz="1600" dirty="0" smtClean="0"/>
              <a:t> </a:t>
            </a:r>
            <a:r>
              <a:rPr lang="en-US" sz="1600" dirty="0" err="1" smtClean="0"/>
              <a:t>thể</a:t>
            </a:r>
            <a:r>
              <a:rPr lang="en-US" sz="1600" dirty="0" smtClean="0"/>
              <a:t> </a:t>
            </a:r>
            <a:r>
              <a:rPr lang="en-US" sz="1600" dirty="0" err="1" smtClean="0"/>
              <a:t>kết</a:t>
            </a:r>
            <a:r>
              <a:rPr lang="en-US" sz="1600" dirty="0" smtClean="0"/>
              <a:t> </a:t>
            </a:r>
            <a:r>
              <a:rPr lang="en-US" sz="1600" dirty="0" err="1" smtClean="0"/>
              <a:t>nối</a:t>
            </a:r>
            <a:r>
              <a:rPr lang="en-US" sz="1600" dirty="0" smtClean="0"/>
              <a:t> </a:t>
            </a:r>
            <a:r>
              <a:rPr lang="en-US" sz="1600" dirty="0" err="1" smtClean="0"/>
              <a:t>được</a:t>
            </a:r>
            <a:r>
              <a:rPr lang="en-US" sz="1600" dirty="0" smtClean="0"/>
              <a:t> </a:t>
            </a:r>
            <a:r>
              <a:rPr lang="en-US" sz="1600" dirty="0" err="1" smtClean="0"/>
              <a:t>với</a:t>
            </a:r>
            <a:r>
              <a:rPr lang="en-US" sz="1600" dirty="0" smtClean="0"/>
              <a:t> </a:t>
            </a:r>
            <a:r>
              <a:rPr lang="en-US" sz="1600" dirty="0" err="1" smtClean="0"/>
              <a:t>nhau</a:t>
            </a:r>
            <a:r>
              <a:rPr lang="en-US" sz="1600" dirty="0" smtClean="0"/>
              <a:t> </a:t>
            </a:r>
            <a:r>
              <a:rPr lang="en-US" sz="1600" dirty="0" err="1" smtClean="0"/>
              <a:t>trên</a:t>
            </a:r>
            <a:r>
              <a:rPr lang="en-US" sz="1600" dirty="0" smtClean="0"/>
              <a:t> </a:t>
            </a:r>
            <a:r>
              <a:rPr lang="en-US" sz="1600" dirty="0" err="1" smtClean="0"/>
              <a:t>một</a:t>
            </a:r>
            <a:r>
              <a:rPr lang="en-US" sz="1600" dirty="0" smtClean="0"/>
              <a:t> host </a:t>
            </a:r>
            <a:r>
              <a:rPr lang="en-US" sz="1600" dirty="0" err="1" smtClean="0"/>
              <a:t>hoặc</a:t>
            </a:r>
            <a:r>
              <a:rPr lang="en-US" sz="1600" dirty="0" smtClean="0"/>
              <a:t> </a:t>
            </a:r>
            <a:r>
              <a:rPr lang="en-US" sz="1600" dirty="0" err="1" smtClean="0"/>
              <a:t>nhiều</a:t>
            </a:r>
            <a:r>
              <a:rPr lang="en-US" sz="1600" dirty="0" smtClean="0"/>
              <a:t> host</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978690"/>
            <a:ext cx="5763344" cy="3450000"/>
          </a:xfrm>
          <a:prstGeom prst="rect">
            <a:avLst/>
          </a:prstGeom>
        </p:spPr>
      </p:pic>
      <p:sp>
        <p:nvSpPr>
          <p:cNvPr id="7" name="TextBox 6"/>
          <p:cNvSpPr txBox="1"/>
          <p:nvPr/>
        </p:nvSpPr>
        <p:spPr>
          <a:xfrm>
            <a:off x="154221" y="1953449"/>
            <a:ext cx="2401555" cy="2000548"/>
          </a:xfrm>
          <a:prstGeom prst="rect">
            <a:avLst/>
          </a:prstGeom>
          <a:noFill/>
        </p:spPr>
        <p:txBody>
          <a:bodyPr wrap="square" rtlCol="0">
            <a:spAutoFit/>
          </a:bodyPr>
          <a:lstStyle/>
          <a:p>
            <a:r>
              <a:rPr lang="en-US" sz="1600" dirty="0" smtClean="0"/>
              <a:t>Network driver:</a:t>
            </a:r>
            <a:br>
              <a:rPr lang="en-US" sz="1600" dirty="0" smtClean="0"/>
            </a:br>
            <a:r>
              <a:rPr lang="en-US" sz="1600" dirty="0" smtClean="0"/>
              <a:t>- </a:t>
            </a:r>
            <a:r>
              <a:rPr lang="en-US" dirty="0"/>
              <a:t>bridge</a:t>
            </a:r>
            <a:br>
              <a:rPr lang="en-US" dirty="0"/>
            </a:br>
            <a:r>
              <a:rPr lang="en-US" dirty="0"/>
              <a:t>- host</a:t>
            </a:r>
            <a:br>
              <a:rPr lang="en-US" dirty="0"/>
            </a:br>
            <a:r>
              <a:rPr lang="en-US" dirty="0"/>
              <a:t>- overlay</a:t>
            </a:r>
            <a:br>
              <a:rPr lang="en-US" dirty="0"/>
            </a:br>
            <a:r>
              <a:rPr lang="en-US" dirty="0"/>
              <a:t>- </a:t>
            </a:r>
            <a:r>
              <a:rPr lang="en-US" dirty="0" err="1" smtClean="0"/>
              <a:t>macvlan</a:t>
            </a:r>
            <a:r>
              <a:rPr lang="en-US" dirty="0" smtClean="0"/>
              <a:t/>
            </a:r>
            <a:br>
              <a:rPr lang="en-US" dirty="0" smtClean="0"/>
            </a:br>
            <a:r>
              <a:rPr lang="en-US" dirty="0" smtClean="0"/>
              <a:t>- none</a:t>
            </a:r>
            <a:br>
              <a:rPr lang="en-US" dirty="0" smtClean="0"/>
            </a:br>
            <a:r>
              <a:rPr lang="en-US" dirty="0"/>
              <a:t>- </a:t>
            </a:r>
            <a:r>
              <a:rPr lang="en-US" dirty="0" smtClean="0"/>
              <a:t>network </a:t>
            </a:r>
            <a:r>
              <a:rPr lang="en-US" dirty="0"/>
              <a:t>plugin</a:t>
            </a:r>
            <a:endParaRPr lang="en-US" sz="1600" dirty="0"/>
          </a:p>
        </p:txBody>
      </p:sp>
    </p:spTree>
    <p:extLst>
      <p:ext uri="{BB962C8B-B14F-4D97-AF65-F5344CB8AC3E}">
        <p14:creationId xmlns:p14="http://schemas.microsoft.com/office/powerpoint/2010/main" val="4232984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09603" y="920876"/>
            <a:ext cx="3954686" cy="39931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sp>
        <p:nvSpPr>
          <p:cNvPr id="26" name="TextBox 25"/>
          <p:cNvSpPr txBox="1"/>
          <p:nvPr/>
        </p:nvSpPr>
        <p:spPr>
          <a:xfrm>
            <a:off x="3204399" y="903195"/>
            <a:ext cx="274320" cy="274320"/>
          </a:xfrm>
          <a:prstGeom prst="rect">
            <a:avLst/>
          </a:prstGeom>
          <a:noFill/>
        </p:spPr>
        <p:txBody>
          <a:bodyPr wrap="square" rtlCol="0">
            <a:spAutoFit/>
          </a:bodyPr>
          <a:lstStyle/>
          <a:p>
            <a:r>
              <a:rPr lang="en-US" altLang="ko-KR" sz="1400" b="1" dirty="0" smtClean="0">
                <a:solidFill>
                  <a:schemeClr val="bg1"/>
                </a:solidFill>
                <a:latin typeface="Tahoma" pitchFamily="34" charset="0"/>
                <a:ea typeface="Tahoma" pitchFamily="34" charset="0"/>
                <a:cs typeface="Tahoma" pitchFamily="34" charset="0"/>
              </a:rPr>
              <a:t>1</a:t>
            </a:r>
            <a:endParaRPr lang="ko-KR" altLang="en-US" sz="1400" b="1" dirty="0">
              <a:solidFill>
                <a:schemeClr val="bg1"/>
              </a:solidFill>
              <a:latin typeface="Tahoma" pitchFamily="34" charset="0"/>
              <a:cs typeface="Tahoma" pitchFamily="34" charset="0"/>
            </a:endParaRPr>
          </a:p>
        </p:txBody>
      </p:sp>
      <p:sp>
        <p:nvSpPr>
          <p:cNvPr id="30" name="TextBox 29"/>
          <p:cNvSpPr txBox="1"/>
          <p:nvPr/>
        </p:nvSpPr>
        <p:spPr>
          <a:xfrm>
            <a:off x="3851920" y="968780"/>
            <a:ext cx="3554967" cy="307777"/>
          </a:xfrm>
          <a:prstGeom prst="rect">
            <a:avLst/>
          </a:prstGeom>
          <a:noFill/>
        </p:spPr>
        <p:txBody>
          <a:bodyPr wrap="square" rtlCol="0">
            <a:spAutoFit/>
          </a:bodyPr>
          <a:lstStyle/>
          <a:p>
            <a:r>
              <a:rPr lang="en-US" sz="1400" dirty="0" err="1" smtClean="0">
                <a:solidFill>
                  <a:srgbClr val="002060"/>
                </a:solidFill>
                <a:latin typeface="Tahoma" pitchFamily="34" charset="0"/>
                <a:ea typeface="Tahoma" pitchFamily="34" charset="0"/>
                <a:cs typeface="Tahoma" pitchFamily="34" charset="0"/>
              </a:rPr>
              <a:t>Quá</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trình</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hình</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thành</a:t>
            </a:r>
            <a:endParaRPr lang="ko-KR" altLang="en-US" sz="1400" b="1" dirty="0">
              <a:solidFill>
                <a:srgbClr val="002060"/>
              </a:solidFill>
              <a:latin typeface="Tahoma" pitchFamily="34" charset="0"/>
              <a:cs typeface="Tahoma" pitchFamily="34" charset="0"/>
            </a:endParaRPr>
          </a:p>
        </p:txBody>
      </p:sp>
      <p:sp>
        <p:nvSpPr>
          <p:cNvPr id="52" name="TextBox 51"/>
          <p:cNvSpPr txBox="1"/>
          <p:nvPr/>
        </p:nvSpPr>
        <p:spPr>
          <a:xfrm>
            <a:off x="3043288" y="4299943"/>
            <a:ext cx="431497" cy="307777"/>
          </a:xfrm>
          <a:prstGeom prst="rect">
            <a:avLst/>
          </a:prstGeom>
          <a:noFill/>
        </p:spPr>
        <p:txBody>
          <a:bodyPr wrap="square" rtlCol="0">
            <a:spAutoFit/>
          </a:bodyPr>
          <a:lstStyle/>
          <a:p>
            <a:r>
              <a:rPr lang="en-US" altLang="ko-KR" sz="1400" b="1" dirty="0" smtClean="0">
                <a:solidFill>
                  <a:schemeClr val="bg1"/>
                </a:solidFill>
                <a:latin typeface="Tahoma" pitchFamily="34" charset="0"/>
                <a:ea typeface="Tahoma" pitchFamily="34" charset="0"/>
                <a:cs typeface="Tahoma" pitchFamily="34" charset="0"/>
              </a:rPr>
              <a:t>6</a:t>
            </a:r>
            <a:endParaRPr lang="ko-KR" altLang="en-US" sz="1400" b="1" dirty="0">
              <a:solidFill>
                <a:schemeClr val="bg1"/>
              </a:solidFill>
              <a:latin typeface="Tahoma" pitchFamily="34" charset="0"/>
              <a:cs typeface="Tahoma" pitchFamily="34" charset="0"/>
            </a:endParaRPr>
          </a:p>
        </p:txBody>
      </p:sp>
      <p:sp>
        <p:nvSpPr>
          <p:cNvPr id="32" name="Text Placeholder 2"/>
          <p:cNvSpPr txBox="1">
            <a:spLocks/>
          </p:cNvSpPr>
          <p:nvPr/>
        </p:nvSpPr>
        <p:spPr>
          <a:xfrm>
            <a:off x="4130560" y="260776"/>
            <a:ext cx="2078240" cy="59051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b="1" dirty="0" smtClean="0">
                <a:solidFill>
                  <a:srgbClr val="32AEB8"/>
                </a:solidFill>
                <a:latin typeface="Tahoma" pitchFamily="34" charset="0"/>
                <a:ea typeface="Tahoma" pitchFamily="34" charset="0"/>
                <a:cs typeface="Tahoma" pitchFamily="34" charset="0"/>
              </a:rPr>
              <a:t>Docker</a:t>
            </a:r>
            <a:endParaRPr lang="en-US" altLang="ko-KR" sz="3600" b="1" dirty="0">
              <a:solidFill>
                <a:srgbClr val="32AEB8"/>
              </a:solidFill>
              <a:latin typeface="Tahoma" pitchFamily="34" charset="0"/>
              <a:ea typeface="Tahoma" pitchFamily="34" charset="0"/>
              <a:cs typeface="Tahoma" pitchFamily="34" charset="0"/>
            </a:endParaRPr>
          </a:p>
        </p:txBody>
      </p:sp>
      <p:grpSp>
        <p:nvGrpSpPr>
          <p:cNvPr id="49" name="Group 48"/>
          <p:cNvGrpSpPr/>
          <p:nvPr/>
        </p:nvGrpSpPr>
        <p:grpSpPr>
          <a:xfrm>
            <a:off x="3207131" y="1419622"/>
            <a:ext cx="3954686" cy="399310"/>
            <a:chOff x="3131840" y="1491630"/>
            <a:chExt cx="5256584" cy="576064"/>
          </a:xfrm>
        </p:grpSpPr>
        <p:sp>
          <p:nvSpPr>
            <p:cNvPr id="50" name="Rectangle 49"/>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51" name="Right Triangle 50"/>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grpSp>
        <p:nvGrpSpPr>
          <p:cNvPr id="53" name="Group 52"/>
          <p:cNvGrpSpPr/>
          <p:nvPr/>
        </p:nvGrpSpPr>
        <p:grpSpPr>
          <a:xfrm>
            <a:off x="3212321" y="1922664"/>
            <a:ext cx="3954686" cy="399310"/>
            <a:chOff x="3131840" y="1491630"/>
            <a:chExt cx="5256584" cy="576064"/>
          </a:xfrm>
        </p:grpSpPr>
        <p:sp>
          <p:nvSpPr>
            <p:cNvPr id="54" name="Rectangle 5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55" name="Right Triangle 5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grpSp>
        <p:nvGrpSpPr>
          <p:cNvPr id="56" name="Group 55"/>
          <p:cNvGrpSpPr/>
          <p:nvPr/>
        </p:nvGrpSpPr>
        <p:grpSpPr>
          <a:xfrm>
            <a:off x="3215638" y="2458797"/>
            <a:ext cx="3954686" cy="399310"/>
            <a:chOff x="3131840" y="1491630"/>
            <a:chExt cx="5256584" cy="576064"/>
          </a:xfrm>
        </p:grpSpPr>
        <p:sp>
          <p:nvSpPr>
            <p:cNvPr id="57" name="Rectangle 56"/>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58" name="Right Triangle 57"/>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grpSp>
        <p:nvGrpSpPr>
          <p:cNvPr id="61" name="Group 60"/>
          <p:cNvGrpSpPr/>
          <p:nvPr/>
        </p:nvGrpSpPr>
        <p:grpSpPr>
          <a:xfrm>
            <a:off x="3207131" y="2978987"/>
            <a:ext cx="3954686" cy="399310"/>
            <a:chOff x="3131840" y="1491630"/>
            <a:chExt cx="5256584" cy="576064"/>
          </a:xfrm>
        </p:grpSpPr>
        <p:sp>
          <p:nvSpPr>
            <p:cNvPr id="62" name="Rectangle 6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63" name="Right Triangle 62"/>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grpSp>
        <p:nvGrpSpPr>
          <p:cNvPr id="64" name="Group 63"/>
          <p:cNvGrpSpPr/>
          <p:nvPr/>
        </p:nvGrpSpPr>
        <p:grpSpPr>
          <a:xfrm>
            <a:off x="3196506" y="3475515"/>
            <a:ext cx="3954686" cy="399310"/>
            <a:chOff x="3131840" y="1491630"/>
            <a:chExt cx="5256584" cy="576064"/>
          </a:xfrm>
        </p:grpSpPr>
        <p:sp>
          <p:nvSpPr>
            <p:cNvPr id="65" name="Rectangle 6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66" name="Right Triangle 65"/>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grpSp>
        <p:nvGrpSpPr>
          <p:cNvPr id="67" name="Group 66"/>
          <p:cNvGrpSpPr/>
          <p:nvPr/>
        </p:nvGrpSpPr>
        <p:grpSpPr>
          <a:xfrm>
            <a:off x="3187984" y="4003826"/>
            <a:ext cx="3954686" cy="399310"/>
            <a:chOff x="3131840" y="1491630"/>
            <a:chExt cx="5256584" cy="576064"/>
          </a:xfrm>
        </p:grpSpPr>
        <p:sp>
          <p:nvSpPr>
            <p:cNvPr id="68" name="Rectangle 6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69" name="Right Triangle 68"/>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grpSp>
        <p:nvGrpSpPr>
          <p:cNvPr id="70" name="Group 69"/>
          <p:cNvGrpSpPr/>
          <p:nvPr/>
        </p:nvGrpSpPr>
        <p:grpSpPr>
          <a:xfrm>
            <a:off x="3178120" y="4528938"/>
            <a:ext cx="3954686" cy="399310"/>
            <a:chOff x="3131840" y="1491630"/>
            <a:chExt cx="5256584" cy="576064"/>
          </a:xfrm>
        </p:grpSpPr>
        <p:sp>
          <p:nvSpPr>
            <p:cNvPr id="71" name="Rectangle 7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ahoma" pitchFamily="34" charset="0"/>
                <a:cs typeface="Tahoma" pitchFamily="34" charset="0"/>
              </a:endParaRPr>
            </a:p>
          </p:txBody>
        </p:sp>
        <p:sp>
          <p:nvSpPr>
            <p:cNvPr id="72" name="Right Triangle 7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ahoma" pitchFamily="34" charset="0"/>
                <a:cs typeface="Tahoma" pitchFamily="34" charset="0"/>
              </a:endParaRPr>
            </a:p>
          </p:txBody>
        </p:sp>
      </p:grpSp>
      <p:sp>
        <p:nvSpPr>
          <p:cNvPr id="73" name="TextBox 72"/>
          <p:cNvSpPr txBox="1"/>
          <p:nvPr/>
        </p:nvSpPr>
        <p:spPr>
          <a:xfrm>
            <a:off x="3851920" y="1462841"/>
            <a:ext cx="3554967" cy="307777"/>
          </a:xfrm>
          <a:prstGeom prst="rect">
            <a:avLst/>
          </a:prstGeom>
          <a:noFill/>
        </p:spPr>
        <p:txBody>
          <a:bodyPr wrap="square" rtlCol="0">
            <a:spAutoFit/>
          </a:bodyPr>
          <a:lstStyle/>
          <a:p>
            <a:r>
              <a:rPr lang="en-US" sz="1400" dirty="0" err="1" smtClean="0">
                <a:solidFill>
                  <a:srgbClr val="002060"/>
                </a:solidFill>
                <a:latin typeface="Tahoma" pitchFamily="34" charset="0"/>
                <a:ea typeface="Tahoma" pitchFamily="34" charset="0"/>
                <a:cs typeface="Tahoma" pitchFamily="34" charset="0"/>
              </a:rPr>
              <a:t>Giới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thiệu</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về</a:t>
            </a:r>
            <a:r>
              <a:rPr lang="en-US" sz="1400" dirty="0" smtClean="0">
                <a:solidFill>
                  <a:srgbClr val="002060"/>
                </a:solidFill>
                <a:latin typeface="Tahoma" pitchFamily="34" charset="0"/>
                <a:ea typeface="Tahoma" pitchFamily="34" charset="0"/>
                <a:cs typeface="Tahoma" pitchFamily="34" charset="0"/>
              </a:rPr>
              <a:t> Docker</a:t>
            </a:r>
            <a:endParaRPr lang="ko-KR" altLang="en-US" sz="1400" b="1" dirty="0">
              <a:solidFill>
                <a:srgbClr val="002060"/>
              </a:solidFill>
              <a:latin typeface="Tahoma" pitchFamily="34" charset="0"/>
              <a:cs typeface="Tahoma" pitchFamily="34" charset="0"/>
            </a:endParaRPr>
          </a:p>
        </p:txBody>
      </p:sp>
      <p:sp>
        <p:nvSpPr>
          <p:cNvPr id="74" name="TextBox 73"/>
          <p:cNvSpPr txBox="1"/>
          <p:nvPr/>
        </p:nvSpPr>
        <p:spPr>
          <a:xfrm>
            <a:off x="3851920" y="1958044"/>
            <a:ext cx="3554967" cy="307777"/>
          </a:xfrm>
          <a:prstGeom prst="rect">
            <a:avLst/>
          </a:prstGeom>
          <a:noFill/>
        </p:spPr>
        <p:txBody>
          <a:bodyPr wrap="square" rtlCol="0">
            <a:spAutoFit/>
          </a:bodyPr>
          <a:lstStyle/>
          <a:p>
            <a:r>
              <a:rPr lang="en-US" altLang="ko-KR" sz="1400" dirty="0" err="1" smtClean="0">
                <a:solidFill>
                  <a:srgbClr val="002060"/>
                </a:solidFill>
                <a:latin typeface="Tahoma" pitchFamily="34" charset="0"/>
                <a:ea typeface="Tahoma" pitchFamily="34" charset="0"/>
                <a:cs typeface="Tahoma" pitchFamily="34" charset="0"/>
              </a:rPr>
              <a:t>Ưu</a:t>
            </a:r>
            <a:r>
              <a:rPr lang="en-US" altLang="ko-KR" sz="1400" dirty="0" smtClean="0">
                <a:solidFill>
                  <a:srgbClr val="002060"/>
                </a:solidFill>
                <a:latin typeface="Tahoma" pitchFamily="34" charset="0"/>
                <a:ea typeface="Tahoma" pitchFamily="34" charset="0"/>
                <a:cs typeface="Tahoma" pitchFamily="34" charset="0"/>
              </a:rPr>
              <a:t> </a:t>
            </a:r>
            <a:r>
              <a:rPr lang="en-US" altLang="ko-KR" sz="1400" dirty="0" err="1" smtClean="0">
                <a:solidFill>
                  <a:srgbClr val="002060"/>
                </a:solidFill>
                <a:latin typeface="Tahoma" pitchFamily="34" charset="0"/>
                <a:ea typeface="Tahoma" pitchFamily="34" charset="0"/>
                <a:cs typeface="Tahoma" pitchFamily="34" charset="0"/>
              </a:rPr>
              <a:t>điểm</a:t>
            </a:r>
            <a:r>
              <a:rPr lang="en-US" altLang="ko-KR" sz="1400" dirty="0" smtClean="0">
                <a:solidFill>
                  <a:srgbClr val="002060"/>
                </a:solidFill>
                <a:latin typeface="Tahoma" pitchFamily="34" charset="0"/>
                <a:ea typeface="Tahoma" pitchFamily="34" charset="0"/>
                <a:cs typeface="Tahoma" pitchFamily="34" charset="0"/>
              </a:rPr>
              <a:t> </a:t>
            </a:r>
            <a:r>
              <a:rPr lang="en-US" altLang="ko-KR" sz="1400" dirty="0" err="1" smtClean="0">
                <a:solidFill>
                  <a:srgbClr val="002060"/>
                </a:solidFill>
                <a:latin typeface="Tahoma" pitchFamily="34" charset="0"/>
                <a:ea typeface="Tahoma" pitchFamily="34" charset="0"/>
                <a:cs typeface="Tahoma" pitchFamily="34" charset="0"/>
              </a:rPr>
              <a:t>và</a:t>
            </a:r>
            <a:r>
              <a:rPr lang="en-US" altLang="ko-KR" sz="1400" dirty="0" smtClean="0">
                <a:solidFill>
                  <a:srgbClr val="002060"/>
                </a:solidFill>
                <a:latin typeface="Tahoma" pitchFamily="34" charset="0"/>
                <a:ea typeface="Tahoma" pitchFamily="34" charset="0"/>
                <a:cs typeface="Tahoma" pitchFamily="34" charset="0"/>
              </a:rPr>
              <a:t> </a:t>
            </a:r>
            <a:r>
              <a:rPr lang="en-US" altLang="ko-KR" sz="1400" dirty="0" err="1" smtClean="0">
                <a:solidFill>
                  <a:srgbClr val="002060"/>
                </a:solidFill>
                <a:latin typeface="Tahoma" pitchFamily="34" charset="0"/>
                <a:ea typeface="Tahoma" pitchFamily="34" charset="0"/>
                <a:cs typeface="Tahoma" pitchFamily="34" charset="0"/>
              </a:rPr>
              <a:t>nhược</a:t>
            </a:r>
            <a:r>
              <a:rPr lang="en-US" altLang="ko-KR" sz="1400" dirty="0" smtClean="0">
                <a:solidFill>
                  <a:srgbClr val="002060"/>
                </a:solidFill>
                <a:latin typeface="Tahoma" pitchFamily="34" charset="0"/>
                <a:ea typeface="Tahoma" pitchFamily="34" charset="0"/>
                <a:cs typeface="Tahoma" pitchFamily="34" charset="0"/>
              </a:rPr>
              <a:t> </a:t>
            </a:r>
            <a:r>
              <a:rPr lang="en-US" altLang="ko-KR" sz="1400" dirty="0" err="1" smtClean="0">
                <a:solidFill>
                  <a:srgbClr val="002060"/>
                </a:solidFill>
                <a:latin typeface="Tahoma" pitchFamily="34" charset="0"/>
                <a:ea typeface="Tahoma" pitchFamily="34" charset="0"/>
                <a:cs typeface="Tahoma" pitchFamily="34" charset="0"/>
              </a:rPr>
              <a:t>điểm</a:t>
            </a:r>
            <a:endParaRPr lang="ko-KR" altLang="en-US" sz="1400" b="1" dirty="0">
              <a:solidFill>
                <a:srgbClr val="002060"/>
              </a:solidFill>
              <a:latin typeface="Tahoma" pitchFamily="34" charset="0"/>
              <a:cs typeface="Tahoma" pitchFamily="34" charset="0"/>
            </a:endParaRPr>
          </a:p>
        </p:txBody>
      </p:sp>
      <p:sp>
        <p:nvSpPr>
          <p:cNvPr id="75" name="TextBox 74"/>
          <p:cNvSpPr txBox="1"/>
          <p:nvPr/>
        </p:nvSpPr>
        <p:spPr>
          <a:xfrm>
            <a:off x="3851920" y="2496592"/>
            <a:ext cx="3554967" cy="307777"/>
          </a:xfrm>
          <a:prstGeom prst="rect">
            <a:avLst/>
          </a:prstGeom>
          <a:noFill/>
        </p:spPr>
        <p:txBody>
          <a:bodyPr wrap="square" rtlCol="0">
            <a:spAutoFit/>
          </a:bodyPr>
          <a:lstStyle/>
          <a:p>
            <a:r>
              <a:rPr lang="en-US" sz="1400" dirty="0" err="1" smtClean="0">
                <a:solidFill>
                  <a:srgbClr val="002060"/>
                </a:solidFill>
                <a:latin typeface="Tahoma" pitchFamily="34" charset="0"/>
                <a:ea typeface="Tahoma" pitchFamily="34" charset="0"/>
                <a:cs typeface="Tahoma" pitchFamily="34" charset="0"/>
              </a:rPr>
              <a:t>Các</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thành</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phần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kiến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trúc</a:t>
            </a:r>
            <a:endParaRPr lang="ko-KR" altLang="en-US" sz="1400" b="1" dirty="0">
              <a:solidFill>
                <a:srgbClr val="002060"/>
              </a:solidFill>
              <a:latin typeface="Tahoma" pitchFamily="34" charset="0"/>
              <a:cs typeface="Tahoma" pitchFamily="34" charset="0"/>
            </a:endParaRPr>
          </a:p>
        </p:txBody>
      </p:sp>
      <p:sp>
        <p:nvSpPr>
          <p:cNvPr id="77" name="TextBox 76"/>
          <p:cNvSpPr txBox="1"/>
          <p:nvPr/>
        </p:nvSpPr>
        <p:spPr>
          <a:xfrm>
            <a:off x="3851920" y="3027243"/>
            <a:ext cx="3554967" cy="307777"/>
          </a:xfrm>
          <a:prstGeom prst="rect">
            <a:avLst/>
          </a:prstGeom>
          <a:noFill/>
        </p:spPr>
        <p:txBody>
          <a:bodyPr wrap="square" rtlCol="0">
            <a:spAutoFit/>
          </a:bodyPr>
          <a:lstStyle/>
          <a:p>
            <a:r>
              <a:rPr lang="en-US" sz="1400" dirty="0" err="1" smtClean="0">
                <a:solidFill>
                  <a:srgbClr val="002060"/>
                </a:solidFill>
                <a:latin typeface="Tahoma" pitchFamily="34" charset="0"/>
                <a:ea typeface="Tahoma" pitchFamily="34" charset="0"/>
                <a:cs typeface="Tahoma" pitchFamily="34" charset="0"/>
              </a:rPr>
              <a:t>Cài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đặt</a:t>
            </a:r>
            <a:endParaRPr lang="ko-KR" altLang="en-US" sz="1400" b="1" dirty="0">
              <a:solidFill>
                <a:srgbClr val="002060"/>
              </a:solidFill>
              <a:latin typeface="Tahoma" pitchFamily="34" charset="0"/>
              <a:cs typeface="Tahoma" pitchFamily="34" charset="0"/>
            </a:endParaRPr>
          </a:p>
        </p:txBody>
      </p:sp>
      <p:sp>
        <p:nvSpPr>
          <p:cNvPr id="78" name="TextBox 77"/>
          <p:cNvSpPr txBox="1"/>
          <p:nvPr/>
        </p:nvSpPr>
        <p:spPr>
          <a:xfrm>
            <a:off x="3851920" y="3518054"/>
            <a:ext cx="3554967" cy="307777"/>
          </a:xfrm>
          <a:prstGeom prst="rect">
            <a:avLst/>
          </a:prstGeom>
          <a:noFill/>
        </p:spPr>
        <p:txBody>
          <a:bodyPr wrap="square" rtlCol="0">
            <a:spAutoFit/>
          </a:bodyPr>
          <a:lstStyle/>
          <a:p>
            <a:r>
              <a:rPr lang="en-US" sz="1400" dirty="0" err="1" smtClean="0">
                <a:solidFill>
                  <a:srgbClr val="002060"/>
                </a:solidFill>
                <a:latin typeface="Tahoma" pitchFamily="34" charset="0"/>
                <a:ea typeface="Tahoma" pitchFamily="34" charset="0"/>
                <a:cs typeface="Tahoma" pitchFamily="34" charset="0"/>
              </a:rPr>
              <a:t>Một</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số</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câu</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lệnh</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cơ</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bản</a:t>
            </a:r>
            <a:endParaRPr lang="ko-KR" altLang="en-US" sz="1400" b="1" dirty="0">
              <a:solidFill>
                <a:srgbClr val="002060"/>
              </a:solidFill>
              <a:latin typeface="Tahoma" pitchFamily="34" charset="0"/>
              <a:cs typeface="Tahoma" pitchFamily="34" charset="0"/>
            </a:endParaRPr>
          </a:p>
        </p:txBody>
      </p:sp>
      <p:sp>
        <p:nvSpPr>
          <p:cNvPr id="79" name="TextBox 78"/>
          <p:cNvSpPr txBox="1"/>
          <p:nvPr/>
        </p:nvSpPr>
        <p:spPr>
          <a:xfrm>
            <a:off x="3825345" y="4052039"/>
            <a:ext cx="3554967" cy="307777"/>
          </a:xfrm>
          <a:prstGeom prst="rect">
            <a:avLst/>
          </a:prstGeom>
          <a:noFill/>
        </p:spPr>
        <p:txBody>
          <a:bodyPr wrap="square" rtlCol="0">
            <a:spAutoFit/>
          </a:bodyPr>
          <a:lstStyle/>
          <a:p>
            <a:r>
              <a:rPr lang="en-US" sz="1400" dirty="0" err="1" smtClean="0">
                <a:solidFill>
                  <a:srgbClr val="002060"/>
                </a:solidFill>
                <a:latin typeface="Tahoma" pitchFamily="34" charset="0"/>
                <a:ea typeface="Tahoma" pitchFamily="34" charset="0"/>
                <a:cs typeface="Tahoma" pitchFamily="34" charset="0"/>
              </a:rPr>
              <a:t>Triển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khai</a:t>
            </a:r>
            <a:r>
              <a:rPr lang="en-US" sz="1400" dirty="0" smtClean="0">
                <a:solidFill>
                  <a:srgbClr val="002060"/>
                </a:solidFill>
                <a:latin typeface="Tahoma" pitchFamily="34" charset="0"/>
                <a:ea typeface="Tahoma" pitchFamily="34" charset="0"/>
                <a:cs typeface="Tahoma" pitchFamily="34" charset="0"/>
              </a:rPr>
              <a:t> </a:t>
            </a:r>
            <a:r>
              <a:rPr lang="en-US" sz="1400" dirty="0">
                <a:solidFill>
                  <a:srgbClr val="002060"/>
                </a:solidFill>
                <a:latin typeface="Tahoma" pitchFamily="34" charset="0"/>
                <a:ea typeface="Tahoma" pitchFamily="34" charset="0"/>
                <a:cs typeface="Tahoma" pitchFamily="34" charset="0"/>
              </a:rPr>
              <a:t>D</a:t>
            </a:r>
            <a:r>
              <a:rPr lang="en-US" sz="1400" dirty="0" smtClean="0">
                <a:solidFill>
                  <a:srgbClr val="002060"/>
                </a:solidFill>
                <a:latin typeface="Tahoma" pitchFamily="34" charset="0"/>
                <a:ea typeface="Tahoma" pitchFamily="34" charset="0"/>
                <a:cs typeface="Tahoma" pitchFamily="34" charset="0"/>
              </a:rPr>
              <a:t>ocker</a:t>
            </a:r>
            <a:endParaRPr lang="ko-KR" altLang="en-US" sz="1400" b="1" dirty="0">
              <a:solidFill>
                <a:srgbClr val="002060"/>
              </a:solidFill>
              <a:latin typeface="Tahoma" pitchFamily="34" charset="0"/>
              <a:cs typeface="Tahoma" pitchFamily="34" charset="0"/>
            </a:endParaRPr>
          </a:p>
        </p:txBody>
      </p:sp>
      <p:sp>
        <p:nvSpPr>
          <p:cNvPr id="80" name="TextBox 79"/>
          <p:cNvSpPr txBox="1"/>
          <p:nvPr/>
        </p:nvSpPr>
        <p:spPr>
          <a:xfrm>
            <a:off x="3825345" y="4591457"/>
            <a:ext cx="3554967" cy="307777"/>
          </a:xfrm>
          <a:prstGeom prst="rect">
            <a:avLst/>
          </a:prstGeom>
          <a:noFill/>
        </p:spPr>
        <p:txBody>
          <a:bodyPr wrap="square" rtlCol="0">
            <a:spAutoFit/>
          </a:bodyPr>
          <a:lstStyle/>
          <a:p>
            <a:r>
              <a:rPr lang="en-US" altLang="ko-KR" sz="1400" dirty="0" err="1" smtClean="0">
                <a:solidFill>
                  <a:srgbClr val="002060"/>
                </a:solidFill>
                <a:latin typeface="Tahoma" pitchFamily="34" charset="0"/>
                <a:ea typeface="Tahoma" pitchFamily="34" charset="0"/>
                <a:cs typeface="Tahoma" pitchFamily="34" charset="0"/>
              </a:rPr>
              <a:t>Ứng</a:t>
            </a:r>
            <a:r>
              <a:rPr lang="en-US" altLang="ko-KR" sz="1400" dirty="0" smtClean="0">
                <a:solidFill>
                  <a:srgbClr val="002060"/>
                </a:solidFill>
                <a:latin typeface="Tahoma" pitchFamily="34" charset="0"/>
                <a:ea typeface="Tahoma" pitchFamily="34" charset="0"/>
                <a:cs typeface="Tahoma" pitchFamily="34" charset="0"/>
              </a:rPr>
              <a:t> </a:t>
            </a:r>
            <a:r>
              <a:rPr lang="en-US" altLang="ko-KR" sz="1400" dirty="0" err="1" smtClean="0">
                <a:solidFill>
                  <a:srgbClr val="002060"/>
                </a:solidFill>
                <a:latin typeface="Tahoma" pitchFamily="34" charset="0"/>
                <a:ea typeface="Tahoma" pitchFamily="34" charset="0"/>
                <a:cs typeface="Tahoma" pitchFamily="34" charset="0"/>
              </a:rPr>
              <a:t>dụng</a:t>
            </a:r>
            <a:r>
              <a:rPr lang="en-US" altLang="ko-KR" sz="1400" dirty="0" smtClean="0">
                <a:solidFill>
                  <a:srgbClr val="002060"/>
                </a:solidFill>
                <a:latin typeface="Tahoma" pitchFamily="34" charset="0"/>
                <a:ea typeface="Tahoma" pitchFamily="34" charset="0"/>
                <a:cs typeface="Tahoma" pitchFamily="34" charset="0"/>
              </a:rPr>
              <a:t> </a:t>
            </a:r>
            <a:r>
              <a:rPr lang="en-US" altLang="ko-KR" sz="1400" dirty="0" err="1" smtClean="0">
                <a:solidFill>
                  <a:srgbClr val="002060"/>
                </a:solidFill>
                <a:latin typeface="Tahoma" pitchFamily="34" charset="0"/>
                <a:ea typeface="Tahoma" pitchFamily="34" charset="0"/>
                <a:cs typeface="Tahoma" pitchFamily="34" charset="0"/>
              </a:rPr>
              <a:t>thực</a:t>
            </a:r>
            <a:r>
              <a:rPr lang="en-US" altLang="ko-KR" sz="1400" dirty="0" smtClean="0">
                <a:solidFill>
                  <a:srgbClr val="002060"/>
                </a:solidFill>
                <a:latin typeface="Tahoma" pitchFamily="34" charset="0"/>
                <a:ea typeface="Tahoma" pitchFamily="34" charset="0"/>
                <a:cs typeface="Tahoma" pitchFamily="34" charset="0"/>
              </a:rPr>
              <a:t> </a:t>
            </a:r>
            <a:r>
              <a:rPr lang="en-US" altLang="ko-KR" sz="1400" dirty="0" err="1" smtClean="0">
                <a:solidFill>
                  <a:srgbClr val="002060"/>
                </a:solidFill>
                <a:latin typeface="Tahoma" pitchFamily="34" charset="0"/>
                <a:ea typeface="Tahoma" pitchFamily="34" charset="0"/>
                <a:cs typeface="Tahoma" pitchFamily="34" charset="0"/>
              </a:rPr>
              <a:t>tế</a:t>
            </a:r>
            <a:endParaRPr lang="ko-KR" altLang="en-US" sz="1400" b="1" dirty="0">
              <a:solidFill>
                <a:srgbClr val="002060"/>
              </a:solidFill>
              <a:latin typeface="Tahoma" pitchFamily="34" charset="0"/>
              <a:cs typeface="Tahoma" pitchFamily="34" charset="0"/>
            </a:endParaRPr>
          </a:p>
        </p:txBody>
      </p:sp>
      <p:sp>
        <p:nvSpPr>
          <p:cNvPr id="81" name="TextBox 80"/>
          <p:cNvSpPr txBox="1"/>
          <p:nvPr/>
        </p:nvSpPr>
        <p:spPr>
          <a:xfrm>
            <a:off x="3196506" y="1431929"/>
            <a:ext cx="274320" cy="307777"/>
          </a:xfrm>
          <a:prstGeom prst="rect">
            <a:avLst/>
          </a:prstGeom>
          <a:noFill/>
        </p:spPr>
        <p:txBody>
          <a:bodyPr wrap="square" rtlCol="0">
            <a:spAutoFit/>
          </a:bodyPr>
          <a:lstStyle/>
          <a:p>
            <a:r>
              <a:rPr lang="en-US" altLang="ko-KR" sz="1400" b="1" dirty="0" smtClean="0">
                <a:solidFill>
                  <a:schemeClr val="bg1"/>
                </a:solidFill>
                <a:latin typeface="Tahoma" pitchFamily="34" charset="0"/>
                <a:cs typeface="Tahoma" pitchFamily="34" charset="0"/>
              </a:rPr>
              <a:t>2</a:t>
            </a:r>
            <a:endParaRPr lang="ko-KR" altLang="en-US" sz="1400" b="1" dirty="0">
              <a:solidFill>
                <a:schemeClr val="bg1"/>
              </a:solidFill>
              <a:latin typeface="Tahoma" pitchFamily="34" charset="0"/>
              <a:cs typeface="Tahoma" pitchFamily="34" charset="0"/>
            </a:endParaRPr>
          </a:p>
        </p:txBody>
      </p:sp>
      <p:sp>
        <p:nvSpPr>
          <p:cNvPr id="82" name="TextBox 81"/>
          <p:cNvSpPr txBox="1"/>
          <p:nvPr/>
        </p:nvSpPr>
        <p:spPr>
          <a:xfrm>
            <a:off x="3191672" y="1927930"/>
            <a:ext cx="274320" cy="307777"/>
          </a:xfrm>
          <a:prstGeom prst="rect">
            <a:avLst/>
          </a:prstGeom>
          <a:noFill/>
        </p:spPr>
        <p:txBody>
          <a:bodyPr wrap="square" rtlCol="0">
            <a:spAutoFit/>
          </a:bodyPr>
          <a:lstStyle/>
          <a:p>
            <a:r>
              <a:rPr lang="en-US" altLang="ko-KR" sz="1400" b="1" dirty="0" smtClean="0">
                <a:solidFill>
                  <a:schemeClr val="bg1"/>
                </a:solidFill>
                <a:latin typeface="Tahoma" pitchFamily="34" charset="0"/>
                <a:cs typeface="Tahoma" pitchFamily="34" charset="0"/>
              </a:rPr>
              <a:t>3</a:t>
            </a:r>
            <a:endParaRPr lang="ko-KR" altLang="en-US" sz="1400" b="1" dirty="0">
              <a:solidFill>
                <a:schemeClr val="bg1"/>
              </a:solidFill>
              <a:latin typeface="Tahoma" pitchFamily="34" charset="0"/>
              <a:cs typeface="Tahoma" pitchFamily="34" charset="0"/>
            </a:endParaRPr>
          </a:p>
        </p:txBody>
      </p:sp>
      <p:sp>
        <p:nvSpPr>
          <p:cNvPr id="83" name="TextBox 82"/>
          <p:cNvSpPr txBox="1"/>
          <p:nvPr/>
        </p:nvSpPr>
        <p:spPr>
          <a:xfrm>
            <a:off x="3202541" y="2425426"/>
            <a:ext cx="274320" cy="307777"/>
          </a:xfrm>
          <a:prstGeom prst="rect">
            <a:avLst/>
          </a:prstGeom>
          <a:noFill/>
        </p:spPr>
        <p:txBody>
          <a:bodyPr wrap="square" rtlCol="0">
            <a:spAutoFit/>
          </a:bodyPr>
          <a:lstStyle/>
          <a:p>
            <a:r>
              <a:rPr lang="en-US" altLang="ko-KR" sz="1400" b="1" dirty="0">
                <a:solidFill>
                  <a:schemeClr val="bg1"/>
                </a:solidFill>
                <a:latin typeface="Tahoma" pitchFamily="34" charset="0"/>
                <a:ea typeface="Tahoma" pitchFamily="34" charset="0"/>
                <a:cs typeface="Tahoma" pitchFamily="34" charset="0"/>
              </a:rPr>
              <a:t>4</a:t>
            </a:r>
            <a:endParaRPr lang="ko-KR" altLang="en-US" sz="1400" b="1" dirty="0">
              <a:solidFill>
                <a:schemeClr val="bg1"/>
              </a:solidFill>
              <a:latin typeface="Tahoma" pitchFamily="34" charset="0"/>
              <a:cs typeface="Tahoma" pitchFamily="34" charset="0"/>
            </a:endParaRPr>
          </a:p>
        </p:txBody>
      </p:sp>
      <p:sp>
        <p:nvSpPr>
          <p:cNvPr id="85" name="TextBox 84"/>
          <p:cNvSpPr txBox="1"/>
          <p:nvPr/>
        </p:nvSpPr>
        <p:spPr>
          <a:xfrm>
            <a:off x="3187999" y="2960444"/>
            <a:ext cx="274320" cy="307777"/>
          </a:xfrm>
          <a:prstGeom prst="rect">
            <a:avLst/>
          </a:prstGeom>
          <a:noFill/>
        </p:spPr>
        <p:txBody>
          <a:bodyPr wrap="square" rtlCol="0">
            <a:spAutoFit/>
          </a:bodyPr>
          <a:lstStyle/>
          <a:p>
            <a:r>
              <a:rPr lang="en-US" altLang="ko-KR" sz="1400" b="1" dirty="0">
                <a:solidFill>
                  <a:schemeClr val="bg1"/>
                </a:solidFill>
                <a:latin typeface="Tahoma" pitchFamily="34" charset="0"/>
                <a:ea typeface="Tahoma" pitchFamily="34" charset="0"/>
                <a:cs typeface="Tahoma" pitchFamily="34" charset="0"/>
              </a:rPr>
              <a:t>5</a:t>
            </a:r>
            <a:endParaRPr lang="ko-KR" altLang="en-US" sz="1400" b="1" dirty="0">
              <a:solidFill>
                <a:schemeClr val="bg1"/>
              </a:solidFill>
              <a:latin typeface="Tahoma" pitchFamily="34" charset="0"/>
              <a:cs typeface="Tahoma" pitchFamily="34" charset="0"/>
            </a:endParaRPr>
          </a:p>
        </p:txBody>
      </p:sp>
      <p:sp>
        <p:nvSpPr>
          <p:cNvPr id="86" name="TextBox 85"/>
          <p:cNvSpPr txBox="1"/>
          <p:nvPr/>
        </p:nvSpPr>
        <p:spPr>
          <a:xfrm>
            <a:off x="3187984" y="3473100"/>
            <a:ext cx="274320" cy="307777"/>
          </a:xfrm>
          <a:prstGeom prst="rect">
            <a:avLst/>
          </a:prstGeom>
          <a:noFill/>
        </p:spPr>
        <p:txBody>
          <a:bodyPr wrap="square" rtlCol="0">
            <a:spAutoFit/>
          </a:bodyPr>
          <a:lstStyle/>
          <a:p>
            <a:r>
              <a:rPr lang="en-US" altLang="ko-KR" sz="1400" b="1" dirty="0">
                <a:solidFill>
                  <a:schemeClr val="bg1"/>
                </a:solidFill>
                <a:latin typeface="Tahoma" pitchFamily="34" charset="0"/>
                <a:ea typeface="Tahoma" pitchFamily="34" charset="0"/>
                <a:cs typeface="Tahoma" pitchFamily="34" charset="0"/>
              </a:rPr>
              <a:t>6</a:t>
            </a:r>
            <a:endParaRPr lang="ko-KR" altLang="en-US" sz="1400" b="1" dirty="0">
              <a:solidFill>
                <a:schemeClr val="bg1"/>
              </a:solidFill>
              <a:latin typeface="Tahoma" pitchFamily="34" charset="0"/>
              <a:cs typeface="Tahoma" pitchFamily="34" charset="0"/>
            </a:endParaRPr>
          </a:p>
        </p:txBody>
      </p:sp>
      <p:sp>
        <p:nvSpPr>
          <p:cNvPr id="87" name="TextBox 86"/>
          <p:cNvSpPr txBox="1"/>
          <p:nvPr/>
        </p:nvSpPr>
        <p:spPr>
          <a:xfrm>
            <a:off x="3158173" y="3959295"/>
            <a:ext cx="274320" cy="307777"/>
          </a:xfrm>
          <a:prstGeom prst="rect">
            <a:avLst/>
          </a:prstGeom>
          <a:noFill/>
        </p:spPr>
        <p:txBody>
          <a:bodyPr wrap="square" rtlCol="0">
            <a:spAutoFit/>
          </a:bodyPr>
          <a:lstStyle/>
          <a:p>
            <a:r>
              <a:rPr lang="en-US" altLang="ko-KR" sz="1400" b="1" dirty="0">
                <a:solidFill>
                  <a:schemeClr val="bg1"/>
                </a:solidFill>
                <a:latin typeface="Tahoma" pitchFamily="34" charset="0"/>
                <a:ea typeface="Tahoma" pitchFamily="34" charset="0"/>
                <a:cs typeface="Tahoma" pitchFamily="34" charset="0"/>
              </a:rPr>
              <a:t>7</a:t>
            </a:r>
            <a:endParaRPr lang="ko-KR" altLang="en-US" sz="1400" b="1" dirty="0">
              <a:solidFill>
                <a:schemeClr val="bg1"/>
              </a:solidFill>
              <a:latin typeface="Tahoma" pitchFamily="34" charset="0"/>
              <a:cs typeface="Tahoma" pitchFamily="34" charset="0"/>
            </a:endParaRPr>
          </a:p>
        </p:txBody>
      </p:sp>
      <p:sp>
        <p:nvSpPr>
          <p:cNvPr id="88" name="TextBox 87"/>
          <p:cNvSpPr txBox="1"/>
          <p:nvPr/>
        </p:nvSpPr>
        <p:spPr>
          <a:xfrm>
            <a:off x="3163960" y="4516746"/>
            <a:ext cx="274320" cy="307777"/>
          </a:xfrm>
          <a:prstGeom prst="rect">
            <a:avLst/>
          </a:prstGeom>
          <a:noFill/>
        </p:spPr>
        <p:txBody>
          <a:bodyPr wrap="square" rtlCol="0">
            <a:spAutoFit/>
          </a:bodyPr>
          <a:lstStyle/>
          <a:p>
            <a:r>
              <a:rPr lang="en-US" altLang="ko-KR" sz="1400" b="1" dirty="0">
                <a:solidFill>
                  <a:schemeClr val="bg1"/>
                </a:solidFill>
                <a:latin typeface="Tahoma" pitchFamily="34" charset="0"/>
                <a:ea typeface="Tahoma" pitchFamily="34" charset="0"/>
                <a:cs typeface="Tahoma" pitchFamily="34" charset="0"/>
              </a:rPr>
              <a:t>8</a:t>
            </a:r>
            <a:endParaRPr lang="ko-KR" altLang="en-US" sz="1400" b="1" dirty="0">
              <a:solidFill>
                <a:schemeClr val="bg1"/>
              </a:solidFill>
              <a:latin typeface="Tahoma" pitchFamily="34" charset="0"/>
              <a:cs typeface="Tahoma"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4</a:t>
            </a:r>
            <a:r>
              <a:rPr lang="en-US" sz="2400" b="1" dirty="0" smtClean="0">
                <a:solidFill>
                  <a:schemeClr val="accent1"/>
                </a:solidFill>
              </a:rPr>
              <a:t>. </a:t>
            </a:r>
            <a:r>
              <a:rPr lang="en-US" sz="2400" b="1" dirty="0" err="1">
                <a:solidFill>
                  <a:schemeClr val="accent1"/>
                </a:solidFill>
              </a:rPr>
              <a:t>Các</a:t>
            </a:r>
            <a:r>
              <a:rPr lang="en-US" sz="2400" b="1" dirty="0">
                <a:solidFill>
                  <a:schemeClr val="accent1"/>
                </a:solidFill>
              </a:rPr>
              <a:t> </a:t>
            </a:r>
            <a:r>
              <a:rPr lang="en-US" sz="2400" b="1" dirty="0" err="1">
                <a:solidFill>
                  <a:schemeClr val="accent1"/>
                </a:solidFill>
              </a:rPr>
              <a:t>thành</a:t>
            </a:r>
            <a:r>
              <a:rPr lang="en-US" sz="2400" b="1" dirty="0">
                <a:solidFill>
                  <a:schemeClr val="accent1"/>
                </a:solidFill>
              </a:rPr>
              <a:t> </a:t>
            </a:r>
            <a:r>
              <a:rPr lang="en-US" sz="2400" b="1" dirty="0" err="1">
                <a:solidFill>
                  <a:schemeClr val="accent1"/>
                </a:solidFill>
              </a:rPr>
              <a:t>phần</a:t>
            </a:r>
            <a:r>
              <a:rPr lang="en-US" sz="2400" b="1" dirty="0">
                <a:solidFill>
                  <a:schemeClr val="accent1"/>
                </a:solidFill>
              </a:rPr>
              <a:t>/</a:t>
            </a:r>
            <a:r>
              <a:rPr lang="en-US" sz="2400" b="1" dirty="0" err="1">
                <a:solidFill>
                  <a:schemeClr val="accent1"/>
                </a:solidFill>
              </a:rPr>
              <a:t>kiến</a:t>
            </a:r>
            <a:r>
              <a:rPr lang="en-US" sz="2400" b="1" dirty="0">
                <a:solidFill>
                  <a:schemeClr val="accent1"/>
                </a:solidFill>
              </a:rPr>
              <a:t> </a:t>
            </a:r>
            <a:r>
              <a:rPr lang="en-US" sz="2400" b="1" dirty="0" err="1">
                <a:solidFill>
                  <a:schemeClr val="accent1"/>
                </a:solidFill>
              </a:rPr>
              <a:t>trúc</a:t>
            </a:r>
            <a:endParaRPr lang="en-US" sz="2400" b="1" dirty="0">
              <a:solidFill>
                <a:schemeClr val="accent1"/>
              </a:solidFill>
            </a:endParaRPr>
          </a:p>
        </p:txBody>
      </p:sp>
      <p:sp>
        <p:nvSpPr>
          <p:cNvPr id="5" name="Rectangle 4"/>
          <p:cNvSpPr/>
          <p:nvPr/>
        </p:nvSpPr>
        <p:spPr>
          <a:xfrm>
            <a:off x="148190" y="609358"/>
            <a:ext cx="2326278" cy="369332"/>
          </a:xfrm>
          <a:prstGeom prst="rect">
            <a:avLst/>
          </a:prstGeom>
        </p:spPr>
        <p:txBody>
          <a:bodyPr wrap="none">
            <a:spAutoFit/>
          </a:bodyPr>
          <a:lstStyle/>
          <a:p>
            <a:r>
              <a:rPr lang="en-US" b="1" dirty="0" smtClean="0">
                <a:solidFill>
                  <a:schemeClr val="accent1"/>
                </a:solidFill>
              </a:rPr>
              <a:t>4.6 Docker Network</a:t>
            </a:r>
            <a:endParaRPr lang="en-US" b="1" dirty="0">
              <a:solidFill>
                <a:schemeClr val="accent1"/>
              </a:solidFill>
            </a:endParaRPr>
          </a:p>
        </p:txBody>
      </p:sp>
      <p:pic>
        <p:nvPicPr>
          <p:cNvPr id="8" name="Picture 7"/>
          <p:cNvPicPr>
            <a:picLocks noChangeAspect="1"/>
          </p:cNvPicPr>
          <p:nvPr/>
        </p:nvPicPr>
        <p:blipFill>
          <a:blip r:embed="rId3"/>
          <a:stretch>
            <a:fillRect/>
          </a:stretch>
        </p:blipFill>
        <p:spPr>
          <a:xfrm>
            <a:off x="3059830" y="843558"/>
            <a:ext cx="6048674" cy="4072004"/>
          </a:xfrm>
          <a:prstGeom prst="rect">
            <a:avLst/>
          </a:prstGeom>
        </p:spPr>
      </p:pic>
      <p:sp>
        <p:nvSpPr>
          <p:cNvPr id="9" name="TextBox 8"/>
          <p:cNvSpPr txBox="1"/>
          <p:nvPr/>
        </p:nvSpPr>
        <p:spPr>
          <a:xfrm>
            <a:off x="148190" y="1082975"/>
            <a:ext cx="2640352" cy="830997"/>
          </a:xfrm>
          <a:prstGeom prst="rect">
            <a:avLst/>
          </a:prstGeom>
          <a:noFill/>
        </p:spPr>
        <p:txBody>
          <a:bodyPr wrap="square" rtlCol="0">
            <a:spAutoFit/>
          </a:bodyPr>
          <a:lstStyle/>
          <a:p>
            <a:r>
              <a:rPr lang="en-US" sz="1600" dirty="0"/>
              <a:t>Bridge networks</a:t>
            </a:r>
            <a:br>
              <a:rPr lang="en-US" sz="1600" dirty="0"/>
            </a:br>
            <a:r>
              <a:rPr lang="en-US" sz="1600" dirty="0" smtClean="0"/>
              <a:t>- default bridge</a:t>
            </a:r>
          </a:p>
          <a:p>
            <a:r>
              <a:rPr lang="en-US" sz="1600" dirty="0"/>
              <a:t>- user-defined </a:t>
            </a:r>
            <a:r>
              <a:rPr lang="en-US" sz="1600" dirty="0" smtClean="0"/>
              <a:t>bridges</a:t>
            </a:r>
            <a:endParaRPr lang="en-US" sz="1600" dirty="0"/>
          </a:p>
        </p:txBody>
      </p:sp>
    </p:spTree>
    <p:extLst>
      <p:ext uri="{BB962C8B-B14F-4D97-AF65-F5344CB8AC3E}">
        <p14:creationId xmlns:p14="http://schemas.microsoft.com/office/powerpoint/2010/main" val="3629739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latin typeface="+mn-lt"/>
              </a:rPr>
              <a:t>5</a:t>
            </a:r>
            <a:r>
              <a:rPr lang="en-US" sz="2400" b="1" dirty="0" smtClean="0">
                <a:solidFill>
                  <a:schemeClr val="accent1"/>
                </a:solidFill>
                <a:latin typeface="+mn-lt"/>
              </a:rPr>
              <a:t>. </a:t>
            </a:r>
            <a:r>
              <a:rPr lang="en-US" sz="2400" b="1" dirty="0" err="1" smtClean="0">
                <a:solidFill>
                  <a:schemeClr val="accent1"/>
                </a:solidFill>
                <a:latin typeface="+mn-lt"/>
              </a:rPr>
              <a:t>Cài</a:t>
            </a:r>
            <a:r>
              <a:rPr lang="en-US" sz="2400" b="1" dirty="0" smtClean="0">
                <a:solidFill>
                  <a:schemeClr val="accent1"/>
                </a:solidFill>
                <a:latin typeface="+mn-lt"/>
              </a:rPr>
              <a:t> </a:t>
            </a:r>
            <a:r>
              <a:rPr lang="en-US" sz="2400" b="1" dirty="0" err="1" smtClean="0">
                <a:solidFill>
                  <a:schemeClr val="accent1"/>
                </a:solidFill>
                <a:latin typeface="+mn-lt"/>
              </a:rPr>
              <a:t>đặt</a:t>
            </a:r>
            <a:endParaRPr lang="en-US" sz="2400" b="1" dirty="0">
              <a:solidFill>
                <a:schemeClr val="accent1"/>
              </a:solidFill>
              <a:latin typeface="+mn-lt"/>
            </a:endParaRPr>
          </a:p>
        </p:txBody>
      </p:sp>
      <p:sp>
        <p:nvSpPr>
          <p:cNvPr id="3" name="TextBox 2"/>
          <p:cNvSpPr txBox="1"/>
          <p:nvPr/>
        </p:nvSpPr>
        <p:spPr>
          <a:xfrm>
            <a:off x="148191" y="1050174"/>
            <a:ext cx="4705049" cy="584775"/>
          </a:xfrm>
          <a:prstGeom prst="rect">
            <a:avLst/>
          </a:prstGeom>
          <a:noFill/>
        </p:spPr>
        <p:txBody>
          <a:bodyPr wrap="square" rtlCol="0">
            <a:spAutoFit/>
          </a:bodyPr>
          <a:lstStyle/>
          <a:p>
            <a:r>
              <a:rPr lang="en-US" sz="1600" dirty="0" smtClean="0">
                <a:latin typeface="Tahoma" panose="020B0604030504040204" pitchFamily="34" charset="0"/>
                <a:ea typeface="Tahoma" panose="020B0604030504040204" pitchFamily="34" charset="0"/>
                <a:cs typeface="Tahoma" panose="020B0604030504040204" pitchFamily="34" charset="0"/>
              </a:rPr>
              <a:t>Linux: </a:t>
            </a:r>
          </a:p>
          <a:p>
            <a:r>
              <a:rPr lang="en-US" sz="1600" dirty="0" smtClean="0">
                <a:latin typeface="Tahoma" panose="020B0604030504040204" pitchFamily="34" charset="0"/>
                <a:ea typeface="Tahoma" panose="020B0604030504040204" pitchFamily="34" charset="0"/>
                <a:cs typeface="Tahoma" panose="020B0604030504040204" pitchFamily="34" charset="0"/>
              </a:rPr>
              <a:t>  + </a:t>
            </a:r>
            <a:r>
              <a:rPr lang="en-US" sz="1600" dirty="0">
                <a:latin typeface="Tahoma" panose="020B0604030504040204" pitchFamily="34" charset="0"/>
                <a:ea typeface="Tahoma" panose="020B0604030504040204" pitchFamily="34" charset="0"/>
                <a:cs typeface="Tahoma" panose="020B0604030504040204" pitchFamily="34" charset="0"/>
              </a:rPr>
              <a:t>Ubuntu: apt-get install </a:t>
            </a:r>
            <a:r>
              <a:rPr lang="en-US" sz="1600" dirty="0" err="1" smtClean="0">
                <a:latin typeface="Tahoma" panose="020B0604030504040204" pitchFamily="34" charset="0"/>
                <a:ea typeface="Tahoma" panose="020B0604030504040204" pitchFamily="34" charset="0"/>
                <a:cs typeface="Tahoma" panose="020B0604030504040204" pitchFamily="34" charset="0"/>
              </a:rPr>
              <a:t>docker</a:t>
            </a:r>
            <a:r>
              <a:rPr lang="en-US" sz="1600" dirty="0" smtClean="0">
                <a:latin typeface="Tahoma" panose="020B0604030504040204" pitchFamily="34" charset="0"/>
                <a:ea typeface="Tahoma" panose="020B0604030504040204" pitchFamily="34" charset="0"/>
                <a:cs typeface="Tahoma" panose="020B0604030504040204" pitchFamily="34" charset="0"/>
              </a:rPr>
              <a:t>-engine… </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49693" y="1810962"/>
            <a:ext cx="4705049" cy="1323439"/>
          </a:xfrm>
          <a:prstGeom prst="rect">
            <a:avLst/>
          </a:prstGeom>
          <a:noFill/>
        </p:spPr>
        <p:txBody>
          <a:bodyPr wrap="square" rtlCol="0">
            <a:spAutoFit/>
          </a:bodyPr>
          <a:lstStyle/>
          <a:p>
            <a:r>
              <a:rPr lang="en-US" sz="1600" dirty="0" smtClean="0">
                <a:latin typeface="Tahoma" panose="020B0604030504040204" pitchFamily="34" charset="0"/>
                <a:ea typeface="Tahoma" panose="020B0604030504040204" pitchFamily="34" charset="0"/>
                <a:cs typeface="Tahoma" panose="020B0604030504040204" pitchFamily="34" charset="0"/>
              </a:rPr>
              <a:t>Window: </a:t>
            </a:r>
          </a:p>
          <a:p>
            <a:r>
              <a:rPr lang="en-US" sz="1600" dirty="0" smtClean="0">
                <a:latin typeface="Tahoma" panose="020B0604030504040204" pitchFamily="34" charset="0"/>
                <a:ea typeface="Tahoma" panose="020B0604030504040204" pitchFamily="34" charset="0"/>
                <a:cs typeface="Tahoma" panose="020B0604030504040204" pitchFamily="34" charset="0"/>
              </a:rPr>
              <a:t>  + Window container(</a:t>
            </a:r>
            <a:r>
              <a:rPr lang="en-US" sz="1600" dirty="0">
                <a:latin typeface="Tahoma" panose="020B0604030504040204" pitchFamily="34" charset="0"/>
                <a:ea typeface="Tahoma" panose="020B0604030504040204" pitchFamily="34" charset="0"/>
                <a:cs typeface="Tahoma" panose="020B0604030504040204" pitchFamily="34" charset="0"/>
              </a:rPr>
              <a:t>Windows Server </a:t>
            </a:r>
            <a:r>
              <a:rPr lang="en-US" sz="1600" dirty="0" smtClean="0">
                <a:latin typeface="Tahoma" panose="020B0604030504040204" pitchFamily="34" charset="0"/>
                <a:ea typeface="Tahoma" panose="020B0604030504040204" pitchFamily="34" charset="0"/>
                <a:cs typeface="Tahoma" panose="020B0604030504040204" pitchFamily="34" charset="0"/>
              </a:rPr>
              <a:t>2016,</a:t>
            </a:r>
            <a:r>
              <a:rPr lang="en-US" sz="1600" dirty="0">
                <a:latin typeface="Tahoma" panose="020B0604030504040204" pitchFamily="34" charset="0"/>
                <a:ea typeface="Tahoma" panose="020B0604030504040204" pitchFamily="34" charset="0"/>
                <a:cs typeface="Tahoma" panose="020B0604030504040204" pitchFamily="34" charset="0"/>
              </a:rPr>
              <a:t> Windows Server </a:t>
            </a:r>
            <a:r>
              <a:rPr lang="en-US" sz="1600" dirty="0" smtClean="0">
                <a:latin typeface="Tahoma" panose="020B0604030504040204" pitchFamily="34" charset="0"/>
                <a:ea typeface="Tahoma" panose="020B0604030504040204" pitchFamily="34" charset="0"/>
                <a:cs typeface="Tahoma" panose="020B0604030504040204" pitchFamily="34" charset="0"/>
              </a:rPr>
              <a:t>2019 and Windows </a:t>
            </a:r>
            <a:r>
              <a:rPr lang="en-US" sz="1600" dirty="0">
                <a:latin typeface="Tahoma" panose="020B0604030504040204" pitchFamily="34" charset="0"/>
                <a:ea typeface="Tahoma" panose="020B0604030504040204" pitchFamily="34" charset="0"/>
                <a:cs typeface="Tahoma" panose="020B0604030504040204" pitchFamily="34" charset="0"/>
              </a:rPr>
              <a:t>10</a:t>
            </a:r>
            <a:r>
              <a:rPr lang="en-US" sz="1600" dirty="0" smtClean="0">
                <a:latin typeface="Tahoma" panose="020B0604030504040204" pitchFamily="34" charset="0"/>
                <a:ea typeface="Tahoma" panose="020B0604030504040204" pitchFamily="34" charset="0"/>
                <a:cs typeface="Tahoma" panose="020B0604030504040204" pitchFamily="34" charset="0"/>
              </a:rPr>
              <a:t>)</a:t>
            </a:r>
          </a:p>
          <a:p>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 Linux container: Hyper-V + </a:t>
            </a:r>
            <a:r>
              <a:rPr lang="en-US" sz="1600" dirty="0" err="1" smtClean="0">
                <a:latin typeface="Tahoma" panose="020B0604030504040204" pitchFamily="34" charset="0"/>
                <a:ea typeface="Tahoma" panose="020B0604030504040204" pitchFamily="34" charset="0"/>
                <a:cs typeface="Tahoma" panose="020B0604030504040204" pitchFamily="34" charset="0"/>
              </a:rPr>
              <a:t>MobyLinuxVM</a:t>
            </a: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based on </a:t>
            </a:r>
            <a:r>
              <a:rPr lang="en-US" sz="1600" b="1" dirty="0">
                <a:latin typeface="Tahoma" panose="020B0604030504040204" pitchFamily="34" charset="0"/>
                <a:ea typeface="Tahoma" panose="020B0604030504040204" pitchFamily="34" charset="0"/>
                <a:cs typeface="Tahoma" panose="020B0604030504040204" pitchFamily="34" charset="0"/>
                <a:hlinkClick r:id="rId3"/>
              </a:rPr>
              <a:t>Alpine Linux</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148190" y="3310414"/>
            <a:ext cx="4705049" cy="338554"/>
          </a:xfrm>
          <a:prstGeom prst="rect">
            <a:avLst/>
          </a:prstGeom>
          <a:noFill/>
        </p:spPr>
        <p:txBody>
          <a:bodyPr wrap="square" rtlCol="0">
            <a:spAutoFit/>
          </a:bodyPr>
          <a:lstStyle/>
          <a:p>
            <a:r>
              <a:rPr lang="en-US" sz="1600" dirty="0" err="1" smtClean="0">
                <a:latin typeface="Tahoma" panose="020B0604030504040204" pitchFamily="34" charset="0"/>
                <a:ea typeface="Tahoma" panose="020B0604030504040204" pitchFamily="34" charset="0"/>
                <a:cs typeface="Tahoma" panose="020B0604030504040204" pitchFamily="34" charset="0"/>
              </a:rPr>
              <a:t>MacOS</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HyperKit</a:t>
            </a:r>
            <a:r>
              <a:rPr lang="en-US" sz="1600" dirty="0" smtClean="0">
                <a:latin typeface="Tahoma" panose="020B0604030504040204" pitchFamily="34" charset="0"/>
                <a:ea typeface="Tahoma" panose="020B0604030504040204" pitchFamily="34" charset="0"/>
                <a:cs typeface="Tahoma" panose="020B0604030504040204" pitchFamily="34" charset="0"/>
              </a:rPr>
              <a:t> + </a:t>
            </a:r>
            <a:r>
              <a:rPr lang="en-US" sz="1600" dirty="0" err="1">
                <a:latin typeface="Tahoma" panose="020B0604030504040204" pitchFamily="34" charset="0"/>
                <a:ea typeface="Tahoma" panose="020B0604030504040204" pitchFamily="34" charset="0"/>
                <a:cs typeface="Tahoma" panose="020B0604030504040204" pitchFamily="34" charset="0"/>
              </a:rPr>
              <a:t>MobyLinuxVM</a:t>
            </a: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6644" y="959508"/>
            <a:ext cx="4089852" cy="2980394"/>
          </a:xfrm>
          <a:prstGeom prst="rect">
            <a:avLst/>
          </a:prstGeom>
        </p:spPr>
      </p:pic>
    </p:spTree>
    <p:extLst>
      <p:ext uri="{BB962C8B-B14F-4D97-AF65-F5344CB8AC3E}">
        <p14:creationId xmlns:p14="http://schemas.microsoft.com/office/powerpoint/2010/main" val="1525713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latin typeface="+mn-lt"/>
              </a:rPr>
              <a:t>6</a:t>
            </a:r>
            <a:r>
              <a:rPr lang="en-US" sz="2400" b="1" dirty="0" smtClean="0">
                <a:solidFill>
                  <a:schemeClr val="accent1"/>
                </a:solidFill>
                <a:latin typeface="+mn-lt"/>
              </a:rPr>
              <a:t>. </a:t>
            </a:r>
            <a:r>
              <a:rPr lang="en-US" sz="2400" b="1" dirty="0" err="1" smtClean="0">
                <a:solidFill>
                  <a:schemeClr val="accent1"/>
                </a:solidFill>
                <a:latin typeface="+mn-lt"/>
              </a:rPr>
              <a:t>Một</a:t>
            </a:r>
            <a:r>
              <a:rPr lang="en-US" sz="2400" b="1" dirty="0" smtClean="0">
                <a:solidFill>
                  <a:schemeClr val="accent1"/>
                </a:solidFill>
                <a:latin typeface="+mn-lt"/>
              </a:rPr>
              <a:t> </a:t>
            </a:r>
            <a:r>
              <a:rPr lang="en-US" sz="2400" b="1" dirty="0" err="1" smtClean="0">
                <a:solidFill>
                  <a:schemeClr val="accent1"/>
                </a:solidFill>
                <a:latin typeface="+mn-lt"/>
              </a:rPr>
              <a:t>số</a:t>
            </a:r>
            <a:r>
              <a:rPr lang="en-US" sz="2400" b="1" dirty="0" smtClean="0">
                <a:solidFill>
                  <a:schemeClr val="accent1"/>
                </a:solidFill>
                <a:latin typeface="+mn-lt"/>
              </a:rPr>
              <a:t> </a:t>
            </a:r>
            <a:r>
              <a:rPr lang="en-US" sz="2400" b="1" dirty="0" err="1" smtClean="0">
                <a:solidFill>
                  <a:schemeClr val="accent1"/>
                </a:solidFill>
                <a:latin typeface="+mn-lt"/>
              </a:rPr>
              <a:t>lệnh</a:t>
            </a:r>
            <a:r>
              <a:rPr lang="en-US" sz="2400" b="1" dirty="0" smtClean="0">
                <a:solidFill>
                  <a:schemeClr val="accent1"/>
                </a:solidFill>
                <a:latin typeface="+mn-lt"/>
              </a:rPr>
              <a:t> </a:t>
            </a:r>
            <a:r>
              <a:rPr lang="en-US" sz="2400" b="1" dirty="0" err="1" smtClean="0">
                <a:solidFill>
                  <a:schemeClr val="accent1"/>
                </a:solidFill>
                <a:latin typeface="+mn-lt"/>
              </a:rPr>
              <a:t>cơ</a:t>
            </a:r>
            <a:r>
              <a:rPr lang="en-US" sz="2400" b="1" dirty="0" smtClean="0">
                <a:solidFill>
                  <a:schemeClr val="accent1"/>
                </a:solidFill>
                <a:latin typeface="+mn-lt"/>
              </a:rPr>
              <a:t> </a:t>
            </a:r>
            <a:r>
              <a:rPr lang="en-US" sz="2400" b="1" dirty="0" err="1" smtClean="0">
                <a:solidFill>
                  <a:schemeClr val="accent1"/>
                </a:solidFill>
                <a:latin typeface="+mn-lt"/>
              </a:rPr>
              <a:t>bản</a:t>
            </a:r>
            <a:endParaRPr lang="en-US" sz="2400" b="1" dirty="0">
              <a:solidFill>
                <a:schemeClr val="accent1"/>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699542"/>
            <a:ext cx="8496944" cy="4068452"/>
          </a:xfrm>
          <a:prstGeom prst="rect">
            <a:avLst/>
          </a:prstGeom>
        </p:spPr>
      </p:pic>
    </p:spTree>
    <p:extLst>
      <p:ext uri="{BB962C8B-B14F-4D97-AF65-F5344CB8AC3E}">
        <p14:creationId xmlns:p14="http://schemas.microsoft.com/office/powerpoint/2010/main" val="1166903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7</a:t>
            </a:r>
            <a:r>
              <a:rPr lang="en-US" sz="2400" b="1" dirty="0" smtClean="0">
                <a:solidFill>
                  <a:schemeClr val="accent1"/>
                </a:solidFill>
              </a:rPr>
              <a:t>. </a:t>
            </a:r>
            <a:r>
              <a:rPr lang="en-US" sz="2400" b="1" dirty="0" err="1" smtClean="0">
                <a:solidFill>
                  <a:schemeClr val="accent1"/>
                </a:solidFill>
              </a:rPr>
              <a:t>Triển</a:t>
            </a:r>
            <a:r>
              <a:rPr lang="en-US" sz="2400" b="1" dirty="0" smtClean="0">
                <a:solidFill>
                  <a:schemeClr val="accent1"/>
                </a:solidFill>
              </a:rPr>
              <a:t> </a:t>
            </a:r>
            <a:r>
              <a:rPr lang="en-US" sz="2400" b="1" dirty="0" err="1" smtClean="0">
                <a:solidFill>
                  <a:schemeClr val="accent1"/>
                </a:solidFill>
              </a:rPr>
              <a:t>khai</a:t>
            </a:r>
            <a:r>
              <a:rPr lang="en-US" sz="2400" b="1" dirty="0" smtClean="0">
                <a:solidFill>
                  <a:schemeClr val="accent1"/>
                </a:solidFill>
              </a:rPr>
              <a:t> </a:t>
            </a:r>
            <a:r>
              <a:rPr lang="en-US" sz="2400" b="1" dirty="0" err="1" smtClean="0">
                <a:solidFill>
                  <a:schemeClr val="accent1"/>
                </a:solidFill>
              </a:rPr>
              <a:t>docker</a:t>
            </a:r>
            <a:endParaRPr lang="en-US" sz="2400" b="1" dirty="0">
              <a:solidFill>
                <a:schemeClr val="accent1"/>
              </a:solidFill>
            </a:endParaRPr>
          </a:p>
        </p:txBody>
      </p:sp>
      <p:sp>
        <p:nvSpPr>
          <p:cNvPr id="5" name="Rectangle 4"/>
          <p:cNvSpPr/>
          <p:nvPr/>
        </p:nvSpPr>
        <p:spPr>
          <a:xfrm>
            <a:off x="148190" y="609358"/>
            <a:ext cx="1685077" cy="369332"/>
          </a:xfrm>
          <a:prstGeom prst="rect">
            <a:avLst/>
          </a:prstGeom>
        </p:spPr>
        <p:txBody>
          <a:bodyPr wrap="none">
            <a:spAutoFit/>
          </a:bodyPr>
          <a:lstStyle/>
          <a:p>
            <a:r>
              <a:rPr lang="en-US" b="1" dirty="0">
                <a:solidFill>
                  <a:schemeClr val="accent1"/>
                </a:solidFill>
              </a:rPr>
              <a:t>7</a:t>
            </a:r>
            <a:r>
              <a:rPr lang="en-US" b="1" dirty="0" smtClean="0">
                <a:solidFill>
                  <a:schemeClr val="accent1"/>
                </a:solidFill>
              </a:rPr>
              <a:t>.1 </a:t>
            </a:r>
            <a:r>
              <a:rPr lang="en-US" b="1" dirty="0" err="1" smtClean="0">
                <a:solidFill>
                  <a:schemeClr val="accent1"/>
                </a:solidFill>
              </a:rPr>
              <a:t>Dockerfile</a:t>
            </a:r>
            <a:endParaRPr lang="en-US" b="1" dirty="0">
              <a:solidFill>
                <a:schemeClr val="accen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27" y="1488305"/>
            <a:ext cx="6839744" cy="3290982"/>
          </a:xfrm>
          <a:prstGeom prst="rect">
            <a:avLst/>
          </a:prstGeom>
        </p:spPr>
      </p:pic>
      <p:sp>
        <p:nvSpPr>
          <p:cNvPr id="7" name="TextBox 6"/>
          <p:cNvSpPr txBox="1"/>
          <p:nvPr/>
        </p:nvSpPr>
        <p:spPr>
          <a:xfrm>
            <a:off x="343871" y="978690"/>
            <a:ext cx="8456257" cy="338554"/>
          </a:xfrm>
          <a:prstGeom prst="rect">
            <a:avLst/>
          </a:prstGeom>
          <a:noFill/>
        </p:spPr>
        <p:txBody>
          <a:bodyPr wrap="square" rtlCol="0">
            <a:spAutoFit/>
          </a:bodyPr>
          <a:lstStyle/>
          <a:p>
            <a:r>
              <a:rPr lang="en-US" sz="1600" dirty="0" err="1"/>
              <a:t>Là</a:t>
            </a:r>
            <a:r>
              <a:rPr lang="en-US" sz="1600" dirty="0"/>
              <a:t> </a:t>
            </a:r>
            <a:r>
              <a:rPr lang="en-US" sz="1600" dirty="0" err="1"/>
              <a:t>một</a:t>
            </a:r>
            <a:r>
              <a:rPr lang="en-US" sz="1600" dirty="0"/>
              <a:t> file </a:t>
            </a:r>
            <a:r>
              <a:rPr lang="en-US" sz="1600" dirty="0" err="1"/>
              <a:t>chứa</a:t>
            </a:r>
            <a:r>
              <a:rPr lang="en-US" sz="1600" dirty="0"/>
              <a:t> </a:t>
            </a:r>
            <a:r>
              <a:rPr lang="en-US" sz="1600" dirty="0" err="1"/>
              <a:t>tập</a:t>
            </a:r>
            <a:r>
              <a:rPr lang="en-US" sz="1600" dirty="0"/>
              <a:t> </a:t>
            </a:r>
            <a:r>
              <a:rPr lang="en-US" sz="1600" dirty="0" err="1"/>
              <a:t>hợp</a:t>
            </a:r>
            <a:r>
              <a:rPr lang="en-US" sz="1600" dirty="0"/>
              <a:t> </a:t>
            </a:r>
            <a:r>
              <a:rPr lang="en-US" sz="1600" dirty="0" err="1"/>
              <a:t>các</a:t>
            </a:r>
            <a:r>
              <a:rPr lang="en-US" sz="1600" dirty="0"/>
              <a:t> </a:t>
            </a:r>
            <a:r>
              <a:rPr lang="en-US" sz="1600" dirty="0" err="1"/>
              <a:t>lệnh</a:t>
            </a:r>
            <a:r>
              <a:rPr lang="en-US" sz="1600" dirty="0"/>
              <a:t> </a:t>
            </a:r>
            <a:r>
              <a:rPr lang="en-US" sz="1600" dirty="0" err="1"/>
              <a:t>để</a:t>
            </a:r>
            <a:r>
              <a:rPr lang="en-US" sz="1600" dirty="0"/>
              <a:t> </a:t>
            </a:r>
            <a:r>
              <a:rPr lang="en-US" sz="1600" dirty="0" err="1"/>
              <a:t>docker</a:t>
            </a:r>
            <a:r>
              <a:rPr lang="en-US" sz="1600" dirty="0"/>
              <a:t> </a:t>
            </a:r>
            <a:r>
              <a:rPr lang="en-US" sz="1600" dirty="0" err="1"/>
              <a:t>đóng</a:t>
            </a:r>
            <a:r>
              <a:rPr lang="en-US" sz="1600" dirty="0"/>
              <a:t> </a:t>
            </a:r>
            <a:r>
              <a:rPr lang="en-US" sz="1600" dirty="0" err="1"/>
              <a:t>gói</a:t>
            </a:r>
            <a:r>
              <a:rPr lang="en-US" sz="1600" dirty="0"/>
              <a:t> </a:t>
            </a:r>
            <a:r>
              <a:rPr lang="en-US" sz="1600" dirty="0" err="1"/>
              <a:t>một</a:t>
            </a:r>
            <a:r>
              <a:rPr lang="en-US" sz="1600" dirty="0"/>
              <a:t> image </a:t>
            </a:r>
            <a:r>
              <a:rPr lang="en-US" sz="1600" dirty="0" err="1"/>
              <a:t>theo</a:t>
            </a:r>
            <a:r>
              <a:rPr lang="en-US" sz="1600" dirty="0"/>
              <a:t> </a:t>
            </a:r>
            <a:r>
              <a:rPr lang="en-US" sz="1600" dirty="0" err="1"/>
              <a:t>yêu</a:t>
            </a:r>
            <a:r>
              <a:rPr lang="en-US" sz="1600" dirty="0"/>
              <a:t> </a:t>
            </a:r>
            <a:r>
              <a:rPr lang="en-US" sz="1600" dirty="0" err="1"/>
              <a:t>cầu</a:t>
            </a:r>
            <a:r>
              <a:rPr lang="en-US" sz="1600" dirty="0"/>
              <a:t> </a:t>
            </a:r>
            <a:r>
              <a:rPr lang="en-US" sz="1600" dirty="0" err="1"/>
              <a:t>người</a:t>
            </a:r>
            <a:r>
              <a:rPr lang="en-US" sz="1600" dirty="0"/>
              <a:t> </a:t>
            </a:r>
            <a:r>
              <a:rPr lang="en-US" sz="1600" dirty="0" err="1"/>
              <a:t>dùng</a:t>
            </a:r>
            <a:r>
              <a:rPr lang="en-US" sz="1600" dirty="0"/>
              <a:t>.</a:t>
            </a:r>
          </a:p>
        </p:txBody>
      </p:sp>
    </p:spTree>
    <p:extLst>
      <p:ext uri="{BB962C8B-B14F-4D97-AF65-F5344CB8AC3E}">
        <p14:creationId xmlns:p14="http://schemas.microsoft.com/office/powerpoint/2010/main" val="3942913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7</a:t>
            </a:r>
            <a:r>
              <a:rPr lang="en-US" sz="2400" b="1" dirty="0" smtClean="0">
                <a:solidFill>
                  <a:schemeClr val="accent1"/>
                </a:solidFill>
              </a:rPr>
              <a:t>. </a:t>
            </a:r>
            <a:r>
              <a:rPr lang="en-US" sz="2400" b="1" dirty="0" err="1" smtClean="0">
                <a:solidFill>
                  <a:schemeClr val="accent1"/>
                </a:solidFill>
              </a:rPr>
              <a:t>Triển</a:t>
            </a:r>
            <a:r>
              <a:rPr lang="en-US" sz="2400" b="1" dirty="0" smtClean="0">
                <a:solidFill>
                  <a:schemeClr val="accent1"/>
                </a:solidFill>
              </a:rPr>
              <a:t> </a:t>
            </a:r>
            <a:r>
              <a:rPr lang="en-US" sz="2400" b="1" dirty="0" err="1" smtClean="0">
                <a:solidFill>
                  <a:schemeClr val="accent1"/>
                </a:solidFill>
              </a:rPr>
              <a:t>khai</a:t>
            </a:r>
            <a:r>
              <a:rPr lang="en-US" sz="2400" b="1" dirty="0" smtClean="0">
                <a:solidFill>
                  <a:schemeClr val="accent1"/>
                </a:solidFill>
              </a:rPr>
              <a:t> </a:t>
            </a:r>
            <a:r>
              <a:rPr lang="en-US" sz="2400" b="1" dirty="0" err="1" smtClean="0">
                <a:solidFill>
                  <a:schemeClr val="accent1"/>
                </a:solidFill>
              </a:rPr>
              <a:t>docker</a:t>
            </a:r>
            <a:endParaRPr lang="en-US" sz="2400" b="1" dirty="0">
              <a:solidFill>
                <a:schemeClr val="accent1"/>
              </a:solidFill>
            </a:endParaRPr>
          </a:p>
        </p:txBody>
      </p:sp>
      <p:sp>
        <p:nvSpPr>
          <p:cNvPr id="5" name="Rectangle 4"/>
          <p:cNvSpPr/>
          <p:nvPr/>
        </p:nvSpPr>
        <p:spPr>
          <a:xfrm>
            <a:off x="148190" y="609358"/>
            <a:ext cx="1685077" cy="369332"/>
          </a:xfrm>
          <a:prstGeom prst="rect">
            <a:avLst/>
          </a:prstGeom>
        </p:spPr>
        <p:txBody>
          <a:bodyPr wrap="none">
            <a:spAutoFit/>
          </a:bodyPr>
          <a:lstStyle/>
          <a:p>
            <a:r>
              <a:rPr lang="en-US" b="1" dirty="0">
                <a:solidFill>
                  <a:schemeClr val="accent1"/>
                </a:solidFill>
              </a:rPr>
              <a:t>7</a:t>
            </a:r>
            <a:r>
              <a:rPr lang="en-US" b="1" dirty="0" smtClean="0">
                <a:solidFill>
                  <a:schemeClr val="accent1"/>
                </a:solidFill>
              </a:rPr>
              <a:t>.1 </a:t>
            </a:r>
            <a:r>
              <a:rPr lang="en-US" b="1" dirty="0" err="1" smtClean="0">
                <a:solidFill>
                  <a:schemeClr val="accent1"/>
                </a:solidFill>
              </a:rPr>
              <a:t>Dockerfile</a:t>
            </a:r>
            <a:endParaRPr lang="en-US" b="1" dirty="0">
              <a:solidFill>
                <a:schemeClr val="accent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987366143"/>
              </p:ext>
            </p:extLst>
          </p:nvPr>
        </p:nvGraphicFramePr>
        <p:xfrm>
          <a:off x="275182" y="1497532"/>
          <a:ext cx="8689305" cy="2966720"/>
        </p:xfrm>
        <a:graphic>
          <a:graphicData uri="http://schemas.openxmlformats.org/drawingml/2006/table">
            <a:tbl>
              <a:tblPr>
                <a:tableStyleId>{BC89EF96-8CEA-46FF-86C4-4CE0E7609802}</a:tableStyleId>
              </a:tblPr>
              <a:tblGrid>
                <a:gridCol w="1983910">
                  <a:extLst>
                    <a:ext uri="{9D8B030D-6E8A-4147-A177-3AD203B41FA5}">
                      <a16:colId xmlns:a16="http://schemas.microsoft.com/office/drawing/2014/main" val="3573242206"/>
                    </a:ext>
                  </a:extLst>
                </a:gridCol>
                <a:gridCol w="6705395">
                  <a:extLst>
                    <a:ext uri="{9D8B030D-6E8A-4147-A177-3AD203B41FA5}">
                      <a16:colId xmlns:a16="http://schemas.microsoft.com/office/drawing/2014/main" val="3812343389"/>
                    </a:ext>
                  </a:extLst>
                </a:gridCol>
              </a:tblGrid>
              <a:tr h="370840">
                <a:tc>
                  <a:txBody>
                    <a:bodyPr/>
                    <a:lstStyle/>
                    <a:p>
                      <a:r>
                        <a:rPr lang="en-US" sz="1600" dirty="0" smtClean="0"/>
                        <a:t>FROM</a:t>
                      </a:r>
                      <a:endParaRPr lang="en-US" sz="1600" dirty="0"/>
                    </a:p>
                  </a:txBody>
                  <a:tcPr/>
                </a:tc>
                <a:tc>
                  <a:txBody>
                    <a:bodyPr/>
                    <a:lstStyle/>
                    <a:p>
                      <a:r>
                        <a:rPr lang="en-US" sz="1600" dirty="0" err="1" smtClean="0"/>
                        <a:t>Chỉ</a:t>
                      </a:r>
                      <a:r>
                        <a:rPr lang="en-US" sz="1600" dirty="0" smtClean="0"/>
                        <a:t> </a:t>
                      </a:r>
                      <a:r>
                        <a:rPr lang="en-US" sz="1600" dirty="0" err="1" smtClean="0"/>
                        <a:t>định</a:t>
                      </a:r>
                      <a:r>
                        <a:rPr lang="en-US" sz="1600" dirty="0" smtClean="0"/>
                        <a:t> image </a:t>
                      </a:r>
                      <a:r>
                        <a:rPr lang="en-US" sz="1600" dirty="0" err="1" smtClean="0"/>
                        <a:t>gốc</a:t>
                      </a:r>
                      <a:r>
                        <a:rPr lang="en-US" sz="1600" dirty="0" smtClean="0"/>
                        <a:t>: </a:t>
                      </a:r>
                      <a:r>
                        <a:rPr lang="en-US" sz="1600" dirty="0" err="1" smtClean="0"/>
                        <a:t>php</a:t>
                      </a:r>
                      <a:r>
                        <a:rPr lang="en-US" sz="1600" dirty="0" smtClean="0"/>
                        <a:t>, </a:t>
                      </a:r>
                      <a:r>
                        <a:rPr lang="en-US" sz="1600" dirty="0" err="1" smtClean="0"/>
                        <a:t>nodejs</a:t>
                      </a:r>
                      <a:r>
                        <a:rPr lang="en-US" sz="1600" dirty="0" smtClean="0"/>
                        <a:t>, Ubuntu …</a:t>
                      </a:r>
                      <a:endParaRPr lang="en-US" sz="1600" dirty="0"/>
                    </a:p>
                  </a:txBody>
                  <a:tcPr/>
                </a:tc>
                <a:extLst>
                  <a:ext uri="{0D108BD9-81ED-4DB2-BD59-A6C34878D82A}">
                    <a16:rowId xmlns:a16="http://schemas.microsoft.com/office/drawing/2014/main" val="2077951413"/>
                  </a:ext>
                </a:extLst>
              </a:tr>
              <a:tr h="370840">
                <a:tc>
                  <a:txBody>
                    <a:bodyPr/>
                    <a:lstStyle/>
                    <a:p>
                      <a:r>
                        <a:rPr lang="vi-VN" sz="1600" dirty="0" smtClean="0"/>
                        <a:t>ENV</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smtClean="0"/>
                        <a:t>T</a:t>
                      </a:r>
                      <a:r>
                        <a:rPr lang="vi-VN" sz="1600" dirty="0" smtClean="0"/>
                        <a:t>hiết lập một biến môi trường.</a:t>
                      </a:r>
                      <a:endParaRPr lang="en-US" sz="1600" dirty="0"/>
                    </a:p>
                  </a:txBody>
                  <a:tcPr/>
                </a:tc>
                <a:extLst>
                  <a:ext uri="{0D108BD9-81ED-4DB2-BD59-A6C34878D82A}">
                    <a16:rowId xmlns:a16="http://schemas.microsoft.com/office/drawing/2014/main" val="2026599581"/>
                  </a:ext>
                </a:extLst>
              </a:tr>
              <a:tr h="370840">
                <a:tc>
                  <a:txBody>
                    <a:bodyPr/>
                    <a:lstStyle/>
                    <a:p>
                      <a:r>
                        <a:rPr lang="en-US" sz="1600" dirty="0" smtClean="0"/>
                        <a:t>RUN</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err="1" smtClean="0"/>
                        <a:t>Để</a:t>
                      </a:r>
                      <a:r>
                        <a:rPr lang="en-US" sz="1600" dirty="0" smtClean="0"/>
                        <a:t> </a:t>
                      </a:r>
                      <a:r>
                        <a:rPr lang="en-US" sz="1600" dirty="0" err="1" smtClean="0"/>
                        <a:t>thực</a:t>
                      </a:r>
                      <a:r>
                        <a:rPr lang="en-US" sz="1600" dirty="0" smtClean="0"/>
                        <a:t> </a:t>
                      </a:r>
                      <a:r>
                        <a:rPr lang="en-US" sz="1600" dirty="0" err="1" smtClean="0"/>
                        <a:t>thi</a:t>
                      </a:r>
                      <a:r>
                        <a:rPr lang="en-US" sz="1600" dirty="0" smtClean="0"/>
                        <a:t> </a:t>
                      </a:r>
                      <a:r>
                        <a:rPr lang="en-US" sz="1600" dirty="0" err="1" smtClean="0"/>
                        <a:t>một</a:t>
                      </a:r>
                      <a:r>
                        <a:rPr lang="en-US" sz="1600" dirty="0" smtClean="0"/>
                        <a:t> </a:t>
                      </a:r>
                      <a:r>
                        <a:rPr lang="en-US" sz="1600" dirty="0" err="1" smtClean="0"/>
                        <a:t>câu</a:t>
                      </a:r>
                      <a:r>
                        <a:rPr lang="en-US" sz="1600" dirty="0" smtClean="0"/>
                        <a:t> </a:t>
                      </a:r>
                      <a:r>
                        <a:rPr lang="en-US" sz="1600" dirty="0" err="1" smtClean="0"/>
                        <a:t>lệnh</a:t>
                      </a:r>
                      <a:r>
                        <a:rPr lang="en-US" sz="1600" dirty="0" smtClean="0"/>
                        <a:t> </a:t>
                      </a:r>
                      <a:r>
                        <a:rPr lang="en-US" sz="1600" dirty="0" err="1" smtClean="0"/>
                        <a:t>nào</a:t>
                      </a:r>
                      <a:r>
                        <a:rPr lang="en-US" sz="1600" dirty="0" smtClean="0"/>
                        <a:t> </a:t>
                      </a:r>
                      <a:r>
                        <a:rPr lang="en-US" sz="1600" dirty="0" err="1" smtClean="0"/>
                        <a:t>đó</a:t>
                      </a:r>
                      <a:r>
                        <a:rPr lang="en-US" sz="1600" dirty="0" smtClean="0"/>
                        <a:t> </a:t>
                      </a:r>
                      <a:r>
                        <a:rPr lang="en-US" sz="1600" dirty="0" err="1" smtClean="0"/>
                        <a:t>trong</a:t>
                      </a:r>
                      <a:r>
                        <a:rPr lang="en-US" sz="1600" dirty="0" smtClean="0"/>
                        <a:t> </a:t>
                      </a:r>
                      <a:r>
                        <a:rPr lang="en-US" sz="1600" dirty="0" err="1" smtClean="0"/>
                        <a:t>quá</a:t>
                      </a:r>
                      <a:r>
                        <a:rPr lang="en-US" sz="1600" dirty="0" smtClean="0"/>
                        <a:t> </a:t>
                      </a:r>
                      <a:r>
                        <a:rPr lang="en-US" sz="1600" dirty="0" err="1" smtClean="0"/>
                        <a:t>trình</a:t>
                      </a:r>
                      <a:r>
                        <a:rPr lang="en-US" sz="1600" dirty="0" smtClean="0"/>
                        <a:t> build images.</a:t>
                      </a:r>
                      <a:endParaRPr lang="en-US" sz="1600" dirty="0"/>
                    </a:p>
                  </a:txBody>
                  <a:tcPr/>
                </a:tc>
                <a:extLst>
                  <a:ext uri="{0D108BD9-81ED-4DB2-BD59-A6C34878D82A}">
                    <a16:rowId xmlns:a16="http://schemas.microsoft.com/office/drawing/2014/main" val="2671755382"/>
                  </a:ext>
                </a:extLst>
              </a:tr>
              <a:tr h="370840">
                <a:tc>
                  <a:txBody>
                    <a:bodyPr/>
                    <a:lstStyle/>
                    <a:p>
                      <a:r>
                        <a:rPr lang="vi-VN" sz="1600" dirty="0" smtClean="0"/>
                        <a:t>COPY</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smtClean="0"/>
                        <a:t>Copy </a:t>
                      </a:r>
                      <a:r>
                        <a:rPr lang="vi-VN" sz="1600" dirty="0" smtClean="0"/>
                        <a:t>các file và thư mục vào container.</a:t>
                      </a:r>
                      <a:endParaRPr lang="en-US" sz="1600" dirty="0"/>
                    </a:p>
                  </a:txBody>
                  <a:tcPr/>
                </a:tc>
                <a:extLst>
                  <a:ext uri="{0D108BD9-81ED-4DB2-BD59-A6C34878D82A}">
                    <a16:rowId xmlns:a16="http://schemas.microsoft.com/office/drawing/2014/main" val="82559684"/>
                  </a:ext>
                </a:extLst>
              </a:tr>
              <a:tr h="370840">
                <a:tc>
                  <a:txBody>
                    <a:bodyPr/>
                    <a:lstStyle/>
                    <a:p>
                      <a:r>
                        <a:rPr lang="vi-VN" sz="1600" dirty="0" smtClean="0"/>
                        <a:t>ADD</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smtClean="0"/>
                        <a:t>Copy </a:t>
                      </a:r>
                      <a:r>
                        <a:rPr lang="vi-VN" sz="1600" dirty="0" smtClean="0"/>
                        <a:t>các file</a:t>
                      </a:r>
                      <a:r>
                        <a:rPr lang="en-US" sz="1600" dirty="0" smtClean="0"/>
                        <a:t>, remote file, extract a tar file</a:t>
                      </a:r>
                      <a:r>
                        <a:rPr lang="vi-VN" sz="1600" dirty="0" smtClean="0"/>
                        <a:t> và</a:t>
                      </a:r>
                      <a:r>
                        <a:rPr lang="en-US" sz="1600" dirty="0" smtClean="0"/>
                        <a:t>o</a:t>
                      </a:r>
                      <a:r>
                        <a:rPr lang="vi-VN" sz="1600" dirty="0" smtClean="0"/>
                        <a:t> thư mục vào container.</a:t>
                      </a:r>
                      <a:endParaRPr lang="en-US" sz="1600" dirty="0"/>
                    </a:p>
                  </a:txBody>
                  <a:tcPr/>
                </a:tc>
                <a:extLst>
                  <a:ext uri="{0D108BD9-81ED-4DB2-BD59-A6C34878D82A}">
                    <a16:rowId xmlns:a16="http://schemas.microsoft.com/office/drawing/2014/main" val="667998535"/>
                  </a:ext>
                </a:extLst>
              </a:tr>
              <a:tr h="370840">
                <a:tc>
                  <a:txBody>
                    <a:bodyPr/>
                    <a:lstStyle/>
                    <a:p>
                      <a:r>
                        <a:rPr lang="en-US" sz="1600" dirty="0" smtClean="0"/>
                        <a:t>CMD</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err="1" smtClean="0"/>
                        <a:t>Cung</a:t>
                      </a:r>
                      <a:r>
                        <a:rPr lang="en-US" sz="1600" dirty="0" smtClean="0"/>
                        <a:t> </a:t>
                      </a:r>
                      <a:r>
                        <a:rPr lang="en-US" sz="1600" dirty="0" err="1" smtClean="0"/>
                        <a:t>cấp</a:t>
                      </a:r>
                      <a:r>
                        <a:rPr lang="en-US" sz="1600" dirty="0" smtClean="0"/>
                        <a:t> </a:t>
                      </a:r>
                      <a:r>
                        <a:rPr lang="en-US" sz="1600" dirty="0" err="1" smtClean="0"/>
                        <a:t>đối</a:t>
                      </a:r>
                      <a:r>
                        <a:rPr lang="en-US" sz="1600" dirty="0" smtClean="0"/>
                        <a:t> </a:t>
                      </a:r>
                      <a:r>
                        <a:rPr lang="en-US" sz="1600" dirty="0" err="1" smtClean="0"/>
                        <a:t>số</a:t>
                      </a:r>
                      <a:r>
                        <a:rPr lang="en-US" sz="1600" dirty="0" smtClean="0"/>
                        <a:t> </a:t>
                      </a:r>
                      <a:r>
                        <a:rPr lang="en-US" sz="1600" dirty="0" err="1" smtClean="0"/>
                        <a:t>và</a:t>
                      </a:r>
                      <a:r>
                        <a:rPr lang="en-US" sz="1600" baseline="0" dirty="0" smtClean="0"/>
                        <a:t> </a:t>
                      </a:r>
                      <a:r>
                        <a:rPr lang="en-US" sz="1600" baseline="0" dirty="0" err="1" smtClean="0"/>
                        <a:t>thực</a:t>
                      </a:r>
                      <a:r>
                        <a:rPr lang="en-US" sz="1600" baseline="0" dirty="0" smtClean="0"/>
                        <a:t> </a:t>
                      </a:r>
                      <a:r>
                        <a:rPr lang="en-US" sz="1600" baseline="0" dirty="0" err="1" smtClean="0"/>
                        <a:t>thi</a:t>
                      </a:r>
                      <a:r>
                        <a:rPr lang="en-US" sz="1600" baseline="0" dirty="0" smtClean="0"/>
                        <a:t> </a:t>
                      </a:r>
                      <a:r>
                        <a:rPr lang="en-US" sz="1600" baseline="0" dirty="0" err="1" smtClean="0"/>
                        <a:t>lệnh</a:t>
                      </a:r>
                      <a:r>
                        <a:rPr lang="en-US" sz="1600" dirty="0" smtClean="0"/>
                        <a:t> </a:t>
                      </a:r>
                      <a:r>
                        <a:rPr lang="en-US" sz="1600" b="0" i="0" kern="1200" dirty="0" err="1" smtClean="0">
                          <a:solidFill>
                            <a:schemeClr val="tx1"/>
                          </a:solidFill>
                          <a:effectLst/>
                          <a:latin typeface="+mn-lt"/>
                          <a:ea typeface="+mn-ea"/>
                          <a:cs typeface="+mn-cs"/>
                        </a:rPr>
                        <a:t>trong</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quá</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trình</a:t>
                      </a:r>
                      <a:r>
                        <a:rPr lang="en-US" sz="1600" b="0" i="0" kern="1200" dirty="0" smtClean="0">
                          <a:solidFill>
                            <a:schemeClr val="tx1"/>
                          </a:solidFill>
                          <a:effectLst/>
                          <a:latin typeface="+mn-lt"/>
                          <a:ea typeface="+mn-ea"/>
                          <a:cs typeface="+mn-cs"/>
                        </a:rPr>
                        <a:t> </a:t>
                      </a:r>
                      <a:r>
                        <a:rPr lang="en-US" sz="1600" dirty="0" smtClean="0"/>
                        <a:t>start container</a:t>
                      </a:r>
                      <a:r>
                        <a:rPr lang="en-US" sz="1600" b="0" i="0" kern="1200" dirty="0" smtClean="0">
                          <a:solidFill>
                            <a:schemeClr val="tx1"/>
                          </a:solidFill>
                          <a:effectLst/>
                          <a:latin typeface="+mn-lt"/>
                          <a:ea typeface="+mn-ea"/>
                          <a:cs typeface="+mn-cs"/>
                        </a:rPr>
                        <a:t>.</a:t>
                      </a:r>
                      <a:endParaRPr lang="en-US" sz="1600" dirty="0"/>
                    </a:p>
                  </a:txBody>
                  <a:tcPr/>
                </a:tc>
                <a:extLst>
                  <a:ext uri="{0D108BD9-81ED-4DB2-BD59-A6C34878D82A}">
                    <a16:rowId xmlns:a16="http://schemas.microsoft.com/office/drawing/2014/main" val="2822009370"/>
                  </a:ext>
                </a:extLst>
              </a:tr>
              <a:tr h="370840">
                <a:tc>
                  <a:txBody>
                    <a:bodyPr/>
                    <a:lstStyle/>
                    <a:p>
                      <a:r>
                        <a:rPr lang="en-US" sz="1600" dirty="0" smtClean="0"/>
                        <a:t>ENTRYPOINT</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baseline="0" dirty="0" err="1" smtClean="0"/>
                        <a:t>Thực</a:t>
                      </a:r>
                      <a:r>
                        <a:rPr lang="en-US" sz="1600" baseline="0" dirty="0" smtClean="0"/>
                        <a:t> </a:t>
                      </a:r>
                      <a:r>
                        <a:rPr lang="en-US" sz="1600" baseline="0" dirty="0" err="1" smtClean="0"/>
                        <a:t>thi</a:t>
                      </a:r>
                      <a:r>
                        <a:rPr lang="en-US" sz="1600" baseline="0" dirty="0" smtClean="0"/>
                        <a:t> </a:t>
                      </a:r>
                      <a:r>
                        <a:rPr lang="en-US" sz="1600" baseline="0" dirty="0" err="1" smtClean="0"/>
                        <a:t>lệnh</a:t>
                      </a:r>
                      <a:r>
                        <a:rPr lang="en-US" sz="1600" dirty="0" smtClean="0"/>
                        <a:t> </a:t>
                      </a:r>
                      <a:r>
                        <a:rPr lang="en-US" sz="1600" b="0" i="0" kern="1200" dirty="0" err="1" smtClean="0">
                          <a:solidFill>
                            <a:schemeClr val="tx1"/>
                          </a:solidFill>
                          <a:effectLst/>
                          <a:latin typeface="+mn-lt"/>
                          <a:ea typeface="+mn-ea"/>
                          <a:cs typeface="+mn-cs"/>
                        </a:rPr>
                        <a:t>trong</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quá</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trình</a:t>
                      </a:r>
                      <a:r>
                        <a:rPr lang="en-US" sz="1600" b="0" i="0" kern="1200" dirty="0" smtClean="0">
                          <a:solidFill>
                            <a:schemeClr val="tx1"/>
                          </a:solidFill>
                          <a:effectLst/>
                          <a:latin typeface="+mn-lt"/>
                          <a:ea typeface="+mn-ea"/>
                          <a:cs typeface="+mn-cs"/>
                        </a:rPr>
                        <a:t> </a:t>
                      </a:r>
                      <a:r>
                        <a:rPr lang="en-US" sz="1600" dirty="0" smtClean="0"/>
                        <a:t>start container</a:t>
                      </a:r>
                      <a:r>
                        <a:rPr lang="en-US" sz="1600" b="0" i="0" kern="1200" dirty="0" smtClean="0">
                          <a:solidFill>
                            <a:schemeClr val="tx1"/>
                          </a:solidFill>
                          <a:effectLst/>
                          <a:latin typeface="+mn-lt"/>
                          <a:ea typeface="+mn-ea"/>
                          <a:cs typeface="+mn-cs"/>
                        </a:rPr>
                        <a:t>.</a:t>
                      </a:r>
                      <a:endParaRPr lang="en-US" sz="1600" dirty="0"/>
                    </a:p>
                  </a:txBody>
                  <a:tcPr/>
                </a:tc>
                <a:extLst>
                  <a:ext uri="{0D108BD9-81ED-4DB2-BD59-A6C34878D82A}">
                    <a16:rowId xmlns:a16="http://schemas.microsoft.com/office/drawing/2014/main" val="1159246625"/>
                  </a:ext>
                </a:extLst>
              </a:tr>
              <a:tr h="370840">
                <a:tc>
                  <a:txBody>
                    <a:bodyPr/>
                    <a:lstStyle/>
                    <a:p>
                      <a:r>
                        <a:rPr lang="en-US" sz="1600" dirty="0" smtClean="0"/>
                        <a:t>EXPOSE</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err="1" smtClean="0"/>
                        <a:t>Khai</a:t>
                      </a:r>
                      <a:r>
                        <a:rPr lang="en-US" sz="1600" dirty="0" smtClean="0"/>
                        <a:t> </a:t>
                      </a:r>
                      <a:r>
                        <a:rPr lang="en-US" sz="1600" dirty="0" err="1" smtClean="0"/>
                        <a:t>báo</a:t>
                      </a:r>
                      <a:r>
                        <a:rPr lang="en-US" sz="1600" dirty="0" smtClean="0"/>
                        <a:t> port </a:t>
                      </a:r>
                      <a:r>
                        <a:rPr lang="en-US" sz="1600" dirty="0" err="1" smtClean="0"/>
                        <a:t>lắng</a:t>
                      </a:r>
                      <a:r>
                        <a:rPr lang="en-US" sz="1600" dirty="0" smtClean="0"/>
                        <a:t> </a:t>
                      </a:r>
                      <a:r>
                        <a:rPr lang="en-US" sz="1600" dirty="0" err="1" smtClean="0"/>
                        <a:t>nghe</a:t>
                      </a:r>
                      <a:r>
                        <a:rPr lang="en-US" sz="1600" dirty="0" smtClean="0"/>
                        <a:t> </a:t>
                      </a:r>
                      <a:r>
                        <a:rPr lang="en-US" sz="1600" dirty="0" err="1" smtClean="0"/>
                        <a:t>của</a:t>
                      </a:r>
                      <a:r>
                        <a:rPr lang="en-US" sz="1600" dirty="0" smtClean="0"/>
                        <a:t> image.</a:t>
                      </a:r>
                      <a:endParaRPr lang="en-US" sz="1600" dirty="0"/>
                    </a:p>
                  </a:txBody>
                  <a:tcPr/>
                </a:tc>
                <a:extLst>
                  <a:ext uri="{0D108BD9-81ED-4DB2-BD59-A6C34878D82A}">
                    <a16:rowId xmlns:a16="http://schemas.microsoft.com/office/drawing/2014/main" val="1929025324"/>
                  </a:ext>
                </a:extLst>
              </a:tr>
            </a:tbl>
          </a:graphicData>
        </a:graphic>
      </p:graphicFrame>
      <p:sp>
        <p:nvSpPr>
          <p:cNvPr id="12" name="TextBox 11"/>
          <p:cNvSpPr txBox="1"/>
          <p:nvPr/>
        </p:nvSpPr>
        <p:spPr>
          <a:xfrm>
            <a:off x="148190" y="978690"/>
            <a:ext cx="8456257" cy="338554"/>
          </a:xfrm>
          <a:prstGeom prst="rect">
            <a:avLst/>
          </a:prstGeom>
          <a:noFill/>
        </p:spPr>
        <p:txBody>
          <a:bodyPr wrap="square" rtlCol="0">
            <a:spAutoFit/>
          </a:bodyPr>
          <a:lstStyle/>
          <a:p>
            <a:r>
              <a:rPr lang="en-US" sz="1600" dirty="0" err="1" smtClean="0"/>
              <a:t>Một</a:t>
            </a:r>
            <a:r>
              <a:rPr lang="en-US" sz="1600" dirty="0" smtClean="0"/>
              <a:t> </a:t>
            </a:r>
            <a:r>
              <a:rPr lang="en-US" sz="1600" dirty="0" err="1" smtClean="0"/>
              <a:t>số</a:t>
            </a:r>
            <a:r>
              <a:rPr lang="en-US" sz="1600" dirty="0" smtClean="0"/>
              <a:t> instruction </a:t>
            </a:r>
            <a:r>
              <a:rPr lang="en-US" sz="1600" dirty="0" err="1" smtClean="0"/>
              <a:t>cơ</a:t>
            </a:r>
            <a:r>
              <a:rPr lang="en-US" sz="1600" dirty="0" smtClean="0"/>
              <a:t> </a:t>
            </a:r>
            <a:r>
              <a:rPr lang="en-US" sz="1600" dirty="0" err="1" smtClean="0"/>
              <a:t>bản</a:t>
            </a:r>
            <a:r>
              <a:rPr lang="en-US" sz="1600" dirty="0" smtClean="0"/>
              <a:t>.</a:t>
            </a:r>
            <a:endParaRPr lang="en-US" sz="1600" dirty="0"/>
          </a:p>
        </p:txBody>
      </p:sp>
    </p:spTree>
    <p:extLst>
      <p:ext uri="{BB962C8B-B14F-4D97-AF65-F5344CB8AC3E}">
        <p14:creationId xmlns:p14="http://schemas.microsoft.com/office/powerpoint/2010/main" val="2647614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smtClean="0">
                <a:solidFill>
                  <a:schemeClr val="accent1"/>
                </a:solidFill>
              </a:rPr>
              <a:t>7. </a:t>
            </a:r>
            <a:r>
              <a:rPr lang="en-US" sz="2400" b="1" dirty="0" err="1">
                <a:solidFill>
                  <a:schemeClr val="accent1"/>
                </a:solidFill>
              </a:rPr>
              <a:t>Triển</a:t>
            </a:r>
            <a:r>
              <a:rPr lang="en-US" sz="2400" b="1" dirty="0">
                <a:solidFill>
                  <a:schemeClr val="accent1"/>
                </a:solidFill>
              </a:rPr>
              <a:t> </a:t>
            </a:r>
            <a:r>
              <a:rPr lang="en-US" sz="2400" b="1" dirty="0" err="1">
                <a:solidFill>
                  <a:schemeClr val="accent1"/>
                </a:solidFill>
              </a:rPr>
              <a:t>khai</a:t>
            </a:r>
            <a:r>
              <a:rPr lang="en-US" sz="2400" b="1" dirty="0">
                <a:solidFill>
                  <a:schemeClr val="accent1"/>
                </a:solidFill>
              </a:rPr>
              <a:t> </a:t>
            </a:r>
            <a:r>
              <a:rPr lang="en-US" sz="2400" b="1" dirty="0" err="1">
                <a:solidFill>
                  <a:schemeClr val="accent1"/>
                </a:solidFill>
              </a:rPr>
              <a:t>docker</a:t>
            </a:r>
            <a:endParaRPr lang="en-US" sz="2400" b="1" dirty="0">
              <a:solidFill>
                <a:schemeClr val="accent1"/>
              </a:solidFill>
            </a:endParaRPr>
          </a:p>
        </p:txBody>
      </p:sp>
      <p:sp>
        <p:nvSpPr>
          <p:cNvPr id="5" name="Rectangle 4"/>
          <p:cNvSpPr/>
          <p:nvPr/>
        </p:nvSpPr>
        <p:spPr>
          <a:xfrm>
            <a:off x="148190" y="609358"/>
            <a:ext cx="2428870" cy="369332"/>
          </a:xfrm>
          <a:prstGeom prst="rect">
            <a:avLst/>
          </a:prstGeom>
        </p:spPr>
        <p:txBody>
          <a:bodyPr wrap="none">
            <a:spAutoFit/>
          </a:bodyPr>
          <a:lstStyle/>
          <a:p>
            <a:r>
              <a:rPr lang="en-US" b="1" dirty="0">
                <a:solidFill>
                  <a:schemeClr val="accent1"/>
                </a:solidFill>
              </a:rPr>
              <a:t>7</a:t>
            </a:r>
            <a:r>
              <a:rPr lang="en-US" b="1" dirty="0" smtClean="0">
                <a:solidFill>
                  <a:schemeClr val="accent1"/>
                </a:solidFill>
              </a:rPr>
              <a:t>.2 Docker compose</a:t>
            </a:r>
            <a:endParaRPr lang="en-US" b="1" dirty="0">
              <a:solidFill>
                <a:schemeClr val="accent1"/>
              </a:solidFill>
            </a:endParaRPr>
          </a:p>
        </p:txBody>
      </p:sp>
      <p:sp>
        <p:nvSpPr>
          <p:cNvPr id="6" name="TextBox 5"/>
          <p:cNvSpPr txBox="1"/>
          <p:nvPr/>
        </p:nvSpPr>
        <p:spPr>
          <a:xfrm>
            <a:off x="343871" y="978690"/>
            <a:ext cx="4948209" cy="584775"/>
          </a:xfrm>
          <a:prstGeom prst="rect">
            <a:avLst/>
          </a:prstGeom>
          <a:noFill/>
        </p:spPr>
        <p:txBody>
          <a:bodyPr wrap="square" rtlCol="0">
            <a:spAutoFit/>
          </a:bodyPr>
          <a:lstStyle/>
          <a:p>
            <a:r>
              <a:rPr lang="en-US" sz="1600" dirty="0" err="1"/>
              <a:t>Là</a:t>
            </a:r>
            <a:r>
              <a:rPr lang="en-US" sz="1600" dirty="0"/>
              <a:t> </a:t>
            </a:r>
            <a:r>
              <a:rPr lang="en-US" sz="1600" dirty="0" err="1" smtClean="0"/>
              <a:t>một</a:t>
            </a:r>
            <a:r>
              <a:rPr lang="en-US" sz="1600" dirty="0" smtClean="0"/>
              <a:t> </a:t>
            </a:r>
            <a:r>
              <a:rPr lang="en-US" sz="1600" dirty="0" err="1" smtClean="0"/>
              <a:t>công</a:t>
            </a:r>
            <a:r>
              <a:rPr lang="en-US" sz="1600" dirty="0" smtClean="0"/>
              <a:t> </a:t>
            </a:r>
            <a:r>
              <a:rPr lang="en-US" sz="1600" dirty="0" err="1" smtClean="0"/>
              <a:t>cụ</a:t>
            </a:r>
            <a:r>
              <a:rPr lang="en-US" sz="1600" dirty="0" smtClean="0"/>
              <a:t> </a:t>
            </a:r>
            <a:r>
              <a:rPr lang="en-US" sz="1600" dirty="0" err="1" smtClean="0"/>
              <a:t>để</a:t>
            </a:r>
            <a:r>
              <a:rPr lang="en-US" sz="1600" dirty="0" smtClean="0"/>
              <a:t> </a:t>
            </a:r>
            <a:r>
              <a:rPr lang="en-US" sz="1600" dirty="0" err="1" smtClean="0"/>
              <a:t>định</a:t>
            </a:r>
            <a:r>
              <a:rPr lang="en-US" sz="1600" dirty="0" smtClean="0"/>
              <a:t> </a:t>
            </a:r>
            <a:r>
              <a:rPr lang="en-US" sz="1600" dirty="0" err="1" smtClean="0"/>
              <a:t>nghĩa</a:t>
            </a:r>
            <a:r>
              <a:rPr lang="en-US" sz="1600" dirty="0" smtClean="0"/>
              <a:t> </a:t>
            </a:r>
            <a:r>
              <a:rPr lang="en-US" sz="1600" dirty="0" err="1" smtClean="0"/>
              <a:t>và</a:t>
            </a:r>
            <a:r>
              <a:rPr lang="en-US" sz="1600" dirty="0" smtClean="0"/>
              <a:t> </a:t>
            </a:r>
            <a:r>
              <a:rPr lang="en-US" sz="1600" dirty="0" err="1" smtClean="0"/>
              <a:t>chạy</a:t>
            </a:r>
            <a:r>
              <a:rPr lang="en-US" sz="1600" dirty="0" smtClean="0"/>
              <a:t> </a:t>
            </a:r>
            <a:r>
              <a:rPr lang="en-US" sz="1600" dirty="0" err="1" smtClean="0"/>
              <a:t>nhiều</a:t>
            </a:r>
            <a:r>
              <a:rPr lang="en-US" sz="1600" dirty="0" smtClean="0"/>
              <a:t> </a:t>
            </a:r>
            <a:r>
              <a:rPr lang="en-US" sz="1600" dirty="0" err="1" smtClean="0"/>
              <a:t>docker</a:t>
            </a:r>
            <a:r>
              <a:rPr lang="en-US" sz="1600" dirty="0" smtClean="0"/>
              <a:t> container.</a:t>
            </a:r>
            <a:endParaRPr lang="en-US" sz="1600" dirty="0"/>
          </a:p>
        </p:txBody>
      </p:sp>
      <p:sp>
        <p:nvSpPr>
          <p:cNvPr id="7" name="TextBox 6"/>
          <p:cNvSpPr txBox="1"/>
          <p:nvPr/>
        </p:nvSpPr>
        <p:spPr>
          <a:xfrm>
            <a:off x="343871" y="1819103"/>
            <a:ext cx="4948209" cy="338554"/>
          </a:xfrm>
          <a:prstGeom prst="rect">
            <a:avLst/>
          </a:prstGeom>
          <a:noFill/>
        </p:spPr>
        <p:txBody>
          <a:bodyPr wrap="square" rtlCol="0">
            <a:spAutoFit/>
          </a:bodyPr>
          <a:lstStyle/>
          <a:p>
            <a:r>
              <a:rPr lang="en-US" sz="1600" dirty="0" err="1" smtClean="0"/>
              <a:t>Được</a:t>
            </a:r>
            <a:r>
              <a:rPr lang="en-US" sz="1600" dirty="0" smtClean="0"/>
              <a:t> </a:t>
            </a:r>
            <a:r>
              <a:rPr lang="en-US" sz="1600" dirty="0" err="1" smtClean="0"/>
              <a:t>viết</a:t>
            </a:r>
            <a:r>
              <a:rPr lang="en-US" sz="1600" dirty="0" smtClean="0"/>
              <a:t> </a:t>
            </a:r>
            <a:r>
              <a:rPr lang="en-US" sz="1600" dirty="0" err="1" smtClean="0"/>
              <a:t>trên</a:t>
            </a:r>
            <a:r>
              <a:rPr lang="en-US" sz="1600" dirty="0" smtClean="0"/>
              <a:t> </a:t>
            </a:r>
            <a:r>
              <a:rPr lang="en-US" sz="1600" dirty="0" err="1" smtClean="0"/>
              <a:t>các</a:t>
            </a:r>
            <a:r>
              <a:rPr lang="en-US" sz="1600" dirty="0" smtClean="0"/>
              <a:t> </a:t>
            </a:r>
            <a:r>
              <a:rPr lang="en-US" sz="1600" dirty="0"/>
              <a:t>YAML </a:t>
            </a:r>
            <a:r>
              <a:rPr lang="en-US" sz="1600" dirty="0" smtClean="0"/>
              <a:t>file (</a:t>
            </a:r>
            <a:r>
              <a:rPr lang="en-US" sz="1600" dirty="0" err="1"/>
              <a:t>docker-compose.yml</a:t>
            </a:r>
            <a:r>
              <a:rPr lang="en-US" sz="1600" dirty="0"/>
              <a:t>).</a:t>
            </a:r>
          </a:p>
        </p:txBody>
      </p:sp>
      <p:pic>
        <p:nvPicPr>
          <p:cNvPr id="8" name="Picture 7"/>
          <p:cNvPicPr>
            <a:picLocks noChangeAspect="1"/>
          </p:cNvPicPr>
          <p:nvPr/>
        </p:nvPicPr>
        <p:blipFill>
          <a:blip r:embed="rId3"/>
          <a:stretch>
            <a:fillRect/>
          </a:stretch>
        </p:blipFill>
        <p:spPr>
          <a:xfrm>
            <a:off x="5868144" y="609358"/>
            <a:ext cx="2876550" cy="4010025"/>
          </a:xfrm>
          <a:prstGeom prst="rect">
            <a:avLst/>
          </a:prstGeom>
        </p:spPr>
      </p:pic>
    </p:spTree>
    <p:extLst>
      <p:ext uri="{BB962C8B-B14F-4D97-AF65-F5344CB8AC3E}">
        <p14:creationId xmlns:p14="http://schemas.microsoft.com/office/powerpoint/2010/main" val="1283256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7</a:t>
            </a:r>
            <a:r>
              <a:rPr lang="en-US" sz="2400" b="1" dirty="0" smtClean="0">
                <a:solidFill>
                  <a:schemeClr val="accent1"/>
                </a:solidFill>
              </a:rPr>
              <a:t>. </a:t>
            </a:r>
            <a:r>
              <a:rPr lang="en-US" sz="2400" b="1" dirty="0" err="1" smtClean="0">
                <a:solidFill>
                  <a:schemeClr val="accent1"/>
                </a:solidFill>
              </a:rPr>
              <a:t>Triển</a:t>
            </a:r>
            <a:r>
              <a:rPr lang="en-US" sz="2400" b="1" dirty="0" smtClean="0">
                <a:solidFill>
                  <a:schemeClr val="accent1"/>
                </a:solidFill>
              </a:rPr>
              <a:t> </a:t>
            </a:r>
            <a:r>
              <a:rPr lang="en-US" sz="2400" b="1" dirty="0" err="1" smtClean="0">
                <a:solidFill>
                  <a:schemeClr val="accent1"/>
                </a:solidFill>
              </a:rPr>
              <a:t>khai</a:t>
            </a:r>
            <a:r>
              <a:rPr lang="en-US" sz="2400" b="1" dirty="0" smtClean="0">
                <a:solidFill>
                  <a:schemeClr val="accent1"/>
                </a:solidFill>
              </a:rPr>
              <a:t> </a:t>
            </a:r>
            <a:r>
              <a:rPr lang="en-US" sz="2400" b="1" dirty="0" err="1" smtClean="0">
                <a:solidFill>
                  <a:schemeClr val="accent1"/>
                </a:solidFill>
              </a:rPr>
              <a:t>docker</a:t>
            </a:r>
            <a:endParaRPr lang="en-US" sz="2400" b="1" dirty="0">
              <a:solidFill>
                <a:schemeClr val="accent1"/>
              </a:solidFill>
            </a:endParaRPr>
          </a:p>
        </p:txBody>
      </p:sp>
      <p:sp>
        <p:nvSpPr>
          <p:cNvPr id="5" name="Rectangle 4"/>
          <p:cNvSpPr/>
          <p:nvPr/>
        </p:nvSpPr>
        <p:spPr>
          <a:xfrm>
            <a:off x="148190" y="609358"/>
            <a:ext cx="1685077" cy="369332"/>
          </a:xfrm>
          <a:prstGeom prst="rect">
            <a:avLst/>
          </a:prstGeom>
        </p:spPr>
        <p:txBody>
          <a:bodyPr wrap="none">
            <a:spAutoFit/>
          </a:bodyPr>
          <a:lstStyle/>
          <a:p>
            <a:r>
              <a:rPr lang="en-US" b="1" dirty="0" smtClean="0">
                <a:solidFill>
                  <a:schemeClr val="accent1"/>
                </a:solidFill>
              </a:rPr>
              <a:t>7.2 </a:t>
            </a:r>
            <a:r>
              <a:rPr lang="en-US" b="1" dirty="0" err="1" smtClean="0">
                <a:solidFill>
                  <a:schemeClr val="accent1"/>
                </a:solidFill>
              </a:rPr>
              <a:t>Dockerfile</a:t>
            </a:r>
            <a:endParaRPr lang="en-US" b="1" dirty="0">
              <a:solidFill>
                <a:schemeClr val="accent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202011748"/>
              </p:ext>
            </p:extLst>
          </p:nvPr>
        </p:nvGraphicFramePr>
        <p:xfrm>
          <a:off x="275182" y="1497532"/>
          <a:ext cx="8689305" cy="2966720"/>
        </p:xfrm>
        <a:graphic>
          <a:graphicData uri="http://schemas.openxmlformats.org/drawingml/2006/table">
            <a:tbl>
              <a:tblPr>
                <a:tableStyleId>{BC89EF96-8CEA-46FF-86C4-4CE0E7609802}</a:tableStyleId>
              </a:tblPr>
              <a:tblGrid>
                <a:gridCol w="1983910">
                  <a:extLst>
                    <a:ext uri="{9D8B030D-6E8A-4147-A177-3AD203B41FA5}">
                      <a16:colId xmlns:a16="http://schemas.microsoft.com/office/drawing/2014/main" val="3573242206"/>
                    </a:ext>
                  </a:extLst>
                </a:gridCol>
                <a:gridCol w="6705395">
                  <a:extLst>
                    <a:ext uri="{9D8B030D-6E8A-4147-A177-3AD203B41FA5}">
                      <a16:colId xmlns:a16="http://schemas.microsoft.com/office/drawing/2014/main" val="3812343389"/>
                    </a:ext>
                  </a:extLst>
                </a:gridCol>
              </a:tblGrid>
              <a:tr h="370840">
                <a:tc>
                  <a:txBody>
                    <a:bodyPr/>
                    <a:lstStyle/>
                    <a:p>
                      <a:r>
                        <a:rPr lang="en-US" sz="1600" dirty="0" smtClean="0"/>
                        <a:t>version</a:t>
                      </a:r>
                      <a:endParaRPr lang="en-US" sz="1600" dirty="0"/>
                    </a:p>
                  </a:txBody>
                  <a:tcPr/>
                </a:tc>
                <a:tc>
                  <a:txBody>
                    <a:bodyPr/>
                    <a:lstStyle/>
                    <a:p>
                      <a:r>
                        <a:rPr lang="en-US" sz="1600" dirty="0" err="1" smtClean="0"/>
                        <a:t>Chỉ</a:t>
                      </a:r>
                      <a:r>
                        <a:rPr lang="en-US" sz="1600" dirty="0" smtClean="0"/>
                        <a:t> </a:t>
                      </a:r>
                      <a:r>
                        <a:rPr lang="en-US" sz="1600" dirty="0" err="1" smtClean="0"/>
                        <a:t>ra</a:t>
                      </a:r>
                      <a:r>
                        <a:rPr lang="en-US" sz="1600" dirty="0" smtClean="0"/>
                        <a:t> </a:t>
                      </a:r>
                      <a:r>
                        <a:rPr lang="en-US" sz="1600" dirty="0" err="1" smtClean="0"/>
                        <a:t>phiên</a:t>
                      </a:r>
                      <a:r>
                        <a:rPr lang="en-US" sz="1600" dirty="0" smtClean="0"/>
                        <a:t> </a:t>
                      </a:r>
                      <a:r>
                        <a:rPr lang="en-US" sz="1600" dirty="0" err="1" smtClean="0"/>
                        <a:t>bản</a:t>
                      </a:r>
                      <a:r>
                        <a:rPr lang="en-US" sz="1600" dirty="0" smtClean="0"/>
                        <a:t> </a:t>
                      </a:r>
                      <a:r>
                        <a:rPr lang="en-US" sz="1600" dirty="0" err="1" smtClean="0"/>
                        <a:t>docker</a:t>
                      </a:r>
                      <a:r>
                        <a:rPr lang="en-US" sz="1600" dirty="0" smtClean="0"/>
                        <a:t>-compose </a:t>
                      </a:r>
                      <a:r>
                        <a:rPr lang="en-US" sz="1600" dirty="0" err="1" smtClean="0"/>
                        <a:t>đã</a:t>
                      </a:r>
                      <a:r>
                        <a:rPr lang="en-US" sz="1600" dirty="0" smtClean="0"/>
                        <a:t> </a:t>
                      </a:r>
                      <a:r>
                        <a:rPr lang="en-US" sz="1600" dirty="0" err="1" smtClean="0"/>
                        <a:t>sử</a:t>
                      </a:r>
                      <a:r>
                        <a:rPr lang="en-US" sz="1600" dirty="0" smtClean="0"/>
                        <a:t> </a:t>
                      </a:r>
                      <a:r>
                        <a:rPr lang="en-US" sz="1600" dirty="0" err="1" smtClean="0"/>
                        <a:t>dụng</a:t>
                      </a:r>
                      <a:r>
                        <a:rPr lang="en-US" sz="1600" dirty="0" smtClean="0"/>
                        <a:t>.</a:t>
                      </a:r>
                      <a:endParaRPr lang="en-US" sz="1600" dirty="0"/>
                    </a:p>
                  </a:txBody>
                  <a:tcPr/>
                </a:tc>
                <a:extLst>
                  <a:ext uri="{0D108BD9-81ED-4DB2-BD59-A6C34878D82A}">
                    <a16:rowId xmlns:a16="http://schemas.microsoft.com/office/drawing/2014/main" val="2077951413"/>
                  </a:ext>
                </a:extLst>
              </a:tr>
              <a:tr h="370840">
                <a:tc>
                  <a:txBody>
                    <a:bodyPr/>
                    <a:lstStyle/>
                    <a:p>
                      <a:r>
                        <a:rPr lang="vi-VN" sz="1600" dirty="0" smtClean="0"/>
                        <a:t>services</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err="1" smtClean="0"/>
                        <a:t>Thiết</a:t>
                      </a:r>
                      <a:r>
                        <a:rPr lang="en-US" sz="1600" dirty="0" smtClean="0"/>
                        <a:t> </a:t>
                      </a:r>
                      <a:r>
                        <a:rPr lang="en-US" sz="1600" dirty="0" err="1" smtClean="0"/>
                        <a:t>lập</a:t>
                      </a:r>
                      <a:r>
                        <a:rPr lang="en-US" sz="1600" dirty="0" smtClean="0"/>
                        <a:t> </a:t>
                      </a:r>
                      <a:r>
                        <a:rPr lang="en-US" sz="1600" dirty="0" err="1" smtClean="0"/>
                        <a:t>các</a:t>
                      </a:r>
                      <a:r>
                        <a:rPr lang="en-US" sz="1600" dirty="0" smtClean="0"/>
                        <a:t> services(containers) </a:t>
                      </a:r>
                      <a:r>
                        <a:rPr lang="en-US" sz="1600" dirty="0" err="1" smtClean="0"/>
                        <a:t>muốn</a:t>
                      </a:r>
                      <a:r>
                        <a:rPr lang="en-US" sz="1600" dirty="0" smtClean="0"/>
                        <a:t> </a:t>
                      </a:r>
                      <a:r>
                        <a:rPr lang="en-US" sz="1600" dirty="0" err="1" smtClean="0"/>
                        <a:t>cài</a:t>
                      </a:r>
                      <a:r>
                        <a:rPr lang="en-US" sz="1600" dirty="0" smtClean="0"/>
                        <a:t> </a:t>
                      </a:r>
                      <a:r>
                        <a:rPr lang="en-US" sz="1600" dirty="0" err="1" smtClean="0"/>
                        <a:t>đặt</a:t>
                      </a:r>
                      <a:r>
                        <a:rPr lang="en-US" sz="1600" dirty="0" smtClean="0"/>
                        <a:t> </a:t>
                      </a:r>
                      <a:r>
                        <a:rPr lang="en-US" sz="1600" dirty="0" err="1" smtClean="0"/>
                        <a:t>và</a:t>
                      </a:r>
                      <a:r>
                        <a:rPr lang="en-US" sz="1600" dirty="0" smtClean="0"/>
                        <a:t> </a:t>
                      </a:r>
                      <a:r>
                        <a:rPr lang="en-US" sz="1600" dirty="0" err="1" smtClean="0"/>
                        <a:t>chạy</a:t>
                      </a:r>
                      <a:r>
                        <a:rPr lang="en-US" sz="1600" dirty="0" smtClean="0"/>
                        <a:t>.</a:t>
                      </a:r>
                      <a:endParaRPr lang="en-US" sz="1600" dirty="0"/>
                    </a:p>
                  </a:txBody>
                  <a:tcPr/>
                </a:tc>
                <a:extLst>
                  <a:ext uri="{0D108BD9-81ED-4DB2-BD59-A6C34878D82A}">
                    <a16:rowId xmlns:a16="http://schemas.microsoft.com/office/drawing/2014/main" val="2026599581"/>
                  </a:ext>
                </a:extLst>
              </a:tr>
              <a:tr h="370840">
                <a:tc>
                  <a:txBody>
                    <a:bodyPr/>
                    <a:lstStyle/>
                    <a:p>
                      <a:r>
                        <a:rPr lang="en-US" sz="1600" dirty="0" smtClean="0"/>
                        <a:t>image</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smtClean="0"/>
                        <a:t>C</a:t>
                      </a:r>
                      <a:r>
                        <a:rPr lang="vi-VN" sz="1600" dirty="0" smtClean="0"/>
                        <a:t>hỉ ra image được sử dụng trong lúc tạo ra container.</a:t>
                      </a:r>
                      <a:endParaRPr lang="en-US" sz="1600" dirty="0"/>
                    </a:p>
                  </a:txBody>
                  <a:tcPr/>
                </a:tc>
                <a:extLst>
                  <a:ext uri="{0D108BD9-81ED-4DB2-BD59-A6C34878D82A}">
                    <a16:rowId xmlns:a16="http://schemas.microsoft.com/office/drawing/2014/main" val="2671755382"/>
                  </a:ext>
                </a:extLst>
              </a:tr>
              <a:tr h="370840">
                <a:tc>
                  <a:txBody>
                    <a:bodyPr/>
                    <a:lstStyle/>
                    <a:p>
                      <a:r>
                        <a:rPr lang="vi-VN" sz="1600" dirty="0" smtClean="0"/>
                        <a:t>build</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err="1" smtClean="0"/>
                        <a:t>Dùng</a:t>
                      </a:r>
                      <a:r>
                        <a:rPr lang="en-US" sz="1600" dirty="0" smtClean="0"/>
                        <a:t> </a:t>
                      </a:r>
                      <a:r>
                        <a:rPr lang="en-US" sz="1600" dirty="0" err="1" smtClean="0"/>
                        <a:t>để</a:t>
                      </a:r>
                      <a:r>
                        <a:rPr lang="en-US" sz="1600" dirty="0" smtClean="0"/>
                        <a:t> </a:t>
                      </a:r>
                      <a:r>
                        <a:rPr lang="en-US" sz="1600" dirty="0" err="1" smtClean="0"/>
                        <a:t>tạo</a:t>
                      </a:r>
                      <a:r>
                        <a:rPr lang="en-US" sz="1600" dirty="0" smtClean="0"/>
                        <a:t> container</a:t>
                      </a:r>
                      <a:r>
                        <a:rPr lang="en-US" sz="1600" baseline="0" dirty="0" smtClean="0"/>
                        <a:t> </a:t>
                      </a:r>
                      <a:r>
                        <a:rPr lang="en-US" sz="1600" baseline="0" dirty="0" err="1" smtClean="0"/>
                        <a:t>từ</a:t>
                      </a:r>
                      <a:r>
                        <a:rPr lang="en-US" sz="1600" baseline="0" dirty="0" smtClean="0"/>
                        <a:t> </a:t>
                      </a:r>
                      <a:r>
                        <a:rPr lang="en-US" sz="1600" baseline="0" dirty="0" err="1" smtClean="0"/>
                        <a:t>dockerfile</a:t>
                      </a:r>
                      <a:r>
                        <a:rPr lang="vi-VN" sz="1600" dirty="0" smtClean="0"/>
                        <a:t>.</a:t>
                      </a:r>
                      <a:endParaRPr lang="en-US" sz="1600" dirty="0"/>
                    </a:p>
                  </a:txBody>
                  <a:tcPr/>
                </a:tc>
                <a:extLst>
                  <a:ext uri="{0D108BD9-81ED-4DB2-BD59-A6C34878D82A}">
                    <a16:rowId xmlns:a16="http://schemas.microsoft.com/office/drawing/2014/main" val="82559684"/>
                  </a:ext>
                </a:extLst>
              </a:tr>
              <a:tr h="370840">
                <a:tc>
                  <a:txBody>
                    <a:bodyPr/>
                    <a:lstStyle/>
                    <a:p>
                      <a:r>
                        <a:rPr lang="vi-VN" sz="1600" dirty="0" smtClean="0"/>
                        <a:t>ports</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err="1" smtClean="0"/>
                        <a:t>Thiết</a:t>
                      </a:r>
                      <a:r>
                        <a:rPr lang="en-US" sz="1600" dirty="0" smtClean="0"/>
                        <a:t> </a:t>
                      </a:r>
                      <a:r>
                        <a:rPr lang="en-US" sz="1600" dirty="0" err="1" smtClean="0"/>
                        <a:t>lập</a:t>
                      </a:r>
                      <a:r>
                        <a:rPr lang="en-US" sz="1600" dirty="0" smtClean="0"/>
                        <a:t> ports </a:t>
                      </a:r>
                      <a:r>
                        <a:rPr lang="en-US" sz="1600" dirty="0" err="1" smtClean="0"/>
                        <a:t>chạy</a:t>
                      </a:r>
                      <a:r>
                        <a:rPr lang="en-US" sz="1600" dirty="0" smtClean="0"/>
                        <a:t> </a:t>
                      </a:r>
                      <a:r>
                        <a:rPr lang="en-US" sz="1600" dirty="0" err="1" smtClean="0"/>
                        <a:t>tại</a:t>
                      </a:r>
                      <a:r>
                        <a:rPr lang="en-US" sz="1600" dirty="0" smtClean="0"/>
                        <a:t> </a:t>
                      </a:r>
                      <a:r>
                        <a:rPr lang="en-US" sz="1600" dirty="0" err="1" smtClean="0"/>
                        <a:t>máy</a:t>
                      </a:r>
                      <a:r>
                        <a:rPr lang="en-US" sz="1600" dirty="0" smtClean="0"/>
                        <a:t> host </a:t>
                      </a:r>
                      <a:r>
                        <a:rPr lang="en-US" sz="1600" dirty="0" err="1" smtClean="0"/>
                        <a:t>và</a:t>
                      </a:r>
                      <a:r>
                        <a:rPr lang="en-US" sz="1600" dirty="0" smtClean="0"/>
                        <a:t> </a:t>
                      </a:r>
                      <a:r>
                        <a:rPr lang="en-US" sz="1600" dirty="0" err="1" smtClean="0"/>
                        <a:t>trong</a:t>
                      </a:r>
                      <a:r>
                        <a:rPr lang="en-US" sz="1600" dirty="0" smtClean="0"/>
                        <a:t> container.</a:t>
                      </a:r>
                      <a:endParaRPr lang="en-US" sz="1600" dirty="0"/>
                    </a:p>
                  </a:txBody>
                  <a:tcPr/>
                </a:tc>
                <a:extLst>
                  <a:ext uri="{0D108BD9-81ED-4DB2-BD59-A6C34878D82A}">
                    <a16:rowId xmlns:a16="http://schemas.microsoft.com/office/drawing/2014/main" val="667998535"/>
                  </a:ext>
                </a:extLst>
              </a:tr>
              <a:tr h="370840">
                <a:tc>
                  <a:txBody>
                    <a:bodyPr/>
                    <a:lstStyle/>
                    <a:p>
                      <a:r>
                        <a:rPr lang="en-US" sz="1600" dirty="0" smtClean="0"/>
                        <a:t>restart</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err="1" smtClean="0"/>
                        <a:t>Tự</a:t>
                      </a:r>
                      <a:r>
                        <a:rPr lang="en-US" sz="1600" dirty="0" smtClean="0"/>
                        <a:t> </a:t>
                      </a:r>
                      <a:r>
                        <a:rPr lang="en-US" sz="1600" dirty="0" err="1" smtClean="0"/>
                        <a:t>động</a:t>
                      </a:r>
                      <a:r>
                        <a:rPr lang="en-US" sz="1600" dirty="0" smtClean="0"/>
                        <a:t> </a:t>
                      </a:r>
                      <a:r>
                        <a:rPr lang="en-US" sz="1600" dirty="0" err="1" smtClean="0"/>
                        <a:t>khởi</a:t>
                      </a:r>
                      <a:r>
                        <a:rPr lang="en-US" sz="1600" dirty="0" smtClean="0"/>
                        <a:t> </a:t>
                      </a:r>
                      <a:r>
                        <a:rPr lang="en-US" sz="1600" dirty="0" err="1" smtClean="0"/>
                        <a:t>chạy</a:t>
                      </a:r>
                      <a:r>
                        <a:rPr lang="en-US" sz="1600" dirty="0" smtClean="0"/>
                        <a:t> </a:t>
                      </a:r>
                      <a:r>
                        <a:rPr lang="en-US" sz="1600" dirty="0" err="1" smtClean="0"/>
                        <a:t>khi</a:t>
                      </a:r>
                      <a:r>
                        <a:rPr lang="en-US" sz="1600" dirty="0" smtClean="0"/>
                        <a:t> container </a:t>
                      </a:r>
                      <a:r>
                        <a:rPr lang="en-US" sz="1600" dirty="0" err="1" smtClean="0"/>
                        <a:t>bị</a:t>
                      </a:r>
                      <a:r>
                        <a:rPr lang="en-US" sz="1600" dirty="0" smtClean="0"/>
                        <a:t> </a:t>
                      </a:r>
                      <a:r>
                        <a:rPr lang="en-US" sz="1600" dirty="0" err="1" smtClean="0"/>
                        <a:t>tắt</a:t>
                      </a:r>
                      <a:r>
                        <a:rPr lang="en-US" sz="1600" dirty="0" smtClean="0"/>
                        <a:t>.</a:t>
                      </a:r>
                      <a:endParaRPr lang="en-US" sz="1600" dirty="0"/>
                    </a:p>
                  </a:txBody>
                  <a:tcPr/>
                </a:tc>
                <a:extLst>
                  <a:ext uri="{0D108BD9-81ED-4DB2-BD59-A6C34878D82A}">
                    <a16:rowId xmlns:a16="http://schemas.microsoft.com/office/drawing/2014/main" val="2822009370"/>
                  </a:ext>
                </a:extLst>
              </a:tr>
              <a:tr h="370840">
                <a:tc>
                  <a:txBody>
                    <a:bodyPr/>
                    <a:lstStyle/>
                    <a:p>
                      <a:r>
                        <a:rPr lang="en-US" sz="1600" dirty="0" smtClean="0"/>
                        <a:t>environment</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vi-VN" sz="1600" baseline="0" dirty="0" smtClean="0"/>
                        <a:t>thiết lập biến môi trường</a:t>
                      </a:r>
                      <a:r>
                        <a:rPr lang="en-US" sz="1600" baseline="0" dirty="0" smtClean="0"/>
                        <a:t> </a:t>
                      </a:r>
                      <a:r>
                        <a:rPr lang="en-US" sz="1600" baseline="0" dirty="0" err="1" smtClean="0"/>
                        <a:t>khi</a:t>
                      </a:r>
                      <a:r>
                        <a:rPr lang="en-US" sz="1600" baseline="0" dirty="0" smtClean="0"/>
                        <a:t> </a:t>
                      </a:r>
                      <a:r>
                        <a:rPr lang="en-US" sz="1600" baseline="0" dirty="0" err="1" smtClean="0"/>
                        <a:t>chạy</a:t>
                      </a:r>
                      <a:r>
                        <a:rPr lang="en-US" sz="1600" baseline="0" dirty="0" smtClean="0"/>
                        <a:t> container.</a:t>
                      </a:r>
                      <a:endParaRPr lang="en-US" sz="1600" dirty="0"/>
                    </a:p>
                  </a:txBody>
                  <a:tcPr/>
                </a:tc>
                <a:extLst>
                  <a:ext uri="{0D108BD9-81ED-4DB2-BD59-A6C34878D82A}">
                    <a16:rowId xmlns:a16="http://schemas.microsoft.com/office/drawing/2014/main" val="1159246625"/>
                  </a:ext>
                </a:extLst>
              </a:tr>
              <a:tr h="370840">
                <a:tc>
                  <a:txBody>
                    <a:bodyPr/>
                    <a:lstStyle/>
                    <a:p>
                      <a:r>
                        <a:rPr lang="en-US" sz="1600" dirty="0" smtClean="0"/>
                        <a:t>volumes</a:t>
                      </a:r>
                      <a:endParaRPr 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smtClean="0"/>
                        <a:t>D</a:t>
                      </a:r>
                      <a:r>
                        <a:rPr lang="vi-VN" sz="1600" dirty="0" smtClean="0"/>
                        <a:t>ùng để mount hai thư mục trên host và container với nhau.</a:t>
                      </a:r>
                      <a:endParaRPr lang="en-US" sz="1600" dirty="0"/>
                    </a:p>
                  </a:txBody>
                  <a:tcPr/>
                </a:tc>
                <a:extLst>
                  <a:ext uri="{0D108BD9-81ED-4DB2-BD59-A6C34878D82A}">
                    <a16:rowId xmlns:a16="http://schemas.microsoft.com/office/drawing/2014/main" val="1929025324"/>
                  </a:ext>
                </a:extLst>
              </a:tr>
            </a:tbl>
          </a:graphicData>
        </a:graphic>
      </p:graphicFrame>
      <p:sp>
        <p:nvSpPr>
          <p:cNvPr id="12" name="TextBox 11"/>
          <p:cNvSpPr txBox="1"/>
          <p:nvPr/>
        </p:nvSpPr>
        <p:spPr>
          <a:xfrm>
            <a:off x="148190" y="978690"/>
            <a:ext cx="8456257" cy="338554"/>
          </a:xfrm>
          <a:prstGeom prst="rect">
            <a:avLst/>
          </a:prstGeom>
          <a:noFill/>
        </p:spPr>
        <p:txBody>
          <a:bodyPr wrap="square" rtlCol="0">
            <a:spAutoFit/>
          </a:bodyPr>
          <a:lstStyle/>
          <a:p>
            <a:r>
              <a:rPr lang="en-US" sz="1600" dirty="0" err="1" smtClean="0"/>
              <a:t>Một</a:t>
            </a:r>
            <a:r>
              <a:rPr lang="en-US" sz="1600" dirty="0" smtClean="0"/>
              <a:t> </a:t>
            </a:r>
            <a:r>
              <a:rPr lang="en-US" sz="1600" dirty="0" err="1" smtClean="0"/>
              <a:t>số</a:t>
            </a:r>
            <a:r>
              <a:rPr lang="en-US" sz="1600" dirty="0" smtClean="0"/>
              <a:t> </a:t>
            </a:r>
            <a:r>
              <a:rPr lang="en-US" sz="1600" dirty="0" err="1" smtClean="0"/>
              <a:t>config</a:t>
            </a:r>
            <a:r>
              <a:rPr lang="en-US" sz="1600" dirty="0" smtClean="0"/>
              <a:t> </a:t>
            </a:r>
            <a:r>
              <a:rPr lang="en-US" sz="1600" dirty="0" err="1" smtClean="0"/>
              <a:t>cơ</a:t>
            </a:r>
            <a:r>
              <a:rPr lang="en-US" sz="1600" dirty="0" smtClean="0"/>
              <a:t> </a:t>
            </a:r>
            <a:r>
              <a:rPr lang="en-US" sz="1600" dirty="0" err="1" smtClean="0"/>
              <a:t>bản</a:t>
            </a:r>
            <a:r>
              <a:rPr lang="en-US" sz="1600" dirty="0" smtClean="0"/>
              <a:t>.</a:t>
            </a:r>
            <a:endParaRPr lang="en-US" sz="1600" dirty="0"/>
          </a:p>
        </p:txBody>
      </p:sp>
    </p:spTree>
    <p:extLst>
      <p:ext uri="{BB962C8B-B14F-4D97-AF65-F5344CB8AC3E}">
        <p14:creationId xmlns:p14="http://schemas.microsoft.com/office/powerpoint/2010/main" val="1874856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8</a:t>
            </a:r>
            <a:r>
              <a:rPr lang="en-US" sz="2400" b="1" dirty="0" smtClean="0">
                <a:solidFill>
                  <a:schemeClr val="accent1"/>
                </a:solidFill>
              </a:rPr>
              <a:t>. </a:t>
            </a:r>
            <a:r>
              <a:rPr lang="en-US" sz="2400" b="1" dirty="0" err="1" smtClean="0">
                <a:solidFill>
                  <a:schemeClr val="accent1"/>
                </a:solidFill>
              </a:rPr>
              <a:t>Ứng</a:t>
            </a:r>
            <a:r>
              <a:rPr lang="en-US" sz="2400" b="1" dirty="0" smtClean="0">
                <a:solidFill>
                  <a:schemeClr val="accent1"/>
                </a:solidFill>
              </a:rPr>
              <a:t> </a:t>
            </a:r>
            <a:r>
              <a:rPr lang="en-US" sz="2400" b="1" dirty="0" err="1" smtClean="0">
                <a:solidFill>
                  <a:schemeClr val="accent1"/>
                </a:solidFill>
              </a:rPr>
              <a:t>dụng</a:t>
            </a:r>
            <a:r>
              <a:rPr lang="en-US" sz="2400" b="1" dirty="0" smtClean="0">
                <a:solidFill>
                  <a:schemeClr val="accent1"/>
                </a:solidFill>
              </a:rPr>
              <a:t>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tế</a:t>
            </a:r>
            <a:endParaRPr lang="en-US" sz="2400" b="1" dirty="0">
              <a:solidFill>
                <a:schemeClr val="accent1"/>
              </a:solidFill>
            </a:endParaRPr>
          </a:p>
        </p:txBody>
      </p:sp>
      <p:sp>
        <p:nvSpPr>
          <p:cNvPr id="5" name="Rectangle 4"/>
          <p:cNvSpPr/>
          <p:nvPr/>
        </p:nvSpPr>
        <p:spPr>
          <a:xfrm>
            <a:off x="148190" y="609358"/>
            <a:ext cx="5284332" cy="369332"/>
          </a:xfrm>
          <a:prstGeom prst="rect">
            <a:avLst/>
          </a:prstGeom>
        </p:spPr>
        <p:txBody>
          <a:bodyPr wrap="none">
            <a:spAutoFit/>
          </a:bodyPr>
          <a:lstStyle/>
          <a:p>
            <a:r>
              <a:rPr lang="en-US" b="1" dirty="0">
                <a:solidFill>
                  <a:schemeClr val="accent1"/>
                </a:solidFill>
              </a:rPr>
              <a:t>8</a:t>
            </a:r>
            <a:r>
              <a:rPr lang="en-US" b="1" dirty="0" smtClean="0">
                <a:solidFill>
                  <a:schemeClr val="accent1"/>
                </a:solidFill>
              </a:rPr>
              <a:t>.1 </a:t>
            </a:r>
            <a:r>
              <a:rPr lang="en-US" b="1" dirty="0" err="1" smtClean="0">
                <a:solidFill>
                  <a:schemeClr val="accent1"/>
                </a:solidFill>
              </a:rPr>
              <a:t>Kiến</a:t>
            </a:r>
            <a:r>
              <a:rPr lang="en-US" b="1" dirty="0" smtClean="0">
                <a:solidFill>
                  <a:schemeClr val="accent1"/>
                </a:solidFill>
              </a:rPr>
              <a:t> </a:t>
            </a:r>
            <a:r>
              <a:rPr lang="en-US" b="1" dirty="0" err="1" smtClean="0">
                <a:solidFill>
                  <a:schemeClr val="accent1"/>
                </a:solidFill>
              </a:rPr>
              <a:t>trúc</a:t>
            </a:r>
            <a:r>
              <a:rPr lang="en-US" b="1" dirty="0" smtClean="0">
                <a:solidFill>
                  <a:schemeClr val="accent1"/>
                </a:solidFill>
              </a:rPr>
              <a:t> </a:t>
            </a:r>
            <a:r>
              <a:rPr lang="en-US" b="1" dirty="0" err="1" smtClean="0">
                <a:solidFill>
                  <a:schemeClr val="accent1"/>
                </a:solidFill>
              </a:rPr>
              <a:t>hệ</a:t>
            </a:r>
            <a:r>
              <a:rPr lang="en-US" b="1" dirty="0" smtClean="0">
                <a:solidFill>
                  <a:schemeClr val="accent1"/>
                </a:solidFill>
              </a:rPr>
              <a:t> </a:t>
            </a:r>
            <a:r>
              <a:rPr lang="en-US" b="1" dirty="0" err="1" smtClean="0">
                <a:solidFill>
                  <a:schemeClr val="accent1"/>
                </a:solidFill>
              </a:rPr>
              <a:t>thống</a:t>
            </a:r>
            <a:r>
              <a:rPr lang="en-US" b="1" dirty="0" smtClean="0">
                <a:solidFill>
                  <a:schemeClr val="accent1"/>
                </a:solidFill>
              </a:rPr>
              <a:t> web Voice meeting note</a:t>
            </a:r>
            <a:endParaRPr lang="en-US" b="1" dirty="0">
              <a:solidFill>
                <a:schemeClr val="accent1"/>
              </a:solidFill>
            </a:endParaRPr>
          </a:p>
        </p:txBody>
      </p:sp>
      <p:pic>
        <p:nvPicPr>
          <p:cNvPr id="1026" name="Picture 2" descr="E:\phim\2020\Untitled 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12" y="1203598"/>
            <a:ext cx="6424216" cy="364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13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a:solidFill>
                  <a:schemeClr val="accent1"/>
                </a:solidFill>
              </a:rPr>
              <a:t>8</a:t>
            </a:r>
            <a:r>
              <a:rPr lang="en-US" sz="2400" b="1" dirty="0" smtClean="0">
                <a:solidFill>
                  <a:schemeClr val="accent1"/>
                </a:solidFill>
              </a:rPr>
              <a:t>. </a:t>
            </a:r>
            <a:r>
              <a:rPr lang="en-US" sz="2400" b="1" dirty="0" err="1" smtClean="0">
                <a:solidFill>
                  <a:schemeClr val="accent1"/>
                </a:solidFill>
              </a:rPr>
              <a:t>Ứng</a:t>
            </a:r>
            <a:r>
              <a:rPr lang="en-US" sz="2400" b="1" dirty="0" smtClean="0">
                <a:solidFill>
                  <a:schemeClr val="accent1"/>
                </a:solidFill>
              </a:rPr>
              <a:t> </a:t>
            </a:r>
            <a:r>
              <a:rPr lang="en-US" sz="2400" b="1" dirty="0" err="1" smtClean="0">
                <a:solidFill>
                  <a:schemeClr val="accent1"/>
                </a:solidFill>
              </a:rPr>
              <a:t>dụng</a:t>
            </a:r>
            <a:r>
              <a:rPr lang="en-US" sz="2400" b="1" dirty="0" smtClean="0">
                <a:solidFill>
                  <a:schemeClr val="accent1"/>
                </a:solidFill>
              </a:rPr>
              <a:t>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tế</a:t>
            </a:r>
            <a:endParaRPr lang="en-US" sz="2400" b="1" dirty="0">
              <a:solidFill>
                <a:schemeClr val="accent1"/>
              </a:solidFill>
            </a:endParaRPr>
          </a:p>
        </p:txBody>
      </p:sp>
      <p:pic>
        <p:nvPicPr>
          <p:cNvPr id="2051" name="Picture 3" descr="E:\phim\2020\Untitled Diagram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524" y="738990"/>
            <a:ext cx="6625844" cy="413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4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1089396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800" b="1" dirty="0" smtClean="0">
                <a:solidFill>
                  <a:srgbClr val="32AEB8"/>
                </a:solidFill>
                <a:latin typeface="Tahoma" pitchFamily="34" charset="0"/>
                <a:ea typeface="Tahoma" pitchFamily="34" charset="0"/>
                <a:cs typeface="Tahoma" pitchFamily="34" charset="0"/>
              </a:rPr>
              <a:t>1. </a:t>
            </a:r>
            <a:r>
              <a:rPr lang="en-US" sz="2800" b="1" dirty="0" err="1" smtClean="0">
                <a:solidFill>
                  <a:srgbClr val="32AEB8"/>
                </a:solidFill>
                <a:latin typeface="Tahoma" pitchFamily="34" charset="0"/>
                <a:ea typeface="Tahoma" pitchFamily="34" charset="0"/>
                <a:cs typeface="Tahoma" pitchFamily="34" charset="0"/>
              </a:rPr>
              <a:t>Quá</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trình</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hình</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thành</a:t>
            </a:r>
            <a:endParaRPr lang="en-US" sz="2800" b="1" dirty="0">
              <a:solidFill>
                <a:srgbClr val="32AEB8"/>
              </a:solidFill>
              <a:latin typeface="Tahoma" pitchFamily="34" charset="0"/>
              <a:ea typeface="Tahoma" pitchFamily="34" charset="0"/>
              <a:cs typeface="Tahoma" pitchFamily="34" charset="0"/>
            </a:endParaRPr>
          </a:p>
        </p:txBody>
      </p:sp>
      <p:sp>
        <p:nvSpPr>
          <p:cNvPr id="4" name="Right Arrow 3"/>
          <p:cNvSpPr/>
          <p:nvPr/>
        </p:nvSpPr>
        <p:spPr>
          <a:xfrm>
            <a:off x="4858390" y="2035221"/>
            <a:ext cx="256368" cy="196668"/>
          </a:xfrm>
          <a:prstGeom prst="rightArrow">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vi-VN">
              <a:latin typeface="Tahoma" pitchFamily="34" charset="0"/>
              <a:ea typeface="Tahoma" pitchFamily="34" charset="0"/>
              <a:cs typeface="Tahoma" pitchFamily="34" charset="0"/>
            </a:endParaRPr>
          </a:p>
        </p:txBody>
      </p:sp>
      <p:graphicFrame>
        <p:nvGraphicFramePr>
          <p:cNvPr id="7" name="Diagram 6"/>
          <p:cNvGraphicFramePr/>
          <p:nvPr>
            <p:extLst>
              <p:ext uri="{D42A27DB-BD31-4B8C-83A1-F6EECF244321}">
                <p14:modId xmlns:p14="http://schemas.microsoft.com/office/powerpoint/2010/main" val="3797925021"/>
              </p:ext>
            </p:extLst>
          </p:nvPr>
        </p:nvGraphicFramePr>
        <p:xfrm>
          <a:off x="5239423" y="1951902"/>
          <a:ext cx="3456384" cy="39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ounded Rectangle 12"/>
          <p:cNvSpPr/>
          <p:nvPr/>
        </p:nvSpPr>
        <p:spPr>
          <a:xfrm>
            <a:off x="5364088" y="1951900"/>
            <a:ext cx="3456384" cy="39004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400" dirty="0" err="1" smtClean="0">
                <a:solidFill>
                  <a:srgbClr val="002060"/>
                </a:solidFill>
                <a:latin typeface="Tahoma" pitchFamily="34" charset="0"/>
                <a:ea typeface="Tahoma" pitchFamily="34" charset="0"/>
                <a:cs typeface="Tahoma" pitchFamily="34" charset="0"/>
              </a:rPr>
              <a:t>Lãng</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phí</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tài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nguyên</a:t>
            </a:r>
            <a:endParaRPr lang="en-US" sz="1400" dirty="0" smtClean="0">
              <a:solidFill>
                <a:srgbClr val="002060"/>
              </a:solidFill>
              <a:latin typeface="Tahoma" pitchFamily="34" charset="0"/>
              <a:ea typeface="Tahoma" pitchFamily="34" charset="0"/>
              <a:cs typeface="Tahoma" pitchFamily="34" charset="0"/>
            </a:endParaRPr>
          </a:p>
        </p:txBody>
      </p:sp>
      <p:sp>
        <p:nvSpPr>
          <p:cNvPr id="9" name="Text Placeholder 2"/>
          <p:cNvSpPr>
            <a:spLocks noGrp="1"/>
          </p:cNvSpPr>
          <p:nvPr>
            <p:ph type="body" sz="quarter" idx="11"/>
          </p:nvPr>
        </p:nvSpPr>
        <p:spPr>
          <a:xfrm>
            <a:off x="251520" y="688724"/>
            <a:ext cx="2952328" cy="288032"/>
          </a:xfrm>
        </p:spPr>
        <p:txBody>
          <a:bodyPr/>
          <a:lstStyle/>
          <a:p>
            <a:pPr algn="l"/>
            <a:r>
              <a:rPr lang="en-US" sz="1600" noProof="1" smtClean="0">
                <a:solidFill>
                  <a:srgbClr val="32AEB8"/>
                </a:solidFill>
                <a:latin typeface="Tahoma" pitchFamily="34" charset="0"/>
                <a:ea typeface="Tahoma" pitchFamily="34" charset="0"/>
                <a:cs typeface="Tahoma" pitchFamily="34" charset="0"/>
              </a:rPr>
              <a:t>1.1 Mô hình máy chủ thường</a:t>
            </a:r>
            <a:endParaRPr lang="vi-VN" sz="1600" noProof="1">
              <a:solidFill>
                <a:srgbClr val="32AEB8"/>
              </a:solidFill>
              <a:latin typeface="Tahoma" pitchFamily="34" charset="0"/>
              <a:ea typeface="Tahoma" pitchFamily="34" charset="0"/>
              <a:cs typeface="Tahoma" pitchFamily="34" charset="0"/>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504" y="1155336"/>
            <a:ext cx="4320480" cy="3107162"/>
          </a:xfrm>
          <a:prstGeom prst="rect">
            <a:avLst/>
          </a:prstGeom>
        </p:spPr>
      </p:pic>
      <p:sp>
        <p:nvSpPr>
          <p:cNvPr id="12" name="Rounded Rectangle 11"/>
          <p:cNvSpPr/>
          <p:nvPr/>
        </p:nvSpPr>
        <p:spPr>
          <a:xfrm>
            <a:off x="5364088" y="2613753"/>
            <a:ext cx="3456384" cy="39004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400" dirty="0" err="1">
                <a:solidFill>
                  <a:srgbClr val="002060"/>
                </a:solidFill>
                <a:latin typeface="Tahoma" pitchFamily="34" charset="0"/>
                <a:ea typeface="Tahoma" pitchFamily="34" charset="0"/>
                <a:cs typeface="Tahoma" pitchFamily="34" charset="0"/>
              </a:rPr>
              <a:t>Khó</a:t>
            </a:r>
            <a:r>
              <a:rPr lang="en-US" sz="1400" dirty="0">
                <a:solidFill>
                  <a:srgbClr val="002060"/>
                </a:solidFill>
                <a:latin typeface="Tahoma" pitchFamily="34" charset="0"/>
                <a:ea typeface="Tahoma" pitchFamily="34" charset="0"/>
                <a:cs typeface="Tahoma" pitchFamily="34" charset="0"/>
              </a:rPr>
              <a:t> </a:t>
            </a:r>
            <a:r>
              <a:rPr lang="en-US" sz="1400" dirty="0" err="1">
                <a:solidFill>
                  <a:srgbClr val="002060"/>
                </a:solidFill>
                <a:latin typeface="Tahoma" pitchFamily="34" charset="0"/>
                <a:ea typeface="Tahoma" pitchFamily="34" charset="0"/>
                <a:cs typeface="Tahoma" pitchFamily="34" charset="0"/>
              </a:rPr>
              <a:t>khăn</a:t>
            </a:r>
            <a:r>
              <a:rPr lang="en-US" sz="1400" dirty="0">
                <a:solidFill>
                  <a:srgbClr val="002060"/>
                </a:solidFill>
                <a:latin typeface="Tahoma" pitchFamily="34" charset="0"/>
                <a:ea typeface="Tahoma" pitchFamily="34" charset="0"/>
                <a:cs typeface="Tahoma" pitchFamily="34" charset="0"/>
              </a:rPr>
              <a:t> </a:t>
            </a:r>
            <a:r>
              <a:rPr lang="en-US" sz="1400" dirty="0" err="1">
                <a:solidFill>
                  <a:srgbClr val="002060"/>
                </a:solidFill>
                <a:latin typeface="Tahoma" pitchFamily="34" charset="0"/>
                <a:ea typeface="Tahoma" pitchFamily="34" charset="0"/>
                <a:cs typeface="Tahoma" pitchFamily="34" charset="0"/>
              </a:rPr>
              <a:t>trong</a:t>
            </a:r>
            <a:r>
              <a:rPr lang="en-US" sz="1400" dirty="0">
                <a:solidFill>
                  <a:srgbClr val="002060"/>
                </a:solidFill>
                <a:latin typeface="Tahoma" pitchFamily="34" charset="0"/>
                <a:ea typeface="Tahoma" pitchFamily="34" charset="0"/>
                <a:cs typeface="Tahoma" pitchFamily="34" charset="0"/>
              </a:rPr>
              <a:t> </a:t>
            </a:r>
            <a:r>
              <a:rPr lang="en-US" sz="1400" dirty="0" err="1">
                <a:solidFill>
                  <a:srgbClr val="002060"/>
                </a:solidFill>
                <a:latin typeface="Tahoma" pitchFamily="34" charset="0"/>
                <a:ea typeface="Tahoma" pitchFamily="34" charset="0"/>
                <a:cs typeface="Tahoma" pitchFamily="34" charset="0"/>
              </a:rPr>
              <a:t>việc</a:t>
            </a:r>
            <a:r>
              <a:rPr lang="en-US" sz="1400" dirty="0">
                <a:solidFill>
                  <a:srgbClr val="002060"/>
                </a:solidFill>
                <a:latin typeface="Tahoma" pitchFamily="34" charset="0"/>
                <a:ea typeface="Tahoma" pitchFamily="34" charset="0"/>
                <a:cs typeface="Tahoma" pitchFamily="34" charset="0"/>
              </a:rPr>
              <a:t> </a:t>
            </a:r>
            <a:r>
              <a:rPr lang="en-US" sz="1400" dirty="0" err="1">
                <a:solidFill>
                  <a:srgbClr val="002060"/>
                </a:solidFill>
                <a:latin typeface="Tahoma" pitchFamily="34" charset="0"/>
                <a:ea typeface="Tahoma" pitchFamily="34" charset="0"/>
                <a:cs typeface="Tahoma" pitchFamily="34" charset="0"/>
              </a:rPr>
              <a:t>mở</a:t>
            </a:r>
            <a:r>
              <a:rPr lang="en-US" sz="1400" dirty="0">
                <a:solidFill>
                  <a:srgbClr val="002060"/>
                </a:solidFill>
                <a:latin typeface="Tahoma" pitchFamily="34" charset="0"/>
                <a:ea typeface="Tahoma" pitchFamily="34" charset="0"/>
                <a:cs typeface="Tahoma" pitchFamily="34" charset="0"/>
              </a:rPr>
              <a:t> </a:t>
            </a:r>
            <a:r>
              <a:rPr lang="en-US" sz="1400" dirty="0" err="1">
                <a:solidFill>
                  <a:srgbClr val="002060"/>
                </a:solidFill>
                <a:latin typeface="Tahoma" pitchFamily="34" charset="0"/>
                <a:ea typeface="Tahoma" pitchFamily="34" charset="0"/>
                <a:cs typeface="Tahoma" pitchFamily="34" charset="0"/>
              </a:rPr>
              <a:t>rộng</a:t>
            </a:r>
            <a:r>
              <a:rPr lang="en-US" sz="1400" dirty="0">
                <a:solidFill>
                  <a:srgbClr val="002060"/>
                </a:solidFill>
                <a:latin typeface="Tahoma" pitchFamily="34" charset="0"/>
                <a:ea typeface="Tahoma" pitchFamily="34" charset="0"/>
                <a:cs typeface="Tahoma" pitchFamily="34" charset="0"/>
              </a:rPr>
              <a:t>.</a:t>
            </a:r>
          </a:p>
        </p:txBody>
      </p:sp>
      <p:sp>
        <p:nvSpPr>
          <p:cNvPr id="14" name="Right Arrow 13"/>
          <p:cNvSpPr/>
          <p:nvPr/>
        </p:nvSpPr>
        <p:spPr>
          <a:xfrm>
            <a:off x="4834371" y="2710441"/>
            <a:ext cx="256368" cy="196668"/>
          </a:xfrm>
          <a:prstGeom prst="rightArrow">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vi-VN">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77865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800" b="1" dirty="0">
                <a:solidFill>
                  <a:srgbClr val="32AEB8"/>
                </a:solidFill>
                <a:latin typeface="Tahoma" pitchFamily="34" charset="0"/>
                <a:ea typeface="Tahoma" pitchFamily="34" charset="0"/>
                <a:cs typeface="Tahoma" pitchFamily="34" charset="0"/>
              </a:rPr>
              <a:t>1</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Quá</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trình</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hình</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thành</a:t>
            </a:r>
            <a:endParaRPr lang="en-US" sz="2800" b="1" dirty="0">
              <a:solidFill>
                <a:srgbClr val="32AEB8"/>
              </a:solidFill>
              <a:latin typeface="Tahoma" pitchFamily="34" charset="0"/>
              <a:ea typeface="Tahoma" pitchFamily="34" charset="0"/>
              <a:cs typeface="Tahoma" pitchFamily="34" charset="0"/>
            </a:endParaRPr>
          </a:p>
        </p:txBody>
      </p:sp>
      <p:sp>
        <p:nvSpPr>
          <p:cNvPr id="4" name="Right Arrow 3"/>
          <p:cNvSpPr/>
          <p:nvPr/>
        </p:nvSpPr>
        <p:spPr>
          <a:xfrm>
            <a:off x="4858390" y="2035221"/>
            <a:ext cx="256368" cy="196668"/>
          </a:xfrm>
          <a:prstGeom prst="rightArrow">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vi-VN">
              <a:latin typeface="Tahoma" pitchFamily="34" charset="0"/>
              <a:ea typeface="Tahoma" pitchFamily="34" charset="0"/>
              <a:cs typeface="Tahoma" pitchFamily="34" charset="0"/>
            </a:endParaRPr>
          </a:p>
        </p:txBody>
      </p:sp>
      <p:graphicFrame>
        <p:nvGraphicFramePr>
          <p:cNvPr id="7" name="Diagram 6"/>
          <p:cNvGraphicFramePr/>
          <p:nvPr>
            <p:extLst>
              <p:ext uri="{D42A27DB-BD31-4B8C-83A1-F6EECF244321}">
                <p14:modId xmlns:p14="http://schemas.microsoft.com/office/powerpoint/2010/main" val="3104833138"/>
              </p:ext>
            </p:extLst>
          </p:nvPr>
        </p:nvGraphicFramePr>
        <p:xfrm>
          <a:off x="5239423" y="1951902"/>
          <a:ext cx="3456384" cy="39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ounded Rectangle 12"/>
          <p:cNvSpPr/>
          <p:nvPr/>
        </p:nvSpPr>
        <p:spPr>
          <a:xfrm>
            <a:off x="5364088" y="1794104"/>
            <a:ext cx="3456384" cy="70563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400" dirty="0" err="1" smtClean="0">
                <a:solidFill>
                  <a:srgbClr val="002060"/>
                </a:solidFill>
                <a:latin typeface="Tahoma" pitchFamily="34" charset="0"/>
                <a:ea typeface="Tahoma" pitchFamily="34" charset="0"/>
                <a:cs typeface="Tahoma" pitchFamily="34" charset="0"/>
              </a:rPr>
              <a:t>Ngốn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tài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nguyên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Khi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chạy</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máy</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ảo</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nó</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sẽ</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luôn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chiếm</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một</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phần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tài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nguyên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cố</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định</a:t>
            </a:r>
            <a:endParaRPr lang="en-US" sz="1400" dirty="0" smtClean="0">
              <a:solidFill>
                <a:srgbClr val="002060"/>
              </a:solidFill>
              <a:latin typeface="Tahoma" pitchFamily="34" charset="0"/>
              <a:ea typeface="Tahoma" pitchFamily="34" charset="0"/>
              <a:cs typeface="Tahoma" pitchFamily="34" charset="0"/>
            </a:endParaRPr>
          </a:p>
        </p:txBody>
      </p:sp>
      <p:sp>
        <p:nvSpPr>
          <p:cNvPr id="9" name="Text Placeholder 2"/>
          <p:cNvSpPr>
            <a:spLocks noGrp="1"/>
          </p:cNvSpPr>
          <p:nvPr>
            <p:ph type="body" sz="quarter" idx="11"/>
          </p:nvPr>
        </p:nvSpPr>
        <p:spPr>
          <a:xfrm>
            <a:off x="251520" y="688724"/>
            <a:ext cx="3672408" cy="288032"/>
          </a:xfrm>
        </p:spPr>
        <p:txBody>
          <a:bodyPr/>
          <a:lstStyle/>
          <a:p>
            <a:pPr algn="l"/>
            <a:r>
              <a:rPr lang="en-US" sz="1600" noProof="1" smtClean="0">
                <a:solidFill>
                  <a:srgbClr val="32AEB8"/>
                </a:solidFill>
                <a:latin typeface="Tahoma" pitchFamily="34" charset="0"/>
                <a:ea typeface="Tahoma" pitchFamily="34" charset="0"/>
                <a:cs typeface="Tahoma" pitchFamily="34" charset="0"/>
              </a:rPr>
              <a:t>1.2 </a:t>
            </a:r>
            <a:r>
              <a:rPr lang="en-US" sz="1600" noProof="1">
                <a:solidFill>
                  <a:srgbClr val="32AEB8"/>
                </a:solidFill>
                <a:latin typeface="Tahoma" pitchFamily="34" charset="0"/>
                <a:ea typeface="Tahoma" pitchFamily="34" charset="0"/>
                <a:cs typeface="Tahoma" pitchFamily="34" charset="0"/>
              </a:rPr>
              <a:t>Công nghệ ảo hóa virtualization</a:t>
            </a:r>
            <a:endParaRPr lang="vi-VN" sz="1600" noProof="1">
              <a:solidFill>
                <a:srgbClr val="32AEB8"/>
              </a:solidFill>
              <a:latin typeface="Tahoma" pitchFamily="34" charset="0"/>
              <a:ea typeface="Tahoma" pitchFamily="34" charset="0"/>
              <a:cs typeface="Tahoma" pitchFamily="34" charset="0"/>
            </a:endParaRPr>
          </a:p>
        </p:txBody>
      </p:sp>
      <p:sp>
        <p:nvSpPr>
          <p:cNvPr id="12" name="Rounded Rectangle 11"/>
          <p:cNvSpPr/>
          <p:nvPr/>
        </p:nvSpPr>
        <p:spPr>
          <a:xfrm>
            <a:off x="5364088" y="2613753"/>
            <a:ext cx="3456384" cy="67807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400" dirty="0" err="1" smtClean="0">
                <a:solidFill>
                  <a:srgbClr val="002060"/>
                </a:solidFill>
                <a:latin typeface="Tahoma" pitchFamily="34" charset="0"/>
                <a:ea typeface="Tahoma" pitchFamily="34" charset="0"/>
                <a:cs typeface="Tahoma" pitchFamily="34" charset="0"/>
              </a:rPr>
              <a:t>Tốn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thời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gian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thực</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thi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Thời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gian</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khởi</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động</a:t>
            </a:r>
            <a:r>
              <a:rPr lang="en-US" sz="1400" dirty="0" smtClean="0">
                <a:solidFill>
                  <a:srgbClr val="002060"/>
                </a:solidFill>
                <a:latin typeface="Tahoma" pitchFamily="34" charset="0"/>
                <a:ea typeface="Tahoma" pitchFamily="34" charset="0"/>
                <a:cs typeface="Tahoma" pitchFamily="34" charset="0"/>
              </a:rPr>
              <a:t>, shutdown </a:t>
            </a:r>
            <a:r>
              <a:rPr lang="en-US" sz="1400" dirty="0" err="1" smtClean="0">
                <a:solidFill>
                  <a:srgbClr val="002060"/>
                </a:solidFill>
                <a:latin typeface="Tahoma" pitchFamily="34" charset="0"/>
                <a:ea typeface="Tahoma" pitchFamily="34" charset="0"/>
                <a:cs typeface="Tahoma" pitchFamily="34" charset="0"/>
              </a:rPr>
              <a:t>của</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các</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máy</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ảo</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sẽ</a:t>
            </a:r>
            <a:r>
              <a:rPr lang="en-US" sz="1400" dirty="0" smtClean="0">
                <a:solidFill>
                  <a:srgbClr val="002060"/>
                </a:solidFill>
                <a:latin typeface="Tahoma" pitchFamily="34" charset="0"/>
                <a:ea typeface="Tahoma" pitchFamily="34" charset="0"/>
                <a:cs typeface="Tahoma" pitchFamily="34" charset="0"/>
              </a:rPr>
              <a:t> </a:t>
            </a:r>
            <a:r>
              <a:rPr lang="en-US" sz="1400" dirty="0" err="1" smtClean="0">
                <a:solidFill>
                  <a:srgbClr val="002060"/>
                </a:solidFill>
                <a:latin typeface="Tahoma" pitchFamily="34" charset="0"/>
                <a:ea typeface="Tahoma" pitchFamily="34" charset="0"/>
                <a:cs typeface="Tahoma" pitchFamily="34" charset="0"/>
              </a:rPr>
              <a:t>lâu</a:t>
            </a:r>
            <a:r>
              <a:rPr lang="en-US" sz="1400" dirty="0" smtClean="0">
                <a:solidFill>
                  <a:srgbClr val="002060"/>
                </a:solidFill>
                <a:latin typeface="Tahoma" pitchFamily="34" charset="0"/>
                <a:ea typeface="Tahoma" pitchFamily="34" charset="0"/>
                <a:cs typeface="Tahoma" pitchFamily="34" charset="0"/>
              </a:rPr>
              <a:t>.</a:t>
            </a:r>
            <a:endParaRPr lang="en-US" sz="1400" dirty="0">
              <a:solidFill>
                <a:srgbClr val="002060"/>
              </a:solidFill>
              <a:latin typeface="Tahoma" pitchFamily="34" charset="0"/>
              <a:ea typeface="Tahoma" pitchFamily="34" charset="0"/>
              <a:cs typeface="Tahoma" pitchFamily="34" charset="0"/>
            </a:endParaRPr>
          </a:p>
        </p:txBody>
      </p:sp>
      <p:sp>
        <p:nvSpPr>
          <p:cNvPr id="14" name="Right Arrow 13"/>
          <p:cNvSpPr/>
          <p:nvPr/>
        </p:nvSpPr>
        <p:spPr>
          <a:xfrm>
            <a:off x="4834371" y="2854457"/>
            <a:ext cx="256368" cy="196668"/>
          </a:xfrm>
          <a:prstGeom prst="rightArrow">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vi-VN">
              <a:latin typeface="Tahoma" pitchFamily="34" charset="0"/>
              <a:ea typeface="Tahoma" pitchFamily="34" charset="0"/>
              <a:cs typeface="Tahoma" pitchFamily="34"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504" y="1100812"/>
            <a:ext cx="4376358" cy="3577423"/>
          </a:xfrm>
          <a:prstGeom prst="rect">
            <a:avLst/>
          </a:prstGeom>
        </p:spPr>
      </p:pic>
    </p:spTree>
    <p:extLst>
      <p:ext uri="{BB962C8B-B14F-4D97-AF65-F5344CB8AC3E}">
        <p14:creationId xmlns:p14="http://schemas.microsoft.com/office/powerpoint/2010/main" val="362819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800" b="1" dirty="0" smtClean="0">
                <a:solidFill>
                  <a:srgbClr val="32AEB8"/>
                </a:solidFill>
                <a:latin typeface="Tahoma" pitchFamily="34" charset="0"/>
                <a:ea typeface="Tahoma" pitchFamily="34" charset="0"/>
                <a:cs typeface="Tahoma" pitchFamily="34" charset="0"/>
              </a:rPr>
              <a:t>1. </a:t>
            </a:r>
            <a:r>
              <a:rPr lang="en-US" sz="2800" b="1" dirty="0" err="1" smtClean="0">
                <a:solidFill>
                  <a:srgbClr val="32AEB8"/>
                </a:solidFill>
                <a:latin typeface="Tahoma" pitchFamily="34" charset="0"/>
                <a:ea typeface="Tahoma" pitchFamily="34" charset="0"/>
                <a:cs typeface="Tahoma" pitchFamily="34" charset="0"/>
              </a:rPr>
              <a:t>Quá</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trình</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hình</a:t>
            </a:r>
            <a:r>
              <a:rPr lang="en-US" sz="2800" b="1" dirty="0" smtClean="0">
                <a:solidFill>
                  <a:srgbClr val="32AEB8"/>
                </a:solidFill>
                <a:latin typeface="Tahoma" pitchFamily="34" charset="0"/>
                <a:ea typeface="Tahoma" pitchFamily="34" charset="0"/>
                <a:cs typeface="Tahoma" pitchFamily="34" charset="0"/>
              </a:rPr>
              <a:t> </a:t>
            </a:r>
            <a:r>
              <a:rPr lang="en-US" sz="2800" b="1" dirty="0" err="1" smtClean="0">
                <a:solidFill>
                  <a:srgbClr val="32AEB8"/>
                </a:solidFill>
                <a:latin typeface="Tahoma" pitchFamily="34" charset="0"/>
                <a:ea typeface="Tahoma" pitchFamily="34" charset="0"/>
                <a:cs typeface="Tahoma" pitchFamily="34" charset="0"/>
              </a:rPr>
              <a:t>thành</a:t>
            </a:r>
            <a:endParaRPr lang="en-US" sz="2800" b="1" dirty="0">
              <a:solidFill>
                <a:srgbClr val="32AEB8"/>
              </a:solidFill>
              <a:latin typeface="Tahoma" pitchFamily="34" charset="0"/>
              <a:ea typeface="Tahoma" pitchFamily="34" charset="0"/>
              <a:cs typeface="Tahoma" pitchFamily="34" charset="0"/>
            </a:endParaRPr>
          </a:p>
        </p:txBody>
      </p:sp>
      <p:sp>
        <p:nvSpPr>
          <p:cNvPr id="9" name="Text Placeholder 2"/>
          <p:cNvSpPr>
            <a:spLocks noGrp="1"/>
          </p:cNvSpPr>
          <p:nvPr>
            <p:ph type="body" sz="quarter" idx="11"/>
          </p:nvPr>
        </p:nvSpPr>
        <p:spPr>
          <a:xfrm>
            <a:off x="251520" y="688724"/>
            <a:ext cx="3672408" cy="288032"/>
          </a:xfrm>
        </p:spPr>
        <p:txBody>
          <a:bodyPr/>
          <a:lstStyle/>
          <a:p>
            <a:pPr algn="l"/>
            <a:r>
              <a:rPr lang="en-US" sz="1600" noProof="1" smtClean="0">
                <a:solidFill>
                  <a:srgbClr val="32AEB8"/>
                </a:solidFill>
                <a:latin typeface="Tahoma" pitchFamily="34" charset="0"/>
                <a:ea typeface="Tahoma" pitchFamily="34" charset="0"/>
                <a:cs typeface="Tahoma" pitchFamily="34" charset="0"/>
              </a:rPr>
              <a:t>1.3 </a:t>
            </a:r>
            <a:r>
              <a:rPr lang="en-US" sz="1600" noProof="1">
                <a:solidFill>
                  <a:srgbClr val="32AEB8"/>
                </a:solidFill>
                <a:latin typeface="Tahoma" pitchFamily="34" charset="0"/>
                <a:ea typeface="Tahoma" pitchFamily="34" charset="0"/>
                <a:cs typeface="Tahoma" pitchFamily="34" charset="0"/>
              </a:rPr>
              <a:t>Công nghệ containerlization</a:t>
            </a:r>
            <a:endParaRPr lang="vi-VN" sz="1600" noProof="1">
              <a:solidFill>
                <a:srgbClr val="32AEB8"/>
              </a:solidFill>
              <a:latin typeface="Tahoma" pitchFamily="34" charset="0"/>
              <a:ea typeface="Tahoma" pitchFamily="34" charset="0"/>
              <a:cs typeface="Tahoma"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9" y="1075258"/>
            <a:ext cx="4500283" cy="3467034"/>
          </a:xfrm>
          <a:prstGeom prst="rect">
            <a:avLst/>
          </a:prstGeom>
        </p:spPr>
      </p:pic>
      <p:graphicFrame>
        <p:nvGraphicFramePr>
          <p:cNvPr id="11" name="Diagram 10"/>
          <p:cNvGraphicFramePr/>
          <p:nvPr>
            <p:extLst>
              <p:ext uri="{D42A27DB-BD31-4B8C-83A1-F6EECF244321}">
                <p14:modId xmlns:p14="http://schemas.microsoft.com/office/powerpoint/2010/main" val="1076738293"/>
              </p:ext>
            </p:extLst>
          </p:nvPr>
        </p:nvGraphicFramePr>
        <p:xfrm>
          <a:off x="4860032" y="1563638"/>
          <a:ext cx="4176464" cy="2016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6325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smtClean="0">
                <a:solidFill>
                  <a:schemeClr val="accent1"/>
                </a:solidFill>
                <a:latin typeface="+mn-lt"/>
              </a:rPr>
              <a:t>2. </a:t>
            </a:r>
            <a:r>
              <a:rPr lang="en-US" sz="2400" b="1" dirty="0" err="1">
                <a:solidFill>
                  <a:schemeClr val="accent1"/>
                </a:solidFill>
                <a:latin typeface="+mn-lt"/>
              </a:rPr>
              <a:t>Giới</a:t>
            </a:r>
            <a:r>
              <a:rPr lang="en-US" sz="2400" b="1" dirty="0">
                <a:solidFill>
                  <a:schemeClr val="accent1"/>
                </a:solidFill>
                <a:latin typeface="+mn-lt"/>
              </a:rPr>
              <a:t> </a:t>
            </a:r>
            <a:r>
              <a:rPr lang="en-US" sz="2400" b="1" dirty="0" err="1">
                <a:solidFill>
                  <a:schemeClr val="accent1"/>
                </a:solidFill>
                <a:latin typeface="+mn-lt"/>
              </a:rPr>
              <a:t>thiệu</a:t>
            </a:r>
            <a:r>
              <a:rPr lang="en-US" sz="2400" b="1" dirty="0">
                <a:solidFill>
                  <a:schemeClr val="accent1"/>
                </a:solidFill>
                <a:latin typeface="+mn-lt"/>
              </a:rPr>
              <a:t> </a:t>
            </a:r>
            <a:r>
              <a:rPr lang="en-US" sz="2400" b="1" dirty="0" err="1">
                <a:solidFill>
                  <a:schemeClr val="accent1"/>
                </a:solidFill>
                <a:latin typeface="+mn-lt"/>
              </a:rPr>
              <a:t>về</a:t>
            </a:r>
            <a:r>
              <a:rPr lang="en-US" sz="2400" b="1" dirty="0">
                <a:solidFill>
                  <a:schemeClr val="accent1"/>
                </a:solidFill>
                <a:latin typeface="+mn-lt"/>
              </a:rPr>
              <a:t> Docker</a:t>
            </a:r>
          </a:p>
        </p:txBody>
      </p:sp>
      <p:sp>
        <p:nvSpPr>
          <p:cNvPr id="8" name="Text Placeholder 2"/>
          <p:cNvSpPr>
            <a:spLocks noGrp="1"/>
          </p:cNvSpPr>
          <p:nvPr>
            <p:ph type="body" sz="quarter" idx="11"/>
          </p:nvPr>
        </p:nvSpPr>
        <p:spPr>
          <a:xfrm>
            <a:off x="251520" y="688724"/>
            <a:ext cx="3672408" cy="288032"/>
          </a:xfrm>
        </p:spPr>
        <p:txBody>
          <a:bodyPr/>
          <a:lstStyle/>
          <a:p>
            <a:pPr algn="l"/>
            <a:r>
              <a:rPr lang="en-US" sz="1600" noProof="1" smtClean="0">
                <a:solidFill>
                  <a:srgbClr val="32AEB8"/>
                </a:solidFill>
              </a:rPr>
              <a:t>2.1 Lịch sử</a:t>
            </a:r>
            <a:endParaRPr lang="vi-VN" sz="1600" noProof="1">
              <a:solidFill>
                <a:srgbClr val="32AEB8"/>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009015"/>
            <a:ext cx="6076950" cy="3419475"/>
          </a:xfrm>
          <a:prstGeom prst="rect">
            <a:avLst/>
          </a:prstGeom>
        </p:spPr>
      </p:pic>
    </p:spTree>
    <p:extLst>
      <p:ext uri="{BB962C8B-B14F-4D97-AF65-F5344CB8AC3E}">
        <p14:creationId xmlns:p14="http://schemas.microsoft.com/office/powerpoint/2010/main" val="3681530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smtClean="0">
                <a:solidFill>
                  <a:schemeClr val="accent1"/>
                </a:solidFill>
                <a:latin typeface="+mn-lt"/>
              </a:rPr>
              <a:t>2. </a:t>
            </a:r>
            <a:r>
              <a:rPr lang="en-US" sz="2400" b="1" dirty="0" err="1">
                <a:solidFill>
                  <a:schemeClr val="accent1"/>
                </a:solidFill>
                <a:latin typeface="+mn-lt"/>
              </a:rPr>
              <a:t>Giới</a:t>
            </a:r>
            <a:r>
              <a:rPr lang="en-US" sz="2400" b="1" dirty="0">
                <a:solidFill>
                  <a:schemeClr val="accent1"/>
                </a:solidFill>
                <a:latin typeface="+mn-lt"/>
              </a:rPr>
              <a:t> </a:t>
            </a:r>
            <a:r>
              <a:rPr lang="en-US" sz="2400" b="1" dirty="0" err="1">
                <a:solidFill>
                  <a:schemeClr val="accent1"/>
                </a:solidFill>
                <a:latin typeface="+mn-lt"/>
              </a:rPr>
              <a:t>thiệu</a:t>
            </a:r>
            <a:r>
              <a:rPr lang="en-US" sz="2400" b="1" dirty="0">
                <a:solidFill>
                  <a:schemeClr val="accent1"/>
                </a:solidFill>
                <a:latin typeface="+mn-lt"/>
              </a:rPr>
              <a:t> </a:t>
            </a:r>
            <a:r>
              <a:rPr lang="en-US" sz="2400" b="1" dirty="0" err="1">
                <a:solidFill>
                  <a:schemeClr val="accent1"/>
                </a:solidFill>
                <a:latin typeface="+mn-lt"/>
              </a:rPr>
              <a:t>về</a:t>
            </a:r>
            <a:r>
              <a:rPr lang="en-US" sz="2400" b="1" dirty="0">
                <a:solidFill>
                  <a:schemeClr val="accent1"/>
                </a:solidFill>
                <a:latin typeface="+mn-lt"/>
              </a:rPr>
              <a:t> Docker</a:t>
            </a:r>
          </a:p>
        </p:txBody>
      </p:sp>
      <p:sp>
        <p:nvSpPr>
          <p:cNvPr id="3" name="TextBox 2"/>
          <p:cNvSpPr txBox="1"/>
          <p:nvPr/>
        </p:nvSpPr>
        <p:spPr>
          <a:xfrm>
            <a:off x="148191" y="1050174"/>
            <a:ext cx="5215897" cy="646331"/>
          </a:xfrm>
          <a:prstGeom prst="rect">
            <a:avLst/>
          </a:prstGeom>
          <a:noFill/>
        </p:spPr>
        <p:txBody>
          <a:bodyPr wrap="square" rtlCol="0">
            <a:spAutoFit/>
          </a:bodyPr>
          <a:lstStyle/>
          <a:p>
            <a:r>
              <a:rPr lang="en-US" dirty="0" smtClean="0"/>
              <a:t>- </a:t>
            </a:r>
            <a:r>
              <a:rPr lang="en-US" dirty="0" err="1" smtClean="0"/>
              <a:t>Là</a:t>
            </a:r>
            <a:r>
              <a:rPr lang="en-US" dirty="0" smtClean="0"/>
              <a:t> </a:t>
            </a:r>
            <a:r>
              <a:rPr lang="en-US" dirty="0" err="1" smtClean="0"/>
              <a:t>một</a:t>
            </a:r>
            <a:r>
              <a:rPr lang="en-US" dirty="0" smtClean="0"/>
              <a:t> open platform </a:t>
            </a:r>
            <a:r>
              <a:rPr lang="en-US" dirty="0" err="1" smtClean="0"/>
              <a:t>cho</a:t>
            </a:r>
            <a:r>
              <a:rPr lang="en-US" dirty="0" smtClean="0"/>
              <a:t> </a:t>
            </a:r>
            <a:r>
              <a:rPr lang="en-US" dirty="0" err="1" smtClean="0"/>
              <a:t>phép</a:t>
            </a:r>
            <a:r>
              <a:rPr lang="en-US" dirty="0" smtClean="0"/>
              <a:t> </a:t>
            </a:r>
            <a:r>
              <a:rPr lang="en-US" dirty="0"/>
              <a:t>develop, deploy </a:t>
            </a:r>
            <a:r>
              <a:rPr lang="en-US" dirty="0" err="1"/>
              <a:t>và</a:t>
            </a:r>
            <a:r>
              <a:rPr lang="en-US" dirty="0"/>
              <a:t> run application </a:t>
            </a:r>
            <a:r>
              <a:rPr lang="en-US" dirty="0" err="1"/>
              <a:t>với</a:t>
            </a:r>
            <a:r>
              <a:rPr lang="en-US" dirty="0"/>
              <a:t> container</a:t>
            </a:r>
            <a:r>
              <a:rPr lang="en-US" dirty="0" smtClean="0"/>
              <a:t>. </a:t>
            </a:r>
            <a:endParaRPr lang="en-US" dirty="0"/>
          </a:p>
        </p:txBody>
      </p:sp>
      <p:sp>
        <p:nvSpPr>
          <p:cNvPr id="7" name="TextBox 6"/>
          <p:cNvSpPr txBox="1"/>
          <p:nvPr/>
        </p:nvSpPr>
        <p:spPr>
          <a:xfrm>
            <a:off x="148189" y="2797405"/>
            <a:ext cx="5215897" cy="369332"/>
          </a:xfrm>
          <a:prstGeom prst="rect">
            <a:avLst/>
          </a:prstGeom>
          <a:noFill/>
        </p:spPr>
        <p:txBody>
          <a:bodyPr wrap="square" rtlCol="0">
            <a:spAutoFit/>
          </a:bodyPr>
          <a:lstStyle/>
          <a:p>
            <a:r>
              <a:rPr lang="en-US" dirty="0" smtClean="0"/>
              <a:t>- Ban </a:t>
            </a:r>
            <a:r>
              <a:rPr lang="en-US" dirty="0" err="1" smtClean="0"/>
              <a:t>đầu</a:t>
            </a:r>
            <a:r>
              <a:rPr lang="en-US" dirty="0" smtClean="0"/>
              <a:t> </a:t>
            </a:r>
            <a:r>
              <a:rPr lang="en-US" dirty="0" err="1" smtClean="0"/>
              <a:t>là</a:t>
            </a:r>
            <a:r>
              <a:rPr lang="en-US" dirty="0" smtClean="0"/>
              <a:t> Python </a:t>
            </a:r>
            <a:r>
              <a:rPr lang="en-US" dirty="0" err="1" smtClean="0"/>
              <a:t>sau</a:t>
            </a:r>
            <a:r>
              <a:rPr lang="en-US" dirty="0" smtClean="0"/>
              <a:t> </a:t>
            </a:r>
            <a:r>
              <a:rPr lang="en-US" dirty="0" err="1" smtClean="0"/>
              <a:t>đó</a:t>
            </a:r>
            <a:r>
              <a:rPr lang="en-US" dirty="0" smtClean="0"/>
              <a:t> </a:t>
            </a:r>
            <a:r>
              <a:rPr lang="en-US" dirty="0" err="1" smtClean="0"/>
              <a:t>chuyển</a:t>
            </a:r>
            <a:r>
              <a:rPr lang="en-US" dirty="0" smtClean="0"/>
              <a:t> sang Go-</a:t>
            </a:r>
            <a:r>
              <a:rPr lang="en-US" dirty="0" err="1" smtClean="0"/>
              <a:t>lang</a:t>
            </a:r>
            <a:endParaRPr lang="en-US" dirty="0"/>
          </a:p>
        </p:txBody>
      </p:sp>
      <p:pic>
        <p:nvPicPr>
          <p:cNvPr id="4" name="Picture 3"/>
          <p:cNvPicPr>
            <a:picLocks noChangeAspect="1"/>
          </p:cNvPicPr>
          <p:nvPr/>
        </p:nvPicPr>
        <p:blipFill>
          <a:blip r:embed="rId3"/>
          <a:stretch>
            <a:fillRect/>
          </a:stretch>
        </p:blipFill>
        <p:spPr>
          <a:xfrm>
            <a:off x="5508104" y="981382"/>
            <a:ext cx="3400425" cy="2886075"/>
          </a:xfrm>
          <a:prstGeom prst="rect">
            <a:avLst/>
          </a:prstGeom>
        </p:spPr>
      </p:pic>
      <p:sp>
        <p:nvSpPr>
          <p:cNvPr id="8" name="Text Placeholder 2"/>
          <p:cNvSpPr>
            <a:spLocks noGrp="1"/>
          </p:cNvSpPr>
          <p:nvPr>
            <p:ph type="body" sz="quarter" idx="11"/>
          </p:nvPr>
        </p:nvSpPr>
        <p:spPr>
          <a:xfrm>
            <a:off x="251520" y="688724"/>
            <a:ext cx="3672408" cy="288032"/>
          </a:xfrm>
        </p:spPr>
        <p:txBody>
          <a:bodyPr/>
          <a:lstStyle/>
          <a:p>
            <a:pPr algn="l"/>
            <a:r>
              <a:rPr lang="en-US" sz="1600" noProof="1" smtClean="0">
                <a:solidFill>
                  <a:srgbClr val="32AEB8"/>
                </a:solidFill>
              </a:rPr>
              <a:t>2.2 Docker là gì</a:t>
            </a:r>
            <a:endParaRPr lang="vi-VN" sz="1600" noProof="1">
              <a:solidFill>
                <a:srgbClr val="32AEB8"/>
              </a:solidFill>
            </a:endParaRPr>
          </a:p>
        </p:txBody>
      </p:sp>
      <p:sp>
        <p:nvSpPr>
          <p:cNvPr id="10" name="TextBox 9"/>
          <p:cNvSpPr txBox="1"/>
          <p:nvPr/>
        </p:nvSpPr>
        <p:spPr>
          <a:xfrm>
            <a:off x="148191" y="1778088"/>
            <a:ext cx="5215896" cy="646331"/>
          </a:xfrm>
          <a:prstGeom prst="rect">
            <a:avLst/>
          </a:prstGeom>
          <a:noFill/>
        </p:spPr>
        <p:txBody>
          <a:bodyPr wrap="square" rtlCol="0">
            <a:spAutoFit/>
          </a:bodyPr>
          <a:lstStyle/>
          <a:p>
            <a:r>
              <a:rPr lang="en-US" dirty="0" smtClean="0"/>
              <a:t>- </a:t>
            </a:r>
            <a:r>
              <a:rPr lang="vi-VN" dirty="0"/>
              <a:t>Nó cho phép tạo các môi trường độc lập và tách biệt để khởi chạy và phát triển ứng </a:t>
            </a:r>
            <a:r>
              <a:rPr lang="vi-VN" dirty="0" smtClean="0"/>
              <a:t>dụng</a:t>
            </a:r>
            <a:endParaRPr lang="en-US" dirty="0"/>
          </a:p>
        </p:txBody>
      </p:sp>
    </p:spTree>
    <p:extLst>
      <p:ext uri="{BB962C8B-B14F-4D97-AF65-F5344CB8AC3E}">
        <p14:creationId xmlns:p14="http://schemas.microsoft.com/office/powerpoint/2010/main" val="2015419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smtClean="0">
                <a:solidFill>
                  <a:schemeClr val="accent1"/>
                </a:solidFill>
                <a:latin typeface="+mn-lt"/>
              </a:rPr>
              <a:t>3. </a:t>
            </a:r>
            <a:r>
              <a:rPr lang="en-US" sz="2400" b="1" dirty="0" err="1" smtClean="0">
                <a:solidFill>
                  <a:schemeClr val="accent1"/>
                </a:solidFill>
                <a:latin typeface="+mn-lt"/>
              </a:rPr>
              <a:t>Ưu</a:t>
            </a:r>
            <a:r>
              <a:rPr lang="en-US" sz="2400" b="1" dirty="0" smtClean="0">
                <a:solidFill>
                  <a:schemeClr val="accent1"/>
                </a:solidFill>
                <a:latin typeface="+mn-lt"/>
              </a:rPr>
              <a:t> </a:t>
            </a:r>
            <a:r>
              <a:rPr lang="en-US" sz="2400" b="1" dirty="0" err="1" smtClean="0">
                <a:solidFill>
                  <a:schemeClr val="accent1"/>
                </a:solidFill>
                <a:latin typeface="+mn-lt"/>
              </a:rPr>
              <a:t>điểm</a:t>
            </a:r>
            <a:r>
              <a:rPr lang="en-US" sz="2400" b="1" dirty="0" smtClean="0">
                <a:solidFill>
                  <a:schemeClr val="accent1"/>
                </a:solidFill>
                <a:latin typeface="+mn-lt"/>
              </a:rPr>
              <a:t> </a:t>
            </a:r>
            <a:r>
              <a:rPr lang="en-US" sz="2400" b="1" dirty="0" err="1" smtClean="0">
                <a:solidFill>
                  <a:schemeClr val="accent1"/>
                </a:solidFill>
                <a:latin typeface="+mn-lt"/>
              </a:rPr>
              <a:t>và</a:t>
            </a:r>
            <a:r>
              <a:rPr lang="en-US" sz="2400" b="1" dirty="0" smtClean="0">
                <a:solidFill>
                  <a:schemeClr val="accent1"/>
                </a:solidFill>
                <a:latin typeface="+mn-lt"/>
              </a:rPr>
              <a:t> </a:t>
            </a:r>
            <a:r>
              <a:rPr lang="en-US" sz="2400" b="1" dirty="0" err="1" smtClean="0">
                <a:solidFill>
                  <a:schemeClr val="accent1"/>
                </a:solidFill>
                <a:latin typeface="+mn-lt"/>
              </a:rPr>
              <a:t>nhược</a:t>
            </a:r>
            <a:r>
              <a:rPr lang="en-US" sz="2400" b="1" dirty="0" smtClean="0">
                <a:solidFill>
                  <a:schemeClr val="accent1"/>
                </a:solidFill>
                <a:latin typeface="+mn-lt"/>
              </a:rPr>
              <a:t> </a:t>
            </a:r>
            <a:r>
              <a:rPr lang="en-US" sz="2400" b="1" dirty="0" err="1" smtClean="0">
                <a:solidFill>
                  <a:schemeClr val="accent1"/>
                </a:solidFill>
                <a:latin typeface="+mn-lt"/>
              </a:rPr>
              <a:t>điểm</a:t>
            </a:r>
            <a:endParaRPr lang="en-US" sz="2400" b="1" dirty="0">
              <a:solidFill>
                <a:schemeClr val="accent1"/>
              </a:solidFill>
              <a:latin typeface="+mn-lt"/>
            </a:endParaRPr>
          </a:p>
        </p:txBody>
      </p:sp>
      <p:sp>
        <p:nvSpPr>
          <p:cNvPr id="7" name="TextBox 6"/>
          <p:cNvSpPr txBox="1"/>
          <p:nvPr/>
        </p:nvSpPr>
        <p:spPr>
          <a:xfrm>
            <a:off x="269268" y="976756"/>
            <a:ext cx="8605464" cy="3000821"/>
          </a:xfrm>
          <a:prstGeom prst="rect">
            <a:avLst/>
          </a:prstGeom>
          <a:noFill/>
        </p:spPr>
        <p:txBody>
          <a:bodyPr wrap="square" rtlCol="0">
            <a:spAutoFit/>
          </a:bodyPr>
          <a:lstStyle/>
          <a:p>
            <a:pPr>
              <a:lnSpc>
                <a:spcPct val="150000"/>
              </a:lnSpc>
            </a:pPr>
            <a:r>
              <a:rPr lang="en-US" dirty="0" smtClean="0"/>
              <a:t>- </a:t>
            </a:r>
            <a:r>
              <a:rPr lang="en-US" dirty="0" err="1" smtClean="0"/>
              <a:t>Nhanh</a:t>
            </a:r>
            <a:endParaRPr lang="en-US" dirty="0" smtClean="0"/>
          </a:p>
          <a:p>
            <a:pPr>
              <a:lnSpc>
                <a:spcPct val="150000"/>
              </a:lnSpc>
            </a:pPr>
            <a:r>
              <a:rPr lang="en-US" dirty="0" smtClean="0"/>
              <a:t>- </a:t>
            </a:r>
            <a:r>
              <a:rPr lang="en-US" dirty="0" err="1" smtClean="0"/>
              <a:t>Nhẹ</a:t>
            </a:r>
            <a:endParaRPr lang="en-US" dirty="0" smtClean="0"/>
          </a:p>
          <a:p>
            <a:pPr>
              <a:lnSpc>
                <a:spcPct val="150000"/>
              </a:lnSpc>
            </a:pPr>
            <a:r>
              <a:rPr lang="en-US" dirty="0" smtClean="0"/>
              <a:t>- </a:t>
            </a:r>
            <a:r>
              <a:rPr lang="en-US" dirty="0" err="1" smtClean="0"/>
              <a:t>Đồng</a:t>
            </a:r>
            <a:r>
              <a:rPr lang="en-US" dirty="0" smtClean="0"/>
              <a:t> </a:t>
            </a:r>
            <a:r>
              <a:rPr lang="en-US" dirty="0" err="1" smtClean="0"/>
              <a:t>nhất</a:t>
            </a:r>
            <a:endParaRPr lang="en-US" dirty="0"/>
          </a:p>
          <a:p>
            <a:pPr>
              <a:lnSpc>
                <a:spcPct val="150000"/>
              </a:lnSpc>
            </a:pPr>
            <a:r>
              <a:rPr lang="en-US" dirty="0" smtClean="0"/>
              <a:t>- </a:t>
            </a:r>
            <a:r>
              <a:rPr lang="en-US" dirty="0" err="1" smtClean="0"/>
              <a:t>Đóng</a:t>
            </a:r>
            <a:r>
              <a:rPr lang="en-US" dirty="0" smtClean="0"/>
              <a:t> </a:t>
            </a:r>
            <a:r>
              <a:rPr lang="en-US" dirty="0" err="1" smtClean="0"/>
              <a:t>gói</a:t>
            </a:r>
            <a:endParaRPr lang="en-US" dirty="0" smtClean="0"/>
          </a:p>
          <a:p>
            <a:pPr>
              <a:lnSpc>
                <a:spcPct val="150000"/>
              </a:lnSpc>
            </a:pPr>
            <a:r>
              <a:rPr lang="en-US" dirty="0" smtClean="0"/>
              <a:t>- </a:t>
            </a:r>
            <a:r>
              <a:rPr lang="en-US" dirty="0" err="1" smtClean="0"/>
              <a:t>Tốn</a:t>
            </a:r>
            <a:r>
              <a:rPr lang="en-US" dirty="0" smtClean="0"/>
              <a:t> </a:t>
            </a:r>
            <a:r>
              <a:rPr lang="en-US" dirty="0" err="1" smtClean="0"/>
              <a:t>ít</a:t>
            </a:r>
            <a:r>
              <a:rPr lang="en-US" dirty="0" smtClean="0"/>
              <a:t> </a:t>
            </a:r>
            <a:r>
              <a:rPr lang="en-US" dirty="0" err="1" smtClean="0"/>
              <a:t>tài</a:t>
            </a:r>
            <a:r>
              <a:rPr lang="en-US" dirty="0" smtClean="0"/>
              <a:t> </a:t>
            </a:r>
            <a:r>
              <a:rPr lang="en-US" dirty="0" err="1" smtClean="0"/>
              <a:t>nguyên</a:t>
            </a:r>
            <a:endParaRPr lang="en-US" dirty="0" smtClean="0"/>
          </a:p>
          <a:p>
            <a:pPr>
              <a:lnSpc>
                <a:spcPct val="150000"/>
              </a:lnSpc>
            </a:pPr>
            <a:r>
              <a:rPr lang="en-US" dirty="0" smtClean="0"/>
              <a:t>- </a:t>
            </a:r>
            <a:r>
              <a:rPr lang="en-US" dirty="0" err="1" smtClean="0"/>
              <a:t>Dễ</a:t>
            </a:r>
            <a:r>
              <a:rPr lang="en-US" dirty="0" smtClean="0"/>
              <a:t> </a:t>
            </a:r>
            <a:r>
              <a:rPr lang="en-US" dirty="0" err="1" smtClean="0"/>
              <a:t>dàng</a:t>
            </a:r>
            <a:r>
              <a:rPr lang="en-US" dirty="0" smtClean="0"/>
              <a:t> </a:t>
            </a:r>
            <a:r>
              <a:rPr lang="en-US" dirty="0" err="1" smtClean="0"/>
              <a:t>mở</a:t>
            </a:r>
            <a:r>
              <a:rPr lang="en-US" dirty="0" smtClean="0"/>
              <a:t> </a:t>
            </a:r>
            <a:r>
              <a:rPr lang="en-US" dirty="0" err="1" smtClean="0"/>
              <a:t>rộng</a:t>
            </a:r>
            <a:endParaRPr lang="en-US" dirty="0" smtClean="0"/>
          </a:p>
          <a:p>
            <a:pPr>
              <a:lnSpc>
                <a:spcPct val="150000"/>
              </a:lnSpc>
            </a:pPr>
            <a:r>
              <a:rPr lang="en-US" dirty="0" smtClean="0"/>
              <a:t>- </a:t>
            </a:r>
            <a:r>
              <a:rPr lang="en-US" dirty="0" err="1" smtClean="0"/>
              <a:t>Độc</a:t>
            </a:r>
            <a:r>
              <a:rPr lang="en-US" dirty="0" smtClean="0"/>
              <a:t> </a:t>
            </a:r>
            <a:r>
              <a:rPr lang="en-US" dirty="0" err="1" smtClean="0"/>
              <a:t>lập</a:t>
            </a:r>
            <a:endParaRPr lang="en-US" dirty="0"/>
          </a:p>
        </p:txBody>
      </p:sp>
      <p:sp>
        <p:nvSpPr>
          <p:cNvPr id="4" name="Text Placeholder 2"/>
          <p:cNvSpPr>
            <a:spLocks noGrp="1"/>
          </p:cNvSpPr>
          <p:nvPr>
            <p:ph type="body" sz="quarter" idx="11"/>
          </p:nvPr>
        </p:nvSpPr>
        <p:spPr>
          <a:xfrm>
            <a:off x="251520" y="688724"/>
            <a:ext cx="3672408" cy="288032"/>
          </a:xfrm>
        </p:spPr>
        <p:txBody>
          <a:bodyPr/>
          <a:lstStyle/>
          <a:p>
            <a:pPr algn="l"/>
            <a:r>
              <a:rPr lang="en-US" sz="1600" noProof="1" smtClean="0">
                <a:solidFill>
                  <a:srgbClr val="32AEB8"/>
                </a:solidFill>
              </a:rPr>
              <a:t>3.1 Ưu điểm</a:t>
            </a:r>
            <a:endParaRPr lang="vi-VN" sz="1600" noProof="1">
              <a:solidFill>
                <a:srgbClr val="32AEB8"/>
              </a:solidFill>
            </a:endParaRPr>
          </a:p>
        </p:txBody>
      </p:sp>
    </p:spTree>
    <p:extLst>
      <p:ext uri="{BB962C8B-B14F-4D97-AF65-F5344CB8AC3E}">
        <p14:creationId xmlns:p14="http://schemas.microsoft.com/office/powerpoint/2010/main" val="330310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400" b="1" dirty="0" smtClean="0">
                <a:solidFill>
                  <a:schemeClr val="accent1"/>
                </a:solidFill>
                <a:latin typeface="+mn-lt"/>
              </a:rPr>
              <a:t>3. </a:t>
            </a:r>
            <a:r>
              <a:rPr lang="en-US" sz="2400" b="1" dirty="0" err="1" smtClean="0">
                <a:solidFill>
                  <a:schemeClr val="accent1"/>
                </a:solidFill>
                <a:latin typeface="+mn-lt"/>
              </a:rPr>
              <a:t>Ưu</a:t>
            </a:r>
            <a:r>
              <a:rPr lang="en-US" sz="2400" b="1" dirty="0" smtClean="0">
                <a:solidFill>
                  <a:schemeClr val="accent1"/>
                </a:solidFill>
                <a:latin typeface="+mn-lt"/>
              </a:rPr>
              <a:t> </a:t>
            </a:r>
            <a:r>
              <a:rPr lang="en-US" sz="2400" b="1" dirty="0" err="1" smtClean="0">
                <a:solidFill>
                  <a:schemeClr val="accent1"/>
                </a:solidFill>
                <a:latin typeface="+mn-lt"/>
              </a:rPr>
              <a:t>điểm</a:t>
            </a:r>
            <a:r>
              <a:rPr lang="en-US" sz="2400" b="1" dirty="0" smtClean="0">
                <a:solidFill>
                  <a:schemeClr val="accent1"/>
                </a:solidFill>
                <a:latin typeface="+mn-lt"/>
              </a:rPr>
              <a:t> </a:t>
            </a:r>
            <a:r>
              <a:rPr lang="en-US" sz="2400" b="1" dirty="0" err="1" smtClean="0">
                <a:solidFill>
                  <a:schemeClr val="accent1"/>
                </a:solidFill>
                <a:latin typeface="+mn-lt"/>
              </a:rPr>
              <a:t>và</a:t>
            </a:r>
            <a:r>
              <a:rPr lang="en-US" sz="2400" b="1" dirty="0" smtClean="0">
                <a:solidFill>
                  <a:schemeClr val="accent1"/>
                </a:solidFill>
                <a:latin typeface="+mn-lt"/>
              </a:rPr>
              <a:t> </a:t>
            </a:r>
            <a:r>
              <a:rPr lang="en-US" sz="2400" b="1" dirty="0" err="1" smtClean="0">
                <a:solidFill>
                  <a:schemeClr val="accent1"/>
                </a:solidFill>
                <a:latin typeface="+mn-lt"/>
              </a:rPr>
              <a:t>nhược</a:t>
            </a:r>
            <a:r>
              <a:rPr lang="en-US" sz="2400" b="1" dirty="0" smtClean="0">
                <a:solidFill>
                  <a:schemeClr val="accent1"/>
                </a:solidFill>
                <a:latin typeface="+mn-lt"/>
              </a:rPr>
              <a:t> </a:t>
            </a:r>
            <a:r>
              <a:rPr lang="en-US" sz="2400" b="1" dirty="0" err="1" smtClean="0">
                <a:solidFill>
                  <a:schemeClr val="accent1"/>
                </a:solidFill>
                <a:latin typeface="+mn-lt"/>
              </a:rPr>
              <a:t>điểm</a:t>
            </a:r>
            <a:endParaRPr lang="en-US" sz="2400" b="1" dirty="0">
              <a:solidFill>
                <a:schemeClr val="accent1"/>
              </a:solidFill>
              <a:latin typeface="+mn-lt"/>
            </a:endParaRPr>
          </a:p>
        </p:txBody>
      </p:sp>
      <p:sp>
        <p:nvSpPr>
          <p:cNvPr id="7" name="TextBox 6"/>
          <p:cNvSpPr txBox="1"/>
          <p:nvPr/>
        </p:nvSpPr>
        <p:spPr>
          <a:xfrm>
            <a:off x="252385" y="997794"/>
            <a:ext cx="8605464" cy="2585323"/>
          </a:xfrm>
          <a:prstGeom prst="rect">
            <a:avLst/>
          </a:prstGeom>
          <a:noFill/>
        </p:spPr>
        <p:txBody>
          <a:bodyPr wrap="square" rtlCol="0">
            <a:spAutoFit/>
          </a:bodyPr>
          <a:lstStyle/>
          <a:p>
            <a:pPr>
              <a:lnSpc>
                <a:spcPct val="150000"/>
              </a:lnSpc>
            </a:pPr>
            <a:r>
              <a:rPr lang="en-US" dirty="0" smtClean="0"/>
              <a:t>- </a:t>
            </a:r>
            <a:r>
              <a:rPr lang="en-US" dirty="0" err="1"/>
              <a:t>Đang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nền</a:t>
            </a:r>
            <a:r>
              <a:rPr lang="en-US" dirty="0"/>
              <a:t> </a:t>
            </a:r>
            <a:r>
              <a:rPr lang="en-US" dirty="0" err="1"/>
              <a:t>tảng</a:t>
            </a:r>
            <a:r>
              <a:rPr lang="en-US" dirty="0"/>
              <a:t>(Linux-only)</a:t>
            </a:r>
            <a:endParaRPr lang="en-US" dirty="0" smtClean="0"/>
          </a:p>
          <a:p>
            <a:pPr>
              <a:lnSpc>
                <a:spcPct val="150000"/>
              </a:lnSpc>
            </a:pPr>
            <a:r>
              <a:rPr lang="en-US" dirty="0" smtClean="0"/>
              <a:t>- </a:t>
            </a:r>
            <a:r>
              <a:rPr lang="en-US" dirty="0" err="1" smtClean="0"/>
              <a:t>Không</a:t>
            </a:r>
            <a:r>
              <a:rPr lang="en-US" dirty="0" smtClean="0"/>
              <a:t> </a:t>
            </a:r>
            <a:r>
              <a:rPr lang="en-US" dirty="0" err="1" smtClean="0"/>
              <a:t>chạy</a:t>
            </a:r>
            <a:r>
              <a:rPr lang="en-US" dirty="0" smtClean="0"/>
              <a:t> </a:t>
            </a:r>
            <a:r>
              <a:rPr lang="en-US" dirty="0" err="1" smtClean="0"/>
              <a:t>nhanh</a:t>
            </a:r>
            <a:r>
              <a:rPr lang="en-US" dirty="0" smtClean="0"/>
              <a:t> </a:t>
            </a:r>
            <a:r>
              <a:rPr lang="en-US" dirty="0" err="1" smtClean="0"/>
              <a:t>như</a:t>
            </a:r>
            <a:r>
              <a:rPr lang="en-US" dirty="0" smtClean="0"/>
              <a:t> OS </a:t>
            </a:r>
            <a:r>
              <a:rPr lang="en-US" dirty="0" err="1" smtClean="0"/>
              <a:t>navtive</a:t>
            </a:r>
            <a:endParaRPr lang="en-US" dirty="0" smtClean="0"/>
          </a:p>
          <a:p>
            <a:pPr>
              <a:lnSpc>
                <a:spcPct val="150000"/>
              </a:lnSpc>
            </a:pPr>
            <a:r>
              <a:rPr lang="en-US" dirty="0" smtClean="0"/>
              <a:t>- </a:t>
            </a:r>
            <a:r>
              <a:rPr lang="en-US" dirty="0" err="1" smtClean="0"/>
              <a:t>Lưu</a:t>
            </a:r>
            <a:r>
              <a:rPr lang="en-US" dirty="0" smtClean="0"/>
              <a:t> </a:t>
            </a:r>
            <a:r>
              <a:rPr lang="en-US" dirty="0" err="1" smtClean="0"/>
              <a:t>trữ</a:t>
            </a:r>
            <a:r>
              <a:rPr lang="en-US" dirty="0"/>
              <a:t> </a:t>
            </a:r>
            <a:r>
              <a:rPr lang="en-US" dirty="0" smtClean="0"/>
              <a:t>persistent data </a:t>
            </a:r>
            <a:r>
              <a:rPr lang="en-US" dirty="0" err="1" smtClean="0"/>
              <a:t>phức</a:t>
            </a:r>
            <a:r>
              <a:rPr lang="en-US" dirty="0" smtClean="0"/>
              <a:t> </a:t>
            </a:r>
            <a:r>
              <a:rPr lang="en-US" dirty="0" err="1" smtClean="0"/>
              <a:t>tạp</a:t>
            </a:r>
            <a:endParaRPr lang="en-US" dirty="0"/>
          </a:p>
          <a:p>
            <a:pPr>
              <a:lnSpc>
                <a:spcPct val="150000"/>
              </a:lnSpc>
            </a:pPr>
            <a:r>
              <a:rPr lang="en-US" dirty="0" smtClean="0"/>
              <a:t>- </a:t>
            </a:r>
            <a:r>
              <a:rPr lang="en-US" dirty="0" err="1" smtClean="0"/>
              <a:t>Không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tốt</a:t>
            </a:r>
            <a:r>
              <a:rPr lang="en-US" dirty="0" smtClean="0"/>
              <a:t> </a:t>
            </a:r>
            <a:r>
              <a:rPr lang="en-US" dirty="0" err="1" smtClean="0"/>
              <a:t>với</a:t>
            </a:r>
            <a:r>
              <a:rPr lang="en-US" dirty="0" smtClean="0"/>
              <a:t> </a:t>
            </a:r>
            <a:r>
              <a:rPr lang="en-US" dirty="0"/>
              <a:t>Graphical </a:t>
            </a:r>
            <a:r>
              <a:rPr lang="en-US" dirty="0" smtClean="0"/>
              <a:t>applications</a:t>
            </a:r>
          </a:p>
          <a:p>
            <a:pPr>
              <a:lnSpc>
                <a:spcPct val="150000"/>
              </a:lnSpc>
            </a:pPr>
            <a:r>
              <a:rPr lang="en-US" dirty="0" smtClean="0"/>
              <a:t>- </a:t>
            </a:r>
            <a:r>
              <a:rPr lang="en-US" dirty="0" err="1" smtClean="0"/>
              <a:t>Tính</a:t>
            </a:r>
            <a:r>
              <a:rPr lang="en-US" dirty="0" smtClean="0"/>
              <a:t> </a:t>
            </a:r>
            <a:r>
              <a:rPr lang="en-US" dirty="0" err="1" smtClean="0"/>
              <a:t>bảo</a:t>
            </a:r>
            <a:r>
              <a:rPr lang="en-US" dirty="0" smtClean="0"/>
              <a:t> </a:t>
            </a:r>
            <a:r>
              <a:rPr lang="en-US" dirty="0" err="1" smtClean="0"/>
              <a:t>mật</a:t>
            </a:r>
            <a:r>
              <a:rPr lang="en-US" dirty="0" smtClean="0"/>
              <a:t> </a:t>
            </a:r>
          </a:p>
          <a:p>
            <a:pPr>
              <a:lnSpc>
                <a:spcPct val="150000"/>
              </a:lnSpc>
            </a:pPr>
            <a:r>
              <a:rPr lang="en-US" dirty="0" smtClean="0"/>
              <a:t>- </a:t>
            </a:r>
            <a:r>
              <a:rPr lang="en-US" dirty="0" err="1" smtClean="0"/>
              <a:t>Phức</a:t>
            </a:r>
            <a:r>
              <a:rPr lang="en-US" dirty="0" smtClean="0"/>
              <a:t> </a:t>
            </a:r>
            <a:r>
              <a:rPr lang="en-US" dirty="0" err="1" smtClean="0"/>
              <a:t>tạp</a:t>
            </a:r>
            <a:r>
              <a:rPr lang="en-US" dirty="0" smtClean="0"/>
              <a:t> </a:t>
            </a:r>
            <a:r>
              <a:rPr lang="en-US" dirty="0" err="1" smtClean="0"/>
              <a:t>và</a:t>
            </a:r>
            <a:r>
              <a:rPr lang="en-US" dirty="0" smtClean="0"/>
              <a:t> </a:t>
            </a:r>
            <a:r>
              <a:rPr lang="en-US" dirty="0" err="1" smtClean="0"/>
              <a:t>khó</a:t>
            </a:r>
            <a:r>
              <a:rPr lang="en-US" dirty="0" smtClean="0"/>
              <a:t> control </a:t>
            </a:r>
            <a:r>
              <a:rPr lang="en-US" dirty="0" err="1" smtClean="0"/>
              <a:t>hơn</a:t>
            </a:r>
            <a:r>
              <a:rPr lang="en-US" dirty="0" smtClean="0"/>
              <a:t> </a:t>
            </a:r>
            <a:r>
              <a:rPr lang="en-US" dirty="0" err="1" smtClean="0"/>
              <a:t>mô</a:t>
            </a:r>
            <a:r>
              <a:rPr lang="en-US" dirty="0" smtClean="0"/>
              <a:t> </a:t>
            </a:r>
            <a:r>
              <a:rPr lang="en-US" dirty="0" err="1" smtClean="0"/>
              <a:t>hình</a:t>
            </a:r>
            <a:r>
              <a:rPr lang="en-US" dirty="0" smtClean="0"/>
              <a:t> </a:t>
            </a:r>
            <a:r>
              <a:rPr lang="en-US" dirty="0" err="1" smtClean="0"/>
              <a:t>truyền</a:t>
            </a:r>
            <a:r>
              <a:rPr lang="en-US" dirty="0" smtClean="0"/>
              <a:t> </a:t>
            </a:r>
            <a:r>
              <a:rPr lang="en-US" dirty="0" err="1" smtClean="0"/>
              <a:t>thống</a:t>
            </a:r>
            <a:endParaRPr lang="en-US" dirty="0"/>
          </a:p>
        </p:txBody>
      </p:sp>
      <p:sp>
        <p:nvSpPr>
          <p:cNvPr id="4" name="Text Placeholder 2"/>
          <p:cNvSpPr>
            <a:spLocks noGrp="1"/>
          </p:cNvSpPr>
          <p:nvPr>
            <p:ph type="body" sz="quarter" idx="11"/>
          </p:nvPr>
        </p:nvSpPr>
        <p:spPr>
          <a:xfrm>
            <a:off x="251520" y="688724"/>
            <a:ext cx="3672408" cy="288032"/>
          </a:xfrm>
        </p:spPr>
        <p:txBody>
          <a:bodyPr/>
          <a:lstStyle/>
          <a:p>
            <a:pPr algn="l"/>
            <a:r>
              <a:rPr lang="en-US" sz="1600" noProof="1" smtClean="0">
                <a:solidFill>
                  <a:srgbClr val="32AEB8"/>
                </a:solidFill>
              </a:rPr>
              <a:t>3.2 Nhược điểm</a:t>
            </a:r>
            <a:endParaRPr lang="vi-VN" sz="1600" noProof="1">
              <a:solidFill>
                <a:srgbClr val="32AEB8"/>
              </a:solidFill>
            </a:endParaRPr>
          </a:p>
        </p:txBody>
      </p:sp>
    </p:spTree>
    <p:extLst>
      <p:ext uri="{BB962C8B-B14F-4D97-AF65-F5344CB8AC3E}">
        <p14:creationId xmlns:p14="http://schemas.microsoft.com/office/powerpoint/2010/main" val="3617211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4296</TotalTime>
  <Words>2018</Words>
  <Application>Microsoft Office PowerPoint</Application>
  <PresentationFormat>On-screen Show (16:9)</PresentationFormat>
  <Paragraphs>256</Paragraphs>
  <Slides>29</Slides>
  <Notes>27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맑은 고딕</vt:lpstr>
      <vt:lpstr>Arial</vt:lpstr>
      <vt:lpstr>Arial Unicode MS</vt:lpstr>
      <vt:lpstr>Calibri</vt:lpstr>
      <vt:lpstr>Tahoma</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Nguyen Huu Quyen</cp:lastModifiedBy>
  <cp:revision>396</cp:revision>
  <dcterms:created xsi:type="dcterms:W3CDTF">2016-12-05T23:26:54Z</dcterms:created>
  <dcterms:modified xsi:type="dcterms:W3CDTF">2020-02-20T07:44:31Z</dcterms:modified>
</cp:coreProperties>
</file>