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2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254"/>
    <a:srgbClr val="3333CC"/>
    <a:srgbClr val="9999FF"/>
    <a:srgbClr val="CC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A210-9B8F-4354-B955-178DD08357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762E-1F5E-4BBE-BCF1-02D2472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0F99-B325-423F-8085-647B789A77CF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278F-5BBA-4537-B5DF-0FA8F62EC5A2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850-2991-4D89-B68C-C2BC6FD09E3C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87C-653D-438B-948C-D975C0FE391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4FF-0D19-46AA-924C-1DA0971759B8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F1A1-21CC-44F8-ADD6-92B602C8075E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4B7D-D750-4E8B-B65D-AB77EBBB3048}" type="datetime1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7EA3-E251-4C6A-8499-668909656711}" type="datetime1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FF7-8F19-431A-B340-BA9AB207318B}" type="datetime1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E8F7-DACD-464E-811F-E096FE080DBA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D43-92F4-4BF6-ADE8-257145690176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CD35-1DE4-414C-A6A5-80CE0E65CD9C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.cmu.edu/user/mitchell/ftp/mlbook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ykurenkov.com/writing/ai/a-brief-history-of-neural-nets-and-deep-learnin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https://towardsdatascience.com/what-the-hell-is-perceptron-626217814f5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3333CC"/>
                </a:solidFill>
              </a:rPr>
              <a:t>CSC 578</a:t>
            </a:r>
            <a:br>
              <a:rPr lang="en-US" altLang="en-US" sz="3600" b="1" dirty="0">
                <a:solidFill>
                  <a:srgbClr val="3333CC"/>
                </a:solidFill>
              </a:rPr>
            </a:br>
            <a:r>
              <a:rPr lang="en-US" altLang="en-US" sz="3600" b="1" dirty="0">
                <a:solidFill>
                  <a:srgbClr val="3333CC"/>
                </a:solidFill>
              </a:rPr>
              <a:t>Neural Networks and Deep Learning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Fall 2018/19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1. Intro to Neural Networks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</a:rPr>
              <a:t>(Some figures adapted from </a:t>
            </a:r>
            <a:r>
              <a:rPr lang="en-US" altLang="en-US" sz="1800" dirty="0">
                <a:solidFill>
                  <a:schemeClr val="tx1"/>
                </a:solidFill>
                <a:hlinkClick r:id="rId2"/>
              </a:rPr>
              <a:t>Tom Mitchell</a:t>
            </a:r>
            <a:r>
              <a:rPr lang="en-US" altLang="en-US" sz="1800" dirty="0">
                <a:solidFill>
                  <a:schemeClr val="tx1"/>
                </a:solidFill>
              </a:rPr>
              <a:t> @ CMU)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95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1.3 Activation Functions &amp; Perceptron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sz="2400" dirty="0"/>
              <a:t>Now we want to automatically derive (i.e., learn) the weights in a single perceptron network for a given set of examples (i.e., training examples).</a:t>
            </a:r>
          </a:p>
          <a:p>
            <a:r>
              <a:rPr lang="en-US" sz="2400" dirty="0"/>
              <a:t>We start with </a:t>
            </a:r>
            <a:r>
              <a:rPr lang="en-US" sz="2400" b="1" dirty="0"/>
              <a:t>small (and random) weights</a:t>
            </a:r>
            <a:r>
              <a:rPr lang="en-US" sz="2400" dirty="0"/>
              <a:t>, and </a:t>
            </a:r>
            <a:r>
              <a:rPr lang="en-US" sz="2400" b="1" dirty="0"/>
              <a:t>adjust them iteratively</a:t>
            </a:r>
            <a:r>
              <a:rPr lang="en-US" sz="2400" dirty="0"/>
              <a:t>.</a:t>
            </a:r>
          </a:p>
          <a:p>
            <a:r>
              <a:rPr lang="en-US" sz="2400" dirty="0"/>
              <a:t>Repeat the procedure until the </a:t>
            </a:r>
            <a:r>
              <a:rPr lang="en-US" sz="2400" dirty="0" err="1"/>
              <a:t>peceptron</a:t>
            </a:r>
            <a:r>
              <a:rPr lang="en-US" sz="2400" dirty="0"/>
              <a:t> classifies all training examples correctly.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8FF2A-298A-448B-9A9A-EB76AECD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" b="27878"/>
          <a:stretch/>
        </p:blipFill>
        <p:spPr>
          <a:xfrm>
            <a:off x="1524000" y="4116198"/>
            <a:ext cx="5836019" cy="1826003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98453-8A86-49BC-BC9D-2246877F43A4}"/>
              </a:ext>
            </a:extLst>
          </p:cNvPr>
          <p:cNvSpPr/>
          <p:nvPr/>
        </p:nvSpPr>
        <p:spPr>
          <a:xfrm>
            <a:off x="5166779" y="4753914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4132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7E424-B043-4941-850A-226D453873D4}"/>
              </a:ext>
            </a:extLst>
          </p:cNvPr>
          <p:cNvSpPr txBox="1"/>
          <p:nvPr/>
        </p:nvSpPr>
        <p:spPr>
          <a:xfrm>
            <a:off x="5234522" y="480060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fn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A7AFF-2CCC-4A45-955C-2D6E68735E2A}"/>
              </a:ext>
            </a:extLst>
          </p:cNvPr>
          <p:cNvSpPr/>
          <p:nvPr/>
        </p:nvSpPr>
        <p:spPr>
          <a:xfrm>
            <a:off x="6172200" y="5200710"/>
            <a:ext cx="1066800" cy="59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9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b="1" u="sng" dirty="0"/>
                  <a:t>Different kinds of activation functions</a:t>
                </a:r>
                <a:r>
                  <a:rPr lang="en-US" sz="2800" dirty="0"/>
                  <a:t>: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800" b="1" dirty="0"/>
                  <a:t>Step function</a:t>
                </a:r>
                <a:r>
                  <a:rPr lang="en-US" sz="2800" dirty="0"/>
                  <a:t> -- the activation function of perceptron</a:t>
                </a:r>
              </a:p>
              <a:p>
                <a:pPr marL="5715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nary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2800" dirty="0"/>
                </a:b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learning rule is called </a:t>
                </a:r>
                <a:r>
                  <a:rPr lang="en-US" sz="2400" b="1" dirty="0"/>
                  <a:t>Hebbian Rule</a:t>
                </a:r>
                <a:r>
                  <a:rPr lang="en-US" sz="24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weight update rule is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and </a:t>
                </a:r>
              </a:p>
              <a:p>
                <a:pPr lvl="3"/>
                <a:r>
                  <a:rPr lang="en-US" sz="2400" dirty="0"/>
                  <a:t>η (eta) is a learning rate</a:t>
                </a:r>
              </a:p>
              <a:p>
                <a:pPr lvl="3"/>
                <a:r>
                  <a:rPr lang="en-US" sz="2400" dirty="0"/>
                  <a:t>t is the target output (indicated in the training data)</a:t>
                </a:r>
              </a:p>
              <a:p>
                <a:pPr lvl="3"/>
                <a:r>
                  <a:rPr lang="en-US" sz="2400" dirty="0"/>
                  <a:t>o is the perceptron output</a:t>
                </a:r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  <a:blipFill>
                <a:blip r:embed="rId2"/>
                <a:stretch>
                  <a:fillRect l="-1441" t="-1611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5689F-2239-4F68-B9C3-98A3978CD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3" t="24311" r="27963" b="51606"/>
          <a:stretch/>
        </p:blipFill>
        <p:spPr>
          <a:xfrm>
            <a:off x="6248400" y="1600200"/>
            <a:ext cx="609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6051550"/>
          </a:xfrm>
        </p:spPr>
        <p:txBody>
          <a:bodyPr>
            <a:normAutofit/>
          </a:bodyPr>
          <a:lstStyle/>
          <a:p>
            <a:r>
              <a:rPr lang="en-US" sz="2400" u="sng" dirty="0"/>
              <a:t>EXERCISE</a:t>
            </a:r>
            <a:r>
              <a:rPr lang="en-US" sz="2400" dirty="0"/>
              <a:t>: For the following perceptron with the initial weights, show the changes of weights after </a:t>
            </a:r>
            <a:r>
              <a:rPr lang="en-US" sz="2400" b="1" dirty="0"/>
              <a:t>each</a:t>
            </a:r>
            <a:r>
              <a:rPr lang="en-US" sz="2400" dirty="0"/>
              <a:t> of the three training examples are presented (in that order).  Assume the same step function as shown before, and the learning rate (eta) is 0.3.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F0A5A-0AA2-45CF-A0D1-5BE31BA1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438400"/>
            <a:ext cx="5714999" cy="23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7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</p:spPr>
            <p:txBody>
              <a:bodyPr>
                <a:normAutofit/>
              </a:bodyPr>
              <a:lstStyle/>
              <a:p>
                <a:pPr marL="571500" indent="-514350">
                  <a:buFont typeface="+mj-lt"/>
                  <a:buAutoNum type="arabicPeriod" startAt="2"/>
                </a:pPr>
                <a:r>
                  <a:rPr lang="en-US" sz="2800" b="1" dirty="0"/>
                  <a:t>Linear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learning rule is called </a:t>
                </a:r>
                <a:r>
                  <a:rPr lang="en-US" sz="2400" b="1" dirty="0"/>
                  <a:t>Delta Rule</a:t>
                </a:r>
                <a:r>
                  <a:rPr lang="en-US" sz="24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Get rid of the threshold and use the summed result as is (i.e., identity function) -- to make the activation function </a:t>
                </a:r>
                <a:r>
                  <a:rPr lang="en-US" sz="2400" b="1" dirty="0"/>
                  <a:t>continuous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differentiable</a:t>
                </a:r>
                <a:r>
                  <a:rPr lang="en-US" sz="2400" dirty="0"/>
                  <a:t>.</a:t>
                </a:r>
              </a:p>
              <a:p>
                <a:pPr marL="57150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sz="2800" dirty="0"/>
                </a:b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weight update rule is based on </a:t>
                </a:r>
                <a:r>
                  <a:rPr lang="en-US" sz="2400" b="1" dirty="0"/>
                  <a:t>gradient</a:t>
                </a:r>
                <a:r>
                  <a:rPr lang="en-US" sz="2400" dirty="0"/>
                  <a:t> of the </a:t>
                </a:r>
                <a:r>
                  <a:rPr lang="en-US" sz="2400" b="1" dirty="0"/>
                  <a:t>error function</a:t>
                </a: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2400" dirty="0"/>
                </a:br>
                <a:r>
                  <a:rPr lang="en-US" sz="2400" dirty="0"/>
                  <a:t>	</a:t>
                </a:r>
                <a:br>
                  <a:rPr lang="en-US" sz="2400" dirty="0"/>
                </a:br>
                <a:r>
                  <a:rPr lang="en-US" sz="2400" dirty="0"/>
                  <a:t>	Note the gradient for each weight </a:t>
                </a:r>
                <a:r>
                  <a:rPr lang="en-US" sz="2400" dirty="0" err="1"/>
                  <a:t>w</a:t>
                </a:r>
                <a:r>
                  <a:rPr lang="en-US" sz="2000" baseline="-25000" dirty="0" err="1"/>
                  <a:t>i</a:t>
                </a:r>
                <a:r>
                  <a:rPr lang="en-US" sz="2400" dirty="0"/>
                  <a:t> is simply </a:t>
                </a:r>
                <a:r>
                  <a:rPr lang="en-US" sz="2400" b="1" dirty="0"/>
                  <a:t>x</a:t>
                </a:r>
                <a:r>
                  <a:rPr lang="en-US" sz="2400" b="1" baseline="-25000" dirty="0"/>
                  <a:t>i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	[Look at Tom Mitchell’s slides 82-84 for derivation.]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</a:p>
              <a:p>
                <a:pPr lvl="3"/>
                <a:endParaRPr lang="en-US" sz="2400" dirty="0"/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  <a:blipFill>
                <a:blip r:embed="rId2"/>
                <a:stretch>
                  <a:fillRect l="-865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weight update rule for the BATCH (not stochastic) gradient decent learning is</a:t>
                </a:r>
              </a:p>
              <a:p>
                <a:pPr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For each weight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, initialize ∆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be 0.</a:t>
                </a:r>
              </a:p>
              <a:p>
                <a:pPr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For each training example,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1314450" lvl="2" indent="-457200"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pPr marL="1314450"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And after all examples are presented (i.e., one epoch), the weights are updated by</a:t>
                </a:r>
                <a:r>
                  <a:rPr lang="en-US" sz="2000" dirty="0"/>
                  <a:t>	</a:t>
                </a:r>
                <a:br>
                  <a:rPr lang="en-US" sz="2000" dirty="0"/>
                </a:b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</a:p>
              <a:p>
                <a:pPr lvl="3"/>
                <a:endParaRPr lang="en-US" sz="2400" dirty="0"/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6051550"/>
          </a:xfrm>
        </p:spPr>
        <p:txBody>
          <a:bodyPr>
            <a:norm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the learning rate (eta) is 0.3.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0925E-8CEA-499C-9743-6CAD911E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629400" cy="5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</p:spPr>
            <p:txBody>
              <a:bodyPr>
                <a:normAutofit/>
              </a:bodyPr>
              <a:lstStyle/>
              <a:p>
                <a:pPr marL="571500" indent="-514350">
                  <a:buFont typeface="+mj-lt"/>
                  <a:buAutoNum type="arabicPeriod" startAt="3"/>
                </a:pPr>
                <a:r>
                  <a:rPr lang="en-US" sz="2800" b="1" dirty="0"/>
                  <a:t>Sigmoid/Logistic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Another </a:t>
                </a:r>
                <a:r>
                  <a:rPr lang="en-US" sz="2400" b="1" dirty="0"/>
                  <a:t>continuous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differentiable</a:t>
                </a:r>
                <a:r>
                  <a:rPr lang="en-US" sz="2400" dirty="0"/>
                  <a:t> function.</a:t>
                </a:r>
              </a:p>
              <a:p>
                <a:pPr marL="57150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r>
                  <a:rPr lang="en-US" sz="2000" dirty="0"/>
                  <a:t>	</a:t>
                </a:r>
                <a:r>
                  <a:rPr lang="en-US" sz="2400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458200" cy="6051550"/>
              </a:xfrm>
              <a:blipFill>
                <a:blip r:embed="rId2"/>
                <a:stretch>
                  <a:fillRect l="-865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4532A-A29A-4463-92E3-0AF48513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134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458200" cy="600710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weight update rule is based on </a:t>
                </a:r>
                <a:r>
                  <a:rPr lang="en-US" sz="2400" b="1" dirty="0"/>
                  <a:t>gradient</a:t>
                </a:r>
                <a:r>
                  <a:rPr lang="en-US" sz="2400" dirty="0"/>
                  <a:t> of the </a:t>
                </a:r>
                <a:r>
                  <a:rPr lang="en-US" sz="2400" b="1" dirty="0"/>
                  <a:t>error function</a:t>
                </a:r>
                <a:r>
                  <a:rPr lang="en-US" sz="24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2400" dirty="0"/>
                </a:br>
                <a:r>
                  <a:rPr lang="en-US" sz="2400" dirty="0"/>
                  <a:t>	</a:t>
                </a:r>
                <a:br>
                  <a:rPr lang="en-US" sz="2400" dirty="0"/>
                </a:br>
                <a:r>
                  <a:rPr lang="en-US" sz="2400" dirty="0"/>
                  <a:t>	And the gradient for each weight </a:t>
                </a:r>
                <a:r>
                  <a:rPr lang="en-US" sz="2400" dirty="0" err="1"/>
                  <a:t>w</a:t>
                </a:r>
                <a:r>
                  <a:rPr lang="en-US" sz="2000" baseline="-25000" dirty="0" err="1"/>
                  <a:t>i</a:t>
                </a:r>
                <a:r>
                  <a:rPr lang="en-US" sz="2400" dirty="0"/>
                  <a:t> is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457200" lvl="1" indent="0">
                  <a:buNone/>
                </a:pPr>
                <a:r>
                  <a:rPr lang="en-US" sz="2400" dirty="0"/>
                  <a:t>	[Look at Tom Mitchell’s slide 90 for derivation.]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weight update rule for the BATCH (not stochastic) gradient decent learning is</a:t>
                </a:r>
              </a:p>
              <a:p>
                <a:pPr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For each weight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, initialize ∆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be 0.</a:t>
                </a:r>
              </a:p>
              <a:p>
                <a:pPr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For each training example,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1314450" lvl="2" indent="-274320">
                  <a:buFont typeface="Courier New" panose="02070309020205020404" pitchFamily="49" charset="0"/>
                  <a:buChar char="o"/>
                </a:pPr>
                <a:r>
                  <a:rPr lang="en-US" dirty="0"/>
                  <a:t>And after all examples are presented (i.e., one epoch), the weights are updated by</a:t>
                </a:r>
                <a:r>
                  <a:rPr lang="en-US" sz="2000" dirty="0"/>
                  <a:t>	</a:t>
                </a:r>
                <a:br>
                  <a:rPr lang="en-US" sz="2000" dirty="0"/>
                </a:b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458200" cy="6007100"/>
              </a:xfrm>
              <a:blipFill>
                <a:blip r:embed="rId2"/>
                <a:stretch>
                  <a:fillRect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8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1.4 Learning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sz="2400" dirty="0"/>
              <a:t>Perceptron training rule guaranteed to succeed if</a:t>
            </a:r>
          </a:p>
          <a:p>
            <a:pPr lvl="1"/>
            <a:r>
              <a:rPr lang="en-US" sz="2000" dirty="0"/>
              <a:t>Training examples are linearly separable</a:t>
            </a:r>
          </a:p>
          <a:p>
            <a:pPr lvl="1"/>
            <a:r>
              <a:rPr lang="en-US" sz="2000" dirty="0"/>
              <a:t>Sufficiently small learning rate η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Linear unit training rule uses gradient descent</a:t>
            </a:r>
          </a:p>
          <a:p>
            <a:pPr lvl="1"/>
            <a:r>
              <a:rPr lang="en-US" sz="2000" dirty="0"/>
              <a:t>Guaranteed to converge to hypothesis with minimum squared error</a:t>
            </a:r>
          </a:p>
          <a:p>
            <a:pPr lvl="1"/>
            <a:r>
              <a:rPr lang="en-US" sz="2000" dirty="0"/>
              <a:t>Given sufficiently small learning rate η</a:t>
            </a:r>
          </a:p>
          <a:p>
            <a:pPr lvl="1"/>
            <a:r>
              <a:rPr lang="en-US" sz="2000" dirty="0"/>
              <a:t>Even when training data contains noise</a:t>
            </a:r>
          </a:p>
          <a:p>
            <a:pPr lvl="1"/>
            <a:r>
              <a:rPr lang="en-US" sz="2000" dirty="0"/>
              <a:t>Even when training data not separable </a:t>
            </a:r>
            <a:r>
              <a:rPr lang="en-US" sz="2000"/>
              <a:t>by H.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31B7B-CFDB-44CB-BE82-CA9B90D90053}"/>
              </a:ext>
            </a:extLst>
          </p:cNvPr>
          <p:cNvSpPr/>
          <p:nvPr/>
        </p:nvSpPr>
        <p:spPr>
          <a:xfrm>
            <a:off x="5943601" y="5029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1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2.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Basic idea: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Multi-layer Feedforward networks can compute/approximate non-linear functions!!!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B47D4C-A510-4A22-AFF4-3D35FB90151C}"/>
              </a:ext>
            </a:extLst>
          </p:cNvPr>
          <p:cNvGrpSpPr/>
          <p:nvPr/>
        </p:nvGrpSpPr>
        <p:grpSpPr>
          <a:xfrm>
            <a:off x="1113894" y="1295400"/>
            <a:ext cx="7801506" cy="3866819"/>
            <a:chOff x="199494" y="1400175"/>
            <a:chExt cx="5139269" cy="2815392"/>
          </a:xfrm>
        </p:grpSpPr>
        <p:sp>
          <p:nvSpPr>
            <p:cNvPr id="79" name="Oval 2">
              <a:extLst>
                <a:ext uri="{FF2B5EF4-FFF2-40B4-BE49-F238E27FC236}">
                  <a16:creationId xmlns:a16="http://schemas.microsoft.com/office/drawing/2014/main" id="{C448FC7B-9258-4A02-B6AA-B88666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0" y="3543300"/>
              <a:ext cx="269875" cy="2174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">
              <a:extLst>
                <a:ext uri="{FF2B5EF4-FFF2-40B4-BE49-F238E27FC236}">
                  <a16:creationId xmlns:a16="http://schemas.microsoft.com/office/drawing/2014/main" id="{4AA004FB-16E7-42B7-99F7-8A26B6081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8875" y="2932113"/>
              <a:ext cx="1169988" cy="611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4">
              <a:extLst>
                <a:ext uri="{FF2B5EF4-FFF2-40B4-BE49-F238E27FC236}">
                  <a16:creationId xmlns:a16="http://schemas.microsoft.com/office/drawing/2014/main" id="{EA07E51D-C3D1-4F88-820D-76A808EEC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388" y="2974975"/>
              <a:ext cx="449262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5">
              <a:extLst>
                <a:ext uri="{FF2B5EF4-FFF2-40B4-BE49-F238E27FC236}">
                  <a16:creationId xmlns:a16="http://schemas.microsoft.com/office/drawing/2014/main" id="{731850D5-053B-4D3B-84F7-3C45DB53E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3019425"/>
              <a:ext cx="180975" cy="566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Oval 6">
              <a:extLst>
                <a:ext uri="{FF2B5EF4-FFF2-40B4-BE49-F238E27FC236}">
                  <a16:creationId xmlns:a16="http://schemas.microsoft.com/office/drawing/2014/main" id="{25DB54E6-2D45-498A-8974-EBF692D5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888" y="3543300"/>
              <a:ext cx="269875" cy="2174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">
              <a:extLst>
                <a:ext uri="{FF2B5EF4-FFF2-40B4-BE49-F238E27FC236}">
                  <a16:creationId xmlns:a16="http://schemas.microsoft.com/office/drawing/2014/main" id="{C7389604-8E93-4FED-82D5-9EE439DF1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2932113"/>
              <a:ext cx="134937" cy="611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8">
              <a:extLst>
                <a:ext uri="{FF2B5EF4-FFF2-40B4-BE49-F238E27FC236}">
                  <a16:creationId xmlns:a16="http://schemas.microsoft.com/office/drawing/2014/main" id="{2AF987C8-D609-40BD-95B2-1BF33FB4D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3075" y="2974975"/>
              <a:ext cx="539750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3AB0938E-94F6-4F2B-AEFC-243DE38F2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2963" y="2974975"/>
              <a:ext cx="1304925" cy="61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Oval 10">
              <a:extLst>
                <a:ext uri="{FF2B5EF4-FFF2-40B4-BE49-F238E27FC236}">
                  <a16:creationId xmlns:a16="http://schemas.microsoft.com/office/drawing/2014/main" id="{8C4CC95B-8A44-4888-970D-422DAF22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2713038"/>
              <a:ext cx="269875" cy="2190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1">
              <a:extLst>
                <a:ext uri="{FF2B5EF4-FFF2-40B4-BE49-F238E27FC236}">
                  <a16:creationId xmlns:a16="http://schemas.microsoft.com/office/drawing/2014/main" id="{0C763F42-1070-4F72-91F3-6D3DB06E7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750" y="1927225"/>
              <a:ext cx="900113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Oval 12">
              <a:extLst>
                <a:ext uri="{FF2B5EF4-FFF2-40B4-BE49-F238E27FC236}">
                  <a16:creationId xmlns:a16="http://schemas.microsoft.com/office/drawing/2014/main" id="{7DE35D70-BC09-43C0-8B34-E91BC087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757488"/>
              <a:ext cx="269875" cy="21748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D33E2B08-8073-4E03-A352-D684C8FC3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8625" y="1971675"/>
              <a:ext cx="314325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Oval 14">
              <a:extLst>
                <a:ext uri="{FF2B5EF4-FFF2-40B4-BE49-F238E27FC236}">
                  <a16:creationId xmlns:a16="http://schemas.microsoft.com/office/drawing/2014/main" id="{D39E5842-E4D1-4416-BD90-739D8F7A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757488"/>
              <a:ext cx="269875" cy="2174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5">
              <a:extLst>
                <a:ext uri="{FF2B5EF4-FFF2-40B4-BE49-F238E27FC236}">
                  <a16:creationId xmlns:a16="http://schemas.microsoft.com/office/drawing/2014/main" id="{27B8BED1-688D-4A53-BA58-07955EC8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8" y="2757488"/>
              <a:ext cx="269875" cy="21748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6">
              <a:extLst>
                <a:ext uri="{FF2B5EF4-FFF2-40B4-BE49-F238E27FC236}">
                  <a16:creationId xmlns:a16="http://schemas.microsoft.com/office/drawing/2014/main" id="{012780A4-847C-45C8-9C6D-93CBB5B72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8" y="2757488"/>
              <a:ext cx="269875" cy="2174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">
              <a:extLst>
                <a:ext uri="{FF2B5EF4-FFF2-40B4-BE49-F238E27FC236}">
                  <a16:creationId xmlns:a16="http://schemas.microsoft.com/office/drawing/2014/main" id="{794ADB82-C915-4F03-8AE1-9F5EB934E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513" y="1927225"/>
              <a:ext cx="1125537" cy="830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BEFC5452-64F8-40FA-8457-5AFF44CD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875" y="1752600"/>
              <a:ext cx="269875" cy="2190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19">
              <a:extLst>
                <a:ext uri="{FF2B5EF4-FFF2-40B4-BE49-F238E27FC236}">
                  <a16:creationId xmlns:a16="http://schemas.microsoft.com/office/drawing/2014/main" id="{C83AEABD-B52A-419B-AE9A-DF71CF4EE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94" y="2746375"/>
              <a:ext cx="40375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x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h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97" name="Oval 20">
              <a:extLst>
                <a:ext uri="{FF2B5EF4-FFF2-40B4-BE49-F238E27FC236}">
                  <a16:creationId xmlns:a16="http://schemas.microsoft.com/office/drawing/2014/main" id="{E7F92F8C-F185-498B-8519-48BDDDD18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752600"/>
              <a:ext cx="269875" cy="2190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7396A916-B400-4075-A772-D80FED94C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575" y="1971675"/>
              <a:ext cx="539750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DCF0195C-6991-4C9A-A934-0433CBB43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3813" y="1971675"/>
              <a:ext cx="223837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3">
              <a:extLst>
                <a:ext uri="{FF2B5EF4-FFF2-40B4-BE49-F238E27FC236}">
                  <a16:creationId xmlns:a16="http://schemas.microsoft.com/office/drawing/2014/main" id="{43094ED4-696A-439E-864B-44BBFFDED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888" y="1971675"/>
              <a:ext cx="315912" cy="698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305530F-C732-4326-A4B9-734BEBA00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700" y="3732213"/>
              <a:ext cx="4127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x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i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BC70477-5983-4228-823E-77130180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69" y="3236913"/>
              <a:ext cx="5619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w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hi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886240F8-43B3-49D2-A28B-BC93CA6DC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" y="1973263"/>
              <a:ext cx="5619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w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kh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2AE453A9-B927-41BC-928D-E3E39961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50" y="1570038"/>
              <a:ext cx="4016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en-US" sz="1800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13E8CF11-1E36-41F4-8EC4-7B3263891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000" y="2625725"/>
              <a:ext cx="4032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en-US" sz="1800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983F26C8-5973-4EBC-88F7-0D69D81D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788" y="1476375"/>
              <a:ext cx="1958975" cy="672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anose="020B0604030504040204" pitchFamily="34" charset="0"/>
                </a:rPr>
                <a:t>(2) Backward step: </a:t>
              </a:r>
            </a:p>
            <a:p>
              <a:r>
                <a:rPr lang="en-US" altLang="en-US" dirty="0">
                  <a:latin typeface="Tahoma" panose="020B0604030504040204" pitchFamily="34" charset="0"/>
                </a:rPr>
                <a:t>propagate </a:t>
              </a:r>
              <a:r>
                <a:rPr lang="en-US" altLang="en-US" dirty="0">
                  <a:solidFill>
                    <a:srgbClr val="FF0000"/>
                  </a:solidFill>
                  <a:latin typeface="Tahoma" panose="020B0604030504040204" pitchFamily="34" charset="0"/>
                </a:rPr>
                <a:t>errors</a:t>
              </a:r>
              <a:r>
                <a:rPr lang="en-US" altLang="en-US" dirty="0">
                  <a:latin typeface="Tahoma" panose="020B0604030504040204" pitchFamily="34" charset="0"/>
                </a:rPr>
                <a:t> from output to hidden layer</a:t>
              </a:r>
            </a:p>
          </p:txBody>
        </p:sp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4344556B-BF7B-43DA-8273-542BBB0FA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4038" y="2233613"/>
              <a:ext cx="0" cy="12223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7918F433-4E08-4121-88C6-7991B3BDF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3543300"/>
              <a:ext cx="1958975" cy="672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anose="020B0604030504040204" pitchFamily="34" charset="0"/>
                </a:rPr>
                <a:t>(1) Forward step: </a:t>
              </a:r>
            </a:p>
            <a:p>
              <a:r>
                <a:rPr lang="en-US" altLang="en-US" dirty="0">
                  <a:latin typeface="Tahoma" panose="020B0604030504040204" pitchFamily="34" charset="0"/>
                </a:rPr>
                <a:t>Propagate activation </a:t>
              </a:r>
            </a:p>
            <a:p>
              <a:r>
                <a:rPr lang="en-US" altLang="en-US" dirty="0">
                  <a:latin typeface="Tahoma" panose="020B0604030504040204" pitchFamily="34" charset="0"/>
                </a:rPr>
                <a:t>from input to output layer</a:t>
              </a:r>
            </a:p>
          </p:txBody>
        </p:sp>
        <p:sp>
          <p:nvSpPr>
            <p:cNvPr id="109" name="Line 32">
              <a:extLst>
                <a:ext uri="{FF2B5EF4-FFF2-40B4-BE49-F238E27FC236}">
                  <a16:creationId xmlns:a16="http://schemas.microsoft.com/office/drawing/2014/main" id="{249E8505-BBCA-4625-8724-3D605C33D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400" y="2363788"/>
              <a:ext cx="0" cy="8302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Text Box 34">
              <a:extLst>
                <a:ext uri="{FF2B5EF4-FFF2-40B4-BE49-F238E27FC236}">
                  <a16:creationId xmlns:a16="http://schemas.microsoft.com/office/drawing/2014/main" id="{465DBCDC-84F4-4CE3-AD5E-E6A02D4C5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25" y="1400175"/>
              <a:ext cx="554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 err="1">
                  <a:latin typeface="Tahoma" panose="020B0604030504040204" pitchFamily="34" charset="0"/>
                </a:rPr>
                <a:t>y</a:t>
              </a:r>
              <a:r>
                <a:rPr lang="en-US" altLang="en-US" sz="1800" baseline="-25000" dirty="0" err="1">
                  <a:latin typeface="Tahoma" panose="020B0604030504040204" pitchFamily="34" charset="0"/>
                </a:rPr>
                <a:t>k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4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9550"/>
          </a:xfrm>
        </p:spPr>
        <p:txBody>
          <a:bodyPr>
            <a:normAutofit/>
          </a:bodyPr>
          <a:lstStyle/>
          <a:p>
            <a:r>
              <a:rPr lang="en-US" sz="2400" b="1" i="1" dirty="0"/>
              <a:t>Origin</a:t>
            </a:r>
            <a:r>
              <a:rPr lang="en-US" sz="2400" i="1" dirty="0"/>
              <a:t> of Neural Networks – </a:t>
            </a:r>
            <a:r>
              <a:rPr lang="en-US" sz="2400" b="1" i="1" dirty="0"/>
              <a:t>AI</a:t>
            </a:r>
            <a:r>
              <a:rPr lang="en-US" sz="1800" i="1" dirty="0"/>
              <a:t> </a:t>
            </a:r>
            <a:r>
              <a:rPr lang="en-US" sz="1800" dirty="0"/>
              <a:t>[since 1940’s]</a:t>
            </a:r>
            <a:r>
              <a:rPr lang="en-US" sz="2400" dirty="0"/>
              <a:t>: </a:t>
            </a:r>
          </a:p>
          <a:p>
            <a:pPr marL="400050" lvl="1" indent="0">
              <a:buNone/>
            </a:pPr>
            <a:r>
              <a:rPr lang="en-US" sz="2400" dirty="0"/>
              <a:t>“Artificial neural networks (ANN) or connectionist systems are computing systems vaguely inspired by the </a:t>
            </a:r>
            <a:r>
              <a:rPr lang="en-US" sz="2400" b="1" dirty="0"/>
              <a:t>biological neural networks</a:t>
            </a:r>
            <a:r>
              <a:rPr lang="en-US" sz="2400" dirty="0"/>
              <a:t> that constitute animal </a:t>
            </a:r>
            <a:r>
              <a:rPr lang="en-US" sz="2400" b="1" dirty="0"/>
              <a:t>brains</a:t>
            </a:r>
            <a:r>
              <a:rPr lang="en-US" sz="2400" dirty="0"/>
              <a:t>.”</a:t>
            </a:r>
            <a:r>
              <a:rPr lang="en-US" sz="2000" dirty="0"/>
              <a:t> [Wikipedia]</a:t>
            </a:r>
            <a:br>
              <a:rPr lang="en-US" sz="2000" dirty="0"/>
            </a:br>
            <a:endParaRPr lang="en-US" sz="20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 result for perceptron">
            <a:extLst>
              <a:ext uri="{FF2B5EF4-FFF2-40B4-BE49-F238E27FC236}">
                <a16:creationId xmlns:a16="http://schemas.microsoft.com/office/drawing/2014/main" id="{10B68416-F020-449A-B7D8-73998607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09592"/>
            <a:ext cx="7924800" cy="37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2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605155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Backpropagation algorithm (</a:t>
            </a:r>
            <a:r>
              <a:rPr lang="en-US" sz="2400" b="1" u="sng" dirty="0" err="1"/>
              <a:t>Stochasitic</a:t>
            </a:r>
            <a:r>
              <a:rPr lang="en-US" sz="2400" b="1" u="sng" dirty="0"/>
              <a:t> version)</a:t>
            </a:r>
            <a:r>
              <a:rPr lang="en-US" sz="2400" u="sng" dirty="0"/>
              <a:t>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884E9-6BE7-4C5E-918A-0CED82D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3" t="23473" r="30769" b="1769"/>
          <a:stretch/>
        </p:blipFill>
        <p:spPr>
          <a:xfrm>
            <a:off x="685800" y="946840"/>
            <a:ext cx="5417882" cy="50895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53F5843-0DEC-4CE2-8F50-2C5D113D3E4E}"/>
              </a:ext>
            </a:extLst>
          </p:cNvPr>
          <p:cNvGrpSpPr/>
          <p:nvPr/>
        </p:nvGrpSpPr>
        <p:grpSpPr>
          <a:xfrm>
            <a:off x="5638800" y="2282070"/>
            <a:ext cx="3200400" cy="3432930"/>
            <a:chOff x="199494" y="1400175"/>
            <a:chExt cx="2399244" cy="2701370"/>
          </a:xfrm>
        </p:grpSpPr>
        <p:sp>
          <p:nvSpPr>
            <p:cNvPr id="43" name="Oval 2">
              <a:extLst>
                <a:ext uri="{FF2B5EF4-FFF2-40B4-BE49-F238E27FC236}">
                  <a16:creationId xmlns:a16="http://schemas.microsoft.com/office/drawing/2014/main" id="{63433E33-3903-4FC7-8470-4C4BE868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0" y="3543300"/>
              <a:ext cx="269875" cy="2174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">
              <a:extLst>
                <a:ext uri="{FF2B5EF4-FFF2-40B4-BE49-F238E27FC236}">
                  <a16:creationId xmlns:a16="http://schemas.microsoft.com/office/drawing/2014/main" id="{E9761B2C-99BF-4758-9EB9-E52BF5974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8875" y="2932113"/>
              <a:ext cx="1169988" cy="611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">
              <a:extLst>
                <a:ext uri="{FF2B5EF4-FFF2-40B4-BE49-F238E27FC236}">
                  <a16:creationId xmlns:a16="http://schemas.microsoft.com/office/drawing/2014/main" id="{1BA74170-0ABC-4D33-A0C9-B54C8EA56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388" y="2974975"/>
              <a:ext cx="449262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5">
              <a:extLst>
                <a:ext uri="{FF2B5EF4-FFF2-40B4-BE49-F238E27FC236}">
                  <a16:creationId xmlns:a16="http://schemas.microsoft.com/office/drawing/2014/main" id="{3338D08D-C776-403E-B502-1EBF0C83F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3019425"/>
              <a:ext cx="180975" cy="566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C35F582A-71C5-4512-BCB0-D17299A9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888" y="3543300"/>
              <a:ext cx="269875" cy="2174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289A05A1-098B-42B0-A7A2-CBF694766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2932113"/>
              <a:ext cx="134937" cy="611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F6666B02-2E8E-4960-A8A4-95ADC62E4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3075" y="2974975"/>
              <a:ext cx="539750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76731CED-673B-4AA0-8F7F-6CD434872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2963" y="2974975"/>
              <a:ext cx="1304925" cy="61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55AEA48E-E670-4050-8141-254A46A70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2713038"/>
              <a:ext cx="269875" cy="2190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42F4443D-8EBC-46FF-AA5D-5F13FA618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750" y="1927225"/>
              <a:ext cx="900113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8D5E03D0-8DBC-4844-9F40-D7A0E671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757488"/>
              <a:ext cx="269875" cy="21748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8ACC2164-5ED4-4DEB-AB2E-0B0E3A194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8625" y="1971675"/>
              <a:ext cx="314325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F2C7FDFA-F955-45AB-92F6-D7C047A8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757488"/>
              <a:ext cx="269875" cy="2174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69F6DC49-424B-4FC4-8641-DD4306368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8" y="2757488"/>
              <a:ext cx="269875" cy="21748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8B22940D-B6EF-4ADE-82DD-73E24707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8" y="2757488"/>
              <a:ext cx="269875" cy="21748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3FA0C4A9-28CD-44B1-BB60-9F7403F62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513" y="1927225"/>
              <a:ext cx="1125537" cy="830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641EAFA6-C59F-4304-8474-49536E48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875" y="1752600"/>
              <a:ext cx="269875" cy="2190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94D82C5E-F5A2-4786-9AC9-BE3BFB1C8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94" y="2746375"/>
              <a:ext cx="40375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x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h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61" name="Oval 20">
              <a:extLst>
                <a:ext uri="{FF2B5EF4-FFF2-40B4-BE49-F238E27FC236}">
                  <a16:creationId xmlns:a16="http://schemas.microsoft.com/office/drawing/2014/main" id="{917AF384-1833-46AB-8582-DB371E1C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752600"/>
              <a:ext cx="269875" cy="2190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235F9C40-FECE-4A9F-913C-82F62071E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575" y="1971675"/>
              <a:ext cx="539750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4FA058D3-7966-4D14-9502-B4E9F4593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3813" y="1971675"/>
              <a:ext cx="223837" cy="785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3">
              <a:extLst>
                <a:ext uri="{FF2B5EF4-FFF2-40B4-BE49-F238E27FC236}">
                  <a16:creationId xmlns:a16="http://schemas.microsoft.com/office/drawing/2014/main" id="{C983B84C-B7CC-4E9F-A70C-BEF94FB8E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888" y="1971675"/>
              <a:ext cx="315912" cy="698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72A91443-9F3C-46BA-9FD3-73E3648C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700" y="3732213"/>
              <a:ext cx="4127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x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i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4A9E447A-F113-4817-8C30-FB4E66AB5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69" y="3236913"/>
              <a:ext cx="5619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w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hi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FC7D607A-45FF-45F3-9915-01DEE433A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" y="1973263"/>
              <a:ext cx="5619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v-SE" altLang="en-US" sz="1800" dirty="0">
                  <a:latin typeface="Tahoma" panose="020B0604030504040204" pitchFamily="34" charset="0"/>
                </a:rPr>
                <a:t>w</a:t>
              </a:r>
              <a:r>
                <a:rPr lang="sv-SE" altLang="en-US" sz="1800" baseline="-25000" dirty="0">
                  <a:latin typeface="Tahoma" panose="020B0604030504040204" pitchFamily="34" charset="0"/>
                </a:rPr>
                <a:t>kh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5ACD0F8B-3D42-4C0E-9E57-BAC005986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50" y="1570038"/>
              <a:ext cx="4016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en-US" sz="1800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2AB89DDD-7312-461C-A3E4-1FE236465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000" y="2625725"/>
              <a:ext cx="4032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en-US" sz="1800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679A6118-E64F-45E5-80BA-D16BB6B06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25" y="1400175"/>
              <a:ext cx="554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 err="1">
                  <a:latin typeface="Tahoma" panose="020B0604030504040204" pitchFamily="34" charset="0"/>
                </a:rPr>
                <a:t>y</a:t>
              </a:r>
              <a:r>
                <a:rPr lang="en-US" altLang="en-US" sz="1800" baseline="-25000" dirty="0" err="1">
                  <a:latin typeface="Tahoma" panose="020B0604030504040204" pitchFamily="34" charset="0"/>
                </a:rPr>
                <a:t>k</a:t>
              </a:r>
              <a:endParaRPr lang="en-US" altLang="en-US" sz="1800" baseline="-2500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6051550"/>
          </a:xfrm>
        </p:spPr>
        <p:txBody>
          <a:bodyPr>
            <a:normAutofit/>
          </a:bodyPr>
          <a:lstStyle/>
          <a:p>
            <a:r>
              <a:rPr lang="en-US" sz="2400" u="sng" dirty="0"/>
              <a:t>EXERCISE</a:t>
            </a:r>
            <a:r>
              <a:rPr lang="en-US" sz="2400" dirty="0"/>
              <a:t>: For the following network,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1DA514-97A9-45EA-945A-4AD7B0AF16FF}"/>
              </a:ext>
            </a:extLst>
          </p:cNvPr>
          <p:cNvGrpSpPr/>
          <p:nvPr/>
        </p:nvGrpSpPr>
        <p:grpSpPr>
          <a:xfrm>
            <a:off x="1524000" y="1066800"/>
            <a:ext cx="6354033" cy="3290233"/>
            <a:chOff x="584200" y="0"/>
            <a:chExt cx="5230680" cy="2730500"/>
          </a:xfrm>
        </p:grpSpPr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B9DDF72B-864F-4860-A5B7-713520B90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763" y="0"/>
              <a:ext cx="328845" cy="280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/>
                <a:t>o1</a:t>
              </a:r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id="{BD7D6D13-3A1B-48DF-B1CC-07411843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482725"/>
              <a:ext cx="209550" cy="203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7A64A505-59A8-49FD-B61F-E1CA031DB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700" y="1328738"/>
              <a:ext cx="1738180" cy="280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represents a </a:t>
              </a:r>
              <a:r>
                <a:rPr lang="en-US" altLang="en-US" sz="1600" dirty="0"/>
                <a:t>sigmoid</a:t>
              </a:r>
              <a:r>
                <a:rPr lang="en-US" altLang="en-US" sz="1400" dirty="0"/>
                <a:t> unit</a:t>
              </a:r>
            </a:p>
          </p:txBody>
        </p:sp>
        <p:grpSp>
          <p:nvGrpSpPr>
            <p:cNvPr id="12" name="Group 46">
              <a:extLst>
                <a:ext uri="{FF2B5EF4-FFF2-40B4-BE49-F238E27FC236}">
                  <a16:creationId xmlns:a16="http://schemas.microsoft.com/office/drawing/2014/main" id="{D3EBE194-238D-45E6-AF3B-1CB740A40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200" y="314325"/>
              <a:ext cx="2906713" cy="2416175"/>
              <a:chOff x="368" y="198"/>
              <a:chExt cx="1831" cy="1522"/>
            </a:xfrm>
          </p:grpSpPr>
          <p:sp>
            <p:nvSpPr>
              <p:cNvPr id="13" name="Oval 2">
                <a:extLst>
                  <a:ext uri="{FF2B5EF4-FFF2-40B4-BE49-F238E27FC236}">
                    <a16:creationId xmlns:a16="http://schemas.microsoft.com/office/drawing/2014/main" id="{3FDC68CD-1A97-4FEC-8B44-B8D05942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198"/>
                <a:ext cx="186" cy="20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3">
                <a:extLst>
                  <a:ext uri="{FF2B5EF4-FFF2-40B4-BE49-F238E27FC236}">
                    <a16:creationId xmlns:a16="http://schemas.microsoft.com/office/drawing/2014/main" id="{EA7E7C8C-55C4-4381-B98A-ED9EF4314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694"/>
                <a:ext cx="186" cy="20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68DB0B35-244E-44D1-95D2-24D9EF473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694"/>
                <a:ext cx="186" cy="20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4F37149D-EA2B-465F-BD2F-2AC65A766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1353"/>
                <a:ext cx="187" cy="20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DBB6A211-C195-4D3C-A7FB-F67247DB8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353"/>
                <a:ext cx="186" cy="20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FEDF6010-852D-40D0-A6C8-5FA60E394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" y="1531"/>
                <a:ext cx="176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i1</a:t>
                </a:r>
              </a:p>
            </p:txBody>
          </p:sp>
          <p:sp>
            <p:nvSpPr>
              <p:cNvPr id="19" name="Text Box 8">
                <a:extLst>
                  <a:ext uri="{FF2B5EF4-FFF2-40B4-BE49-F238E27FC236}">
                    <a16:creationId xmlns:a16="http://schemas.microsoft.com/office/drawing/2014/main" id="{46E9A1C2-7734-44D4-84B4-BCD0CDD50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1543"/>
                <a:ext cx="176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i2</a:t>
                </a:r>
              </a:p>
            </p:txBody>
          </p:sp>
          <p:sp>
            <p:nvSpPr>
              <p:cNvPr id="20" name="Text Box 9">
                <a:extLst>
                  <a:ext uri="{FF2B5EF4-FFF2-40B4-BE49-F238E27FC236}">
                    <a16:creationId xmlns:a16="http://schemas.microsoft.com/office/drawing/2014/main" id="{113C8161-F067-4F86-A3EC-09F42FF00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" y="637"/>
                <a:ext cx="20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h1</a:t>
                </a:r>
              </a:p>
            </p:txBody>
          </p:sp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3DDB76A5-1DA8-4F61-91FB-0E041CB39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2" y="637"/>
                <a:ext cx="20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h2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667C2178-75CC-4D3B-A0ED-548C7A5D1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1041"/>
                <a:ext cx="284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0.03</a:t>
                </a:r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CE69F820-EF16-4340-9D5B-AC78FA53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1" y="900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id="{BBF5C152-FFF4-433F-BBA6-C65BE5158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" y="874"/>
                <a:ext cx="715" cy="5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DE32473D-71A7-4AAB-8D16-E65237D84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1" y="900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FDCAD1B6-25CC-4E19-BC99-DC6DD8111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9" y="891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481E77C0-9ACE-433B-A07F-EEC8AA771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7" y="386"/>
                <a:ext cx="311" cy="3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A048DEA5-6A20-4648-B11A-9ACDB599C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86"/>
                <a:ext cx="335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64C5389C-3BCE-4CA7-BCF6-B00109C99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" y="1190"/>
                <a:ext cx="284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0.01</a:t>
                </a:r>
              </a:p>
            </p:txBody>
          </p:sp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DB9D80D1-C07C-4E91-A95D-A4467CB95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234"/>
                <a:ext cx="31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-0.01</a:t>
                </a:r>
              </a:p>
            </p:txBody>
          </p:sp>
          <p:sp>
            <p:nvSpPr>
              <p:cNvPr id="31" name="Text Box 27">
                <a:extLst>
                  <a:ext uri="{FF2B5EF4-FFF2-40B4-BE49-F238E27FC236}">
                    <a16:creationId xmlns:a16="http://schemas.microsoft.com/office/drawing/2014/main" id="{CF7E6030-D997-4FE7-8A3E-44BA344F0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167"/>
                <a:ext cx="31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-0.02</a:t>
                </a:r>
              </a:p>
            </p:txBody>
          </p:sp>
          <p:sp>
            <p:nvSpPr>
              <p:cNvPr id="32" name="Text Box 28">
                <a:extLst>
                  <a:ext uri="{FF2B5EF4-FFF2-40B4-BE49-F238E27FC236}">
                    <a16:creationId xmlns:a16="http://schemas.microsoft.com/office/drawing/2014/main" id="{E3997625-CAED-4B1E-9887-0C200657D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2" y="423"/>
                <a:ext cx="31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-0.04</a:t>
                </a:r>
              </a:p>
            </p:txBody>
          </p:sp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A478CCAC-865B-4E83-A054-C5DCF8004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363"/>
                <a:ext cx="284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0.05</a:t>
                </a:r>
              </a:p>
            </p:txBody>
          </p:sp>
          <p:sp>
            <p:nvSpPr>
              <p:cNvPr id="34" name="AutoShape 36">
                <a:extLst>
                  <a:ext uri="{FF2B5EF4-FFF2-40B4-BE49-F238E27FC236}">
                    <a16:creationId xmlns:a16="http://schemas.microsoft.com/office/drawing/2014/main" id="{2FCB2458-907E-4FC7-945D-E877979F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1392"/>
                <a:ext cx="138" cy="12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37">
                <a:extLst>
                  <a:ext uri="{FF2B5EF4-FFF2-40B4-BE49-F238E27FC236}">
                    <a16:creationId xmlns:a16="http://schemas.microsoft.com/office/drawing/2014/main" id="{A5BE9EE3-955A-4896-AB36-AF113C4C1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" y="1519"/>
                <a:ext cx="315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i0=-1</a:t>
                </a:r>
              </a:p>
            </p:txBody>
          </p:sp>
          <p:sp>
            <p:nvSpPr>
              <p:cNvPr id="36" name="Line 38">
                <a:extLst>
                  <a:ext uri="{FF2B5EF4-FFF2-40B4-BE49-F238E27FC236}">
                    <a16:creationId xmlns:a16="http://schemas.microsoft.com/office/drawing/2014/main" id="{ECEA8E67-9EF9-4F01-AC24-6A759F5D5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2" y="882"/>
                <a:ext cx="1254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B5AB48D9-7E6B-43AA-8BFA-734F46069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2" y="894"/>
                <a:ext cx="462" cy="4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40">
                <a:extLst>
                  <a:ext uri="{FF2B5EF4-FFF2-40B4-BE49-F238E27FC236}">
                    <a16:creationId xmlns:a16="http://schemas.microsoft.com/office/drawing/2014/main" id="{85821CD6-8AD5-41CC-B6E3-D684CF0D5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" y="1094"/>
                <a:ext cx="284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0.02</a:t>
                </a:r>
              </a:p>
            </p:txBody>
          </p:sp>
          <p:sp>
            <p:nvSpPr>
              <p:cNvPr id="39" name="AutoShape 41">
                <a:extLst>
                  <a:ext uri="{FF2B5EF4-FFF2-40B4-BE49-F238E27FC236}">
                    <a16:creationId xmlns:a16="http://schemas.microsoft.com/office/drawing/2014/main" id="{77431229-023A-4587-8554-68FF1693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708"/>
                <a:ext cx="138" cy="12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2">
                <a:extLst>
                  <a:ext uri="{FF2B5EF4-FFF2-40B4-BE49-F238E27FC236}">
                    <a16:creationId xmlns:a16="http://schemas.microsoft.com/office/drawing/2014/main" id="{3449FF32-E12E-4B6A-95A2-ABF771D97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835"/>
                <a:ext cx="34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/>
                  <a:t>h0=-1</a:t>
                </a:r>
              </a:p>
            </p:txBody>
          </p:sp>
          <p:sp>
            <p:nvSpPr>
              <p:cNvPr id="41" name="Line 43">
                <a:extLst>
                  <a:ext uri="{FF2B5EF4-FFF2-40B4-BE49-F238E27FC236}">
                    <a16:creationId xmlns:a16="http://schemas.microsoft.com/office/drawing/2014/main" id="{DAFF6858-A37A-4EEB-B9CD-D02B84DB8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2" y="366"/>
                <a:ext cx="888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42" name="Text Box 44">
                <a:extLst>
                  <a:ext uri="{FF2B5EF4-FFF2-40B4-BE49-F238E27FC236}">
                    <a16:creationId xmlns:a16="http://schemas.microsoft.com/office/drawing/2014/main" id="{99636172-E371-47B0-8927-48771A8DE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" y="447"/>
                <a:ext cx="317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-0.02</a:t>
                </a:r>
              </a:p>
            </p:txBody>
          </p:sp>
          <p:sp>
            <p:nvSpPr>
              <p:cNvPr id="43" name="Text Box 45">
                <a:extLst>
                  <a:ext uri="{FF2B5EF4-FFF2-40B4-BE49-F238E27FC236}">
                    <a16:creationId xmlns:a16="http://schemas.microsoft.com/office/drawing/2014/main" id="{3DDA7047-2289-4A6F-8934-653841474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980"/>
                <a:ext cx="284" cy="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0.02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8BB5FA-F179-4F41-9D8E-0751C572672C}"/>
              </a:ext>
            </a:extLst>
          </p:cNvPr>
          <p:cNvSpPr txBox="1"/>
          <p:nvPr/>
        </p:nvSpPr>
        <p:spPr>
          <a:xfrm>
            <a:off x="609600" y="4522252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the weights which result after an example &lt;&lt;1, 1&gt;, 1&gt; is presented.  Assume the learning rate is 0.05, and stochastic weight updates.</a:t>
            </a:r>
          </a:p>
        </p:txBody>
      </p:sp>
    </p:spTree>
    <p:extLst>
      <p:ext uri="{BB962C8B-B14F-4D97-AF65-F5344CB8AC3E}">
        <p14:creationId xmlns:p14="http://schemas.microsoft.com/office/powerpoint/2010/main" val="1167388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3.1 Gradient Descent on the Error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250"/>
                <a:ext cx="8229600" cy="51371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It is essentially the search for optimal weights --&gt; which are also:</a:t>
                </a:r>
              </a:p>
              <a:p>
                <a:pPr lvl="1"/>
                <a:r>
                  <a:rPr lang="en-US" sz="2000" dirty="0"/>
                  <a:t>coefficients of the decision surface function</a:t>
                </a:r>
              </a:p>
              <a:p>
                <a:pPr lvl="1"/>
                <a:r>
                  <a:rPr lang="en-US" sz="2000" dirty="0"/>
                  <a:t>parameters of the model</a:t>
                </a:r>
              </a:p>
              <a:p>
                <a:r>
                  <a:rPr lang="en-US" sz="2400" dirty="0"/>
                  <a:t>Goal of the search is to minimize the model </a:t>
                </a:r>
                <a:r>
                  <a:rPr lang="en-US" sz="2400" b="1" dirty="0"/>
                  <a:t>error</a:t>
                </a:r>
                <a:r>
                  <a:rPr lang="en-US" sz="2400" dirty="0"/>
                  <a:t> (difference between the desired output and the network output).  Typical </a:t>
                </a:r>
                <a:r>
                  <a:rPr lang="en-US" sz="2400" b="1" dirty="0"/>
                  <a:t>error functions </a:t>
                </a:r>
                <a:r>
                  <a:rPr lang="en-US" sz="2400" dirty="0"/>
                  <a:t>(i.e., objective functions) are: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1/2 of the sum of squared error --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average RMSE (root mean squared error)</a:t>
                </a:r>
                <a:br>
                  <a:rPr lang="en-US" sz="2000" dirty="0"/>
                </a:br>
                <a:r>
                  <a:rPr lang="en-US" sz="2000" dirty="0"/>
                  <a:t>--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𝑜𝑢𝑡𝑝𝑢𝑡𝑠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e>
                    </m:nary>
                  </m:oMath>
                </a14:m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250"/>
                <a:ext cx="8229600" cy="5137150"/>
              </a:xfrm>
              <a:blipFill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250"/>
            <a:ext cx="8458200" cy="60071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search is done by </a:t>
            </a:r>
            <a:r>
              <a:rPr lang="en-US" sz="2400" b="1" dirty="0"/>
              <a:t>gradient descent </a:t>
            </a:r>
            <a:r>
              <a:rPr lang="en-US" sz="2400" dirty="0"/>
              <a:t>-- The gradient of the objective function is used to update the weights at every iteration/epoch.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Changes in the error typically </a:t>
            </a:r>
            <a:br>
              <a:rPr lang="en-US" sz="2400" dirty="0"/>
            </a:br>
            <a:r>
              <a:rPr lang="en-US" sz="2400" dirty="0"/>
              <a:t>show the following behavior </a:t>
            </a:r>
            <a:br>
              <a:rPr lang="en-US" sz="2400" dirty="0"/>
            </a:br>
            <a:r>
              <a:rPr lang="en-US" sz="2400" dirty="0"/>
              <a:t>-- the error does not decrease </a:t>
            </a:r>
            <a:br>
              <a:rPr lang="en-US" sz="2400" dirty="0"/>
            </a:br>
            <a:r>
              <a:rPr lang="en-US" sz="2400" dirty="0"/>
              <a:t>monotonically; it sometimes falls </a:t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b="1" dirty="0"/>
              <a:t>local minima </a:t>
            </a:r>
            <a:r>
              <a:rPr lang="en-US" sz="2400" dirty="0"/>
              <a:t>until the global </a:t>
            </a:r>
            <a:br>
              <a:rPr lang="en-US" sz="2400" dirty="0"/>
            </a:br>
            <a:r>
              <a:rPr lang="en-US" sz="2400" dirty="0"/>
              <a:t>minimum is found: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But sometimes the error </a:t>
            </a:r>
            <a:r>
              <a:rPr lang="en-US" sz="2400" i="1" dirty="0"/>
              <a:t>oscillates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never finds the global </a:t>
            </a:r>
            <a:br>
              <a:rPr lang="en-US" sz="2400" dirty="0"/>
            </a:br>
            <a:r>
              <a:rPr lang="en-US" sz="2400" dirty="0"/>
              <a:t>minimum.  This happens often </a:t>
            </a:r>
            <a:br>
              <a:rPr lang="en-US" sz="2400" dirty="0"/>
            </a:br>
            <a:r>
              <a:rPr lang="en-US" sz="2400" dirty="0"/>
              <a:t>when the learning rate is too high.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011E3-CCD1-44EB-9D2F-DFBD4BFE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1619250"/>
            <a:ext cx="3171825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6669E-AFCC-46A3-90F0-7AAD796C0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84" y="3897312"/>
            <a:ext cx="30003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7030A0"/>
                </a:solidFill>
              </a:rPr>
              <a:t>3.2 Overfitting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Training a neural network often results in overfitting -- The error is minimized (i.e., fitted) with respect to the training set, but the network does not generalize to unseen/test data.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Overfitting is a BIG problem, common in many machine learning algorithms.  Some algorithms tend to suffer from it more severely than others.</a:t>
            </a:r>
          </a:p>
          <a:p>
            <a:pPr marL="0" indent="0">
              <a:buNone/>
            </a:pPr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A82A0-5EB8-4228-B883-35E20C26B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44230"/>
            <a:ext cx="3691725" cy="30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3.4 Various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82A36E-2D2E-4786-A202-2FFA4EC8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465"/>
            <a:ext cx="9144000" cy="47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250"/>
            <a:ext cx="8458200" cy="60071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Logistic is the same as Sigmoid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Tanh (hyperbolic tangent) is  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It squashes the output values between 1 and -1 (i.e., bi-polar).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Gaussian is used in Radial Basis Function network (RBF).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EC5A-65C6-48EE-BB10-9914A935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8" y="1295400"/>
            <a:ext cx="3322864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9888A-D787-4E89-82E6-0C93E470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84" y="3465443"/>
            <a:ext cx="2485053" cy="26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4. Issues with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Advantages:</a:t>
            </a:r>
          </a:p>
          <a:p>
            <a:pPr lvl="1"/>
            <a:r>
              <a:rPr lang="en-US" sz="2000" dirty="0"/>
              <a:t>Robust -- less sensitive to noise in the data</a:t>
            </a:r>
          </a:p>
          <a:p>
            <a:pPr lvl="1"/>
            <a:r>
              <a:rPr lang="en-US" sz="2000" dirty="0"/>
              <a:t>Ability to approximate complex functions</a:t>
            </a:r>
          </a:p>
          <a:p>
            <a:r>
              <a:rPr lang="en-US" sz="2400" dirty="0"/>
              <a:t>Disadvantages:</a:t>
            </a:r>
          </a:p>
          <a:p>
            <a:pPr lvl="1"/>
            <a:r>
              <a:rPr lang="en-US" sz="2000" dirty="0"/>
              <a:t>Overfitting</a:t>
            </a:r>
          </a:p>
          <a:p>
            <a:pPr lvl="1"/>
            <a:r>
              <a:rPr lang="en-US" sz="2000" dirty="0"/>
              <a:t>Difficulty of explanation -- Learned "knowledge" is the weights.  What do they mean?  How can we interpret them? – </a:t>
            </a:r>
            <a:r>
              <a:rPr lang="en-US" sz="2000" b="1" i="1" dirty="0"/>
              <a:t>Black Box</a:t>
            </a:r>
          </a:p>
          <a:p>
            <a:pPr lvl="1"/>
            <a:r>
              <a:rPr lang="en-US" sz="2000" dirty="0"/>
              <a:t>Difficulty of determining the network architecture -- How can we decide on how many layers and hidden nodes to use?</a:t>
            </a:r>
          </a:p>
          <a:p>
            <a:pPr lvl="1"/>
            <a:r>
              <a:rPr lang="en-US" sz="2000" dirty="0"/>
              <a:t>Need for normalization of the data (unless incorporated in the tools).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3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3810000" cy="5105400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Modern</a:t>
            </a:r>
            <a:r>
              <a:rPr lang="en-US" sz="2400" i="1" dirty="0"/>
              <a:t> Neural Networks – Data Science </a:t>
            </a:r>
            <a:r>
              <a:rPr lang="en-US" sz="2400" dirty="0"/>
              <a:t>(from Machine Learning) </a:t>
            </a:r>
            <a:r>
              <a:rPr lang="en-US" sz="1800" dirty="0"/>
              <a:t>[since 1990’s but mostly after 2006]</a:t>
            </a:r>
            <a:br>
              <a:rPr lang="en-US" sz="1800" dirty="0"/>
            </a:br>
            <a:r>
              <a:rPr lang="en-US" sz="2400" dirty="0"/>
              <a:t>“until 2006 we didn't know how to train neural networks to surpass more traditional approaches, except for a few specialized problems. What changed in 2006 was the discovery of techniques for learning in so-called </a:t>
            </a:r>
            <a:r>
              <a:rPr lang="en-US" sz="2400" b="1" dirty="0"/>
              <a:t>deep neural networks</a:t>
            </a:r>
            <a:r>
              <a:rPr lang="en-US" sz="2400" dirty="0"/>
              <a:t>.”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2FF90-C8E0-43D2-982C-DFCDA489B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4" t="24374" r="31840" b="18066"/>
          <a:stretch/>
        </p:blipFill>
        <p:spPr bwMode="auto">
          <a:xfrm>
            <a:off x="4114800" y="1295400"/>
            <a:ext cx="4975906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83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history of neural networks chart">
            <a:extLst>
              <a:ext uri="{FF2B5EF4-FFF2-40B4-BE49-F238E27FC236}">
                <a16:creationId xmlns:a16="http://schemas.microsoft.com/office/drawing/2014/main" id="{90958064-B941-46AC-9B04-BFA67CC3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075"/>
            <a:ext cx="9144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A74ABE-E609-435A-B79A-42AF8884BCD3}"/>
              </a:ext>
            </a:extLst>
          </p:cNvPr>
          <p:cNvSpPr txBox="1"/>
          <p:nvPr/>
        </p:nvSpPr>
        <p:spPr>
          <a:xfrm>
            <a:off x="1447800" y="5153710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a good reference on the history of Neural Networks:</a:t>
            </a:r>
            <a:br>
              <a:rPr lang="en-US" dirty="0"/>
            </a:br>
            <a:r>
              <a:rPr lang="en-US" dirty="0">
                <a:hlinkClick r:id="rId3"/>
              </a:rPr>
              <a:t>“A brief history of Neural Nets and Deep Learning”</a:t>
            </a:r>
            <a:r>
              <a:rPr lang="en-US" dirty="0"/>
              <a:t> by A. </a:t>
            </a:r>
            <a:r>
              <a:rPr lang="en-US" dirty="0" err="1"/>
              <a:t>Kurenkov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1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41950"/>
          </a:xfrm>
        </p:spPr>
        <p:txBody>
          <a:bodyPr>
            <a:normAutofit/>
          </a:bodyPr>
          <a:lstStyle/>
          <a:p>
            <a:r>
              <a:rPr lang="en-US" sz="2400" dirty="0"/>
              <a:t>Perceptron simulates a human neuron, and is a simple processing unit which produces a one (for ‘</a:t>
            </a:r>
            <a:r>
              <a:rPr lang="en-US" sz="2400" b="1" dirty="0"/>
              <a:t>on</a:t>
            </a:r>
            <a:r>
              <a:rPr lang="en-US" sz="2400" dirty="0"/>
              <a:t>’) or a zero (or minus 1; for ‘</a:t>
            </a:r>
            <a:r>
              <a:rPr lang="en-US" sz="2400" b="1" dirty="0"/>
              <a:t>off</a:t>
            </a:r>
            <a:r>
              <a:rPr lang="en-US" sz="2400" dirty="0"/>
              <a:t>’).</a:t>
            </a:r>
          </a:p>
          <a:p>
            <a:r>
              <a:rPr lang="en-US" sz="2400" dirty="0"/>
              <a:t>“Perceptron is a single layer neural network and a multi-layer perceptron is called Neural Networks.</a:t>
            </a:r>
            <a:br>
              <a:rPr lang="en-US" sz="2400" dirty="0"/>
            </a:br>
            <a:r>
              <a:rPr lang="en-US" sz="2400" dirty="0"/>
              <a:t>Perceptron is a linear classifier (binary). ” [</a:t>
            </a:r>
            <a:r>
              <a:rPr lang="en-US" sz="2400" dirty="0">
                <a:hlinkClick r:id="rId2"/>
              </a:rPr>
              <a:t>source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dn-images-1.medium.com/max/1200/1*n6sJ4yZQzwKL9wnF5wnVNg.png">
            <a:extLst>
              <a:ext uri="{FF2B5EF4-FFF2-40B4-BE49-F238E27FC236}">
                <a16:creationId xmlns:a16="http://schemas.microsoft.com/office/drawing/2014/main" id="{0054B848-3A12-45C4-92F6-943F03D9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70" y="3367193"/>
            <a:ext cx="4876800" cy="257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1.1 Decision Surface of </a:t>
            </a:r>
            <a:r>
              <a:rPr lang="en-US" sz="3200" b="1" dirty="0" err="1">
                <a:solidFill>
                  <a:srgbClr val="7030A0"/>
                </a:solidFill>
              </a:rPr>
              <a:t>Perceptrons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41950"/>
          </a:xfrm>
        </p:spPr>
        <p:txBody>
          <a:bodyPr>
            <a:normAutofit/>
          </a:bodyPr>
          <a:lstStyle/>
          <a:p>
            <a:r>
              <a:rPr lang="en-US" sz="2400" dirty="0"/>
              <a:t>Perceptron </a:t>
            </a:r>
            <a:r>
              <a:rPr lang="en-US" sz="2000" dirty="0"/>
              <a:t>(with step-function as the activation function)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 the decision surface is </a:t>
            </a:r>
            <a:r>
              <a:rPr lang="en-US" sz="2400" b="1" dirty="0"/>
              <a:t>linear</a:t>
            </a:r>
            <a:r>
              <a:rPr lang="en-US" sz="2400" dirty="0"/>
              <a:t>.  </a:t>
            </a:r>
            <a:br>
              <a:rPr lang="en-US" sz="2400" dirty="0"/>
            </a:br>
            <a:r>
              <a:rPr lang="en-US" sz="2400" dirty="0"/>
              <a:t>For the case of 2 input units </a:t>
            </a:r>
            <a:br>
              <a:rPr lang="en-US" sz="2400" dirty="0"/>
            </a:br>
            <a:r>
              <a:rPr lang="en-US" sz="2400" dirty="0"/>
              <a:t>(and the constant unit x</a:t>
            </a:r>
            <a:r>
              <a:rPr lang="en-US" sz="2400" baseline="-25000" dirty="0"/>
              <a:t>0</a:t>
            </a:r>
            <a:r>
              <a:rPr lang="en-US" sz="2400" dirty="0"/>
              <a:t>=1):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58B17-518F-49AD-9B08-7E2184DA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95574"/>
            <a:ext cx="3961043" cy="2376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6DDED-62BF-4980-95AF-EFE943F5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1" y="1595129"/>
            <a:ext cx="5177559" cy="2214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BED8F-1D45-41D7-B4DD-FF7A70587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695575"/>
            <a:ext cx="3314700" cy="352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B5022F-62B1-4BBC-AF64-FEC5BE74FA17}"/>
              </a:ext>
            </a:extLst>
          </p:cNvPr>
          <p:cNvSpPr txBox="1"/>
          <p:nvPr/>
        </p:nvSpPr>
        <p:spPr>
          <a:xfrm>
            <a:off x="5448300" y="2326243"/>
            <a:ext cx="25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an inequation:</a:t>
            </a:r>
          </a:p>
        </p:txBody>
      </p:sp>
    </p:spTree>
    <p:extLst>
      <p:ext uri="{BB962C8B-B14F-4D97-AF65-F5344CB8AC3E}">
        <p14:creationId xmlns:p14="http://schemas.microsoft.com/office/powerpoint/2010/main" val="26779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450"/>
            <a:ext cx="8229600" cy="605155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</a:t>
            </a:r>
            <a:r>
              <a:rPr lang="en-US" sz="2400" dirty="0"/>
              <a:t> Perceptron which computes AND: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20F624-146E-4D03-81E1-B643A1E1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98526"/>
            <a:ext cx="7406228" cy="184467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A1C2C6-7D3E-430F-BA61-4760D94176A7}"/>
              </a:ext>
            </a:extLst>
          </p:cNvPr>
          <p:cNvSpPr/>
          <p:nvPr/>
        </p:nvSpPr>
        <p:spPr>
          <a:xfrm>
            <a:off x="1371599" y="2949476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                        x2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^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x1   x2   y                  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           -    |   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1    1                  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-1   -1         --------+---------&gt; x1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   1    -1                 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   -1   -1            -    |    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6EFE75-65EC-467D-AD00-5651735DCC69}"/>
              </a:ext>
            </a:extLst>
          </p:cNvPr>
          <p:cNvSpPr txBox="1"/>
          <p:nvPr/>
        </p:nvSpPr>
        <p:spPr>
          <a:xfrm>
            <a:off x="609600" y="5329535"/>
            <a:ext cx="814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EXERCISE:</a:t>
            </a:r>
            <a:r>
              <a:rPr lang="en-US" sz="2400" dirty="0"/>
              <a:t> Draw the decision surface/line for the weights above.</a:t>
            </a:r>
          </a:p>
        </p:txBody>
      </p:sp>
    </p:spTree>
    <p:extLst>
      <p:ext uri="{BB962C8B-B14F-4D97-AF65-F5344CB8AC3E}">
        <p14:creationId xmlns:p14="http://schemas.microsoft.com/office/powerpoint/2010/main" val="31023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1.2 Expressiveness of a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B81E-816C-461E-A025-BDAA3922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single Perceptron can represent AND, OR, NAND, NOR. </a:t>
            </a:r>
          </a:p>
          <a:p>
            <a:r>
              <a:rPr lang="en-US" sz="2400" dirty="0"/>
              <a:t>But it cannot represent XOR (exclusive or) -- because it is NOT linearly separable.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XOR can be represented by a network with multiple </a:t>
            </a:r>
            <a:r>
              <a:rPr lang="en-US" sz="2400" dirty="0" err="1"/>
              <a:t>perceptrons</a:t>
            </a:r>
            <a:r>
              <a:rPr lang="en-US" sz="2400" dirty="0"/>
              <a:t> (to be shown later).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09E9F-0604-495C-B255-053E47279F9C}"/>
              </a:ext>
            </a:extLst>
          </p:cNvPr>
          <p:cNvSpPr/>
          <p:nvPr/>
        </p:nvSpPr>
        <p:spPr>
          <a:xfrm>
            <a:off x="1143000" y="2339876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XOR                         x2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^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x1   x2   y                  |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           +    |    -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1    -1                 |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-1   1          --------+---------&gt; x1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   1    1                  |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   -1   -1            -    |    +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77144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9250"/>
                <a:ext cx="8229600" cy="60515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Linear separability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In n dimensions, the relation </a:t>
                </a:r>
                <a:r>
                  <a:rPr lang="en-US" sz="2400" dirty="0" err="1"/>
                  <a:t>w•x</a:t>
                </a:r>
                <a:r>
                  <a:rPr lang="en-US" sz="2400" dirty="0"/>
                  <a:t>=q (i.e.,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sz="2400" dirty="0"/>
                  <a:t>) defines a n-1 dimensional hyper-plane.</a:t>
                </a:r>
              </a:p>
              <a:p>
                <a:pPr lvl="1"/>
                <a:r>
                  <a:rPr lang="en-US" sz="2400" dirty="0"/>
                  <a:t>If all patterns in a dataset can be separated by a hyper-plane, the dataset is said to be linearly separable.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B81E-816C-461E-A025-BDAA3922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9250"/>
                <a:ext cx="8229600" cy="6051550"/>
              </a:xfrm>
              <a:blipFill>
                <a:blip r:embed="rId2"/>
                <a:stretch>
                  <a:fillRect l="-1333" t="-171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4A403-7FA7-4E1C-95BB-F23301F94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67000"/>
            <a:ext cx="476157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1099</Words>
  <Application>Microsoft Office PowerPoint</Application>
  <PresentationFormat>On-screen Show (4:3)</PresentationFormat>
  <Paragraphs>343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Tahoma</vt:lpstr>
      <vt:lpstr>Wingdings</vt:lpstr>
      <vt:lpstr>Office Theme</vt:lpstr>
      <vt:lpstr>CSC 578 Neural Networks and Deep Learning</vt:lpstr>
      <vt:lpstr>Neural Networks</vt:lpstr>
      <vt:lpstr>PowerPoint Presentation</vt:lpstr>
      <vt:lpstr>PowerPoint Presentation</vt:lpstr>
      <vt:lpstr>1 Perceptron</vt:lpstr>
      <vt:lpstr>1.1 Decision Surface of Perceptrons</vt:lpstr>
      <vt:lpstr>PowerPoint Presentation</vt:lpstr>
      <vt:lpstr>1.2 Expressiveness of a Perceptron</vt:lpstr>
      <vt:lpstr>PowerPoint Presentation</vt:lpstr>
      <vt:lpstr>1.3 Activation Functions &amp; Perceptron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1.4 Learning Summary</vt:lpstr>
      <vt:lpstr>2. Backpropagation</vt:lpstr>
      <vt:lpstr>PowerPoint Presentation</vt:lpstr>
      <vt:lpstr>PowerPoint Presentation</vt:lpstr>
      <vt:lpstr>3.1 Gradient Descent on the Error Surface</vt:lpstr>
      <vt:lpstr>PowerPoint Presentation</vt:lpstr>
      <vt:lpstr>3.2 Overfitting</vt:lpstr>
      <vt:lpstr>3.4 Various Activation Functions</vt:lpstr>
      <vt:lpstr>PowerPoint Presentation</vt:lpstr>
      <vt:lpstr>4. Issues with ANN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Noriko Tomuro</dc:creator>
  <cp:lastModifiedBy>Noriko Tomuro</cp:lastModifiedBy>
  <cp:revision>105</cp:revision>
  <dcterms:created xsi:type="dcterms:W3CDTF">2018-08-16T01:52:19Z</dcterms:created>
  <dcterms:modified xsi:type="dcterms:W3CDTF">2018-09-07T21:01:49Z</dcterms:modified>
</cp:coreProperties>
</file>