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288" r:id="rId4"/>
    <p:sldId id="285" r:id="rId5"/>
    <p:sldId id="287" r:id="rId6"/>
    <p:sldId id="289" r:id="rId7"/>
    <p:sldId id="297" r:id="rId8"/>
    <p:sldId id="298" r:id="rId9"/>
    <p:sldId id="299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413254"/>
    <a:srgbClr val="3333CC"/>
    <a:srgbClr val="99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4" autoAdjust="0"/>
  </p:normalViewPr>
  <p:slideViewPr>
    <p:cSldViewPr>
      <p:cViewPr varScale="1">
        <p:scale>
          <a:sx n="60" d="100"/>
          <a:sy n="60" d="100"/>
        </p:scale>
        <p:origin x="14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2A210-9B8F-4354-B955-178DD08357B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7762E-1F5E-4BBE-BCF1-02D2472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0F99-B325-423F-8085-647B789A77CF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278F-5BBA-4537-B5DF-0FA8F62EC5A2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850-2991-4D89-B68C-C2BC6FD09E3C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87C-653D-438B-948C-D975C0FE391B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34FF-0D19-46AA-924C-1DA0971759B8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F1A1-21CC-44F8-ADD6-92B602C8075E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4B7D-D750-4E8B-B65D-AB77EBBB3048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7EA3-E251-4C6A-8499-668909656711}" type="datetime1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5FF7-8F19-431A-B340-BA9AB207318B}" type="datetime1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E8F7-DACD-464E-811F-E096FE080DBA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D43-92F4-4BF6-ADE8-257145690176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CD35-1DE4-414C-A6A5-80CE0E65CD9C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rgbClr val="3333CC"/>
                </a:solidFill>
              </a:rPr>
              <a:t>CSC 578</a:t>
            </a:r>
            <a:br>
              <a:rPr lang="en-US" altLang="en-US" sz="3600" b="1" dirty="0">
                <a:solidFill>
                  <a:srgbClr val="3333CC"/>
                </a:solidFill>
              </a:rPr>
            </a:br>
            <a:r>
              <a:rPr lang="en-US" altLang="en-US" sz="3600" b="1" dirty="0">
                <a:solidFill>
                  <a:srgbClr val="3333CC"/>
                </a:solidFill>
              </a:rPr>
              <a:t>Neural Networks and Deep Learning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236533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Fall 2018/19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4. Deep Neural Networks</a:t>
            </a: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</a:rPr>
              <a:t>(Some figures adapted from </a:t>
            </a:r>
            <a:r>
              <a:rPr lang="en-US" altLang="en-US" sz="1800" dirty="0">
                <a:solidFill>
                  <a:schemeClr val="tx1"/>
                </a:solidFill>
                <a:hlinkClick r:id="rId2"/>
              </a:rPr>
              <a:t>NNDL book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95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2.4 Hyper-Parameter Tuning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53025"/>
          </a:xfrm>
        </p:spPr>
        <p:txBody>
          <a:bodyPr>
            <a:normAutofit/>
          </a:bodyPr>
          <a:lstStyle/>
          <a:p>
            <a:r>
              <a:rPr lang="en-US" sz="2400" dirty="0"/>
              <a:t>From NNDL Ch. 3: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Strip the problem down</a:t>
            </a:r>
          </a:p>
          <a:p>
            <a:pPr marL="1314450" lvl="2" indent="-457200"/>
            <a:r>
              <a:rPr lang="en-US" sz="1800" dirty="0"/>
              <a:t>Reduce the data (i.e., simplify the problem)</a:t>
            </a:r>
          </a:p>
          <a:p>
            <a:pPr marL="1314450" lvl="2" indent="-457200"/>
            <a:r>
              <a:rPr lang="en-US" sz="1800" dirty="0"/>
              <a:t>Start with a simple network (i.e., simplify the architecture)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Speed up testing by monitoring performance frequently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Try rough variations of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Find a good threshold for learning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Stop training when performance is good (or shows no improvement)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Adaptive learning rate schedule</a:t>
            </a:r>
          </a:p>
          <a:p>
            <a:pPr marL="347472" indent="-347472"/>
            <a:r>
              <a:rPr lang="en-US" sz="2400" dirty="0"/>
              <a:t>Several algorithms have been applied to systematically search for the optimal hyper-parameter values.</a:t>
            </a:r>
          </a:p>
          <a:p>
            <a:pPr marL="747522" lvl="1" indent="-347472"/>
            <a:r>
              <a:rPr lang="en-US" sz="2000" dirty="0"/>
              <a:t>Grid search</a:t>
            </a:r>
          </a:p>
          <a:p>
            <a:pPr marL="747522" lvl="1" indent="-347472"/>
            <a:r>
              <a:rPr lang="en-US" sz="2000" dirty="0"/>
              <a:t>Optimization techniques such as Monte Carlo and Genetic Algorithms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96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Various Approaches to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Improve Neural Networks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543800" cy="4953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Deep Neural Networks</a:t>
            </a:r>
          </a:p>
          <a:p>
            <a:pPr marL="857250" lvl="1" indent="-457200"/>
            <a:r>
              <a:rPr lang="en-US" sz="2000" dirty="0"/>
              <a:t>Concepts,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Challenges in Deep Neural Networks</a:t>
            </a:r>
          </a:p>
          <a:p>
            <a:pPr marL="857250" lvl="1" indent="-457200"/>
            <a:r>
              <a:rPr lang="en-US" sz="2000" dirty="0"/>
              <a:t>Overfitting</a:t>
            </a:r>
          </a:p>
          <a:p>
            <a:pPr marL="857250" lvl="1" indent="-457200"/>
            <a:r>
              <a:rPr lang="en-US" sz="2000" dirty="0"/>
              <a:t>Long computation time</a:t>
            </a:r>
          </a:p>
          <a:p>
            <a:pPr marL="857250" lvl="1" indent="-457200"/>
            <a:r>
              <a:rPr lang="en-US" sz="2000" dirty="0"/>
              <a:t>Vanishing gradient</a:t>
            </a:r>
          </a:p>
          <a:p>
            <a:pPr marL="857250" lvl="1" indent="-457200"/>
            <a:r>
              <a:rPr lang="en-US" sz="2000" dirty="0"/>
              <a:t>Hyper-parameters tuning</a:t>
            </a:r>
          </a:p>
        </p:txBody>
      </p:sp>
    </p:spTree>
    <p:extLst>
      <p:ext uri="{BB962C8B-B14F-4D97-AF65-F5344CB8AC3E}">
        <p14:creationId xmlns:p14="http://schemas.microsoft.com/office/powerpoint/2010/main" val="325128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 Deep Neural Networks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Single vs. Multilayer Neural networks: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Deep networks (with </a:t>
            </a:r>
            <a:br>
              <a:rPr lang="en-US" sz="2400" dirty="0"/>
            </a:br>
            <a:r>
              <a:rPr lang="en-US" sz="2400" dirty="0"/>
              <a:t>larger number of layers) </a:t>
            </a:r>
            <a:br>
              <a:rPr lang="en-US" sz="2400" dirty="0"/>
            </a:br>
            <a:r>
              <a:rPr lang="en-US" sz="2400" dirty="0"/>
              <a:t>are generally more </a:t>
            </a:r>
            <a:br>
              <a:rPr lang="en-US" sz="2400" dirty="0"/>
            </a:br>
            <a:r>
              <a:rPr lang="en-US" sz="2400" dirty="0"/>
              <a:t>expressive/powerful.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163E2B-8509-4959-81ED-79AD33D2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27228"/>
              </p:ext>
            </p:extLst>
          </p:nvPr>
        </p:nvGraphicFramePr>
        <p:xfrm>
          <a:off x="1447800" y="1295400"/>
          <a:ext cx="6248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99001038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688324327"/>
                    </a:ext>
                  </a:extLst>
                </a:gridCol>
              </a:tblGrid>
              <a:tr h="20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4814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F0BB48D-1720-42C8-A15A-08B375EA47FA}"/>
              </a:ext>
            </a:extLst>
          </p:cNvPr>
          <p:cNvGrpSpPr/>
          <p:nvPr/>
        </p:nvGrpSpPr>
        <p:grpSpPr>
          <a:xfrm>
            <a:off x="1515214" y="1382713"/>
            <a:ext cx="6057489" cy="1845645"/>
            <a:chOff x="1591414" y="1484313"/>
            <a:chExt cx="6057489" cy="18456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20B75C-6119-4220-B173-4B398A54C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62" t="28894" r="50730" b="28037"/>
            <a:stretch/>
          </p:blipFill>
          <p:spPr bwMode="auto">
            <a:xfrm>
              <a:off x="4033424" y="1485862"/>
              <a:ext cx="3615479" cy="184409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EC5A137-FA71-4FC2-9328-AE712EB6D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025" t="37843" r="59786" b="20202"/>
            <a:stretch/>
          </p:blipFill>
          <p:spPr bwMode="auto">
            <a:xfrm>
              <a:off x="1591414" y="1484313"/>
              <a:ext cx="2203920" cy="184409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026" name="Picture 2" descr="Image result for xor problem">
            <a:extLst>
              <a:ext uri="{FF2B5EF4-FFF2-40B4-BE49-F238E27FC236}">
                <a16:creationId xmlns:a16="http://schemas.microsoft.com/office/drawing/2014/main" id="{D1DA4AAB-877C-4984-98F5-2124F9B2B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3" r="2500"/>
          <a:stretch/>
        </p:blipFill>
        <p:spPr bwMode="auto">
          <a:xfrm>
            <a:off x="4267200" y="3547453"/>
            <a:ext cx="4648200" cy="274124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4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2 Challenges in Deep Networks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Though powerful, deep neural networks have many challenges, especially in training.  Notable ones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Overfitting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Long computation time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Vanishing Gradient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Too many hyper-parameters to tune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10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2.1 Overfitting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/>
              <a:t>Deep neural networks are (naturally) prone to overfitting due to the very large number of nodes/variables and parameters (i.e., degree of freedom).</a:t>
            </a:r>
          </a:p>
          <a:p>
            <a:r>
              <a:rPr lang="en-US" sz="2400" dirty="0"/>
              <a:t>To overcome overfitting, several techniques have bee proposed including:</a:t>
            </a:r>
          </a:p>
          <a:p>
            <a:pPr lvl="1"/>
            <a:r>
              <a:rPr lang="en-US" sz="2000" dirty="0"/>
              <a:t>Regularization (e.g. L2, L1)</a:t>
            </a:r>
          </a:p>
          <a:p>
            <a:pPr lvl="1"/>
            <a:r>
              <a:rPr lang="en-US" sz="2000" dirty="0"/>
              <a:t>Dropout</a:t>
            </a:r>
          </a:p>
          <a:p>
            <a:pPr lvl="1"/>
            <a:r>
              <a:rPr lang="en-US" sz="2000" dirty="0"/>
              <a:t>Early stopping</a:t>
            </a:r>
          </a:p>
          <a:p>
            <a:pPr lvl="1"/>
            <a:r>
              <a:rPr lang="en-US" sz="2000" dirty="0"/>
              <a:t>Sampling and/or clipping of training data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2.2 Computation Time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In addition to the large network size (the number of layers and units per layer), which takes time to process, deep neural networks usually have many hyper-parameters (e.g. the learning rate </a:t>
            </a:r>
            <a:r>
              <a:rPr lang="el-GR" sz="2400" dirty="0"/>
              <a:t>η</a:t>
            </a:r>
            <a:r>
              <a:rPr lang="en-US" sz="2400" dirty="0"/>
              <a:t> and the regularization parameter </a:t>
            </a:r>
            <a:r>
              <a:rPr lang="el-GR" sz="2400" dirty="0"/>
              <a:t>λ</a:t>
            </a:r>
            <a:r>
              <a:rPr lang="en-US" sz="2400" dirty="0"/>
              <a:t>).  </a:t>
            </a:r>
          </a:p>
          <a:p>
            <a:r>
              <a:rPr lang="en-US" sz="2400" dirty="0"/>
              <a:t>Poor parameter values (including initial weights) could make the computation even longer, preventing the weights to converge. </a:t>
            </a:r>
          </a:p>
          <a:p>
            <a:r>
              <a:rPr lang="en-US" sz="2400" dirty="0"/>
              <a:t>There are ways to speed up the network (learning):</a:t>
            </a:r>
          </a:p>
          <a:p>
            <a:pPr lvl="1"/>
            <a:r>
              <a:rPr lang="en-US" sz="2000" dirty="0"/>
              <a:t>Mini-batching</a:t>
            </a:r>
          </a:p>
          <a:p>
            <a:pPr lvl="1"/>
            <a:r>
              <a:rPr lang="en-US" sz="2000" dirty="0"/>
              <a:t>Early stopping</a:t>
            </a:r>
          </a:p>
          <a:p>
            <a:pPr lvl="1"/>
            <a:r>
              <a:rPr lang="en-US" sz="2000" dirty="0"/>
              <a:t>Better parameter selection</a:t>
            </a:r>
          </a:p>
          <a:p>
            <a:pPr lvl="1"/>
            <a:r>
              <a:rPr lang="en-US" sz="2000" dirty="0"/>
              <a:t>Utilize hardware support, e.g. GPU</a:t>
            </a:r>
          </a:p>
        </p:txBody>
      </p:sp>
    </p:spTree>
    <p:extLst>
      <p:ext uri="{BB962C8B-B14F-4D97-AF65-F5344CB8AC3E}">
        <p14:creationId xmlns:p14="http://schemas.microsoft.com/office/powerpoint/2010/main" val="47586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2.3 Vanishing Gradient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4267200" cy="5486400"/>
          </a:xfrm>
        </p:spPr>
        <p:txBody>
          <a:bodyPr>
            <a:normAutofit lnSpcReduction="10000"/>
          </a:bodyPr>
          <a:lstStyle/>
          <a:p>
            <a:r>
              <a:rPr lang="en-US" sz="2400" u="sng" dirty="0"/>
              <a:t>Observation</a:t>
            </a:r>
            <a:r>
              <a:rPr lang="en-US" sz="2400" dirty="0"/>
              <a:t>: Early hidden layers learn much slowly than later hidden layers.</a:t>
            </a:r>
          </a:p>
          <a:p>
            <a:r>
              <a:rPr lang="en-US" sz="2400" u="sng" dirty="0"/>
              <a:t>Reason</a:t>
            </a:r>
            <a:r>
              <a:rPr lang="en-US" sz="2400" dirty="0"/>
              <a:t>: In BP, gradient is propagated backwards from the output layer to the input layer so the early layers receive fraction of the gradient (i.e., </a:t>
            </a:r>
            <a:r>
              <a:rPr lang="en-US" sz="2400" b="1" dirty="0"/>
              <a:t>vanishing</a:t>
            </a:r>
            <a:r>
              <a:rPr lang="en-US" sz="2400" i="1" dirty="0"/>
              <a:t> gradient</a:t>
            </a:r>
            <a:r>
              <a:rPr lang="en-US" sz="2400" dirty="0"/>
              <a:t>), although in some cases, gradient gets larger as it is propagated backwards (i.e., </a:t>
            </a:r>
            <a:r>
              <a:rPr lang="en-US" sz="2400" b="1" dirty="0"/>
              <a:t>exploding</a:t>
            </a:r>
            <a:r>
              <a:rPr lang="en-US" sz="2400" i="1" dirty="0"/>
              <a:t> gradient</a:t>
            </a:r>
            <a:r>
              <a:rPr lang="en-US" sz="2400" dirty="0"/>
              <a:t>). 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 general, gradient is </a:t>
            </a:r>
            <a:r>
              <a:rPr lang="en-US" sz="2400" b="1" dirty="0"/>
              <a:t>unstable</a:t>
            </a:r>
            <a:r>
              <a:rPr lang="en-US" sz="2400" dirty="0"/>
              <a:t> in deep networks.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6EF20-2F92-4586-8457-6EC95A25F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4" t="17777" r="56865" b="30713"/>
          <a:stretch/>
        </p:blipFill>
        <p:spPr bwMode="auto">
          <a:xfrm>
            <a:off x="4876800" y="1076270"/>
            <a:ext cx="3962400" cy="3267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04F839A-4C76-4516-9BFB-CF1D2813125F}"/>
              </a:ext>
            </a:extLst>
          </p:cNvPr>
          <p:cNvGrpSpPr/>
          <p:nvPr/>
        </p:nvGrpSpPr>
        <p:grpSpPr>
          <a:xfrm>
            <a:off x="4419600" y="5105400"/>
            <a:ext cx="4495800" cy="793750"/>
            <a:chOff x="3987906" y="5188187"/>
            <a:chExt cx="4851294" cy="7109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3F1F17-B2A1-40CC-9576-5F662C0F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46" t="44168" r="56184" b="51433"/>
            <a:stretch/>
          </p:blipFill>
          <p:spPr bwMode="auto">
            <a:xfrm>
              <a:off x="3987906" y="5570300"/>
              <a:ext cx="4851294" cy="328850"/>
            </a:xfrm>
            <a:prstGeom prst="rect">
              <a:avLst/>
            </a:prstGeom>
            <a:ln w="3175"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1BB6B9-F0F4-4AA8-80C2-13208C542B51}"/>
                </a:ext>
              </a:extLst>
            </p:cNvPr>
            <p:cNvSpPr txBox="1"/>
            <p:nvPr/>
          </p:nvSpPr>
          <p:spPr>
            <a:xfrm>
              <a:off x="4648200" y="5188187"/>
              <a:ext cx="2660152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Gradient in the lth layer is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63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95F1AD6-F98B-42AE-BBF7-FBA8BFCB8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715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derivative of the sigmoid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)∙(1−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br>
                  <a:rPr lang="en-US" sz="2000" dirty="0"/>
                </a:br>
                <a:r>
                  <a:rPr lang="en-US" sz="2000" dirty="0"/>
                  <a:t>The value of f’ maximizes</a:t>
                </a:r>
                <a:br>
                  <a:rPr lang="en-US" sz="2000" dirty="0"/>
                </a:br>
                <a:r>
                  <a:rPr lang="en-US" sz="2000" dirty="0"/>
                  <a:t>to 0.25 when z = 0.  </a:t>
                </a:r>
                <a:br>
                  <a:rPr lang="en-US" sz="2000" dirty="0"/>
                </a:br>
                <a:r>
                  <a:rPr lang="en-US" sz="2000" dirty="0"/>
                  <a:t>The value of f’ minimizes </a:t>
                </a:r>
                <a:br>
                  <a:rPr lang="en-US" sz="2000" dirty="0"/>
                </a:br>
                <a:r>
                  <a:rPr lang="en-US" sz="2000" dirty="0"/>
                  <a:t>close to 0 when z is a large </a:t>
                </a:r>
                <a:br>
                  <a:rPr lang="en-US" sz="2000" dirty="0"/>
                </a:br>
                <a:r>
                  <a:rPr lang="en-US" sz="2000" dirty="0"/>
                  <a:t>positive or a large negative.</a:t>
                </a:r>
              </a:p>
              <a:p>
                <a:pPr marL="400050"/>
                <a:endParaRPr lang="en-US" sz="2400" dirty="0"/>
              </a:p>
              <a:p>
                <a:pPr marL="400050"/>
                <a:r>
                  <a:rPr lang="en-US" sz="2400" dirty="0"/>
                  <a:t>Since typical activation (z) of a node is less than 0.25 (especially if the initial weights were given between 0 and 1), successive gradient propagation makes the node activation to decrease – vanishing gradient. </a:t>
                </a:r>
              </a:p>
              <a:p>
                <a:pPr marL="400050"/>
                <a:r>
                  <a:rPr lang="en-US" sz="2400" dirty="0"/>
                  <a:t>On the other hand, if the activation was kept close to 0 (by large and similar values for the weights and bias), the gradient is kept large – exploding gradient.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95F1AD6-F98B-42AE-BBF7-FBA8BFCB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715000"/>
              </a:xfrm>
              <a:blipFill>
                <a:blip r:embed="rId2"/>
                <a:stretch>
                  <a:fillRect l="-963" t="-213" r="-667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7CFB978-632A-4827-9B83-EC549B5DC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7" t="16312" r="58806" b="44644"/>
          <a:stretch/>
        </p:blipFill>
        <p:spPr bwMode="auto">
          <a:xfrm>
            <a:off x="4267200" y="1818204"/>
            <a:ext cx="2895600" cy="1915596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365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With deep networks with gradient-based cost minimization, vanishing gradient is very difficult to circumvent, unless weights and biases somehow balance out (luckily).</a:t>
            </a:r>
          </a:p>
          <a:p>
            <a:r>
              <a:rPr lang="en-US" sz="2400" dirty="0"/>
              <a:t>Some techniques to overcome vanishing gradient:</a:t>
            </a:r>
          </a:p>
          <a:p>
            <a:pPr lvl="1"/>
            <a:r>
              <a:rPr lang="en-US" sz="2000" dirty="0"/>
              <a:t>Cross-Entropy cost function</a:t>
            </a:r>
          </a:p>
          <a:p>
            <a:pPr lvl="1"/>
            <a:r>
              <a:rPr lang="en-US" sz="2000" dirty="0"/>
              <a:t>Regularization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65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519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CSC 578 Neural Networks and Deep Learning</vt:lpstr>
      <vt:lpstr>Various Approaches to  Improve Neural Networks</vt:lpstr>
      <vt:lpstr>1 Deep Neural Networks</vt:lpstr>
      <vt:lpstr>2 Challenges in Deep Networks</vt:lpstr>
      <vt:lpstr>2.1 Overfitting</vt:lpstr>
      <vt:lpstr>2.2 Computation Time</vt:lpstr>
      <vt:lpstr>2.3 Vanishing Gradient</vt:lpstr>
      <vt:lpstr>PowerPoint Presentation</vt:lpstr>
      <vt:lpstr>PowerPoint Presentation</vt:lpstr>
      <vt:lpstr>2.4 Hyper-Parameter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578 Neural Networks and Deep Learning</dc:title>
  <dc:creator>Noriko Tomuro</dc:creator>
  <cp:lastModifiedBy>Noriko Tomuro</cp:lastModifiedBy>
  <cp:revision>218</cp:revision>
  <dcterms:created xsi:type="dcterms:W3CDTF">2018-08-19T15:04:11Z</dcterms:created>
  <dcterms:modified xsi:type="dcterms:W3CDTF">2018-10-01T17:34:52Z</dcterms:modified>
</cp:coreProperties>
</file>