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embeddedFontLst>
    <p:embeddedFont>
      <p:font typeface="Robo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font" Target="fonts/Roboto-bold.fntdata"/><Relationship Id="rId23" Type="http://schemas.openxmlformats.org/officeDocument/2006/relationships/slide" Target="slides/slide19.xml"/><Relationship Id="rId45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Roboto-boldItalic.fntdata"/><Relationship Id="rId25" Type="http://schemas.openxmlformats.org/officeDocument/2006/relationships/slide" Target="slides/slide21.xml"/><Relationship Id="rId47" Type="http://schemas.openxmlformats.org/officeDocument/2006/relationships/font" Target="fonts/Roboto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7244a32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7244a32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7244a32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7244a32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7244a32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7244a32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7244a32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7244a32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7244a32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7244a32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7244a32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7244a32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7244a32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7244a32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7244a32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7244a32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7244a32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7244a32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7244a32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17244a32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968d72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968d72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7244a32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7244a32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7244a32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17244a32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7244a32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17244a32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7244a32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7244a32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7244a32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17244a32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6d329339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06d329339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06d329339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06d329339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03f2a0a6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03f2a0a6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0968d72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0968d72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7244a32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17244a32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7244a3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7244a3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7244a326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17244a32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17244a32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17244a32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17244a32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17244a32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17244a32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17244a32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17244a326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17244a32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17244a326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17244a326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17244a326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17244a326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b46cfa44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b46cfa44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01ac961cc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01ac961cc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b46cfa44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b46cfa44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6d329339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6d329339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06d329339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06d329339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6d32933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6d32933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6d329339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6d329339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7244a32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7244a32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7244a32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7244a32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7244a32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7244a32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Machine Learning Applications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Lecture Six: Regression and Gradient Descent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Dr. Aleksandar Velkoski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Least Squares Generalization</a:t>
            </a:r>
            <a:endParaRPr sz="3600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350" y="1752475"/>
            <a:ext cx="5529513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Least Squares Generalization</a:t>
            </a:r>
            <a:endParaRPr sz="3600"/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b="52001" l="0" r="0" t="0"/>
          <a:stretch/>
        </p:blipFill>
        <p:spPr>
          <a:xfrm>
            <a:off x="1803500" y="1927500"/>
            <a:ext cx="5431475" cy="159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Application of Linear Regression</a:t>
            </a:r>
            <a:endParaRPr sz="3600"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238" y="1739075"/>
            <a:ext cx="5529513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Fitting Polynomial with Linear Model</a:t>
            </a:r>
            <a:endParaRPr sz="3600"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600" y="1735025"/>
            <a:ext cx="4568084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Regularization</a:t>
            </a:r>
            <a:endParaRPr sz="3600"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50" y="1725725"/>
            <a:ext cx="5366338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Other Regression-Based Models</a:t>
            </a:r>
            <a:endParaRPr sz="3600"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Generalized linear models 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Foundation on which linear regression can be applied to modeling categorical response variables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Variance of y is a function of the mean value of y, not a constant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Logistic regression: models the probability of some event occurring as a linear function of a set of predictor variables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Poisson regression: models the data that exhibit a Poisson distribution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Log-linear models  (for categorical data)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Approximate discrete multidimensional prob. distributions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Also useful for data compression and smoothing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Regression trees and model trees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Trees to predict continuous values rather than class labels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Regression Trees &amp; Model Trees</a:t>
            </a:r>
            <a:endParaRPr sz="3600"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Regression tree: proposed in CART system (Breiman et al. 1984)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CART: Classification And Regression Trees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leaf stores a continuous-valued prediction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is the average value of the predicted attribute for the training instances that reach the leaf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Model tree: proposed by Quinlan (1992)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leaf holds a regression model—a multivariate linear equation for the predicted attribute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more general case than regression tree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Regression and model trees tend to be more accurate than linear regression when instances are not represented well by simple linear models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Evaluating Regression Models</a:t>
            </a:r>
            <a:endParaRPr sz="3600"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013" y="1775150"/>
            <a:ext cx="5393970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Example: Web Traffic</a:t>
            </a:r>
            <a:endParaRPr sz="3600"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550" y="202407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Example: Web Traffic 1d Fit</a:t>
            </a:r>
            <a:endParaRPr sz="3600"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19865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Review of </a:t>
            </a:r>
            <a:r>
              <a:rPr lang="en" sz="4800"/>
              <a:t>Lecture Five</a:t>
            </a:r>
            <a:endParaRPr sz="4800"/>
          </a:p>
        </p:txBody>
      </p:sp>
      <p:sp>
        <p:nvSpPr>
          <p:cNvPr id="74" name="Google Shape;74;p14"/>
          <p:cNvSpPr txBox="1"/>
          <p:nvPr/>
        </p:nvSpPr>
        <p:spPr>
          <a:xfrm>
            <a:off x="238250" y="1274950"/>
            <a:ext cx="4204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Text Classification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Example: Web Traffic 2d Fit</a:t>
            </a:r>
            <a:endParaRPr sz="3600"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203337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Example: Web Traffic Beyond 2d Fit </a:t>
            </a:r>
            <a:endParaRPr sz="3600"/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550" y="19330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Complexity</a:t>
            </a:r>
            <a:endParaRPr/>
          </a:p>
        </p:txBody>
      </p:sp>
      <p:pic>
        <p:nvPicPr>
          <p:cNvPr descr="Image result for bias variance tradeoff site:edu"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356" y="1967125"/>
            <a:ext cx="4043544" cy="253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4"/>
          <p:cNvSpPr txBox="1"/>
          <p:nvPr/>
        </p:nvSpPr>
        <p:spPr>
          <a:xfrm>
            <a:off x="84075" y="4800125"/>
            <a:ext cx="7722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Source</a:t>
            </a:r>
            <a:r>
              <a:rPr lang="en" sz="700"/>
              <a:t>: http://www.cs.cornell.edu/courses/cs4780/2015fa/web/lecturenotes/lecturenote12.html</a:t>
            </a:r>
            <a:endParaRPr sz="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Bias-Variance Tradeoff  </a:t>
            </a:r>
            <a:endParaRPr/>
          </a:p>
        </p:txBody>
      </p:sp>
      <p:sp>
        <p:nvSpPr>
          <p:cNvPr id="201" name="Google Shape;201;p35"/>
          <p:cNvSpPr txBox="1"/>
          <p:nvPr/>
        </p:nvSpPr>
        <p:spPr>
          <a:xfrm>
            <a:off x="84075" y="4800125"/>
            <a:ext cx="7722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Source</a:t>
            </a:r>
            <a:r>
              <a:rPr lang="en" sz="700"/>
              <a:t>: http://www.cs.cornell.edu/courses/cs4780/2015fa/web/lecturenotes/lecturenote12.html</a:t>
            </a:r>
            <a:endParaRPr sz="700"/>
          </a:p>
        </p:txBody>
      </p:sp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975" y="1898650"/>
            <a:ext cx="3141125" cy="28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Bias-Variance Tradeoff  </a:t>
            </a:r>
            <a:endParaRPr/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475" y="1795225"/>
            <a:ext cx="5529513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Gradient Descent</a:t>
            </a:r>
            <a:endParaRPr sz="3600"/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Gradient Descent Optimization</a:t>
            </a:r>
            <a:r>
              <a:rPr b="1" lang="en" sz="1600"/>
              <a:t> 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Often we are interested in minimizing an objective function with respect to a parameter vector, but no closed-form solution for the minimum exists. 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Machine Learning, this is typically a data-fitting objective function (e.g. as in Linear Regression modeling).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solution (no closed-form solution) is Gradient Descent optimization.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fact, Linear Regression can also be solved using Gradient Descent optimization.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600" y="2886050"/>
            <a:ext cx="2101111" cy="4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Gradient Descent</a:t>
            </a:r>
            <a:endParaRPr sz="3600"/>
          </a:p>
        </p:txBody>
      </p:sp>
      <p:pic>
        <p:nvPicPr>
          <p:cNvPr id="226" name="Google Shape;2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900" y="2396900"/>
            <a:ext cx="4298125" cy="17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471900" y="1919075"/>
            <a:ext cx="82221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Basic idea: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Stop when:</a:t>
            </a:r>
            <a:endParaRPr b="1"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900" y="4562275"/>
            <a:ext cx="2252550" cy="4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1900" y="2987575"/>
            <a:ext cx="1210100" cy="736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39"/>
          <p:cNvCxnSpPr>
            <a:endCxn id="229" idx="1"/>
          </p:cNvCxnSpPr>
          <p:nvPr/>
        </p:nvCxnSpPr>
        <p:spPr>
          <a:xfrm>
            <a:off x="3449100" y="3348150"/>
            <a:ext cx="29028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625" y="1885700"/>
            <a:ext cx="533400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Gradient Descent Optimization</a:t>
            </a:r>
            <a:endParaRPr sz="3600"/>
          </a:p>
        </p:txBody>
      </p:sp>
      <p:cxnSp>
        <p:nvCxnSpPr>
          <p:cNvPr id="237" name="Google Shape;237;p40"/>
          <p:cNvCxnSpPr/>
          <p:nvPr/>
        </p:nvCxnSpPr>
        <p:spPr>
          <a:xfrm rot="10800000">
            <a:off x="3798875" y="2931775"/>
            <a:ext cx="124800" cy="661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Gradient Descent Optimization</a:t>
            </a:r>
            <a:endParaRPr/>
          </a:p>
        </p:txBody>
      </p:sp>
      <p:sp>
        <p:nvSpPr>
          <p:cNvPr id="243" name="Google Shape;243;p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Gradient vector points in the direction of the steepest ascent of function </a:t>
            </a:r>
            <a:endParaRPr/>
          </a:p>
        </p:txBody>
      </p:sp>
      <p:pic>
        <p:nvPicPr>
          <p:cNvPr id="244" name="Google Shape;244;p41"/>
          <p:cNvPicPr preferRelativeResize="0"/>
          <p:nvPr/>
        </p:nvPicPr>
        <p:blipFill rotWithShape="1">
          <a:blip r:embed="rId3">
            <a:alphaModFix/>
          </a:blip>
          <a:srcRect b="10184" l="0" r="0" t="16388"/>
          <a:stretch/>
        </p:blipFill>
        <p:spPr>
          <a:xfrm>
            <a:off x="1607400" y="2314600"/>
            <a:ext cx="5929199" cy="27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Lecture Six</a:t>
            </a:r>
            <a:endParaRPr sz="4800"/>
          </a:p>
        </p:txBody>
      </p:sp>
      <p:sp>
        <p:nvSpPr>
          <p:cNvPr id="80" name="Google Shape;80;p15"/>
          <p:cNvSpPr txBox="1"/>
          <p:nvPr/>
        </p:nvSpPr>
        <p:spPr>
          <a:xfrm>
            <a:off x="238250" y="1274950"/>
            <a:ext cx="4204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Regression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Gradient Descent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Discuss Code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Stochastic Gradient Descent</a:t>
            </a:r>
            <a:endParaRPr/>
          </a:p>
        </p:txBody>
      </p:sp>
      <p:pic>
        <p:nvPicPr>
          <p:cNvPr id="250" name="Google Shape;2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325" y="1739100"/>
            <a:ext cx="5507342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Illustration</a:t>
            </a:r>
            <a:endParaRPr/>
          </a:p>
        </p:txBody>
      </p:sp>
      <p:pic>
        <p:nvPicPr>
          <p:cNvPr id="256" name="Google Shape;25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275" y="1759150"/>
            <a:ext cx="5529513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Illustration</a:t>
            </a:r>
            <a:endParaRPr/>
          </a:p>
        </p:txBody>
      </p:sp>
      <p:pic>
        <p:nvPicPr>
          <p:cNvPr id="262" name="Google Shape;26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735025"/>
            <a:ext cx="5501284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Illustration</a:t>
            </a:r>
            <a:endParaRPr/>
          </a:p>
        </p:txBody>
      </p:sp>
      <p:pic>
        <p:nvPicPr>
          <p:cNvPr id="268" name="Google Shape;26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735025"/>
            <a:ext cx="5545685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Illustration</a:t>
            </a:r>
            <a:endParaRPr/>
          </a:p>
        </p:txBody>
      </p:sp>
      <p:pic>
        <p:nvPicPr>
          <p:cNvPr id="274" name="Google Shape;27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375" y="1745775"/>
            <a:ext cx="5485250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Gradient Descent Optimization</a:t>
            </a:r>
            <a:endParaRPr/>
          </a:p>
        </p:txBody>
      </p:sp>
      <p:pic>
        <p:nvPicPr>
          <p:cNvPr id="280" name="Google Shape;28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675" y="1741700"/>
            <a:ext cx="5240651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9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Wrapping-up the Lecture 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291" name="Google Shape;291;p49"/>
          <p:cNvSpPr txBox="1"/>
          <p:nvPr>
            <p:ph type="title"/>
          </p:nvPr>
        </p:nvSpPr>
        <p:spPr>
          <a:xfrm>
            <a:off x="4860199" y="712150"/>
            <a:ext cx="4045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goal of Linear Regression?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two types of Regularization. What’s the intuition of each type?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getting trapped in a local minima a problem in Gradient Descent?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is Numeric Prediction</a:t>
            </a:r>
            <a:endParaRPr sz="3600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(Numerical) prediction is similar to classification</a:t>
            </a:r>
            <a:endParaRPr b="1"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construct a model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model to predict value for a given input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Prediction is different from classification</a:t>
            </a:r>
            <a:endParaRPr b="1"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Classification refers to predicting categorical class label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Prediction models continuous-valued functions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Major method for prediction: regression</a:t>
            </a:r>
            <a:endParaRPr b="1"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the relationship between one or more independent or predictor variables and a dependent or response variable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Regression analysis</a:t>
            </a:r>
            <a:endParaRPr b="1"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and multiple regression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Non-linear regression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regression methods: generalized linear model, Poisson regression, log-linear models, regression trees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Simple Linear Regression</a:t>
            </a:r>
            <a:endParaRPr sz="3600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Simple linear regression: </a:t>
            </a:r>
            <a:r>
              <a:rPr lang="en" sz="1400"/>
              <a:t>involves a response variable y and a single predictor variable x</a:t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where y = w</a:t>
            </a:r>
            <a:r>
              <a:rPr baseline="-25000" lang="en" sz="1400"/>
              <a:t>0</a:t>
            </a:r>
            <a:r>
              <a:rPr lang="en" sz="1400"/>
              <a:t> + w</a:t>
            </a:r>
            <a:r>
              <a:rPr baseline="-25000" lang="en" sz="1400"/>
              <a:t>1</a:t>
            </a:r>
            <a:r>
              <a:rPr lang="en" sz="1400"/>
              <a:t>x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Goal</a:t>
            </a:r>
            <a:r>
              <a:rPr lang="en" sz="1400"/>
              <a:t>: Use data to estimate weights (parameters) w</a:t>
            </a:r>
            <a:r>
              <a:rPr baseline="-25000" lang="en" sz="1400"/>
              <a:t>0</a:t>
            </a:r>
            <a:r>
              <a:rPr lang="en" sz="1400"/>
              <a:t> and w</a:t>
            </a:r>
            <a:r>
              <a:rPr baseline="-25000" lang="en" sz="1400"/>
              <a:t>1 </a:t>
            </a:r>
            <a:r>
              <a:rPr lang="en" sz="1400"/>
              <a:t>such that prediction error is minimized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250" y="2324150"/>
            <a:ext cx="6137700" cy="24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Simple Linear Regression</a:t>
            </a:r>
            <a:endParaRPr sz="360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250" y="1661550"/>
            <a:ext cx="5623214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Simple Linear Regression</a:t>
            </a:r>
            <a:endParaRPr sz="3600"/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32673" l="0" r="0" t="0"/>
          <a:stretch/>
        </p:blipFill>
        <p:spPr>
          <a:xfrm>
            <a:off x="1782725" y="1797850"/>
            <a:ext cx="5463250" cy="224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Multiple</a:t>
            </a:r>
            <a:r>
              <a:rPr lang="en" sz="3600"/>
              <a:t> Linear Regression</a:t>
            </a:r>
            <a:endParaRPr sz="3600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925" y="1735025"/>
            <a:ext cx="5225480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