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Roboto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4B3BD7-7F8F-4A68-B03D-2CD5FF5C69AF}">
  <a:tblStyle styleId="{C34B3BD7-7F8F-4A68-B03D-2CD5FF5C6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-bold.fntdata"/><Relationship Id="rId32" Type="http://schemas.openxmlformats.org/officeDocument/2006/relationships/slide" Target="slides/slide27.xml"/><Relationship Id="rId76" Type="http://schemas.openxmlformats.org/officeDocument/2006/relationships/font" Target="fonts/Roboto-regular.fntdata"/><Relationship Id="rId35" Type="http://schemas.openxmlformats.org/officeDocument/2006/relationships/slide" Target="slides/slide30.xml"/><Relationship Id="rId79" Type="http://schemas.openxmlformats.org/officeDocument/2006/relationships/font" Target="fonts/Roboto-boldItalic.fntdata"/><Relationship Id="rId34" Type="http://schemas.openxmlformats.org/officeDocument/2006/relationships/slide" Target="slides/slide29.xml"/><Relationship Id="rId78" Type="http://schemas.openxmlformats.org/officeDocument/2006/relationships/font" Target="fonts/Roboto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ac961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1ac961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b1a39d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eb1a39d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eb1a39d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eb1a39d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eb1a39df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eb1a39df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eb1a39d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eb1a39d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1ac961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1ac961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1ac961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1ac961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46cfa44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46cfa44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1ac961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1ac961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ac961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1ac961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46cfa44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46cfa44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1ac961c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1ac961c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46cfa4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46cfa4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1ac961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1ac961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eb1a39df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eb1a39df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46cfa44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46cfa44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46cfa44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46cfa44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46cfa44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b46cfa44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46cfa44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46cfa44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1ac961c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1ac961c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1ac961c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1ac961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1ac961c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1ac961c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b46cfa44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b46cfa44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1ac961c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1ac961c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01ac961c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01ac961c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1ac961c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1ac961c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1ac961c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1ac961c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01ac961c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01ac961c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b46cfa44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b46cfa44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46cfa44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b46cfa44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1ac961c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01ac961c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1ac961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1ac961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1ac961c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1ac961c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1ac961cc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1ac961c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01ac961cc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01ac961cc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01ac961c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01ac961c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1ac961cc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01ac961cc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1ac961c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01ac961c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01ac961cc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01ac961c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1ac961cc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1ac961cc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01ac961c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01ac961c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01ac961c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01ac961c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1e205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1e205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01ac961c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01ac961c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01ac961c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01ac961c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01ac961c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01ac961c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01ac961c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01ac961c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01ac961c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01ac961c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01ac961c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01ac961c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1ac961c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01ac961c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01ac961c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01ac961c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01ac961c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01ac961c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01ac961c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01ac961c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1ac961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1ac961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01ac961c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01ac961c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01ac961cc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01ac961c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01ac961cc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01ac961cc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01ac961cc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01ac961cc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01ac961c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01ac961c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01ac961cc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01ac961cc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b46cfa44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b46cfa44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b46cfa44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b46cfa44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1ac961c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01ac961c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b46cfa44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b46cfa44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1ac961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1ac961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01ac961cc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01ac961cc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1e2052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1e2052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1ac961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1ac961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Machine Learning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 One: A Review of Machine Learning Concepts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Dr. Aleksandar Velkoski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Machine Learning?</a:t>
            </a:r>
            <a:endParaRPr sz="48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Computer programs that learn to improve performance at a task based on experience. (Mitchell, 1997).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Supervised Learning</a:t>
            </a:r>
            <a:endParaRPr sz="240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from training data with class labels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Uns</a:t>
            </a:r>
            <a:r>
              <a:rPr lang="en" sz="4800"/>
              <a:t>upervised Learning</a:t>
            </a:r>
            <a:endParaRPr sz="240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from training data without class labels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Semi-Supervised</a:t>
            </a:r>
            <a:r>
              <a:rPr lang="en" sz="4800"/>
              <a:t> Learning</a:t>
            </a:r>
            <a:endParaRPr sz="24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from training data with and without class labels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Reinforcement</a:t>
            </a:r>
            <a:r>
              <a:rPr lang="en" sz="4800"/>
              <a:t> Learning</a:t>
            </a:r>
            <a:endParaRPr sz="24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from actions that maximize cumulative reward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Concepts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Knowledge Discovery </a:t>
            </a:r>
            <a:r>
              <a:rPr lang="en"/>
              <a:t>Framework</a:t>
            </a:r>
            <a:endParaRPr sz="2400"/>
          </a:p>
        </p:txBody>
      </p:sp>
      <p:pic>
        <p:nvPicPr>
          <p:cNvPr descr="Image result for data mining framework"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50" y="1735025"/>
            <a:ext cx="7772125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84075" y="4800125"/>
            <a:ext cx="772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</a:t>
            </a:r>
            <a:r>
              <a:rPr lang="en" sz="700"/>
              <a:t>http://www.rithme.eu/?m=home&amp;p=kdprocess&amp;lang=en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CRISP-DM Framework</a:t>
            </a:r>
            <a:endParaRPr sz="2400"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663" y="1760950"/>
            <a:ext cx="3332275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80600" y="4836050"/>
            <a:ext cx="8966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</a:t>
            </a:r>
            <a:r>
              <a:rPr lang="en" sz="700"/>
              <a:t>http://www.kdnuggets.com/2017/01/four-problems-crisp-dm-fix.html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600" y="1735025"/>
            <a:ext cx="3336125" cy="33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Issues with </a:t>
            </a:r>
            <a:r>
              <a:rPr lang="en"/>
              <a:t>CRISP-DM in Practice</a:t>
            </a:r>
            <a:endParaRPr sz="2400"/>
          </a:p>
        </p:txBody>
      </p:sp>
      <p:sp>
        <p:nvSpPr>
          <p:cNvPr id="178" name="Google Shape;178;p31"/>
          <p:cNvSpPr txBox="1"/>
          <p:nvPr/>
        </p:nvSpPr>
        <p:spPr>
          <a:xfrm>
            <a:off x="80600" y="4836050"/>
            <a:ext cx="8966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http://www.kdnuggets.com/2017/01/four-problems-crisp-dm-fix.html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Work for REALTORS®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Teach at DePaul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Advise Startups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Volunteer at Chicago ML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860199" y="712150"/>
            <a:ext cx="404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About</a:t>
            </a:r>
            <a:r>
              <a:rPr lang="en">
                <a:solidFill>
                  <a:schemeClr val="lt1"/>
                </a:solidFill>
              </a:rPr>
              <a:t> 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From Domain Concepts to Features</a:t>
            </a:r>
            <a:endParaRPr sz="2400"/>
          </a:p>
        </p:txBody>
      </p:sp>
      <p:sp>
        <p:nvSpPr>
          <p:cNvPr id="184" name="Google Shape;184;p32"/>
          <p:cNvSpPr/>
          <p:nvPr/>
        </p:nvSpPr>
        <p:spPr>
          <a:xfrm>
            <a:off x="3984625" y="1807900"/>
            <a:ext cx="12402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Problem</a:t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1281475" y="2996225"/>
            <a:ext cx="12402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Concept</a:t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3991588" y="2996225"/>
            <a:ext cx="12402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Concept</a:t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7463725" y="2920025"/>
            <a:ext cx="1240200" cy="7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Concept</a:t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223400" y="4232425"/>
            <a:ext cx="1002000" cy="5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1421675" y="4232425"/>
            <a:ext cx="1002000" cy="5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2739100" y="4232425"/>
            <a:ext cx="1002000" cy="5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4136175" y="4232425"/>
            <a:ext cx="1002000" cy="5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5533250" y="4232425"/>
            <a:ext cx="1002000" cy="5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7585575" y="4221125"/>
            <a:ext cx="1002000" cy="58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Feature</a:t>
            </a:r>
            <a:endParaRPr/>
          </a:p>
        </p:txBody>
      </p:sp>
      <p:cxnSp>
        <p:nvCxnSpPr>
          <p:cNvPr id="194" name="Google Shape;194;p32"/>
          <p:cNvCxnSpPr>
            <a:stCxn id="184" idx="1"/>
            <a:endCxn id="185" idx="0"/>
          </p:cNvCxnSpPr>
          <p:nvPr/>
        </p:nvCxnSpPr>
        <p:spPr>
          <a:xfrm flipH="1">
            <a:off x="1901725" y="2191750"/>
            <a:ext cx="208290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2"/>
          <p:cNvCxnSpPr>
            <a:stCxn id="184" idx="3"/>
            <a:endCxn id="187" idx="0"/>
          </p:cNvCxnSpPr>
          <p:nvPr/>
        </p:nvCxnSpPr>
        <p:spPr>
          <a:xfrm>
            <a:off x="5224825" y="2191750"/>
            <a:ext cx="28590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>
            <a:stCxn id="184" idx="2"/>
            <a:endCxn id="186" idx="0"/>
          </p:cNvCxnSpPr>
          <p:nvPr/>
        </p:nvCxnSpPr>
        <p:spPr>
          <a:xfrm>
            <a:off x="4604725" y="2575600"/>
            <a:ext cx="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>
            <a:stCxn id="185" idx="1"/>
            <a:endCxn id="188" idx="0"/>
          </p:cNvCxnSpPr>
          <p:nvPr/>
        </p:nvCxnSpPr>
        <p:spPr>
          <a:xfrm flipH="1">
            <a:off x="724375" y="3380075"/>
            <a:ext cx="557100" cy="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2"/>
          <p:cNvCxnSpPr>
            <a:stCxn id="185" idx="2"/>
            <a:endCxn id="189" idx="0"/>
          </p:cNvCxnSpPr>
          <p:nvPr/>
        </p:nvCxnSpPr>
        <p:spPr>
          <a:xfrm>
            <a:off x="1901575" y="3763925"/>
            <a:ext cx="210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2"/>
          <p:cNvCxnSpPr>
            <a:stCxn id="186" idx="1"/>
            <a:endCxn id="190" idx="0"/>
          </p:cNvCxnSpPr>
          <p:nvPr/>
        </p:nvCxnSpPr>
        <p:spPr>
          <a:xfrm flipH="1">
            <a:off x="3240088" y="3380075"/>
            <a:ext cx="751500" cy="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2"/>
          <p:cNvCxnSpPr>
            <a:stCxn id="186" idx="2"/>
            <a:endCxn id="191" idx="0"/>
          </p:cNvCxnSpPr>
          <p:nvPr/>
        </p:nvCxnSpPr>
        <p:spPr>
          <a:xfrm>
            <a:off x="4611688" y="3763925"/>
            <a:ext cx="255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2"/>
          <p:cNvCxnSpPr>
            <a:stCxn id="186" idx="3"/>
            <a:endCxn id="192" idx="0"/>
          </p:cNvCxnSpPr>
          <p:nvPr/>
        </p:nvCxnSpPr>
        <p:spPr>
          <a:xfrm>
            <a:off x="5231788" y="3380075"/>
            <a:ext cx="802500" cy="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2"/>
          <p:cNvCxnSpPr>
            <a:stCxn id="187" idx="2"/>
            <a:endCxn id="193" idx="0"/>
          </p:cNvCxnSpPr>
          <p:nvPr/>
        </p:nvCxnSpPr>
        <p:spPr>
          <a:xfrm>
            <a:off x="8083825" y="3687725"/>
            <a:ext cx="27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Instances and Features</a:t>
            </a:r>
            <a:endParaRPr sz="2400"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rows → instances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columns → features 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00" y="2721750"/>
            <a:ext cx="7414299" cy="20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Basic</a:t>
            </a:r>
            <a:r>
              <a:rPr lang="en"/>
              <a:t> Learning Model</a:t>
            </a:r>
            <a:endParaRPr sz="2400"/>
          </a:p>
        </p:txBody>
      </p:sp>
      <p:sp>
        <p:nvSpPr>
          <p:cNvPr id="215" name="Google Shape;215;p34"/>
          <p:cNvSpPr/>
          <p:nvPr/>
        </p:nvSpPr>
        <p:spPr>
          <a:xfrm>
            <a:off x="2424600" y="2207325"/>
            <a:ext cx="953025" cy="11001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216" name="Google Shape;216;p34"/>
          <p:cNvCxnSpPr>
            <a:stCxn id="215" idx="2"/>
          </p:cNvCxnSpPr>
          <p:nvPr/>
        </p:nvCxnSpPr>
        <p:spPr>
          <a:xfrm flipH="1">
            <a:off x="1709700" y="2757413"/>
            <a:ext cx="714900" cy="8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4"/>
          <p:cNvCxnSpPr>
            <a:stCxn id="215" idx="4"/>
          </p:cNvCxnSpPr>
          <p:nvPr/>
        </p:nvCxnSpPr>
        <p:spPr>
          <a:xfrm>
            <a:off x="3377625" y="2757413"/>
            <a:ext cx="728700" cy="8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8" name="Google Shape;218;p34"/>
          <p:cNvGraphicFramePr/>
          <p:nvPr/>
        </p:nvGraphicFramePr>
        <p:xfrm>
          <a:off x="928000" y="362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{C34B3BD7-7F8F-4A68-B03D-2CD5FF5C69AF}</a:tableStyleId>
              </a:tblPr>
              <a:tblGrid>
                <a:gridCol w="794700"/>
                <a:gridCol w="794700"/>
                <a:gridCol w="794700"/>
                <a:gridCol w="794700"/>
                <a:gridCol w="794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" name="Google Shape;219;p34"/>
          <p:cNvSpPr/>
          <p:nvPr/>
        </p:nvSpPr>
        <p:spPr>
          <a:xfrm>
            <a:off x="4030125" y="2522663"/>
            <a:ext cx="19971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6201625" y="2280863"/>
            <a:ext cx="1541700" cy="9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5400000">
            <a:off x="6726200" y="3488848"/>
            <a:ext cx="6237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6157700" y="4060825"/>
            <a:ext cx="1760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f(x</a:t>
            </a:r>
            <a:r>
              <a:rPr baseline="-25000" lang="en"/>
              <a:t>1</a:t>
            </a:r>
            <a:r>
              <a:rPr lang="en"/>
              <a:t>,x</a:t>
            </a:r>
            <a:r>
              <a:rPr baseline="-25000" lang="en"/>
              <a:t>2</a:t>
            </a:r>
            <a:r>
              <a:rPr lang="en"/>
              <a:t>,x</a:t>
            </a:r>
            <a:r>
              <a:rPr baseline="-25000" lang="en"/>
              <a:t>3,</a:t>
            </a:r>
            <a:r>
              <a:rPr lang="en"/>
              <a:t>x</a:t>
            </a:r>
            <a:r>
              <a:rPr baseline="-25000" lang="en"/>
              <a:t>4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Example of </a:t>
            </a:r>
            <a:r>
              <a:rPr lang="en"/>
              <a:t>Basic Learning Model</a:t>
            </a:r>
            <a:endParaRPr sz="2400"/>
          </a:p>
        </p:txBody>
      </p:sp>
      <p:sp>
        <p:nvSpPr>
          <p:cNvPr id="228" name="Google Shape;228;p35"/>
          <p:cNvSpPr/>
          <p:nvPr/>
        </p:nvSpPr>
        <p:spPr>
          <a:xfrm>
            <a:off x="2424600" y="2207325"/>
            <a:ext cx="953025" cy="11001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229" name="Google Shape;229;p35"/>
          <p:cNvCxnSpPr>
            <a:stCxn id="228" idx="2"/>
          </p:cNvCxnSpPr>
          <p:nvPr/>
        </p:nvCxnSpPr>
        <p:spPr>
          <a:xfrm flipH="1">
            <a:off x="1709700" y="2757413"/>
            <a:ext cx="714900" cy="8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5"/>
          <p:cNvCxnSpPr>
            <a:stCxn id="228" idx="4"/>
          </p:cNvCxnSpPr>
          <p:nvPr/>
        </p:nvCxnSpPr>
        <p:spPr>
          <a:xfrm>
            <a:off x="3377625" y="2757413"/>
            <a:ext cx="728700" cy="8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5"/>
          <p:cNvSpPr/>
          <p:nvPr/>
        </p:nvSpPr>
        <p:spPr>
          <a:xfrm>
            <a:off x="4030125" y="2522663"/>
            <a:ext cx="19971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/>
          <p:nvPr/>
        </p:nvSpPr>
        <p:spPr>
          <a:xfrm>
            <a:off x="6201625" y="2280863"/>
            <a:ext cx="1541700" cy="9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6310100" y="4060825"/>
            <a:ext cx="1541700" cy="101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x</a:t>
            </a:r>
            <a:r>
              <a:rPr baseline="-25000" lang="en"/>
              <a:t>2 </a:t>
            </a:r>
            <a:r>
              <a:rPr lang="en"/>
              <a:t>= “P”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x</a:t>
            </a:r>
            <a:r>
              <a:rPr baseline="-25000" lang="en"/>
              <a:t>3 </a:t>
            </a:r>
            <a:r>
              <a:rPr lang="en"/>
              <a:t>&gt;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x</a:t>
            </a:r>
            <a:r>
              <a:rPr baseline="-25000" lang="en"/>
              <a:t>4 </a:t>
            </a:r>
            <a:r>
              <a:rPr lang="en"/>
              <a:t>= “Y”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 y = “Y”</a:t>
            </a:r>
            <a:endParaRPr/>
          </a:p>
        </p:txBody>
      </p:sp>
      <p:graphicFrame>
        <p:nvGraphicFramePr>
          <p:cNvPr id="234" name="Google Shape;234;p35"/>
          <p:cNvGraphicFramePr/>
          <p:nvPr/>
        </p:nvGraphicFramePr>
        <p:xfrm>
          <a:off x="928000" y="362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{C34B3BD7-7F8F-4A68-B03D-2CD5FF5C69AF}</a:tableStyleId>
              </a:tblPr>
              <a:tblGrid>
                <a:gridCol w="794700"/>
                <a:gridCol w="794700"/>
                <a:gridCol w="794700"/>
                <a:gridCol w="794700"/>
                <a:gridCol w="794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35"/>
          <p:cNvSpPr/>
          <p:nvPr/>
        </p:nvSpPr>
        <p:spPr>
          <a:xfrm rot="5400000">
            <a:off x="6726200" y="3488848"/>
            <a:ext cx="6237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Ill-posed Problem</a:t>
            </a:r>
            <a:endParaRPr sz="2400"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Unique solution cannot be determined using only the available training data.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80600" y="4836050"/>
            <a:ext cx="8966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https://web.engr.oregonstate.edu/~tgd/classes/534/slides/part1.pdf</a:t>
            </a:r>
            <a:endParaRPr sz="700"/>
          </a:p>
        </p:txBody>
      </p:sp>
      <p:graphicFrame>
        <p:nvGraphicFramePr>
          <p:cNvPr id="243" name="Google Shape;243;p36"/>
          <p:cNvGraphicFramePr/>
          <p:nvPr/>
        </p:nvGraphicFramePr>
        <p:xfrm>
          <a:off x="4720500" y="19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{C34B3BD7-7F8F-4A68-B03D-2CD5FF5C69AF}</a:tableStyleId>
              </a:tblPr>
              <a:tblGrid>
                <a:gridCol w="794700"/>
                <a:gridCol w="794700"/>
                <a:gridCol w="794700"/>
                <a:gridCol w="794700"/>
                <a:gridCol w="794700"/>
              </a:tblGrid>
              <a:tr h="23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3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baseline="-25000" lang="en"/>
                        <a:t>4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Bias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set of assumptions that defines model selection criteria.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2396525" y="2725925"/>
            <a:ext cx="1752000" cy="14787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</a:t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5012975" y="2725925"/>
            <a:ext cx="1752000" cy="1478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Complexity</a:t>
            </a:r>
            <a:endParaRPr/>
          </a:p>
        </p:txBody>
      </p:sp>
      <p:pic>
        <p:nvPicPr>
          <p:cNvPr descr="Image result for bias variance tradeoff site:edu"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356" y="1967125"/>
            <a:ext cx="4043544" cy="25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84075" y="4800125"/>
            <a:ext cx="772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</a:t>
            </a:r>
            <a:r>
              <a:rPr lang="en" sz="700"/>
              <a:t>http://www.cs.cornell.edu/courses/cs4780/2015fa/web/lecturenotes/lecturenote12.html</a:t>
            </a:r>
            <a:endParaRPr sz="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Bias-Variance Tradeoff  </a:t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84075" y="4800125"/>
            <a:ext cx="772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http://www.cs.cornell.edu/courses/cs4780/2015fa/web/lecturenotes/lecturenote12.html</a:t>
            </a:r>
            <a:endParaRPr sz="700"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975" y="1898650"/>
            <a:ext cx="3141125" cy="28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and Overfitting</a:t>
            </a:r>
            <a:endParaRPr/>
          </a:p>
        </p:txBody>
      </p:sp>
      <p:pic>
        <p:nvPicPr>
          <p:cNvPr descr="Image result for balance between overfitting and underfitting site:edu" id="271" name="Google Shape;271;p40"/>
          <p:cNvPicPr preferRelativeResize="0"/>
          <p:nvPr/>
        </p:nvPicPr>
        <p:blipFill rotWithShape="1">
          <a:blip r:embed="rId3">
            <a:alphaModFix/>
          </a:blip>
          <a:srcRect b="12002" l="0" r="0" t="0"/>
          <a:stretch/>
        </p:blipFill>
        <p:spPr>
          <a:xfrm>
            <a:off x="1127350" y="2422650"/>
            <a:ext cx="7048500" cy="15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80600" y="4836050"/>
            <a:ext cx="89661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Source</a:t>
            </a:r>
            <a:r>
              <a:rPr lang="en" sz="700"/>
              <a:t>: </a:t>
            </a:r>
            <a:r>
              <a:rPr lang="en" sz="700"/>
              <a:t>https://web.stanford.edu/class/cs46n/day_two_readings.htm</a:t>
            </a:r>
            <a:endParaRPr sz="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your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Name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Degree Program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Work </a:t>
            </a:r>
            <a:r>
              <a:rPr lang="en" sz="2400">
                <a:solidFill>
                  <a:schemeClr val="lt2"/>
                </a:solidFill>
              </a:rPr>
              <a:t>Experience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Interests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860199" y="712150"/>
            <a:ext cx="404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About You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Too Many Algorithms!</a:t>
            </a:r>
            <a:endParaRPr sz="2400"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Knowing the problem, and your data, can help you with choosing the right approach. 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Invalid Data?</a:t>
            </a:r>
            <a:endParaRPr sz="2400"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Real world data is often </a:t>
            </a:r>
            <a:r>
              <a:rPr i="1" lang="en" sz="2400"/>
              <a:t>incomplete</a:t>
            </a:r>
            <a:r>
              <a:rPr lang="en" sz="2400"/>
              <a:t>, </a:t>
            </a:r>
            <a:r>
              <a:rPr i="1" lang="en" sz="2400"/>
              <a:t>inconsistent</a:t>
            </a:r>
            <a:r>
              <a:rPr lang="en" sz="2400"/>
              <a:t>, and </a:t>
            </a:r>
            <a:r>
              <a:rPr i="1" lang="en" sz="2400"/>
              <a:t>noisy</a:t>
            </a:r>
            <a:r>
              <a:rPr lang="en" sz="2400"/>
              <a:t>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Trust?</a:t>
            </a:r>
            <a:endParaRPr sz="2400"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you can’t trust the data, can you trust the decision?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Analytic Base Table</a:t>
            </a:r>
            <a:endParaRPr sz="2400"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00" y="2340750"/>
            <a:ext cx="7414299" cy="20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Visualizing Data</a:t>
            </a:r>
            <a:endParaRPr sz="2400"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26" y="1866150"/>
            <a:ext cx="2847525" cy="31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825" y="1921850"/>
            <a:ext cx="2847526" cy="13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175" y="2443725"/>
            <a:ext cx="2383725" cy="189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3575" y="3355500"/>
            <a:ext cx="2817860" cy="16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Covariance</a:t>
            </a:r>
            <a:endParaRPr sz="2400"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471900" y="2915275"/>
            <a:ext cx="82221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stocks A and B have these values:  (2, 5), (3, 8), (5, 10), (4, 11), (6, 14).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E(A) = (2 + 3 + 5 + 4 + 6)/ 5 = 20/5 =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E(B) = (5 + 8 + 10 + 11 + 14) /5 = 48/5 = 9.6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Cov(A,B) = (2×5+3×8+5×10+4×11+6×14)/5 − 4 × 9.6 =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900" y="2019000"/>
            <a:ext cx="5454125" cy="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Correlation</a:t>
            </a:r>
            <a:endParaRPr sz="2400"/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150" y="2800800"/>
            <a:ext cx="2994975" cy="8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Data Quality Reports</a:t>
            </a:r>
            <a:endParaRPr sz="2400"/>
          </a:p>
        </p:txBody>
      </p:sp>
      <p:graphicFrame>
        <p:nvGraphicFramePr>
          <p:cNvPr id="329" name="Google Shape;329;p49"/>
          <p:cNvGraphicFramePr/>
          <p:nvPr/>
        </p:nvGraphicFramePr>
        <p:xfrm>
          <a:off x="869825" y="19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{C34B3BD7-7F8F-4A68-B03D-2CD5FF5C69AF}</a:tableStyleId>
              </a:tblPr>
              <a:tblGrid>
                <a:gridCol w="1503875"/>
                <a:gridCol w="1503875"/>
                <a:gridCol w="1503875"/>
                <a:gridCol w="1503875"/>
                <a:gridCol w="1503875"/>
              </a:tblGrid>
              <a:tr h="23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0" name="Google Shape;330;p49"/>
          <p:cNvGraphicFramePr/>
          <p:nvPr/>
        </p:nvGraphicFramePr>
        <p:xfrm>
          <a:off x="869825" y="351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{C34B3BD7-7F8F-4A68-B03D-2CD5FF5C69AF}</a:tableStyleId>
              </a:tblPr>
              <a:tblGrid>
                <a:gridCol w="1503875"/>
                <a:gridCol w="1503875"/>
                <a:gridCol w="1503875"/>
                <a:gridCol w="1503875"/>
                <a:gridCol w="1503875"/>
              </a:tblGrid>
              <a:tr h="23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 Freq.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Data Quality Plan</a:t>
            </a:r>
            <a:endParaRPr sz="2400"/>
          </a:p>
        </p:txBody>
      </p:sp>
      <p:graphicFrame>
        <p:nvGraphicFramePr>
          <p:cNvPr id="336" name="Google Shape;336;p50"/>
          <p:cNvGraphicFramePr/>
          <p:nvPr/>
        </p:nvGraphicFramePr>
        <p:xfrm>
          <a:off x="869825" y="19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{C34B3BD7-7F8F-4A68-B03D-2CD5FF5C69AF}</a:tableStyleId>
              </a:tblPr>
              <a:tblGrid>
                <a:gridCol w="1778350"/>
                <a:gridCol w="2065650"/>
                <a:gridCol w="3341000"/>
              </a:tblGrid>
              <a:tr h="236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Issue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Strategy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  <a:tr h="2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3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Quality Issues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Addressing Missing Cases</a:t>
            </a:r>
            <a:endParaRPr sz="4800"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Fill in manually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Global constant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mean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mean by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Infer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Irregular Cardinality</a:t>
            </a:r>
            <a:endParaRPr sz="4800"/>
          </a:p>
        </p:txBody>
      </p:sp>
      <p:sp>
        <p:nvSpPr>
          <p:cNvPr id="353" name="Google Shape;353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Fill in manually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Global constant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mode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mode by class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Infer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Smoothing Noise via Binning </a:t>
            </a:r>
            <a:endParaRPr sz="4800"/>
          </a:p>
        </p:txBody>
      </p:sp>
      <p:sp>
        <p:nvSpPr>
          <p:cNvPr id="359" name="Google Shape;359;p54"/>
          <p:cNvSpPr txBox="1"/>
          <p:nvPr>
            <p:ph idx="1" type="body"/>
          </p:nvPr>
        </p:nvSpPr>
        <p:spPr>
          <a:xfrm>
            <a:off x="414525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Data: 4, 8, 15, 21, 21, 24, 25, 28, 34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925" y="2499400"/>
            <a:ext cx="3355193" cy="23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Smoothing Noise via Other Methods</a:t>
            </a:r>
            <a:endParaRPr sz="3600"/>
          </a:p>
        </p:txBody>
      </p:sp>
      <p:sp>
        <p:nvSpPr>
          <p:cNvPr id="366" name="Google Shape;366;p55"/>
          <p:cNvSpPr txBox="1"/>
          <p:nvPr>
            <p:ph idx="1" type="body"/>
          </p:nvPr>
        </p:nvSpPr>
        <p:spPr>
          <a:xfrm>
            <a:off x="414525" y="1919075"/>
            <a:ext cx="44412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25" y="2343288"/>
            <a:ext cx="33718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800" y="2343300"/>
            <a:ext cx="3088324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 txBox="1"/>
          <p:nvPr>
            <p:ph idx="1" type="body"/>
          </p:nvPr>
        </p:nvSpPr>
        <p:spPr>
          <a:xfrm>
            <a:off x="4405200" y="1919075"/>
            <a:ext cx="44412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Let’s Smooth Temperature</a:t>
            </a:r>
            <a:endParaRPr sz="4200"/>
          </a:p>
        </p:txBody>
      </p:sp>
      <p:sp>
        <p:nvSpPr>
          <p:cNvPr id="375" name="Google Shape;375;p56"/>
          <p:cNvSpPr/>
          <p:nvPr/>
        </p:nvSpPr>
        <p:spPr>
          <a:xfrm>
            <a:off x="4722025" y="3199113"/>
            <a:ext cx="8628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75" y="2066950"/>
            <a:ext cx="3835800" cy="27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775" y="1821063"/>
            <a:ext cx="2486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Let’s Smooth Temperature</a:t>
            </a:r>
            <a:endParaRPr sz="4200"/>
          </a:p>
        </p:txBody>
      </p:sp>
      <p:pic>
        <p:nvPicPr>
          <p:cNvPr id="383" name="Google Shape;3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300" y="1926150"/>
            <a:ext cx="5900975" cy="30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7"/>
          <p:cNvSpPr/>
          <p:nvPr/>
        </p:nvSpPr>
        <p:spPr>
          <a:xfrm>
            <a:off x="4140600" y="3199113"/>
            <a:ext cx="8628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Let’s Smooth Temperature</a:t>
            </a:r>
            <a:endParaRPr sz="4200"/>
          </a:p>
        </p:txBody>
      </p:sp>
      <p:pic>
        <p:nvPicPr>
          <p:cNvPr id="390" name="Google Shape;3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625" y="1777600"/>
            <a:ext cx="4443325" cy="31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Clamp all values above an upper threshold, and below a lower threshold, to threshold values. Else, return the relevant value. </a:t>
            </a:r>
            <a:endParaRPr/>
          </a:p>
        </p:txBody>
      </p:sp>
      <p:sp>
        <p:nvSpPr>
          <p:cNvPr id="396" name="Google Shape;396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Handling Outliers</a:t>
            </a:r>
            <a:endParaRPr sz="4800"/>
          </a:p>
        </p:txBody>
      </p:sp>
      <p:grpSp>
        <p:nvGrpSpPr>
          <p:cNvPr id="397" name="Google Shape;397;p59"/>
          <p:cNvGrpSpPr/>
          <p:nvPr/>
        </p:nvGrpSpPr>
        <p:grpSpPr>
          <a:xfrm>
            <a:off x="2817025" y="3039750"/>
            <a:ext cx="3691450" cy="1309200"/>
            <a:chOff x="988000" y="2718300"/>
            <a:chExt cx="3691450" cy="1309200"/>
          </a:xfrm>
        </p:grpSpPr>
        <p:sp>
          <p:nvSpPr>
            <p:cNvPr id="398" name="Google Shape;398;p59"/>
            <p:cNvSpPr txBox="1"/>
            <p:nvPr/>
          </p:nvSpPr>
          <p:spPr>
            <a:xfrm>
              <a:off x="1679450" y="2718300"/>
              <a:ext cx="3000000" cy="13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lower     if a</a:t>
              </a:r>
              <a:r>
                <a:rPr baseline="-25000" lang="en"/>
                <a:t>i</a:t>
              </a:r>
              <a:r>
                <a:rPr lang="en"/>
                <a:t> &lt; lower</a:t>
              </a:r>
              <a:endParaRPr/>
            </a:p>
            <a:p>
              <a:pPr indent="0" lvl="0" marL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upper    if a</a:t>
              </a:r>
              <a:r>
                <a:rPr baseline="-25000" lang="en"/>
                <a:t>i</a:t>
              </a:r>
              <a:r>
                <a:rPr lang="en"/>
                <a:t> &gt; upper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r>
                <a:rPr baseline="-25000" lang="en"/>
                <a:t>i </a:t>
              </a:r>
              <a:r>
                <a:rPr lang="en"/>
                <a:t>          otherwise</a:t>
              </a:r>
              <a:endParaRPr/>
            </a:p>
          </p:txBody>
        </p:sp>
        <p:sp>
          <p:nvSpPr>
            <p:cNvPr id="399" name="Google Shape;399;p59"/>
            <p:cNvSpPr/>
            <p:nvPr/>
          </p:nvSpPr>
          <p:spPr>
            <a:xfrm>
              <a:off x="1476175" y="2778750"/>
              <a:ext cx="203400" cy="11883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9"/>
            <p:cNvSpPr txBox="1"/>
            <p:nvPr/>
          </p:nvSpPr>
          <p:spPr>
            <a:xfrm>
              <a:off x="988000" y="3191850"/>
              <a:ext cx="525300" cy="3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</a:t>
              </a:r>
              <a:r>
                <a:rPr baseline="-25000" lang="en"/>
                <a:t>i </a:t>
              </a:r>
              <a:r>
                <a:rPr lang="en"/>
                <a:t> =  </a:t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Handling Outliers</a:t>
            </a:r>
            <a:endParaRPr sz="4800"/>
          </a:p>
        </p:txBody>
      </p:sp>
      <p:sp>
        <p:nvSpPr>
          <p:cNvPr id="406" name="Google Shape;406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Are there any other techniques?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Sampling Techniques</a:t>
            </a:r>
            <a:endParaRPr sz="4800"/>
          </a:p>
        </p:txBody>
      </p:sp>
      <p:pic>
        <p:nvPicPr>
          <p:cNvPr id="412" name="Google Shape;41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48" y="1873500"/>
            <a:ext cx="3675378" cy="15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6475" y="3560600"/>
            <a:ext cx="4926475" cy="146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Purpose of Class</a:t>
            </a:r>
            <a:endParaRPr sz="48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strengthen hands-on experience developing machine learning algorithms in the context of popular applications. 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About </a:t>
            </a:r>
            <a:r>
              <a:rPr lang="en" sz="4800"/>
              <a:t>Normalization </a:t>
            </a:r>
            <a:endParaRPr sz="4800"/>
          </a:p>
        </p:txBody>
      </p:sp>
      <p:sp>
        <p:nvSpPr>
          <p:cNvPr id="424" name="Google Shape;424;p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Adjusting values measured on different scales to a common scale.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Normalization Techniques</a:t>
            </a:r>
            <a:endParaRPr sz="4800"/>
          </a:p>
        </p:txBody>
      </p:sp>
      <p:sp>
        <p:nvSpPr>
          <p:cNvPr id="430" name="Google Shape;430;p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Min-max normalization: linear transformation from v to v’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v’ = [(v - min)/(max - min)] x (newmax - newmin) + newmin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z-score normalization: based on mean and standard deviation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v’ = (v - Mean) / StandardDeviation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</a:t>
            </a:r>
            <a:r>
              <a:rPr b="1" lang="en" sz="1400"/>
              <a:t>ecimal scaling: moves the decimal by j positions such that j is the minimum number of positions moved so that absolute maximum value falls in [0..1]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v’ = v / 10j</a:t>
            </a:r>
            <a:endParaRPr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Min-Max Example</a:t>
            </a:r>
            <a:endParaRPr sz="4800"/>
          </a:p>
        </p:txBody>
      </p:sp>
      <p:sp>
        <p:nvSpPr>
          <p:cNvPr id="436" name="Google Shape;436;p65"/>
          <p:cNvSpPr txBox="1"/>
          <p:nvPr/>
        </p:nvSpPr>
        <p:spPr>
          <a:xfrm>
            <a:off x="417300" y="2005425"/>
            <a:ext cx="8309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v’ = [(v - min)/(max - min)] x (newmax - newmin) + newmin</a:t>
            </a:r>
            <a:endParaRPr/>
          </a:p>
        </p:txBody>
      </p:sp>
      <p:pic>
        <p:nvPicPr>
          <p:cNvPr id="437" name="Google Shape;43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900" y="2742775"/>
            <a:ext cx="32099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752300"/>
            <a:ext cx="31908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5"/>
          <p:cNvSpPr/>
          <p:nvPr/>
        </p:nvSpPr>
        <p:spPr>
          <a:xfrm>
            <a:off x="4114675" y="3360500"/>
            <a:ext cx="8628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Z-Score</a:t>
            </a:r>
            <a:r>
              <a:rPr lang="en" sz="4800"/>
              <a:t> Example</a:t>
            </a:r>
            <a:endParaRPr sz="4800"/>
          </a:p>
        </p:txBody>
      </p:sp>
      <p:pic>
        <p:nvPicPr>
          <p:cNvPr id="445" name="Google Shape;44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000" y="1886275"/>
            <a:ext cx="787700" cy="28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775" y="1863075"/>
            <a:ext cx="734394" cy="29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6"/>
          <p:cNvSpPr/>
          <p:nvPr/>
        </p:nvSpPr>
        <p:spPr>
          <a:xfrm>
            <a:off x="2525150" y="3041263"/>
            <a:ext cx="8628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6"/>
          <p:cNvSpPr/>
          <p:nvPr/>
        </p:nvSpPr>
        <p:spPr>
          <a:xfrm>
            <a:off x="5221425" y="3041263"/>
            <a:ext cx="8628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6"/>
          <p:cNvSpPr/>
          <p:nvPr/>
        </p:nvSpPr>
        <p:spPr>
          <a:xfrm>
            <a:off x="3508788" y="2670475"/>
            <a:ext cx="1591800" cy="121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80.3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     9.84</a:t>
            </a:r>
            <a:endParaRPr/>
          </a:p>
        </p:txBody>
      </p:sp>
      <p:sp>
        <p:nvSpPr>
          <p:cNvPr id="450" name="Google Shape;450;p66"/>
          <p:cNvSpPr txBox="1"/>
          <p:nvPr/>
        </p:nvSpPr>
        <p:spPr>
          <a:xfrm>
            <a:off x="2882000" y="4267375"/>
            <a:ext cx="30000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v’ = (v - Mean) / StandardDeviation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Decimal Scaling</a:t>
            </a:r>
            <a:endParaRPr sz="4800"/>
          </a:p>
        </p:txBody>
      </p:sp>
      <p:sp>
        <p:nvSpPr>
          <p:cNvPr id="456" name="Google Shape;456;p6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v’ = v / 10j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</a:t>
            </a:r>
            <a:r>
              <a:rPr lang="en" sz="2400"/>
              <a:t>f v in [-56 .. 9976] and  j=4                  v’ in [-0.0056 .. 0.9976]</a:t>
            </a:r>
            <a:endParaRPr sz="2400"/>
          </a:p>
        </p:txBody>
      </p:sp>
      <p:sp>
        <p:nvSpPr>
          <p:cNvPr id="457" name="Google Shape;457;p67"/>
          <p:cNvSpPr/>
          <p:nvPr/>
        </p:nvSpPr>
        <p:spPr>
          <a:xfrm>
            <a:off x="4430300" y="3209700"/>
            <a:ext cx="8628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About Discretization</a:t>
            </a:r>
            <a:r>
              <a:rPr lang="en" sz="4800"/>
              <a:t> </a:t>
            </a:r>
            <a:endParaRPr sz="4800"/>
          </a:p>
        </p:txBody>
      </p:sp>
      <p:sp>
        <p:nvSpPr>
          <p:cNvPr id="463" name="Google Shape;463;p6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3 Types of attributes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Nominal - values from an unordered set (also “categorical” attributes)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Ordinal - values from an ordered 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Numeric /continuous - real numbers (but sometimes also integer values)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Reduce the number of values for a given continuous features and generate concept hierarchies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For example, collecting and replacing low level concepts (e.g., numeric values for “age”) by higher level concepts (e.g., “young”, “middle aged”, “old”)</a:t>
            </a:r>
            <a:endParaRPr b="1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Discretization Techniques</a:t>
            </a:r>
            <a:endParaRPr sz="4800"/>
          </a:p>
        </p:txBody>
      </p:sp>
      <p:sp>
        <p:nvSpPr>
          <p:cNvPr id="469" name="Google Shape;469;p6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Binning - </a:t>
            </a:r>
            <a:r>
              <a:rPr lang="en" sz="1400"/>
              <a:t>Top-down split, unsupervised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Histogram analysis - </a:t>
            </a:r>
            <a:r>
              <a:rPr lang="en" sz="1400"/>
              <a:t>Top-down split, unsupervised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Clustering analysis - </a:t>
            </a:r>
            <a:r>
              <a:rPr lang="en" sz="1400"/>
              <a:t>Unsupervised, top-down split or bottom-up merge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Decision-tree analysis - </a:t>
            </a:r>
            <a:r>
              <a:rPr lang="en" sz="1400"/>
              <a:t>Supervised, top-down split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Correlation analysis - </a:t>
            </a:r>
            <a:r>
              <a:rPr lang="en" sz="1400"/>
              <a:t>Unsupervised, bottom-up merge</a:t>
            </a:r>
            <a:endParaRPr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Discretization via Binning</a:t>
            </a:r>
            <a:endParaRPr sz="4800"/>
          </a:p>
        </p:txBody>
      </p:sp>
      <p:sp>
        <p:nvSpPr>
          <p:cNvPr id="475" name="Google Shape;475;p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Equal-width (distance) partitioning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Divides the range into N intervals of equal size: uniform grid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A and B are the lowest and highest values, the width of intervals will be: W = (B –A)/N.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most straightforward, but outliers may dominate presentation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Skewed data is not handled well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Equal-depth (frequency) partitioning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Divides the range into N intervals, each containing approximately same number of samples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Good data scaling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Managing categorical attributes can be tricky</a:t>
            </a:r>
            <a:endParaRPr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Discretization via Classification and Correlation</a:t>
            </a:r>
            <a:endParaRPr sz="3000"/>
          </a:p>
        </p:txBody>
      </p:sp>
      <p:sp>
        <p:nvSpPr>
          <p:cNvPr id="481" name="Google Shape;481;p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Classification (e.g., decision tree analysis)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Supervised: Given class labels, e.g., cancerous vs. benign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entropy to determine split point (discretization point)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Top-down, recursive split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Correlation analysis (e.g., Chi-merge: χ2-based discretization)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Supervised: use class information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Bottom-up merge: merge the best neighboring intervals (those with similar distributions)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Merge performed recursively, until a predefined stopping condition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Assignments</a:t>
            </a:r>
            <a:endParaRPr sz="48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Assignment 0 - Introductions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Assignment 1 - Basic Data Processing &amp; Analysis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Assignment 2 - k-Nearest-Neighbor Classification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Assignment 3 - Linear Regression &amp; Clustering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Assignment 4 - PCA, ARM, &amp; Item-Based Recommendation </a:t>
            </a:r>
            <a:r>
              <a:rPr lang="en" sz="2400"/>
              <a:t> 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Discretization</a:t>
            </a:r>
            <a:r>
              <a:rPr lang="en" sz="4800"/>
              <a:t> Example</a:t>
            </a:r>
            <a:endParaRPr sz="4800"/>
          </a:p>
        </p:txBody>
      </p:sp>
      <p:sp>
        <p:nvSpPr>
          <p:cNvPr id="487" name="Google Shape;487;p72"/>
          <p:cNvSpPr/>
          <p:nvPr/>
        </p:nvSpPr>
        <p:spPr>
          <a:xfrm>
            <a:off x="2525150" y="3041263"/>
            <a:ext cx="8628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2"/>
          <p:cNvSpPr/>
          <p:nvPr/>
        </p:nvSpPr>
        <p:spPr>
          <a:xfrm>
            <a:off x="5221425" y="3041263"/>
            <a:ext cx="8628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72"/>
          <p:cNvSpPr/>
          <p:nvPr/>
        </p:nvSpPr>
        <p:spPr>
          <a:xfrm>
            <a:off x="3508788" y="2670475"/>
            <a:ext cx="1591800" cy="121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= 60-69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= 70-79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= 80+</a:t>
            </a:r>
            <a:endParaRPr/>
          </a:p>
        </p:txBody>
      </p:sp>
      <p:pic>
        <p:nvPicPr>
          <p:cNvPr id="490" name="Google Shape;49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425" y="1791975"/>
            <a:ext cx="862800" cy="31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200" y="1726775"/>
            <a:ext cx="802150" cy="32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From Categories to Numbers</a:t>
            </a:r>
            <a:endParaRPr sz="4800"/>
          </a:p>
        </p:txBody>
      </p:sp>
      <p:pic>
        <p:nvPicPr>
          <p:cNvPr id="497" name="Google Shape;49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725" y="2475963"/>
            <a:ext cx="3389650" cy="16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75" y="2183325"/>
            <a:ext cx="3153700" cy="22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3"/>
          <p:cNvSpPr/>
          <p:nvPr/>
        </p:nvSpPr>
        <p:spPr>
          <a:xfrm>
            <a:off x="4000700" y="3016913"/>
            <a:ext cx="862800" cy="469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Reduction</a:t>
            </a:r>
            <a:endParaRPr sz="4800"/>
          </a:p>
        </p:txBody>
      </p:sp>
      <p:sp>
        <p:nvSpPr>
          <p:cNvPr id="505" name="Google Shape;505;p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is often too large; reducing data can improve performance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Data reduction consists of reducing the representation of the data set while producing the same (or almost the same) results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Data reduction includes: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cube aggregation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Dimensionality reduction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Discretization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Numerosity reduction</a:t>
            </a:r>
            <a:endParaRPr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Cube Aggregations</a:t>
            </a:r>
            <a:endParaRPr sz="4800"/>
          </a:p>
        </p:txBody>
      </p:sp>
      <p:pic>
        <p:nvPicPr>
          <p:cNvPr id="511" name="Google Shape;51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0" y="2142850"/>
            <a:ext cx="8839200" cy="245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Dimensionality Reduction </a:t>
            </a:r>
            <a:endParaRPr sz="4800"/>
          </a:p>
        </p:txBody>
      </p:sp>
      <p:sp>
        <p:nvSpPr>
          <p:cNvPr id="517" name="Google Shape;517;p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Curse of dimensionality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dimensionality increases, data becomes increasingly sparse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Density and distance between points, which is critical to clustering, outlier analysis, becomes less meaningful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possible combinations of subspaces will grow exponentially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Dimensionality reduction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Avoid the curse of dimensionality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Help eliminate irrelevant features and reduce noise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Reduce time and space required in data mining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 easier visualization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Dimensionality reduction techniques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Principal Component Analysis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selection (tree induction, heuristic search)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engineering </a:t>
            </a:r>
            <a:endParaRPr sz="1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 Induction Example</a:t>
            </a:r>
            <a:endParaRPr sz="4800"/>
          </a:p>
        </p:txBody>
      </p:sp>
      <p:pic>
        <p:nvPicPr>
          <p:cNvPr id="523" name="Google Shape;52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099" y="2022500"/>
            <a:ext cx="4971675" cy="26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Wrapping-up the Lecture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529" name="Google Shape;529;p78"/>
          <p:cNvSpPr txBox="1"/>
          <p:nvPr>
            <p:ph type="title"/>
          </p:nvPr>
        </p:nvSpPr>
        <p:spPr>
          <a:xfrm>
            <a:off x="4860199" y="712150"/>
            <a:ext cx="404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domain </a:t>
            </a:r>
            <a:r>
              <a:rPr lang="en"/>
              <a:t>knowledge</a:t>
            </a:r>
            <a:r>
              <a:rPr lang="en"/>
              <a:t> and why is it important?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meant by inductive bias?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ill-posed problems.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Final Project</a:t>
            </a:r>
            <a:endParaRPr sz="4800"/>
          </a:p>
        </p:txBody>
      </p:sp>
      <p:sp>
        <p:nvSpPr>
          <p:cNvPr id="103" name="Google Shape;103;p19"/>
          <p:cNvSpPr/>
          <p:nvPr/>
        </p:nvSpPr>
        <p:spPr>
          <a:xfrm>
            <a:off x="2396525" y="2344925"/>
            <a:ext cx="1752000" cy="1478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012975" y="2344925"/>
            <a:ext cx="1752000" cy="147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normalization and discretization?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Tentative Schedule</a:t>
            </a:r>
            <a:endParaRPr sz="48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Show schedule. 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/>
              <a:t>Office Hours</a:t>
            </a:r>
            <a:endParaRPr sz="48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Tuesday 4:00pm to 5:30pm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CDM Center Building, Room 522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312-362-1279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avelkosk@cdm.depaul.edu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