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italic.fntdata"/><Relationship Id="rId21" Type="http://schemas.openxmlformats.org/officeDocument/2006/relationships/slide" Target="slides/slide17.xml"/><Relationship Id="rId43" Type="http://schemas.openxmlformats.org/officeDocument/2006/relationships/font" Target="fonts/Robot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58b2e4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58b2e4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representation of a table. n</a:t>
            </a:r>
            <a:r>
              <a:rPr lang="en"/>
              <a:t> data points and p dimensions. Vector representation of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data points, but indicates only pairwise distance. A triangular matrix. Symmetric.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58b2e4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58b2e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8b2e4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8b2e4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8b2e4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58b2e4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8b2e4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8b2e4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8b2e4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58b2e4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8b2e47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58b2e47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58b2e4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58b2e4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58b2e47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58b2e47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58b2e4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58b2e4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20db1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420db1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58b2e4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58b2e4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58b2e4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58b2e4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1ac961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1ac961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420db1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420db1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58b2e47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58b2e47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58b2e47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58b2e4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58b2e47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58b2e47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58b2e4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58b2e4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58b2e47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58b2e47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58b2e47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58b2e47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55ac9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55ac9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58b2e47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58b2e47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58b2e47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58b2e47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58b2e47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58b2e47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58b2e47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58b2e47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58b2e47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58b2e47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1ac961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1ac961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46cfa4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46cfa4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420db1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420db1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ac961c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ac961c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55ac96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55ac96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5ac96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55ac96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55ac96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55ac96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8b2e4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58b2e4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Three: Proximity and the k-Nearest-Neighbors Algorithm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Matrix and Distance Matrix</a:t>
            </a:r>
            <a:endParaRPr sz="36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75" y="2338550"/>
            <a:ext cx="3124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725" y="2338538"/>
            <a:ext cx="3429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Nominal Features</a:t>
            </a:r>
            <a:endParaRPr sz="36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m: # of matches, p: total # of 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822" y="2997425"/>
            <a:ext cx="2907725" cy="7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Binary</a:t>
            </a:r>
            <a:r>
              <a:rPr lang="en" sz="3600"/>
              <a:t> Features</a:t>
            </a:r>
            <a:endParaRPr sz="36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3366875"/>
            <a:ext cx="3999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Symmetric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82" y="4069707"/>
            <a:ext cx="2819324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259" y="4041900"/>
            <a:ext cx="2619879" cy="7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682" y="2152758"/>
            <a:ext cx="4694643" cy="11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072000" y="167725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Contingency Table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39100" y="3366875"/>
            <a:ext cx="3999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Asymmetric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Numeric Features</a:t>
            </a:r>
            <a:endParaRPr sz="36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two vectors: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Manhattan Distance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Distance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75" y="1967325"/>
            <a:ext cx="16192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475" y="1967325"/>
            <a:ext cx="1638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50" y="2976400"/>
            <a:ext cx="40005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50" y="4200650"/>
            <a:ext cx="36957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Numeric Example</a:t>
            </a:r>
            <a:endParaRPr sz="36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" y="2598813"/>
            <a:ext cx="29432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129" y="2051425"/>
            <a:ext cx="4677046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129" y="3684850"/>
            <a:ext cx="4677046" cy="12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217225" y="2238925"/>
            <a:ext cx="2913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Data Matrix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101000" y="1669550"/>
            <a:ext cx="2913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Manhattan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101000" y="3334675"/>
            <a:ext cx="2913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Euclidean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Minkowski Distance</a:t>
            </a:r>
            <a:endParaRPr sz="36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</a:t>
            </a:r>
            <a:r>
              <a:rPr lang="en"/>
              <a:t> Distance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where  i = (xi1, xi2, …, xip) and j = (xj1, xj2, …, xjp) are two p-dimensional data objects, and h is the order (the distance so defined is also called L-h norm)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Euclidean and Manhattan Distances are special cases of Minkowski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9" y="2355875"/>
            <a:ext cx="6954951" cy="6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Vector Based Measures</a:t>
            </a:r>
            <a:endParaRPr sz="36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situations, distances measures provide a skewed view of data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of </a:t>
            </a:r>
            <a:r>
              <a:rPr lang="en"/>
              <a:t>vertices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= Normalized Dot Product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500" y="2784363"/>
            <a:ext cx="2333371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49" y="3797324"/>
            <a:ext cx="3455025" cy="9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Information Retrieval</a:t>
            </a:r>
            <a:endParaRPr sz="36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Documents are represented as “bags of words” (vectors when used computationally)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vector is an array of floating point (or binary in case of bit maps)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direction and magnitude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vector has a place for every term in collection (most are sparse)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975" y="3296125"/>
            <a:ext cx="4350474" cy="17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Documents and Queries</a:t>
            </a:r>
            <a:endParaRPr sz="36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71900" y="2219800"/>
            <a:ext cx="52938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Documents are represented as vectors in term space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Typically values in each dimension correspond to the frequency of the corresponding term in the document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Queries represented as vectors in the same vector-space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Cosine similarity between the query and documents is often used to rank retrieved documents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25" y="2296001"/>
            <a:ext cx="3158738" cy="20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Document Similarities</a:t>
            </a:r>
            <a:endParaRPr sz="36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850" y="1818300"/>
            <a:ext cx="4666300" cy="13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750" y="3297648"/>
            <a:ext cx="4878500" cy="1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Review of Lecture Two</a:t>
            </a:r>
            <a:endParaRPr sz="48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Types of Datasets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Instances &amp; Features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Interactive Workshop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as Similarity</a:t>
            </a:r>
            <a:endParaRPr sz="3600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cases where there could be high mean variance across objects, Pearson is used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Often used in recommender systems based on Collaborative Filtering</a:t>
            </a:r>
            <a:endParaRPr sz="15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5" y="2529200"/>
            <a:ext cx="2001368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Distance-Based Classification</a:t>
            </a:r>
            <a:endParaRPr sz="3600"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Classify new instances based on similarity to instances we’ve seen before.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Simplest form of MBR (Minimum Bounding Rectangle): Rote Learning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by memorization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 all previously encountered instances; given a new instance, find one from the memorized set that most closely “resembles” the new one; assign new instance to the same class as the “nearest neighbor”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general methods try to find “k” nearest neighbors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Challenges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do we define “resembles”?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it walks like a duck, quacks like a duck, then it’s probably a duck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22" y="2371622"/>
            <a:ext cx="6112175" cy="2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kNN Strategy </a:t>
            </a:r>
            <a:endParaRPr sz="3600"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Given object x, find the k most similar objects to x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k nearest neighbors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Variety of distance or similarity measures can be used to identify and rank neighbors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 that this requires comparison between x and all objects in the database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Classification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class label for each of the k neighbor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 voting or weighted voting approach to determine the majority class among the neighbors (a combination function)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Weighted voting means the closest neighbors count more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Assign the majority class label to 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Prediction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 the value of the target attribute for the k neighbors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Return the weighted average as the predicted value of the target attribute for x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kNN Strategy </a:t>
            </a:r>
            <a:endParaRPr sz="3600"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63" y="1809300"/>
            <a:ext cx="716917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Combination Functions</a:t>
            </a:r>
            <a:r>
              <a:rPr lang="en" sz="3600"/>
              <a:t> </a:t>
            </a:r>
            <a:endParaRPr sz="3600"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Voting: the “democracy” approach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poll the neighbors for the answer and use the majority vote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number of neighbors (k) is often taken to be odd in order to avoid ties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works when the number of classes is two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there are more than two classes, take k to be the number of classes plus 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Impact of k on predictions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general different values of k affect the outcome of classification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associate a confidence level with predictions (this can be the % of neighbors that are in agreement)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is that no single category may get a majority vote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is strong variations in results for different choices of k, this an indication that the training set is not large enough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Voting Approach</a:t>
            </a:r>
            <a:r>
              <a:rPr lang="en" sz="3600"/>
              <a:t> </a:t>
            </a:r>
            <a:endParaRPr sz="3600"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450" y="1810450"/>
            <a:ext cx="4557551" cy="31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Document Categorization</a:t>
            </a:r>
            <a:r>
              <a:rPr lang="en" sz="3600"/>
              <a:t> </a:t>
            </a:r>
            <a:endParaRPr sz="3600"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1835225"/>
            <a:ext cx="64865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Document Categorization </a:t>
            </a:r>
            <a:endParaRPr sz="3600"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188" y="1798075"/>
            <a:ext cx="5737524" cy="22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1714200" y="4187225"/>
            <a:ext cx="738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Sim(D8,D7)      = (D8 * D7) / (Norm(D8).Norm(D7))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	      = (3x2+1x1+0x3+4x4+1x0+0x2+2x0+1x2) / (5.66 x 6.16)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            = 25 / 34.87 = 0.72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</a:t>
            </a:r>
            <a:r>
              <a:rPr lang="en" sz="4800"/>
              <a:t>ecture Three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Proximity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k-Nearest-Neighbor Classifier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Interactive Workshop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Document Categorization </a:t>
            </a:r>
            <a:endParaRPr sz="36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50" y="2043638"/>
            <a:ext cx="3725050" cy="2461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voting</a:t>
            </a:r>
            <a:r>
              <a:rPr lang="en"/>
              <a:t>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 for DOC 8 = Cat2 with confidence 2/3 = 0.67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Weighted voting: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 for DOC 8 = Cat2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Confidence: (0.84 + 0.73) / (0.84 + 0.79 + 0.73) = 0.66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Combination Functions </a:t>
            </a:r>
            <a:endParaRPr sz="3600"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Weighted Voting: not so “democratic”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 to voting, but the vote some neighbors counts more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“shareholder democracy?”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 is which neighbor’s vote counts more?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can weights be obtained?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Distance-based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closer neighbors get higher weights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“value” of the vote is the inverse of the distance (may need to add a small constant)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weighted sum for each class gives the combined score for that class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compute confidence, need to take weighted average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Heuristic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weight for each neighbor is based on domain-specific characteristics of that neighbor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Advantage of weighted voting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introduces enough variation to prevent ties in most cases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helps distinguish between competing neighbors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Collaborative Filtering</a:t>
            </a:r>
            <a:endParaRPr sz="3600"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471900" y="1919075"/>
            <a:ext cx="84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Movie Rating SYstem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Rating Scale: 1 = “hate it”; 7 = “love it”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Historical DB of users includes ratings of movies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Karen is a new user who has rated 3 movies, but has not yet seen “Independence Day”; should we recommend it to her?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27383" l="0" r="0" t="0"/>
          <a:stretch/>
        </p:blipFill>
        <p:spPr>
          <a:xfrm>
            <a:off x="1189538" y="3680425"/>
            <a:ext cx="6786825" cy="12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Collaborative Filtering</a:t>
            </a:r>
            <a:endParaRPr sz="3600"/>
          </a:p>
        </p:txBody>
      </p:sp>
      <p:sp>
        <p:nvSpPr>
          <p:cNvPr id="289" name="Google Shape;289;p45"/>
          <p:cNvSpPr txBox="1"/>
          <p:nvPr/>
        </p:nvSpPr>
        <p:spPr>
          <a:xfrm>
            <a:off x="0" y="4612500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Pearson(Sally, Karen) = ( (7-5.33)*(7-4.67) + (6-5.33)*(4-4.67) + (3-5.33)*(3-4.67)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/ SQRT( ((7-5.33)2 +(6-5.33)2 +(3-5.33)2) * ((7- 4.67)2 +(4- 4.67)2 +(3- 4.67)2)) = 0.85</a:t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5" y="1751675"/>
            <a:ext cx="7623828" cy="2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Collaborative Filtering</a:t>
            </a:r>
            <a:endParaRPr sz="3600"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practice a more sophisticated approach is used to generate the predictions based on the nearest neighbors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generate predictions for a target user a on an item 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  = mean rating for user 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u1, …, uk are the k-nearest-neighbors to 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ru,i = rating of user u on item 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sim(a,u) = Pearson correlation between a and u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is a weighted average of deviations from the neighbors’ mean ratings (and closer neighbors count more)</a:t>
            </a:r>
            <a:endParaRPr sz="1600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46" y="2376146"/>
            <a:ext cx="32504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03" name="Google Shape;303;p47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a data and </a:t>
            </a:r>
            <a:r>
              <a:rPr lang="en"/>
              <a:t>distance</a:t>
            </a:r>
            <a:r>
              <a:rPr lang="en"/>
              <a:t> matrix?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intuition behind k-Nearest-Neighbors Classifier?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Similarity - Dissimilarity - Proximity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Similarity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measure of how alike two features 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is higher when instances are more …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Dissimilarity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measure of how different two features 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is higher when instances are more …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Proximity </a:t>
            </a:r>
            <a:r>
              <a:rPr lang="en"/>
              <a:t>can refer to similarity of dissimilarity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is it Important?</a:t>
            </a:r>
            <a:endParaRPr sz="48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Mining Tasks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k-Nearest-Neighbor search, classification, and prediction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Characterization and Discrimination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Automatic Categorization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Correlation Analysis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Real-world Applications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Personalization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Recommender Systems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 Categorization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Information Retrieval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Marketing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Measuring Proximity</a:t>
            </a:r>
            <a:endParaRPr sz="36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group similar items, we need a way to measure proximity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often requires the representation of objects as feature vectors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00" y="3407550"/>
            <a:ext cx="3560549" cy="15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600" y="3449650"/>
            <a:ext cx="2803500" cy="1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302300" y="3127025"/>
            <a:ext cx="189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Employee DB</a:t>
            </a:r>
            <a:endParaRPr b="1" u="sng"/>
          </a:p>
        </p:txBody>
      </p:sp>
      <p:sp>
        <p:nvSpPr>
          <p:cNvPr id="107" name="Google Shape;107;p19"/>
          <p:cNvSpPr txBox="1"/>
          <p:nvPr/>
        </p:nvSpPr>
        <p:spPr>
          <a:xfrm>
            <a:off x="5890450" y="3055175"/>
            <a:ext cx="189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Term Frequencies</a:t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Properties</a:t>
            </a:r>
            <a:endParaRPr sz="36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all objects A and B,  dist(A, B) &gt;= 0,  and  dist(A, B) = dist(B, 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object A,  dist(A, A)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dist(A, C) &lt;= dist(A, B) + dist (B, 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Representation</a:t>
            </a:r>
            <a:endParaRPr sz="36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object can be viewed as an n-dimensional vector, where the dimensions are the features in the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(employee DB): &lt;M, 51, 64000&gt;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(documents): &lt;3, 1, 4, 3, 1, 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representation allows us to compare proximity between pairs of items using standard vector operations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