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52" r:id="rId1"/>
  </p:sldMasterIdLst>
  <p:sldIdLst>
    <p:sldId id="256" r:id="rId2"/>
  </p:sldIdLst>
  <p:sldSz cx="30279786" cy="2138667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7523"/>
    <p:restoredTop sz="90000"/>
  </p:normalViewPr>
  <p:slideViewPr>
    <p:cSldViewPr snapToGrid="0" snapToObjects="1">
      <p:cViewPr>
        <p:scale>
          <a:sx n="50" d="100"/>
          <a:sy n="50" d="100"/>
        </p:scale>
        <p:origin x="0" y="0"/>
      </p:cViewPr>
      <p:guideLst>
        <p:guide orient="horz" pos="6735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1655796" y="12901301"/>
            <a:ext cx="24364002" cy="7968498"/>
            <a:chOff x="500024" y="4137021"/>
            <a:chExt cx="8643976" cy="2555234"/>
          </a:xfrm>
        </p:grpSpPr>
        <p:sp>
          <p:nvSpPr>
            <p:cNvPr id="11" name="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/>
                </a:gs>
                <a:gs pos="72000">
                  <a:schemeClr val="bg2">
                    <a:alpha val="85000"/>
                  </a:schemeClr>
                </a:gs>
                <a:gs pos="89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37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"/>
          <p:cNvGrpSpPr/>
          <p:nvPr/>
        </p:nvGrpSpPr>
        <p:grpSpPr>
          <a:xfrm rot="0">
            <a:off x="11354920" y="0"/>
            <a:ext cx="18924860" cy="6336795"/>
            <a:chOff x="3419856" y="0"/>
            <a:chExt cx="8772142" cy="2032001"/>
          </a:xfrm>
        </p:grpSpPr>
        <p:sp>
          <p:nvSpPr>
            <p:cNvPr id="14" name=""/>
            <p:cNvSpPr/>
            <p:nvPr/>
          </p:nvSpPr>
          <p:spPr>
            <a:xfrm>
              <a:off x="4233299" y="428605"/>
              <a:ext cx="7958699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3419856" y="0"/>
              <a:ext cx="8295934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4541965" y="8019984"/>
            <a:ext cx="24791672" cy="2986606"/>
          </a:xfrm>
        </p:spPr>
        <p:txBody>
          <a:bodyPr/>
          <a:lstStyle>
            <a:lvl1pPr algn="l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4541965" y="11037052"/>
            <a:ext cx="24791672" cy="1782235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3F3C7D-C44F-4366-82B1-4C4A2D50ED83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6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V="1">
            <a:off x="0" y="0"/>
            <a:ext cx="13837797" cy="821518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 flipH="1" flipV="1">
            <a:off x="0" y="13044938"/>
            <a:ext cx="24231398" cy="6336795"/>
            <a:chOff x="0" y="0"/>
            <a:chExt cx="9144000" cy="2032001"/>
          </a:xfrm>
        </p:grpSpPr>
        <p:sp>
          <p:nvSpPr>
            <p:cNvPr id="8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 flip="none" rotWithShape="1">
              <a:gsLst>
                <a:gs pos="60000">
                  <a:schemeClr val="bg2">
                    <a:alpha val="58000"/>
                  </a:schemeClr>
                </a:gs>
                <a:gs pos="15000">
                  <a:schemeClr val="bg2">
                    <a:lumMod val="60000"/>
                    <a:lumOff val="40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74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61000">
                  <a:schemeClr val="bg1">
                    <a:lumMod val="85000"/>
                    <a:alpha val="31000"/>
                  </a:schemeClr>
                </a:gs>
                <a:gs pos="50000">
                  <a:schemeClr val="bg1">
                    <a:lumMod val="85000"/>
                    <a:alpha val="12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" name=""/>
          <p:cNvGrpSpPr/>
          <p:nvPr/>
        </p:nvGrpSpPr>
        <p:grpSpPr>
          <a:xfrm rot="0" flipH="1">
            <a:off x="0" y="0"/>
            <a:ext cx="23337200" cy="6336795"/>
            <a:chOff x="0" y="0"/>
            <a:chExt cx="9144000" cy="2032001"/>
          </a:xfrm>
        </p:grpSpPr>
        <p:sp>
          <p:nvSpPr>
            <p:cNvPr id="13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820075" y="7574425"/>
            <a:ext cx="28639628" cy="4584273"/>
          </a:xfrm>
        </p:spPr>
        <p:txBody>
          <a:bodyPr/>
          <a:lstStyle>
            <a:lvl1pPr algn="ctr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1513986" y="19822278"/>
            <a:ext cx="7065281" cy="1138642"/>
          </a:xfrm>
        </p:spPr>
        <p:txBody>
          <a:bodyPr/>
          <a:lstStyle/>
          <a:p>
            <a:pPr>
              <a:defRPr lang="ko-KR" altLang="en-US"/>
            </a:pPr>
            <a:fld id="{52BC57F3-9C61-4DD8-BC82-791510D19AD4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10345591" y="19822278"/>
            <a:ext cx="9588596" cy="1138642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21700510" y="19822278"/>
            <a:ext cx="7065281" cy="1138642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5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16362439" y="0"/>
            <a:ext cx="13917341" cy="821518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4318339" y="4318355"/>
            <a:ext cx="16056980" cy="7420169"/>
          </a:xfrm>
          <a:prstGeom prst="rect">
            <a:avLst/>
          </a:prstGeom>
        </p:spPr>
      </p:pic>
      <p:grpSp>
        <p:nvGrpSpPr>
          <p:cNvPr id="8" name=""/>
          <p:cNvGrpSpPr/>
          <p:nvPr/>
        </p:nvGrpSpPr>
        <p:grpSpPr>
          <a:xfrm rot="0">
            <a:off x="10997237" y="3"/>
            <a:ext cx="19282540" cy="4232734"/>
            <a:chOff x="0" y="0"/>
            <a:chExt cx="9144000" cy="2032001"/>
          </a:xfrm>
        </p:grpSpPr>
        <p:sp>
          <p:nvSpPr>
            <p:cNvPr id="9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28000"/>
                  </a:schemeClr>
                </a:gs>
                <a:gs pos="19000">
                  <a:schemeClr val="bg2">
                    <a:alpha val="28000"/>
                  </a:schemeClr>
                </a:gs>
                <a:gs pos="46000">
                  <a:schemeClr val="bg2">
                    <a:lumMod val="60000"/>
                    <a:lumOff val="40000"/>
                    <a:alpha val="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12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9000"/>
                  </a:schemeClr>
                </a:gs>
                <a:gs pos="50000">
                  <a:schemeClr val="bg1">
                    <a:lumMod val="85000"/>
                    <a:alpha val="5000"/>
                  </a:schemeClr>
                </a:gs>
                <a:gs pos="72000">
                  <a:schemeClr val="bg1">
                    <a:lumMod val="85000"/>
                    <a:alpha val="24000"/>
                  </a:schemeClr>
                </a:gs>
                <a:gs pos="89000">
                  <a:schemeClr val="bg1">
                    <a:lumMod val="75000"/>
                    <a:alpha val="6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"/>
          <p:cNvGrpSpPr/>
          <p:nvPr/>
        </p:nvGrpSpPr>
        <p:grpSpPr>
          <a:xfrm rot="0" flipH="1">
            <a:off x="10818400" y="12698358"/>
            <a:ext cx="18751802" cy="8110271"/>
            <a:chOff x="500024" y="4137021"/>
            <a:chExt cx="8643976" cy="2555234"/>
          </a:xfrm>
        </p:grpSpPr>
        <p:sp>
          <p:nvSpPr>
            <p:cNvPr id="15" name="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alpha val="58000"/>
                  </a:schemeClr>
                </a:gs>
                <a:gs pos="72000">
                  <a:schemeClr val="bg2">
                    <a:alpha val="40000"/>
                  </a:schemeClr>
                </a:gs>
                <a:gs pos="89000">
                  <a:schemeClr val="bg2">
                    <a:lumMod val="60000"/>
                    <a:lumOff val="40000"/>
                    <a:alpha val="38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14000"/>
                    </a:schemeClr>
                  </a:gs>
                  <a:gs pos="50000">
                    <a:schemeClr val="accent1">
                      <a:lumMod val="40000"/>
                      <a:lumOff val="60000"/>
                      <a:alpha val="52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34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623641" y="4455513"/>
            <a:ext cx="20344372" cy="3564445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sz="quarter" idx="14"/>
          </p:nvPr>
        </p:nvSpPr>
        <p:spPr>
          <a:xfrm>
            <a:off x="6623641" y="8242782"/>
            <a:ext cx="20344372" cy="102477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BB672A5-5BAE-46CA-A956-0A74255F87A1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3959716" y="3959742"/>
            <a:ext cx="16056980" cy="8137416"/>
          </a:xfrm>
          <a:prstGeom prst="rect">
            <a:avLst/>
          </a:prstGeom>
        </p:spPr>
      </p:pic>
      <p:grpSp>
        <p:nvGrpSpPr>
          <p:cNvPr id="7" name=""/>
          <p:cNvGrpSpPr/>
          <p:nvPr/>
        </p:nvGrpSpPr>
        <p:grpSpPr>
          <a:xfrm rot="16200000">
            <a:off x="21195018" y="3928521"/>
            <a:ext cx="14034760" cy="3311794"/>
            <a:chOff x="4643516" y="1"/>
            <a:chExt cx="4500484" cy="1000108"/>
          </a:xfrm>
        </p:grpSpPr>
        <p:sp>
          <p:nvSpPr>
            <p:cNvPr id="8" name="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23750702" y="856458"/>
            <a:ext cx="5015087" cy="18247982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1513986" y="856458"/>
            <a:ext cx="21637428" cy="18247982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4BE92F-BAFE-4705-AE57-F7ACE4712A3E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FDB3C7-5054-4286-85C3-4F59C1C046CC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10B068-B361-4947-BC31-3FFBE4975B8E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946141" y="12515184"/>
            <a:ext cx="17025858" cy="7968498"/>
            <a:chOff x="380959" y="4013206"/>
            <a:chExt cx="9048784" cy="2555234"/>
          </a:xfrm>
        </p:grpSpPr>
        <p:sp>
          <p:nvSpPr>
            <p:cNvPr id="8" name=""/>
            <p:cNvSpPr/>
            <p:nvPr/>
          </p:nvSpPr>
          <p:spPr>
            <a:xfrm>
              <a:off x="2168966" y="4019335"/>
              <a:ext cx="7260777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4000"/>
                  </a:schemeClr>
                </a:gs>
                <a:gs pos="50000">
                  <a:schemeClr val="bg1">
                    <a:lumMod val="85000"/>
                    <a:alpha val="26000"/>
                  </a:schemeClr>
                </a:gs>
                <a:gs pos="72000">
                  <a:schemeClr val="bg1">
                    <a:lumMod val="85000"/>
                    <a:alpha val="2000"/>
                  </a:schemeClr>
                </a:gs>
                <a:gs pos="89000">
                  <a:schemeClr val="bg1">
                    <a:lumMod val="75000"/>
                    <a:alpha val="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380959" y="4013206"/>
              <a:ext cx="6479709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530537" y="4019565"/>
              <a:ext cx="8899206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>
                    <a:alpha val="56000"/>
                  </a:schemeClr>
                </a:gs>
                <a:gs pos="72000">
                  <a:schemeClr val="bg2">
                    <a:alpha val="47000"/>
                  </a:schemeClr>
                </a:gs>
                <a:gs pos="89000">
                  <a:schemeClr val="bg2">
                    <a:lumMod val="60000"/>
                    <a:lumOff val="40000"/>
                    <a:alpha val="11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" name=""/>
          <p:cNvGrpSpPr/>
          <p:nvPr/>
        </p:nvGrpSpPr>
        <p:grpSpPr>
          <a:xfrm rot="0" flipH="1">
            <a:off x="2" y="0"/>
            <a:ext cx="23419502" cy="6336795"/>
            <a:chOff x="0" y="0"/>
            <a:chExt cx="9144000" cy="2032001"/>
          </a:xfrm>
        </p:grpSpPr>
        <p:sp>
          <p:nvSpPr>
            <p:cNvPr id="14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84000"/>
                  </a:schemeClr>
                </a:gs>
                <a:gs pos="50000">
                  <a:schemeClr val="bg2">
                    <a:lumMod val="60000"/>
                    <a:lumOff val="40000"/>
                    <a:alpha val="1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13000"/>
                  </a:schemeClr>
                </a:gs>
                <a:gs pos="50000">
                  <a:schemeClr val="bg1">
                    <a:lumMod val="85000"/>
                    <a:alpha val="0"/>
                  </a:schemeClr>
                </a:gs>
                <a:gs pos="72000">
                  <a:schemeClr val="bg1">
                    <a:lumMod val="85000"/>
                    <a:alpha val="0"/>
                  </a:schemeClr>
                </a:gs>
                <a:gs pos="89000">
                  <a:schemeClr val="bg1">
                    <a:lumMod val="75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595821" y="8688288"/>
            <a:ext cx="25737816" cy="2896166"/>
          </a:xfrm>
        </p:spPr>
        <p:txBody>
          <a:bodyPr anchor="ctr"/>
          <a:lstStyle>
            <a:lvl1pPr algn="l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3595821" y="6906087"/>
            <a:ext cx="25737816" cy="178220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4D4F9BB-4132-4287-8CC8-8D855CD297EE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6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17077798" y="0"/>
            <a:ext cx="13201982" cy="821518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1513986" y="4316940"/>
            <a:ext cx="13373569" cy="147875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15392222" y="4316940"/>
            <a:ext cx="13373569" cy="147875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9A288E1-115A-4383-9733-92AB1765EBDC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081693-AE98-47AF-BCDA-93D1F4898FF4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1510107" y="3787175"/>
            <a:ext cx="27251804" cy="15448554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1072406" y="19822278"/>
            <a:ext cx="7065281" cy="11386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AA4EAC8-C441-4BE7-B3AD-00E7DB0BEFCE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10345591" y="19822278"/>
            <a:ext cx="9588596" cy="11386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22079008" y="19822278"/>
            <a:ext cx="7065281" cy="11386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1513986" y="3985044"/>
            <a:ext cx="13373569" cy="72937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15392222" y="3985044"/>
            <a:ext cx="13373569" cy="72937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1510107" y="11807234"/>
            <a:ext cx="13373569" cy="72937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15388342" y="11807234"/>
            <a:ext cx="13373569" cy="72937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1072406" y="19822278"/>
            <a:ext cx="7065281" cy="11386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D74842-A1D3-4A5D-B60D-F66EAD15763D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10345591" y="19822278"/>
            <a:ext cx="9588596" cy="11386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22079008" y="19822278"/>
            <a:ext cx="7065281" cy="11386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10000"/>
          </a:blip>
          <a:stretch>
            <a:fillRect/>
          </a:stretch>
        </p:blipFill>
        <p:spPr>
          <a:xfrm>
            <a:off x="0" y="13143911"/>
            <a:ext cx="12785639" cy="8242763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61026" y="14881620"/>
            <a:ext cx="21557730" cy="1767372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4361026" y="1821887"/>
            <a:ext cx="21557730" cy="1283200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4361026" y="16648993"/>
            <a:ext cx="21557730" cy="25099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>
          <a:xfrm>
            <a:off x="1072406" y="19822278"/>
            <a:ext cx="7065281" cy="11386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3746A07-4E39-4CFF-B8D7-EE6D080B9A38}" type="datetime1">
              <a:rPr lang="ko-KR" altLang="en-US"/>
              <a:pPr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10345591" y="19822278"/>
            <a:ext cx="9588596" cy="11386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22079008" y="19822278"/>
            <a:ext cx="7065281" cy="11386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나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17793156" y="3"/>
            <a:ext cx="12486624" cy="3118837"/>
            <a:chOff x="4643516" y="1"/>
            <a:chExt cx="4500484" cy="1000108"/>
          </a:xfrm>
        </p:grpSpPr>
        <p:sp>
          <p:nvSpPr>
            <p:cNvPr id="11" name="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3" name="" descr="라인.png"/>
          <p:cNvPicPr>
            <a:picLocks noChangeAspect="1"/>
          </p:cNvPicPr>
          <p:nvPr/>
        </p:nvPicPr>
        <p:blipFill rotWithShape="1">
          <a:blip r:embed="rId14">
            <a:alphaModFix/>
            <a:lum contrast="10000"/>
          </a:blip>
          <a:stretch>
            <a:fillRect/>
          </a:stretch>
        </p:blipFill>
        <p:spPr>
          <a:xfrm>
            <a:off x="0" y="10455708"/>
            <a:ext cx="14037519" cy="10930967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072406" y="386076"/>
            <a:ext cx="28071882" cy="293071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072406" y="4079310"/>
            <a:ext cx="28071882" cy="1547068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1072406" y="19822278"/>
            <a:ext cx="7065281" cy="113864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0B84D3C4-AC30-4BDB-A481-8CE9613C97F6}" type="datetime1">
              <a:rPr lang="ko-KR" altLang="en-US"/>
              <a:pPr latinLnBrk="1">
                <a:defRPr lang="ko-KR" altLang="en-US"/>
              </a:pPr>
              <a:t>2020-06-09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10345591" y="19822278"/>
            <a:ext cx="9588596" cy="113864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22079008" y="19822278"/>
            <a:ext cx="7065281" cy="113864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bg2">
            <a:lumMod val="75000"/>
          </a:schemeClr>
        </a:buClr>
        <a:buSzPct val="100000"/>
        <a:buFont typeface="Century Gothic"/>
        <a:buChar char="▐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hyperlink" Target="https://cafe.naver.com/graphicscafe" TargetMode="External" /><Relationship Id="rId4" Type="http://schemas.openxmlformats.org/officeDocument/2006/relationships/hyperlink" Target="https://www.processing.org/examples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16027248" y="8590282"/>
            <a:ext cx="2340292" cy="234029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" name=""/>
          <p:cNvSpPr txBox="1"/>
          <p:nvPr/>
        </p:nvSpPr>
        <p:spPr>
          <a:xfrm>
            <a:off x="1446857" y="915920"/>
            <a:ext cx="12323881" cy="32827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000" b="1">
                <a:solidFill>
                  <a:srgbClr val="3a3c84"/>
                </a:solidFill>
              </a:rPr>
              <a:t>펄린 노이즈를 이용한 게임의</a:t>
            </a:r>
            <a:endParaRPr lang="ko-KR" altLang="en-US" sz="5000" b="1">
              <a:solidFill>
                <a:srgbClr val="3a3c84"/>
              </a:solidFill>
            </a:endParaRPr>
          </a:p>
          <a:p>
            <a:pPr algn="ctr">
              <a:defRPr/>
            </a:pPr>
            <a:r>
              <a:rPr lang="ko-KR" altLang="en-US" sz="5000" b="1">
                <a:solidFill>
                  <a:srgbClr val="3a3c84"/>
                </a:solidFill>
              </a:rPr>
              <a:t> 배경을 될 지형 생성</a:t>
            </a:r>
            <a:endParaRPr lang="ko-KR" altLang="en-US" sz="5000" b="1">
              <a:solidFill>
                <a:srgbClr val="3a3c84"/>
              </a:solidFill>
            </a:endParaRPr>
          </a:p>
          <a:p>
            <a:pPr algn="ctr">
              <a:defRPr/>
            </a:pPr>
            <a:endParaRPr lang="ko-KR" altLang="en-US" sz="5000" b="1">
              <a:solidFill>
                <a:srgbClr val="3a3c84"/>
              </a:solidFill>
            </a:endParaRPr>
          </a:p>
          <a:p>
            <a:pPr algn="r">
              <a:defRPr/>
            </a:pPr>
            <a:r>
              <a:rPr lang="ko-KR" altLang="en-US" sz="3000" b="1">
                <a:solidFill>
                  <a:srgbClr val="000000"/>
                </a:solidFill>
              </a:rPr>
              <a:t>참가자 </a:t>
            </a:r>
            <a:r>
              <a:rPr lang="en-US" altLang="ko-KR" sz="3000" b="1">
                <a:solidFill>
                  <a:srgbClr val="000000"/>
                </a:solidFill>
              </a:rPr>
              <a:t>:</a:t>
            </a:r>
            <a:r>
              <a:rPr lang="ko-KR" altLang="en-US" sz="3000" b="1">
                <a:solidFill>
                  <a:srgbClr val="000000"/>
                </a:solidFill>
              </a:rPr>
              <a:t> </a:t>
            </a:r>
            <a:r>
              <a:rPr lang="en-US" altLang="ko-KR" sz="3000" b="1">
                <a:solidFill>
                  <a:srgbClr val="000000"/>
                </a:solidFill>
              </a:rPr>
              <a:t>20191135</a:t>
            </a:r>
            <a:r>
              <a:rPr lang="ko-KR" altLang="en-US" sz="3000" b="1">
                <a:solidFill>
                  <a:srgbClr val="000000"/>
                </a:solidFill>
              </a:rPr>
              <a:t> 천준영</a:t>
            </a:r>
            <a:endParaRPr lang="ko-KR" altLang="en-US" sz="3000" b="1">
              <a:solidFill>
                <a:srgbClr val="000000"/>
              </a:solidFill>
            </a:endParaRPr>
          </a:p>
          <a:p>
            <a:pPr algn="r">
              <a:defRPr/>
            </a:pPr>
            <a:r>
              <a:rPr lang="en-US" altLang="ko-KR" sz="3000" b="1">
                <a:solidFill>
                  <a:srgbClr val="000000"/>
                </a:solidFill>
              </a:rPr>
              <a:t>20191134</a:t>
            </a:r>
            <a:r>
              <a:rPr lang="ko-KR" altLang="en-US" sz="3000" b="1">
                <a:solidFill>
                  <a:srgbClr val="000000"/>
                </a:solidFill>
              </a:rPr>
              <a:t> 이진욱</a:t>
            </a:r>
            <a:endParaRPr lang="ko-KR" altLang="en-US" sz="3000" b="1">
              <a:solidFill>
                <a:srgbClr val="000000"/>
              </a:solidFill>
            </a:endParaRPr>
          </a:p>
        </p:txBody>
      </p:sp>
      <p:sp>
        <p:nvSpPr>
          <p:cNvPr id="7" name=""/>
          <p:cNvSpPr>
            <a:spLocks noGrp="1"/>
          </p:cNvSpPr>
          <p:nvPr>
            <p:ph idx="1"/>
          </p:nvPr>
        </p:nvSpPr>
        <p:spPr>
          <a:xfrm>
            <a:off x="1446857" y="4198620"/>
            <a:ext cx="7537568" cy="2453190"/>
          </a:xfrm>
        </p:spPr>
        <p:txBody>
          <a:bodyPr/>
          <a:lstStyle/>
          <a:p>
            <a:pPr marL="444000" indent="-444000">
              <a:buAutoNum type="arabicPeriod"/>
              <a:defRPr/>
            </a:pPr>
            <a:r>
              <a:rPr lang="ko-KR" altLang="en-US" sz="3000"/>
              <a:t>내용</a:t>
            </a:r>
            <a:endParaRPr lang="ko-KR" altLang="en-US" sz="3000"/>
          </a:p>
          <a:p>
            <a:pPr marL="444000" indent="-444000">
              <a:buAutoNum type="arabicPeriod"/>
              <a:defRPr/>
            </a:pPr>
            <a:r>
              <a:rPr lang="ko-KR" altLang="en-US" sz="3000"/>
              <a:t>실험</a:t>
            </a:r>
            <a:endParaRPr lang="ko-KR" altLang="en-US" sz="3000"/>
          </a:p>
          <a:p>
            <a:pPr marL="444000" indent="-444000">
              <a:buAutoNum type="arabicPeriod"/>
              <a:defRPr/>
            </a:pPr>
            <a:r>
              <a:rPr lang="ko-KR" altLang="en-US" sz="3000"/>
              <a:t>결론</a:t>
            </a:r>
            <a:endParaRPr lang="ko-KR" altLang="en-US" sz="3000"/>
          </a:p>
          <a:p>
            <a:pPr marL="444000" indent="-444000">
              <a:buAutoNum type="arabicPeriod"/>
              <a:defRPr/>
            </a:pPr>
            <a:r>
              <a:rPr lang="ko-KR" altLang="en-US" sz="3000"/>
              <a:t>참고 문헌</a:t>
            </a:r>
            <a:endParaRPr lang="ko-KR" altLang="en-US" sz="3000"/>
          </a:p>
        </p:txBody>
      </p:sp>
      <p:sp>
        <p:nvSpPr>
          <p:cNvPr id="8" name=""/>
          <p:cNvSpPr/>
          <p:nvPr/>
        </p:nvSpPr>
        <p:spPr>
          <a:xfrm>
            <a:off x="4076256" y="6651809"/>
            <a:ext cx="10873612" cy="14734864"/>
          </a:xfrm>
          <a:prstGeom prst="rect">
            <a:avLst/>
          </a:prstGeom>
        </p:spPr>
        <p:txBody>
          <a:bodyPr vert="horz" lIns="91440" tIns="45720" rIns="91440" bIns="45720"/>
          <a:p>
            <a:pPr>
              <a:defRPr/>
            </a:pPr>
            <a:r>
              <a:rPr lang="en-US"/>
              <a:t>Image tex;</a:t>
            </a:r>
            <a:endParaRPr lang="en-US"/>
          </a:p>
          <a:p>
            <a:pPr>
              <a:defRPr/>
            </a:pPr>
            <a:r>
              <a:rPr lang="en-US"/>
              <a:t>float rotx = PI/4;</a:t>
            </a:r>
            <a:endParaRPr lang="en-US"/>
          </a:p>
          <a:p>
            <a:pPr>
              <a:defRPr/>
            </a:pPr>
            <a:r>
              <a:rPr lang="en-US"/>
              <a:t>float roty = PI/4;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int cols,rows;</a:t>
            </a:r>
            <a:endParaRPr lang="en-US"/>
          </a:p>
          <a:p>
            <a:pPr>
              <a:defRPr/>
            </a:pPr>
            <a:r>
              <a:rPr lang="en-US"/>
              <a:t>int scl =20;</a:t>
            </a:r>
            <a:endParaRPr lang="en-US"/>
          </a:p>
          <a:p>
            <a:pPr>
              <a:defRPr/>
            </a:pPr>
            <a:r>
              <a:rPr lang="en-US"/>
              <a:t>int w = 2000;</a:t>
            </a:r>
            <a:endParaRPr lang="en-US"/>
          </a:p>
          <a:p>
            <a:pPr>
              <a:defRPr/>
            </a:pPr>
            <a:r>
              <a:rPr lang="en-US"/>
              <a:t>int h = 1600;</a:t>
            </a:r>
            <a:endParaRPr lang="en-US"/>
          </a:p>
          <a:p>
            <a:pPr>
              <a:defRPr/>
            </a:pPr>
            <a:r>
              <a:rPr lang="en-US"/>
              <a:t>int a = 1000;</a:t>
            </a:r>
            <a:endParaRPr lang="en-US"/>
          </a:p>
          <a:p>
            <a:pPr>
              <a:defRPr/>
            </a:pPr>
            <a:r>
              <a:rPr lang="en-US"/>
              <a:t>int b = 1000;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float[][] terrain;</a:t>
            </a:r>
            <a:endParaRPr lang="en-US"/>
          </a:p>
          <a:p>
            <a:pPr>
              <a:defRPr/>
            </a:pPr>
            <a:r>
              <a:rPr lang="en-US"/>
              <a:t>float flying = 0; 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void setup(){</a:t>
            </a:r>
            <a:endParaRPr lang="en-US"/>
          </a:p>
          <a:p>
            <a:pPr>
              <a:defRPr/>
            </a:pPr>
            <a:r>
              <a:rPr lang="en-US"/>
              <a:t>  size(800,600,P3D);</a:t>
            </a:r>
            <a:endParaRPr lang="en-US"/>
          </a:p>
          <a:p>
            <a:pPr>
              <a:defRPr/>
            </a:pPr>
            <a:r>
              <a:rPr lang="en-US"/>
              <a:t>  tex = loadImage("berlin-1.jpg");</a:t>
            </a:r>
            <a:endParaRPr lang="en-US"/>
          </a:p>
          <a:p>
            <a:pPr>
              <a:defRPr/>
            </a:pPr>
            <a:r>
              <a:rPr lang="en-US"/>
              <a:t>  textureMode(NORMAL);</a:t>
            </a:r>
            <a:endParaRPr lang="en-US"/>
          </a:p>
          <a:p>
            <a:pPr>
              <a:defRPr/>
            </a:pPr>
            <a:r>
              <a:rPr lang="en-US"/>
              <a:t>  cols = w / scl;</a:t>
            </a:r>
            <a:endParaRPr lang="en-US"/>
          </a:p>
          <a:p>
            <a:pPr>
              <a:defRPr/>
            </a:pPr>
            <a:r>
              <a:rPr lang="en-US"/>
              <a:t>  rows = h / scl;</a:t>
            </a:r>
            <a:endParaRPr lang="en-US"/>
          </a:p>
          <a:p>
            <a:pPr>
              <a:defRPr/>
            </a:pPr>
            <a:r>
              <a:rPr lang="en-US"/>
              <a:t>  terrain = new float[cols][rows];</a:t>
            </a:r>
            <a:endParaRPr lang="en-US"/>
          </a:p>
          <a:p>
            <a:pPr>
              <a:defRPr/>
            </a:pPr>
            <a:r>
              <a:rPr lang="en-US"/>
              <a:t>}</a:t>
            </a:r>
            <a:endParaRPr lang="en-US"/>
          </a:p>
          <a:p>
            <a:pPr>
              <a:defRPr/>
            </a:pPr>
            <a:r>
              <a:rPr lang="en-US"/>
              <a:t>void draw(){</a:t>
            </a:r>
            <a:endParaRPr lang="en-US"/>
          </a:p>
          <a:p>
            <a:pPr>
              <a:defRPr/>
            </a:pPr>
            <a:r>
              <a:rPr lang="en-US"/>
              <a:t>  flying -= 0.1;</a:t>
            </a:r>
            <a:endParaRPr lang="en-US"/>
          </a:p>
          <a:p>
            <a:pPr>
              <a:defRPr/>
            </a:pPr>
            <a:r>
              <a:rPr lang="en-US"/>
              <a:t>  rotx -=0.1;</a:t>
            </a:r>
            <a:endParaRPr lang="en-US"/>
          </a:p>
          <a:p>
            <a:pPr>
              <a:defRPr/>
            </a:pPr>
            <a:r>
              <a:rPr lang="en-US"/>
              <a:t>  roty -=0.1;</a:t>
            </a:r>
            <a:endParaRPr lang="en-US"/>
          </a:p>
          <a:p>
            <a:pPr>
              <a:defRPr/>
            </a:pPr>
            <a:r>
              <a:rPr lang="en-US"/>
              <a:t>  </a:t>
            </a:r>
            <a:endParaRPr lang="en-US"/>
          </a:p>
          <a:p>
            <a:pPr>
              <a:defRPr/>
            </a:pPr>
            <a:r>
              <a:rPr lang="en-US"/>
              <a:t>  float yoff = flying;</a:t>
            </a:r>
            <a:endParaRPr lang="en-US"/>
          </a:p>
          <a:p>
            <a:pPr>
              <a:defRPr/>
            </a:pPr>
            <a:r>
              <a:rPr lang="en-US"/>
              <a:t>  for(int y=0; y&lt;rows; y++){</a:t>
            </a:r>
            <a:endParaRPr lang="en-US"/>
          </a:p>
          <a:p>
            <a:pPr>
              <a:defRPr/>
            </a:pPr>
            <a:r>
              <a:rPr lang="en-US"/>
              <a:t>    float xoff = 0;</a:t>
            </a:r>
            <a:endParaRPr lang="en-US"/>
          </a:p>
          <a:p>
            <a:pPr>
              <a:defRPr/>
            </a:pPr>
            <a:r>
              <a:rPr lang="en-US"/>
              <a:t>    for(int x=0; x&lt;cols; x++){</a:t>
            </a:r>
            <a:endParaRPr lang="en-US"/>
          </a:p>
          <a:p>
            <a:pPr>
              <a:defRPr/>
            </a:pPr>
            <a:r>
              <a:rPr lang="en-US"/>
              <a:t>      terrain[x][y] = map(noise(xoff,yoff),0,-1,-100,100);</a:t>
            </a:r>
            <a:endParaRPr lang="en-US"/>
          </a:p>
          <a:p>
            <a:pPr>
              <a:defRPr/>
            </a:pPr>
            <a:r>
              <a:rPr lang="en-US"/>
              <a:t>      xoff += 0.2;</a:t>
            </a:r>
            <a:endParaRPr lang="en-US"/>
          </a:p>
          <a:p>
            <a:pPr>
              <a:defRPr/>
            </a:pPr>
            <a:r>
              <a:rPr lang="en-US"/>
              <a:t>    }</a:t>
            </a:r>
            <a:endParaRPr lang="en-US"/>
          </a:p>
          <a:p>
            <a:pPr>
              <a:defRPr/>
            </a:pPr>
            <a:r>
              <a:rPr lang="en-US"/>
              <a:t>    yoff += 0.2;</a:t>
            </a:r>
            <a:endParaRPr lang="en-US"/>
          </a:p>
          <a:p>
            <a:pPr>
              <a:defRPr/>
            </a:pPr>
            <a:r>
              <a:rPr lang="en-US"/>
              <a:t>  }</a:t>
            </a:r>
            <a:endParaRPr lang="en-US"/>
          </a:p>
          <a:p>
            <a:pPr>
              <a:defRPr/>
            </a:pPr>
            <a:r>
              <a:rPr lang="en-US"/>
              <a:t>  </a:t>
            </a:r>
            <a:endParaRPr lang="en-US"/>
          </a:p>
          <a:p>
            <a:pPr>
              <a:defRPr/>
            </a:pPr>
            <a:r>
              <a:rPr lang="en-US"/>
              <a:t>  background(178,235,244);</a:t>
            </a:r>
            <a:endParaRPr lang="en-US"/>
          </a:p>
          <a:p>
            <a:pPr>
              <a:defRPr/>
            </a:pPr>
            <a:r>
              <a:rPr lang="en-US"/>
              <a:t>  stroke(255);</a:t>
            </a:r>
            <a:endParaRPr lang="en-US"/>
          </a:p>
          <a:p>
            <a:pPr>
              <a:defRPr/>
            </a:pPr>
            <a:r>
              <a:rPr lang="en-US"/>
              <a:t>  noFill();</a:t>
            </a:r>
            <a:endParaRPr lang="en-US"/>
          </a:p>
          <a:p>
            <a:pPr>
              <a:defRPr/>
            </a:pPr>
            <a:r>
              <a:rPr lang="en-US"/>
              <a:t>  translate(width/2,height/2+50);</a:t>
            </a:r>
            <a:endParaRPr lang="en-US"/>
          </a:p>
          <a:p>
            <a:pPr>
              <a:defRPr/>
            </a:pPr>
            <a:r>
              <a:rPr lang="en-US"/>
              <a:t>  rotateX(PI/3);</a:t>
            </a:r>
            <a:endParaRPr lang="en-US"/>
          </a:p>
          <a:p>
            <a:pPr>
              <a:defRPr/>
            </a:pPr>
            <a:r>
              <a:rPr lang="en-US"/>
              <a:t>  translate(-w/2,-h/2);</a:t>
            </a:r>
            <a:endParaRPr lang="en-US"/>
          </a:p>
          <a:p>
            <a:pPr>
              <a:defRPr/>
            </a:pPr>
            <a:r>
              <a:rPr lang="en-US"/>
              <a:t>  </a:t>
            </a:r>
            <a:endParaRPr lang="en-US"/>
          </a:p>
          <a:p>
            <a:pPr>
              <a:defRPr/>
            </a:pPr>
            <a:r>
              <a:rPr lang="en-US"/>
              <a:t>  for(int y=0; y&lt;rows-1; y++){</a:t>
            </a:r>
            <a:endParaRPr lang="en-US"/>
          </a:p>
          <a:p>
            <a:pPr>
              <a:defRPr/>
            </a:pPr>
            <a:r>
              <a:rPr lang="en-US"/>
              <a:t>    beginShape(TRIANGLE_STRIP);</a:t>
            </a:r>
            <a:endParaRPr lang="en-US"/>
          </a:p>
          <a:p>
            <a:pPr>
              <a:defRPr/>
            </a:pPr>
            <a:r>
              <a:rPr lang="en-US"/>
              <a:t>    for(int x=0; x&lt;cols; x++){</a:t>
            </a:r>
            <a:endParaRPr lang="en-US"/>
          </a:p>
          <a:p>
            <a:pPr>
              <a:defRPr/>
            </a:pPr>
            <a:r>
              <a:rPr lang="en-US"/>
              <a:t>      fill(29,219,22);</a:t>
            </a:r>
            <a:endParaRPr lang="en-US"/>
          </a:p>
          <a:p>
            <a:pPr>
              <a:defRPr/>
            </a:pPr>
            <a:r>
              <a:rPr lang="en-US"/>
              <a:t>      vertex(x*scl,y*scl,terrain[x][y]);</a:t>
            </a:r>
            <a:endParaRPr lang="en-US"/>
          </a:p>
          <a:p>
            <a:pPr>
              <a:defRPr/>
            </a:pPr>
            <a:r>
              <a:rPr lang="en-US"/>
              <a:t>      vertex(x*scl,(y+1)*scl,terrain[x][y+1]);</a:t>
            </a:r>
            <a:endParaRPr lang="en-US"/>
          </a:p>
          <a:p>
            <a:pPr>
              <a:defRPr/>
            </a:pPr>
            <a:r>
              <a:rPr lang="en-US"/>
              <a:t>    }</a:t>
            </a:r>
            <a:endParaRPr lang="en-US"/>
          </a:p>
          <a:p>
            <a:pPr>
              <a:defRPr/>
            </a:pPr>
            <a:r>
              <a:rPr lang="en-US"/>
              <a:t>    endShape();</a:t>
            </a:r>
            <a:endParaRPr lang="en-US"/>
          </a:p>
          <a:p>
            <a:pPr>
              <a:defRPr/>
            </a:pPr>
            <a:r>
              <a:rPr lang="en-US"/>
              <a:t>  }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9" name=""/>
          <p:cNvSpPr/>
          <p:nvPr/>
        </p:nvSpPr>
        <p:spPr>
          <a:xfrm>
            <a:off x="1356845" y="7420136"/>
            <a:ext cx="2340292" cy="234029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" name=""/>
          <p:cNvSpPr/>
          <p:nvPr/>
        </p:nvSpPr>
        <p:spPr>
          <a:xfrm>
            <a:off x="1446857" y="7510147"/>
            <a:ext cx="2160270" cy="216027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 sz="4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내용</a:t>
            </a:r>
            <a:endParaRPr lang="ko-KR" altLang="en-US" sz="40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0758870" y="6651809"/>
            <a:ext cx="4071971" cy="143584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r>
              <a:rPr lang="en-US"/>
              <a:t> translate(a,b);</a:t>
            </a:r>
            <a:endParaRPr lang="en-US"/>
          </a:p>
          <a:p>
            <a:pPr>
              <a:defRPr/>
            </a:pPr>
            <a:r>
              <a:rPr lang="en-US"/>
              <a:t>  rotateX(rotx);</a:t>
            </a:r>
            <a:endParaRPr lang="en-US"/>
          </a:p>
          <a:p>
            <a:pPr>
              <a:defRPr/>
            </a:pPr>
            <a:r>
              <a:rPr lang="en-US"/>
              <a:t>  rotateY(roty);</a:t>
            </a:r>
            <a:endParaRPr lang="en-US"/>
          </a:p>
          <a:p>
            <a:pPr>
              <a:defRPr/>
            </a:pPr>
            <a:r>
              <a:rPr lang="en-US"/>
              <a:t>  if(b&gt;1050){b=1050;}</a:t>
            </a:r>
            <a:endParaRPr lang="en-US"/>
          </a:p>
          <a:p>
            <a:pPr>
              <a:defRPr/>
            </a:pPr>
            <a:r>
              <a:rPr lang="en-US"/>
              <a:t>  noStroke();</a:t>
            </a:r>
            <a:endParaRPr lang="en-US"/>
          </a:p>
          <a:p>
            <a:pPr>
              <a:defRPr/>
            </a:pPr>
            <a:r>
              <a:rPr lang="en-US"/>
              <a:t>  scale(15);</a:t>
            </a:r>
            <a:endParaRPr lang="en-US"/>
          </a:p>
          <a:p>
            <a:pPr>
              <a:defRPr/>
            </a:pPr>
            <a:r>
              <a:rPr lang="en-US"/>
              <a:t>  TexturedCube(tex);</a:t>
            </a:r>
            <a:endParaRPr lang="en-US"/>
          </a:p>
          <a:p>
            <a:pPr>
              <a:defRPr/>
            </a:pPr>
            <a:r>
              <a:rPr lang="en-US"/>
              <a:t>}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void keyPressed(){</a:t>
            </a:r>
            <a:endParaRPr lang="en-US"/>
          </a:p>
          <a:p>
            <a:pPr>
              <a:defRPr/>
            </a:pPr>
            <a:r>
              <a:rPr lang="en-US"/>
              <a:t>  if(key == CODED){</a:t>
            </a:r>
            <a:endParaRPr lang="en-US"/>
          </a:p>
          <a:p>
            <a:pPr>
              <a:defRPr/>
            </a:pPr>
            <a:r>
              <a:rPr lang="en-US"/>
              <a:t>    if(keyCode == UP){b=b-50;}</a:t>
            </a:r>
            <a:endParaRPr lang="en-US"/>
          </a:p>
          <a:p>
            <a:pPr>
              <a:defRPr/>
            </a:pPr>
            <a:r>
              <a:rPr lang="en-US"/>
              <a:t>    if(keyCode == DOWN){b=b+50;}</a:t>
            </a:r>
            <a:endParaRPr lang="en-US"/>
          </a:p>
          <a:p>
            <a:pPr>
              <a:defRPr/>
            </a:pPr>
            <a:r>
              <a:rPr lang="en-US"/>
              <a:t>    if(keyCode == RIGHT){a=a+50;}</a:t>
            </a:r>
            <a:endParaRPr lang="en-US"/>
          </a:p>
          <a:p>
            <a:pPr>
              <a:defRPr/>
            </a:pPr>
            <a:r>
              <a:rPr lang="en-US"/>
              <a:t>    if(keyCode == LEFT){a=a-50;}</a:t>
            </a:r>
            <a:endParaRPr lang="en-US"/>
          </a:p>
          <a:p>
            <a:pPr>
              <a:defRPr/>
            </a:pPr>
            <a:r>
              <a:rPr lang="en-US"/>
              <a:t>  }</a:t>
            </a:r>
            <a:endParaRPr lang="en-US"/>
          </a:p>
          <a:p>
            <a:pPr>
              <a:defRPr/>
            </a:pPr>
            <a:r>
              <a:rPr lang="en-US"/>
              <a:t>}</a:t>
            </a:r>
            <a:endParaRPr lang="en-US"/>
          </a:p>
          <a:p>
            <a:pPr>
              <a:defRPr/>
            </a:pPr>
            <a:r>
              <a:rPr lang="en-US"/>
              <a:t>void TexturedCube(PImage tex) {</a:t>
            </a:r>
            <a:endParaRPr lang="en-US"/>
          </a:p>
          <a:p>
            <a:pPr>
              <a:defRPr/>
            </a:pPr>
            <a:r>
              <a:rPr lang="en-US"/>
              <a:t>  beginShape(QUADS);</a:t>
            </a:r>
            <a:endParaRPr lang="en-US"/>
          </a:p>
          <a:p>
            <a:pPr>
              <a:defRPr/>
            </a:pPr>
            <a:r>
              <a:rPr lang="en-US"/>
              <a:t>  texture(tex);</a:t>
            </a:r>
            <a:endParaRPr lang="en-US"/>
          </a:p>
          <a:p>
            <a:pPr>
              <a:defRPr/>
            </a:pPr>
            <a:r>
              <a:rPr lang="en-US"/>
              <a:t>  vertex(-1, -1,  1, 0, 0);</a:t>
            </a:r>
            <a:endParaRPr lang="en-US"/>
          </a:p>
          <a:p>
            <a:pPr>
              <a:defRPr/>
            </a:pPr>
            <a:r>
              <a:rPr lang="en-US"/>
              <a:t>  vertex( 1, -1,  1, 1, 0);</a:t>
            </a:r>
            <a:endParaRPr lang="en-US"/>
          </a:p>
          <a:p>
            <a:pPr>
              <a:defRPr/>
            </a:pPr>
            <a:r>
              <a:rPr lang="en-US"/>
              <a:t>  vertex( 1,  1,  1, 1, 1);</a:t>
            </a:r>
            <a:endParaRPr lang="en-US"/>
          </a:p>
          <a:p>
            <a:pPr>
              <a:defRPr/>
            </a:pPr>
            <a:r>
              <a:rPr lang="en-US"/>
              <a:t>  vertex(-1,  1,  1, 0, 1);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 vertex( 1, -1, -1, 0, 0);</a:t>
            </a:r>
            <a:endParaRPr lang="en-US"/>
          </a:p>
          <a:p>
            <a:pPr>
              <a:defRPr/>
            </a:pPr>
            <a:r>
              <a:rPr lang="en-US"/>
              <a:t>  vertex(-1, -1, -1, 1, 0);</a:t>
            </a:r>
            <a:endParaRPr lang="en-US"/>
          </a:p>
          <a:p>
            <a:pPr>
              <a:defRPr/>
            </a:pPr>
            <a:r>
              <a:rPr lang="en-US"/>
              <a:t>  vertex(-1,  1, -1, 1, 1);</a:t>
            </a:r>
            <a:endParaRPr lang="en-US"/>
          </a:p>
          <a:p>
            <a:pPr>
              <a:defRPr/>
            </a:pPr>
            <a:r>
              <a:rPr lang="en-US"/>
              <a:t>  vertex( 1,  1, -1, 0, 1);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 vertex(-1,  1,  1, 0, 0);</a:t>
            </a:r>
            <a:endParaRPr lang="en-US"/>
          </a:p>
          <a:p>
            <a:pPr>
              <a:defRPr/>
            </a:pPr>
            <a:r>
              <a:rPr lang="en-US"/>
              <a:t>  vertex( 1,  1,  1, 1, 0);</a:t>
            </a:r>
            <a:endParaRPr lang="en-US"/>
          </a:p>
          <a:p>
            <a:pPr>
              <a:defRPr/>
            </a:pPr>
            <a:r>
              <a:rPr lang="en-US"/>
              <a:t>  vertex( 1,  1, -1, 1, 1);</a:t>
            </a:r>
            <a:endParaRPr lang="en-US"/>
          </a:p>
          <a:p>
            <a:pPr>
              <a:defRPr/>
            </a:pPr>
            <a:r>
              <a:rPr lang="en-US"/>
              <a:t>  vertex(-1,  1, -1, 0, 1);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 vertex(-1, -1, -1, 0, 0);</a:t>
            </a:r>
            <a:endParaRPr lang="en-US"/>
          </a:p>
          <a:p>
            <a:pPr>
              <a:defRPr/>
            </a:pPr>
            <a:r>
              <a:rPr lang="en-US"/>
              <a:t>  vertex( 1, -1, -1, 1, 0);</a:t>
            </a:r>
            <a:endParaRPr lang="en-US"/>
          </a:p>
          <a:p>
            <a:pPr>
              <a:defRPr/>
            </a:pPr>
            <a:r>
              <a:rPr lang="en-US"/>
              <a:t>  vertex( 1, -1,  1, 1, 1);</a:t>
            </a:r>
            <a:endParaRPr lang="en-US"/>
          </a:p>
          <a:p>
            <a:pPr>
              <a:defRPr/>
            </a:pPr>
            <a:r>
              <a:rPr lang="en-US"/>
              <a:t>  vertex(-1, -1,  1, 0, 1);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 vertex( 1, -1,  1, 0, 0);</a:t>
            </a:r>
            <a:endParaRPr lang="en-US"/>
          </a:p>
          <a:p>
            <a:pPr>
              <a:defRPr/>
            </a:pPr>
            <a:r>
              <a:rPr lang="en-US"/>
              <a:t>  vertex( 1, -1, -1, 1, 0);</a:t>
            </a:r>
            <a:endParaRPr lang="en-US"/>
          </a:p>
          <a:p>
            <a:pPr>
              <a:defRPr/>
            </a:pPr>
            <a:r>
              <a:rPr lang="en-US"/>
              <a:t>  vertex( 1,  1, -1, 1, 1);</a:t>
            </a:r>
            <a:endParaRPr lang="en-US"/>
          </a:p>
          <a:p>
            <a:pPr>
              <a:defRPr/>
            </a:pPr>
            <a:r>
              <a:rPr lang="en-US"/>
              <a:t>  vertex( 1,  1,  1, 0, 1);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 vertex(-1, -1, -1, 0, 0);</a:t>
            </a:r>
            <a:endParaRPr lang="en-US"/>
          </a:p>
          <a:p>
            <a:pPr>
              <a:defRPr/>
            </a:pPr>
            <a:r>
              <a:rPr lang="en-US"/>
              <a:t>  vertex(-1, -1,  1, 1, 0);</a:t>
            </a:r>
            <a:endParaRPr lang="en-US"/>
          </a:p>
          <a:p>
            <a:pPr>
              <a:defRPr/>
            </a:pPr>
            <a:r>
              <a:rPr lang="en-US"/>
              <a:t>  vertex(-1,  1,  1, 1, 1);</a:t>
            </a:r>
            <a:endParaRPr lang="en-US"/>
          </a:p>
          <a:p>
            <a:pPr>
              <a:defRPr/>
            </a:pPr>
            <a:r>
              <a:rPr lang="en-US"/>
              <a:t>  vertex(-1,  1, -1, 0, 1);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 endShape();</a:t>
            </a:r>
            <a:endParaRPr lang="en-US"/>
          </a:p>
          <a:p>
            <a:pPr>
              <a:defRPr/>
            </a:pPr>
            <a:r>
              <a:rPr lang="en-US"/>
              <a:t>}</a:t>
            </a:r>
            <a:endParaRPr lang="en-US"/>
          </a:p>
        </p:txBody>
      </p:sp>
      <p:cxnSp>
        <p:nvCxnSpPr>
          <p:cNvPr id="12" name=""/>
          <p:cNvCxnSpPr/>
          <p:nvPr/>
        </p:nvCxnSpPr>
        <p:spPr>
          <a:xfrm rot="16200000" flipH="1">
            <a:off x="4137504" y="10693338"/>
            <a:ext cx="21386672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16117259" y="8680293"/>
            <a:ext cx="2160270" cy="216027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 sz="4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실험</a:t>
            </a:r>
            <a:endParaRPr lang="ko-KR" altLang="en-US" sz="40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16027248" y="13046692"/>
            <a:ext cx="2340292" cy="234029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" name=""/>
          <p:cNvSpPr/>
          <p:nvPr/>
        </p:nvSpPr>
        <p:spPr>
          <a:xfrm>
            <a:off x="16117259" y="13136703"/>
            <a:ext cx="2160270" cy="216027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 sz="4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결론</a:t>
            </a:r>
            <a:endParaRPr lang="ko-KR" altLang="en-US" sz="40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18905482" y="9323424"/>
            <a:ext cx="10228380" cy="2739826"/>
          </a:xfrm>
          <a:prstGeom prst="rect">
            <a:avLst/>
          </a:prstGeom>
        </p:spPr>
        <p:txBody>
          <a:bodyPr vert="horz" lIns="91440" tIns="45720" rIns="91440" bIns="45720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이용해 선들을 이어 지형의 기본적인 틀을 잡고 펄린 노이즈를 이용한 더욱 자연스러운 지형을 생성해 기본적인 산의 형태를 재현하고 배경을 하늘색과 유사한 색으로 지정한다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flying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이용해 화면을 보는 자신이 앞으로 가고 있는 듯한 착시 효과를 발생시킨다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vertex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이용해 캐릭터 역할을 할 정육면체를 생성 후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키보드에서 입력받은 방향키에 따라서 자의로 움직일 수 있도록 한다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27248" y="915920"/>
            <a:ext cx="7992424" cy="6188392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16027247" y="17265268"/>
            <a:ext cx="2340292" cy="234029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" name=""/>
          <p:cNvSpPr/>
          <p:nvPr/>
        </p:nvSpPr>
        <p:spPr>
          <a:xfrm>
            <a:off x="16117259" y="17355278"/>
            <a:ext cx="2160270" cy="216027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 sz="4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참고</a:t>
            </a:r>
            <a:endParaRPr lang="ko-KR" altLang="en-US" sz="40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4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문헌</a:t>
            </a:r>
            <a:endParaRPr lang="ko-KR" altLang="en-US" sz="40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18905482" y="17265268"/>
            <a:ext cx="10228380" cy="2893752"/>
          </a:xfrm>
          <a:prstGeom prst="rect">
            <a:avLst/>
          </a:prstGeom>
        </p:spPr>
        <p:txBody>
          <a:bodyPr vert="horz" lIns="91440" tIns="45720" rIns="91440" bIns="45720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https://cafe.naver.com/graphicscafe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https://www.processing.org/examples/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https://www.youtube.com/watch?v=IKB1hWWedMk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"/>
          <p:cNvSpPr/>
          <p:nvPr/>
        </p:nvSpPr>
        <p:spPr>
          <a:xfrm>
            <a:off x="18905482" y="13831028"/>
            <a:ext cx="10228380" cy="1945101"/>
          </a:xfrm>
          <a:prstGeom prst="rect">
            <a:avLst/>
          </a:prstGeom>
        </p:spPr>
        <p:txBody>
          <a:bodyPr vert="horz" lIns="91440" tIns="45720" rIns="91440" bIns="45720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키보드의 입력값에 따라서 캐릭터가 제대로 움직인다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배경과 지형은 실제로 산과 하늘을 떠올리게 하며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캐릭터가 앞으로 날아가고 있다느 느낌을 준다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나래">
  <a:themeElements>
    <a:clrScheme name="나래">
      <a:dk1>
        <a:srgbClr val="000000"/>
      </a:dk1>
      <a:lt1>
        <a:srgbClr val="ffffff"/>
      </a:lt1>
      <a:dk2>
        <a:srgbClr val="3337d5"/>
      </a:dk2>
      <a:lt2>
        <a:srgbClr val="2b9dd7"/>
      </a:lt2>
      <a:accent1>
        <a:srgbClr val="337cd6"/>
      </a:accent1>
      <a:accent2>
        <a:srgbClr val="3333ff"/>
      </a:accent2>
      <a:accent3>
        <a:srgbClr val="99ccff"/>
      </a:accent3>
      <a:accent4>
        <a:srgbClr val="c8e3ff"/>
      </a:accent4>
      <a:accent5>
        <a:srgbClr val="66c408"/>
      </a:accent5>
      <a:accent6>
        <a:srgbClr val="ff6f00"/>
      </a:accent6>
      <a:hlink>
        <a:srgbClr val="b0d6f6"/>
      </a:hlink>
      <a:folHlink>
        <a:srgbClr val="7fa9fd"/>
      </a:folHlink>
    </a:clrScheme>
    <a:fontScheme name="나래">
      <a:majorFont>
        <a:latin typeface="Arial"/>
        <a:ea typeface=""/>
        <a:cs typeface=""/>
        <a:font script="Jpan" typeface="MS PGothic"/>
        <a:font script="Hang" typeface="한컴 쿨재즈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나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357</ep:Words>
  <ep:PresentationFormat>사용자 지정</ep:PresentationFormat>
  <ep:Paragraphs>116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나래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2020-06-09T07:55:41.608</dcterms:created>
  <dc:creator>kimch</dc:creator>
  <cp:lastModifiedBy>kimch</cp:lastModifiedBy>
  <dcterms:modified xsi:type="dcterms:W3CDTF">2020-06-09T13:19:11.350</dcterms:modified>
  <cp:revision>27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