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0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9114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41691" y="4137021"/>
            <a:ext cx="7970657" cy="2555234"/>
            <a:chOff x="500024" y="4137021"/>
            <a:chExt cx="8643976" cy="2555234"/>
          </a:xfrm>
        </p:grpSpPr>
        <p:sp>
          <p:nvSpPr>
            <p:cNvPr id="11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3714750" y="0"/>
            <a:ext cx="6191248" cy="2032000"/>
            <a:chOff x="3419856" y="0"/>
            <a:chExt cx="8772142" cy="2032001"/>
          </a:xfrm>
        </p:grpSpPr>
        <p:sp>
          <p:nvSpPr>
            <p:cNvPr id="14" name=""/>
            <p:cNvSpPr/>
            <p:nvPr/>
          </p:nvSpPr>
          <p:spPr>
            <a:xfrm>
              <a:off x="4233299" y="428605"/>
              <a:ext cx="7958699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3419856" y="0"/>
              <a:ext cx="8295934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85899" y="2571744"/>
            <a:ext cx="8110569" cy="957705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485899" y="3539218"/>
            <a:ext cx="8110569" cy="571503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3F3C7D-C44F-4366-82B1-4C4A2D50ED83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0"/>
            <a:ext cx="4527020" cy="263433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0" y="4183080"/>
            <a:ext cx="7927276" cy="2032000"/>
            <a:chOff x="0" y="0"/>
            <a:chExt cx="9144000" cy="2032001"/>
          </a:xfrm>
        </p:grpSpPr>
        <p:sp>
          <p:nvSpPr>
            <p:cNvPr id="8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"/>
          <p:cNvGrpSpPr/>
          <p:nvPr/>
        </p:nvGrpSpPr>
        <p:grpSpPr>
          <a:xfrm rot="0" flipH="1">
            <a:off x="0" y="0"/>
            <a:ext cx="7634740" cy="2032000"/>
            <a:chOff x="0" y="0"/>
            <a:chExt cx="9144000" cy="2032001"/>
          </a:xfrm>
        </p:grpSpPr>
        <p:sp>
          <p:nvSpPr>
            <p:cNvPr id="13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68286" y="2428868"/>
            <a:ext cx="9369424" cy="1470024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495298" y="6356350"/>
            <a:ext cx="2311399" cy="365124"/>
          </a:xfrm>
        </p:spPr>
        <p:txBody>
          <a:bodyPr/>
          <a:lstStyle/>
          <a:p>
            <a:pPr>
              <a:defRPr lang="ko-KR" altLang="en-US"/>
            </a:pPr>
            <a:fld id="{52BC57F3-9C61-4DD8-BC82-791510D19AD4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384549" y="6356350"/>
            <a:ext cx="3136899" cy="36512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7099299" y="6356350"/>
            <a:ext cx="2311399" cy="365124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5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5352954" y="0"/>
            <a:ext cx="4553043" cy="26343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360693" y="1360702"/>
            <a:ext cx="5148943" cy="2427500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3597734" y="0"/>
            <a:ext cx="6308262" cy="1357298"/>
            <a:chOff x="0" y="0"/>
            <a:chExt cx="9144000" cy="2032001"/>
          </a:xfrm>
        </p:grpSpPr>
        <p:sp>
          <p:nvSpPr>
            <p:cNvPr id="9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"/>
          <p:cNvGrpSpPr/>
          <p:nvPr/>
        </p:nvGrpSpPr>
        <p:grpSpPr>
          <a:xfrm rot="0" flipH="1">
            <a:off x="3539228" y="4071944"/>
            <a:ext cx="6134632" cy="2600696"/>
            <a:chOff x="500024" y="4137021"/>
            <a:chExt cx="8643976" cy="2555234"/>
          </a:xfrm>
        </p:grpSpPr>
        <p:sp>
          <p:nvSpPr>
            <p:cNvPr id="15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166917" y="1428735"/>
            <a:ext cx="6655640" cy="1142999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4"/>
          </p:nvPr>
        </p:nvSpPr>
        <p:spPr>
          <a:xfrm>
            <a:off x="2166917" y="2643188"/>
            <a:ext cx="6655640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BB672A5-5BAE-46CA-A956-0A74255F87A1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243369" y="1243382"/>
            <a:ext cx="5148943" cy="2662147"/>
          </a:xfrm>
          <a:prstGeom prst="rect">
            <a:avLst/>
          </a:prstGeom>
        </p:spPr>
      </p:pic>
      <p:grpSp>
        <p:nvGrpSpPr>
          <p:cNvPr id="7" name=""/>
          <p:cNvGrpSpPr/>
          <p:nvPr/>
        </p:nvGrpSpPr>
        <p:grpSpPr>
          <a:xfrm rot="16200000">
            <a:off x="6979409" y="1249014"/>
            <a:ext cx="4500484" cy="1083449"/>
            <a:chOff x="4643516" y="1"/>
            <a:chExt cx="4500484" cy="1000108"/>
          </a:xfrm>
        </p:grpSpPr>
        <p:sp>
          <p:nvSpPr>
            <p:cNvPr id="8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7770017" y="274637"/>
            <a:ext cx="164068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95298" y="274637"/>
            <a:ext cx="7078661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4BE92F-BAFE-4705-AE57-F7ACE4712A3E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FDB3C7-5054-4286-85C3-4F59C1C046CC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10B068-B361-4947-BC31-3FFBE4975B8E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309529" y="4013206"/>
            <a:ext cx="5569991" cy="2555234"/>
            <a:chOff x="380959" y="4013206"/>
            <a:chExt cx="9048784" cy="2555234"/>
          </a:xfrm>
        </p:grpSpPr>
        <p:sp>
          <p:nvSpPr>
            <p:cNvPr id="8" name=""/>
            <p:cNvSpPr/>
            <p:nvPr/>
          </p:nvSpPr>
          <p:spPr>
            <a:xfrm>
              <a:off x="2168966" y="4019335"/>
              <a:ext cx="7260777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4000"/>
                  </a:schemeClr>
                </a:gs>
                <a:gs pos="50000">
                  <a:schemeClr val="bg1">
                    <a:lumMod val="85000"/>
                    <a:alpha val="26000"/>
                  </a:schemeClr>
                </a:gs>
                <a:gs pos="72000">
                  <a:schemeClr val="bg1">
                    <a:lumMod val="85000"/>
                    <a:alpha val="2000"/>
                  </a:schemeClr>
                </a:gs>
                <a:gs pos="89000">
                  <a:schemeClr val="bg1">
                    <a:lumMod val="75000"/>
                    <a:alpha val="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380959" y="4013206"/>
              <a:ext cx="6479709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530537" y="4019565"/>
              <a:ext cx="8899206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>
                    <a:alpha val="56000"/>
                  </a:schemeClr>
                </a:gs>
                <a:gs pos="72000">
                  <a:schemeClr val="bg2">
                    <a:alpha val="47000"/>
                  </a:schemeClr>
                </a:gs>
                <a:gs pos="89000">
                  <a:schemeClr val="bg2">
                    <a:lumMod val="60000"/>
                    <a:lumOff val="40000"/>
                    <a:alpha val="11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"/>
          <p:cNvGrpSpPr/>
          <p:nvPr/>
        </p:nvGrpSpPr>
        <p:grpSpPr>
          <a:xfrm rot="0" flipH="1">
            <a:off x="0" y="0"/>
            <a:ext cx="7661665" cy="2032000"/>
            <a:chOff x="0" y="0"/>
            <a:chExt cx="9144000" cy="2032001"/>
          </a:xfrm>
        </p:grpSpPr>
        <p:sp>
          <p:nvSpPr>
            <p:cNvPr id="14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176369" y="2786047"/>
            <a:ext cx="8420099" cy="928704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176369" y="2214554"/>
            <a:ext cx="8420099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4D4F9BB-4132-4287-8CC8-8D855CD297EE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5586983" y="0"/>
            <a:ext cx="4319014" cy="26343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95298" y="1384300"/>
            <a:ext cx="437514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5035549" y="1384300"/>
            <a:ext cx="437514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9A288E1-115A-4383-9733-92AB1765EBDC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081693-AE98-47AF-BCDA-93D1F4898FF4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494029" y="1214421"/>
            <a:ext cx="89153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350836" y="6356350"/>
            <a:ext cx="2311399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AA4EAC8-C441-4BE7-B3AD-00E7DB0BEFCE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3384549" y="6356350"/>
            <a:ext cx="3136899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7223124" y="6356350"/>
            <a:ext cx="2311399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495298" y="1277872"/>
            <a:ext cx="437514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5035549" y="1277872"/>
            <a:ext cx="437514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494029" y="3786190"/>
            <a:ext cx="437514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5034280" y="3786190"/>
            <a:ext cx="437514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350836" y="6356350"/>
            <a:ext cx="2311399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D74842-A1D3-4A5D-B60D-F66EAD15763D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3384549" y="6356350"/>
            <a:ext cx="3136899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7223124" y="6356350"/>
            <a:ext cx="2311399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4182808" cy="2643181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26705" y="4772044"/>
            <a:ext cx="7052588" cy="566737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426705" y="584219"/>
            <a:ext cx="7052588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426705" y="5338782"/>
            <a:ext cx="7052588" cy="804861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>
          <a:xfrm>
            <a:off x="350836" y="6356350"/>
            <a:ext cx="2311399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3746A07-4E39-4CFF-B8D7-EE6D080B9A38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3384549" y="6356350"/>
            <a:ext cx="3136899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7223124" y="6356350"/>
            <a:ext cx="2311399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821012" y="0"/>
            <a:ext cx="4084985" cy="1000108"/>
            <a:chOff x="4643516" y="1"/>
            <a:chExt cx="4500484" cy="1000108"/>
          </a:xfrm>
        </p:grpSpPr>
        <p:sp>
          <p:nvSpPr>
            <p:cNvPr id="11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4592359" cy="35052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50836" y="123801"/>
            <a:ext cx="9183687" cy="93978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350836" y="1308100"/>
            <a:ext cx="9183687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350836" y="6356350"/>
            <a:ext cx="23113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0B84D3C4-AC30-4BDB-A481-8CE9613C97F6}" type="datetime1">
              <a:rPr lang="ko-KR" altLang="en-US"/>
              <a:pPr latinLnBrk="1"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384549" y="6356350"/>
            <a:ext cx="31368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223124" y="6356350"/>
            <a:ext cx="23113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afe.naver.com/graphicscafe" TargetMode="External" /><Relationship Id="rId3" Type="http://schemas.openxmlformats.org/officeDocument/2006/relationships/hyperlink" Target="https://www.processing.org/examples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19810" y="1786134"/>
            <a:ext cx="9466380" cy="3285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solidFill>
                  <a:srgbClr val="3a3c84"/>
                </a:solidFill>
              </a:rPr>
              <a:t>펄린 노이즈를 이용한 게임의</a:t>
            </a:r>
            <a:endParaRPr lang="ko-KR" altLang="en-US" sz="5000" b="1">
              <a:solidFill>
                <a:srgbClr val="3a3c84"/>
              </a:solidFill>
            </a:endParaRPr>
          </a:p>
          <a:p>
            <a:pPr algn="ctr">
              <a:defRPr/>
            </a:pPr>
            <a:r>
              <a:rPr lang="ko-KR" altLang="en-US" sz="5000" b="1">
                <a:solidFill>
                  <a:srgbClr val="3a3c84"/>
                </a:solidFill>
              </a:rPr>
              <a:t> 배경을 될 지형 생성</a:t>
            </a:r>
            <a:endParaRPr lang="ko-KR" altLang="en-US" sz="5000" b="1">
              <a:solidFill>
                <a:srgbClr val="3a3c84"/>
              </a:solidFill>
            </a:endParaRPr>
          </a:p>
          <a:p>
            <a:pPr algn="ctr">
              <a:defRPr/>
            </a:pPr>
            <a:endParaRPr lang="ko-KR" altLang="en-US" sz="5000" b="1">
              <a:solidFill>
                <a:srgbClr val="3a3c84"/>
              </a:solidFill>
            </a:endParaRPr>
          </a:p>
          <a:p>
            <a:pPr algn="r">
              <a:defRPr/>
            </a:pPr>
            <a:r>
              <a:rPr lang="ko-KR" altLang="en-US" sz="3000" b="1">
                <a:solidFill>
                  <a:srgbClr val="000000"/>
                </a:solidFill>
              </a:rPr>
              <a:t>참가자 </a:t>
            </a:r>
            <a:r>
              <a:rPr lang="en-US" altLang="ko-KR" sz="3000" b="1">
                <a:solidFill>
                  <a:srgbClr val="000000"/>
                </a:solidFill>
              </a:rPr>
              <a:t>:</a:t>
            </a:r>
            <a:r>
              <a:rPr lang="ko-KR" altLang="en-US" sz="3000" b="1">
                <a:solidFill>
                  <a:srgbClr val="000000"/>
                </a:solidFill>
              </a:rPr>
              <a:t> </a:t>
            </a:r>
            <a:r>
              <a:rPr lang="en-US" altLang="ko-KR" sz="3000" b="1">
                <a:solidFill>
                  <a:srgbClr val="000000"/>
                </a:solidFill>
              </a:rPr>
              <a:t>20191135</a:t>
            </a:r>
            <a:r>
              <a:rPr lang="ko-KR" altLang="en-US" sz="3000" b="1">
                <a:solidFill>
                  <a:srgbClr val="000000"/>
                </a:solidFill>
              </a:rPr>
              <a:t> 천준영</a:t>
            </a:r>
            <a:endParaRPr lang="ko-KR" altLang="en-US" sz="3000" b="1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altLang="ko-KR" sz="3000" b="1">
                <a:solidFill>
                  <a:srgbClr val="000000"/>
                </a:solidFill>
              </a:rPr>
              <a:t>20191134</a:t>
            </a:r>
            <a:r>
              <a:rPr lang="ko-KR" altLang="en-US" sz="3000" b="1">
                <a:solidFill>
                  <a:srgbClr val="000000"/>
                </a:solidFill>
              </a:rPr>
              <a:t> 이진욱</a:t>
            </a:r>
            <a:endParaRPr lang="ko-KR" altLang="en-US"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sz="4000"/>
              <a:t>목차</a:t>
            </a:r>
            <a:endParaRPr lang="ko-KR" altLang="en-US" sz="4000"/>
          </a:p>
        </p:txBody>
      </p:sp>
      <p:sp>
        <p:nvSpPr>
          <p:cNvPr id="4" name=""/>
          <p:cNvSpPr>
            <a:spLocks noGrp="1"/>
          </p:cNvSpPr>
          <p:nvPr/>
        </p:nvSpPr>
        <p:spPr>
          <a:xfrm>
            <a:off x="1184216" y="1243704"/>
            <a:ext cx="7537568" cy="4379837"/>
          </a:xfrm>
          <a:prstGeom prst="rect">
            <a:avLst/>
          </a:prstGeom>
        </p:spPr>
        <p:txBody>
          <a:bodyPr vert="horz" lIns="91440" tIns="45720" rIns="91440" bIns="45720"/>
          <a:p>
            <a:pPr marL="444000" indent="-4440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내용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4000" indent="-4440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실험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4000" indent="-4440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4000" indent="-4440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참고 문헌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/>
              <a:t>1.</a:t>
            </a:r>
            <a:r>
              <a:rPr lang="ko-KR" altLang="en-US" sz="4000"/>
              <a:t>내용</a:t>
            </a:r>
            <a:endParaRPr lang="ko-KR" altLang="en-US" sz="4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61156" y="1297276"/>
            <a:ext cx="9183687" cy="496093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100"/>
              <a:t>Image tex;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float rotx = PI/4;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float roty = PI/4;</a:t>
            </a:r>
            <a:endParaRPr lang="en-US" sz="2100"/>
          </a:p>
          <a:p>
            <a:pPr marL="0" indent="0">
              <a:buNone/>
              <a:defRPr/>
            </a:pP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int cols,rows;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int scl =20;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int w = 2000;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int h = 1600;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int a = 1000;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int b = 1000;</a:t>
            </a:r>
            <a:endParaRPr lang="en-US" sz="2100"/>
          </a:p>
          <a:p>
            <a:pPr marL="0" indent="0">
              <a:buNone/>
              <a:defRPr/>
            </a:pP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float[][] terrain;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float flying = 0; </a:t>
            </a:r>
            <a:endParaRPr lang="ko-KR" altLang="en-US" sz="2100"/>
          </a:p>
        </p:txBody>
      </p:sp>
      <p:sp>
        <p:nvSpPr>
          <p:cNvPr id="4" name=""/>
          <p:cNvSpPr/>
          <p:nvPr/>
        </p:nvSpPr>
        <p:spPr>
          <a:xfrm>
            <a:off x="4747348" y="1297276"/>
            <a:ext cx="4797496" cy="4960939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>
              <a:buNone/>
              <a:defRPr/>
            </a:pPr>
            <a:r>
              <a:rPr lang="en-US" sz="2100"/>
              <a:t>void setup(){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size(800,600,P3D);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tex = loadImage("berlin-1.jpg");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textureMode(NORMAL);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cols = w / scl;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rows = h / scl;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terrain = new float[cols][rows];</a:t>
            </a:r>
            <a:endParaRPr lang="en-US" sz="2100"/>
          </a:p>
          <a:p>
            <a:pPr marL="0" indent="0">
              <a:buNone/>
              <a:defRPr/>
            </a:pPr>
            <a:r>
              <a:rPr lang="en-US" altLang="ko-KR" sz="2100">
                <a:solidFill>
                  <a:srgbClr val="000000"/>
                </a:solidFill>
              </a:rPr>
              <a:t>}</a:t>
            </a:r>
            <a:endParaRPr lang="en-US" altLang="ko-KR" sz="21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100">
                <a:solidFill>
                  <a:srgbClr val="ff6600"/>
                </a:solidFill>
              </a:rPr>
              <a:t>뒷부분에서 쓰일 주요 변수들의 선언</a:t>
            </a:r>
            <a:endParaRPr lang="ko-KR" altLang="en-US" sz="21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100">
                <a:solidFill>
                  <a:srgbClr val="ff6600"/>
                </a:solidFill>
              </a:rPr>
              <a:t>생성된 지형을 담을 </a:t>
            </a:r>
            <a:r>
              <a:rPr lang="en-US" altLang="ko-KR" sz="2100">
                <a:solidFill>
                  <a:srgbClr val="ff6600"/>
                </a:solidFill>
              </a:rPr>
              <a:t>2</a:t>
            </a:r>
            <a:r>
              <a:rPr lang="ko-KR" altLang="en-US" sz="2100">
                <a:solidFill>
                  <a:srgbClr val="ff6600"/>
                </a:solidFill>
              </a:rPr>
              <a:t>차원 배열의 선언</a:t>
            </a:r>
            <a:endParaRPr lang="ko-KR" altLang="en-US" sz="21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100">
                <a:solidFill>
                  <a:srgbClr val="ff6600"/>
                </a:solidFill>
              </a:rPr>
              <a:t>정육면체의 외형인 그림 불러오기 </a:t>
            </a:r>
            <a:endParaRPr lang="ko-KR" altLang="en-US" sz="210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50836" y="185448"/>
            <a:ext cx="4602163" cy="648710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100"/>
              <a:t>void draw(){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flying -= 0.1;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rotx -=0.1;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roty -=0.1;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float yoff = flying;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for(int y=0; y&lt;rows; y++){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float xoff = 0;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for(int x=0; x&lt;cols; x++){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  terrain[x][y] = map(noise(xoff,yoff),0,-1,-100,100);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  xoff += 0.2;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}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yoff += 0.2;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}</a:t>
            </a:r>
            <a:endParaRPr lang="en-US" sz="2100"/>
          </a:p>
          <a:p>
            <a:pPr marL="0" indent="0">
              <a:buNone/>
              <a:defRPr/>
            </a:pPr>
            <a:r>
              <a:rPr lang="ko-KR" altLang="en-US" sz="2100">
                <a:solidFill>
                  <a:srgbClr val="ff6600"/>
                </a:solidFill>
              </a:rPr>
              <a:t>지형에 굴곡을 주고 펄린 노이즈를 이용해 더욱 자연스럽게 만들어준다</a:t>
            </a:r>
            <a:r>
              <a:rPr lang="en-US" altLang="ko-KR" sz="2100">
                <a:solidFill>
                  <a:srgbClr val="ff6600"/>
                </a:solidFill>
              </a:rPr>
              <a:t>.</a:t>
            </a:r>
            <a:endParaRPr lang="en-US" altLang="ko-KR" sz="2100">
              <a:solidFill>
                <a:srgbClr val="ff6600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4953000" y="185448"/>
            <a:ext cx="4581524" cy="6487104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>
              <a:buNone/>
              <a:defRPr/>
            </a:pPr>
            <a:r>
              <a:rPr lang="en-US" sz="2100"/>
              <a:t>  background(178,235,244);</a:t>
            </a:r>
            <a:endParaRPr lang="en-US" sz="2100"/>
          </a:p>
          <a:p>
            <a:pPr marL="0" indent="0">
              <a:buNone/>
              <a:defRPr/>
            </a:pPr>
            <a:r>
              <a:rPr lang="ko-KR" altLang="en-US" sz="2100"/>
              <a:t>  </a:t>
            </a:r>
            <a:r>
              <a:rPr lang="en-US" sz="2100"/>
              <a:t>stroke(255);</a:t>
            </a:r>
            <a:endParaRPr lang="en-US" sz="2100"/>
          </a:p>
          <a:p>
            <a:pPr marL="0" indent="0">
              <a:buNone/>
              <a:defRPr/>
            </a:pPr>
            <a:r>
              <a:rPr lang="ko-KR" altLang="en-US" sz="2100"/>
              <a:t>  </a:t>
            </a:r>
            <a:r>
              <a:rPr lang="en-US" sz="2100"/>
              <a:t>noFill();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translate(width/2,height/2+50);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rotateX(PI/3);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translate(-w/2,-h/2);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for(int y=0; y&lt;rows-1; y++){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beginShape(TRIANGLE_STRIP);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for(int x=0; x&lt;cols; x++){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  fill(29,219,22);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  vertex(x*scl,y*scl,terrain[x][y]);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  vertex(x*scl,(y+1)*scl,terrain[x][y+1]);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}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endShape();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}</a:t>
            </a:r>
            <a:endParaRPr lang="en-US" sz="2100"/>
          </a:p>
          <a:p>
            <a:pPr marL="0" indent="0">
              <a:buNone/>
              <a:defRPr/>
            </a:pPr>
            <a:r>
              <a:rPr lang="en-US" altLang="ko-KR" sz="2100">
                <a:solidFill>
                  <a:srgbClr val="ff6600"/>
                </a:solidFill>
              </a:rPr>
              <a:t>vertex</a:t>
            </a:r>
            <a:r>
              <a:rPr lang="ko-KR" altLang="en-US" sz="2100">
                <a:solidFill>
                  <a:srgbClr val="ff6600"/>
                </a:solidFill>
              </a:rPr>
              <a:t>를 이용한 기초적인 선 긋기</a:t>
            </a:r>
            <a:endParaRPr lang="ko-KR" altLang="en-US" sz="21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100">
                <a:solidFill>
                  <a:srgbClr val="ff6600"/>
                </a:solidFill>
              </a:rPr>
              <a:t>지형과 배경에 어울리는 생깔을 부여한다</a:t>
            </a:r>
            <a:r>
              <a:rPr lang="en-US" altLang="ko-KR" sz="2100">
                <a:solidFill>
                  <a:srgbClr val="ff6600"/>
                </a:solidFill>
              </a:rPr>
              <a:t>.</a:t>
            </a:r>
            <a:endParaRPr lang="en-US" altLang="ko-KR" sz="21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endParaRPr lang="ko-KR" altLang="en-US" sz="210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010" y="252132"/>
            <a:ext cx="6141720" cy="317686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010" y="3633380"/>
            <a:ext cx="6141720" cy="3000375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 rot="16203038">
            <a:off x="6581991" y="3093460"/>
            <a:ext cx="1601931" cy="6710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e5c8"/>
          </a:solidFill>
          <a:ln>
            <a:solidFill>
              <a:srgbClr val="69d8a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" name=""/>
          <p:cNvSpPr txBox="1"/>
          <p:nvPr/>
        </p:nvSpPr>
        <p:spPr>
          <a:xfrm>
            <a:off x="7719204" y="3429000"/>
            <a:ext cx="2013613" cy="365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펄린 노이즈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50836" y="185447"/>
            <a:ext cx="4602163" cy="648710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100"/>
              <a:t> </a:t>
            </a:r>
            <a:r>
              <a:rPr lang="en-US" sz="2100"/>
              <a:t> translate(a,b);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rotateX(rotx);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rotateY(roty);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if(b&gt;1050){b=1050;}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noStroke();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scale(15);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TexturedCube(tex);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}</a:t>
            </a:r>
            <a:endParaRPr lang="en-US" sz="2100"/>
          </a:p>
          <a:p>
            <a:pPr marL="0" indent="0">
              <a:buNone/>
              <a:defRPr/>
            </a:pPr>
            <a:r>
              <a:rPr lang="ko-KR" altLang="en-US" sz="2100">
                <a:solidFill>
                  <a:srgbClr val="ff6600"/>
                </a:solidFill>
              </a:rPr>
              <a:t>캐릭터가 될 정육면체 생성과</a:t>
            </a:r>
            <a:endParaRPr lang="ko-KR" altLang="en-US" sz="21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100">
                <a:solidFill>
                  <a:srgbClr val="ff6600"/>
                </a:solidFill>
              </a:rPr>
              <a:t>회전 설정</a:t>
            </a:r>
            <a:endParaRPr lang="ko-KR" altLang="en-US" sz="2100">
              <a:solidFill>
                <a:srgbClr val="ff6600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4953000" y="185448"/>
            <a:ext cx="4581524" cy="6487104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>
              <a:buNone/>
              <a:defRPr/>
            </a:pPr>
            <a:r>
              <a:rPr lang="en-US" sz="2100"/>
              <a:t>void keyPressed(){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if(key == CODED){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if(keyCode == UP){b=b-50;}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if(keyCode == DOWN){b=b+50;}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if(keyCode == RIGHT){a=a+50;}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  if(keyCode == LEFT){a=a-50;}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}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}</a:t>
            </a:r>
            <a:endParaRPr lang="en-US" sz="2100"/>
          </a:p>
          <a:p>
            <a:pPr marL="0" indent="0">
              <a:buNone/>
              <a:defRPr/>
            </a:pPr>
            <a:endParaRPr lang="ko-KR" altLang="en-US" sz="21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endParaRPr lang="ko-KR" altLang="en-US" sz="21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100">
                <a:solidFill>
                  <a:srgbClr val="ff6600"/>
                </a:solidFill>
              </a:rPr>
              <a:t>키보드에서 받는 값에 따라 이동하도록 설정</a:t>
            </a:r>
            <a:endParaRPr lang="ko-KR" altLang="en-US" sz="210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50836" y="185447"/>
            <a:ext cx="4602163" cy="648710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100"/>
              <a:t>void TexturedCube(PImage tex) {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beginShape(QUADS);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texture(tex);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-1,  1, 0,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-1,  1, 1,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 1,  1, 1,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 1,  1, 0,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-1, -1, 0,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-1, -1, 1,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 1, -1, 1,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 1, -1, 0,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 1,  1, 0,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 1,  1, 1,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 1, -1, 1,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 1, -1, 0,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-1, -1, 0,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-1, -1, 1, 0);</a:t>
            </a:r>
            <a:endParaRPr lang="en-US" sz="2100"/>
          </a:p>
          <a:p>
            <a:pPr marL="0" indent="0">
              <a:buNone/>
              <a:defRPr/>
            </a:pPr>
            <a:endParaRPr lang="ko-KR" altLang="en-US" sz="2100">
              <a:solidFill>
                <a:srgbClr val="ff6600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4953000" y="185447"/>
            <a:ext cx="4602163" cy="6487104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>
              <a:buNone/>
              <a:defRPr/>
            </a:pPr>
            <a:r>
              <a:rPr lang="en-US" sz="2100"/>
              <a:t>  vertex( 1, -1,  1, 1,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-1,  1, 0,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-1,  1, 0,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-1, -1, 1,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 1, -1, 1,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vertex( 1,  1,  1, 0,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-1, -1, 0,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-1,  1, 1, 0);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 1,  1, 1,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vertex(-1,  1, -1, 0, 1);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  endShape();</a:t>
            </a:r>
            <a:endParaRPr lang="en-US" sz="2100"/>
          </a:p>
          <a:p>
            <a:pPr marL="0" indent="0">
              <a:buNone/>
              <a:defRPr/>
            </a:pPr>
            <a:r>
              <a:rPr lang="en-US" sz="2100"/>
              <a:t>}</a:t>
            </a:r>
            <a:endParaRPr lang="en-US" sz="2100"/>
          </a:p>
          <a:p>
            <a:pPr marL="0" indent="0">
              <a:buNone/>
              <a:defRPr/>
            </a:pPr>
            <a:r>
              <a:rPr lang="ko-KR" altLang="en-US" sz="2100">
                <a:solidFill>
                  <a:srgbClr val="ff6600"/>
                </a:solidFill>
              </a:rPr>
              <a:t>정육면체를 생성하는 함수 선언</a:t>
            </a:r>
            <a:endParaRPr lang="ko-KR" altLang="en-US" sz="210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실험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50836" y="1308100"/>
            <a:ext cx="9183687" cy="2785342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이용해 선들을 이어 지형의 기본적인 틀 잡기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펄린 노이즈를 이용해 실제 지형과 같은 자연스러운 굴곡 주기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flying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변수를 이용해 화면을 보는 자신이 앞으로 가고 있는 듯한 착시 효과를 발생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이용해 캐릭터 역할을 할 정육면체를 생성 후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키보드에서 입력받은 방향키에 따라서 자의로 움직일 수 있도록 함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61156" y="875145"/>
            <a:ext cx="9183687" cy="2341564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키보드의 입력값에 따라서 캐릭터가 제대로 움직인다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배경과 지형은 실제로 산과 하늘을 떠올리게 하며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캐릭터가 앞으로 날아가고 있다느 느낌을 준다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61156" y="3429000"/>
            <a:ext cx="9183687" cy="939783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참고문헌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chemeClr val="bg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"/>
          <p:cNvSpPr/>
          <p:nvPr/>
        </p:nvSpPr>
        <p:spPr>
          <a:xfrm>
            <a:off x="361156" y="4252191"/>
            <a:ext cx="9183687" cy="2341564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https://cafe.naver.com/graphicscafe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https://www.processing.org/examples/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https://www.youtube.com/watch?v=IKB1hWWedMk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b0d6f6"/>
      </a:hlink>
      <a:folHlink>
        <a:srgbClr val="7fa9fd"/>
      </a:folHlink>
    </a:clrScheme>
    <a:fontScheme name="나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397</ep:Words>
  <ep:PresentationFormat>A4 용지(210x297mm)</ep:PresentationFormat>
  <ep:Paragraphs>127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나래</vt:lpstr>
      <vt:lpstr>슬라이드 1</vt:lpstr>
      <vt:lpstr>목차</vt:lpstr>
      <vt:lpstr>1.내용</vt:lpstr>
      <vt:lpstr>슬라이드 4</vt:lpstr>
      <vt:lpstr>슬라이드 5</vt:lpstr>
      <vt:lpstr>슬라이드 6</vt:lpstr>
      <vt:lpstr>슬라이드 7</vt:lpstr>
      <vt:lpstr>2. 실험</vt:lpstr>
      <vt:lpstr>3.결론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2020-06-09T07:55:41.608</dcterms:created>
  <dc:creator>kimch</dc:creator>
  <cp:lastModifiedBy>kimch</cp:lastModifiedBy>
  <dcterms:modified xsi:type="dcterms:W3CDTF">2020-06-09T13:42:57.368</dcterms:modified>
  <cp:revision>35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