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1"/>
  </p:notesMasterIdLst>
  <p:sldIdLst>
    <p:sldId id="294" r:id="rId2"/>
    <p:sldId id="258" r:id="rId3"/>
    <p:sldId id="300" r:id="rId4"/>
    <p:sldId id="309" r:id="rId5"/>
    <p:sldId id="308" r:id="rId6"/>
    <p:sldId id="302" r:id="rId7"/>
    <p:sldId id="311" r:id="rId8"/>
    <p:sldId id="310" r:id="rId9"/>
    <p:sldId id="312" r:id="rId10"/>
    <p:sldId id="313" r:id="rId11"/>
    <p:sldId id="314" r:id="rId12"/>
    <p:sldId id="315" r:id="rId13"/>
    <p:sldId id="301" r:id="rId14"/>
    <p:sldId id="317" r:id="rId15"/>
    <p:sldId id="298" r:id="rId16"/>
    <p:sldId id="307" r:id="rId17"/>
    <p:sldId id="299" r:id="rId18"/>
    <p:sldId id="279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EB"/>
    <a:srgbClr val="A8DBA7"/>
    <a:srgbClr val="D0F09F"/>
    <a:srgbClr val="173616"/>
    <a:srgbClr val="2F6D2D"/>
    <a:srgbClr val="77BE9C"/>
    <a:srgbClr val="47936F"/>
    <a:srgbClr val="3D90B9"/>
    <a:srgbClr val="67A086"/>
    <a:srgbClr val="589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2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Note-taking demand</c:v>
                </c:pt>
              </c:strCache>
            </c:strRef>
          </c:tx>
          <c:spPr>
            <a:solidFill>
              <a:srgbClr val="A8DB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D0F09F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Never</c:v>
                </c:pt>
                <c:pt idx="1">
                  <c:v>Rarely</c:v>
                </c:pt>
                <c:pt idx="2">
                  <c:v>Sometimes</c:v>
                </c:pt>
                <c:pt idx="3">
                  <c:v>Often</c:v>
                </c:pt>
                <c:pt idx="4">
                  <c:v>Usually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1.7000000000000001E-2</c:v>
                </c:pt>
                <c:pt idx="1">
                  <c:v>8.5999999999999993E-2</c:v>
                </c:pt>
                <c:pt idx="2">
                  <c:v>0.33600000000000002</c:v>
                </c:pt>
                <c:pt idx="3">
                  <c:v>0.20699999999999999</c:v>
                </c:pt>
                <c:pt idx="4">
                  <c:v>0.35299999999999998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1-472D-B9C7-204BBBBE96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Overwhelming info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700" b="1" i="0" u="none" strike="noStrike" kern="1200" baseline="0">
                    <a:solidFill>
                      <a:srgbClr val="77BE9C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Never</c:v>
                </c:pt>
                <c:pt idx="1">
                  <c:v>Rarely</c:v>
                </c:pt>
                <c:pt idx="2">
                  <c:v>Sometimes</c:v>
                </c:pt>
                <c:pt idx="3">
                  <c:v>Often</c:v>
                </c:pt>
                <c:pt idx="4">
                  <c:v>Usually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8.9999999999999993E-3</c:v>
                </c:pt>
                <c:pt idx="1">
                  <c:v>6.9000000000000006E-2</c:v>
                </c:pt>
                <c:pt idx="2">
                  <c:v>0.34499999999999997</c:v>
                </c:pt>
                <c:pt idx="3">
                  <c:v>0.26700000000000002</c:v>
                </c:pt>
                <c:pt idx="4" formatCode="0%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81-472D-B9C7-204BBBBE9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overlap val="-27"/>
        <c:axId val="710046335"/>
        <c:axId val="710039679"/>
      </c:barChart>
      <c:catAx>
        <c:axId val="71004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710039679"/>
        <c:crosses val="autoZero"/>
        <c:auto val="0"/>
        <c:lblAlgn val="ctr"/>
        <c:lblOffset val="100"/>
        <c:noMultiLvlLbl val="0"/>
      </c:catAx>
      <c:valAx>
        <c:axId val="7100396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710046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09-46BF-B2A3-40E6E722BF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09-46BF-B2A3-40E6E722BF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B5-4FD3-9025-B355B6432D59}"/>
              </c:ext>
            </c:extLst>
          </c:dPt>
          <c:cat>
            <c:strRef>
              <c:f>Sheet1!$A$2:$A$4</c:f>
              <c:strCache>
                <c:ptCount val="3"/>
                <c:pt idx="0">
                  <c:v>Traditional</c:v>
                </c:pt>
                <c:pt idx="1">
                  <c:v>Digital</c:v>
                </c:pt>
                <c:pt idx="2">
                  <c:v>Hybrid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5.1999999999999998E-2</c:v>
                </c:pt>
                <c:pt idx="1">
                  <c:v>0.224</c:v>
                </c:pt>
                <c:pt idx="2">
                  <c:v>0.72399999999999998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5-4FD3-9025-B355B6432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Concern</c:v>
                </c:pt>
              </c:strCache>
            </c:strRef>
          </c:tx>
          <c:spPr>
            <a:solidFill>
              <a:schemeClr val="bg2">
                <a:lumMod val="75000"/>
                <a:lumOff val="2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67A08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54-4372-BCF8-A0008A98F0C6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754-4372-BCF8-A0008A98F0C6}"/>
              </c:ext>
            </c:extLst>
          </c:dPt>
          <c:cat>
            <c:strRef>
              <c:f>Sheet1!$A$2:$A$3</c:f>
              <c:strCache>
                <c:ptCount val="2"/>
                <c:pt idx="0">
                  <c:v>Rating</c:v>
                </c:pt>
                <c:pt idx="1">
                  <c:v>Rest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4-4372-BCF8-A0008A98F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7BE9C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A8DB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E-4B34-9194-694216C096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rgbClr val="D0F09F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Not at all</c:v>
                </c:pt>
                <c:pt idx="1">
                  <c:v>Little</c:v>
                </c:pt>
                <c:pt idx="2">
                  <c:v>Normal</c:v>
                </c:pt>
                <c:pt idx="3">
                  <c:v>Pretty</c:v>
                </c:pt>
                <c:pt idx="4">
                  <c:v>Optimal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3.4000000000000002E-2</c:v>
                </c:pt>
                <c:pt idx="1">
                  <c:v>7.8E-2</c:v>
                </c:pt>
                <c:pt idx="2">
                  <c:v>0.53400000000000003</c:v>
                </c:pt>
                <c:pt idx="3">
                  <c:v>0.27600000000000002</c:v>
                </c:pt>
                <c:pt idx="4">
                  <c:v>7.8E-2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E-4B34-9194-694216C096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61762943"/>
        <c:axId val="361764191"/>
      </c:barChart>
      <c:catAx>
        <c:axId val="361762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700" b="1" i="0" u="none" strike="noStrike" kern="1200" baseline="0">
                <a:solidFill>
                  <a:srgbClr val="D0F09F"/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361764191"/>
        <c:crosses val="autoZero"/>
        <c:auto val="1"/>
        <c:lblAlgn val="ctr"/>
        <c:lblOffset val="100"/>
        <c:noMultiLvlLbl val="0"/>
      </c:catAx>
      <c:valAx>
        <c:axId val="36176419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36176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700" b="1" i="0" u="none" strike="noStrike" kern="1200" baseline="0">
          <a:solidFill>
            <a:srgbClr val="D0F09F"/>
          </a:solidFill>
          <a:latin typeface="Montserrat" pitchFamily="2" charset="0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Concern</c:v>
                </c:pt>
              </c:strCache>
            </c:strRef>
          </c:tx>
          <c:spPr>
            <a:solidFill>
              <a:schemeClr val="bg2">
                <a:lumMod val="75000"/>
                <a:lumOff val="2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589EA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9C-4742-B78A-F8B6AB61B8A3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9C-4742-B78A-F8B6AB61B8A3}"/>
              </c:ext>
            </c:extLst>
          </c:dPt>
          <c:cat>
            <c:strRef>
              <c:f>Sheet1!$A$2:$A$3</c:f>
              <c:strCache>
                <c:ptCount val="2"/>
                <c:pt idx="0">
                  <c:v>Rating</c:v>
                </c:pt>
                <c:pt idx="1">
                  <c:v>Rest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3.3</c:v>
                </c:pt>
                <c:pt idx="1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9C-4742-B78A-F8B6AB61B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Concern</c:v>
                </c:pt>
              </c:strCache>
            </c:strRef>
          </c:tx>
          <c:spPr>
            <a:solidFill>
              <a:schemeClr val="bg2">
                <a:lumMod val="50000"/>
                <a:lumOff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A8DBA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AD-484D-9B90-AA6015627C71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AD-484D-9B90-AA6015627C71}"/>
              </c:ext>
            </c:extLst>
          </c:dPt>
          <c:cat>
            <c:strRef>
              <c:f>Sheet1!$A$2:$A$3</c:f>
              <c:strCache>
                <c:ptCount val="2"/>
                <c:pt idx="0">
                  <c:v>Rating</c:v>
                </c:pt>
                <c:pt idx="1">
                  <c:v>Rest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AD-484D-9B90-AA6015627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2F6D2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D-44CA-88A0-9FF3D647D99F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7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Montserrat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E6D-44CA-88A0-9FF3D647D9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700" b="1" i="0" u="none" strike="noStrike" kern="1200" baseline="0">
                    <a:solidFill>
                      <a:srgbClr val="173616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Organization level</c:v>
                </c:pt>
                <c:pt idx="1">
                  <c:v>Personalization</c:v>
                </c:pt>
                <c:pt idx="2">
                  <c:v>Cost</c:v>
                </c:pt>
                <c:pt idx="3">
                  <c:v>Synchrony, connectivity</c:v>
                </c:pt>
                <c:pt idx="4">
                  <c:v>User interface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 formatCode="0.00%">
                  <c:v>0.48299999999999998</c:v>
                </c:pt>
                <c:pt idx="1">
                  <c:v>0.5</c:v>
                </c:pt>
                <c:pt idx="2" formatCode="0.00%">
                  <c:v>0.51700000000000002</c:v>
                </c:pt>
                <c:pt idx="3">
                  <c:v>0.56000000000000005</c:v>
                </c:pt>
                <c:pt idx="4" formatCode="0.00%">
                  <c:v>0.70699999999999996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D-44CA-88A0-9FF3D647D9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710076287"/>
        <c:axId val="710076703"/>
      </c:barChart>
      <c:catAx>
        <c:axId val="710076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0076703"/>
        <c:crosses val="autoZero"/>
        <c:auto val="1"/>
        <c:lblAlgn val="ctr"/>
        <c:lblOffset val="100"/>
        <c:noMultiLvlLbl val="0"/>
      </c:catAx>
      <c:valAx>
        <c:axId val="71007670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710076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449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368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3051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649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46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03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Củng cố, hỗ trợ, hướng đến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360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473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790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855921c3_1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855921c3_1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428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976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775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Talk about productivity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An open book is a timeless symbol of learning and knowledge, representing the idea that knowledge is always available and ready to be explored.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77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05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809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5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70950" y="2444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1_1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2638350" y="-156902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3031200" y="18570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2597546" y="6513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2597546" y="10664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2" hasCustomPrompt="1"/>
          </p:nvPr>
        </p:nvSpPr>
        <p:spPr>
          <a:xfrm>
            <a:off x="1379938" y="95737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3"/>
          </p:nvPr>
        </p:nvSpPr>
        <p:spPr>
          <a:xfrm>
            <a:off x="3945275" y="14419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3945275" y="18551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5" hasCustomPrompt="1"/>
          </p:nvPr>
        </p:nvSpPr>
        <p:spPr>
          <a:xfrm>
            <a:off x="4296163" y="28831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6"/>
          </p:nvPr>
        </p:nvSpPr>
        <p:spPr>
          <a:xfrm>
            <a:off x="5280206" y="22446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7"/>
          </p:nvPr>
        </p:nvSpPr>
        <p:spPr>
          <a:xfrm>
            <a:off x="5280206" y="26577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8" hasCustomPrompt="1"/>
          </p:nvPr>
        </p:nvSpPr>
        <p:spPr>
          <a:xfrm>
            <a:off x="3426838" y="22426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9"/>
          </p:nvPr>
        </p:nvSpPr>
        <p:spPr>
          <a:xfrm>
            <a:off x="6444878" y="30305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3"/>
          </p:nvPr>
        </p:nvSpPr>
        <p:spPr>
          <a:xfrm>
            <a:off x="6444878" y="34456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14" hasCustomPrompt="1"/>
          </p:nvPr>
        </p:nvSpPr>
        <p:spPr>
          <a:xfrm>
            <a:off x="2438988" y="15705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ctrTitle" idx="15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l="-5163" r="-5163"/>
          <a:stretch/>
        </p:blipFill>
        <p:spPr>
          <a:xfrm>
            <a:off x="1858738" y="998175"/>
            <a:ext cx="627975" cy="11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l="-6985" r="-6974"/>
          <a:stretch/>
        </p:blipFill>
        <p:spPr>
          <a:xfrm>
            <a:off x="3143619" y="1788688"/>
            <a:ext cx="587575" cy="1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l="-1093" r="-1083"/>
          <a:stretch/>
        </p:blipFill>
        <p:spPr>
          <a:xfrm>
            <a:off x="5571661" y="3375372"/>
            <a:ext cx="661125" cy="11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5">
            <a:alphaModFix/>
          </a:blip>
          <a:srcRect l="-17075" r="-17062"/>
          <a:stretch/>
        </p:blipFill>
        <p:spPr>
          <a:xfrm>
            <a:off x="4312130" y="2586506"/>
            <a:ext cx="759475" cy="1209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226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9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1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jpe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1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microsoft.com/office/2007/relationships/hdphoto" Target="../media/hdphoto1.wdp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jpeg"/><Relationship Id="rId4" Type="http://schemas.openxmlformats.org/officeDocument/2006/relationships/image" Target="../media/image16.svg"/><Relationship Id="rId9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6D698A7-CAA5-4675-9E32-537A62494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470" t="24967" r="10011" b="24494"/>
          <a:stretch/>
        </p:blipFill>
        <p:spPr>
          <a:xfrm>
            <a:off x="6347939" y="3449864"/>
            <a:ext cx="4991444" cy="2824565"/>
          </a:xfrm>
          <a:prstGeom prst="flowChartDecision">
            <a:avLst/>
          </a:prstGeom>
        </p:spPr>
      </p:pic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2424982" y="1438281"/>
            <a:ext cx="4284756" cy="437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rgbClr val="47936F"/>
                </a:solidFill>
                <a:latin typeface="Montserrat" pitchFamily="2" charset="0"/>
                <a:cs typeface="Poppins" panose="00000500000000000000" pitchFamily="50" charset="0"/>
              </a:rPr>
              <a:t>Learning and document reading solution</a:t>
            </a:r>
            <a:endParaRPr sz="4000">
              <a:solidFill>
                <a:srgbClr val="47936F"/>
              </a:solidFill>
              <a:latin typeface="Montserrat" pitchFamily="2" charset="0"/>
              <a:cs typeface="Poppins" panose="00000500000000000000" pitchFamily="50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23FE95-59A8-4AD1-8C73-F837FF0B7954}"/>
              </a:ext>
            </a:extLst>
          </p:cNvPr>
          <p:cNvGrpSpPr/>
          <p:nvPr/>
        </p:nvGrpSpPr>
        <p:grpSpPr>
          <a:xfrm>
            <a:off x="300343" y="202600"/>
            <a:ext cx="1592956" cy="276999"/>
            <a:chOff x="569263" y="203656"/>
            <a:chExt cx="1496073" cy="27699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F368C6-B2A7-4975-B3F0-F6E04A260D01}"/>
                </a:ext>
              </a:extLst>
            </p:cNvPr>
            <p:cNvSpPr txBox="1"/>
            <p:nvPr/>
          </p:nvSpPr>
          <p:spPr>
            <a:xfrm>
              <a:off x="783890" y="203656"/>
              <a:ext cx="1281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rgbClr val="22262D"/>
                  </a:solidFill>
                  <a:latin typeface="Montserrat" panose="00000500000000000000" pitchFamily="2" charset="0"/>
                </a:rPr>
                <a:t>Dolphin</a:t>
              </a:r>
              <a:r>
                <a:rPr lang="en-US" sz="1200" b="1">
                  <a:solidFill>
                    <a:srgbClr val="77BE9C"/>
                  </a:solidFill>
                  <a:latin typeface="Montserrat" panose="00000500000000000000" pitchFamily="2" charset="0"/>
                </a:rPr>
                <a:t>Group</a:t>
              </a:r>
              <a:endParaRPr lang="en-US" b="1">
                <a:solidFill>
                  <a:srgbClr val="77BE9C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" name="Graphic 64">
              <a:extLst>
                <a:ext uri="{FF2B5EF4-FFF2-40B4-BE49-F238E27FC236}">
                  <a16:creationId xmlns:a16="http://schemas.microsoft.com/office/drawing/2014/main" id="{F47CE607-AA55-428F-BF30-D63318A4DDCC}"/>
                </a:ext>
              </a:extLst>
            </p:cNvPr>
            <p:cNvSpPr/>
            <p:nvPr/>
          </p:nvSpPr>
          <p:spPr>
            <a:xfrm>
              <a:off x="569263" y="281065"/>
              <a:ext cx="214183" cy="157717"/>
            </a:xfrm>
            <a:custGeom>
              <a:avLst/>
              <a:gdLst>
                <a:gd name="connsiteX0" fmla="*/ 138518 w 214183"/>
                <a:gd name="connsiteY0" fmla="*/ 64328 h 157717"/>
                <a:gd name="connsiteX1" fmla="*/ 129632 w 214183"/>
                <a:gd name="connsiteY1" fmla="*/ 80854 h 157717"/>
                <a:gd name="connsiteX2" fmla="*/ 129747 w 214183"/>
                <a:gd name="connsiteY2" fmla="*/ 81813 h 157717"/>
                <a:gd name="connsiteX3" fmla="*/ 157706 w 214183"/>
                <a:gd name="connsiteY3" fmla="*/ 65186 h 157717"/>
                <a:gd name="connsiteX4" fmla="*/ 158336 w 214183"/>
                <a:gd name="connsiteY4" fmla="*/ 64771 h 157717"/>
                <a:gd name="connsiteX5" fmla="*/ 206470 w 214183"/>
                <a:gd name="connsiteY5" fmla="*/ 80711 h 157717"/>
                <a:gd name="connsiteX6" fmla="*/ 212895 w 214183"/>
                <a:gd name="connsiteY6" fmla="*/ 74716 h 157717"/>
                <a:gd name="connsiteX7" fmla="*/ 204524 w 214183"/>
                <a:gd name="connsiteY7" fmla="*/ 66102 h 157717"/>
                <a:gd name="connsiteX8" fmla="*/ 195252 w 214183"/>
                <a:gd name="connsiteY8" fmla="*/ 42493 h 157717"/>
                <a:gd name="connsiteX9" fmla="*/ 158994 w 214183"/>
                <a:gd name="connsiteY9" fmla="*/ 17724 h 157717"/>
                <a:gd name="connsiteX10" fmla="*/ 111403 w 214183"/>
                <a:gd name="connsiteY10" fmla="*/ 13131 h 157717"/>
                <a:gd name="connsiteX11" fmla="*/ 77635 w 214183"/>
                <a:gd name="connsiteY11" fmla="*/ 725 h 157717"/>
                <a:gd name="connsiteX12" fmla="*/ 77263 w 214183"/>
                <a:gd name="connsiteY12" fmla="*/ 1670 h 157717"/>
                <a:gd name="connsiteX13" fmla="*/ 85075 w 214183"/>
                <a:gd name="connsiteY13" fmla="*/ 22103 h 157717"/>
                <a:gd name="connsiteX14" fmla="*/ 54855 w 214183"/>
                <a:gd name="connsiteY14" fmla="*/ 57417 h 157717"/>
                <a:gd name="connsiteX15" fmla="*/ 35481 w 214183"/>
                <a:gd name="connsiteY15" fmla="*/ 111132 h 157717"/>
                <a:gd name="connsiteX16" fmla="*/ 28542 w 214183"/>
                <a:gd name="connsiteY16" fmla="*/ 126041 h 157717"/>
                <a:gd name="connsiteX17" fmla="*/ 182 w 214183"/>
                <a:gd name="connsiteY17" fmla="*/ 145229 h 157717"/>
                <a:gd name="connsiteX18" fmla="*/ 597 w 214183"/>
                <a:gd name="connsiteY18" fmla="*/ 146002 h 157717"/>
                <a:gd name="connsiteX19" fmla="*/ 30001 w 214183"/>
                <a:gd name="connsiteY19" fmla="*/ 144900 h 157717"/>
                <a:gd name="connsiteX20" fmla="*/ 30430 w 214183"/>
                <a:gd name="connsiteY20" fmla="*/ 145000 h 157717"/>
                <a:gd name="connsiteX21" fmla="*/ 53997 w 214183"/>
                <a:gd name="connsiteY21" fmla="*/ 157377 h 157717"/>
                <a:gd name="connsiteX22" fmla="*/ 54698 w 214183"/>
                <a:gd name="connsiteY22" fmla="*/ 157249 h 157717"/>
                <a:gd name="connsiteX23" fmla="*/ 40633 w 214183"/>
                <a:gd name="connsiteY23" fmla="*/ 127887 h 157717"/>
                <a:gd name="connsiteX24" fmla="*/ 66717 w 214183"/>
                <a:gd name="connsiteY24" fmla="*/ 86063 h 157717"/>
                <a:gd name="connsiteX25" fmla="*/ 95993 w 214183"/>
                <a:gd name="connsiteY25" fmla="*/ 69078 h 157717"/>
                <a:gd name="connsiteX26" fmla="*/ 138075 w 214183"/>
                <a:gd name="connsiteY26" fmla="*/ 63770 h 157717"/>
                <a:gd name="connsiteX27" fmla="*/ 138518 w 214183"/>
                <a:gd name="connsiteY27" fmla="*/ 64328 h 15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4183" h="157717">
                  <a:moveTo>
                    <a:pt x="138518" y="64328"/>
                  </a:moveTo>
                  <a:cubicBezTo>
                    <a:pt x="137316" y="70223"/>
                    <a:pt x="135800" y="76519"/>
                    <a:pt x="129632" y="80854"/>
                  </a:cubicBezTo>
                  <a:cubicBezTo>
                    <a:pt x="129146" y="81198"/>
                    <a:pt x="129189" y="81641"/>
                    <a:pt x="129747" y="81813"/>
                  </a:cubicBezTo>
                  <a:cubicBezTo>
                    <a:pt x="139763" y="84947"/>
                    <a:pt x="155302" y="76318"/>
                    <a:pt x="157706" y="65186"/>
                  </a:cubicBezTo>
                  <a:cubicBezTo>
                    <a:pt x="157763" y="64900"/>
                    <a:pt x="158049" y="64714"/>
                    <a:pt x="158336" y="64771"/>
                  </a:cubicBezTo>
                  <a:cubicBezTo>
                    <a:pt x="171056" y="67590"/>
                    <a:pt x="202134" y="79810"/>
                    <a:pt x="206470" y="80711"/>
                  </a:cubicBezTo>
                  <a:cubicBezTo>
                    <a:pt x="210863" y="81627"/>
                    <a:pt x="216844" y="79452"/>
                    <a:pt x="212895" y="74716"/>
                  </a:cubicBezTo>
                  <a:cubicBezTo>
                    <a:pt x="208945" y="69980"/>
                    <a:pt x="205883" y="68935"/>
                    <a:pt x="204524" y="66102"/>
                  </a:cubicBezTo>
                  <a:cubicBezTo>
                    <a:pt x="203179" y="63269"/>
                    <a:pt x="207743" y="54755"/>
                    <a:pt x="195252" y="42493"/>
                  </a:cubicBezTo>
                  <a:cubicBezTo>
                    <a:pt x="182761" y="30230"/>
                    <a:pt x="172845" y="21774"/>
                    <a:pt x="158994" y="17724"/>
                  </a:cubicBezTo>
                  <a:cubicBezTo>
                    <a:pt x="145143" y="13675"/>
                    <a:pt x="120918" y="11414"/>
                    <a:pt x="111403" y="13131"/>
                  </a:cubicBezTo>
                  <a:cubicBezTo>
                    <a:pt x="103233" y="2528"/>
                    <a:pt x="98268" y="-1864"/>
                    <a:pt x="77635" y="725"/>
                  </a:cubicBezTo>
                  <a:cubicBezTo>
                    <a:pt x="77048" y="783"/>
                    <a:pt x="76876" y="1212"/>
                    <a:pt x="77263" y="1670"/>
                  </a:cubicBezTo>
                  <a:cubicBezTo>
                    <a:pt x="83287" y="8939"/>
                    <a:pt x="87408" y="13832"/>
                    <a:pt x="85075" y="22103"/>
                  </a:cubicBezTo>
                  <a:cubicBezTo>
                    <a:pt x="82671" y="30688"/>
                    <a:pt x="65072" y="40332"/>
                    <a:pt x="54855" y="57417"/>
                  </a:cubicBezTo>
                  <a:cubicBezTo>
                    <a:pt x="44668" y="74501"/>
                    <a:pt x="38558" y="101144"/>
                    <a:pt x="35481" y="111132"/>
                  </a:cubicBezTo>
                  <a:cubicBezTo>
                    <a:pt x="32405" y="121119"/>
                    <a:pt x="32677" y="124296"/>
                    <a:pt x="28542" y="126041"/>
                  </a:cubicBezTo>
                  <a:cubicBezTo>
                    <a:pt x="24464" y="127758"/>
                    <a:pt x="13475" y="127816"/>
                    <a:pt x="182" y="145229"/>
                  </a:cubicBezTo>
                  <a:cubicBezTo>
                    <a:pt x="-176" y="145701"/>
                    <a:pt x="10" y="146045"/>
                    <a:pt x="597" y="146002"/>
                  </a:cubicBezTo>
                  <a:cubicBezTo>
                    <a:pt x="22289" y="144356"/>
                    <a:pt x="25938" y="149880"/>
                    <a:pt x="30001" y="144900"/>
                  </a:cubicBezTo>
                  <a:cubicBezTo>
                    <a:pt x="30187" y="144671"/>
                    <a:pt x="30359" y="144714"/>
                    <a:pt x="30430" y="145000"/>
                  </a:cubicBezTo>
                  <a:cubicBezTo>
                    <a:pt x="32391" y="153528"/>
                    <a:pt x="48731" y="149551"/>
                    <a:pt x="53997" y="157377"/>
                  </a:cubicBezTo>
                  <a:cubicBezTo>
                    <a:pt x="54326" y="157864"/>
                    <a:pt x="54641" y="157835"/>
                    <a:pt x="54698" y="157249"/>
                  </a:cubicBezTo>
                  <a:cubicBezTo>
                    <a:pt x="55771" y="146302"/>
                    <a:pt x="41606" y="130763"/>
                    <a:pt x="40633" y="127887"/>
                  </a:cubicBezTo>
                  <a:cubicBezTo>
                    <a:pt x="38629" y="121978"/>
                    <a:pt x="48445" y="100929"/>
                    <a:pt x="66717" y="86063"/>
                  </a:cubicBezTo>
                  <a:cubicBezTo>
                    <a:pt x="82986" y="72813"/>
                    <a:pt x="88166" y="72283"/>
                    <a:pt x="95993" y="69078"/>
                  </a:cubicBezTo>
                  <a:cubicBezTo>
                    <a:pt x="111003" y="62954"/>
                    <a:pt x="129661" y="63226"/>
                    <a:pt x="138075" y="63770"/>
                  </a:cubicBezTo>
                  <a:cubicBezTo>
                    <a:pt x="138389" y="63784"/>
                    <a:pt x="138575" y="64042"/>
                    <a:pt x="138518" y="64328"/>
                  </a:cubicBezTo>
                  <a:close/>
                </a:path>
              </a:pathLst>
            </a:custGeom>
            <a:solidFill>
              <a:srgbClr val="77BE9C"/>
            </a:solidFill>
            <a:ln w="14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05058D8-D03E-4184-AC7B-18916ECED5F1}"/>
              </a:ext>
            </a:extLst>
          </p:cNvPr>
          <p:cNvSpPr txBox="1"/>
          <p:nvPr/>
        </p:nvSpPr>
        <p:spPr>
          <a:xfrm>
            <a:off x="7747932" y="202600"/>
            <a:ext cx="12490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  <a:latin typeface="Montserrat" pitchFamily="2" charset="0"/>
                <a:cs typeface="Poppins" panose="00000500000000000000" pitchFamily="50" charset="0"/>
              </a:rPr>
              <a:t>Pitch Deck 1.0</a:t>
            </a:r>
            <a:endParaRPr lang="en-US" sz="600">
              <a:solidFill>
                <a:schemeClr val="bg1">
                  <a:lumMod val="65000"/>
                </a:schemeClr>
              </a:solidFill>
              <a:latin typeface="Montserrat" pitchFamily="2" charset="0"/>
              <a:cs typeface="Poppins" panose="00000500000000000000" pitchFamily="50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ABF39C-552A-83D6-F290-20E5E2C76397}"/>
              </a:ext>
            </a:extLst>
          </p:cNvPr>
          <p:cNvGrpSpPr/>
          <p:nvPr/>
        </p:nvGrpSpPr>
        <p:grpSpPr>
          <a:xfrm>
            <a:off x="3834961" y="2047259"/>
            <a:ext cx="1464801" cy="524491"/>
            <a:chOff x="3727076" y="2041693"/>
            <a:chExt cx="1464801" cy="524491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A1ECAC7-65B0-90D7-3C7C-7085E98C3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27076" y="2041693"/>
              <a:ext cx="418673" cy="524491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6FF2C97-6F59-12CF-E179-99BBE244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45633" y="2127054"/>
              <a:ext cx="946244" cy="36933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B20D5FF-43C5-8C32-97BB-BEE7721D1469}"/>
              </a:ext>
            </a:extLst>
          </p:cNvPr>
          <p:cNvSpPr txBox="1"/>
          <p:nvPr/>
        </p:nvSpPr>
        <p:spPr>
          <a:xfrm>
            <a:off x="3287017" y="4782715"/>
            <a:ext cx="2560689" cy="235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900">
                <a:solidFill>
                  <a:srgbClr val="589EA5"/>
                </a:solidFill>
                <a:latin typeface="Montserrat Medium" pitchFamily="2" charset="0"/>
              </a:rPr>
              <a:t>dolphin.team111@gmail.com</a:t>
            </a:r>
            <a:endParaRPr lang="en-US" sz="900">
              <a:solidFill>
                <a:srgbClr val="589EA5"/>
              </a:solidFill>
              <a:effectLst/>
              <a:latin typeface="Montserrat Medium" pitchFamily="2" charset="0"/>
            </a:endParaRPr>
          </a:p>
        </p:txBody>
      </p:sp>
      <p:sp>
        <p:nvSpPr>
          <p:cNvPr id="19" name="Google Shape;163;p19">
            <a:extLst>
              <a:ext uri="{FF2B5EF4-FFF2-40B4-BE49-F238E27FC236}">
                <a16:creationId xmlns:a16="http://schemas.microsoft.com/office/drawing/2014/main" id="{A1D06695-6681-2171-102A-7E6FDDB0984D}"/>
              </a:ext>
            </a:extLst>
          </p:cNvPr>
          <p:cNvSpPr txBox="1">
            <a:spLocks/>
          </p:cNvSpPr>
          <p:nvPr/>
        </p:nvSpPr>
        <p:spPr>
          <a:xfrm>
            <a:off x="3336574" y="2646774"/>
            <a:ext cx="2461573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spc="14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ea typeface="Lato Light"/>
                <a:cs typeface="Lato Light"/>
              </a:rPr>
              <a:t>Knowledge at fingertips</a:t>
            </a:r>
            <a:endParaRPr lang="en-US" sz="1000" spc="14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405099B-3CC6-9A88-9D3E-DE00541A2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2255" y="3465703"/>
            <a:ext cx="1381406" cy="155214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0B98FB1-D511-62E8-34F5-24C99072D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470" t="24967" r="10011" b="24494"/>
          <a:stretch/>
        </p:blipFill>
        <p:spPr>
          <a:xfrm>
            <a:off x="-2098101" y="3438508"/>
            <a:ext cx="4991444" cy="2824565"/>
          </a:xfrm>
          <a:prstGeom prst="flowChartDecision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BBCB255-AE26-4E4E-59A9-899D5B3B6D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0339" y="3937283"/>
            <a:ext cx="1422287" cy="99944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928941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86560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</a:rPr>
              <a:t>Market trend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404DC64-7AD0-1958-DD8B-7EFC2B977B48}"/>
              </a:ext>
            </a:extLst>
          </p:cNvPr>
          <p:cNvSpPr txBox="1"/>
          <p:nvPr/>
        </p:nvSpPr>
        <p:spPr>
          <a:xfrm>
            <a:off x="449827" y="869947"/>
            <a:ext cx="4608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D0F09F"/>
                </a:solidFill>
                <a:latin typeface="Montserrat" pitchFamily="2" charset="0"/>
              </a:defRPr>
            </a:lvl1pPr>
          </a:lstStyle>
          <a:p>
            <a:r>
              <a:rPr lang="en-US"/>
              <a:t>Emerging productivity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F6953-2A74-8BCD-308D-9F1E8D6471E3}"/>
              </a:ext>
            </a:extLst>
          </p:cNvPr>
          <p:cNvSpPr txBox="1"/>
          <p:nvPr/>
        </p:nvSpPr>
        <p:spPr>
          <a:xfrm>
            <a:off x="449827" y="1522271"/>
            <a:ext cx="2278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time is most precious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545A8-3B79-554E-4DDB-DF931352B9F7}"/>
              </a:ext>
            </a:extLst>
          </p:cNvPr>
          <p:cNvSpPr txBox="1"/>
          <p:nvPr/>
        </p:nvSpPr>
        <p:spPr>
          <a:xfrm>
            <a:off x="449827" y="1979140"/>
            <a:ext cx="269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The most views and engagement topics on Product Hunt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56" name="Picture 12" descr="Todoist | Productived.net">
            <a:extLst>
              <a:ext uri="{FF2B5EF4-FFF2-40B4-BE49-F238E27FC236}">
                <a16:creationId xmlns:a16="http://schemas.microsoft.com/office/drawing/2014/main" id="{7E2F113D-E06D-E231-3D16-7CC342751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t="20466" r="20400" b="20889"/>
          <a:stretch/>
        </p:blipFill>
        <p:spPr bwMode="auto">
          <a:xfrm>
            <a:off x="5326380" y="778418"/>
            <a:ext cx="823768" cy="7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5 dicas de como usar o Notion da melhor maneira possível - Oitchau">
            <a:extLst>
              <a:ext uri="{FF2B5EF4-FFF2-40B4-BE49-F238E27FC236}">
                <a16:creationId xmlns:a16="http://schemas.microsoft.com/office/drawing/2014/main" id="{9D4EAF97-D388-830D-9610-4FD7A784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21" y="869947"/>
            <a:ext cx="985271" cy="5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Rize - Product Information, Latest Updates, and Reviews 2023 | Product Hunt">
            <a:extLst>
              <a:ext uri="{FF2B5EF4-FFF2-40B4-BE49-F238E27FC236}">
                <a16:creationId xmlns:a16="http://schemas.microsoft.com/office/drawing/2014/main" id="{76DB8965-1E62-4AED-2ADD-91227CF3F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50" y="1763646"/>
            <a:ext cx="597498" cy="59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Obsidian Review | PCMag">
            <a:extLst>
              <a:ext uri="{FF2B5EF4-FFF2-40B4-BE49-F238E27FC236}">
                <a16:creationId xmlns:a16="http://schemas.microsoft.com/office/drawing/2014/main" id="{539E000C-A153-D1CB-DED5-69FB74CA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37" y="1489412"/>
            <a:ext cx="985271" cy="48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71008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928941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86560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</a:rPr>
              <a:t>Market trend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404DC64-7AD0-1958-DD8B-7EFC2B977B48}"/>
              </a:ext>
            </a:extLst>
          </p:cNvPr>
          <p:cNvSpPr txBox="1"/>
          <p:nvPr/>
        </p:nvSpPr>
        <p:spPr>
          <a:xfrm>
            <a:off x="449827" y="869947"/>
            <a:ext cx="4608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CRAVING CONVENIENCE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F6953-2A74-8BCD-308D-9F1E8D6471E3}"/>
              </a:ext>
            </a:extLst>
          </p:cNvPr>
          <p:cNvSpPr txBox="1"/>
          <p:nvPr/>
        </p:nvSpPr>
        <p:spPr>
          <a:xfrm>
            <a:off x="587556" y="1275471"/>
            <a:ext cx="4050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From always-available to pre-planned experiences</a:t>
            </a:r>
          </a:p>
        </p:txBody>
      </p:sp>
    </p:spTree>
    <p:extLst>
      <p:ext uri="{BB962C8B-B14F-4D97-AF65-F5344CB8AC3E}">
        <p14:creationId xmlns:p14="http://schemas.microsoft.com/office/powerpoint/2010/main" val="291619832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928941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86560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</a:rPr>
              <a:t>Market trend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404DC64-7AD0-1958-DD8B-7EFC2B977B48}"/>
              </a:ext>
            </a:extLst>
          </p:cNvPr>
          <p:cNvSpPr txBox="1"/>
          <p:nvPr/>
        </p:nvSpPr>
        <p:spPr>
          <a:xfrm>
            <a:off x="449827" y="869947"/>
            <a:ext cx="4608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Phygital reality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F6953-2A74-8BCD-308D-9F1E8D6471E3}"/>
              </a:ext>
            </a:extLst>
          </p:cNvPr>
          <p:cNvSpPr txBox="1"/>
          <p:nvPr/>
        </p:nvSpPr>
        <p:spPr>
          <a:xfrm>
            <a:off x="587556" y="1275471"/>
            <a:ext cx="4050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Physical and digital world collid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78F13-FE93-6A1B-F62D-890F7DDAB547}"/>
              </a:ext>
            </a:extLst>
          </p:cNvPr>
          <p:cNvSpPr txBox="1"/>
          <p:nvPr/>
        </p:nvSpPr>
        <p:spPr>
          <a:xfrm>
            <a:off x="587556" y="1756027"/>
            <a:ext cx="4608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seamlessly live,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41EE1-2323-5BD4-86DA-F7A4F18E795D}"/>
              </a:ext>
            </a:extLst>
          </p:cNvPr>
          <p:cNvSpPr txBox="1"/>
          <p:nvPr/>
        </p:nvSpPr>
        <p:spPr>
          <a:xfrm>
            <a:off x="432116" y="4535429"/>
            <a:ext cx="6257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 10 global consumers trends in 2021</a:t>
            </a:r>
            <a:r>
              <a:rPr 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 -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Euromonitor International</a:t>
            </a:r>
          </a:p>
        </p:txBody>
      </p:sp>
    </p:spTree>
    <p:extLst>
      <p:ext uri="{BB962C8B-B14F-4D97-AF65-F5344CB8AC3E}">
        <p14:creationId xmlns:p14="http://schemas.microsoft.com/office/powerpoint/2010/main" val="76173195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24DCECD-E6D1-2920-BA0F-123BB926172A}"/>
              </a:ext>
            </a:extLst>
          </p:cNvPr>
          <p:cNvSpPr/>
          <p:nvPr/>
        </p:nvSpPr>
        <p:spPr>
          <a:xfrm>
            <a:off x="279558" y="887265"/>
            <a:ext cx="3957162" cy="4020588"/>
          </a:xfrm>
          <a:prstGeom prst="roundRect">
            <a:avLst>
              <a:gd name="adj" fmla="val 2225"/>
            </a:avLst>
          </a:pr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654142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51460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Customer segmentation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94C784CE-AB93-0E2A-380E-8C806B189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2A0F55-EE28-4694-01F6-DB7132C04739}"/>
              </a:ext>
            </a:extLst>
          </p:cNvPr>
          <p:cNvSpPr txBox="1"/>
          <p:nvPr/>
        </p:nvSpPr>
        <p:spPr>
          <a:xfrm>
            <a:off x="1139620" y="1008328"/>
            <a:ext cx="19341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100"/>
              <a:buNone/>
              <a:defRPr sz="1000">
                <a:solidFill>
                  <a:schemeClr val="accent4"/>
                </a:solidFill>
                <a:latin typeface="Lato Light"/>
                <a:ea typeface="Lato Light"/>
                <a:cs typeface="Lato Light"/>
              </a:defRPr>
            </a:lvl1pPr>
          </a:lstStyle>
          <a:p>
            <a:r>
              <a:rPr lang="en-US" sz="1200" b="1">
                <a:latin typeface="Montserrat" panose="00000500000000000000" pitchFamily="2" charset="0"/>
              </a:rPr>
              <a:t>Traditional learner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D1C59-33B4-BA61-FE3E-E60A06F69DB9}"/>
              </a:ext>
            </a:extLst>
          </p:cNvPr>
          <p:cNvSpPr txBox="1"/>
          <p:nvPr/>
        </p:nvSpPr>
        <p:spPr>
          <a:xfrm>
            <a:off x="396240" y="1359122"/>
            <a:ext cx="384048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>
                <a:solidFill>
                  <a:schemeClr val="bg1"/>
                </a:solidFill>
                <a:latin typeface="Montserrat" panose="00000500000000000000" pitchFamily="2" charset="0"/>
              </a:rPr>
              <a:t>High school/University student, 18 – 24 year-olds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F61D0-F7B5-ACD7-BCB7-2CAA18514483}"/>
              </a:ext>
            </a:extLst>
          </p:cNvPr>
          <p:cNvSpPr txBox="1"/>
          <p:nvPr/>
        </p:nvSpPr>
        <p:spPr>
          <a:xfrm>
            <a:off x="396240" y="1918102"/>
            <a:ext cx="384048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30000"/>
              </a:lnSpc>
              <a:defRPr sz="11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1000"/>
              <a:t>Prefer reading and listening over group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F4F8F-1EDC-8DE5-4D90-5412C3FAA26F}"/>
              </a:ext>
            </a:extLst>
          </p:cNvPr>
          <p:cNvSpPr txBox="1"/>
          <p:nvPr/>
        </p:nvSpPr>
        <p:spPr>
          <a:xfrm>
            <a:off x="386745" y="1638612"/>
            <a:ext cx="384048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1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1000"/>
              <a:t>Passionate for learning in a conventional environment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52971-09F4-1B8B-7A2B-25568B628E66}"/>
              </a:ext>
            </a:extLst>
          </p:cNvPr>
          <p:cNvSpPr txBox="1"/>
          <p:nvPr/>
        </p:nvSpPr>
        <p:spPr>
          <a:xfrm>
            <a:off x="4702908" y="936918"/>
            <a:ext cx="36576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050" b="1">
                <a:solidFill>
                  <a:schemeClr val="accent4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 sz="1100">
                <a:solidFill>
                  <a:srgbClr val="77BE9C"/>
                </a:solidFill>
              </a:rPr>
              <a:t>Hobby Learner – 24%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EC21-6EB4-9B9D-E3EE-FD601720711F}"/>
              </a:ext>
            </a:extLst>
          </p:cNvPr>
          <p:cNvSpPr txBox="1"/>
          <p:nvPr/>
        </p:nvSpPr>
        <p:spPr>
          <a:xfrm>
            <a:off x="4702908" y="1421510"/>
            <a:ext cx="365760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1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1000"/>
              <a:t>Prefer a hybrid method: digital, books, in-person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536DB3-0EF9-7C45-F453-D5F9A6949C6B}"/>
              </a:ext>
            </a:extLst>
          </p:cNvPr>
          <p:cNvSpPr txBox="1"/>
          <p:nvPr/>
        </p:nvSpPr>
        <p:spPr>
          <a:xfrm>
            <a:off x="4702908" y="1150525"/>
            <a:ext cx="365760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30000"/>
              </a:lnSpc>
              <a:defRPr sz="11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1000"/>
              <a:t>Self-directed learners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39940B7-8DEA-16D1-33EC-DE49754A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66" y="2323167"/>
            <a:ext cx="3556746" cy="23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4F9F09-B460-93F3-1769-B01F257446C1}"/>
              </a:ext>
            </a:extLst>
          </p:cNvPr>
          <p:cNvSpPr txBox="1"/>
          <p:nvPr/>
        </p:nvSpPr>
        <p:spPr>
          <a:xfrm>
            <a:off x="4702908" y="1793813"/>
            <a:ext cx="3657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>
                <a:solidFill>
                  <a:srgbClr val="D0F09F"/>
                </a:solidFill>
              </a:rPr>
              <a:t>Career learner – 19%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6E73A-F9EB-1B2E-9A12-9F7D9120C6F2}"/>
              </a:ext>
            </a:extLst>
          </p:cNvPr>
          <p:cNvSpPr txBox="1"/>
          <p:nvPr/>
        </p:nvSpPr>
        <p:spPr>
          <a:xfrm>
            <a:off x="4702908" y="2028302"/>
            <a:ext cx="365760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Multigenerational learners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041358-9C2F-5716-0838-C3DB2B2E7EB3}"/>
              </a:ext>
            </a:extLst>
          </p:cNvPr>
          <p:cNvSpPr txBox="1"/>
          <p:nvPr/>
        </p:nvSpPr>
        <p:spPr>
          <a:xfrm>
            <a:off x="4702908" y="2311091"/>
            <a:ext cx="365760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Prefer learning through digital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A07392-C2BA-BE4C-5C81-530785DF4493}"/>
              </a:ext>
            </a:extLst>
          </p:cNvPr>
          <p:cNvSpPr txBox="1"/>
          <p:nvPr/>
        </p:nvSpPr>
        <p:spPr>
          <a:xfrm>
            <a:off x="4702908" y="2709221"/>
            <a:ext cx="36576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/>
              <a:t>Reluctant Learner – 17%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C3382E-BA00-C615-46D7-4130AA408414}"/>
              </a:ext>
            </a:extLst>
          </p:cNvPr>
          <p:cNvSpPr txBox="1"/>
          <p:nvPr/>
        </p:nvSpPr>
        <p:spPr>
          <a:xfrm>
            <a:off x="4702908" y="2912922"/>
            <a:ext cx="365760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Have little passion for learning</a:t>
            </a:r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2EDBCDA9-D037-C37C-EE9B-7B504C960729}"/>
              </a:ext>
            </a:extLst>
          </p:cNvPr>
          <p:cNvSpPr txBox="1"/>
          <p:nvPr/>
        </p:nvSpPr>
        <p:spPr>
          <a:xfrm>
            <a:off x="4702908" y="3278839"/>
            <a:ext cx="3657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/>
              <a:t>Skeptical learner -15% 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C7547A26-1FA3-4DAC-C629-A9CE303EEB70}"/>
              </a:ext>
            </a:extLst>
          </p:cNvPr>
          <p:cNvSpPr txBox="1"/>
          <p:nvPr/>
        </p:nvSpPr>
        <p:spPr>
          <a:xfrm>
            <a:off x="4702908" y="3494580"/>
            <a:ext cx="365760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Don’t think that school is for them</a:t>
            </a:r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EEBC3452-C694-CE64-CB0E-14C421031C42}"/>
              </a:ext>
            </a:extLst>
          </p:cNvPr>
          <p:cNvSpPr txBox="1"/>
          <p:nvPr/>
        </p:nvSpPr>
        <p:spPr>
          <a:xfrm>
            <a:off x="7869750" y="4754888"/>
            <a:ext cx="127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Montserrat" pitchFamily="2" charset="0"/>
              </a:rPr>
              <a:t>- Pearson -</a:t>
            </a:r>
            <a:endParaRPr lang="en-US" sz="1100" i="1">
              <a:solidFill>
                <a:schemeClr val="bg1">
                  <a:lumMod val="65000"/>
                </a:schemeClr>
              </a:solidFill>
              <a:latin typeface="Montserrat" pitchFamily="2" charset="0"/>
            </a:endParaRPr>
          </a:p>
        </p:txBody>
      </p:sp>
      <p:sp>
        <p:nvSpPr>
          <p:cNvPr id="7172" name="TextBox 7171">
            <a:extLst>
              <a:ext uri="{FF2B5EF4-FFF2-40B4-BE49-F238E27FC236}">
                <a16:creationId xmlns:a16="http://schemas.microsoft.com/office/drawing/2014/main" id="{3AFFBE54-C30F-52AA-3B81-D5634927B8F1}"/>
              </a:ext>
            </a:extLst>
          </p:cNvPr>
          <p:cNvSpPr txBox="1"/>
          <p:nvPr/>
        </p:nvSpPr>
        <p:spPr>
          <a:xfrm>
            <a:off x="1114650" y="2826513"/>
            <a:ext cx="2286978" cy="117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100"/>
              <a:buNone/>
              <a:defRPr sz="1000">
                <a:solidFill>
                  <a:schemeClr val="accent4"/>
                </a:solidFill>
                <a:latin typeface="Lato Light"/>
                <a:ea typeface="Lato Light"/>
                <a:cs typeface="Lato Light"/>
              </a:defRPr>
            </a:lvl1pPr>
          </a:lstStyle>
          <a:p>
            <a:r>
              <a:rPr lang="en-US" sz="6600" b="1">
                <a:solidFill>
                  <a:srgbClr val="D0F09F">
                    <a:alpha val="59000"/>
                  </a:srgbClr>
                </a:solidFill>
                <a:latin typeface="Montserrat" panose="00000500000000000000" pitchFamily="2" charset="0"/>
              </a:rPr>
              <a:t>25%</a:t>
            </a:r>
          </a:p>
        </p:txBody>
      </p:sp>
      <p:cxnSp>
        <p:nvCxnSpPr>
          <p:cNvPr id="7173" name="Straight Connector 7172">
            <a:extLst>
              <a:ext uri="{FF2B5EF4-FFF2-40B4-BE49-F238E27FC236}">
                <a16:creationId xmlns:a16="http://schemas.microsoft.com/office/drawing/2014/main" id="{B0614D01-AC41-65E5-6677-554F36AC32BA}"/>
              </a:ext>
            </a:extLst>
          </p:cNvPr>
          <p:cNvCxnSpPr>
            <a:cxnSpLocks/>
          </p:cNvCxnSpPr>
          <p:nvPr/>
        </p:nvCxnSpPr>
        <p:spPr>
          <a:xfrm flipH="1" flipV="1">
            <a:off x="4792981" y="1745258"/>
            <a:ext cx="3076769" cy="21164"/>
          </a:xfrm>
          <a:prstGeom prst="line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Connector 7175">
            <a:extLst>
              <a:ext uri="{FF2B5EF4-FFF2-40B4-BE49-F238E27FC236}">
                <a16:creationId xmlns:a16="http://schemas.microsoft.com/office/drawing/2014/main" id="{4BE25DC8-570A-F57A-EF99-6347BAC79569}"/>
              </a:ext>
            </a:extLst>
          </p:cNvPr>
          <p:cNvCxnSpPr>
            <a:cxnSpLocks/>
          </p:cNvCxnSpPr>
          <p:nvPr/>
        </p:nvCxnSpPr>
        <p:spPr>
          <a:xfrm flipH="1" flipV="1">
            <a:off x="4792981" y="2637368"/>
            <a:ext cx="3076769" cy="21164"/>
          </a:xfrm>
          <a:prstGeom prst="line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E04F4BA9-7997-2790-EB94-67F3FF97A7A5}"/>
              </a:ext>
            </a:extLst>
          </p:cNvPr>
          <p:cNvCxnSpPr>
            <a:cxnSpLocks/>
          </p:cNvCxnSpPr>
          <p:nvPr/>
        </p:nvCxnSpPr>
        <p:spPr>
          <a:xfrm flipH="1" flipV="1">
            <a:off x="4792980" y="3211741"/>
            <a:ext cx="3076769" cy="21164"/>
          </a:xfrm>
          <a:prstGeom prst="line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TextBox 7177">
            <a:extLst>
              <a:ext uri="{FF2B5EF4-FFF2-40B4-BE49-F238E27FC236}">
                <a16:creationId xmlns:a16="http://schemas.microsoft.com/office/drawing/2014/main" id="{F33A95A5-C457-EA78-877C-F1EFEC4E13B0}"/>
              </a:ext>
            </a:extLst>
          </p:cNvPr>
          <p:cNvSpPr txBox="1"/>
          <p:nvPr/>
        </p:nvSpPr>
        <p:spPr>
          <a:xfrm>
            <a:off x="5123376" y="3949396"/>
            <a:ext cx="3237132" cy="72374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100"/>
              <a:buNone/>
              <a:defRPr sz="1000">
                <a:solidFill>
                  <a:schemeClr val="accent4"/>
                </a:solidFill>
                <a:latin typeface="Lato Light"/>
                <a:ea typeface="Lato Light"/>
                <a:cs typeface="Lato Light"/>
              </a:defRPr>
            </a:lvl1pPr>
          </a:lstStyle>
          <a:p>
            <a:r>
              <a:rPr lang="en-US" sz="1200" b="1">
                <a:solidFill>
                  <a:srgbClr val="A8DBA7"/>
                </a:solidFill>
                <a:latin typeface="Montserrat" panose="00000500000000000000" pitchFamily="2" charset="0"/>
              </a:rPr>
              <a:t>Traditional </a:t>
            </a:r>
            <a:r>
              <a:rPr lang="en-US" sz="1200" b="1">
                <a:solidFill>
                  <a:schemeClr val="bg2">
                    <a:lumMod val="25000"/>
                    <a:lumOff val="75000"/>
                  </a:schemeClr>
                </a:solidFill>
                <a:latin typeface="Montserrat" panose="00000500000000000000" pitchFamily="2" charset="0"/>
              </a:rPr>
              <a:t>and </a:t>
            </a:r>
            <a:r>
              <a:rPr lang="en-US" sz="1200" b="1">
                <a:solidFill>
                  <a:srgbClr val="A8DBA7"/>
                </a:solidFill>
                <a:latin typeface="Montserrat" panose="00000500000000000000" pitchFamily="2" charset="0"/>
              </a:rPr>
              <a:t>Career</a:t>
            </a:r>
            <a:r>
              <a:rPr lang="en-US" sz="1200" b="1">
                <a:solidFill>
                  <a:schemeClr val="bg2">
                    <a:lumMod val="25000"/>
                    <a:lumOff val="75000"/>
                  </a:schemeClr>
                </a:solidFill>
                <a:latin typeface="Montserrat" panose="00000500000000000000" pitchFamily="2" charset="0"/>
              </a:rPr>
              <a:t> learners are potential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107542918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654142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51460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Customer segmentation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94C784CE-AB93-0E2A-380E-8C806B189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77AD97-2569-F3B0-A5F7-F00B06CF55C0}"/>
              </a:ext>
            </a:extLst>
          </p:cNvPr>
          <p:cNvSpPr txBox="1"/>
          <p:nvPr/>
        </p:nvSpPr>
        <p:spPr>
          <a:xfrm>
            <a:off x="287655" y="932244"/>
            <a:ext cx="19341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050" b="1">
                <a:solidFill>
                  <a:schemeClr val="accent4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/>
              <a:t>Behaviours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5BE3CA-0D72-A5A4-1A57-0FD05E4CBB3C}"/>
              </a:ext>
            </a:extLst>
          </p:cNvPr>
          <p:cNvSpPr txBox="1"/>
          <p:nvPr/>
        </p:nvSpPr>
        <p:spPr>
          <a:xfrm>
            <a:off x="287655" y="1717491"/>
            <a:ext cx="19341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050" b="1">
                <a:solidFill>
                  <a:schemeClr val="accent4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/>
              <a:t>Vocation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BDBBF-8938-08A2-375C-170F0809E6D1}"/>
              </a:ext>
            </a:extLst>
          </p:cNvPr>
          <p:cNvSpPr txBox="1"/>
          <p:nvPr/>
        </p:nvSpPr>
        <p:spPr>
          <a:xfrm>
            <a:off x="287655" y="1178465"/>
            <a:ext cx="4606290" cy="2934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1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enjoy the engagement/social aspect of education</a:t>
            </a:r>
          </a:p>
        </p:txBody>
      </p:sp>
    </p:spTree>
    <p:extLst>
      <p:ext uri="{BB962C8B-B14F-4D97-AF65-F5344CB8AC3E}">
        <p14:creationId xmlns:p14="http://schemas.microsoft.com/office/powerpoint/2010/main" val="36917373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82966-7B76-73FC-F24D-895E5955454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26696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>
                <a:solidFill>
                  <a:schemeClr val="accent3"/>
                </a:solidFill>
                <a:latin typeface="Montserrat Medium" pitchFamily="2" charset="0"/>
                <a:ea typeface="Lato Light"/>
                <a:cs typeface="Lato Light"/>
              </a:rPr>
              <a:t>Problems</a:t>
            </a:r>
            <a:endParaRPr lang="en-US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42E210-3763-4D33-978C-B3B2033E7728}"/>
              </a:ext>
            </a:extLst>
          </p:cNvPr>
          <p:cNvSpPr txBox="1"/>
          <p:nvPr/>
        </p:nvSpPr>
        <p:spPr>
          <a:xfrm>
            <a:off x="1953409" y="746456"/>
            <a:ext cx="6027618" cy="95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>
                <a:solidFill>
                  <a:schemeClr val="bg1"/>
                </a:solidFill>
                <a:latin typeface="Montserrat" panose="00000500000000000000" pitchFamily="2" charset="0"/>
              </a:rPr>
              <a:t>Many documents are in the form of </a:t>
            </a:r>
            <a:r>
              <a:rPr lang="en-US" sz="1100">
                <a:solidFill>
                  <a:srgbClr val="D0F09F"/>
                </a:solidFill>
                <a:latin typeface="Montserrat" panose="00000500000000000000" pitchFamily="2" charset="0"/>
              </a:rPr>
              <a:t>digital asset</a:t>
            </a:r>
          </a:p>
          <a:p>
            <a:pPr>
              <a:lnSpc>
                <a:spcPct val="130000"/>
              </a:lnSpc>
            </a:pPr>
            <a:r>
              <a:rPr lang="en-US" sz="1100">
                <a:solidFill>
                  <a:schemeClr val="bg1"/>
                </a:solidFill>
                <a:latin typeface="Montserrat" panose="00000500000000000000" pitchFamily="2" charset="0"/>
              </a:rPr>
              <a:t>Read lots of </a:t>
            </a:r>
            <a:r>
              <a:rPr lang="en-US" sz="1100">
                <a:solidFill>
                  <a:srgbClr val="D0F09F"/>
                </a:solidFill>
                <a:latin typeface="Montserrat" panose="00000500000000000000" pitchFamily="2" charset="0"/>
              </a:rPr>
              <a:t>separate resources</a:t>
            </a:r>
            <a:r>
              <a:rPr lang="en-US" sz="11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1100">
                <a:solidFill>
                  <a:schemeClr val="bg1"/>
                </a:solidFill>
                <a:latin typeface="Montserrat" panose="00000500000000000000" pitchFamily="2" charset="0"/>
              </a:rPr>
              <a:t>to get deeper understanding or find ideas</a:t>
            </a:r>
            <a:endParaRPr lang="en-US" sz="11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vi-VN" sz="1100">
                <a:solidFill>
                  <a:schemeClr val="bg1"/>
                </a:solidFill>
                <a:latin typeface="Montserrat" panose="00000500000000000000" pitchFamily="2" charset="0"/>
              </a:rPr>
              <a:t>Diffuse ways of learning language through articles/news</a:t>
            </a:r>
          </a:p>
          <a:p>
            <a:pPr>
              <a:lnSpc>
                <a:spcPct val="130000"/>
              </a:lnSpc>
            </a:pPr>
            <a:r>
              <a:rPr lang="en-US" sz="1100">
                <a:solidFill>
                  <a:schemeClr val="bg1"/>
                </a:solidFill>
                <a:latin typeface="Montserrat" panose="00000500000000000000" pitchFamily="2" charset="0"/>
              </a:rPr>
              <a:t>Demand to take note</a:t>
            </a:r>
            <a:r>
              <a:rPr lang="vi-VN" sz="1100">
                <a:solidFill>
                  <a:schemeClr val="bg1"/>
                </a:solidFill>
                <a:latin typeface="Montserrat" panose="00000500000000000000" pitchFamily="2" charset="0"/>
              </a:rPr>
              <a:t> and easily review</a:t>
            </a:r>
            <a:endParaRPr lang="en-US" sz="11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CA42E6-CC96-F474-C5BB-3D575B070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AA3D5F-A806-BB31-BB82-C8A2F497B456}"/>
              </a:ext>
            </a:extLst>
          </p:cNvPr>
          <p:cNvCxnSpPr>
            <a:cxnSpLocks/>
          </p:cNvCxnSpPr>
          <p:nvPr/>
        </p:nvCxnSpPr>
        <p:spPr>
          <a:xfrm>
            <a:off x="-152400" y="1818976"/>
            <a:ext cx="9296400" cy="0"/>
          </a:xfrm>
          <a:prstGeom prst="line">
            <a:avLst/>
          </a:prstGeom>
          <a:ln>
            <a:solidFill>
              <a:srgbClr val="496B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034F1C-2CB6-FDD1-6A93-D6F4C7E4BD2A}"/>
              </a:ext>
            </a:extLst>
          </p:cNvPr>
          <p:cNvGrpSpPr/>
          <p:nvPr/>
        </p:nvGrpSpPr>
        <p:grpSpPr>
          <a:xfrm>
            <a:off x="1313609" y="3543022"/>
            <a:ext cx="7837826" cy="481945"/>
            <a:chOff x="701609" y="3489391"/>
            <a:chExt cx="7837826" cy="48194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FF4922D-089D-CEBC-D00E-A1C978CC0669}"/>
                </a:ext>
              </a:extLst>
            </p:cNvPr>
            <p:cNvGrpSpPr/>
            <p:nvPr/>
          </p:nvGrpSpPr>
          <p:grpSpPr>
            <a:xfrm>
              <a:off x="1341409" y="3489391"/>
              <a:ext cx="7198026" cy="481945"/>
              <a:chOff x="1341409" y="3518161"/>
              <a:chExt cx="7198026" cy="48194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1BE8F5-5DDB-02F8-F645-BE137645AAD1}"/>
                  </a:ext>
                </a:extLst>
              </p:cNvPr>
              <p:cNvSpPr txBox="1"/>
              <p:nvPr/>
            </p:nvSpPr>
            <p:spPr>
              <a:xfrm>
                <a:off x="1341409" y="3518161"/>
                <a:ext cx="465311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200" b="1">
                    <a:solidFill>
                      <a:srgbClr val="A8DBA7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>
                    <a:solidFill>
                      <a:srgbClr val="77BE9C"/>
                    </a:solidFill>
                  </a:rPr>
                  <a:t>Time-consuming and boring learning process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6A5486-134D-FB1F-45B7-444327733B93}"/>
                  </a:ext>
                </a:extLst>
              </p:cNvPr>
              <p:cNvSpPr txBox="1"/>
              <p:nvPr/>
            </p:nvSpPr>
            <p:spPr>
              <a:xfrm>
                <a:off x="1341409" y="3738496"/>
                <a:ext cx="719802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100">
                    <a:solidFill>
                      <a:schemeClr val="bg1">
                        <a:lumMod val="75000"/>
                      </a:schemeClr>
                    </a:solidFill>
                    <a:latin typeface="Montserrat" panose="00000500000000000000" pitchFamily="2" charset="0"/>
                  </a:defRPr>
                </a:lvl1pPr>
              </a:lstStyle>
              <a:p>
                <a:r>
                  <a:rPr lang="vi-VN"/>
                  <a:t>Spend lots of time to figure out how to manage learning material</a:t>
                </a:r>
                <a:endParaRPr lang="en-US"/>
              </a:p>
            </p:txBody>
          </p:sp>
        </p:grpSp>
        <p:grpSp>
          <p:nvGrpSpPr>
            <p:cNvPr id="43" name="Google Shape;8572;p48">
              <a:extLst>
                <a:ext uri="{FF2B5EF4-FFF2-40B4-BE49-F238E27FC236}">
                  <a16:creationId xmlns:a16="http://schemas.microsoft.com/office/drawing/2014/main" id="{E49FD60D-93DC-B1D1-86EB-14D761DDF56A}"/>
                </a:ext>
              </a:extLst>
            </p:cNvPr>
            <p:cNvGrpSpPr/>
            <p:nvPr/>
          </p:nvGrpSpPr>
          <p:grpSpPr>
            <a:xfrm>
              <a:off x="701609" y="3564517"/>
              <a:ext cx="329068" cy="331693"/>
              <a:chOff x="1777925" y="1953700"/>
              <a:chExt cx="294600" cy="296950"/>
            </a:xfrm>
            <a:solidFill>
              <a:srgbClr val="77BE9C"/>
            </a:solidFill>
          </p:grpSpPr>
          <p:sp>
            <p:nvSpPr>
              <p:cNvPr id="44" name="Google Shape;8573;p48">
                <a:extLst>
                  <a:ext uri="{FF2B5EF4-FFF2-40B4-BE49-F238E27FC236}">
                    <a16:creationId xmlns:a16="http://schemas.microsoft.com/office/drawing/2014/main" id="{C08657D0-210B-311A-33DB-E10015A9B15B}"/>
                  </a:ext>
                </a:extLst>
              </p:cNvPr>
              <p:cNvSpPr/>
              <p:nvPr/>
            </p:nvSpPr>
            <p:spPr>
              <a:xfrm>
                <a:off x="1794450" y="2052125"/>
                <a:ext cx="2780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7941" extrusionOk="0">
                    <a:moveTo>
                      <a:pt x="10545" y="1"/>
                    </a:moveTo>
                    <a:cubicBezTo>
                      <a:pt x="10499" y="1"/>
                      <a:pt x="10449" y="11"/>
                      <a:pt x="10397" y="33"/>
                    </a:cubicBezTo>
                    <a:cubicBezTo>
                      <a:pt x="10208" y="64"/>
                      <a:pt x="10145" y="253"/>
                      <a:pt x="10177" y="474"/>
                    </a:cubicBezTo>
                    <a:cubicBezTo>
                      <a:pt x="10334" y="1009"/>
                      <a:pt x="10460" y="1514"/>
                      <a:pt x="10460" y="1986"/>
                    </a:cubicBezTo>
                    <a:cubicBezTo>
                      <a:pt x="10460" y="4885"/>
                      <a:pt x="8129" y="7247"/>
                      <a:pt x="5199" y="7247"/>
                    </a:cubicBezTo>
                    <a:cubicBezTo>
                      <a:pt x="3561" y="7247"/>
                      <a:pt x="2017" y="6460"/>
                      <a:pt x="1040" y="5137"/>
                    </a:cubicBezTo>
                    <a:lnTo>
                      <a:pt x="1734" y="5137"/>
                    </a:lnTo>
                    <a:cubicBezTo>
                      <a:pt x="1954" y="5137"/>
                      <a:pt x="2112" y="4979"/>
                      <a:pt x="2112" y="4790"/>
                    </a:cubicBezTo>
                    <a:cubicBezTo>
                      <a:pt x="2112" y="4601"/>
                      <a:pt x="1954" y="4444"/>
                      <a:pt x="1734" y="4444"/>
                    </a:cubicBezTo>
                    <a:lnTo>
                      <a:pt x="379" y="4444"/>
                    </a:lnTo>
                    <a:cubicBezTo>
                      <a:pt x="158" y="4444"/>
                      <a:pt x="1" y="4601"/>
                      <a:pt x="1" y="4790"/>
                    </a:cubicBezTo>
                    <a:lnTo>
                      <a:pt x="1" y="6176"/>
                    </a:lnTo>
                    <a:cubicBezTo>
                      <a:pt x="1" y="6365"/>
                      <a:pt x="158" y="6523"/>
                      <a:pt x="379" y="6523"/>
                    </a:cubicBezTo>
                    <a:cubicBezTo>
                      <a:pt x="568" y="6523"/>
                      <a:pt x="725" y="6365"/>
                      <a:pt x="725" y="6176"/>
                    </a:cubicBezTo>
                    <a:lnTo>
                      <a:pt x="725" y="5830"/>
                    </a:lnTo>
                    <a:cubicBezTo>
                      <a:pt x="1860" y="7184"/>
                      <a:pt x="3529" y="7941"/>
                      <a:pt x="5199" y="7941"/>
                    </a:cubicBezTo>
                    <a:cubicBezTo>
                      <a:pt x="8476" y="7941"/>
                      <a:pt x="11122" y="5294"/>
                      <a:pt x="11122" y="2049"/>
                    </a:cubicBezTo>
                    <a:cubicBezTo>
                      <a:pt x="11122" y="1482"/>
                      <a:pt x="11028" y="883"/>
                      <a:pt x="10839" y="253"/>
                    </a:cubicBezTo>
                    <a:cubicBezTo>
                      <a:pt x="10814" y="109"/>
                      <a:pt x="10698" y="1"/>
                      <a:pt x="105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574;p48">
                <a:extLst>
                  <a:ext uri="{FF2B5EF4-FFF2-40B4-BE49-F238E27FC236}">
                    <a16:creationId xmlns:a16="http://schemas.microsoft.com/office/drawing/2014/main" id="{F7875300-6AA9-925B-2B16-FC4B6D1EA5B2}"/>
                  </a:ext>
                </a:extLst>
              </p:cNvPr>
              <p:cNvSpPr/>
              <p:nvPr/>
            </p:nvSpPr>
            <p:spPr>
              <a:xfrm>
                <a:off x="1777925" y="1953700"/>
                <a:ext cx="278050" cy="19867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7947" extrusionOk="0">
                    <a:moveTo>
                      <a:pt x="5892" y="0"/>
                    </a:moveTo>
                    <a:cubicBezTo>
                      <a:pt x="2647" y="0"/>
                      <a:pt x="0" y="2615"/>
                      <a:pt x="0" y="5892"/>
                    </a:cubicBezTo>
                    <a:cubicBezTo>
                      <a:pt x="0" y="6459"/>
                      <a:pt x="63" y="7026"/>
                      <a:pt x="284" y="7656"/>
                    </a:cubicBezTo>
                    <a:cubicBezTo>
                      <a:pt x="310" y="7869"/>
                      <a:pt x="450" y="7947"/>
                      <a:pt x="606" y="7947"/>
                    </a:cubicBezTo>
                    <a:cubicBezTo>
                      <a:pt x="635" y="7947"/>
                      <a:pt x="664" y="7944"/>
                      <a:pt x="693" y="7939"/>
                    </a:cubicBezTo>
                    <a:cubicBezTo>
                      <a:pt x="914" y="7908"/>
                      <a:pt x="977" y="7719"/>
                      <a:pt x="945" y="7498"/>
                    </a:cubicBezTo>
                    <a:cubicBezTo>
                      <a:pt x="788" y="6963"/>
                      <a:pt x="662" y="6459"/>
                      <a:pt x="662" y="5923"/>
                    </a:cubicBezTo>
                    <a:cubicBezTo>
                      <a:pt x="662" y="3056"/>
                      <a:pt x="2993" y="693"/>
                      <a:pt x="5923" y="693"/>
                    </a:cubicBezTo>
                    <a:cubicBezTo>
                      <a:pt x="7561" y="693"/>
                      <a:pt x="9105" y="1481"/>
                      <a:pt x="10082" y="2773"/>
                    </a:cubicBezTo>
                    <a:lnTo>
                      <a:pt x="9389" y="2773"/>
                    </a:lnTo>
                    <a:cubicBezTo>
                      <a:pt x="9168" y="2773"/>
                      <a:pt x="9011" y="2930"/>
                      <a:pt x="9011" y="3151"/>
                    </a:cubicBezTo>
                    <a:cubicBezTo>
                      <a:pt x="9011" y="3340"/>
                      <a:pt x="9168" y="3497"/>
                      <a:pt x="9389" y="3497"/>
                    </a:cubicBezTo>
                    <a:lnTo>
                      <a:pt x="10743" y="3497"/>
                    </a:lnTo>
                    <a:cubicBezTo>
                      <a:pt x="10964" y="3497"/>
                      <a:pt x="11121" y="3340"/>
                      <a:pt x="11121" y="3151"/>
                    </a:cubicBezTo>
                    <a:lnTo>
                      <a:pt x="11121" y="1765"/>
                    </a:lnTo>
                    <a:cubicBezTo>
                      <a:pt x="11121" y="1575"/>
                      <a:pt x="10964" y="1418"/>
                      <a:pt x="10743" y="1418"/>
                    </a:cubicBezTo>
                    <a:cubicBezTo>
                      <a:pt x="10554" y="1418"/>
                      <a:pt x="10397" y="1575"/>
                      <a:pt x="10397" y="1765"/>
                    </a:cubicBezTo>
                    <a:lnTo>
                      <a:pt x="10397" y="2111"/>
                    </a:lnTo>
                    <a:cubicBezTo>
                      <a:pt x="9263" y="725"/>
                      <a:pt x="7593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575;p48">
                <a:extLst>
                  <a:ext uri="{FF2B5EF4-FFF2-40B4-BE49-F238E27FC236}">
                    <a16:creationId xmlns:a16="http://schemas.microsoft.com/office/drawing/2014/main" id="{7ACF249F-9CB2-D735-2B58-F816F1634445}"/>
                  </a:ext>
                </a:extLst>
              </p:cNvPr>
              <p:cNvSpPr/>
              <p:nvPr/>
            </p:nvSpPr>
            <p:spPr>
              <a:xfrm>
                <a:off x="1829125" y="2006475"/>
                <a:ext cx="1914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656" extrusionOk="0">
                    <a:moveTo>
                      <a:pt x="4190" y="693"/>
                    </a:moveTo>
                    <a:cubicBezTo>
                      <a:pt x="4757" y="788"/>
                      <a:pt x="5324" y="1008"/>
                      <a:pt x="5797" y="1386"/>
                    </a:cubicBezTo>
                    <a:lnTo>
                      <a:pt x="5545" y="1607"/>
                    </a:lnTo>
                    <a:cubicBezTo>
                      <a:pt x="5450" y="1733"/>
                      <a:pt x="5450" y="1953"/>
                      <a:pt x="5545" y="2079"/>
                    </a:cubicBezTo>
                    <a:cubicBezTo>
                      <a:pt x="5608" y="2142"/>
                      <a:pt x="5702" y="2174"/>
                      <a:pt x="5793" y="2174"/>
                    </a:cubicBezTo>
                    <a:cubicBezTo>
                      <a:pt x="5884" y="2174"/>
                      <a:pt x="5970" y="2142"/>
                      <a:pt x="6017" y="2079"/>
                    </a:cubicBezTo>
                    <a:lnTo>
                      <a:pt x="6270" y="1859"/>
                    </a:lnTo>
                    <a:cubicBezTo>
                      <a:pt x="6616" y="2268"/>
                      <a:pt x="6868" y="2835"/>
                      <a:pt x="6931" y="3466"/>
                    </a:cubicBezTo>
                    <a:lnTo>
                      <a:pt x="6616" y="3466"/>
                    </a:lnTo>
                    <a:cubicBezTo>
                      <a:pt x="6427" y="3466"/>
                      <a:pt x="6270" y="3623"/>
                      <a:pt x="6270" y="3812"/>
                    </a:cubicBezTo>
                    <a:cubicBezTo>
                      <a:pt x="6270" y="4001"/>
                      <a:pt x="6427" y="4159"/>
                      <a:pt x="6616" y="4159"/>
                    </a:cubicBezTo>
                    <a:lnTo>
                      <a:pt x="6931" y="4159"/>
                    </a:lnTo>
                    <a:cubicBezTo>
                      <a:pt x="6868" y="4757"/>
                      <a:pt x="6616" y="5324"/>
                      <a:pt x="6270" y="5797"/>
                    </a:cubicBezTo>
                    <a:lnTo>
                      <a:pt x="6017" y="5545"/>
                    </a:lnTo>
                    <a:cubicBezTo>
                      <a:pt x="5970" y="5482"/>
                      <a:pt x="5884" y="5450"/>
                      <a:pt x="5793" y="5450"/>
                    </a:cubicBezTo>
                    <a:cubicBezTo>
                      <a:pt x="5702" y="5450"/>
                      <a:pt x="5608" y="5482"/>
                      <a:pt x="5545" y="5545"/>
                    </a:cubicBezTo>
                    <a:cubicBezTo>
                      <a:pt x="5450" y="5671"/>
                      <a:pt x="5450" y="5923"/>
                      <a:pt x="5545" y="6017"/>
                    </a:cubicBezTo>
                    <a:lnTo>
                      <a:pt x="5797" y="6270"/>
                    </a:lnTo>
                    <a:cubicBezTo>
                      <a:pt x="5356" y="6616"/>
                      <a:pt x="4820" y="6837"/>
                      <a:pt x="4190" y="6931"/>
                    </a:cubicBezTo>
                    <a:lnTo>
                      <a:pt x="4190" y="6616"/>
                    </a:lnTo>
                    <a:cubicBezTo>
                      <a:pt x="4190" y="6427"/>
                      <a:pt x="4033" y="6270"/>
                      <a:pt x="3812" y="6270"/>
                    </a:cubicBezTo>
                    <a:cubicBezTo>
                      <a:pt x="3623" y="6270"/>
                      <a:pt x="3466" y="6427"/>
                      <a:pt x="3466" y="6616"/>
                    </a:cubicBezTo>
                    <a:lnTo>
                      <a:pt x="3466" y="6931"/>
                    </a:lnTo>
                    <a:cubicBezTo>
                      <a:pt x="2867" y="6837"/>
                      <a:pt x="2331" y="6616"/>
                      <a:pt x="1859" y="6270"/>
                    </a:cubicBezTo>
                    <a:lnTo>
                      <a:pt x="2079" y="6017"/>
                    </a:lnTo>
                    <a:cubicBezTo>
                      <a:pt x="2205" y="5891"/>
                      <a:pt x="2205" y="5671"/>
                      <a:pt x="2079" y="5545"/>
                    </a:cubicBezTo>
                    <a:cubicBezTo>
                      <a:pt x="2032" y="5482"/>
                      <a:pt x="1945" y="5450"/>
                      <a:pt x="1855" y="5450"/>
                    </a:cubicBezTo>
                    <a:cubicBezTo>
                      <a:pt x="1764" y="5450"/>
                      <a:pt x="1670" y="5482"/>
                      <a:pt x="1607" y="5545"/>
                    </a:cubicBezTo>
                    <a:lnTo>
                      <a:pt x="1386" y="5797"/>
                    </a:lnTo>
                    <a:cubicBezTo>
                      <a:pt x="1040" y="5356"/>
                      <a:pt x="788" y="4789"/>
                      <a:pt x="725" y="4159"/>
                    </a:cubicBezTo>
                    <a:lnTo>
                      <a:pt x="1040" y="4159"/>
                    </a:lnTo>
                    <a:cubicBezTo>
                      <a:pt x="1229" y="4159"/>
                      <a:pt x="1386" y="4001"/>
                      <a:pt x="1386" y="3812"/>
                    </a:cubicBezTo>
                    <a:cubicBezTo>
                      <a:pt x="1386" y="3623"/>
                      <a:pt x="1229" y="3466"/>
                      <a:pt x="1040" y="3466"/>
                    </a:cubicBezTo>
                    <a:lnTo>
                      <a:pt x="725" y="3466"/>
                    </a:lnTo>
                    <a:cubicBezTo>
                      <a:pt x="788" y="2867"/>
                      <a:pt x="1040" y="2331"/>
                      <a:pt x="1386" y="1859"/>
                    </a:cubicBezTo>
                    <a:lnTo>
                      <a:pt x="1607" y="2079"/>
                    </a:lnTo>
                    <a:cubicBezTo>
                      <a:pt x="1701" y="2174"/>
                      <a:pt x="1764" y="2205"/>
                      <a:pt x="1859" y="2205"/>
                    </a:cubicBezTo>
                    <a:cubicBezTo>
                      <a:pt x="1922" y="2205"/>
                      <a:pt x="2048" y="2174"/>
                      <a:pt x="2079" y="2079"/>
                    </a:cubicBezTo>
                    <a:cubicBezTo>
                      <a:pt x="2205" y="1953"/>
                      <a:pt x="2205" y="1733"/>
                      <a:pt x="2079" y="1607"/>
                    </a:cubicBezTo>
                    <a:lnTo>
                      <a:pt x="1859" y="1386"/>
                    </a:lnTo>
                    <a:cubicBezTo>
                      <a:pt x="2300" y="1008"/>
                      <a:pt x="2835" y="788"/>
                      <a:pt x="3466" y="693"/>
                    </a:cubicBezTo>
                    <a:lnTo>
                      <a:pt x="3466" y="1008"/>
                    </a:lnTo>
                    <a:cubicBezTo>
                      <a:pt x="3466" y="1229"/>
                      <a:pt x="3623" y="1386"/>
                      <a:pt x="3812" y="1386"/>
                    </a:cubicBezTo>
                    <a:cubicBezTo>
                      <a:pt x="4033" y="1386"/>
                      <a:pt x="4190" y="1229"/>
                      <a:pt x="4190" y="1008"/>
                    </a:cubicBezTo>
                    <a:lnTo>
                      <a:pt x="4190" y="693"/>
                    </a:lnTo>
                    <a:close/>
                    <a:moveTo>
                      <a:pt x="3812" y="0"/>
                    </a:moveTo>
                    <a:cubicBezTo>
                      <a:pt x="1733" y="0"/>
                      <a:pt x="0" y="1701"/>
                      <a:pt x="0" y="3812"/>
                    </a:cubicBezTo>
                    <a:cubicBezTo>
                      <a:pt x="0" y="5923"/>
                      <a:pt x="1701" y="7656"/>
                      <a:pt x="3812" y="7656"/>
                    </a:cubicBezTo>
                    <a:cubicBezTo>
                      <a:pt x="5923" y="7656"/>
                      <a:pt x="7656" y="5954"/>
                      <a:pt x="7656" y="3812"/>
                    </a:cubicBezTo>
                    <a:cubicBezTo>
                      <a:pt x="7656" y="1733"/>
                      <a:pt x="5954" y="0"/>
                      <a:pt x="38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576;p48">
                <a:extLst>
                  <a:ext uri="{FF2B5EF4-FFF2-40B4-BE49-F238E27FC236}">
                    <a16:creationId xmlns:a16="http://schemas.microsoft.com/office/drawing/2014/main" id="{02B82E75-50F2-F605-EACB-EE13915497A4}"/>
                  </a:ext>
                </a:extLst>
              </p:cNvPr>
              <p:cNvSpPr/>
              <p:nvPr/>
            </p:nvSpPr>
            <p:spPr>
              <a:xfrm>
                <a:off x="1915750" y="2058450"/>
                <a:ext cx="354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112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33"/>
                    </a:lnTo>
                    <a:cubicBezTo>
                      <a:pt x="1" y="1954"/>
                      <a:pt x="158" y="2111"/>
                      <a:pt x="347" y="2111"/>
                    </a:cubicBezTo>
                    <a:lnTo>
                      <a:pt x="1072" y="2111"/>
                    </a:lnTo>
                    <a:cubicBezTo>
                      <a:pt x="1261" y="2111"/>
                      <a:pt x="1418" y="1954"/>
                      <a:pt x="1418" y="1733"/>
                    </a:cubicBezTo>
                    <a:cubicBezTo>
                      <a:pt x="1418" y="1544"/>
                      <a:pt x="1261" y="1387"/>
                      <a:pt x="1072" y="1387"/>
                    </a:cubicBezTo>
                    <a:lnTo>
                      <a:pt x="725" y="1387"/>
                    </a:lnTo>
                    <a:lnTo>
                      <a:pt x="725" y="378"/>
                    </a:ln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E0469A8-1638-2EBD-9863-89C17DFB4819}"/>
              </a:ext>
            </a:extLst>
          </p:cNvPr>
          <p:cNvGrpSpPr/>
          <p:nvPr/>
        </p:nvGrpSpPr>
        <p:grpSpPr>
          <a:xfrm>
            <a:off x="1311417" y="4298633"/>
            <a:ext cx="7840018" cy="466556"/>
            <a:chOff x="699417" y="4190633"/>
            <a:chExt cx="7840018" cy="46655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490F75D-AF3E-DBDB-32CE-F02393B34CAB}"/>
                </a:ext>
              </a:extLst>
            </p:cNvPr>
            <p:cNvGrpSpPr/>
            <p:nvPr/>
          </p:nvGrpSpPr>
          <p:grpSpPr>
            <a:xfrm>
              <a:off x="1341409" y="4190633"/>
              <a:ext cx="7198026" cy="466556"/>
              <a:chOff x="1341409" y="4124833"/>
              <a:chExt cx="7198026" cy="46655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1CD889-0D1C-4204-B9AA-BA58CACF02C5}"/>
                  </a:ext>
                </a:extLst>
              </p:cNvPr>
              <p:cNvSpPr txBox="1"/>
              <p:nvPr/>
            </p:nvSpPr>
            <p:spPr>
              <a:xfrm>
                <a:off x="1341409" y="4124833"/>
                <a:ext cx="46548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200" b="1">
                    <a:solidFill>
                      <a:srgbClr val="A8DBA7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>
                    <a:solidFill>
                      <a:srgbClr val="3D90B9"/>
                    </a:solidFill>
                  </a:rPr>
                  <a:t>Inability to track progress and measure results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D43D2C-1232-26DC-0A79-FBF2ACD9B081}"/>
                  </a:ext>
                </a:extLst>
              </p:cNvPr>
              <p:cNvSpPr txBox="1"/>
              <p:nvPr/>
            </p:nvSpPr>
            <p:spPr>
              <a:xfrm>
                <a:off x="1341409" y="4329779"/>
                <a:ext cx="719802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100">
                    <a:solidFill>
                      <a:schemeClr val="bg1">
                        <a:lumMod val="75000"/>
                      </a:schemeClr>
                    </a:solidFill>
                    <a:latin typeface="Montserrat" panose="00000500000000000000" pitchFamily="2" charset="0"/>
                  </a:defRPr>
                </a:lvl1pPr>
              </a:lstStyle>
              <a:p>
                <a:r>
                  <a:rPr lang="vi-VN"/>
                  <a:t>Traditional way of lesson reviewing make it hard to evaluate learning journey</a:t>
                </a:r>
                <a:endParaRPr lang="en-US"/>
              </a:p>
            </p:txBody>
          </p:sp>
        </p:grpSp>
        <p:grpSp>
          <p:nvGrpSpPr>
            <p:cNvPr id="48" name="Google Shape;8517;p48">
              <a:extLst>
                <a:ext uri="{FF2B5EF4-FFF2-40B4-BE49-F238E27FC236}">
                  <a16:creationId xmlns:a16="http://schemas.microsoft.com/office/drawing/2014/main" id="{A9D31D6A-6451-AE44-9DB6-281A3DD7FDED}"/>
                </a:ext>
              </a:extLst>
            </p:cNvPr>
            <p:cNvGrpSpPr/>
            <p:nvPr/>
          </p:nvGrpSpPr>
          <p:grpSpPr>
            <a:xfrm>
              <a:off x="699417" y="4258930"/>
              <a:ext cx="333452" cy="329962"/>
              <a:chOff x="1049375" y="2318350"/>
              <a:chExt cx="298525" cy="295400"/>
            </a:xfrm>
            <a:solidFill>
              <a:srgbClr val="3D90B9"/>
            </a:solidFill>
          </p:grpSpPr>
          <p:sp>
            <p:nvSpPr>
              <p:cNvPr id="49" name="Google Shape;8518;p48">
                <a:extLst>
                  <a:ext uri="{FF2B5EF4-FFF2-40B4-BE49-F238E27FC236}">
                    <a16:creationId xmlns:a16="http://schemas.microsoft.com/office/drawing/2014/main" id="{A65D3524-6E99-FEF9-1EAA-4A1186559964}"/>
                  </a:ext>
                </a:extLst>
              </p:cNvPr>
              <p:cNvSpPr/>
              <p:nvPr/>
            </p:nvSpPr>
            <p:spPr>
              <a:xfrm>
                <a:off x="1101350" y="2492325"/>
                <a:ext cx="70125" cy="505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021" extrusionOk="0">
                    <a:moveTo>
                      <a:pt x="2473" y="0"/>
                    </a:moveTo>
                    <a:cubicBezTo>
                      <a:pt x="2377" y="0"/>
                      <a:pt x="2273" y="32"/>
                      <a:pt x="2206" y="99"/>
                    </a:cubicBezTo>
                    <a:lnTo>
                      <a:pt x="1072" y="1233"/>
                    </a:lnTo>
                    <a:lnTo>
                      <a:pt x="599" y="761"/>
                    </a:lnTo>
                    <a:cubicBezTo>
                      <a:pt x="536" y="713"/>
                      <a:pt x="449" y="690"/>
                      <a:pt x="363" y="690"/>
                    </a:cubicBezTo>
                    <a:cubicBezTo>
                      <a:pt x="276" y="690"/>
                      <a:pt x="189" y="713"/>
                      <a:pt x="126" y="761"/>
                    </a:cubicBezTo>
                    <a:cubicBezTo>
                      <a:pt x="0" y="887"/>
                      <a:pt x="0" y="1139"/>
                      <a:pt x="126" y="1233"/>
                    </a:cubicBezTo>
                    <a:lnTo>
                      <a:pt x="820" y="1958"/>
                    </a:lnTo>
                    <a:cubicBezTo>
                      <a:pt x="914" y="2021"/>
                      <a:pt x="977" y="2021"/>
                      <a:pt x="1072" y="2021"/>
                    </a:cubicBezTo>
                    <a:cubicBezTo>
                      <a:pt x="1135" y="2021"/>
                      <a:pt x="1261" y="1989"/>
                      <a:pt x="1292" y="1926"/>
                    </a:cubicBezTo>
                    <a:lnTo>
                      <a:pt x="2678" y="540"/>
                    </a:lnTo>
                    <a:cubicBezTo>
                      <a:pt x="2804" y="414"/>
                      <a:pt x="2804" y="162"/>
                      <a:pt x="2678" y="68"/>
                    </a:cubicBezTo>
                    <a:cubicBezTo>
                      <a:pt x="2634" y="24"/>
                      <a:pt x="2557" y="0"/>
                      <a:pt x="24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519;p48">
                <a:extLst>
                  <a:ext uri="{FF2B5EF4-FFF2-40B4-BE49-F238E27FC236}">
                    <a16:creationId xmlns:a16="http://schemas.microsoft.com/office/drawing/2014/main" id="{D583119F-7526-4B4B-2438-5F2C89372F7C}"/>
                  </a:ext>
                </a:extLst>
              </p:cNvPr>
              <p:cNvSpPr/>
              <p:nvPr/>
            </p:nvSpPr>
            <p:spPr>
              <a:xfrm>
                <a:off x="1101350" y="2440525"/>
                <a:ext cx="7012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046" extrusionOk="0">
                    <a:moveTo>
                      <a:pt x="2469" y="1"/>
                    </a:moveTo>
                    <a:cubicBezTo>
                      <a:pt x="2374" y="1"/>
                      <a:pt x="2272" y="40"/>
                      <a:pt x="2206" y="123"/>
                    </a:cubicBezTo>
                    <a:lnTo>
                      <a:pt x="1072" y="1257"/>
                    </a:lnTo>
                    <a:lnTo>
                      <a:pt x="599" y="785"/>
                    </a:lnTo>
                    <a:cubicBezTo>
                      <a:pt x="536" y="738"/>
                      <a:pt x="449" y="714"/>
                      <a:pt x="363" y="714"/>
                    </a:cubicBezTo>
                    <a:cubicBezTo>
                      <a:pt x="276" y="714"/>
                      <a:pt x="189" y="738"/>
                      <a:pt x="126" y="785"/>
                    </a:cubicBezTo>
                    <a:cubicBezTo>
                      <a:pt x="0" y="911"/>
                      <a:pt x="0" y="1163"/>
                      <a:pt x="126" y="1257"/>
                    </a:cubicBezTo>
                    <a:lnTo>
                      <a:pt x="820" y="1982"/>
                    </a:lnTo>
                    <a:cubicBezTo>
                      <a:pt x="914" y="2045"/>
                      <a:pt x="977" y="2045"/>
                      <a:pt x="1072" y="2045"/>
                    </a:cubicBezTo>
                    <a:cubicBezTo>
                      <a:pt x="1135" y="2045"/>
                      <a:pt x="1261" y="2014"/>
                      <a:pt x="1292" y="1951"/>
                    </a:cubicBezTo>
                    <a:lnTo>
                      <a:pt x="2678" y="564"/>
                    </a:lnTo>
                    <a:cubicBezTo>
                      <a:pt x="2804" y="438"/>
                      <a:pt x="2804" y="186"/>
                      <a:pt x="2678" y="92"/>
                    </a:cubicBezTo>
                    <a:cubicBezTo>
                      <a:pt x="2634" y="32"/>
                      <a:pt x="2554" y="1"/>
                      <a:pt x="24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520;p48">
                <a:extLst>
                  <a:ext uri="{FF2B5EF4-FFF2-40B4-BE49-F238E27FC236}">
                    <a16:creationId xmlns:a16="http://schemas.microsoft.com/office/drawing/2014/main" id="{474212E7-087B-85E3-7E4B-552868C22407}"/>
                  </a:ext>
                </a:extLst>
              </p:cNvPr>
              <p:cNvSpPr/>
              <p:nvPr/>
            </p:nvSpPr>
            <p:spPr>
              <a:xfrm>
                <a:off x="1101350" y="2388550"/>
                <a:ext cx="70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045" extrusionOk="0">
                    <a:moveTo>
                      <a:pt x="2469" y="1"/>
                    </a:moveTo>
                    <a:cubicBezTo>
                      <a:pt x="2374" y="1"/>
                      <a:pt x="2272" y="40"/>
                      <a:pt x="2206" y="123"/>
                    </a:cubicBezTo>
                    <a:lnTo>
                      <a:pt x="1072" y="1257"/>
                    </a:lnTo>
                    <a:lnTo>
                      <a:pt x="599" y="785"/>
                    </a:lnTo>
                    <a:cubicBezTo>
                      <a:pt x="536" y="722"/>
                      <a:pt x="449" y="690"/>
                      <a:pt x="363" y="690"/>
                    </a:cubicBezTo>
                    <a:cubicBezTo>
                      <a:pt x="276" y="690"/>
                      <a:pt x="189" y="722"/>
                      <a:pt x="126" y="785"/>
                    </a:cubicBezTo>
                    <a:cubicBezTo>
                      <a:pt x="0" y="911"/>
                      <a:pt x="0" y="1131"/>
                      <a:pt x="126" y="1257"/>
                    </a:cubicBezTo>
                    <a:lnTo>
                      <a:pt x="820" y="1982"/>
                    </a:lnTo>
                    <a:cubicBezTo>
                      <a:pt x="914" y="2045"/>
                      <a:pt x="977" y="2045"/>
                      <a:pt x="1072" y="2045"/>
                    </a:cubicBezTo>
                    <a:cubicBezTo>
                      <a:pt x="1135" y="2045"/>
                      <a:pt x="1261" y="2013"/>
                      <a:pt x="1292" y="1919"/>
                    </a:cubicBezTo>
                    <a:lnTo>
                      <a:pt x="2678" y="532"/>
                    </a:lnTo>
                    <a:cubicBezTo>
                      <a:pt x="2804" y="438"/>
                      <a:pt x="2804" y="186"/>
                      <a:pt x="2678" y="91"/>
                    </a:cubicBezTo>
                    <a:cubicBezTo>
                      <a:pt x="2634" y="32"/>
                      <a:pt x="2554" y="1"/>
                      <a:pt x="24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521;p48">
                <a:extLst>
                  <a:ext uri="{FF2B5EF4-FFF2-40B4-BE49-F238E27FC236}">
                    <a16:creationId xmlns:a16="http://schemas.microsoft.com/office/drawing/2014/main" id="{C4237A73-2C1A-B3C4-1761-804ED2CEE146}"/>
                  </a:ext>
                </a:extLst>
              </p:cNvPr>
              <p:cNvSpPr/>
              <p:nvPr/>
            </p:nvSpPr>
            <p:spPr>
              <a:xfrm>
                <a:off x="1049375" y="2318350"/>
                <a:ext cx="29852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941" h="11816" extrusionOk="0">
                    <a:moveTo>
                      <a:pt x="6963" y="1198"/>
                    </a:moveTo>
                    <a:lnTo>
                      <a:pt x="7876" y="2143"/>
                    </a:lnTo>
                    <a:lnTo>
                      <a:pt x="6963" y="2143"/>
                    </a:lnTo>
                    <a:lnTo>
                      <a:pt x="6963" y="1198"/>
                    </a:lnTo>
                    <a:close/>
                    <a:moveTo>
                      <a:pt x="10286" y="3498"/>
                    </a:moveTo>
                    <a:cubicBezTo>
                      <a:pt x="10373" y="3498"/>
                      <a:pt x="10460" y="3530"/>
                      <a:pt x="10523" y="3593"/>
                    </a:cubicBezTo>
                    <a:lnTo>
                      <a:pt x="10995" y="4065"/>
                    </a:lnTo>
                    <a:cubicBezTo>
                      <a:pt x="11184" y="4223"/>
                      <a:pt x="11184" y="4475"/>
                      <a:pt x="11027" y="4569"/>
                    </a:cubicBezTo>
                    <a:lnTo>
                      <a:pt x="10806" y="4821"/>
                    </a:lnTo>
                    <a:lnTo>
                      <a:pt x="9798" y="3845"/>
                    </a:lnTo>
                    <a:lnTo>
                      <a:pt x="10050" y="3593"/>
                    </a:lnTo>
                    <a:cubicBezTo>
                      <a:pt x="10113" y="3530"/>
                      <a:pt x="10200" y="3498"/>
                      <a:pt x="10286" y="3498"/>
                    </a:cubicBezTo>
                    <a:close/>
                    <a:moveTo>
                      <a:pt x="9294" y="4349"/>
                    </a:moveTo>
                    <a:lnTo>
                      <a:pt x="10271" y="5325"/>
                    </a:lnTo>
                    <a:lnTo>
                      <a:pt x="7845" y="7783"/>
                    </a:lnTo>
                    <a:lnTo>
                      <a:pt x="6868" y="6774"/>
                    </a:lnTo>
                    <a:lnTo>
                      <a:pt x="9294" y="4349"/>
                    </a:lnTo>
                    <a:close/>
                    <a:moveTo>
                      <a:pt x="6585" y="7499"/>
                    </a:moveTo>
                    <a:lnTo>
                      <a:pt x="7183" y="8098"/>
                    </a:lnTo>
                    <a:lnTo>
                      <a:pt x="6427" y="8255"/>
                    </a:lnTo>
                    <a:lnTo>
                      <a:pt x="6585" y="7499"/>
                    </a:lnTo>
                    <a:close/>
                    <a:moveTo>
                      <a:pt x="6994" y="10398"/>
                    </a:moveTo>
                    <a:lnTo>
                      <a:pt x="6994" y="10776"/>
                    </a:lnTo>
                    <a:cubicBezTo>
                      <a:pt x="6994" y="10870"/>
                      <a:pt x="7057" y="10996"/>
                      <a:pt x="7089" y="11122"/>
                    </a:cubicBezTo>
                    <a:lnTo>
                      <a:pt x="1071" y="11122"/>
                    </a:lnTo>
                    <a:cubicBezTo>
                      <a:pt x="882" y="11122"/>
                      <a:pt x="693" y="10965"/>
                      <a:pt x="693" y="10776"/>
                    </a:cubicBezTo>
                    <a:lnTo>
                      <a:pt x="693" y="10398"/>
                    </a:lnTo>
                    <a:close/>
                    <a:moveTo>
                      <a:pt x="6270" y="663"/>
                    </a:moveTo>
                    <a:lnTo>
                      <a:pt x="6270" y="2458"/>
                    </a:lnTo>
                    <a:cubicBezTo>
                      <a:pt x="6270" y="2647"/>
                      <a:pt x="6427" y="2805"/>
                      <a:pt x="6616" y="2805"/>
                    </a:cubicBezTo>
                    <a:lnTo>
                      <a:pt x="8349" y="2805"/>
                    </a:lnTo>
                    <a:lnTo>
                      <a:pt x="8349" y="4286"/>
                    </a:lnTo>
                    <a:lnTo>
                      <a:pt x="6112" y="6554"/>
                    </a:lnTo>
                    <a:cubicBezTo>
                      <a:pt x="6081" y="6585"/>
                      <a:pt x="6018" y="6680"/>
                      <a:pt x="6018" y="6711"/>
                    </a:cubicBezTo>
                    <a:lnTo>
                      <a:pt x="5608" y="8633"/>
                    </a:lnTo>
                    <a:cubicBezTo>
                      <a:pt x="5545" y="8759"/>
                      <a:pt x="5608" y="8885"/>
                      <a:pt x="5671" y="8948"/>
                    </a:cubicBezTo>
                    <a:cubicBezTo>
                      <a:pt x="5742" y="9019"/>
                      <a:pt x="5813" y="9055"/>
                      <a:pt x="5897" y="9055"/>
                    </a:cubicBezTo>
                    <a:cubicBezTo>
                      <a:pt x="5925" y="9055"/>
                      <a:pt x="5955" y="9051"/>
                      <a:pt x="5986" y="9043"/>
                    </a:cubicBezTo>
                    <a:lnTo>
                      <a:pt x="7908" y="8602"/>
                    </a:lnTo>
                    <a:cubicBezTo>
                      <a:pt x="8002" y="8602"/>
                      <a:pt x="8034" y="8570"/>
                      <a:pt x="8065" y="8507"/>
                    </a:cubicBezTo>
                    <a:lnTo>
                      <a:pt x="8349" y="8255"/>
                    </a:lnTo>
                    <a:lnTo>
                      <a:pt x="8349" y="10807"/>
                    </a:lnTo>
                    <a:lnTo>
                      <a:pt x="8380" y="10807"/>
                    </a:lnTo>
                    <a:cubicBezTo>
                      <a:pt x="8380" y="10996"/>
                      <a:pt x="8223" y="11154"/>
                      <a:pt x="8034" y="11154"/>
                    </a:cubicBezTo>
                    <a:cubicBezTo>
                      <a:pt x="7845" y="11154"/>
                      <a:pt x="7687" y="10996"/>
                      <a:pt x="7687" y="10807"/>
                    </a:cubicBezTo>
                    <a:lnTo>
                      <a:pt x="7687" y="10083"/>
                    </a:lnTo>
                    <a:cubicBezTo>
                      <a:pt x="7687" y="9893"/>
                      <a:pt x="7530" y="9736"/>
                      <a:pt x="7309" y="9736"/>
                    </a:cubicBezTo>
                    <a:lnTo>
                      <a:pt x="1386" y="9736"/>
                    </a:lnTo>
                    <a:lnTo>
                      <a:pt x="1386" y="663"/>
                    </a:lnTo>
                    <a:close/>
                    <a:moveTo>
                      <a:pt x="1071" y="1"/>
                    </a:moveTo>
                    <a:cubicBezTo>
                      <a:pt x="882" y="1"/>
                      <a:pt x="693" y="158"/>
                      <a:pt x="693" y="379"/>
                    </a:cubicBezTo>
                    <a:lnTo>
                      <a:pt x="693" y="9736"/>
                    </a:lnTo>
                    <a:lnTo>
                      <a:pt x="347" y="9736"/>
                    </a:lnTo>
                    <a:cubicBezTo>
                      <a:pt x="158" y="9736"/>
                      <a:pt x="0" y="9893"/>
                      <a:pt x="0" y="10083"/>
                    </a:cubicBezTo>
                    <a:lnTo>
                      <a:pt x="0" y="10807"/>
                    </a:lnTo>
                    <a:cubicBezTo>
                      <a:pt x="0" y="11406"/>
                      <a:pt x="473" y="11815"/>
                      <a:pt x="1008" y="11815"/>
                    </a:cubicBezTo>
                    <a:lnTo>
                      <a:pt x="8002" y="11815"/>
                    </a:lnTo>
                    <a:cubicBezTo>
                      <a:pt x="8569" y="11815"/>
                      <a:pt x="9011" y="11343"/>
                      <a:pt x="9011" y="10807"/>
                    </a:cubicBezTo>
                    <a:lnTo>
                      <a:pt x="9011" y="7562"/>
                    </a:lnTo>
                    <a:lnTo>
                      <a:pt x="11499" y="5105"/>
                    </a:lnTo>
                    <a:cubicBezTo>
                      <a:pt x="11940" y="4664"/>
                      <a:pt x="11940" y="4034"/>
                      <a:pt x="11531" y="3593"/>
                    </a:cubicBezTo>
                    <a:lnTo>
                      <a:pt x="11058" y="3120"/>
                    </a:lnTo>
                    <a:cubicBezTo>
                      <a:pt x="10869" y="2931"/>
                      <a:pt x="10609" y="2836"/>
                      <a:pt x="10346" y="2836"/>
                    </a:cubicBezTo>
                    <a:cubicBezTo>
                      <a:pt x="10082" y="2836"/>
                      <a:pt x="9814" y="2931"/>
                      <a:pt x="9609" y="3120"/>
                    </a:cubicBezTo>
                    <a:lnTo>
                      <a:pt x="9105" y="3624"/>
                    </a:lnTo>
                    <a:lnTo>
                      <a:pt x="9105" y="2490"/>
                    </a:lnTo>
                    <a:cubicBezTo>
                      <a:pt x="9105" y="2427"/>
                      <a:pt x="9074" y="2332"/>
                      <a:pt x="8979" y="2269"/>
                    </a:cubicBezTo>
                    <a:lnTo>
                      <a:pt x="6900" y="127"/>
                    </a:lnTo>
                    <a:cubicBezTo>
                      <a:pt x="6805" y="64"/>
                      <a:pt x="6742" y="1"/>
                      <a:pt x="6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9390765-B6A9-EFD8-5C87-6D6053CD3461}"/>
              </a:ext>
            </a:extLst>
          </p:cNvPr>
          <p:cNvGrpSpPr/>
          <p:nvPr/>
        </p:nvGrpSpPr>
        <p:grpSpPr>
          <a:xfrm>
            <a:off x="1304810" y="2775278"/>
            <a:ext cx="7846625" cy="494077"/>
            <a:chOff x="692810" y="2748462"/>
            <a:chExt cx="7846625" cy="494077"/>
          </a:xfrm>
        </p:grpSpPr>
        <p:grpSp>
          <p:nvGrpSpPr>
            <p:cNvPr id="54" name="Google Shape;6404;p43">
              <a:extLst>
                <a:ext uri="{FF2B5EF4-FFF2-40B4-BE49-F238E27FC236}">
                  <a16:creationId xmlns:a16="http://schemas.microsoft.com/office/drawing/2014/main" id="{DBDF9AA9-3DF7-EEC9-9C83-86AE370E8129}"/>
                </a:ext>
              </a:extLst>
            </p:cNvPr>
            <p:cNvGrpSpPr/>
            <p:nvPr/>
          </p:nvGrpSpPr>
          <p:grpSpPr>
            <a:xfrm>
              <a:off x="692810" y="2828872"/>
              <a:ext cx="346667" cy="333257"/>
              <a:chOff x="-31889075" y="2658950"/>
              <a:chExt cx="302475" cy="290775"/>
            </a:xfrm>
            <a:solidFill>
              <a:srgbClr val="A8DBA7"/>
            </a:solidFill>
          </p:grpSpPr>
          <p:sp>
            <p:nvSpPr>
              <p:cNvPr id="55" name="Google Shape;6405;p43">
                <a:extLst>
                  <a:ext uri="{FF2B5EF4-FFF2-40B4-BE49-F238E27FC236}">
                    <a16:creationId xmlns:a16="http://schemas.microsoft.com/office/drawing/2014/main" id="{3431F8E6-8C18-56EE-0C70-AED9FDA3B300}"/>
                  </a:ext>
                </a:extLst>
              </p:cNvPr>
              <p:cNvSpPr/>
              <p:nvPr/>
            </p:nvSpPr>
            <p:spPr>
              <a:xfrm>
                <a:off x="-31889075" y="2658950"/>
                <a:ext cx="302475" cy="290775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1631" extrusionOk="0">
                    <a:moveTo>
                      <a:pt x="10555" y="712"/>
                    </a:moveTo>
                    <a:lnTo>
                      <a:pt x="11153" y="1310"/>
                    </a:lnTo>
                    <a:lnTo>
                      <a:pt x="10051" y="3138"/>
                    </a:lnTo>
                    <a:lnTo>
                      <a:pt x="8728" y="1814"/>
                    </a:lnTo>
                    <a:lnTo>
                      <a:pt x="10555" y="712"/>
                    </a:lnTo>
                    <a:close/>
                    <a:moveTo>
                      <a:pt x="8665" y="2696"/>
                    </a:moveTo>
                    <a:lnTo>
                      <a:pt x="9137" y="3169"/>
                    </a:lnTo>
                    <a:lnTo>
                      <a:pt x="7278" y="4996"/>
                    </a:lnTo>
                    <a:lnTo>
                      <a:pt x="6806" y="4524"/>
                    </a:lnTo>
                    <a:lnTo>
                      <a:pt x="8665" y="2696"/>
                    </a:lnTo>
                    <a:close/>
                    <a:moveTo>
                      <a:pt x="3022" y="640"/>
                    </a:moveTo>
                    <a:cubicBezTo>
                      <a:pt x="3549" y="640"/>
                      <a:pt x="4066" y="847"/>
                      <a:pt x="4443" y="1247"/>
                    </a:cubicBezTo>
                    <a:cubicBezTo>
                      <a:pt x="5010" y="1783"/>
                      <a:pt x="5199" y="2602"/>
                      <a:pt x="4915" y="3358"/>
                    </a:cubicBezTo>
                    <a:cubicBezTo>
                      <a:pt x="4884" y="3484"/>
                      <a:pt x="4915" y="3642"/>
                      <a:pt x="5010" y="3705"/>
                    </a:cubicBezTo>
                    <a:lnTo>
                      <a:pt x="8160" y="6855"/>
                    </a:lnTo>
                    <a:cubicBezTo>
                      <a:pt x="8208" y="6926"/>
                      <a:pt x="8308" y="6961"/>
                      <a:pt x="8409" y="6961"/>
                    </a:cubicBezTo>
                    <a:cubicBezTo>
                      <a:pt x="8442" y="6961"/>
                      <a:pt x="8476" y="6957"/>
                      <a:pt x="8507" y="6950"/>
                    </a:cubicBezTo>
                    <a:cubicBezTo>
                      <a:pt x="8741" y="6862"/>
                      <a:pt x="8981" y="6819"/>
                      <a:pt x="9217" y="6819"/>
                    </a:cubicBezTo>
                    <a:cubicBezTo>
                      <a:pt x="9743" y="6819"/>
                      <a:pt x="10248" y="7031"/>
                      <a:pt x="10618" y="7422"/>
                    </a:cubicBezTo>
                    <a:cubicBezTo>
                      <a:pt x="11153" y="7926"/>
                      <a:pt x="11342" y="8682"/>
                      <a:pt x="11153" y="9375"/>
                    </a:cubicBezTo>
                    <a:lnTo>
                      <a:pt x="10240" y="8493"/>
                    </a:lnTo>
                    <a:cubicBezTo>
                      <a:pt x="10035" y="8289"/>
                      <a:pt x="9767" y="8186"/>
                      <a:pt x="9503" y="8186"/>
                    </a:cubicBezTo>
                    <a:cubicBezTo>
                      <a:pt x="9240" y="8186"/>
                      <a:pt x="8980" y="8289"/>
                      <a:pt x="8791" y="8493"/>
                    </a:cubicBezTo>
                    <a:cubicBezTo>
                      <a:pt x="8381" y="8871"/>
                      <a:pt x="8381" y="9533"/>
                      <a:pt x="8791" y="9943"/>
                    </a:cubicBezTo>
                    <a:lnTo>
                      <a:pt x="9673" y="10856"/>
                    </a:lnTo>
                    <a:cubicBezTo>
                      <a:pt x="9498" y="10904"/>
                      <a:pt x="9318" y="10928"/>
                      <a:pt x="9140" y="10928"/>
                    </a:cubicBezTo>
                    <a:cubicBezTo>
                      <a:pt x="8614" y="10928"/>
                      <a:pt x="8096" y="10721"/>
                      <a:pt x="7719" y="10321"/>
                    </a:cubicBezTo>
                    <a:cubicBezTo>
                      <a:pt x="7152" y="9785"/>
                      <a:pt x="6963" y="8966"/>
                      <a:pt x="7247" y="8210"/>
                    </a:cubicBezTo>
                    <a:cubicBezTo>
                      <a:pt x="7278" y="8084"/>
                      <a:pt x="7247" y="7926"/>
                      <a:pt x="7152" y="7863"/>
                    </a:cubicBezTo>
                    <a:lnTo>
                      <a:pt x="4002" y="4713"/>
                    </a:lnTo>
                    <a:cubicBezTo>
                      <a:pt x="3960" y="4629"/>
                      <a:pt x="3876" y="4587"/>
                      <a:pt x="3787" y="4587"/>
                    </a:cubicBezTo>
                    <a:cubicBezTo>
                      <a:pt x="3743" y="4587"/>
                      <a:pt x="3697" y="4597"/>
                      <a:pt x="3655" y="4618"/>
                    </a:cubicBezTo>
                    <a:cubicBezTo>
                      <a:pt x="3421" y="4706"/>
                      <a:pt x="3181" y="4749"/>
                      <a:pt x="2945" y="4749"/>
                    </a:cubicBezTo>
                    <a:cubicBezTo>
                      <a:pt x="2419" y="4749"/>
                      <a:pt x="1914" y="4537"/>
                      <a:pt x="1544" y="4146"/>
                    </a:cubicBezTo>
                    <a:cubicBezTo>
                      <a:pt x="1009" y="3642"/>
                      <a:pt x="820" y="2885"/>
                      <a:pt x="1009" y="2192"/>
                    </a:cubicBezTo>
                    <a:lnTo>
                      <a:pt x="1009" y="2192"/>
                    </a:lnTo>
                    <a:lnTo>
                      <a:pt x="1922" y="3075"/>
                    </a:lnTo>
                    <a:cubicBezTo>
                      <a:pt x="2127" y="3279"/>
                      <a:pt x="2395" y="3382"/>
                      <a:pt x="2659" y="3382"/>
                    </a:cubicBezTo>
                    <a:cubicBezTo>
                      <a:pt x="2923" y="3382"/>
                      <a:pt x="3183" y="3279"/>
                      <a:pt x="3372" y="3075"/>
                    </a:cubicBezTo>
                    <a:cubicBezTo>
                      <a:pt x="3781" y="2696"/>
                      <a:pt x="3781" y="2035"/>
                      <a:pt x="3372" y="1625"/>
                    </a:cubicBezTo>
                    <a:lnTo>
                      <a:pt x="2490" y="712"/>
                    </a:lnTo>
                    <a:cubicBezTo>
                      <a:pt x="2665" y="664"/>
                      <a:pt x="2844" y="640"/>
                      <a:pt x="3022" y="640"/>
                    </a:cubicBezTo>
                    <a:close/>
                    <a:moveTo>
                      <a:pt x="4380" y="6036"/>
                    </a:moveTo>
                    <a:lnTo>
                      <a:pt x="5829" y="7485"/>
                    </a:lnTo>
                    <a:lnTo>
                      <a:pt x="2679" y="10636"/>
                    </a:lnTo>
                    <a:cubicBezTo>
                      <a:pt x="2474" y="10840"/>
                      <a:pt x="2206" y="10943"/>
                      <a:pt x="1942" y="10943"/>
                    </a:cubicBezTo>
                    <a:cubicBezTo>
                      <a:pt x="1678" y="10943"/>
                      <a:pt x="1418" y="10840"/>
                      <a:pt x="1229" y="10636"/>
                    </a:cubicBezTo>
                    <a:cubicBezTo>
                      <a:pt x="820" y="10226"/>
                      <a:pt x="820" y="9596"/>
                      <a:pt x="1229" y="9186"/>
                    </a:cubicBezTo>
                    <a:lnTo>
                      <a:pt x="4380" y="6036"/>
                    </a:lnTo>
                    <a:close/>
                    <a:moveTo>
                      <a:pt x="2915" y="1"/>
                    </a:moveTo>
                    <a:cubicBezTo>
                      <a:pt x="2465" y="1"/>
                      <a:pt x="2014" y="112"/>
                      <a:pt x="1607" y="334"/>
                    </a:cubicBezTo>
                    <a:cubicBezTo>
                      <a:pt x="1544" y="365"/>
                      <a:pt x="1450" y="491"/>
                      <a:pt x="1450" y="554"/>
                    </a:cubicBezTo>
                    <a:cubicBezTo>
                      <a:pt x="1450" y="680"/>
                      <a:pt x="1481" y="775"/>
                      <a:pt x="1544" y="838"/>
                    </a:cubicBezTo>
                    <a:lnTo>
                      <a:pt x="2836" y="2129"/>
                    </a:lnTo>
                    <a:cubicBezTo>
                      <a:pt x="2962" y="2255"/>
                      <a:pt x="2962" y="2507"/>
                      <a:pt x="2836" y="2602"/>
                    </a:cubicBezTo>
                    <a:cubicBezTo>
                      <a:pt x="2773" y="2665"/>
                      <a:pt x="2686" y="2696"/>
                      <a:pt x="2600" y="2696"/>
                    </a:cubicBezTo>
                    <a:cubicBezTo>
                      <a:pt x="2513" y="2696"/>
                      <a:pt x="2427" y="2665"/>
                      <a:pt x="2364" y="2602"/>
                    </a:cubicBezTo>
                    <a:lnTo>
                      <a:pt x="1072" y="1310"/>
                    </a:lnTo>
                    <a:cubicBezTo>
                      <a:pt x="1001" y="1239"/>
                      <a:pt x="912" y="1204"/>
                      <a:pt x="846" y="1204"/>
                    </a:cubicBezTo>
                    <a:cubicBezTo>
                      <a:pt x="824" y="1204"/>
                      <a:pt x="804" y="1208"/>
                      <a:pt x="788" y="1216"/>
                    </a:cubicBezTo>
                    <a:cubicBezTo>
                      <a:pt x="662" y="1216"/>
                      <a:pt x="599" y="1310"/>
                      <a:pt x="536" y="1373"/>
                    </a:cubicBezTo>
                    <a:cubicBezTo>
                      <a:pt x="1" y="2413"/>
                      <a:pt x="127" y="3736"/>
                      <a:pt x="1009" y="4618"/>
                    </a:cubicBezTo>
                    <a:cubicBezTo>
                      <a:pt x="1549" y="5135"/>
                      <a:pt x="2230" y="5407"/>
                      <a:pt x="2934" y="5407"/>
                    </a:cubicBezTo>
                    <a:cubicBezTo>
                      <a:pt x="3173" y="5407"/>
                      <a:pt x="3415" y="5375"/>
                      <a:pt x="3655" y="5311"/>
                    </a:cubicBezTo>
                    <a:lnTo>
                      <a:pt x="3907" y="5563"/>
                    </a:lnTo>
                    <a:lnTo>
                      <a:pt x="757" y="8714"/>
                    </a:lnTo>
                    <a:cubicBezTo>
                      <a:pt x="64" y="9344"/>
                      <a:pt x="64" y="10447"/>
                      <a:pt x="757" y="11108"/>
                    </a:cubicBezTo>
                    <a:cubicBezTo>
                      <a:pt x="1088" y="11455"/>
                      <a:pt x="1521" y="11628"/>
                      <a:pt x="1954" y="11628"/>
                    </a:cubicBezTo>
                    <a:cubicBezTo>
                      <a:pt x="2387" y="11628"/>
                      <a:pt x="2820" y="11455"/>
                      <a:pt x="3151" y="11108"/>
                    </a:cubicBezTo>
                    <a:lnTo>
                      <a:pt x="6302" y="7958"/>
                    </a:lnTo>
                    <a:lnTo>
                      <a:pt x="6522" y="8210"/>
                    </a:lnTo>
                    <a:cubicBezTo>
                      <a:pt x="6302" y="9155"/>
                      <a:pt x="6522" y="10132"/>
                      <a:pt x="7247" y="10825"/>
                    </a:cubicBezTo>
                    <a:cubicBezTo>
                      <a:pt x="7765" y="11362"/>
                      <a:pt x="8469" y="11630"/>
                      <a:pt x="9169" y="11630"/>
                    </a:cubicBezTo>
                    <a:cubicBezTo>
                      <a:pt x="9618" y="11630"/>
                      <a:pt x="10066" y="11519"/>
                      <a:pt x="10460" y="11297"/>
                    </a:cubicBezTo>
                    <a:cubicBezTo>
                      <a:pt x="10555" y="11266"/>
                      <a:pt x="10618" y="11140"/>
                      <a:pt x="10618" y="11077"/>
                    </a:cubicBezTo>
                    <a:cubicBezTo>
                      <a:pt x="10618" y="11014"/>
                      <a:pt x="10586" y="10888"/>
                      <a:pt x="10555" y="10793"/>
                    </a:cubicBezTo>
                    <a:lnTo>
                      <a:pt x="9263" y="9501"/>
                    </a:lnTo>
                    <a:cubicBezTo>
                      <a:pt x="9137" y="9375"/>
                      <a:pt x="9137" y="9155"/>
                      <a:pt x="9263" y="9029"/>
                    </a:cubicBezTo>
                    <a:cubicBezTo>
                      <a:pt x="9310" y="8966"/>
                      <a:pt x="9397" y="8934"/>
                      <a:pt x="9488" y="8934"/>
                    </a:cubicBezTo>
                    <a:cubicBezTo>
                      <a:pt x="9578" y="8934"/>
                      <a:pt x="9673" y="8966"/>
                      <a:pt x="9736" y="9029"/>
                    </a:cubicBezTo>
                    <a:lnTo>
                      <a:pt x="11027" y="10321"/>
                    </a:lnTo>
                    <a:cubicBezTo>
                      <a:pt x="11075" y="10392"/>
                      <a:pt x="11157" y="10427"/>
                      <a:pt x="11236" y="10427"/>
                    </a:cubicBezTo>
                    <a:cubicBezTo>
                      <a:pt x="11262" y="10427"/>
                      <a:pt x="11287" y="10423"/>
                      <a:pt x="11311" y="10415"/>
                    </a:cubicBezTo>
                    <a:cubicBezTo>
                      <a:pt x="11405" y="10415"/>
                      <a:pt x="11500" y="10321"/>
                      <a:pt x="11532" y="10258"/>
                    </a:cubicBezTo>
                    <a:cubicBezTo>
                      <a:pt x="12099" y="9218"/>
                      <a:pt x="11973" y="7895"/>
                      <a:pt x="11059" y="7013"/>
                    </a:cubicBezTo>
                    <a:cubicBezTo>
                      <a:pt x="10542" y="6496"/>
                      <a:pt x="9850" y="6224"/>
                      <a:pt x="9139" y="6224"/>
                    </a:cubicBezTo>
                    <a:cubicBezTo>
                      <a:pt x="8897" y="6224"/>
                      <a:pt x="8653" y="6255"/>
                      <a:pt x="8413" y="6320"/>
                    </a:cubicBezTo>
                    <a:lnTo>
                      <a:pt x="7719" y="5595"/>
                    </a:lnTo>
                    <a:lnTo>
                      <a:pt x="9578" y="3736"/>
                    </a:lnTo>
                    <a:lnTo>
                      <a:pt x="9799" y="3988"/>
                    </a:lnTo>
                    <a:cubicBezTo>
                      <a:pt x="9867" y="4056"/>
                      <a:pt x="9958" y="4089"/>
                      <a:pt x="10051" y="4089"/>
                    </a:cubicBezTo>
                    <a:cubicBezTo>
                      <a:pt x="10172" y="4089"/>
                      <a:pt x="10294" y="4032"/>
                      <a:pt x="10366" y="3925"/>
                    </a:cubicBezTo>
                    <a:lnTo>
                      <a:pt x="11815" y="1499"/>
                    </a:lnTo>
                    <a:cubicBezTo>
                      <a:pt x="11878" y="1373"/>
                      <a:pt x="11878" y="1184"/>
                      <a:pt x="11784" y="1090"/>
                    </a:cubicBezTo>
                    <a:lnTo>
                      <a:pt x="10775" y="82"/>
                    </a:lnTo>
                    <a:cubicBezTo>
                      <a:pt x="10723" y="30"/>
                      <a:pt x="10652" y="6"/>
                      <a:pt x="10573" y="6"/>
                    </a:cubicBezTo>
                    <a:cubicBezTo>
                      <a:pt x="10507" y="6"/>
                      <a:pt x="10437" y="22"/>
                      <a:pt x="10366" y="50"/>
                    </a:cubicBezTo>
                    <a:lnTo>
                      <a:pt x="7940" y="1499"/>
                    </a:lnTo>
                    <a:cubicBezTo>
                      <a:pt x="7751" y="1625"/>
                      <a:pt x="7719" y="1909"/>
                      <a:pt x="7877" y="2066"/>
                    </a:cubicBezTo>
                    <a:lnTo>
                      <a:pt x="8097" y="2287"/>
                    </a:lnTo>
                    <a:lnTo>
                      <a:pt x="6270" y="4146"/>
                    </a:lnTo>
                    <a:lnTo>
                      <a:pt x="5546" y="3421"/>
                    </a:lnTo>
                    <a:cubicBezTo>
                      <a:pt x="5798" y="2476"/>
                      <a:pt x="5546" y="1499"/>
                      <a:pt x="4852" y="806"/>
                    </a:cubicBezTo>
                    <a:cubicBezTo>
                      <a:pt x="4315" y="269"/>
                      <a:pt x="3615" y="1"/>
                      <a:pt x="29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406;p43">
                <a:extLst>
                  <a:ext uri="{FF2B5EF4-FFF2-40B4-BE49-F238E27FC236}">
                    <a16:creationId xmlns:a16="http://schemas.microsoft.com/office/drawing/2014/main" id="{A50B5CF9-9C97-109B-2B16-99AC26CDBB8B}"/>
                  </a:ext>
                </a:extLst>
              </p:cNvPr>
              <p:cNvSpPr/>
              <p:nvPr/>
            </p:nvSpPr>
            <p:spPr>
              <a:xfrm>
                <a:off x="-31838650" y="2838200"/>
                <a:ext cx="7010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42" extrusionOk="0">
                    <a:moveTo>
                      <a:pt x="2430" y="0"/>
                    </a:moveTo>
                    <a:cubicBezTo>
                      <a:pt x="2339" y="0"/>
                      <a:pt x="2253" y="32"/>
                      <a:pt x="2205" y="95"/>
                    </a:cubicBezTo>
                    <a:lnTo>
                      <a:pt x="95" y="2174"/>
                    </a:lnTo>
                    <a:cubicBezTo>
                      <a:pt x="0" y="2300"/>
                      <a:pt x="0" y="2521"/>
                      <a:pt x="95" y="2647"/>
                    </a:cubicBezTo>
                    <a:cubicBezTo>
                      <a:pt x="158" y="2710"/>
                      <a:pt x="236" y="2741"/>
                      <a:pt x="319" y="2741"/>
                    </a:cubicBezTo>
                    <a:cubicBezTo>
                      <a:pt x="402" y="2741"/>
                      <a:pt x="488" y="2710"/>
                      <a:pt x="567" y="2647"/>
                    </a:cubicBezTo>
                    <a:lnTo>
                      <a:pt x="2678" y="567"/>
                    </a:lnTo>
                    <a:cubicBezTo>
                      <a:pt x="2804" y="441"/>
                      <a:pt x="2804" y="221"/>
                      <a:pt x="2678" y="95"/>
                    </a:cubicBezTo>
                    <a:cubicBezTo>
                      <a:pt x="2615" y="32"/>
                      <a:pt x="2520" y="0"/>
                      <a:pt x="24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1D05102-9F80-A9FC-26F6-C33ACE922491}"/>
                </a:ext>
              </a:extLst>
            </p:cNvPr>
            <p:cNvGrpSpPr/>
            <p:nvPr/>
          </p:nvGrpSpPr>
          <p:grpSpPr>
            <a:xfrm>
              <a:off x="1341409" y="2748462"/>
              <a:ext cx="7198026" cy="494077"/>
              <a:chOff x="1341409" y="2842018"/>
              <a:chExt cx="7198026" cy="49407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2AE4AD-E828-3DAB-2BBA-9E4ADE10D784}"/>
                  </a:ext>
                </a:extLst>
              </p:cNvPr>
              <p:cNvSpPr txBox="1"/>
              <p:nvPr/>
            </p:nvSpPr>
            <p:spPr>
              <a:xfrm>
                <a:off x="1341409" y="2842018"/>
                <a:ext cx="465311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200" b="1">
                    <a:solidFill>
                      <a:srgbClr val="A8DBA7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/>
                  <a:t>Lack of a personalized learning experience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A5A9EB2-C93F-6A72-1FBC-7C34965EA912}"/>
                  </a:ext>
                </a:extLst>
              </p:cNvPr>
              <p:cNvSpPr txBox="1"/>
              <p:nvPr/>
            </p:nvSpPr>
            <p:spPr>
              <a:xfrm>
                <a:off x="1341409" y="3074485"/>
                <a:ext cx="719802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100">
                    <a:solidFill>
                      <a:schemeClr val="bg1">
                        <a:lumMod val="75000"/>
                      </a:schemeClr>
                    </a:solidFill>
                    <a:latin typeface="Montserrat" panose="00000500000000000000" pitchFamily="2" charset="0"/>
                  </a:defRPr>
                </a:lvl1pPr>
              </a:lstStyle>
              <a:p>
                <a:r>
                  <a:rPr lang="vi-VN"/>
                  <a:t>Resources is unsynchronous make learning process cannot meet user needs</a:t>
                </a:r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96BE895-C3DB-CC94-BB04-DF25B0C3E849}"/>
              </a:ext>
            </a:extLst>
          </p:cNvPr>
          <p:cNvGrpSpPr/>
          <p:nvPr/>
        </p:nvGrpSpPr>
        <p:grpSpPr>
          <a:xfrm>
            <a:off x="1306646" y="2033445"/>
            <a:ext cx="7844789" cy="468166"/>
            <a:chOff x="694646" y="2033445"/>
            <a:chExt cx="7844789" cy="46816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719A1CD-7E1B-3FB7-E487-36948C112737}"/>
                </a:ext>
              </a:extLst>
            </p:cNvPr>
            <p:cNvGrpSpPr/>
            <p:nvPr/>
          </p:nvGrpSpPr>
          <p:grpSpPr>
            <a:xfrm>
              <a:off x="1341409" y="2033445"/>
              <a:ext cx="7198026" cy="468166"/>
              <a:chOff x="1341409" y="1998012"/>
              <a:chExt cx="7198026" cy="46816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E6066B-08C4-D400-2401-7F1FB244B3E6}"/>
                  </a:ext>
                </a:extLst>
              </p:cNvPr>
              <p:cNvSpPr txBox="1"/>
              <p:nvPr/>
            </p:nvSpPr>
            <p:spPr>
              <a:xfrm>
                <a:off x="1341410" y="1998012"/>
                <a:ext cx="460887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050" b="1">
                    <a:solidFill>
                      <a:schemeClr val="accent4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 sz="1200">
                    <a:solidFill>
                      <a:srgbClr val="D0F09F"/>
                    </a:solidFill>
                  </a:rPr>
                  <a:t>Inefficient note-taking and organization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80F386-50EE-5569-960A-1344CB860245}"/>
                  </a:ext>
                </a:extLst>
              </p:cNvPr>
              <p:cNvSpPr txBox="1"/>
              <p:nvPr/>
            </p:nvSpPr>
            <p:spPr>
              <a:xfrm>
                <a:off x="1341409" y="2204568"/>
                <a:ext cx="719802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sz="1100">
                    <a:solidFill>
                      <a:schemeClr val="bg1">
                        <a:lumMod val="75000"/>
                      </a:schemeClr>
                    </a:solidFill>
                    <a:latin typeface="Montserrat" panose="00000500000000000000" pitchFamily="2" charset="0"/>
                  </a:rPr>
                  <a:t>Read file in one app and take note in another app, notes are stored </a:t>
                </a:r>
                <a:r>
                  <a:rPr lang="en-US" sz="1100">
                    <a:solidFill>
                      <a:schemeClr val="bg1">
                        <a:lumMod val="75000"/>
                      </a:schemeClr>
                    </a:solidFill>
                    <a:latin typeface="Montserrat" panose="00000500000000000000" pitchFamily="2" charset="0"/>
                  </a:rPr>
                  <a:t>distributedly</a:t>
                </a:r>
              </a:p>
            </p:txBody>
          </p:sp>
        </p:grpSp>
        <p:sp>
          <p:nvSpPr>
            <p:cNvPr id="65" name="Google Shape;6077;p42">
              <a:extLst>
                <a:ext uri="{FF2B5EF4-FFF2-40B4-BE49-F238E27FC236}">
                  <a16:creationId xmlns:a16="http://schemas.microsoft.com/office/drawing/2014/main" id="{7507227F-B07A-C9FD-EB90-5CFE4907E53C}"/>
                </a:ext>
              </a:extLst>
            </p:cNvPr>
            <p:cNvSpPr/>
            <p:nvPr/>
          </p:nvSpPr>
          <p:spPr>
            <a:xfrm>
              <a:off x="694646" y="2095462"/>
              <a:ext cx="342995" cy="344133"/>
            </a:xfrm>
            <a:custGeom>
              <a:avLst/>
              <a:gdLst/>
              <a:ahLst/>
              <a:cxnLst/>
              <a:rect l="l" t="t" r="r" b="b"/>
              <a:pathLst>
                <a:path w="12666" h="12708" extrusionOk="0">
                  <a:moveTo>
                    <a:pt x="6347" y="841"/>
                  </a:moveTo>
                  <a:cubicBezTo>
                    <a:pt x="6876" y="841"/>
                    <a:pt x="7350" y="1172"/>
                    <a:pt x="7530" y="1712"/>
                  </a:cubicBezTo>
                  <a:cubicBezTo>
                    <a:pt x="7719" y="2405"/>
                    <a:pt x="7372" y="3067"/>
                    <a:pt x="6679" y="3256"/>
                  </a:cubicBezTo>
                  <a:cubicBezTo>
                    <a:pt x="6569" y="3289"/>
                    <a:pt x="6457" y="3305"/>
                    <a:pt x="6345" y="3305"/>
                  </a:cubicBezTo>
                  <a:cubicBezTo>
                    <a:pt x="5822" y="3305"/>
                    <a:pt x="5323" y="2956"/>
                    <a:pt x="5167" y="2437"/>
                  </a:cubicBezTo>
                  <a:cubicBezTo>
                    <a:pt x="4947" y="1775"/>
                    <a:pt x="5325" y="1082"/>
                    <a:pt x="5986" y="893"/>
                  </a:cubicBezTo>
                  <a:cubicBezTo>
                    <a:pt x="6108" y="858"/>
                    <a:pt x="6229" y="841"/>
                    <a:pt x="6347" y="841"/>
                  </a:cubicBezTo>
                  <a:close/>
                  <a:moveTo>
                    <a:pt x="6353" y="5919"/>
                  </a:moveTo>
                  <a:cubicBezTo>
                    <a:pt x="7021" y="5919"/>
                    <a:pt x="7624" y="6459"/>
                    <a:pt x="7624" y="7162"/>
                  </a:cubicBezTo>
                  <a:cubicBezTo>
                    <a:pt x="7593" y="7698"/>
                    <a:pt x="7215" y="8170"/>
                    <a:pt x="6742" y="8328"/>
                  </a:cubicBezTo>
                  <a:cubicBezTo>
                    <a:pt x="6608" y="8371"/>
                    <a:pt x="6474" y="8391"/>
                    <a:pt x="6345" y="8391"/>
                  </a:cubicBezTo>
                  <a:cubicBezTo>
                    <a:pt x="5810" y="8391"/>
                    <a:pt x="5351" y="8042"/>
                    <a:pt x="5199" y="7509"/>
                  </a:cubicBezTo>
                  <a:cubicBezTo>
                    <a:pt x="5010" y="6847"/>
                    <a:pt x="5356" y="6186"/>
                    <a:pt x="6018" y="5965"/>
                  </a:cubicBezTo>
                  <a:cubicBezTo>
                    <a:pt x="6130" y="5934"/>
                    <a:pt x="6242" y="5919"/>
                    <a:pt x="6353" y="5919"/>
                  </a:cubicBezTo>
                  <a:close/>
                  <a:moveTo>
                    <a:pt x="2079" y="9351"/>
                  </a:moveTo>
                  <a:cubicBezTo>
                    <a:pt x="2744" y="9351"/>
                    <a:pt x="3340" y="9871"/>
                    <a:pt x="3340" y="10596"/>
                  </a:cubicBezTo>
                  <a:cubicBezTo>
                    <a:pt x="3308" y="11163"/>
                    <a:pt x="2962" y="11604"/>
                    <a:pt x="2426" y="11762"/>
                  </a:cubicBezTo>
                  <a:cubicBezTo>
                    <a:pt x="2305" y="11797"/>
                    <a:pt x="2183" y="11813"/>
                    <a:pt x="2065" y="11813"/>
                  </a:cubicBezTo>
                  <a:cubicBezTo>
                    <a:pt x="1538" y="11813"/>
                    <a:pt x="1068" y="11483"/>
                    <a:pt x="914" y="10943"/>
                  </a:cubicBezTo>
                  <a:cubicBezTo>
                    <a:pt x="693" y="10281"/>
                    <a:pt x="1071" y="9588"/>
                    <a:pt x="1733" y="9399"/>
                  </a:cubicBezTo>
                  <a:cubicBezTo>
                    <a:pt x="1849" y="9367"/>
                    <a:pt x="1965" y="9351"/>
                    <a:pt x="2079" y="9351"/>
                  </a:cubicBezTo>
                  <a:close/>
                  <a:moveTo>
                    <a:pt x="10617" y="9351"/>
                  </a:moveTo>
                  <a:cubicBezTo>
                    <a:pt x="11281" y="9351"/>
                    <a:pt x="11878" y="9871"/>
                    <a:pt x="11878" y="10596"/>
                  </a:cubicBezTo>
                  <a:cubicBezTo>
                    <a:pt x="11846" y="11163"/>
                    <a:pt x="11500" y="11604"/>
                    <a:pt x="10995" y="11762"/>
                  </a:cubicBezTo>
                  <a:cubicBezTo>
                    <a:pt x="10868" y="11797"/>
                    <a:pt x="10742" y="11813"/>
                    <a:pt x="10620" y="11813"/>
                  </a:cubicBezTo>
                  <a:cubicBezTo>
                    <a:pt x="10076" y="11813"/>
                    <a:pt x="9606" y="11483"/>
                    <a:pt x="9452" y="10943"/>
                  </a:cubicBezTo>
                  <a:cubicBezTo>
                    <a:pt x="9263" y="10281"/>
                    <a:pt x="9609" y="9588"/>
                    <a:pt x="10271" y="9399"/>
                  </a:cubicBezTo>
                  <a:cubicBezTo>
                    <a:pt x="10387" y="9367"/>
                    <a:pt x="10503" y="9351"/>
                    <a:pt x="10617" y="9351"/>
                  </a:cubicBezTo>
                  <a:close/>
                  <a:moveTo>
                    <a:pt x="6344" y="0"/>
                  </a:moveTo>
                  <a:cubicBezTo>
                    <a:pt x="5677" y="0"/>
                    <a:pt x="5021" y="308"/>
                    <a:pt x="4631" y="893"/>
                  </a:cubicBezTo>
                  <a:cubicBezTo>
                    <a:pt x="3812" y="2122"/>
                    <a:pt x="4474" y="3760"/>
                    <a:pt x="5955" y="4075"/>
                  </a:cubicBezTo>
                  <a:lnTo>
                    <a:pt x="5955" y="5146"/>
                  </a:lnTo>
                  <a:cubicBezTo>
                    <a:pt x="4600" y="5430"/>
                    <a:pt x="3907" y="6910"/>
                    <a:pt x="4537" y="8107"/>
                  </a:cubicBezTo>
                  <a:lnTo>
                    <a:pt x="3434" y="9021"/>
                  </a:lnTo>
                  <a:cubicBezTo>
                    <a:pt x="3025" y="8706"/>
                    <a:pt x="2584" y="8548"/>
                    <a:pt x="2080" y="8548"/>
                  </a:cubicBezTo>
                  <a:cubicBezTo>
                    <a:pt x="945" y="8548"/>
                    <a:pt x="0" y="9494"/>
                    <a:pt x="0" y="10628"/>
                  </a:cubicBezTo>
                  <a:cubicBezTo>
                    <a:pt x="0" y="11762"/>
                    <a:pt x="945" y="12707"/>
                    <a:pt x="2080" y="12707"/>
                  </a:cubicBezTo>
                  <a:cubicBezTo>
                    <a:pt x="3214" y="12707"/>
                    <a:pt x="4159" y="11793"/>
                    <a:pt x="4159" y="10628"/>
                  </a:cubicBezTo>
                  <a:cubicBezTo>
                    <a:pt x="4159" y="10281"/>
                    <a:pt x="4096" y="9966"/>
                    <a:pt x="3938" y="9683"/>
                  </a:cubicBezTo>
                  <a:lnTo>
                    <a:pt x="5041" y="8769"/>
                  </a:lnTo>
                  <a:cubicBezTo>
                    <a:pt x="5435" y="9084"/>
                    <a:pt x="5907" y="9242"/>
                    <a:pt x="6376" y="9242"/>
                  </a:cubicBezTo>
                  <a:cubicBezTo>
                    <a:pt x="6845" y="9242"/>
                    <a:pt x="7309" y="9084"/>
                    <a:pt x="7687" y="8769"/>
                  </a:cubicBezTo>
                  <a:lnTo>
                    <a:pt x="8790" y="9683"/>
                  </a:lnTo>
                  <a:cubicBezTo>
                    <a:pt x="8318" y="10596"/>
                    <a:pt x="8570" y="11730"/>
                    <a:pt x="9452" y="12361"/>
                  </a:cubicBezTo>
                  <a:cubicBezTo>
                    <a:pt x="9803" y="12595"/>
                    <a:pt x="10203" y="12707"/>
                    <a:pt x="10598" y="12707"/>
                  </a:cubicBezTo>
                  <a:cubicBezTo>
                    <a:pt x="11266" y="12707"/>
                    <a:pt x="11923" y="12387"/>
                    <a:pt x="12319" y="11793"/>
                  </a:cubicBezTo>
                  <a:cubicBezTo>
                    <a:pt x="12571" y="11478"/>
                    <a:pt x="12665" y="11069"/>
                    <a:pt x="12665" y="10659"/>
                  </a:cubicBezTo>
                  <a:cubicBezTo>
                    <a:pt x="12665" y="9431"/>
                    <a:pt x="11783" y="8548"/>
                    <a:pt x="10617" y="8548"/>
                  </a:cubicBezTo>
                  <a:cubicBezTo>
                    <a:pt x="10113" y="8548"/>
                    <a:pt x="9672" y="8706"/>
                    <a:pt x="9294" y="9021"/>
                  </a:cubicBezTo>
                  <a:lnTo>
                    <a:pt x="8192" y="8107"/>
                  </a:lnTo>
                  <a:cubicBezTo>
                    <a:pt x="8822" y="6879"/>
                    <a:pt x="8097" y="5398"/>
                    <a:pt x="6774" y="5146"/>
                  </a:cubicBezTo>
                  <a:lnTo>
                    <a:pt x="6774" y="4075"/>
                  </a:lnTo>
                  <a:cubicBezTo>
                    <a:pt x="7530" y="3917"/>
                    <a:pt x="8097" y="3382"/>
                    <a:pt x="8349" y="2657"/>
                  </a:cubicBezTo>
                  <a:cubicBezTo>
                    <a:pt x="8633" y="1806"/>
                    <a:pt x="8318" y="861"/>
                    <a:pt x="7530" y="357"/>
                  </a:cubicBezTo>
                  <a:cubicBezTo>
                    <a:pt x="7170" y="117"/>
                    <a:pt x="6755" y="0"/>
                    <a:pt x="6344" y="0"/>
                  </a:cubicBez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63;p19">
            <a:extLst>
              <a:ext uri="{FF2B5EF4-FFF2-40B4-BE49-F238E27FC236}">
                <a16:creationId xmlns:a16="http://schemas.microsoft.com/office/drawing/2014/main" id="{7717339D-010D-BBCE-515C-0047C01EF7C7}"/>
              </a:ext>
            </a:extLst>
          </p:cNvPr>
          <p:cNvSpPr txBox="1">
            <a:spLocks/>
          </p:cNvSpPr>
          <p:nvPr/>
        </p:nvSpPr>
        <p:spPr>
          <a:xfrm>
            <a:off x="1507185" y="774208"/>
            <a:ext cx="759775" cy="503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5400">
                <a:solidFill>
                  <a:schemeClr val="bg2">
                    <a:lumMod val="90000"/>
                    <a:lumOff val="10000"/>
                  </a:schemeClr>
                </a:solidFill>
                <a:latin typeface="Montserrat Medium" pitchFamily="2" charset="0"/>
                <a:ea typeface="Lato Light"/>
                <a:cs typeface="Lato Light"/>
              </a:rPr>
              <a:t>“</a:t>
            </a:r>
            <a:endParaRPr lang="en-US" sz="5400">
              <a:solidFill>
                <a:schemeClr val="bg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F6DC48-0404-5001-8981-87D4D4BEAE61}"/>
              </a:ext>
            </a:extLst>
          </p:cNvPr>
          <p:cNvSpPr txBox="1"/>
          <p:nvPr/>
        </p:nvSpPr>
        <p:spPr>
          <a:xfrm>
            <a:off x="4758790" y="1275984"/>
            <a:ext cx="598009" cy="92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5400">
                <a:solidFill>
                  <a:schemeClr val="bg2">
                    <a:lumMod val="90000"/>
                    <a:lumOff val="10000"/>
                  </a:schemeClr>
                </a:solidFill>
                <a:latin typeface="Montserrat Medium" pitchFamily="2" charset="0"/>
                <a:ea typeface="Lato Light"/>
                <a:cs typeface="Lato Light"/>
              </a:defRPr>
            </a:lvl1pPr>
          </a:lstStyle>
          <a:p>
            <a:r>
              <a:rPr lang="vi-VN"/>
              <a:t>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425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26946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>
                <a:solidFill>
                  <a:schemeClr val="accent3"/>
                </a:solidFill>
                <a:latin typeface="Montserrat Medium" pitchFamily="2" charset="0"/>
                <a:ea typeface="Lato Light"/>
                <a:cs typeface="Lato Light"/>
              </a:rPr>
              <a:t>Solutions</a:t>
            </a:r>
            <a:endParaRPr lang="en-US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CA42E6-CC96-F474-C5BB-3D575B070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8B9D80-575C-9F52-2F4E-DD58200825E0}"/>
              </a:ext>
            </a:extLst>
          </p:cNvPr>
          <p:cNvSpPr txBox="1"/>
          <p:nvPr/>
        </p:nvSpPr>
        <p:spPr>
          <a:xfrm>
            <a:off x="1689691" y="733309"/>
            <a:ext cx="6086410" cy="2921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1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vi-VN"/>
              <a:t>Build a</a:t>
            </a:r>
            <a:r>
              <a:rPr lang="en-US"/>
              <a:t> cross-platform app that</a:t>
            </a:r>
            <a:r>
              <a:rPr lang="vi-VN"/>
              <a:t> is able to</a:t>
            </a:r>
            <a:r>
              <a:rPr lang="en-US"/>
              <a:t>: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82665B-98D2-14F5-3FCF-8784B779FC68}"/>
              </a:ext>
            </a:extLst>
          </p:cNvPr>
          <p:cNvGrpSpPr/>
          <p:nvPr/>
        </p:nvGrpSpPr>
        <p:grpSpPr>
          <a:xfrm>
            <a:off x="1790491" y="1086472"/>
            <a:ext cx="6465314" cy="292196"/>
            <a:chOff x="636718" y="1267864"/>
            <a:chExt cx="6465314" cy="292196"/>
          </a:xfrm>
        </p:grpSpPr>
        <p:grpSp>
          <p:nvGrpSpPr>
            <p:cNvPr id="3" name="Google Shape;311;p24">
              <a:extLst>
                <a:ext uri="{FF2B5EF4-FFF2-40B4-BE49-F238E27FC236}">
                  <a16:creationId xmlns:a16="http://schemas.microsoft.com/office/drawing/2014/main" id="{A5D8E56B-285C-ED62-98F6-FEBEA99ECF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6718" y="1276802"/>
              <a:ext cx="310634" cy="274320"/>
              <a:chOff x="1802075" y="1136925"/>
              <a:chExt cx="3817700" cy="3371400"/>
            </a:xfrm>
          </p:grpSpPr>
          <p:sp>
            <p:nvSpPr>
              <p:cNvPr id="4" name="Google Shape;312;p24">
                <a:extLst>
                  <a:ext uri="{FF2B5EF4-FFF2-40B4-BE49-F238E27FC236}">
                    <a16:creationId xmlns:a16="http://schemas.microsoft.com/office/drawing/2014/main" id="{2F63880B-E0AF-EE4B-33FA-116E1AAEAD4B}"/>
                  </a:ext>
                </a:extLst>
              </p:cNvPr>
              <p:cNvSpPr/>
              <p:nvPr/>
            </p:nvSpPr>
            <p:spPr>
              <a:xfrm>
                <a:off x="1802075" y="1136925"/>
                <a:ext cx="2568425" cy="3342000"/>
              </a:xfrm>
              <a:custGeom>
                <a:avLst/>
                <a:gdLst/>
                <a:ahLst/>
                <a:cxnLst/>
                <a:rect l="l" t="t" r="r" b="b"/>
                <a:pathLst>
                  <a:path w="102737" h="133680" extrusionOk="0">
                    <a:moveTo>
                      <a:pt x="59458" y="0"/>
                    </a:moveTo>
                    <a:cubicBezTo>
                      <a:pt x="54279" y="0"/>
                      <a:pt x="48562" y="1642"/>
                      <a:pt x="42559" y="5102"/>
                    </a:cubicBezTo>
                    <a:cubicBezTo>
                      <a:pt x="19062" y="18673"/>
                      <a:pt x="1" y="55074"/>
                      <a:pt x="1" y="86419"/>
                    </a:cubicBezTo>
                    <a:cubicBezTo>
                      <a:pt x="1" y="105046"/>
                      <a:pt x="6748" y="116135"/>
                      <a:pt x="17154" y="122029"/>
                    </a:cubicBezTo>
                    <a:lnTo>
                      <a:pt x="32974" y="131164"/>
                    </a:lnTo>
                    <a:cubicBezTo>
                      <a:pt x="36075" y="132818"/>
                      <a:pt x="39547" y="133679"/>
                      <a:pt x="43298" y="133679"/>
                    </a:cubicBezTo>
                    <a:cubicBezTo>
                      <a:pt x="48477" y="133679"/>
                      <a:pt x="54187" y="132037"/>
                      <a:pt x="60178" y="128574"/>
                    </a:cubicBezTo>
                    <a:cubicBezTo>
                      <a:pt x="83690" y="115003"/>
                      <a:pt x="102736" y="78602"/>
                      <a:pt x="102736" y="47272"/>
                    </a:cubicBezTo>
                    <a:cubicBezTo>
                      <a:pt x="102736" y="20875"/>
                      <a:pt x="88886" y="13368"/>
                      <a:pt x="88886" y="13368"/>
                    </a:cubicBezTo>
                    <a:lnTo>
                      <a:pt x="69561" y="2403"/>
                    </a:lnTo>
                    <a:cubicBezTo>
                      <a:pt x="66521" y="822"/>
                      <a:pt x="63124" y="0"/>
                      <a:pt x="59458" y="0"/>
                    </a:cubicBez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313;p24">
                <a:extLst>
                  <a:ext uri="{FF2B5EF4-FFF2-40B4-BE49-F238E27FC236}">
                    <a16:creationId xmlns:a16="http://schemas.microsoft.com/office/drawing/2014/main" id="{909B4B6F-524A-C8C3-16A4-1BB1185B07CE}"/>
                  </a:ext>
                </a:extLst>
              </p:cNvPr>
              <p:cNvSpPr/>
              <p:nvPr/>
            </p:nvSpPr>
            <p:spPr>
              <a:xfrm>
                <a:off x="2242950" y="1386825"/>
                <a:ext cx="2127550" cy="3092125"/>
              </a:xfrm>
              <a:custGeom>
                <a:avLst/>
                <a:gdLst/>
                <a:ahLst/>
                <a:cxnLst/>
                <a:rect l="l" t="t" r="r" b="b"/>
                <a:pathLst>
                  <a:path w="85102" h="123685" extrusionOk="0">
                    <a:moveTo>
                      <a:pt x="59454" y="0"/>
                    </a:moveTo>
                    <a:cubicBezTo>
                      <a:pt x="54275" y="0"/>
                      <a:pt x="48562" y="1642"/>
                      <a:pt x="42558" y="5110"/>
                    </a:cubicBezTo>
                    <a:cubicBezTo>
                      <a:pt x="19046" y="18665"/>
                      <a:pt x="0" y="55066"/>
                      <a:pt x="0" y="86411"/>
                    </a:cubicBezTo>
                    <a:cubicBezTo>
                      <a:pt x="0" y="109738"/>
                      <a:pt x="10560" y="123685"/>
                      <a:pt x="25660" y="123685"/>
                    </a:cubicBezTo>
                    <a:cubicBezTo>
                      <a:pt x="30839" y="123685"/>
                      <a:pt x="36553" y="122044"/>
                      <a:pt x="42558" y="118578"/>
                    </a:cubicBezTo>
                    <a:cubicBezTo>
                      <a:pt x="66055" y="105007"/>
                      <a:pt x="85101" y="68606"/>
                      <a:pt x="85101" y="37276"/>
                    </a:cubicBezTo>
                    <a:cubicBezTo>
                      <a:pt x="85101" y="13940"/>
                      <a:pt x="74545" y="0"/>
                      <a:pt x="59454" y="0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314;p24">
                <a:extLst>
                  <a:ext uri="{FF2B5EF4-FFF2-40B4-BE49-F238E27FC236}">
                    <a16:creationId xmlns:a16="http://schemas.microsoft.com/office/drawing/2014/main" id="{8830C20F-0295-83CF-5819-FE03FE70A641}"/>
                  </a:ext>
                </a:extLst>
              </p:cNvPr>
              <p:cNvSpPr/>
              <p:nvPr/>
            </p:nvSpPr>
            <p:spPr>
              <a:xfrm>
                <a:off x="2568250" y="1859500"/>
                <a:ext cx="1476925" cy="2146475"/>
              </a:xfrm>
              <a:custGeom>
                <a:avLst/>
                <a:gdLst/>
                <a:ahLst/>
                <a:cxnLst/>
                <a:rect l="l" t="t" r="r" b="b"/>
                <a:pathLst>
                  <a:path w="59077" h="85859" extrusionOk="0">
                    <a:moveTo>
                      <a:pt x="41261" y="1"/>
                    </a:moveTo>
                    <a:cubicBezTo>
                      <a:pt x="37669" y="1"/>
                      <a:pt x="33708" y="1139"/>
                      <a:pt x="29546" y="3542"/>
                    </a:cubicBezTo>
                    <a:cubicBezTo>
                      <a:pt x="13230" y="12972"/>
                      <a:pt x="1" y="38237"/>
                      <a:pt x="1" y="59982"/>
                    </a:cubicBezTo>
                    <a:cubicBezTo>
                      <a:pt x="1" y="76183"/>
                      <a:pt x="7335" y="85859"/>
                      <a:pt x="17816" y="85859"/>
                    </a:cubicBezTo>
                    <a:cubicBezTo>
                      <a:pt x="21412" y="85859"/>
                      <a:pt x="25379" y="84720"/>
                      <a:pt x="29546" y="82315"/>
                    </a:cubicBezTo>
                    <a:cubicBezTo>
                      <a:pt x="45847" y="72901"/>
                      <a:pt x="59077" y="47636"/>
                      <a:pt x="59077" y="25876"/>
                    </a:cubicBezTo>
                    <a:cubicBezTo>
                      <a:pt x="59077" y="9683"/>
                      <a:pt x="51740" y="1"/>
                      <a:pt x="41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15;p24">
                <a:extLst>
                  <a:ext uri="{FF2B5EF4-FFF2-40B4-BE49-F238E27FC236}">
                    <a16:creationId xmlns:a16="http://schemas.microsoft.com/office/drawing/2014/main" id="{E770A164-A256-5D5B-85E9-EF7D22D19B78}"/>
                  </a:ext>
                </a:extLst>
              </p:cNvPr>
              <p:cNvSpPr/>
              <p:nvPr/>
            </p:nvSpPr>
            <p:spPr>
              <a:xfrm>
                <a:off x="2903650" y="2347175"/>
                <a:ext cx="806125" cy="1171475"/>
              </a:xfrm>
              <a:custGeom>
                <a:avLst/>
                <a:gdLst/>
                <a:ahLst/>
                <a:cxnLst/>
                <a:rect l="l" t="t" r="r" b="b"/>
                <a:pathLst>
                  <a:path w="32245" h="46859" extrusionOk="0">
                    <a:moveTo>
                      <a:pt x="22530" y="1"/>
                    </a:moveTo>
                    <a:cubicBezTo>
                      <a:pt x="20568" y="1"/>
                      <a:pt x="18404" y="622"/>
                      <a:pt x="16130" y="1933"/>
                    </a:cubicBezTo>
                    <a:cubicBezTo>
                      <a:pt x="7228" y="7083"/>
                      <a:pt x="0" y="20871"/>
                      <a:pt x="0" y="32735"/>
                    </a:cubicBezTo>
                    <a:cubicBezTo>
                      <a:pt x="0" y="41581"/>
                      <a:pt x="4007" y="46858"/>
                      <a:pt x="9729" y="46858"/>
                    </a:cubicBezTo>
                    <a:cubicBezTo>
                      <a:pt x="11692" y="46858"/>
                      <a:pt x="13856" y="46237"/>
                      <a:pt x="16130" y="44926"/>
                    </a:cubicBezTo>
                    <a:cubicBezTo>
                      <a:pt x="25017" y="39792"/>
                      <a:pt x="32245" y="25989"/>
                      <a:pt x="32245" y="14124"/>
                    </a:cubicBezTo>
                    <a:cubicBezTo>
                      <a:pt x="32245" y="5278"/>
                      <a:pt x="28247" y="1"/>
                      <a:pt x="22530" y="1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16;p24">
                <a:extLst>
                  <a:ext uri="{FF2B5EF4-FFF2-40B4-BE49-F238E27FC236}">
                    <a16:creationId xmlns:a16="http://schemas.microsoft.com/office/drawing/2014/main" id="{C3811A80-9F3C-AAC5-33FC-2C6B1707A9C8}"/>
                  </a:ext>
                </a:extLst>
              </p:cNvPr>
              <p:cNvSpPr/>
              <p:nvPr/>
            </p:nvSpPr>
            <p:spPr>
              <a:xfrm>
                <a:off x="4287100" y="3513725"/>
                <a:ext cx="940300" cy="994600"/>
              </a:xfrm>
              <a:custGeom>
                <a:avLst/>
                <a:gdLst/>
                <a:ahLst/>
                <a:cxnLst/>
                <a:rect l="l" t="t" r="r" b="b"/>
                <a:pathLst>
                  <a:path w="37612" h="39784" extrusionOk="0">
                    <a:moveTo>
                      <a:pt x="0" y="1"/>
                    </a:moveTo>
                    <a:lnTo>
                      <a:pt x="5739" y="21373"/>
                    </a:lnTo>
                    <a:lnTo>
                      <a:pt x="37611" y="39783"/>
                    </a:lnTo>
                    <a:lnTo>
                      <a:pt x="31842" y="182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17;p24">
                <a:extLst>
                  <a:ext uri="{FF2B5EF4-FFF2-40B4-BE49-F238E27FC236}">
                    <a16:creationId xmlns:a16="http://schemas.microsoft.com/office/drawing/2014/main" id="{C2EADD6D-622E-3941-6F67-879E96C14572}"/>
                  </a:ext>
                </a:extLst>
              </p:cNvPr>
              <p:cNvSpPr/>
              <p:nvPr/>
            </p:nvSpPr>
            <p:spPr>
              <a:xfrm>
                <a:off x="4289050" y="3367175"/>
                <a:ext cx="1330725" cy="604125"/>
              </a:xfrm>
              <a:custGeom>
                <a:avLst/>
                <a:gdLst/>
                <a:ahLst/>
                <a:cxnLst/>
                <a:rect l="l" t="t" r="r" b="b"/>
                <a:pathLst>
                  <a:path w="53229" h="24165" extrusionOk="0">
                    <a:moveTo>
                      <a:pt x="21512" y="0"/>
                    </a:moveTo>
                    <a:lnTo>
                      <a:pt x="0" y="5770"/>
                    </a:lnTo>
                    <a:lnTo>
                      <a:pt x="31857" y="24164"/>
                    </a:lnTo>
                    <a:lnTo>
                      <a:pt x="53229" y="18441"/>
                    </a:lnTo>
                    <a:lnTo>
                      <a:pt x="21512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18;p24">
                <a:extLst>
                  <a:ext uri="{FF2B5EF4-FFF2-40B4-BE49-F238E27FC236}">
                    <a16:creationId xmlns:a16="http://schemas.microsoft.com/office/drawing/2014/main" id="{CD935276-6451-6E1E-CE1C-7D5AEDCBFF37}"/>
                  </a:ext>
                </a:extLst>
              </p:cNvPr>
              <p:cNvSpPr/>
              <p:nvPr/>
            </p:nvSpPr>
            <p:spPr>
              <a:xfrm>
                <a:off x="3258050" y="2885850"/>
                <a:ext cx="2001125" cy="1230450"/>
              </a:xfrm>
              <a:custGeom>
                <a:avLst/>
                <a:gdLst/>
                <a:ahLst/>
                <a:cxnLst/>
                <a:rect l="l" t="t" r="r" b="b"/>
                <a:pathLst>
                  <a:path w="80045" h="49218" extrusionOk="0">
                    <a:moveTo>
                      <a:pt x="5025" y="0"/>
                    </a:moveTo>
                    <a:cubicBezTo>
                      <a:pt x="3502" y="0"/>
                      <a:pt x="2021" y="794"/>
                      <a:pt x="1210" y="2208"/>
                    </a:cubicBezTo>
                    <a:cubicBezTo>
                      <a:pt x="0" y="4318"/>
                      <a:pt x="729" y="7016"/>
                      <a:pt x="2838" y="8226"/>
                    </a:cubicBezTo>
                    <a:lnTo>
                      <a:pt x="73081" y="48644"/>
                    </a:lnTo>
                    <a:cubicBezTo>
                      <a:pt x="73748" y="49016"/>
                      <a:pt x="74508" y="49218"/>
                      <a:pt x="75268" y="49218"/>
                    </a:cubicBezTo>
                    <a:cubicBezTo>
                      <a:pt x="77269" y="49218"/>
                      <a:pt x="79021" y="47869"/>
                      <a:pt x="79533" y="45945"/>
                    </a:cubicBezTo>
                    <a:cubicBezTo>
                      <a:pt x="80045" y="44022"/>
                      <a:pt x="79207" y="41990"/>
                      <a:pt x="77470" y="40982"/>
                    </a:cubicBezTo>
                    <a:lnTo>
                      <a:pt x="7228" y="595"/>
                    </a:lnTo>
                    <a:cubicBezTo>
                      <a:pt x="6533" y="192"/>
                      <a:pt x="5774" y="0"/>
                      <a:pt x="5025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412307-0F5B-65F6-F3DF-2FCCFA19C72D}"/>
                </a:ext>
              </a:extLst>
            </p:cNvPr>
            <p:cNvSpPr txBox="1"/>
            <p:nvPr/>
          </p:nvSpPr>
          <p:spPr>
            <a:xfrm>
              <a:off x="1015622" y="1267864"/>
              <a:ext cx="6086410" cy="292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vi-VN"/>
                <a:t>R</a:t>
              </a:r>
              <a:r>
                <a:rPr lang="en-US"/>
                <a:t>ead a</a:t>
              </a:r>
              <a:r>
                <a:rPr lang="vi-VN"/>
                <a:t> document </a:t>
              </a:r>
              <a:r>
                <a:rPr lang="en-US"/>
                <a:t>file</a:t>
              </a:r>
              <a:r>
                <a:rPr lang="vi-VN"/>
                <a:t> format like PDF/HTML/markdown/epub</a:t>
              </a:r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5E5D95-D76C-67DD-C85C-6682B4BE8F8C}"/>
              </a:ext>
            </a:extLst>
          </p:cNvPr>
          <p:cNvGrpSpPr/>
          <p:nvPr/>
        </p:nvGrpSpPr>
        <p:grpSpPr>
          <a:xfrm>
            <a:off x="1790491" y="1460595"/>
            <a:ext cx="6465314" cy="292196"/>
            <a:chOff x="636718" y="1708806"/>
            <a:chExt cx="6465314" cy="292196"/>
          </a:xfrm>
        </p:grpSpPr>
        <p:grpSp>
          <p:nvGrpSpPr>
            <p:cNvPr id="15" name="Google Shape;311;p24">
              <a:extLst>
                <a:ext uri="{FF2B5EF4-FFF2-40B4-BE49-F238E27FC236}">
                  <a16:creationId xmlns:a16="http://schemas.microsoft.com/office/drawing/2014/main" id="{B4C7FBAF-36FB-5925-5F05-23FD718EE6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6718" y="1717744"/>
              <a:ext cx="310634" cy="274320"/>
              <a:chOff x="1802075" y="1136925"/>
              <a:chExt cx="3817700" cy="3371400"/>
            </a:xfrm>
          </p:grpSpPr>
          <p:sp>
            <p:nvSpPr>
              <p:cNvPr id="16" name="Google Shape;312;p24">
                <a:extLst>
                  <a:ext uri="{FF2B5EF4-FFF2-40B4-BE49-F238E27FC236}">
                    <a16:creationId xmlns:a16="http://schemas.microsoft.com/office/drawing/2014/main" id="{F2E09414-3D3F-39A0-E41E-C7C5F2641E6E}"/>
                  </a:ext>
                </a:extLst>
              </p:cNvPr>
              <p:cNvSpPr/>
              <p:nvPr/>
            </p:nvSpPr>
            <p:spPr>
              <a:xfrm>
                <a:off x="1802075" y="1136925"/>
                <a:ext cx="2568425" cy="3342000"/>
              </a:xfrm>
              <a:custGeom>
                <a:avLst/>
                <a:gdLst/>
                <a:ahLst/>
                <a:cxnLst/>
                <a:rect l="l" t="t" r="r" b="b"/>
                <a:pathLst>
                  <a:path w="102737" h="133680" extrusionOk="0">
                    <a:moveTo>
                      <a:pt x="59458" y="0"/>
                    </a:moveTo>
                    <a:cubicBezTo>
                      <a:pt x="54279" y="0"/>
                      <a:pt x="48562" y="1642"/>
                      <a:pt x="42559" y="5102"/>
                    </a:cubicBezTo>
                    <a:cubicBezTo>
                      <a:pt x="19062" y="18673"/>
                      <a:pt x="1" y="55074"/>
                      <a:pt x="1" y="86419"/>
                    </a:cubicBezTo>
                    <a:cubicBezTo>
                      <a:pt x="1" y="105046"/>
                      <a:pt x="6748" y="116135"/>
                      <a:pt x="17154" y="122029"/>
                    </a:cubicBezTo>
                    <a:lnTo>
                      <a:pt x="32974" y="131164"/>
                    </a:lnTo>
                    <a:cubicBezTo>
                      <a:pt x="36075" y="132818"/>
                      <a:pt x="39547" y="133679"/>
                      <a:pt x="43298" y="133679"/>
                    </a:cubicBezTo>
                    <a:cubicBezTo>
                      <a:pt x="48477" y="133679"/>
                      <a:pt x="54187" y="132037"/>
                      <a:pt x="60178" y="128574"/>
                    </a:cubicBezTo>
                    <a:cubicBezTo>
                      <a:pt x="83690" y="115003"/>
                      <a:pt x="102736" y="78602"/>
                      <a:pt x="102736" y="47272"/>
                    </a:cubicBezTo>
                    <a:cubicBezTo>
                      <a:pt x="102736" y="20875"/>
                      <a:pt x="88886" y="13368"/>
                      <a:pt x="88886" y="13368"/>
                    </a:cubicBezTo>
                    <a:lnTo>
                      <a:pt x="69561" y="2403"/>
                    </a:lnTo>
                    <a:cubicBezTo>
                      <a:pt x="66521" y="822"/>
                      <a:pt x="63124" y="0"/>
                      <a:pt x="59458" y="0"/>
                    </a:cubicBez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13;p24">
                <a:extLst>
                  <a:ext uri="{FF2B5EF4-FFF2-40B4-BE49-F238E27FC236}">
                    <a16:creationId xmlns:a16="http://schemas.microsoft.com/office/drawing/2014/main" id="{7661E09A-4DDF-5A53-C0F8-C9108C1F0290}"/>
                  </a:ext>
                </a:extLst>
              </p:cNvPr>
              <p:cNvSpPr/>
              <p:nvPr/>
            </p:nvSpPr>
            <p:spPr>
              <a:xfrm>
                <a:off x="2242950" y="1386825"/>
                <a:ext cx="2127550" cy="3092125"/>
              </a:xfrm>
              <a:custGeom>
                <a:avLst/>
                <a:gdLst/>
                <a:ahLst/>
                <a:cxnLst/>
                <a:rect l="l" t="t" r="r" b="b"/>
                <a:pathLst>
                  <a:path w="85102" h="123685" extrusionOk="0">
                    <a:moveTo>
                      <a:pt x="59454" y="0"/>
                    </a:moveTo>
                    <a:cubicBezTo>
                      <a:pt x="54275" y="0"/>
                      <a:pt x="48562" y="1642"/>
                      <a:pt x="42558" y="5110"/>
                    </a:cubicBezTo>
                    <a:cubicBezTo>
                      <a:pt x="19046" y="18665"/>
                      <a:pt x="0" y="55066"/>
                      <a:pt x="0" y="86411"/>
                    </a:cubicBezTo>
                    <a:cubicBezTo>
                      <a:pt x="0" y="109738"/>
                      <a:pt x="10560" y="123685"/>
                      <a:pt x="25660" y="123685"/>
                    </a:cubicBezTo>
                    <a:cubicBezTo>
                      <a:pt x="30839" y="123685"/>
                      <a:pt x="36553" y="122044"/>
                      <a:pt x="42558" y="118578"/>
                    </a:cubicBezTo>
                    <a:cubicBezTo>
                      <a:pt x="66055" y="105007"/>
                      <a:pt x="85101" y="68606"/>
                      <a:pt x="85101" y="37276"/>
                    </a:cubicBezTo>
                    <a:cubicBezTo>
                      <a:pt x="85101" y="13940"/>
                      <a:pt x="74545" y="0"/>
                      <a:pt x="59454" y="0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4;p24">
                <a:extLst>
                  <a:ext uri="{FF2B5EF4-FFF2-40B4-BE49-F238E27FC236}">
                    <a16:creationId xmlns:a16="http://schemas.microsoft.com/office/drawing/2014/main" id="{055BB7A6-0E10-41D5-45AF-F7F04F1837B1}"/>
                  </a:ext>
                </a:extLst>
              </p:cNvPr>
              <p:cNvSpPr/>
              <p:nvPr/>
            </p:nvSpPr>
            <p:spPr>
              <a:xfrm>
                <a:off x="2568250" y="1859500"/>
                <a:ext cx="1476925" cy="2146475"/>
              </a:xfrm>
              <a:custGeom>
                <a:avLst/>
                <a:gdLst/>
                <a:ahLst/>
                <a:cxnLst/>
                <a:rect l="l" t="t" r="r" b="b"/>
                <a:pathLst>
                  <a:path w="59077" h="85859" extrusionOk="0">
                    <a:moveTo>
                      <a:pt x="41261" y="1"/>
                    </a:moveTo>
                    <a:cubicBezTo>
                      <a:pt x="37669" y="1"/>
                      <a:pt x="33708" y="1139"/>
                      <a:pt x="29546" y="3542"/>
                    </a:cubicBezTo>
                    <a:cubicBezTo>
                      <a:pt x="13230" y="12972"/>
                      <a:pt x="1" y="38237"/>
                      <a:pt x="1" y="59982"/>
                    </a:cubicBezTo>
                    <a:cubicBezTo>
                      <a:pt x="1" y="76183"/>
                      <a:pt x="7335" y="85859"/>
                      <a:pt x="17816" y="85859"/>
                    </a:cubicBezTo>
                    <a:cubicBezTo>
                      <a:pt x="21412" y="85859"/>
                      <a:pt x="25379" y="84720"/>
                      <a:pt x="29546" y="82315"/>
                    </a:cubicBezTo>
                    <a:cubicBezTo>
                      <a:pt x="45847" y="72901"/>
                      <a:pt x="59077" y="47636"/>
                      <a:pt x="59077" y="25876"/>
                    </a:cubicBezTo>
                    <a:cubicBezTo>
                      <a:pt x="59077" y="9683"/>
                      <a:pt x="51740" y="1"/>
                      <a:pt x="41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5;p24">
                <a:extLst>
                  <a:ext uri="{FF2B5EF4-FFF2-40B4-BE49-F238E27FC236}">
                    <a16:creationId xmlns:a16="http://schemas.microsoft.com/office/drawing/2014/main" id="{646D9D71-A9DB-715D-3FDB-49DD5203029E}"/>
                  </a:ext>
                </a:extLst>
              </p:cNvPr>
              <p:cNvSpPr/>
              <p:nvPr/>
            </p:nvSpPr>
            <p:spPr>
              <a:xfrm>
                <a:off x="2903650" y="2347175"/>
                <a:ext cx="806125" cy="1171475"/>
              </a:xfrm>
              <a:custGeom>
                <a:avLst/>
                <a:gdLst/>
                <a:ahLst/>
                <a:cxnLst/>
                <a:rect l="l" t="t" r="r" b="b"/>
                <a:pathLst>
                  <a:path w="32245" h="46859" extrusionOk="0">
                    <a:moveTo>
                      <a:pt x="22530" y="1"/>
                    </a:moveTo>
                    <a:cubicBezTo>
                      <a:pt x="20568" y="1"/>
                      <a:pt x="18404" y="622"/>
                      <a:pt x="16130" y="1933"/>
                    </a:cubicBezTo>
                    <a:cubicBezTo>
                      <a:pt x="7228" y="7083"/>
                      <a:pt x="0" y="20871"/>
                      <a:pt x="0" y="32735"/>
                    </a:cubicBezTo>
                    <a:cubicBezTo>
                      <a:pt x="0" y="41581"/>
                      <a:pt x="4007" y="46858"/>
                      <a:pt x="9729" y="46858"/>
                    </a:cubicBezTo>
                    <a:cubicBezTo>
                      <a:pt x="11692" y="46858"/>
                      <a:pt x="13856" y="46237"/>
                      <a:pt x="16130" y="44926"/>
                    </a:cubicBezTo>
                    <a:cubicBezTo>
                      <a:pt x="25017" y="39792"/>
                      <a:pt x="32245" y="25989"/>
                      <a:pt x="32245" y="14124"/>
                    </a:cubicBezTo>
                    <a:cubicBezTo>
                      <a:pt x="32245" y="5278"/>
                      <a:pt x="28247" y="1"/>
                      <a:pt x="22530" y="1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6;p24">
                <a:extLst>
                  <a:ext uri="{FF2B5EF4-FFF2-40B4-BE49-F238E27FC236}">
                    <a16:creationId xmlns:a16="http://schemas.microsoft.com/office/drawing/2014/main" id="{3B7D5F7F-C960-EE85-E748-A7832D405371}"/>
                  </a:ext>
                </a:extLst>
              </p:cNvPr>
              <p:cNvSpPr/>
              <p:nvPr/>
            </p:nvSpPr>
            <p:spPr>
              <a:xfrm>
                <a:off x="4287100" y="3513725"/>
                <a:ext cx="940300" cy="994600"/>
              </a:xfrm>
              <a:custGeom>
                <a:avLst/>
                <a:gdLst/>
                <a:ahLst/>
                <a:cxnLst/>
                <a:rect l="l" t="t" r="r" b="b"/>
                <a:pathLst>
                  <a:path w="37612" h="39784" extrusionOk="0">
                    <a:moveTo>
                      <a:pt x="0" y="1"/>
                    </a:moveTo>
                    <a:lnTo>
                      <a:pt x="5739" y="21373"/>
                    </a:lnTo>
                    <a:lnTo>
                      <a:pt x="37611" y="39783"/>
                    </a:lnTo>
                    <a:lnTo>
                      <a:pt x="31842" y="182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17;p24">
                <a:extLst>
                  <a:ext uri="{FF2B5EF4-FFF2-40B4-BE49-F238E27FC236}">
                    <a16:creationId xmlns:a16="http://schemas.microsoft.com/office/drawing/2014/main" id="{7453F99C-8A7A-6968-FFE5-1925C3A362BA}"/>
                  </a:ext>
                </a:extLst>
              </p:cNvPr>
              <p:cNvSpPr/>
              <p:nvPr/>
            </p:nvSpPr>
            <p:spPr>
              <a:xfrm>
                <a:off x="4289050" y="3367175"/>
                <a:ext cx="1330725" cy="604125"/>
              </a:xfrm>
              <a:custGeom>
                <a:avLst/>
                <a:gdLst/>
                <a:ahLst/>
                <a:cxnLst/>
                <a:rect l="l" t="t" r="r" b="b"/>
                <a:pathLst>
                  <a:path w="53229" h="24165" extrusionOk="0">
                    <a:moveTo>
                      <a:pt x="21512" y="0"/>
                    </a:moveTo>
                    <a:lnTo>
                      <a:pt x="0" y="5770"/>
                    </a:lnTo>
                    <a:lnTo>
                      <a:pt x="31857" y="24164"/>
                    </a:lnTo>
                    <a:lnTo>
                      <a:pt x="53229" y="18441"/>
                    </a:lnTo>
                    <a:lnTo>
                      <a:pt x="21512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18;p24">
                <a:extLst>
                  <a:ext uri="{FF2B5EF4-FFF2-40B4-BE49-F238E27FC236}">
                    <a16:creationId xmlns:a16="http://schemas.microsoft.com/office/drawing/2014/main" id="{3DCEAE5E-D5C9-BBAC-80D6-22CDA5B1E5A3}"/>
                  </a:ext>
                </a:extLst>
              </p:cNvPr>
              <p:cNvSpPr/>
              <p:nvPr/>
            </p:nvSpPr>
            <p:spPr>
              <a:xfrm>
                <a:off x="3258050" y="2885850"/>
                <a:ext cx="2001125" cy="1230450"/>
              </a:xfrm>
              <a:custGeom>
                <a:avLst/>
                <a:gdLst/>
                <a:ahLst/>
                <a:cxnLst/>
                <a:rect l="l" t="t" r="r" b="b"/>
                <a:pathLst>
                  <a:path w="80045" h="49218" extrusionOk="0">
                    <a:moveTo>
                      <a:pt x="5025" y="0"/>
                    </a:moveTo>
                    <a:cubicBezTo>
                      <a:pt x="3502" y="0"/>
                      <a:pt x="2021" y="794"/>
                      <a:pt x="1210" y="2208"/>
                    </a:cubicBezTo>
                    <a:cubicBezTo>
                      <a:pt x="0" y="4318"/>
                      <a:pt x="729" y="7016"/>
                      <a:pt x="2838" y="8226"/>
                    </a:cubicBezTo>
                    <a:lnTo>
                      <a:pt x="73081" y="48644"/>
                    </a:lnTo>
                    <a:cubicBezTo>
                      <a:pt x="73748" y="49016"/>
                      <a:pt x="74508" y="49218"/>
                      <a:pt x="75268" y="49218"/>
                    </a:cubicBezTo>
                    <a:cubicBezTo>
                      <a:pt x="77269" y="49218"/>
                      <a:pt x="79021" y="47869"/>
                      <a:pt x="79533" y="45945"/>
                    </a:cubicBezTo>
                    <a:cubicBezTo>
                      <a:pt x="80045" y="44022"/>
                      <a:pt x="79207" y="41990"/>
                      <a:pt x="77470" y="40982"/>
                    </a:cubicBezTo>
                    <a:lnTo>
                      <a:pt x="7228" y="595"/>
                    </a:lnTo>
                    <a:cubicBezTo>
                      <a:pt x="6533" y="192"/>
                      <a:pt x="5774" y="0"/>
                      <a:pt x="5025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C6D08B-8279-284A-E877-441DED212DB4}"/>
                </a:ext>
              </a:extLst>
            </p:cNvPr>
            <p:cNvSpPr txBox="1"/>
            <p:nvPr/>
          </p:nvSpPr>
          <p:spPr>
            <a:xfrm>
              <a:off x="1015622" y="1708806"/>
              <a:ext cx="6086410" cy="292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vi-VN"/>
                <a:t>Directly take </a:t>
              </a:r>
              <a:r>
                <a:rPr lang="vi-VN">
                  <a:solidFill>
                    <a:srgbClr val="D0F09F"/>
                  </a:solidFill>
                </a:rPr>
                <a:t>note in app</a:t>
              </a:r>
              <a:r>
                <a:rPr lang="en-US">
                  <a:solidFill>
                    <a:srgbClr val="D0F09F"/>
                  </a:solidFill>
                </a:rPr>
                <a:t> with powerful text editor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48BBC92-3697-60FA-9FF5-EF3199DD7A44}"/>
              </a:ext>
            </a:extLst>
          </p:cNvPr>
          <p:cNvGrpSpPr/>
          <p:nvPr/>
        </p:nvGrpSpPr>
        <p:grpSpPr>
          <a:xfrm>
            <a:off x="1790491" y="2208841"/>
            <a:ext cx="6465314" cy="292196"/>
            <a:chOff x="636718" y="2104805"/>
            <a:chExt cx="6465314" cy="292196"/>
          </a:xfrm>
        </p:grpSpPr>
        <p:grpSp>
          <p:nvGrpSpPr>
            <p:cNvPr id="25" name="Google Shape;311;p24">
              <a:extLst>
                <a:ext uri="{FF2B5EF4-FFF2-40B4-BE49-F238E27FC236}">
                  <a16:creationId xmlns:a16="http://schemas.microsoft.com/office/drawing/2014/main" id="{FD8002A5-0AE8-9D67-B9F9-BE623F7AE1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6718" y="2113743"/>
              <a:ext cx="310634" cy="274320"/>
              <a:chOff x="1802075" y="1136925"/>
              <a:chExt cx="3817700" cy="3371400"/>
            </a:xfrm>
          </p:grpSpPr>
          <p:sp>
            <p:nvSpPr>
              <p:cNvPr id="26" name="Google Shape;312;p24">
                <a:extLst>
                  <a:ext uri="{FF2B5EF4-FFF2-40B4-BE49-F238E27FC236}">
                    <a16:creationId xmlns:a16="http://schemas.microsoft.com/office/drawing/2014/main" id="{FBDBB6BC-5FE3-65B1-B55A-4D373588BCD7}"/>
                  </a:ext>
                </a:extLst>
              </p:cNvPr>
              <p:cNvSpPr/>
              <p:nvPr/>
            </p:nvSpPr>
            <p:spPr>
              <a:xfrm>
                <a:off x="1802075" y="1136925"/>
                <a:ext cx="2568425" cy="3342000"/>
              </a:xfrm>
              <a:custGeom>
                <a:avLst/>
                <a:gdLst/>
                <a:ahLst/>
                <a:cxnLst/>
                <a:rect l="l" t="t" r="r" b="b"/>
                <a:pathLst>
                  <a:path w="102737" h="133680" extrusionOk="0">
                    <a:moveTo>
                      <a:pt x="59458" y="0"/>
                    </a:moveTo>
                    <a:cubicBezTo>
                      <a:pt x="54279" y="0"/>
                      <a:pt x="48562" y="1642"/>
                      <a:pt x="42559" y="5102"/>
                    </a:cubicBezTo>
                    <a:cubicBezTo>
                      <a:pt x="19062" y="18673"/>
                      <a:pt x="1" y="55074"/>
                      <a:pt x="1" y="86419"/>
                    </a:cubicBezTo>
                    <a:cubicBezTo>
                      <a:pt x="1" y="105046"/>
                      <a:pt x="6748" y="116135"/>
                      <a:pt x="17154" y="122029"/>
                    </a:cubicBezTo>
                    <a:lnTo>
                      <a:pt x="32974" y="131164"/>
                    </a:lnTo>
                    <a:cubicBezTo>
                      <a:pt x="36075" y="132818"/>
                      <a:pt x="39547" y="133679"/>
                      <a:pt x="43298" y="133679"/>
                    </a:cubicBezTo>
                    <a:cubicBezTo>
                      <a:pt x="48477" y="133679"/>
                      <a:pt x="54187" y="132037"/>
                      <a:pt x="60178" y="128574"/>
                    </a:cubicBezTo>
                    <a:cubicBezTo>
                      <a:pt x="83690" y="115003"/>
                      <a:pt x="102736" y="78602"/>
                      <a:pt x="102736" y="47272"/>
                    </a:cubicBezTo>
                    <a:cubicBezTo>
                      <a:pt x="102736" y="20875"/>
                      <a:pt x="88886" y="13368"/>
                      <a:pt x="88886" y="13368"/>
                    </a:cubicBezTo>
                    <a:lnTo>
                      <a:pt x="69561" y="2403"/>
                    </a:lnTo>
                    <a:cubicBezTo>
                      <a:pt x="66521" y="822"/>
                      <a:pt x="63124" y="0"/>
                      <a:pt x="59458" y="0"/>
                    </a:cubicBez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3;p24">
                <a:extLst>
                  <a:ext uri="{FF2B5EF4-FFF2-40B4-BE49-F238E27FC236}">
                    <a16:creationId xmlns:a16="http://schemas.microsoft.com/office/drawing/2014/main" id="{5C500991-544F-BF1B-F330-514D4EBFE02E}"/>
                  </a:ext>
                </a:extLst>
              </p:cNvPr>
              <p:cNvSpPr/>
              <p:nvPr/>
            </p:nvSpPr>
            <p:spPr>
              <a:xfrm>
                <a:off x="2242950" y="1386825"/>
                <a:ext cx="2127550" cy="3092125"/>
              </a:xfrm>
              <a:custGeom>
                <a:avLst/>
                <a:gdLst/>
                <a:ahLst/>
                <a:cxnLst/>
                <a:rect l="l" t="t" r="r" b="b"/>
                <a:pathLst>
                  <a:path w="85102" h="123685" extrusionOk="0">
                    <a:moveTo>
                      <a:pt x="59454" y="0"/>
                    </a:moveTo>
                    <a:cubicBezTo>
                      <a:pt x="54275" y="0"/>
                      <a:pt x="48562" y="1642"/>
                      <a:pt x="42558" y="5110"/>
                    </a:cubicBezTo>
                    <a:cubicBezTo>
                      <a:pt x="19046" y="18665"/>
                      <a:pt x="0" y="55066"/>
                      <a:pt x="0" y="86411"/>
                    </a:cubicBezTo>
                    <a:cubicBezTo>
                      <a:pt x="0" y="109738"/>
                      <a:pt x="10560" y="123685"/>
                      <a:pt x="25660" y="123685"/>
                    </a:cubicBezTo>
                    <a:cubicBezTo>
                      <a:pt x="30839" y="123685"/>
                      <a:pt x="36553" y="122044"/>
                      <a:pt x="42558" y="118578"/>
                    </a:cubicBezTo>
                    <a:cubicBezTo>
                      <a:pt x="66055" y="105007"/>
                      <a:pt x="85101" y="68606"/>
                      <a:pt x="85101" y="37276"/>
                    </a:cubicBezTo>
                    <a:cubicBezTo>
                      <a:pt x="85101" y="13940"/>
                      <a:pt x="74545" y="0"/>
                      <a:pt x="59454" y="0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4;p24">
                <a:extLst>
                  <a:ext uri="{FF2B5EF4-FFF2-40B4-BE49-F238E27FC236}">
                    <a16:creationId xmlns:a16="http://schemas.microsoft.com/office/drawing/2014/main" id="{68F09F45-76FB-29CF-CBC9-35DFA64A8E4C}"/>
                  </a:ext>
                </a:extLst>
              </p:cNvPr>
              <p:cNvSpPr/>
              <p:nvPr/>
            </p:nvSpPr>
            <p:spPr>
              <a:xfrm>
                <a:off x="2568250" y="1859500"/>
                <a:ext cx="1476925" cy="2146475"/>
              </a:xfrm>
              <a:custGeom>
                <a:avLst/>
                <a:gdLst/>
                <a:ahLst/>
                <a:cxnLst/>
                <a:rect l="l" t="t" r="r" b="b"/>
                <a:pathLst>
                  <a:path w="59077" h="85859" extrusionOk="0">
                    <a:moveTo>
                      <a:pt x="41261" y="1"/>
                    </a:moveTo>
                    <a:cubicBezTo>
                      <a:pt x="37669" y="1"/>
                      <a:pt x="33708" y="1139"/>
                      <a:pt x="29546" y="3542"/>
                    </a:cubicBezTo>
                    <a:cubicBezTo>
                      <a:pt x="13230" y="12972"/>
                      <a:pt x="1" y="38237"/>
                      <a:pt x="1" y="59982"/>
                    </a:cubicBezTo>
                    <a:cubicBezTo>
                      <a:pt x="1" y="76183"/>
                      <a:pt x="7335" y="85859"/>
                      <a:pt x="17816" y="85859"/>
                    </a:cubicBezTo>
                    <a:cubicBezTo>
                      <a:pt x="21412" y="85859"/>
                      <a:pt x="25379" y="84720"/>
                      <a:pt x="29546" y="82315"/>
                    </a:cubicBezTo>
                    <a:cubicBezTo>
                      <a:pt x="45847" y="72901"/>
                      <a:pt x="59077" y="47636"/>
                      <a:pt x="59077" y="25876"/>
                    </a:cubicBezTo>
                    <a:cubicBezTo>
                      <a:pt x="59077" y="9683"/>
                      <a:pt x="51740" y="1"/>
                      <a:pt x="41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5;p24">
                <a:extLst>
                  <a:ext uri="{FF2B5EF4-FFF2-40B4-BE49-F238E27FC236}">
                    <a16:creationId xmlns:a16="http://schemas.microsoft.com/office/drawing/2014/main" id="{AD8BEE50-AECC-FAA1-5E07-7C2908009628}"/>
                  </a:ext>
                </a:extLst>
              </p:cNvPr>
              <p:cNvSpPr/>
              <p:nvPr/>
            </p:nvSpPr>
            <p:spPr>
              <a:xfrm>
                <a:off x="2903650" y="2347175"/>
                <a:ext cx="806125" cy="1171475"/>
              </a:xfrm>
              <a:custGeom>
                <a:avLst/>
                <a:gdLst/>
                <a:ahLst/>
                <a:cxnLst/>
                <a:rect l="l" t="t" r="r" b="b"/>
                <a:pathLst>
                  <a:path w="32245" h="46859" extrusionOk="0">
                    <a:moveTo>
                      <a:pt x="22530" y="1"/>
                    </a:moveTo>
                    <a:cubicBezTo>
                      <a:pt x="20568" y="1"/>
                      <a:pt x="18404" y="622"/>
                      <a:pt x="16130" y="1933"/>
                    </a:cubicBezTo>
                    <a:cubicBezTo>
                      <a:pt x="7228" y="7083"/>
                      <a:pt x="0" y="20871"/>
                      <a:pt x="0" y="32735"/>
                    </a:cubicBezTo>
                    <a:cubicBezTo>
                      <a:pt x="0" y="41581"/>
                      <a:pt x="4007" y="46858"/>
                      <a:pt x="9729" y="46858"/>
                    </a:cubicBezTo>
                    <a:cubicBezTo>
                      <a:pt x="11692" y="46858"/>
                      <a:pt x="13856" y="46237"/>
                      <a:pt x="16130" y="44926"/>
                    </a:cubicBezTo>
                    <a:cubicBezTo>
                      <a:pt x="25017" y="39792"/>
                      <a:pt x="32245" y="25989"/>
                      <a:pt x="32245" y="14124"/>
                    </a:cubicBezTo>
                    <a:cubicBezTo>
                      <a:pt x="32245" y="5278"/>
                      <a:pt x="28247" y="1"/>
                      <a:pt x="22530" y="1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6;p24">
                <a:extLst>
                  <a:ext uri="{FF2B5EF4-FFF2-40B4-BE49-F238E27FC236}">
                    <a16:creationId xmlns:a16="http://schemas.microsoft.com/office/drawing/2014/main" id="{5723E812-0FEC-66CC-F9C4-90A5C1FD3479}"/>
                  </a:ext>
                </a:extLst>
              </p:cNvPr>
              <p:cNvSpPr/>
              <p:nvPr/>
            </p:nvSpPr>
            <p:spPr>
              <a:xfrm>
                <a:off x="4287100" y="3513725"/>
                <a:ext cx="940300" cy="994600"/>
              </a:xfrm>
              <a:custGeom>
                <a:avLst/>
                <a:gdLst/>
                <a:ahLst/>
                <a:cxnLst/>
                <a:rect l="l" t="t" r="r" b="b"/>
                <a:pathLst>
                  <a:path w="37612" h="39784" extrusionOk="0">
                    <a:moveTo>
                      <a:pt x="0" y="1"/>
                    </a:moveTo>
                    <a:lnTo>
                      <a:pt x="5739" y="21373"/>
                    </a:lnTo>
                    <a:lnTo>
                      <a:pt x="37611" y="39783"/>
                    </a:lnTo>
                    <a:lnTo>
                      <a:pt x="31842" y="182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7;p24">
                <a:extLst>
                  <a:ext uri="{FF2B5EF4-FFF2-40B4-BE49-F238E27FC236}">
                    <a16:creationId xmlns:a16="http://schemas.microsoft.com/office/drawing/2014/main" id="{ED8BFE83-AD4F-2E1E-16F5-88A1D788EF7A}"/>
                  </a:ext>
                </a:extLst>
              </p:cNvPr>
              <p:cNvSpPr/>
              <p:nvPr/>
            </p:nvSpPr>
            <p:spPr>
              <a:xfrm>
                <a:off x="4289050" y="3367175"/>
                <a:ext cx="1330725" cy="604125"/>
              </a:xfrm>
              <a:custGeom>
                <a:avLst/>
                <a:gdLst/>
                <a:ahLst/>
                <a:cxnLst/>
                <a:rect l="l" t="t" r="r" b="b"/>
                <a:pathLst>
                  <a:path w="53229" h="24165" extrusionOk="0">
                    <a:moveTo>
                      <a:pt x="21512" y="0"/>
                    </a:moveTo>
                    <a:lnTo>
                      <a:pt x="0" y="5770"/>
                    </a:lnTo>
                    <a:lnTo>
                      <a:pt x="31857" y="24164"/>
                    </a:lnTo>
                    <a:lnTo>
                      <a:pt x="53229" y="18441"/>
                    </a:lnTo>
                    <a:lnTo>
                      <a:pt x="21512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8;p24">
                <a:extLst>
                  <a:ext uri="{FF2B5EF4-FFF2-40B4-BE49-F238E27FC236}">
                    <a16:creationId xmlns:a16="http://schemas.microsoft.com/office/drawing/2014/main" id="{9C50E0DA-26F8-080C-0594-D3A3B62100D6}"/>
                  </a:ext>
                </a:extLst>
              </p:cNvPr>
              <p:cNvSpPr/>
              <p:nvPr/>
            </p:nvSpPr>
            <p:spPr>
              <a:xfrm>
                <a:off x="3258050" y="2885850"/>
                <a:ext cx="2001125" cy="1230450"/>
              </a:xfrm>
              <a:custGeom>
                <a:avLst/>
                <a:gdLst/>
                <a:ahLst/>
                <a:cxnLst/>
                <a:rect l="l" t="t" r="r" b="b"/>
                <a:pathLst>
                  <a:path w="80045" h="49218" extrusionOk="0">
                    <a:moveTo>
                      <a:pt x="5025" y="0"/>
                    </a:moveTo>
                    <a:cubicBezTo>
                      <a:pt x="3502" y="0"/>
                      <a:pt x="2021" y="794"/>
                      <a:pt x="1210" y="2208"/>
                    </a:cubicBezTo>
                    <a:cubicBezTo>
                      <a:pt x="0" y="4318"/>
                      <a:pt x="729" y="7016"/>
                      <a:pt x="2838" y="8226"/>
                    </a:cubicBezTo>
                    <a:lnTo>
                      <a:pt x="73081" y="48644"/>
                    </a:lnTo>
                    <a:cubicBezTo>
                      <a:pt x="73748" y="49016"/>
                      <a:pt x="74508" y="49218"/>
                      <a:pt x="75268" y="49218"/>
                    </a:cubicBezTo>
                    <a:cubicBezTo>
                      <a:pt x="77269" y="49218"/>
                      <a:pt x="79021" y="47869"/>
                      <a:pt x="79533" y="45945"/>
                    </a:cubicBezTo>
                    <a:cubicBezTo>
                      <a:pt x="80045" y="44022"/>
                      <a:pt x="79207" y="41990"/>
                      <a:pt x="77470" y="40982"/>
                    </a:cubicBezTo>
                    <a:lnTo>
                      <a:pt x="7228" y="595"/>
                    </a:lnTo>
                    <a:cubicBezTo>
                      <a:pt x="6533" y="192"/>
                      <a:pt x="5774" y="0"/>
                      <a:pt x="5025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8BC2FA-BA80-3288-7DF2-E71FAD9F4A33}"/>
                </a:ext>
              </a:extLst>
            </p:cNvPr>
            <p:cNvSpPr txBox="1"/>
            <p:nvPr/>
          </p:nvSpPr>
          <p:spPr>
            <a:xfrm>
              <a:off x="1015622" y="2104805"/>
              <a:ext cx="6086410" cy="292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>
                  <a:solidFill>
                    <a:srgbClr val="D0F09F"/>
                  </a:solidFill>
                </a:rPr>
                <a:t>Intergrate</a:t>
              </a:r>
              <a:r>
                <a:rPr lang="en-US"/>
                <a:t> with other resource management tool like Notion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7857D2-1FA8-DFC2-4112-B1FC998ED564}"/>
              </a:ext>
            </a:extLst>
          </p:cNvPr>
          <p:cNvGrpSpPr/>
          <p:nvPr/>
        </p:nvGrpSpPr>
        <p:grpSpPr>
          <a:xfrm>
            <a:off x="1790491" y="2582964"/>
            <a:ext cx="6465314" cy="292196"/>
            <a:chOff x="636718" y="2443113"/>
            <a:chExt cx="6465314" cy="292196"/>
          </a:xfrm>
        </p:grpSpPr>
        <p:grpSp>
          <p:nvGrpSpPr>
            <p:cNvPr id="34" name="Google Shape;311;p24">
              <a:extLst>
                <a:ext uri="{FF2B5EF4-FFF2-40B4-BE49-F238E27FC236}">
                  <a16:creationId xmlns:a16="http://schemas.microsoft.com/office/drawing/2014/main" id="{D37AE10A-EFEB-C08A-DAC4-3A83F0E98D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6718" y="2452051"/>
              <a:ext cx="310634" cy="274320"/>
              <a:chOff x="1802075" y="1136925"/>
              <a:chExt cx="3817700" cy="3371400"/>
            </a:xfrm>
          </p:grpSpPr>
          <p:sp>
            <p:nvSpPr>
              <p:cNvPr id="35" name="Google Shape;312;p24">
                <a:extLst>
                  <a:ext uri="{FF2B5EF4-FFF2-40B4-BE49-F238E27FC236}">
                    <a16:creationId xmlns:a16="http://schemas.microsoft.com/office/drawing/2014/main" id="{381CFE91-3FE0-C85F-2BA0-A14C5459CDDF}"/>
                  </a:ext>
                </a:extLst>
              </p:cNvPr>
              <p:cNvSpPr/>
              <p:nvPr/>
            </p:nvSpPr>
            <p:spPr>
              <a:xfrm>
                <a:off x="1802075" y="1136925"/>
                <a:ext cx="2568425" cy="3342000"/>
              </a:xfrm>
              <a:custGeom>
                <a:avLst/>
                <a:gdLst/>
                <a:ahLst/>
                <a:cxnLst/>
                <a:rect l="l" t="t" r="r" b="b"/>
                <a:pathLst>
                  <a:path w="102737" h="133680" extrusionOk="0">
                    <a:moveTo>
                      <a:pt x="59458" y="0"/>
                    </a:moveTo>
                    <a:cubicBezTo>
                      <a:pt x="54279" y="0"/>
                      <a:pt x="48562" y="1642"/>
                      <a:pt x="42559" y="5102"/>
                    </a:cubicBezTo>
                    <a:cubicBezTo>
                      <a:pt x="19062" y="18673"/>
                      <a:pt x="1" y="55074"/>
                      <a:pt x="1" y="86419"/>
                    </a:cubicBezTo>
                    <a:cubicBezTo>
                      <a:pt x="1" y="105046"/>
                      <a:pt x="6748" y="116135"/>
                      <a:pt x="17154" y="122029"/>
                    </a:cubicBezTo>
                    <a:lnTo>
                      <a:pt x="32974" y="131164"/>
                    </a:lnTo>
                    <a:cubicBezTo>
                      <a:pt x="36075" y="132818"/>
                      <a:pt x="39547" y="133679"/>
                      <a:pt x="43298" y="133679"/>
                    </a:cubicBezTo>
                    <a:cubicBezTo>
                      <a:pt x="48477" y="133679"/>
                      <a:pt x="54187" y="132037"/>
                      <a:pt x="60178" y="128574"/>
                    </a:cubicBezTo>
                    <a:cubicBezTo>
                      <a:pt x="83690" y="115003"/>
                      <a:pt x="102736" y="78602"/>
                      <a:pt x="102736" y="47272"/>
                    </a:cubicBezTo>
                    <a:cubicBezTo>
                      <a:pt x="102736" y="20875"/>
                      <a:pt x="88886" y="13368"/>
                      <a:pt x="88886" y="13368"/>
                    </a:cubicBezTo>
                    <a:lnTo>
                      <a:pt x="69561" y="2403"/>
                    </a:lnTo>
                    <a:cubicBezTo>
                      <a:pt x="66521" y="822"/>
                      <a:pt x="63124" y="0"/>
                      <a:pt x="59458" y="0"/>
                    </a:cubicBez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13;p24">
                <a:extLst>
                  <a:ext uri="{FF2B5EF4-FFF2-40B4-BE49-F238E27FC236}">
                    <a16:creationId xmlns:a16="http://schemas.microsoft.com/office/drawing/2014/main" id="{0A904C02-0632-B7BF-AAD2-633325E94CFC}"/>
                  </a:ext>
                </a:extLst>
              </p:cNvPr>
              <p:cNvSpPr/>
              <p:nvPr/>
            </p:nvSpPr>
            <p:spPr>
              <a:xfrm>
                <a:off x="2242950" y="1386825"/>
                <a:ext cx="2127550" cy="3092125"/>
              </a:xfrm>
              <a:custGeom>
                <a:avLst/>
                <a:gdLst/>
                <a:ahLst/>
                <a:cxnLst/>
                <a:rect l="l" t="t" r="r" b="b"/>
                <a:pathLst>
                  <a:path w="85102" h="123685" extrusionOk="0">
                    <a:moveTo>
                      <a:pt x="59454" y="0"/>
                    </a:moveTo>
                    <a:cubicBezTo>
                      <a:pt x="54275" y="0"/>
                      <a:pt x="48562" y="1642"/>
                      <a:pt x="42558" y="5110"/>
                    </a:cubicBezTo>
                    <a:cubicBezTo>
                      <a:pt x="19046" y="18665"/>
                      <a:pt x="0" y="55066"/>
                      <a:pt x="0" y="86411"/>
                    </a:cubicBezTo>
                    <a:cubicBezTo>
                      <a:pt x="0" y="109738"/>
                      <a:pt x="10560" y="123685"/>
                      <a:pt x="25660" y="123685"/>
                    </a:cubicBezTo>
                    <a:cubicBezTo>
                      <a:pt x="30839" y="123685"/>
                      <a:pt x="36553" y="122044"/>
                      <a:pt x="42558" y="118578"/>
                    </a:cubicBezTo>
                    <a:cubicBezTo>
                      <a:pt x="66055" y="105007"/>
                      <a:pt x="85101" y="68606"/>
                      <a:pt x="85101" y="37276"/>
                    </a:cubicBezTo>
                    <a:cubicBezTo>
                      <a:pt x="85101" y="13940"/>
                      <a:pt x="74545" y="0"/>
                      <a:pt x="59454" y="0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14;p24">
                <a:extLst>
                  <a:ext uri="{FF2B5EF4-FFF2-40B4-BE49-F238E27FC236}">
                    <a16:creationId xmlns:a16="http://schemas.microsoft.com/office/drawing/2014/main" id="{792E420C-CA3D-A415-5828-71636442632F}"/>
                  </a:ext>
                </a:extLst>
              </p:cNvPr>
              <p:cNvSpPr/>
              <p:nvPr/>
            </p:nvSpPr>
            <p:spPr>
              <a:xfrm>
                <a:off x="2568250" y="1859500"/>
                <a:ext cx="1476925" cy="2146475"/>
              </a:xfrm>
              <a:custGeom>
                <a:avLst/>
                <a:gdLst/>
                <a:ahLst/>
                <a:cxnLst/>
                <a:rect l="l" t="t" r="r" b="b"/>
                <a:pathLst>
                  <a:path w="59077" h="85859" extrusionOk="0">
                    <a:moveTo>
                      <a:pt x="41261" y="1"/>
                    </a:moveTo>
                    <a:cubicBezTo>
                      <a:pt x="37669" y="1"/>
                      <a:pt x="33708" y="1139"/>
                      <a:pt x="29546" y="3542"/>
                    </a:cubicBezTo>
                    <a:cubicBezTo>
                      <a:pt x="13230" y="12972"/>
                      <a:pt x="1" y="38237"/>
                      <a:pt x="1" y="59982"/>
                    </a:cubicBezTo>
                    <a:cubicBezTo>
                      <a:pt x="1" y="76183"/>
                      <a:pt x="7335" y="85859"/>
                      <a:pt x="17816" y="85859"/>
                    </a:cubicBezTo>
                    <a:cubicBezTo>
                      <a:pt x="21412" y="85859"/>
                      <a:pt x="25379" y="84720"/>
                      <a:pt x="29546" y="82315"/>
                    </a:cubicBezTo>
                    <a:cubicBezTo>
                      <a:pt x="45847" y="72901"/>
                      <a:pt x="59077" y="47636"/>
                      <a:pt x="59077" y="25876"/>
                    </a:cubicBezTo>
                    <a:cubicBezTo>
                      <a:pt x="59077" y="9683"/>
                      <a:pt x="51740" y="1"/>
                      <a:pt x="41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15;p24">
                <a:extLst>
                  <a:ext uri="{FF2B5EF4-FFF2-40B4-BE49-F238E27FC236}">
                    <a16:creationId xmlns:a16="http://schemas.microsoft.com/office/drawing/2014/main" id="{CBE966AF-1D73-E23E-CFE8-405E6C73807F}"/>
                  </a:ext>
                </a:extLst>
              </p:cNvPr>
              <p:cNvSpPr/>
              <p:nvPr/>
            </p:nvSpPr>
            <p:spPr>
              <a:xfrm>
                <a:off x="2903650" y="2347175"/>
                <a:ext cx="806125" cy="1171475"/>
              </a:xfrm>
              <a:custGeom>
                <a:avLst/>
                <a:gdLst/>
                <a:ahLst/>
                <a:cxnLst/>
                <a:rect l="l" t="t" r="r" b="b"/>
                <a:pathLst>
                  <a:path w="32245" h="46859" extrusionOk="0">
                    <a:moveTo>
                      <a:pt x="22530" y="1"/>
                    </a:moveTo>
                    <a:cubicBezTo>
                      <a:pt x="20568" y="1"/>
                      <a:pt x="18404" y="622"/>
                      <a:pt x="16130" y="1933"/>
                    </a:cubicBezTo>
                    <a:cubicBezTo>
                      <a:pt x="7228" y="7083"/>
                      <a:pt x="0" y="20871"/>
                      <a:pt x="0" y="32735"/>
                    </a:cubicBezTo>
                    <a:cubicBezTo>
                      <a:pt x="0" y="41581"/>
                      <a:pt x="4007" y="46858"/>
                      <a:pt x="9729" y="46858"/>
                    </a:cubicBezTo>
                    <a:cubicBezTo>
                      <a:pt x="11692" y="46858"/>
                      <a:pt x="13856" y="46237"/>
                      <a:pt x="16130" y="44926"/>
                    </a:cubicBezTo>
                    <a:cubicBezTo>
                      <a:pt x="25017" y="39792"/>
                      <a:pt x="32245" y="25989"/>
                      <a:pt x="32245" y="14124"/>
                    </a:cubicBezTo>
                    <a:cubicBezTo>
                      <a:pt x="32245" y="5278"/>
                      <a:pt x="28247" y="1"/>
                      <a:pt x="22530" y="1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16;p24">
                <a:extLst>
                  <a:ext uri="{FF2B5EF4-FFF2-40B4-BE49-F238E27FC236}">
                    <a16:creationId xmlns:a16="http://schemas.microsoft.com/office/drawing/2014/main" id="{4EBA0A80-5F43-B690-89FC-0FCF5F508325}"/>
                  </a:ext>
                </a:extLst>
              </p:cNvPr>
              <p:cNvSpPr/>
              <p:nvPr/>
            </p:nvSpPr>
            <p:spPr>
              <a:xfrm>
                <a:off x="4287100" y="3513725"/>
                <a:ext cx="940300" cy="994600"/>
              </a:xfrm>
              <a:custGeom>
                <a:avLst/>
                <a:gdLst/>
                <a:ahLst/>
                <a:cxnLst/>
                <a:rect l="l" t="t" r="r" b="b"/>
                <a:pathLst>
                  <a:path w="37612" h="39784" extrusionOk="0">
                    <a:moveTo>
                      <a:pt x="0" y="1"/>
                    </a:moveTo>
                    <a:lnTo>
                      <a:pt x="5739" y="21373"/>
                    </a:lnTo>
                    <a:lnTo>
                      <a:pt x="37611" y="39783"/>
                    </a:lnTo>
                    <a:lnTo>
                      <a:pt x="31842" y="182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17;p24">
                <a:extLst>
                  <a:ext uri="{FF2B5EF4-FFF2-40B4-BE49-F238E27FC236}">
                    <a16:creationId xmlns:a16="http://schemas.microsoft.com/office/drawing/2014/main" id="{0DFA8CC2-6552-C48E-04B0-CA9CA2D97AF5}"/>
                  </a:ext>
                </a:extLst>
              </p:cNvPr>
              <p:cNvSpPr/>
              <p:nvPr/>
            </p:nvSpPr>
            <p:spPr>
              <a:xfrm>
                <a:off x="4289050" y="3367175"/>
                <a:ext cx="1330725" cy="604125"/>
              </a:xfrm>
              <a:custGeom>
                <a:avLst/>
                <a:gdLst/>
                <a:ahLst/>
                <a:cxnLst/>
                <a:rect l="l" t="t" r="r" b="b"/>
                <a:pathLst>
                  <a:path w="53229" h="24165" extrusionOk="0">
                    <a:moveTo>
                      <a:pt x="21512" y="0"/>
                    </a:moveTo>
                    <a:lnTo>
                      <a:pt x="0" y="5770"/>
                    </a:lnTo>
                    <a:lnTo>
                      <a:pt x="31857" y="24164"/>
                    </a:lnTo>
                    <a:lnTo>
                      <a:pt x="53229" y="18441"/>
                    </a:lnTo>
                    <a:lnTo>
                      <a:pt x="21512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18;p24">
                <a:extLst>
                  <a:ext uri="{FF2B5EF4-FFF2-40B4-BE49-F238E27FC236}">
                    <a16:creationId xmlns:a16="http://schemas.microsoft.com/office/drawing/2014/main" id="{4B0709CE-23E7-3D13-D47F-9E5F8A281DE4}"/>
                  </a:ext>
                </a:extLst>
              </p:cNvPr>
              <p:cNvSpPr/>
              <p:nvPr/>
            </p:nvSpPr>
            <p:spPr>
              <a:xfrm>
                <a:off x="3258050" y="2885850"/>
                <a:ext cx="2001125" cy="1230450"/>
              </a:xfrm>
              <a:custGeom>
                <a:avLst/>
                <a:gdLst/>
                <a:ahLst/>
                <a:cxnLst/>
                <a:rect l="l" t="t" r="r" b="b"/>
                <a:pathLst>
                  <a:path w="80045" h="49218" extrusionOk="0">
                    <a:moveTo>
                      <a:pt x="5025" y="0"/>
                    </a:moveTo>
                    <a:cubicBezTo>
                      <a:pt x="3502" y="0"/>
                      <a:pt x="2021" y="794"/>
                      <a:pt x="1210" y="2208"/>
                    </a:cubicBezTo>
                    <a:cubicBezTo>
                      <a:pt x="0" y="4318"/>
                      <a:pt x="729" y="7016"/>
                      <a:pt x="2838" y="8226"/>
                    </a:cubicBezTo>
                    <a:lnTo>
                      <a:pt x="73081" y="48644"/>
                    </a:lnTo>
                    <a:cubicBezTo>
                      <a:pt x="73748" y="49016"/>
                      <a:pt x="74508" y="49218"/>
                      <a:pt x="75268" y="49218"/>
                    </a:cubicBezTo>
                    <a:cubicBezTo>
                      <a:pt x="77269" y="49218"/>
                      <a:pt x="79021" y="47869"/>
                      <a:pt x="79533" y="45945"/>
                    </a:cubicBezTo>
                    <a:cubicBezTo>
                      <a:pt x="80045" y="44022"/>
                      <a:pt x="79207" y="41990"/>
                      <a:pt x="77470" y="40982"/>
                    </a:cubicBezTo>
                    <a:lnTo>
                      <a:pt x="7228" y="595"/>
                    </a:lnTo>
                    <a:cubicBezTo>
                      <a:pt x="6533" y="192"/>
                      <a:pt x="5774" y="0"/>
                      <a:pt x="5025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1ECEAA-9269-CC38-DF9A-A0195826A561}"/>
                </a:ext>
              </a:extLst>
            </p:cNvPr>
            <p:cNvSpPr txBox="1"/>
            <p:nvPr/>
          </p:nvSpPr>
          <p:spPr>
            <a:xfrm>
              <a:off x="1015622" y="2443113"/>
              <a:ext cx="6086410" cy="292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>
                  <a:solidFill>
                    <a:srgbClr val="D0F09F"/>
                  </a:solidFill>
                </a:rPr>
                <a:t>Quickly </a:t>
              </a:r>
              <a:r>
                <a:rPr lang="vi-VN">
                  <a:solidFill>
                    <a:srgbClr val="D0F09F"/>
                  </a:solidFill>
                </a:rPr>
                <a:t>learn</a:t>
              </a:r>
              <a:r>
                <a:rPr lang="vi-VN"/>
                <a:t> </a:t>
              </a:r>
              <a:r>
                <a:rPr lang="en-US"/>
                <a:t>a word/collocation/idiom in the passages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8A36C0-0B7A-763E-B8A2-E028C4CC693E}"/>
              </a:ext>
            </a:extLst>
          </p:cNvPr>
          <p:cNvGrpSpPr/>
          <p:nvPr/>
        </p:nvGrpSpPr>
        <p:grpSpPr>
          <a:xfrm>
            <a:off x="1790491" y="2957088"/>
            <a:ext cx="6465314" cy="292196"/>
            <a:chOff x="636718" y="2908080"/>
            <a:chExt cx="6465314" cy="292196"/>
          </a:xfrm>
        </p:grpSpPr>
        <p:grpSp>
          <p:nvGrpSpPr>
            <p:cNvPr id="43" name="Google Shape;311;p24">
              <a:extLst>
                <a:ext uri="{FF2B5EF4-FFF2-40B4-BE49-F238E27FC236}">
                  <a16:creationId xmlns:a16="http://schemas.microsoft.com/office/drawing/2014/main" id="{99E55A75-CAD5-C761-2A11-4C9F5E412D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6718" y="2917018"/>
              <a:ext cx="310634" cy="274320"/>
              <a:chOff x="1802075" y="1136925"/>
              <a:chExt cx="3817700" cy="3371400"/>
            </a:xfrm>
          </p:grpSpPr>
          <p:sp>
            <p:nvSpPr>
              <p:cNvPr id="44" name="Google Shape;312;p24">
                <a:extLst>
                  <a:ext uri="{FF2B5EF4-FFF2-40B4-BE49-F238E27FC236}">
                    <a16:creationId xmlns:a16="http://schemas.microsoft.com/office/drawing/2014/main" id="{FF9741D2-8404-88AD-BDF1-5E49EBE7E76F}"/>
                  </a:ext>
                </a:extLst>
              </p:cNvPr>
              <p:cNvSpPr/>
              <p:nvPr/>
            </p:nvSpPr>
            <p:spPr>
              <a:xfrm>
                <a:off x="1802075" y="1136925"/>
                <a:ext cx="2568425" cy="3342000"/>
              </a:xfrm>
              <a:custGeom>
                <a:avLst/>
                <a:gdLst/>
                <a:ahLst/>
                <a:cxnLst/>
                <a:rect l="l" t="t" r="r" b="b"/>
                <a:pathLst>
                  <a:path w="102737" h="133680" extrusionOk="0">
                    <a:moveTo>
                      <a:pt x="59458" y="0"/>
                    </a:moveTo>
                    <a:cubicBezTo>
                      <a:pt x="54279" y="0"/>
                      <a:pt x="48562" y="1642"/>
                      <a:pt x="42559" y="5102"/>
                    </a:cubicBezTo>
                    <a:cubicBezTo>
                      <a:pt x="19062" y="18673"/>
                      <a:pt x="1" y="55074"/>
                      <a:pt x="1" y="86419"/>
                    </a:cubicBezTo>
                    <a:cubicBezTo>
                      <a:pt x="1" y="105046"/>
                      <a:pt x="6748" y="116135"/>
                      <a:pt x="17154" y="122029"/>
                    </a:cubicBezTo>
                    <a:lnTo>
                      <a:pt x="32974" y="131164"/>
                    </a:lnTo>
                    <a:cubicBezTo>
                      <a:pt x="36075" y="132818"/>
                      <a:pt x="39547" y="133679"/>
                      <a:pt x="43298" y="133679"/>
                    </a:cubicBezTo>
                    <a:cubicBezTo>
                      <a:pt x="48477" y="133679"/>
                      <a:pt x="54187" y="132037"/>
                      <a:pt x="60178" y="128574"/>
                    </a:cubicBezTo>
                    <a:cubicBezTo>
                      <a:pt x="83690" y="115003"/>
                      <a:pt x="102736" y="78602"/>
                      <a:pt x="102736" y="47272"/>
                    </a:cubicBezTo>
                    <a:cubicBezTo>
                      <a:pt x="102736" y="20875"/>
                      <a:pt x="88886" y="13368"/>
                      <a:pt x="88886" y="13368"/>
                    </a:cubicBezTo>
                    <a:lnTo>
                      <a:pt x="69561" y="2403"/>
                    </a:lnTo>
                    <a:cubicBezTo>
                      <a:pt x="66521" y="822"/>
                      <a:pt x="63124" y="0"/>
                      <a:pt x="59458" y="0"/>
                    </a:cubicBez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13;p24">
                <a:extLst>
                  <a:ext uri="{FF2B5EF4-FFF2-40B4-BE49-F238E27FC236}">
                    <a16:creationId xmlns:a16="http://schemas.microsoft.com/office/drawing/2014/main" id="{0271F930-366B-C57D-DFE0-C81341EE27BE}"/>
                  </a:ext>
                </a:extLst>
              </p:cNvPr>
              <p:cNvSpPr/>
              <p:nvPr/>
            </p:nvSpPr>
            <p:spPr>
              <a:xfrm>
                <a:off x="2242950" y="1386825"/>
                <a:ext cx="2127550" cy="3092125"/>
              </a:xfrm>
              <a:custGeom>
                <a:avLst/>
                <a:gdLst/>
                <a:ahLst/>
                <a:cxnLst/>
                <a:rect l="l" t="t" r="r" b="b"/>
                <a:pathLst>
                  <a:path w="85102" h="123685" extrusionOk="0">
                    <a:moveTo>
                      <a:pt x="59454" y="0"/>
                    </a:moveTo>
                    <a:cubicBezTo>
                      <a:pt x="54275" y="0"/>
                      <a:pt x="48562" y="1642"/>
                      <a:pt x="42558" y="5110"/>
                    </a:cubicBezTo>
                    <a:cubicBezTo>
                      <a:pt x="19046" y="18665"/>
                      <a:pt x="0" y="55066"/>
                      <a:pt x="0" y="86411"/>
                    </a:cubicBezTo>
                    <a:cubicBezTo>
                      <a:pt x="0" y="109738"/>
                      <a:pt x="10560" y="123685"/>
                      <a:pt x="25660" y="123685"/>
                    </a:cubicBezTo>
                    <a:cubicBezTo>
                      <a:pt x="30839" y="123685"/>
                      <a:pt x="36553" y="122044"/>
                      <a:pt x="42558" y="118578"/>
                    </a:cubicBezTo>
                    <a:cubicBezTo>
                      <a:pt x="66055" y="105007"/>
                      <a:pt x="85101" y="68606"/>
                      <a:pt x="85101" y="37276"/>
                    </a:cubicBezTo>
                    <a:cubicBezTo>
                      <a:pt x="85101" y="13940"/>
                      <a:pt x="74545" y="0"/>
                      <a:pt x="59454" y="0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14;p24">
                <a:extLst>
                  <a:ext uri="{FF2B5EF4-FFF2-40B4-BE49-F238E27FC236}">
                    <a16:creationId xmlns:a16="http://schemas.microsoft.com/office/drawing/2014/main" id="{3750A0A3-5B3F-F102-72FC-2B3B770D6DBE}"/>
                  </a:ext>
                </a:extLst>
              </p:cNvPr>
              <p:cNvSpPr/>
              <p:nvPr/>
            </p:nvSpPr>
            <p:spPr>
              <a:xfrm>
                <a:off x="2568250" y="1859500"/>
                <a:ext cx="1476925" cy="2146475"/>
              </a:xfrm>
              <a:custGeom>
                <a:avLst/>
                <a:gdLst/>
                <a:ahLst/>
                <a:cxnLst/>
                <a:rect l="l" t="t" r="r" b="b"/>
                <a:pathLst>
                  <a:path w="59077" h="85859" extrusionOk="0">
                    <a:moveTo>
                      <a:pt x="41261" y="1"/>
                    </a:moveTo>
                    <a:cubicBezTo>
                      <a:pt x="37669" y="1"/>
                      <a:pt x="33708" y="1139"/>
                      <a:pt x="29546" y="3542"/>
                    </a:cubicBezTo>
                    <a:cubicBezTo>
                      <a:pt x="13230" y="12972"/>
                      <a:pt x="1" y="38237"/>
                      <a:pt x="1" y="59982"/>
                    </a:cubicBezTo>
                    <a:cubicBezTo>
                      <a:pt x="1" y="76183"/>
                      <a:pt x="7335" y="85859"/>
                      <a:pt x="17816" y="85859"/>
                    </a:cubicBezTo>
                    <a:cubicBezTo>
                      <a:pt x="21412" y="85859"/>
                      <a:pt x="25379" y="84720"/>
                      <a:pt x="29546" y="82315"/>
                    </a:cubicBezTo>
                    <a:cubicBezTo>
                      <a:pt x="45847" y="72901"/>
                      <a:pt x="59077" y="47636"/>
                      <a:pt x="59077" y="25876"/>
                    </a:cubicBezTo>
                    <a:cubicBezTo>
                      <a:pt x="59077" y="9683"/>
                      <a:pt x="51740" y="1"/>
                      <a:pt x="41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15;p24">
                <a:extLst>
                  <a:ext uri="{FF2B5EF4-FFF2-40B4-BE49-F238E27FC236}">
                    <a16:creationId xmlns:a16="http://schemas.microsoft.com/office/drawing/2014/main" id="{890BAF72-F45F-A7D5-2F52-D12CE83CA961}"/>
                  </a:ext>
                </a:extLst>
              </p:cNvPr>
              <p:cNvSpPr/>
              <p:nvPr/>
            </p:nvSpPr>
            <p:spPr>
              <a:xfrm>
                <a:off x="2903650" y="2347175"/>
                <a:ext cx="806125" cy="1171475"/>
              </a:xfrm>
              <a:custGeom>
                <a:avLst/>
                <a:gdLst/>
                <a:ahLst/>
                <a:cxnLst/>
                <a:rect l="l" t="t" r="r" b="b"/>
                <a:pathLst>
                  <a:path w="32245" h="46859" extrusionOk="0">
                    <a:moveTo>
                      <a:pt x="22530" y="1"/>
                    </a:moveTo>
                    <a:cubicBezTo>
                      <a:pt x="20568" y="1"/>
                      <a:pt x="18404" y="622"/>
                      <a:pt x="16130" y="1933"/>
                    </a:cubicBezTo>
                    <a:cubicBezTo>
                      <a:pt x="7228" y="7083"/>
                      <a:pt x="0" y="20871"/>
                      <a:pt x="0" y="32735"/>
                    </a:cubicBezTo>
                    <a:cubicBezTo>
                      <a:pt x="0" y="41581"/>
                      <a:pt x="4007" y="46858"/>
                      <a:pt x="9729" y="46858"/>
                    </a:cubicBezTo>
                    <a:cubicBezTo>
                      <a:pt x="11692" y="46858"/>
                      <a:pt x="13856" y="46237"/>
                      <a:pt x="16130" y="44926"/>
                    </a:cubicBezTo>
                    <a:cubicBezTo>
                      <a:pt x="25017" y="39792"/>
                      <a:pt x="32245" y="25989"/>
                      <a:pt x="32245" y="14124"/>
                    </a:cubicBezTo>
                    <a:cubicBezTo>
                      <a:pt x="32245" y="5278"/>
                      <a:pt x="28247" y="1"/>
                      <a:pt x="22530" y="1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16;p24">
                <a:extLst>
                  <a:ext uri="{FF2B5EF4-FFF2-40B4-BE49-F238E27FC236}">
                    <a16:creationId xmlns:a16="http://schemas.microsoft.com/office/drawing/2014/main" id="{1DA584A9-2AF1-964D-F43F-C968CAF9677D}"/>
                  </a:ext>
                </a:extLst>
              </p:cNvPr>
              <p:cNvSpPr/>
              <p:nvPr/>
            </p:nvSpPr>
            <p:spPr>
              <a:xfrm>
                <a:off x="4287100" y="3513725"/>
                <a:ext cx="940300" cy="994600"/>
              </a:xfrm>
              <a:custGeom>
                <a:avLst/>
                <a:gdLst/>
                <a:ahLst/>
                <a:cxnLst/>
                <a:rect l="l" t="t" r="r" b="b"/>
                <a:pathLst>
                  <a:path w="37612" h="39784" extrusionOk="0">
                    <a:moveTo>
                      <a:pt x="0" y="1"/>
                    </a:moveTo>
                    <a:lnTo>
                      <a:pt x="5739" y="21373"/>
                    </a:lnTo>
                    <a:lnTo>
                      <a:pt x="37611" y="39783"/>
                    </a:lnTo>
                    <a:lnTo>
                      <a:pt x="31842" y="182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17;p24">
                <a:extLst>
                  <a:ext uri="{FF2B5EF4-FFF2-40B4-BE49-F238E27FC236}">
                    <a16:creationId xmlns:a16="http://schemas.microsoft.com/office/drawing/2014/main" id="{C2D3E0EE-9A2A-ECAE-DBA1-3BB02D85D6B5}"/>
                  </a:ext>
                </a:extLst>
              </p:cNvPr>
              <p:cNvSpPr/>
              <p:nvPr/>
            </p:nvSpPr>
            <p:spPr>
              <a:xfrm>
                <a:off x="4289050" y="3367175"/>
                <a:ext cx="1330725" cy="604125"/>
              </a:xfrm>
              <a:custGeom>
                <a:avLst/>
                <a:gdLst/>
                <a:ahLst/>
                <a:cxnLst/>
                <a:rect l="l" t="t" r="r" b="b"/>
                <a:pathLst>
                  <a:path w="53229" h="24165" extrusionOk="0">
                    <a:moveTo>
                      <a:pt x="21512" y="0"/>
                    </a:moveTo>
                    <a:lnTo>
                      <a:pt x="0" y="5770"/>
                    </a:lnTo>
                    <a:lnTo>
                      <a:pt x="31857" y="24164"/>
                    </a:lnTo>
                    <a:lnTo>
                      <a:pt x="53229" y="18441"/>
                    </a:lnTo>
                    <a:lnTo>
                      <a:pt x="21512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18;p24">
                <a:extLst>
                  <a:ext uri="{FF2B5EF4-FFF2-40B4-BE49-F238E27FC236}">
                    <a16:creationId xmlns:a16="http://schemas.microsoft.com/office/drawing/2014/main" id="{682041A8-706B-18B4-5543-D05E004A9558}"/>
                  </a:ext>
                </a:extLst>
              </p:cNvPr>
              <p:cNvSpPr/>
              <p:nvPr/>
            </p:nvSpPr>
            <p:spPr>
              <a:xfrm>
                <a:off x="3258050" y="2885850"/>
                <a:ext cx="2001125" cy="1230450"/>
              </a:xfrm>
              <a:custGeom>
                <a:avLst/>
                <a:gdLst/>
                <a:ahLst/>
                <a:cxnLst/>
                <a:rect l="l" t="t" r="r" b="b"/>
                <a:pathLst>
                  <a:path w="80045" h="49218" extrusionOk="0">
                    <a:moveTo>
                      <a:pt x="5025" y="0"/>
                    </a:moveTo>
                    <a:cubicBezTo>
                      <a:pt x="3502" y="0"/>
                      <a:pt x="2021" y="794"/>
                      <a:pt x="1210" y="2208"/>
                    </a:cubicBezTo>
                    <a:cubicBezTo>
                      <a:pt x="0" y="4318"/>
                      <a:pt x="729" y="7016"/>
                      <a:pt x="2838" y="8226"/>
                    </a:cubicBezTo>
                    <a:lnTo>
                      <a:pt x="73081" y="48644"/>
                    </a:lnTo>
                    <a:cubicBezTo>
                      <a:pt x="73748" y="49016"/>
                      <a:pt x="74508" y="49218"/>
                      <a:pt x="75268" y="49218"/>
                    </a:cubicBezTo>
                    <a:cubicBezTo>
                      <a:pt x="77269" y="49218"/>
                      <a:pt x="79021" y="47869"/>
                      <a:pt x="79533" y="45945"/>
                    </a:cubicBezTo>
                    <a:cubicBezTo>
                      <a:pt x="80045" y="44022"/>
                      <a:pt x="79207" y="41990"/>
                      <a:pt x="77470" y="40982"/>
                    </a:cubicBezTo>
                    <a:lnTo>
                      <a:pt x="7228" y="595"/>
                    </a:lnTo>
                    <a:cubicBezTo>
                      <a:pt x="6533" y="192"/>
                      <a:pt x="5774" y="0"/>
                      <a:pt x="5025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8D4B5B2-9913-6148-0C52-755321799C0B}"/>
                </a:ext>
              </a:extLst>
            </p:cNvPr>
            <p:cNvSpPr txBox="1"/>
            <p:nvPr/>
          </p:nvSpPr>
          <p:spPr>
            <a:xfrm>
              <a:off x="1015622" y="2908080"/>
              <a:ext cx="6086410" cy="292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Put notes/words in a dictionary/notebook/card for </a:t>
              </a:r>
              <a:r>
                <a:rPr lang="en-US">
                  <a:solidFill>
                    <a:srgbClr val="D0F09F"/>
                  </a:solidFill>
                </a:rPr>
                <a:t>further revision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97D5B0B-A22B-369C-A088-F542609C627B}"/>
              </a:ext>
            </a:extLst>
          </p:cNvPr>
          <p:cNvSpPr txBox="1"/>
          <p:nvPr/>
        </p:nvSpPr>
        <p:spPr>
          <a:xfrm>
            <a:off x="3939583" y="3579515"/>
            <a:ext cx="2170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Montserrat" panose="00000500000000000000" pitchFamily="2" charset="0"/>
              </a:rPr>
              <a:t>Satisfy</a:t>
            </a:r>
            <a:r>
              <a:rPr lang="vi-VN" sz="1200" b="1">
                <a:solidFill>
                  <a:schemeClr val="bg1"/>
                </a:solidFill>
                <a:latin typeface="Montserrat" panose="00000500000000000000" pitchFamily="2" charset="0"/>
              </a:rPr>
              <a:t> the criteria </a:t>
            </a:r>
            <a:endParaRPr lang="en-US" sz="1200" b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676D30-3B37-9143-F039-55AE1704C14D}"/>
              </a:ext>
            </a:extLst>
          </p:cNvPr>
          <p:cNvGrpSpPr/>
          <p:nvPr/>
        </p:nvGrpSpPr>
        <p:grpSpPr>
          <a:xfrm>
            <a:off x="3939583" y="3846000"/>
            <a:ext cx="4383617" cy="1084913"/>
            <a:chOff x="2111809" y="3817463"/>
            <a:chExt cx="4383617" cy="108491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43BDE1C-04DA-645D-30B1-967A87F6D156}"/>
                </a:ext>
              </a:extLst>
            </p:cNvPr>
            <p:cNvSpPr txBox="1"/>
            <p:nvPr/>
          </p:nvSpPr>
          <p:spPr>
            <a:xfrm>
              <a:off x="5304253" y="3817463"/>
              <a:ext cx="1191173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Clr>
                  <a:schemeClr val="dk1"/>
                </a:buClr>
                <a:buSzPts val="1100"/>
                <a:buNone/>
                <a:defRPr sz="1050" b="1">
                  <a:solidFill>
                    <a:schemeClr val="accent4"/>
                  </a:solidFill>
                  <a:latin typeface="Montserrat" panose="00000500000000000000" pitchFamily="2" charset="0"/>
                  <a:ea typeface="Lato Light"/>
                  <a:cs typeface="Lato Light"/>
                </a:defRPr>
              </a:lvl1pPr>
            </a:lstStyle>
            <a:p>
              <a:pPr algn="ctr"/>
              <a:r>
                <a:rPr lang="vi-VN" sz="1200">
                  <a:solidFill>
                    <a:srgbClr val="D0F09F"/>
                  </a:solidFill>
                </a:rPr>
                <a:t>Convenient</a:t>
              </a:r>
              <a:endParaRPr lang="en-US" sz="1200">
                <a:solidFill>
                  <a:srgbClr val="D0F09F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816D97-9CEC-2479-16DC-E99246700438}"/>
                </a:ext>
              </a:extLst>
            </p:cNvPr>
            <p:cNvSpPr txBox="1"/>
            <p:nvPr/>
          </p:nvSpPr>
          <p:spPr>
            <a:xfrm>
              <a:off x="3830401" y="4071379"/>
              <a:ext cx="13441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Clr>
                  <a:schemeClr val="dk1"/>
                </a:buClr>
                <a:buSzPts val="1100"/>
                <a:buNone/>
                <a:defRPr sz="1200" b="1">
                  <a:solidFill>
                    <a:srgbClr val="A8DBA7"/>
                  </a:solidFill>
                  <a:latin typeface="Montserrat" panose="00000500000000000000" pitchFamily="2" charset="0"/>
                  <a:ea typeface="Lato Light"/>
                  <a:cs typeface="Lato Light"/>
                </a:defRPr>
              </a:lvl1pPr>
            </a:lstStyle>
            <a:p>
              <a:pPr algn="ctr"/>
              <a:r>
                <a:rPr lang="vi-VN"/>
                <a:t>P</a:t>
              </a:r>
              <a:r>
                <a:rPr lang="en-US"/>
                <a:t>ersonalized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F6522A-8B1E-1D78-ADB6-1FFFEFD8B067}"/>
                </a:ext>
              </a:extLst>
            </p:cNvPr>
            <p:cNvSpPr txBox="1"/>
            <p:nvPr/>
          </p:nvSpPr>
          <p:spPr>
            <a:xfrm>
              <a:off x="2930401" y="4348378"/>
              <a:ext cx="7199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Clr>
                  <a:schemeClr val="dk1"/>
                </a:buClr>
                <a:buSzPts val="1100"/>
                <a:buNone/>
                <a:defRPr sz="1200" b="1">
                  <a:solidFill>
                    <a:srgbClr val="A8DBA7"/>
                  </a:solidFill>
                  <a:latin typeface="Montserrat" panose="00000500000000000000" pitchFamily="2" charset="0"/>
                  <a:ea typeface="Lato Light"/>
                  <a:cs typeface="Lato Light"/>
                </a:defRPr>
              </a:lvl1pPr>
            </a:lstStyle>
            <a:p>
              <a:pPr algn="ctr"/>
              <a:r>
                <a:rPr lang="vi-VN">
                  <a:solidFill>
                    <a:srgbClr val="77BE9C"/>
                  </a:solidFill>
                </a:rPr>
                <a:t>Rapid</a:t>
              </a:r>
              <a:endParaRPr lang="en-US">
                <a:solidFill>
                  <a:srgbClr val="77BE9C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C3907D-D9B9-6DFF-AC17-9C2B1AA3E6CB}"/>
                </a:ext>
              </a:extLst>
            </p:cNvPr>
            <p:cNvSpPr txBox="1"/>
            <p:nvPr/>
          </p:nvSpPr>
          <p:spPr>
            <a:xfrm>
              <a:off x="2111809" y="4625377"/>
              <a:ext cx="6385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Clr>
                  <a:schemeClr val="dk1"/>
                </a:buClr>
                <a:buSzPts val="1100"/>
                <a:buNone/>
                <a:defRPr sz="1200" b="1">
                  <a:solidFill>
                    <a:srgbClr val="A8DBA7"/>
                  </a:solidFill>
                  <a:latin typeface="Montserrat" panose="00000500000000000000" pitchFamily="2" charset="0"/>
                  <a:ea typeface="Lato Light"/>
                  <a:cs typeface="Lato Light"/>
                </a:defRPr>
              </a:lvl1pPr>
            </a:lstStyle>
            <a:p>
              <a:pPr algn="ctr"/>
              <a:r>
                <a:rPr lang="vi-VN">
                  <a:solidFill>
                    <a:srgbClr val="3D90B9"/>
                  </a:solidFill>
                </a:rPr>
                <a:t>Lean</a:t>
              </a:r>
              <a:endParaRPr lang="en-US">
                <a:solidFill>
                  <a:srgbClr val="3D90B9"/>
                </a:solidFill>
              </a:endParaRPr>
            </a:p>
          </p:txBody>
        </p:sp>
        <p:pic>
          <p:nvPicPr>
            <p:cNvPr id="60" name="Graphic 59" descr="Back with solid fill">
              <a:extLst>
                <a:ext uri="{FF2B5EF4-FFF2-40B4-BE49-F238E27FC236}">
                  <a16:creationId xmlns:a16="http://schemas.microsoft.com/office/drawing/2014/main" id="{C943CF20-D7A0-9517-D446-FCE89D34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8524292">
              <a:off x="2749035" y="4543017"/>
              <a:ext cx="278296" cy="278296"/>
            </a:xfrm>
            <a:prstGeom prst="rect">
              <a:avLst/>
            </a:prstGeom>
          </p:spPr>
        </p:pic>
        <p:pic>
          <p:nvPicPr>
            <p:cNvPr id="61" name="Graphic 60" descr="Back with solid fill">
              <a:extLst>
                <a:ext uri="{FF2B5EF4-FFF2-40B4-BE49-F238E27FC236}">
                  <a16:creationId xmlns:a16="http://schemas.microsoft.com/office/drawing/2014/main" id="{AF8B37B3-D9D2-9A43-3562-D97A76B7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8524292">
              <a:off x="3628653" y="4266018"/>
              <a:ext cx="278296" cy="278296"/>
            </a:xfrm>
            <a:prstGeom prst="rect">
              <a:avLst/>
            </a:prstGeom>
          </p:spPr>
        </p:pic>
        <p:pic>
          <p:nvPicPr>
            <p:cNvPr id="62" name="Graphic 61" descr="Back with solid fill">
              <a:extLst>
                <a:ext uri="{FF2B5EF4-FFF2-40B4-BE49-F238E27FC236}">
                  <a16:creationId xmlns:a16="http://schemas.microsoft.com/office/drawing/2014/main" id="{7A12BB10-23A0-91C8-82D9-268BDCB4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8524292">
              <a:off x="5090110" y="3965033"/>
              <a:ext cx="278296" cy="278296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725C7F5-8B51-CE42-FBE8-CEBF35C388CE}"/>
              </a:ext>
            </a:extLst>
          </p:cNvPr>
          <p:cNvSpPr txBox="1"/>
          <p:nvPr/>
        </p:nvSpPr>
        <p:spPr>
          <a:xfrm>
            <a:off x="941293" y="3579515"/>
            <a:ext cx="1569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vi-VN"/>
              <a:t>Target audience</a:t>
            </a:r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AFBEC6-7152-226E-28DE-38B0DDEFD675}"/>
              </a:ext>
            </a:extLst>
          </p:cNvPr>
          <p:cNvSpPr txBox="1"/>
          <p:nvPr/>
        </p:nvSpPr>
        <p:spPr>
          <a:xfrm>
            <a:off x="941293" y="3829601"/>
            <a:ext cx="2846486" cy="9968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>
                <a:latin typeface="Montserrat" panose="00000500000000000000" pitchFamily="2" charset="0"/>
              </a:rPr>
              <a:t>High school</a:t>
            </a:r>
            <a:r>
              <a:rPr lang="vi-VN">
                <a:latin typeface="Montserrat" panose="00000500000000000000" pitchFamily="2" charset="0"/>
              </a:rPr>
              <a:t>/</a:t>
            </a:r>
            <a:r>
              <a:rPr lang="en-US">
                <a:latin typeface="Montserrat" panose="00000500000000000000" pitchFamily="2" charset="0"/>
              </a:rPr>
              <a:t>university student</a:t>
            </a:r>
          </a:p>
          <a:p>
            <a:pPr>
              <a:lnSpc>
                <a:spcPct val="130000"/>
              </a:lnSpc>
            </a:pPr>
            <a:r>
              <a:rPr lang="en-US">
                <a:latin typeface="Montserrat" panose="00000500000000000000" pitchFamily="2" charset="0"/>
              </a:rPr>
              <a:t>Office worker</a:t>
            </a:r>
          </a:p>
          <a:p>
            <a:pPr>
              <a:lnSpc>
                <a:spcPct val="130000"/>
              </a:lnSpc>
            </a:pPr>
            <a:r>
              <a:rPr lang="en-US">
                <a:latin typeface="Montserrat" panose="00000500000000000000" pitchFamily="2" charset="0"/>
              </a:rPr>
              <a:t>Learner</a:t>
            </a:r>
          </a:p>
          <a:p>
            <a:pPr>
              <a:lnSpc>
                <a:spcPct val="165000"/>
              </a:lnSpc>
            </a:pPr>
            <a:r>
              <a:rPr lang="en-US">
                <a:latin typeface="Montserrat" panose="00000500000000000000" pitchFamily="2" charset="0"/>
              </a:rPr>
              <a:t>Age: Gen X – Gen 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C8BD39-AB96-BC6A-1AAE-0CECFE3BF9A6}"/>
              </a:ext>
            </a:extLst>
          </p:cNvPr>
          <p:cNvCxnSpPr>
            <a:cxnSpLocks/>
          </p:cNvCxnSpPr>
          <p:nvPr/>
        </p:nvCxnSpPr>
        <p:spPr>
          <a:xfrm>
            <a:off x="-91626" y="3424576"/>
            <a:ext cx="9296400" cy="0"/>
          </a:xfrm>
          <a:prstGeom prst="line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6CD4A-8826-6726-8AE8-290724F40661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52DC46-877D-CB75-D5F2-82650489E907}"/>
              </a:ext>
            </a:extLst>
          </p:cNvPr>
          <p:cNvGrpSpPr/>
          <p:nvPr/>
        </p:nvGrpSpPr>
        <p:grpSpPr>
          <a:xfrm>
            <a:off x="1790491" y="1834718"/>
            <a:ext cx="6465314" cy="292196"/>
            <a:chOff x="636718" y="1708806"/>
            <a:chExt cx="6465314" cy="292196"/>
          </a:xfrm>
        </p:grpSpPr>
        <p:grpSp>
          <p:nvGrpSpPr>
            <p:cNvPr id="72" name="Google Shape;311;p24">
              <a:extLst>
                <a:ext uri="{FF2B5EF4-FFF2-40B4-BE49-F238E27FC236}">
                  <a16:creationId xmlns:a16="http://schemas.microsoft.com/office/drawing/2014/main" id="{7D702297-908D-D9C5-6FE0-9109D10856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6718" y="1717744"/>
              <a:ext cx="310634" cy="274320"/>
              <a:chOff x="1802075" y="1136925"/>
              <a:chExt cx="3817700" cy="3371400"/>
            </a:xfrm>
          </p:grpSpPr>
          <p:sp>
            <p:nvSpPr>
              <p:cNvPr id="74" name="Google Shape;312;p24">
                <a:extLst>
                  <a:ext uri="{FF2B5EF4-FFF2-40B4-BE49-F238E27FC236}">
                    <a16:creationId xmlns:a16="http://schemas.microsoft.com/office/drawing/2014/main" id="{CDDCA0A8-A54F-CDC9-2D0C-1309C0DEDF22}"/>
                  </a:ext>
                </a:extLst>
              </p:cNvPr>
              <p:cNvSpPr/>
              <p:nvPr/>
            </p:nvSpPr>
            <p:spPr>
              <a:xfrm>
                <a:off x="1802075" y="1136925"/>
                <a:ext cx="2568425" cy="3342000"/>
              </a:xfrm>
              <a:custGeom>
                <a:avLst/>
                <a:gdLst/>
                <a:ahLst/>
                <a:cxnLst/>
                <a:rect l="l" t="t" r="r" b="b"/>
                <a:pathLst>
                  <a:path w="102737" h="133680" extrusionOk="0">
                    <a:moveTo>
                      <a:pt x="59458" y="0"/>
                    </a:moveTo>
                    <a:cubicBezTo>
                      <a:pt x="54279" y="0"/>
                      <a:pt x="48562" y="1642"/>
                      <a:pt x="42559" y="5102"/>
                    </a:cubicBezTo>
                    <a:cubicBezTo>
                      <a:pt x="19062" y="18673"/>
                      <a:pt x="1" y="55074"/>
                      <a:pt x="1" y="86419"/>
                    </a:cubicBezTo>
                    <a:cubicBezTo>
                      <a:pt x="1" y="105046"/>
                      <a:pt x="6748" y="116135"/>
                      <a:pt x="17154" y="122029"/>
                    </a:cubicBezTo>
                    <a:lnTo>
                      <a:pt x="32974" y="131164"/>
                    </a:lnTo>
                    <a:cubicBezTo>
                      <a:pt x="36075" y="132818"/>
                      <a:pt x="39547" y="133679"/>
                      <a:pt x="43298" y="133679"/>
                    </a:cubicBezTo>
                    <a:cubicBezTo>
                      <a:pt x="48477" y="133679"/>
                      <a:pt x="54187" y="132037"/>
                      <a:pt x="60178" y="128574"/>
                    </a:cubicBezTo>
                    <a:cubicBezTo>
                      <a:pt x="83690" y="115003"/>
                      <a:pt x="102736" y="78602"/>
                      <a:pt x="102736" y="47272"/>
                    </a:cubicBezTo>
                    <a:cubicBezTo>
                      <a:pt x="102736" y="20875"/>
                      <a:pt x="88886" y="13368"/>
                      <a:pt x="88886" y="13368"/>
                    </a:cubicBezTo>
                    <a:lnTo>
                      <a:pt x="69561" y="2403"/>
                    </a:lnTo>
                    <a:cubicBezTo>
                      <a:pt x="66521" y="822"/>
                      <a:pt x="63124" y="0"/>
                      <a:pt x="59458" y="0"/>
                    </a:cubicBez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13;p24">
                <a:extLst>
                  <a:ext uri="{FF2B5EF4-FFF2-40B4-BE49-F238E27FC236}">
                    <a16:creationId xmlns:a16="http://schemas.microsoft.com/office/drawing/2014/main" id="{859C130D-5887-4E4A-70A0-4882E98230E5}"/>
                  </a:ext>
                </a:extLst>
              </p:cNvPr>
              <p:cNvSpPr/>
              <p:nvPr/>
            </p:nvSpPr>
            <p:spPr>
              <a:xfrm>
                <a:off x="2242950" y="1386825"/>
                <a:ext cx="2127550" cy="3092125"/>
              </a:xfrm>
              <a:custGeom>
                <a:avLst/>
                <a:gdLst/>
                <a:ahLst/>
                <a:cxnLst/>
                <a:rect l="l" t="t" r="r" b="b"/>
                <a:pathLst>
                  <a:path w="85102" h="123685" extrusionOk="0">
                    <a:moveTo>
                      <a:pt x="59454" y="0"/>
                    </a:moveTo>
                    <a:cubicBezTo>
                      <a:pt x="54275" y="0"/>
                      <a:pt x="48562" y="1642"/>
                      <a:pt x="42558" y="5110"/>
                    </a:cubicBezTo>
                    <a:cubicBezTo>
                      <a:pt x="19046" y="18665"/>
                      <a:pt x="0" y="55066"/>
                      <a:pt x="0" y="86411"/>
                    </a:cubicBezTo>
                    <a:cubicBezTo>
                      <a:pt x="0" y="109738"/>
                      <a:pt x="10560" y="123685"/>
                      <a:pt x="25660" y="123685"/>
                    </a:cubicBezTo>
                    <a:cubicBezTo>
                      <a:pt x="30839" y="123685"/>
                      <a:pt x="36553" y="122044"/>
                      <a:pt x="42558" y="118578"/>
                    </a:cubicBezTo>
                    <a:cubicBezTo>
                      <a:pt x="66055" y="105007"/>
                      <a:pt x="85101" y="68606"/>
                      <a:pt x="85101" y="37276"/>
                    </a:cubicBezTo>
                    <a:cubicBezTo>
                      <a:pt x="85101" y="13940"/>
                      <a:pt x="74545" y="0"/>
                      <a:pt x="59454" y="0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14;p24">
                <a:extLst>
                  <a:ext uri="{FF2B5EF4-FFF2-40B4-BE49-F238E27FC236}">
                    <a16:creationId xmlns:a16="http://schemas.microsoft.com/office/drawing/2014/main" id="{1D1BACB6-FB32-6F7D-856C-CD62C2850D21}"/>
                  </a:ext>
                </a:extLst>
              </p:cNvPr>
              <p:cNvSpPr/>
              <p:nvPr/>
            </p:nvSpPr>
            <p:spPr>
              <a:xfrm>
                <a:off x="2568250" y="1859500"/>
                <a:ext cx="1476925" cy="2146475"/>
              </a:xfrm>
              <a:custGeom>
                <a:avLst/>
                <a:gdLst/>
                <a:ahLst/>
                <a:cxnLst/>
                <a:rect l="l" t="t" r="r" b="b"/>
                <a:pathLst>
                  <a:path w="59077" h="85859" extrusionOk="0">
                    <a:moveTo>
                      <a:pt x="41261" y="1"/>
                    </a:moveTo>
                    <a:cubicBezTo>
                      <a:pt x="37669" y="1"/>
                      <a:pt x="33708" y="1139"/>
                      <a:pt x="29546" y="3542"/>
                    </a:cubicBezTo>
                    <a:cubicBezTo>
                      <a:pt x="13230" y="12972"/>
                      <a:pt x="1" y="38237"/>
                      <a:pt x="1" y="59982"/>
                    </a:cubicBezTo>
                    <a:cubicBezTo>
                      <a:pt x="1" y="76183"/>
                      <a:pt x="7335" y="85859"/>
                      <a:pt x="17816" y="85859"/>
                    </a:cubicBezTo>
                    <a:cubicBezTo>
                      <a:pt x="21412" y="85859"/>
                      <a:pt x="25379" y="84720"/>
                      <a:pt x="29546" y="82315"/>
                    </a:cubicBezTo>
                    <a:cubicBezTo>
                      <a:pt x="45847" y="72901"/>
                      <a:pt x="59077" y="47636"/>
                      <a:pt x="59077" y="25876"/>
                    </a:cubicBezTo>
                    <a:cubicBezTo>
                      <a:pt x="59077" y="9683"/>
                      <a:pt x="51740" y="1"/>
                      <a:pt x="41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15;p24">
                <a:extLst>
                  <a:ext uri="{FF2B5EF4-FFF2-40B4-BE49-F238E27FC236}">
                    <a16:creationId xmlns:a16="http://schemas.microsoft.com/office/drawing/2014/main" id="{1F87EE70-28AB-B676-D228-832B8582E4A9}"/>
                  </a:ext>
                </a:extLst>
              </p:cNvPr>
              <p:cNvSpPr/>
              <p:nvPr/>
            </p:nvSpPr>
            <p:spPr>
              <a:xfrm>
                <a:off x="2903650" y="2347175"/>
                <a:ext cx="806125" cy="1171475"/>
              </a:xfrm>
              <a:custGeom>
                <a:avLst/>
                <a:gdLst/>
                <a:ahLst/>
                <a:cxnLst/>
                <a:rect l="l" t="t" r="r" b="b"/>
                <a:pathLst>
                  <a:path w="32245" h="46859" extrusionOk="0">
                    <a:moveTo>
                      <a:pt x="22530" y="1"/>
                    </a:moveTo>
                    <a:cubicBezTo>
                      <a:pt x="20568" y="1"/>
                      <a:pt x="18404" y="622"/>
                      <a:pt x="16130" y="1933"/>
                    </a:cubicBezTo>
                    <a:cubicBezTo>
                      <a:pt x="7228" y="7083"/>
                      <a:pt x="0" y="20871"/>
                      <a:pt x="0" y="32735"/>
                    </a:cubicBezTo>
                    <a:cubicBezTo>
                      <a:pt x="0" y="41581"/>
                      <a:pt x="4007" y="46858"/>
                      <a:pt x="9729" y="46858"/>
                    </a:cubicBezTo>
                    <a:cubicBezTo>
                      <a:pt x="11692" y="46858"/>
                      <a:pt x="13856" y="46237"/>
                      <a:pt x="16130" y="44926"/>
                    </a:cubicBezTo>
                    <a:cubicBezTo>
                      <a:pt x="25017" y="39792"/>
                      <a:pt x="32245" y="25989"/>
                      <a:pt x="32245" y="14124"/>
                    </a:cubicBezTo>
                    <a:cubicBezTo>
                      <a:pt x="32245" y="5278"/>
                      <a:pt x="28247" y="1"/>
                      <a:pt x="22530" y="1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16;p24">
                <a:extLst>
                  <a:ext uri="{FF2B5EF4-FFF2-40B4-BE49-F238E27FC236}">
                    <a16:creationId xmlns:a16="http://schemas.microsoft.com/office/drawing/2014/main" id="{4A8DADE0-8347-F9B0-AFF4-9F205501F2F0}"/>
                  </a:ext>
                </a:extLst>
              </p:cNvPr>
              <p:cNvSpPr/>
              <p:nvPr/>
            </p:nvSpPr>
            <p:spPr>
              <a:xfrm>
                <a:off x="4287100" y="3513725"/>
                <a:ext cx="940300" cy="994600"/>
              </a:xfrm>
              <a:custGeom>
                <a:avLst/>
                <a:gdLst/>
                <a:ahLst/>
                <a:cxnLst/>
                <a:rect l="l" t="t" r="r" b="b"/>
                <a:pathLst>
                  <a:path w="37612" h="39784" extrusionOk="0">
                    <a:moveTo>
                      <a:pt x="0" y="1"/>
                    </a:moveTo>
                    <a:lnTo>
                      <a:pt x="5739" y="21373"/>
                    </a:lnTo>
                    <a:lnTo>
                      <a:pt x="37611" y="39783"/>
                    </a:lnTo>
                    <a:lnTo>
                      <a:pt x="31842" y="182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17;p24">
                <a:extLst>
                  <a:ext uri="{FF2B5EF4-FFF2-40B4-BE49-F238E27FC236}">
                    <a16:creationId xmlns:a16="http://schemas.microsoft.com/office/drawing/2014/main" id="{ACCA6C09-3FF5-CFA8-3FBB-6F60F6ADDD17}"/>
                  </a:ext>
                </a:extLst>
              </p:cNvPr>
              <p:cNvSpPr/>
              <p:nvPr/>
            </p:nvSpPr>
            <p:spPr>
              <a:xfrm>
                <a:off x="4289050" y="3367175"/>
                <a:ext cx="1330725" cy="604125"/>
              </a:xfrm>
              <a:custGeom>
                <a:avLst/>
                <a:gdLst/>
                <a:ahLst/>
                <a:cxnLst/>
                <a:rect l="l" t="t" r="r" b="b"/>
                <a:pathLst>
                  <a:path w="53229" h="24165" extrusionOk="0">
                    <a:moveTo>
                      <a:pt x="21512" y="0"/>
                    </a:moveTo>
                    <a:lnTo>
                      <a:pt x="0" y="5770"/>
                    </a:lnTo>
                    <a:lnTo>
                      <a:pt x="31857" y="24164"/>
                    </a:lnTo>
                    <a:lnTo>
                      <a:pt x="53229" y="18441"/>
                    </a:lnTo>
                    <a:lnTo>
                      <a:pt x="21512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18;p24">
                <a:extLst>
                  <a:ext uri="{FF2B5EF4-FFF2-40B4-BE49-F238E27FC236}">
                    <a16:creationId xmlns:a16="http://schemas.microsoft.com/office/drawing/2014/main" id="{41B3B84A-0EE6-F064-2E7D-DB81C1B6711A}"/>
                  </a:ext>
                </a:extLst>
              </p:cNvPr>
              <p:cNvSpPr/>
              <p:nvPr/>
            </p:nvSpPr>
            <p:spPr>
              <a:xfrm>
                <a:off x="3258050" y="2885850"/>
                <a:ext cx="2001125" cy="1230450"/>
              </a:xfrm>
              <a:custGeom>
                <a:avLst/>
                <a:gdLst/>
                <a:ahLst/>
                <a:cxnLst/>
                <a:rect l="l" t="t" r="r" b="b"/>
                <a:pathLst>
                  <a:path w="80045" h="49218" extrusionOk="0">
                    <a:moveTo>
                      <a:pt x="5025" y="0"/>
                    </a:moveTo>
                    <a:cubicBezTo>
                      <a:pt x="3502" y="0"/>
                      <a:pt x="2021" y="794"/>
                      <a:pt x="1210" y="2208"/>
                    </a:cubicBezTo>
                    <a:cubicBezTo>
                      <a:pt x="0" y="4318"/>
                      <a:pt x="729" y="7016"/>
                      <a:pt x="2838" y="8226"/>
                    </a:cubicBezTo>
                    <a:lnTo>
                      <a:pt x="73081" y="48644"/>
                    </a:lnTo>
                    <a:cubicBezTo>
                      <a:pt x="73748" y="49016"/>
                      <a:pt x="74508" y="49218"/>
                      <a:pt x="75268" y="49218"/>
                    </a:cubicBezTo>
                    <a:cubicBezTo>
                      <a:pt x="77269" y="49218"/>
                      <a:pt x="79021" y="47869"/>
                      <a:pt x="79533" y="45945"/>
                    </a:cubicBezTo>
                    <a:cubicBezTo>
                      <a:pt x="80045" y="44022"/>
                      <a:pt x="79207" y="41990"/>
                      <a:pt x="77470" y="40982"/>
                    </a:cubicBezTo>
                    <a:lnTo>
                      <a:pt x="7228" y="595"/>
                    </a:lnTo>
                    <a:cubicBezTo>
                      <a:pt x="6533" y="192"/>
                      <a:pt x="5774" y="0"/>
                      <a:pt x="5025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B5F14E-1CBA-87E5-E6AA-5C7459734542}"/>
                </a:ext>
              </a:extLst>
            </p:cNvPr>
            <p:cNvSpPr txBox="1"/>
            <p:nvPr/>
          </p:nvSpPr>
          <p:spPr>
            <a:xfrm>
              <a:off x="1015622" y="1708806"/>
              <a:ext cx="6086410" cy="292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O</a:t>
              </a:r>
              <a:r>
                <a:rPr lang="vi-VN"/>
                <a:t>rganize </a:t>
              </a:r>
              <a:r>
                <a:rPr lang="en-US"/>
                <a:t>note </a:t>
              </a:r>
              <a:r>
                <a:rPr lang="vi-VN"/>
                <a:t>in a </a:t>
              </a:r>
              <a:r>
                <a:rPr lang="vi-VN">
                  <a:solidFill>
                    <a:srgbClr val="D0F09F"/>
                  </a:solidFill>
                </a:rPr>
                <a:t>structured and synchronous manner</a:t>
              </a:r>
              <a:endParaRPr lang="en-US">
                <a:solidFill>
                  <a:srgbClr val="D0F09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3350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9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144664" cy="446217"/>
          </a:xfrm>
          <a:prstGeom prst="rect">
            <a:avLst/>
          </a:prstGeom>
          <a:noFill/>
          <a:ln w="12700">
            <a:solidFill>
              <a:srgbClr val="2226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081323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77BE9C"/>
                </a:solidFill>
                <a:latin typeface="Montserrat Medium" pitchFamily="2" charset="0"/>
                <a:ea typeface="Lato Light"/>
                <a:cs typeface="Lato Light"/>
              </a:rPr>
              <a:t>Moodboard</a:t>
            </a:r>
            <a:endParaRPr lang="en-US">
              <a:solidFill>
                <a:srgbClr val="77BE9C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DC84C-09E4-1E66-7C4C-1BA9383ED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116" y="656269"/>
            <a:ext cx="3571294" cy="20953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49994A-3F9E-8437-37FA-9DE4AE49D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057" y="1382220"/>
            <a:ext cx="2703707" cy="7417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012E2A7-DA2F-5BFE-0E47-EF86A4DE91EB}"/>
              </a:ext>
            </a:extLst>
          </p:cNvPr>
          <p:cNvGrpSpPr/>
          <p:nvPr/>
        </p:nvGrpSpPr>
        <p:grpSpPr>
          <a:xfrm>
            <a:off x="1642075" y="1146295"/>
            <a:ext cx="1403902" cy="1563882"/>
            <a:chOff x="987019" y="1095789"/>
            <a:chExt cx="2361987" cy="263114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43C0FD8-B6AC-4803-2A9A-7F09C5B8E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019" y="1095789"/>
              <a:ext cx="2361987" cy="26311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0BD265-4BFF-485C-5A56-46D0B3FB4224}"/>
                </a:ext>
              </a:extLst>
            </p:cNvPr>
            <p:cNvSpPr/>
            <p:nvPr/>
          </p:nvSpPr>
          <p:spPr>
            <a:xfrm>
              <a:off x="987019" y="1141033"/>
              <a:ext cx="432680" cy="135318"/>
            </a:xfrm>
            <a:prstGeom prst="rect">
              <a:avLst/>
            </a:prstGeom>
            <a:solidFill>
              <a:srgbClr val="1719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143E0D6-B1C6-3C28-8626-05EDD2988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7069" y="2916990"/>
            <a:ext cx="2776580" cy="1428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0065150-E9F0-0894-50B5-3AFD6F578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507" y="2942611"/>
            <a:ext cx="1824947" cy="991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1FA7F36-E09C-D635-0BEA-B208BE2068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424" y="2800427"/>
            <a:ext cx="1507069" cy="806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6BDEE8B-9F06-4CAC-5073-FB1347274D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6996" y="3716759"/>
            <a:ext cx="1811048" cy="1016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Google Shape;163;p19">
            <a:extLst>
              <a:ext uri="{FF2B5EF4-FFF2-40B4-BE49-F238E27FC236}">
                <a16:creationId xmlns:a16="http://schemas.microsoft.com/office/drawing/2014/main" id="{87A33085-5319-219F-453F-7E7CCEAD2B65}"/>
              </a:ext>
            </a:extLst>
          </p:cNvPr>
          <p:cNvSpPr txBox="1">
            <a:spLocks/>
          </p:cNvSpPr>
          <p:nvPr/>
        </p:nvSpPr>
        <p:spPr>
          <a:xfrm>
            <a:off x="2081322" y="219666"/>
            <a:ext cx="1791494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1100">
                <a:solidFill>
                  <a:srgbClr val="589EA5"/>
                </a:solidFill>
                <a:latin typeface="Montserrat Medium" pitchFamily="2" charset="0"/>
                <a:ea typeface="Lato Light"/>
                <a:cs typeface="Lato Light"/>
              </a:rPr>
              <a:t>1. </a:t>
            </a:r>
            <a:r>
              <a:rPr lang="en-US" sz="1100">
                <a:solidFill>
                  <a:srgbClr val="589EA5"/>
                </a:solidFill>
                <a:latin typeface="Montserrat Medium" pitchFamily="2" charset="0"/>
                <a:ea typeface="Lato Light"/>
                <a:cs typeface="Lato Light"/>
              </a:rPr>
              <a:t>Read document files</a:t>
            </a:r>
            <a:endParaRPr lang="en-US" sz="1100">
              <a:solidFill>
                <a:srgbClr val="589EA5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60DCA6E-E4DB-E08C-5C53-D8D2186C30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22207" y="417848"/>
            <a:ext cx="686508" cy="770386"/>
          </a:xfrm>
          <a:prstGeom prst="curvedConnector2">
            <a:avLst/>
          </a:prstGeom>
          <a:ln>
            <a:solidFill>
              <a:srgbClr val="589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163;p19">
            <a:extLst>
              <a:ext uri="{FF2B5EF4-FFF2-40B4-BE49-F238E27FC236}">
                <a16:creationId xmlns:a16="http://schemas.microsoft.com/office/drawing/2014/main" id="{467D393D-4453-F494-082F-4F432BF3E3A1}"/>
              </a:ext>
            </a:extLst>
          </p:cNvPr>
          <p:cNvSpPr txBox="1">
            <a:spLocks/>
          </p:cNvSpPr>
          <p:nvPr/>
        </p:nvSpPr>
        <p:spPr>
          <a:xfrm>
            <a:off x="7826804" y="802101"/>
            <a:ext cx="1110830" cy="371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100">
                <a:solidFill>
                  <a:srgbClr val="589EA5"/>
                </a:solidFill>
                <a:latin typeface="Montserrat Medium" pitchFamily="2" charset="0"/>
                <a:ea typeface="Lato Light"/>
                <a:cs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2. </a:t>
            </a:r>
            <a:r>
              <a:rPr lang="en-US"/>
              <a:t>Take note in app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CB54CEB-E49E-15F1-031F-2D2DE76B83B5}"/>
              </a:ext>
            </a:extLst>
          </p:cNvPr>
          <p:cNvCxnSpPr>
            <a:cxnSpLocks/>
          </p:cNvCxnSpPr>
          <p:nvPr/>
        </p:nvCxnSpPr>
        <p:spPr>
          <a:xfrm rot="5400000">
            <a:off x="7921766" y="1206200"/>
            <a:ext cx="452088" cy="332279"/>
          </a:xfrm>
          <a:prstGeom prst="curvedConnector3">
            <a:avLst>
              <a:gd name="adj1" fmla="val 111983"/>
            </a:avLst>
          </a:prstGeom>
          <a:ln>
            <a:solidFill>
              <a:srgbClr val="589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127D90F-57C0-387B-5B8A-5B9E7B8A53E5}"/>
              </a:ext>
            </a:extLst>
          </p:cNvPr>
          <p:cNvSpPr txBox="1"/>
          <p:nvPr/>
        </p:nvSpPr>
        <p:spPr>
          <a:xfrm>
            <a:off x="206366" y="950078"/>
            <a:ext cx="1202642" cy="446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100">
                <a:solidFill>
                  <a:srgbClr val="589EA5"/>
                </a:solidFill>
                <a:latin typeface="Montserrat Medium" pitchFamily="2" charset="0"/>
                <a:ea typeface="Lato Light"/>
                <a:cs typeface="Lato Light"/>
              </a:defRPr>
            </a:lvl1pPr>
          </a:lstStyle>
          <a:p>
            <a:r>
              <a:rPr lang="vi-VN"/>
              <a:t>3. </a:t>
            </a:r>
            <a:r>
              <a:rPr lang="en-US"/>
              <a:t>Organize user’s notes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FF1BEA2-AC52-1738-BCA9-9E6862FF183A}"/>
              </a:ext>
            </a:extLst>
          </p:cNvPr>
          <p:cNvCxnSpPr>
            <a:cxnSpLocks/>
            <a:stCxn id="59" idx="2"/>
          </p:cNvCxnSpPr>
          <p:nvPr/>
        </p:nvCxnSpPr>
        <p:spPr>
          <a:xfrm rot="16200000" flipH="1">
            <a:off x="996374" y="1207608"/>
            <a:ext cx="585600" cy="962974"/>
          </a:xfrm>
          <a:prstGeom prst="curvedConnector2">
            <a:avLst/>
          </a:prstGeom>
          <a:ln>
            <a:solidFill>
              <a:srgbClr val="589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9A31EF4-F6C3-EBA0-E328-1A3F697110B3}"/>
              </a:ext>
            </a:extLst>
          </p:cNvPr>
          <p:cNvSpPr txBox="1"/>
          <p:nvPr/>
        </p:nvSpPr>
        <p:spPr>
          <a:xfrm>
            <a:off x="1993848" y="4662224"/>
            <a:ext cx="1286796" cy="261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100">
                <a:solidFill>
                  <a:srgbClr val="589EA5"/>
                </a:solidFill>
                <a:latin typeface="Montserrat Medium" pitchFamily="2" charset="0"/>
                <a:ea typeface="Lato Light"/>
                <a:cs typeface="Lato Light"/>
              </a:defRPr>
            </a:lvl1pPr>
          </a:lstStyle>
          <a:p>
            <a:r>
              <a:rPr lang="vi-VN"/>
              <a:t>4. </a:t>
            </a:r>
            <a:r>
              <a:rPr lang="en-US"/>
              <a:t>Intergrate with other tools 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325680E3-0E99-2885-37D3-DF4846FD05EE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280644" y="4118619"/>
            <a:ext cx="812897" cy="674410"/>
          </a:xfrm>
          <a:prstGeom prst="curvedConnector3">
            <a:avLst>
              <a:gd name="adj1" fmla="val 50000"/>
            </a:avLst>
          </a:prstGeom>
          <a:ln>
            <a:solidFill>
              <a:srgbClr val="589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B344DB5-982C-A940-34BE-7DBB8A063159}"/>
              </a:ext>
            </a:extLst>
          </p:cNvPr>
          <p:cNvSpPr txBox="1"/>
          <p:nvPr/>
        </p:nvSpPr>
        <p:spPr>
          <a:xfrm>
            <a:off x="83801" y="4194214"/>
            <a:ext cx="1403387" cy="261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100">
                <a:solidFill>
                  <a:srgbClr val="589EA5"/>
                </a:solidFill>
                <a:latin typeface="Montserrat Medium" pitchFamily="2" charset="0"/>
                <a:ea typeface="Lato Light"/>
                <a:cs typeface="Lato Light"/>
              </a:defRPr>
            </a:lvl1pPr>
          </a:lstStyle>
          <a:p>
            <a:r>
              <a:rPr lang="vi-VN"/>
              <a:t>5. </a:t>
            </a:r>
            <a:r>
              <a:rPr lang="en-US"/>
              <a:t>Learn a vocab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49701A4-73D7-E258-8D33-E23B1702ACDE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461213" y="3704443"/>
            <a:ext cx="728280" cy="196308"/>
          </a:xfrm>
          <a:prstGeom prst="curvedConnector2">
            <a:avLst/>
          </a:prstGeom>
          <a:ln>
            <a:solidFill>
              <a:srgbClr val="589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6D7D23-F70A-AB04-90D5-FE15151B807D}"/>
              </a:ext>
            </a:extLst>
          </p:cNvPr>
          <p:cNvSpPr txBox="1"/>
          <p:nvPr/>
        </p:nvSpPr>
        <p:spPr>
          <a:xfrm>
            <a:off x="7656645" y="3340321"/>
            <a:ext cx="1286796" cy="261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100">
                <a:solidFill>
                  <a:srgbClr val="589EA5"/>
                </a:solidFill>
                <a:latin typeface="Montserrat Medium" pitchFamily="2" charset="0"/>
                <a:ea typeface="Lato Light"/>
                <a:cs typeface="Lato Light"/>
              </a:defRPr>
            </a:lvl1pPr>
          </a:lstStyle>
          <a:p>
            <a:r>
              <a:rPr lang="vi-VN"/>
              <a:t>6. </a:t>
            </a:r>
            <a:r>
              <a:rPr lang="en-US"/>
              <a:t>Store vocabs and revision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06CB45A1-389B-2A60-CB3D-61F50613D3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07939" y="2659690"/>
            <a:ext cx="302152" cy="1021713"/>
          </a:xfrm>
          <a:prstGeom prst="curvedConnector2">
            <a:avLst/>
          </a:prstGeom>
          <a:ln>
            <a:solidFill>
              <a:srgbClr val="589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427F18F-A8A7-3A66-DD2F-B2AC55B2D873}"/>
              </a:ext>
            </a:extLst>
          </p:cNvPr>
          <p:cNvCxnSpPr>
            <a:cxnSpLocks/>
          </p:cNvCxnSpPr>
          <p:nvPr/>
        </p:nvCxnSpPr>
        <p:spPr>
          <a:xfrm rot="5400000">
            <a:off x="7642053" y="3404732"/>
            <a:ext cx="397430" cy="918550"/>
          </a:xfrm>
          <a:prstGeom prst="curvedConnector2">
            <a:avLst/>
          </a:prstGeom>
          <a:ln>
            <a:solidFill>
              <a:srgbClr val="589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81220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108041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044699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>
                <a:solidFill>
                  <a:schemeClr val="bg1"/>
                </a:solidFill>
                <a:latin typeface="Montserrat Medium" panose="00000600000000000000" pitchFamily="2" charset="0"/>
              </a:rPr>
              <a:t>Executive summary</a:t>
            </a:r>
            <a:endParaRPr lang="en-US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16952D-CDE0-4A9A-A9F7-366AE9F58242}"/>
              </a:ext>
            </a:extLst>
          </p:cNvPr>
          <p:cNvSpPr txBox="1"/>
          <p:nvPr/>
        </p:nvSpPr>
        <p:spPr>
          <a:xfrm>
            <a:off x="435708" y="986418"/>
            <a:ext cx="8985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100"/>
              <a:buNone/>
              <a:defRPr sz="1000">
                <a:solidFill>
                  <a:schemeClr val="accent4"/>
                </a:solidFill>
                <a:latin typeface="Lato Light"/>
                <a:ea typeface="Lato Light"/>
                <a:cs typeface="Lato Light"/>
              </a:defRPr>
            </a:lvl1pPr>
          </a:lstStyle>
          <a:p>
            <a:pPr algn="l"/>
            <a:r>
              <a:rPr lang="en-US" sz="1050" b="1">
                <a:latin typeface="Montserrat" panose="00000500000000000000" pitchFamily="2" charset="0"/>
              </a:rPr>
              <a:t>Problem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42E210-3763-4D33-978C-B3B2033E7728}"/>
              </a:ext>
            </a:extLst>
          </p:cNvPr>
          <p:cNvSpPr txBox="1"/>
          <p:nvPr/>
        </p:nvSpPr>
        <p:spPr>
          <a:xfrm>
            <a:off x="1334209" y="986418"/>
            <a:ext cx="3989455" cy="95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>
                <a:solidFill>
                  <a:schemeClr val="bg1"/>
                </a:solidFill>
                <a:latin typeface="Montserrat" panose="00000500000000000000" pitchFamily="2" charset="0"/>
              </a:rPr>
              <a:t>Read lots of </a:t>
            </a:r>
            <a:r>
              <a:rPr lang="en-US" sz="1100">
                <a:solidFill>
                  <a:srgbClr val="D0F09F"/>
                </a:solidFill>
                <a:latin typeface="Montserrat" panose="00000500000000000000" pitchFamily="2" charset="0"/>
              </a:rPr>
              <a:t>separate resources</a:t>
            </a:r>
            <a:r>
              <a:rPr lang="en-US" sz="11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1100">
                <a:solidFill>
                  <a:schemeClr val="bg1"/>
                </a:solidFill>
                <a:latin typeface="Montserrat" panose="00000500000000000000" pitchFamily="2" charset="0"/>
              </a:rPr>
              <a:t>Inefficient note-taking and resources organization</a:t>
            </a:r>
          </a:p>
          <a:p>
            <a:pPr>
              <a:lnSpc>
                <a:spcPct val="130000"/>
              </a:lnSpc>
            </a:pPr>
            <a:r>
              <a:rPr lang="en-US" sz="1100">
                <a:solidFill>
                  <a:srgbClr val="D0F09F"/>
                </a:solidFill>
                <a:latin typeface="Montserrat" panose="00000500000000000000" pitchFamily="2" charset="0"/>
              </a:rPr>
              <a:t>Lack of personalization</a:t>
            </a:r>
            <a:endParaRPr lang="en-US" sz="11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1100">
                <a:solidFill>
                  <a:schemeClr val="bg1"/>
                </a:solidFill>
                <a:latin typeface="Montserrat" panose="00000500000000000000" pitchFamily="2" charset="0"/>
              </a:rPr>
              <a:t>Difficulties when reviewing those notes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3B9F68-BB1B-4A04-9566-031EAF995831}"/>
              </a:ext>
            </a:extLst>
          </p:cNvPr>
          <p:cNvSpPr txBox="1"/>
          <p:nvPr/>
        </p:nvSpPr>
        <p:spPr>
          <a:xfrm>
            <a:off x="5782740" y="986417"/>
            <a:ext cx="15693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100"/>
              <a:buNone/>
              <a:defRPr sz="1000" b="1">
                <a:solidFill>
                  <a:schemeClr val="accent1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pPr algn="l"/>
            <a:r>
              <a:rPr lang="vi-VN" sz="1050"/>
              <a:t>Target audience</a:t>
            </a:r>
            <a:endParaRPr lang="en-US" sz="105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A08C4C-FA6C-44F2-AD77-8D1760442F22}"/>
              </a:ext>
            </a:extLst>
          </p:cNvPr>
          <p:cNvSpPr txBox="1"/>
          <p:nvPr/>
        </p:nvSpPr>
        <p:spPr>
          <a:xfrm>
            <a:off x="435708" y="2001107"/>
            <a:ext cx="8985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100"/>
              <a:buNone/>
              <a:defRPr sz="1000" b="1">
                <a:solidFill>
                  <a:schemeClr val="accent3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pPr algn="l"/>
            <a:r>
              <a:rPr lang="vi-VN" sz="1050"/>
              <a:t>Solution</a:t>
            </a:r>
            <a:endParaRPr lang="en-US" sz="105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70A858-DE10-4695-8186-C0BD60946FFF}"/>
              </a:ext>
            </a:extLst>
          </p:cNvPr>
          <p:cNvSpPr txBox="1"/>
          <p:nvPr/>
        </p:nvSpPr>
        <p:spPr>
          <a:xfrm>
            <a:off x="1334210" y="2001107"/>
            <a:ext cx="4094590" cy="10920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>
                <a:latin typeface="Montserrat" panose="00000500000000000000" pitchFamily="2" charset="0"/>
              </a:rPr>
              <a:t>A hybrid-app </a:t>
            </a:r>
            <a:r>
              <a:rPr lang="vi-VN">
                <a:latin typeface="Montserrat" panose="00000500000000000000" pitchFamily="2" charset="0"/>
              </a:rPr>
              <a:t>can</a:t>
            </a:r>
            <a:r>
              <a:rPr lang="en-US">
                <a:latin typeface="Montserrat" panose="00000500000000000000" pitchFamily="2" charset="0"/>
              </a:rPr>
              <a:t>: </a:t>
            </a:r>
            <a:endParaRPr lang="vi-VN"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Montserrat" panose="00000500000000000000" pitchFamily="2" charset="0"/>
              </a:rPr>
              <a:t>+ Read document file and take note in app</a:t>
            </a:r>
            <a:endParaRPr lang="vi-VN"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Montserrat" panose="00000500000000000000" pitchFamily="2" charset="0"/>
              </a:rPr>
              <a:t>+ Organize notes in a structured and coherent manner </a:t>
            </a:r>
          </a:p>
          <a:p>
            <a:pPr>
              <a:lnSpc>
                <a:spcPct val="120000"/>
              </a:lnSpc>
            </a:pPr>
            <a:r>
              <a:rPr lang="en-US">
                <a:latin typeface="Montserrat" panose="00000500000000000000" pitchFamily="2" charset="0"/>
              </a:rPr>
              <a:t>+ Create personal notebook to review, track progress and measure results</a:t>
            </a:r>
            <a:endParaRPr lang="vi-VN">
              <a:latin typeface="Montserrat" panose="000005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D228A-6D41-4B4E-A41D-AEDACD2C6E79}"/>
              </a:ext>
            </a:extLst>
          </p:cNvPr>
          <p:cNvSpPr txBox="1"/>
          <p:nvPr/>
        </p:nvSpPr>
        <p:spPr>
          <a:xfrm>
            <a:off x="435708" y="3180453"/>
            <a:ext cx="1141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100"/>
              <a:buNone/>
              <a:defRPr sz="1000" b="1">
                <a:solidFill>
                  <a:schemeClr val="accent2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pPr algn="l"/>
            <a:r>
              <a:rPr lang="en-US" sz="1050"/>
              <a:t>USP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AB3B36-BA7F-4F5C-ACC3-0D475476E2E7}"/>
              </a:ext>
            </a:extLst>
          </p:cNvPr>
          <p:cNvSpPr txBox="1"/>
          <p:nvPr/>
        </p:nvSpPr>
        <p:spPr>
          <a:xfrm>
            <a:off x="1334209" y="3171689"/>
            <a:ext cx="4281787" cy="685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20000"/>
              </a:lnSpc>
              <a:defRPr sz="11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Built-in note taking and intelligent organizing system</a:t>
            </a:r>
            <a:endParaRPr lang="vi-VN"/>
          </a:p>
          <a:p>
            <a:r>
              <a:rPr lang="en-US"/>
              <a:t>Integration with other tool</a:t>
            </a:r>
            <a:endParaRPr lang="vi-VN"/>
          </a:p>
          <a:p>
            <a:r>
              <a:rPr lang="en-US"/>
              <a:t>Less time-consuming for management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3F514C-732A-4227-8C0D-32FA4AC8615F}"/>
              </a:ext>
            </a:extLst>
          </p:cNvPr>
          <p:cNvSpPr txBox="1"/>
          <p:nvPr/>
        </p:nvSpPr>
        <p:spPr>
          <a:xfrm>
            <a:off x="435709" y="4156496"/>
            <a:ext cx="7954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100"/>
              <a:buNone/>
              <a:defRPr sz="1000">
                <a:solidFill>
                  <a:schemeClr val="accent4"/>
                </a:solidFill>
                <a:latin typeface="Lato Light"/>
                <a:ea typeface="Lato Light"/>
                <a:cs typeface="Lato Light"/>
              </a:defRPr>
            </a:lvl1pPr>
          </a:lstStyle>
          <a:p>
            <a:pPr algn="l"/>
            <a:r>
              <a:rPr lang="en-US" sz="1050" b="1">
                <a:latin typeface="Montserrat" panose="00000500000000000000" pitchFamily="2" charset="0"/>
              </a:rPr>
              <a:t>Goal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DD6DF2-2318-480C-8A48-EBF18480775A}"/>
              </a:ext>
            </a:extLst>
          </p:cNvPr>
          <p:cNvCxnSpPr>
            <a:cxnSpLocks/>
          </p:cNvCxnSpPr>
          <p:nvPr/>
        </p:nvCxnSpPr>
        <p:spPr>
          <a:xfrm>
            <a:off x="-198783" y="3989972"/>
            <a:ext cx="929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121AE-C20E-429A-9342-16D5008E76B3}"/>
              </a:ext>
            </a:extLst>
          </p:cNvPr>
          <p:cNvCxnSpPr>
            <a:cxnSpLocks/>
          </p:cNvCxnSpPr>
          <p:nvPr/>
        </p:nvCxnSpPr>
        <p:spPr>
          <a:xfrm>
            <a:off x="5453269" y="1040296"/>
            <a:ext cx="0" cy="1803704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Google Shape;197;p21">
            <a:extLst>
              <a:ext uri="{FF2B5EF4-FFF2-40B4-BE49-F238E27FC236}">
                <a16:creationId xmlns:a16="http://schemas.microsoft.com/office/drawing/2014/main" id="{B73C40D4-7B7A-4551-B577-2DCBA5FAB6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252"/>
          <a:stretch/>
        </p:blipFill>
        <p:spPr>
          <a:xfrm>
            <a:off x="7515995" y="2662548"/>
            <a:ext cx="2370194" cy="24566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B0E1ED-B37F-4834-916D-4FA6DCB5EF92}"/>
              </a:ext>
            </a:extLst>
          </p:cNvPr>
          <p:cNvSpPr txBox="1"/>
          <p:nvPr/>
        </p:nvSpPr>
        <p:spPr>
          <a:xfrm>
            <a:off x="5782739" y="1286500"/>
            <a:ext cx="3058859" cy="12761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>
                <a:latin typeface="Montserrat" panose="00000500000000000000" pitchFamily="2" charset="0"/>
              </a:rPr>
              <a:t>High school</a:t>
            </a:r>
            <a:r>
              <a:rPr lang="vi-VN">
                <a:latin typeface="Montserrat" panose="00000500000000000000" pitchFamily="2" charset="0"/>
              </a:rPr>
              <a:t>/</a:t>
            </a:r>
            <a:r>
              <a:rPr lang="en-US">
                <a:latin typeface="Montserrat" panose="00000500000000000000" pitchFamily="2" charset="0"/>
              </a:rPr>
              <a:t>university student</a:t>
            </a:r>
          </a:p>
          <a:p>
            <a:pPr>
              <a:lnSpc>
                <a:spcPct val="130000"/>
              </a:lnSpc>
            </a:pPr>
            <a:r>
              <a:rPr lang="en-US">
                <a:latin typeface="Montserrat" panose="00000500000000000000" pitchFamily="2" charset="0"/>
              </a:rPr>
              <a:t>Office worker</a:t>
            </a:r>
          </a:p>
          <a:p>
            <a:pPr>
              <a:lnSpc>
                <a:spcPct val="130000"/>
              </a:lnSpc>
            </a:pPr>
            <a:r>
              <a:rPr lang="en-US">
                <a:latin typeface="Montserrat" panose="00000500000000000000" pitchFamily="2" charset="0"/>
              </a:rPr>
              <a:t>Learner</a:t>
            </a:r>
          </a:p>
          <a:p>
            <a:pPr>
              <a:lnSpc>
                <a:spcPct val="165000"/>
              </a:lnSpc>
            </a:pPr>
            <a:r>
              <a:rPr lang="en-US">
                <a:latin typeface="Montserrat" panose="00000500000000000000" pitchFamily="2" charset="0"/>
              </a:rPr>
              <a:t>Age: Gen X – Gen Y</a:t>
            </a:r>
          </a:p>
          <a:p>
            <a:pPr>
              <a:lnSpc>
                <a:spcPct val="165000"/>
              </a:lnSpc>
            </a:pPr>
            <a:r>
              <a:rPr lang="en-US">
                <a:latin typeface="Montserrat" panose="00000500000000000000" pitchFamily="2" charset="0"/>
              </a:rPr>
              <a:t>Hobbies: learning, reading, researching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C6C778-46A4-4549-A0B7-30AAA8F178AE}"/>
              </a:ext>
            </a:extLst>
          </p:cNvPr>
          <p:cNvSpPr txBox="1"/>
          <p:nvPr/>
        </p:nvSpPr>
        <p:spPr>
          <a:xfrm>
            <a:off x="1334210" y="4142315"/>
            <a:ext cx="4981786" cy="685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20000"/>
              </a:lnSpc>
              <a:defRPr sz="11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Positively impact people's behavior and study habits</a:t>
            </a:r>
          </a:p>
          <a:p>
            <a:r>
              <a:rPr lang="en-US"/>
              <a:t>Improve individual’s productivity, make learning effortless</a:t>
            </a:r>
          </a:p>
          <a:p>
            <a:r>
              <a:rPr lang="en-US"/>
              <a:t>Become top effective working and learning solution-providers</a:t>
            </a:r>
          </a:p>
        </p:txBody>
      </p:sp>
    </p:spTree>
    <p:extLst>
      <p:ext uri="{BB962C8B-B14F-4D97-AF65-F5344CB8AC3E}">
        <p14:creationId xmlns:p14="http://schemas.microsoft.com/office/powerpoint/2010/main" val="113676046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"/>
          <p:cNvSpPr txBox="1">
            <a:spLocks noGrp="1"/>
          </p:cNvSpPr>
          <p:nvPr>
            <p:ph type="subTitle" idx="1"/>
          </p:nvPr>
        </p:nvSpPr>
        <p:spPr>
          <a:xfrm>
            <a:off x="3031200" y="2175371"/>
            <a:ext cx="3081600" cy="987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latin typeface="Montserrat Light" panose="00000400000000000000" pitchFamily="2" charset="0"/>
              </a:rPr>
              <a:t>If you have any questions?</a:t>
            </a:r>
            <a:endParaRPr sz="900">
              <a:latin typeface="Montserrat Light" panose="00000400000000000000" pitchFamily="2" charset="0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Montserrat Light" panose="00000400000000000000" pitchFamily="2" charset="0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latin typeface="Montserrat Light" panose="00000400000000000000" pitchFamily="2" charset="0"/>
              </a:rPr>
              <a:t>Don’t hesitate to ask us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Montserrat Light" panose="00000400000000000000" pitchFamily="2" charset="0"/>
              </a:rPr>
              <a:t>or contact us</a:t>
            </a:r>
            <a:endParaRPr lang="es" sz="900">
              <a:latin typeface="Montserrat Light" panose="000004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en-US" sz="900">
                <a:solidFill>
                  <a:srgbClr val="D0F09F"/>
                </a:solidFill>
                <a:latin typeface="Montserrat Medium" pitchFamily="2" charset="0"/>
              </a:rPr>
              <a:t>dolphin.team111@gmail.com</a:t>
            </a:r>
            <a:endParaRPr lang="en-US" sz="900">
              <a:solidFill>
                <a:srgbClr val="D0F09F"/>
              </a:solidFill>
              <a:effectLst/>
              <a:latin typeface="Montserrat Medium" pitchFamily="2" charset="0"/>
            </a:endParaRPr>
          </a:p>
        </p:txBody>
      </p:sp>
      <p:sp>
        <p:nvSpPr>
          <p:cNvPr id="647" name="Google Shape;647;p31"/>
          <p:cNvSpPr txBox="1">
            <a:spLocks noGrp="1"/>
          </p:cNvSpPr>
          <p:nvPr>
            <p:ph type="ctrTitle"/>
          </p:nvPr>
        </p:nvSpPr>
        <p:spPr>
          <a:xfrm>
            <a:off x="2638350" y="1566848"/>
            <a:ext cx="3867300" cy="655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>
                    <a:lumMod val="20000"/>
                    <a:lumOff val="80000"/>
                  </a:schemeClr>
                </a:solidFill>
                <a:latin typeface="Montserrat SemiBold" panose="00000700000000000000" pitchFamily="2" charset="0"/>
              </a:rPr>
              <a:t>THANK YOU!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678" name="Google Shape;6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4575" y="1583993"/>
            <a:ext cx="3818651" cy="39815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2BD0A7E-2D7C-45C0-B568-E558E0BF7A68}"/>
              </a:ext>
            </a:extLst>
          </p:cNvPr>
          <p:cNvGrpSpPr/>
          <p:nvPr/>
        </p:nvGrpSpPr>
        <p:grpSpPr>
          <a:xfrm>
            <a:off x="3766314" y="4653035"/>
            <a:ext cx="1611371" cy="276999"/>
            <a:chOff x="598028" y="203656"/>
            <a:chExt cx="2129932" cy="3213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85FBB6-D151-42C6-B215-308CF0650B97}"/>
                </a:ext>
              </a:extLst>
            </p:cNvPr>
            <p:cNvSpPr txBox="1"/>
            <p:nvPr/>
          </p:nvSpPr>
          <p:spPr>
            <a:xfrm>
              <a:off x="783890" y="203656"/>
              <a:ext cx="1944070" cy="32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  <a:latin typeface="Montserrat" panose="00000500000000000000" pitchFamily="2" charset="0"/>
                </a:rPr>
                <a:t>Dolphin</a:t>
              </a:r>
              <a:r>
                <a:rPr lang="en-US" sz="1200" b="1">
                  <a:solidFill>
                    <a:srgbClr val="7DE3C8"/>
                  </a:solidFill>
                  <a:latin typeface="Montserrat" panose="00000500000000000000" pitchFamily="2" charset="0"/>
                </a:rPr>
                <a:t>Group</a:t>
              </a:r>
              <a:endParaRPr lang="en-US" b="1">
                <a:solidFill>
                  <a:srgbClr val="7DE3C8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BFBE28D-8AFA-4812-8D1B-881FB5169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028" y="280361"/>
              <a:ext cx="228940" cy="16788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 idx="15"/>
          </p:nvPr>
        </p:nvSpPr>
        <p:spPr>
          <a:xfrm>
            <a:off x="-1" y="746552"/>
            <a:ext cx="1688307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 panose="00000600000000000000" pitchFamily="2" charset="0"/>
              </a:rPr>
              <a:t>Agenda</a:t>
            </a:r>
            <a:endParaRPr>
              <a:latin typeface="Montserrat Medium" panose="00000600000000000000" pitchFamily="2" charset="0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ctrTitle" idx="3"/>
          </p:nvPr>
        </p:nvSpPr>
        <p:spPr>
          <a:xfrm>
            <a:off x="3945275" y="14419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2"/>
                </a:solidFill>
                <a:latin typeface="Montserrat" panose="00000500000000000000" pitchFamily="2" charset="0"/>
              </a:rPr>
              <a:t>Our “startup”</a:t>
            </a:r>
            <a:endParaRPr b="1">
              <a:latin typeface="Montserrat" panose="00000500000000000000" pitchFamily="2" charset="0"/>
            </a:endParaRPr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4"/>
          </p:nvPr>
        </p:nvSpPr>
        <p:spPr>
          <a:xfrm>
            <a:off x="3945275" y="1855137"/>
            <a:ext cx="1976700" cy="63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Overview info</a:t>
            </a:r>
          </a:p>
          <a:p>
            <a:pPr marL="0" indent="0"/>
            <a:r>
              <a:rPr lang="vi-VN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Vision &amp; Mision</a:t>
            </a:r>
            <a:endParaRPr lang="en-US">
              <a:solidFill>
                <a:schemeClr val="tx2">
                  <a:lumMod val="20000"/>
                  <a:lumOff val="8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ctrTitle"/>
          </p:nvPr>
        </p:nvSpPr>
        <p:spPr>
          <a:xfrm>
            <a:off x="2597546" y="6513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Montserrat" panose="00000500000000000000" pitchFamily="2" charset="0"/>
              </a:rPr>
              <a:t>Survey report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ctrTitle" idx="6"/>
          </p:nvPr>
        </p:nvSpPr>
        <p:spPr>
          <a:xfrm>
            <a:off x="5280206" y="22446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Montserrat" panose="00000500000000000000" pitchFamily="2" charset="0"/>
              </a:rPr>
              <a:t>Problems</a:t>
            </a:r>
            <a:endParaRPr b="1">
              <a:latin typeface="Montserrat" panose="00000500000000000000" pitchFamily="2" charset="0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2597546" y="1066441"/>
            <a:ext cx="3847332" cy="68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Team member</a:t>
            </a:r>
          </a:p>
          <a:p>
            <a:pPr marL="0" indent="0"/>
            <a:r>
              <a:rPr lang="vi-VN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Spirit, culture</a:t>
            </a:r>
          </a:p>
        </p:txBody>
      </p:sp>
      <p:sp>
        <p:nvSpPr>
          <p:cNvPr id="170" name="Google Shape;170;p19"/>
          <p:cNvSpPr txBox="1">
            <a:spLocks noGrp="1"/>
          </p:cNvSpPr>
          <p:nvPr>
            <p:ph type="ctrTitle" idx="9"/>
          </p:nvPr>
        </p:nvSpPr>
        <p:spPr>
          <a:xfrm>
            <a:off x="6444878" y="30305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4"/>
                </a:solidFill>
                <a:latin typeface="Montserrat" panose="00000500000000000000" pitchFamily="2" charset="0"/>
              </a:rPr>
              <a:t>Proposed solution</a:t>
            </a:r>
            <a:endParaRPr b="1">
              <a:latin typeface="Montserrat" panose="00000500000000000000" pitchFamily="2" charset="0"/>
            </a:endParaRPr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7"/>
          </p:nvPr>
        </p:nvSpPr>
        <p:spPr>
          <a:xfrm>
            <a:off x="5280206" y="2657791"/>
            <a:ext cx="1906500" cy="78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Current context &amp;</a:t>
            </a:r>
          </a:p>
          <a:p>
            <a:pPr marL="0" indent="0"/>
            <a:r>
              <a:rPr lang="vi-VN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difficulties</a:t>
            </a: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3"/>
          </p:nvPr>
        </p:nvSpPr>
        <p:spPr>
          <a:xfrm>
            <a:off x="6444878" y="3445631"/>
            <a:ext cx="2417182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What are we going to do?</a:t>
            </a:r>
            <a:endParaRPr>
              <a:solidFill>
                <a:schemeClr val="tx2">
                  <a:lumMod val="20000"/>
                  <a:lumOff val="8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60AB43-14B4-D2E9-2369-F01E323A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</a:rPr>
              <a:t>Survey report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0C2FD46D-5F6D-9B2F-59A9-FD2EC53EB21F}"/>
              </a:ext>
            </a:extLst>
          </p:cNvPr>
          <p:cNvGrpSpPr/>
          <p:nvPr/>
        </p:nvGrpSpPr>
        <p:grpSpPr>
          <a:xfrm>
            <a:off x="789753" y="893016"/>
            <a:ext cx="1355846" cy="572281"/>
            <a:chOff x="789753" y="893016"/>
            <a:chExt cx="1355846" cy="5722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FB6E55-C939-C179-AB6F-9DC993D6526D}"/>
                </a:ext>
              </a:extLst>
            </p:cNvPr>
            <p:cNvSpPr txBox="1"/>
            <p:nvPr/>
          </p:nvSpPr>
          <p:spPr>
            <a:xfrm>
              <a:off x="1066650" y="893016"/>
              <a:ext cx="10789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D0F09F"/>
                  </a:solidFill>
                  <a:latin typeface="Montserrat Medium" pitchFamily="2" charset="0"/>
                </a:rPr>
                <a:t>Total views</a:t>
              </a:r>
              <a:endParaRPr lang="en-US" sz="1200">
                <a:solidFill>
                  <a:srgbClr val="D0F09F"/>
                </a:solidFill>
                <a:latin typeface="Montserrat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337029-B4C0-162A-B6F0-25FF4DC49265}"/>
                </a:ext>
              </a:extLst>
            </p:cNvPr>
            <p:cNvSpPr txBox="1"/>
            <p:nvPr/>
          </p:nvSpPr>
          <p:spPr>
            <a:xfrm>
              <a:off x="1066651" y="1045823"/>
              <a:ext cx="639750" cy="41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>
                  <a:solidFill>
                    <a:schemeClr val="bg1"/>
                  </a:solidFill>
                  <a:latin typeface="Montserrat SemiBold" pitchFamily="2" charset="0"/>
                </a:rPr>
                <a:t>314</a:t>
              </a:r>
            </a:p>
          </p:txBody>
        </p:sp>
        <p:pic>
          <p:nvPicPr>
            <p:cNvPr id="23" name="Graphic 22" descr="Eye outline">
              <a:extLst>
                <a:ext uri="{FF2B5EF4-FFF2-40B4-BE49-F238E27FC236}">
                  <a16:creationId xmlns:a16="http://schemas.microsoft.com/office/drawing/2014/main" id="{5B377546-6045-5EE0-08FA-26E383CD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9753" y="893717"/>
              <a:ext cx="260208" cy="260208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E1DDE9-FE64-DB88-8D19-9E8611B8CE45}"/>
              </a:ext>
            </a:extLst>
          </p:cNvPr>
          <p:cNvGrpSpPr/>
          <p:nvPr/>
        </p:nvGrpSpPr>
        <p:grpSpPr>
          <a:xfrm>
            <a:off x="4479316" y="888749"/>
            <a:ext cx="1809330" cy="572414"/>
            <a:chOff x="4469070" y="888749"/>
            <a:chExt cx="1809330" cy="5724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B67E5-8A82-96BC-9D76-D602478A685E}"/>
                </a:ext>
              </a:extLst>
            </p:cNvPr>
            <p:cNvSpPr txBox="1"/>
            <p:nvPr/>
          </p:nvSpPr>
          <p:spPr>
            <a:xfrm>
              <a:off x="4734246" y="893016"/>
              <a:ext cx="1544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D0F09F"/>
                  </a:solidFill>
                  <a:latin typeface="Montserrat Medium" pitchFamily="2" charset="0"/>
                </a:rPr>
                <a:t>Valid Submissions</a:t>
              </a:r>
              <a:endParaRPr lang="en-US" sz="1200">
                <a:solidFill>
                  <a:srgbClr val="D0F09F"/>
                </a:solidFill>
                <a:latin typeface="Montserrat Medium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8A6E09-86D3-6492-09B2-CA5A8887BE71}"/>
                </a:ext>
              </a:extLst>
            </p:cNvPr>
            <p:cNvSpPr txBox="1"/>
            <p:nvPr/>
          </p:nvSpPr>
          <p:spPr>
            <a:xfrm>
              <a:off x="4734247" y="1041689"/>
              <a:ext cx="639750" cy="41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>
                  <a:solidFill>
                    <a:schemeClr val="bg1"/>
                  </a:solidFill>
                  <a:latin typeface="Montserrat SemiBold" pitchFamily="2" charset="0"/>
                </a:rPr>
                <a:t>116</a:t>
              </a:r>
            </a:p>
          </p:txBody>
        </p:sp>
        <p:pic>
          <p:nvPicPr>
            <p:cNvPr id="25" name="Graphic 24" descr="Checkbox Checked outline">
              <a:extLst>
                <a:ext uri="{FF2B5EF4-FFF2-40B4-BE49-F238E27FC236}">
                  <a16:creationId xmlns:a16="http://schemas.microsoft.com/office/drawing/2014/main" id="{7C494577-B58A-84F9-6E24-34949468A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69070" y="888749"/>
              <a:ext cx="265176" cy="26517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76A187-02FC-3B0E-D7CF-A46CC41B7BED}"/>
              </a:ext>
            </a:extLst>
          </p:cNvPr>
          <p:cNvGrpSpPr/>
          <p:nvPr/>
        </p:nvGrpSpPr>
        <p:grpSpPr>
          <a:xfrm>
            <a:off x="2452994" y="893016"/>
            <a:ext cx="1718927" cy="572281"/>
            <a:chOff x="2690827" y="893016"/>
            <a:chExt cx="1718927" cy="5722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C184F8-BE57-1E8C-043B-1B8C4364E2E3}"/>
                </a:ext>
              </a:extLst>
            </p:cNvPr>
            <p:cNvSpPr txBox="1"/>
            <p:nvPr/>
          </p:nvSpPr>
          <p:spPr>
            <a:xfrm>
              <a:off x="2925450" y="893016"/>
              <a:ext cx="14843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D0F09F"/>
                  </a:solidFill>
                  <a:latin typeface="Montserrat Medium" pitchFamily="2" charset="0"/>
                </a:rPr>
                <a:t>Total Submissions</a:t>
              </a:r>
              <a:endParaRPr lang="en-US" sz="1200">
                <a:solidFill>
                  <a:srgbClr val="D0F09F"/>
                </a:solidFill>
                <a:latin typeface="Montserrat Medium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678C99-2DFB-1962-19EC-43BA3B8BB3B7}"/>
                </a:ext>
              </a:extLst>
            </p:cNvPr>
            <p:cNvSpPr txBox="1"/>
            <p:nvPr/>
          </p:nvSpPr>
          <p:spPr>
            <a:xfrm>
              <a:off x="2925451" y="1045823"/>
              <a:ext cx="639750" cy="41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>
                  <a:solidFill>
                    <a:schemeClr val="bg1"/>
                  </a:solidFill>
                  <a:latin typeface="Montserrat SemiBold" pitchFamily="2" charset="0"/>
                </a:rPr>
                <a:t>126</a:t>
              </a:r>
            </a:p>
          </p:txBody>
        </p:sp>
        <p:pic>
          <p:nvPicPr>
            <p:cNvPr id="27" name="Graphic 26" descr="Send outline">
              <a:extLst>
                <a:ext uri="{FF2B5EF4-FFF2-40B4-BE49-F238E27FC236}">
                  <a16:creationId xmlns:a16="http://schemas.microsoft.com/office/drawing/2014/main" id="{6B68D875-1D30-BC77-F859-826ADB372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90827" y="912450"/>
              <a:ext cx="222741" cy="22274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C52174-1884-B316-B936-2523B0AD9CB7}"/>
              </a:ext>
            </a:extLst>
          </p:cNvPr>
          <p:cNvGrpSpPr/>
          <p:nvPr/>
        </p:nvGrpSpPr>
        <p:grpSpPr>
          <a:xfrm>
            <a:off x="6596041" y="891233"/>
            <a:ext cx="1788112" cy="523528"/>
            <a:chOff x="6596041" y="891233"/>
            <a:chExt cx="1788112" cy="523528"/>
          </a:xfrm>
        </p:grpSpPr>
        <p:pic>
          <p:nvPicPr>
            <p:cNvPr id="30" name="Graphic 29" descr="Target outline">
              <a:extLst>
                <a:ext uri="{FF2B5EF4-FFF2-40B4-BE49-F238E27FC236}">
                  <a16:creationId xmlns:a16="http://schemas.microsoft.com/office/drawing/2014/main" id="{D53F577A-B722-3197-0927-58CBE8601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96041" y="891233"/>
              <a:ext cx="243958" cy="24395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DB1840-A357-0D35-BC4E-36A836B256F3}"/>
                </a:ext>
              </a:extLst>
            </p:cNvPr>
            <p:cNvSpPr txBox="1"/>
            <p:nvPr/>
          </p:nvSpPr>
          <p:spPr>
            <a:xfrm>
              <a:off x="6839999" y="893016"/>
              <a:ext cx="1544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D0F09F"/>
                  </a:solidFill>
                  <a:latin typeface="Montserrat Medium" pitchFamily="2" charset="0"/>
                </a:rPr>
                <a:t>Completion rate</a:t>
              </a:r>
              <a:endParaRPr lang="en-US" sz="1200">
                <a:solidFill>
                  <a:srgbClr val="D0F09F"/>
                </a:solidFill>
                <a:latin typeface="Montserrat Medium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A5F593-FB6F-FBC2-8C85-5FCDE38DC9F8}"/>
                </a:ext>
              </a:extLst>
            </p:cNvPr>
            <p:cNvSpPr txBox="1"/>
            <p:nvPr/>
          </p:nvSpPr>
          <p:spPr>
            <a:xfrm>
              <a:off x="6839999" y="995287"/>
              <a:ext cx="1095637" cy="41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>
                  <a:solidFill>
                    <a:schemeClr val="bg1"/>
                  </a:solidFill>
                  <a:latin typeface="Montserrat SemiBold" pitchFamily="2" charset="0"/>
                </a:rPr>
                <a:t>58.6%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673391-5CF5-4D54-4D39-B10B9961C379}"/>
              </a:ext>
            </a:extLst>
          </p:cNvPr>
          <p:cNvSpPr txBox="1"/>
          <p:nvPr/>
        </p:nvSpPr>
        <p:spPr>
          <a:xfrm>
            <a:off x="6323195" y="4218866"/>
            <a:ext cx="2511204" cy="346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30000"/>
              </a:lnSpc>
              <a:defRPr sz="18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algn="ctr"/>
            <a:r>
              <a:rPr lang="en-US" sz="1400">
                <a:latin typeface="Montserrat Medium" pitchFamily="2" charset="0"/>
              </a:rPr>
              <a:t>bit.ly/tetu_report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8E2F668-B0ED-1D40-973B-DFCE9B91DE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753" y="1812951"/>
            <a:ext cx="4849951" cy="2884332"/>
          </a:xfrm>
          <a:prstGeom prst="rect">
            <a:avLst/>
          </a:prstGeom>
        </p:spPr>
      </p:pic>
      <p:pic>
        <p:nvPicPr>
          <p:cNvPr id="57" name="Picture 56" descr="Qr code&#10;&#10;Description automatically generated">
            <a:extLst>
              <a:ext uri="{FF2B5EF4-FFF2-40B4-BE49-F238E27FC236}">
                <a16:creationId xmlns:a16="http://schemas.microsoft.com/office/drawing/2014/main" id="{DFF6E72B-3117-1B64-DA68-38D0BA8E79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4135" y="194288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75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8673391-5CF5-4D54-4D39-B10B9961C379}"/>
              </a:ext>
            </a:extLst>
          </p:cNvPr>
          <p:cNvSpPr txBox="1"/>
          <p:nvPr/>
        </p:nvSpPr>
        <p:spPr>
          <a:xfrm>
            <a:off x="354395" y="330056"/>
            <a:ext cx="4865605" cy="346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30000"/>
              </a:lnSpc>
              <a:defRPr sz="18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r>
              <a:rPr lang="en-US" sz="1400">
                <a:latin typeface="Montserrat Medium" pitchFamily="2" charset="0"/>
              </a:rPr>
              <a:t>Align with the former stated context &amp; problems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A88B27-9E41-E800-0F55-3A309E8C9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93332"/>
              </p:ext>
            </p:extLst>
          </p:nvPr>
        </p:nvGraphicFramePr>
        <p:xfrm>
          <a:off x="634046" y="1002124"/>
          <a:ext cx="3757407" cy="2504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8E1D8F-F8D5-0D9E-9367-97EC7E83FBAA}"/>
              </a:ext>
            </a:extLst>
          </p:cNvPr>
          <p:cNvSpPr txBox="1"/>
          <p:nvPr/>
        </p:nvSpPr>
        <p:spPr>
          <a:xfrm>
            <a:off x="733327" y="3884218"/>
            <a:ext cx="3558844" cy="6268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pPr algn="ctr"/>
            <a:r>
              <a:rPr lang="en-US"/>
              <a:t>Note-taking habits &amp;</a:t>
            </a:r>
            <a:br>
              <a:rPr lang="en-US"/>
            </a:br>
            <a:r>
              <a:rPr lang="en-US"/>
              <a:t>overwhelming information problems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C006519-D067-C8E0-CEF1-334E181F3E95}"/>
              </a:ext>
            </a:extLst>
          </p:cNvPr>
          <p:cNvGraphicFramePr/>
          <p:nvPr/>
        </p:nvGraphicFramePr>
        <p:xfrm>
          <a:off x="5220000" y="1484065"/>
          <a:ext cx="3263056" cy="2175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D5560B19-9D25-C47C-AFC6-CE40DA3E2A0D}"/>
              </a:ext>
            </a:extLst>
          </p:cNvPr>
          <p:cNvGrpSpPr/>
          <p:nvPr/>
        </p:nvGrpSpPr>
        <p:grpSpPr>
          <a:xfrm>
            <a:off x="4833598" y="2283963"/>
            <a:ext cx="1336430" cy="569650"/>
            <a:chOff x="5073722" y="2361328"/>
            <a:chExt cx="1336430" cy="5696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C24F8D-7DD2-0B89-93A5-C3B189A2E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552" y="2669368"/>
              <a:ext cx="12456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oval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7478A5-CD17-B076-BD20-EC3A06B84780}"/>
                </a:ext>
              </a:extLst>
            </p:cNvPr>
            <p:cNvSpPr txBox="1"/>
            <p:nvPr/>
          </p:nvSpPr>
          <p:spPr>
            <a:xfrm>
              <a:off x="5073722" y="2361328"/>
              <a:ext cx="772804" cy="292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>
                  <a:solidFill>
                    <a:schemeClr val="bg1"/>
                  </a:solidFill>
                  <a:latin typeface="Montserrat Medium" pitchFamily="2" charset="0"/>
                </a:defRPr>
              </a:lvl1pPr>
            </a:lstStyle>
            <a:p>
              <a:r>
                <a:rPr lang="en-US" sz="1100" b="1">
                  <a:latin typeface="Montserrat" pitchFamily="2" charset="0"/>
                </a:rPr>
                <a:t>Hybrid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A334A2-E324-13E8-5135-310E7E919A4F}"/>
                </a:ext>
              </a:extLst>
            </p:cNvPr>
            <p:cNvSpPr txBox="1"/>
            <p:nvPr/>
          </p:nvSpPr>
          <p:spPr>
            <a:xfrm>
              <a:off x="5073722" y="2669368"/>
              <a:ext cx="7728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>
                  <a:solidFill>
                    <a:schemeClr val="bg1"/>
                  </a:solidFill>
                  <a:latin typeface="Montserrat Medium" pitchFamily="2" charset="0"/>
                </a:defRPr>
              </a:lvl1pPr>
            </a:lstStyle>
            <a:p>
              <a:pPr lvl="1"/>
              <a:r>
                <a:rPr lang="en-US" sz="1050">
                  <a:solidFill>
                    <a:srgbClr val="D0F09F"/>
                  </a:solidFill>
                  <a:latin typeface="Montserrat" pitchFamily="2" charset="0"/>
                </a:rPr>
                <a:t>72.4%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789B59-1FE9-230B-A522-2255BBCB0C78}"/>
              </a:ext>
            </a:extLst>
          </p:cNvPr>
          <p:cNvGrpSpPr/>
          <p:nvPr/>
        </p:nvGrpSpPr>
        <p:grpSpPr>
          <a:xfrm>
            <a:off x="7142837" y="1852870"/>
            <a:ext cx="1337174" cy="569098"/>
            <a:chOff x="7382961" y="1930235"/>
            <a:chExt cx="1337174" cy="56909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66863C-4F51-B479-6693-38FCD52CD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961" y="2237723"/>
              <a:ext cx="12456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31873C-FD88-BA50-7D0D-AD9C487D04AD}"/>
                </a:ext>
              </a:extLst>
            </p:cNvPr>
            <p:cNvSpPr txBox="1"/>
            <p:nvPr/>
          </p:nvSpPr>
          <p:spPr>
            <a:xfrm>
              <a:off x="7947331" y="1930235"/>
              <a:ext cx="772804" cy="292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>
                  <a:solidFill>
                    <a:schemeClr val="bg1"/>
                  </a:solidFill>
                  <a:latin typeface="Montserrat Medium" pitchFamily="2" charset="0"/>
                </a:defRPr>
              </a:lvl1pPr>
            </a:lstStyle>
            <a:p>
              <a:pPr algn="r"/>
              <a:r>
                <a:rPr lang="en-US" sz="1100" b="1">
                  <a:latin typeface="Montserrat" pitchFamily="2" charset="0"/>
                </a:rPr>
                <a:t>Digital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1ACFBC-4F55-2903-1538-5364629B5E30}"/>
                </a:ext>
              </a:extLst>
            </p:cNvPr>
            <p:cNvSpPr txBox="1"/>
            <p:nvPr/>
          </p:nvSpPr>
          <p:spPr>
            <a:xfrm>
              <a:off x="7928135" y="2237723"/>
              <a:ext cx="7728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>
                  <a:solidFill>
                    <a:schemeClr val="bg1"/>
                  </a:solidFill>
                  <a:latin typeface="Montserrat Medium" pitchFamily="2" charset="0"/>
                </a:defRPr>
              </a:lvl1pPr>
            </a:lstStyle>
            <a:p>
              <a:pPr lvl="1" algn="r"/>
              <a:r>
                <a:rPr lang="en-US" sz="1050">
                  <a:solidFill>
                    <a:srgbClr val="77BE9C"/>
                  </a:solidFill>
                  <a:latin typeface="Montserrat" pitchFamily="2" charset="0"/>
                </a:rPr>
                <a:t>22.4%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FAA3CFD-EB5D-9C41-4243-E3A137C3AEFB}"/>
              </a:ext>
            </a:extLst>
          </p:cNvPr>
          <p:cNvGrpSpPr/>
          <p:nvPr/>
        </p:nvGrpSpPr>
        <p:grpSpPr>
          <a:xfrm>
            <a:off x="6710761" y="1104097"/>
            <a:ext cx="1371090" cy="701448"/>
            <a:chOff x="6950885" y="1181462"/>
            <a:chExt cx="1371090" cy="7014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C7AFA6-4091-D316-CC21-54882132D88A}"/>
                </a:ext>
              </a:extLst>
            </p:cNvPr>
            <p:cNvSpPr txBox="1"/>
            <p:nvPr/>
          </p:nvSpPr>
          <p:spPr>
            <a:xfrm>
              <a:off x="7336426" y="1181462"/>
              <a:ext cx="985549" cy="292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>
                  <a:solidFill>
                    <a:schemeClr val="bg1"/>
                  </a:solidFill>
                  <a:latin typeface="Montserrat Medium" pitchFamily="2" charset="0"/>
                </a:defRPr>
              </a:lvl1pPr>
            </a:lstStyle>
            <a:p>
              <a:pPr algn="r"/>
              <a:r>
                <a:rPr lang="en-US" sz="1100" b="1">
                  <a:latin typeface="Montserrat" pitchFamily="2" charset="0"/>
                </a:rPr>
                <a:t>Traditional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1886C6-C8B4-70B6-8B5C-ED4742909346}"/>
                </a:ext>
              </a:extLst>
            </p:cNvPr>
            <p:cNvSpPr txBox="1"/>
            <p:nvPr/>
          </p:nvSpPr>
          <p:spPr>
            <a:xfrm>
              <a:off x="7529975" y="1488950"/>
              <a:ext cx="7728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>
                  <a:solidFill>
                    <a:schemeClr val="bg1"/>
                  </a:solidFill>
                  <a:latin typeface="Montserrat Medium" pitchFamily="2" charset="0"/>
                </a:defRPr>
              </a:lvl1pPr>
            </a:lstStyle>
            <a:p>
              <a:pPr lvl="1" algn="r"/>
              <a:r>
                <a:rPr lang="en-US" sz="1050">
                  <a:solidFill>
                    <a:srgbClr val="589EA5"/>
                  </a:solidFill>
                  <a:latin typeface="Montserrat" pitchFamily="2" charset="0"/>
                </a:rPr>
                <a:t>5.2%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B5A9E6A-B875-92DB-7EF0-8D86C1AB5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0885" y="1473658"/>
              <a:ext cx="1296000" cy="409252"/>
            </a:xfrm>
            <a:prstGeom prst="bentConnector3">
              <a:avLst>
                <a:gd name="adj1" fmla="val 555"/>
              </a:avLst>
            </a:prstGeom>
            <a:ln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2767F4E-2D1F-33B7-D83F-DEEB005A3793}"/>
              </a:ext>
            </a:extLst>
          </p:cNvPr>
          <p:cNvSpPr txBox="1"/>
          <p:nvPr/>
        </p:nvSpPr>
        <p:spPr>
          <a:xfrm>
            <a:off x="5733124" y="3884218"/>
            <a:ext cx="2236808" cy="346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pPr algn="ctr"/>
            <a:r>
              <a:rPr lang="en-US"/>
              <a:t>Note-taking methods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E68130-D2CA-0686-C8EF-D719BE7C7D94}"/>
              </a:ext>
            </a:extLst>
          </p:cNvPr>
          <p:cNvSpPr txBox="1"/>
          <p:nvPr/>
        </p:nvSpPr>
        <p:spPr>
          <a:xfrm>
            <a:off x="7450427" y="4660294"/>
            <a:ext cx="159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Montserrat" pitchFamily="2" charset="0"/>
              </a:rPr>
              <a:t>- Tetu survey report</a:t>
            </a:r>
            <a:endParaRPr lang="en-US" sz="1100" i="1">
              <a:solidFill>
                <a:schemeClr val="bg1">
                  <a:lumMod val="6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BFFCD7-299D-EE95-BBE6-D48EA0E30A3D}"/>
              </a:ext>
            </a:extLst>
          </p:cNvPr>
          <p:cNvGrpSpPr/>
          <p:nvPr/>
        </p:nvGrpSpPr>
        <p:grpSpPr>
          <a:xfrm>
            <a:off x="784002" y="3515141"/>
            <a:ext cx="3736279" cy="274049"/>
            <a:chOff x="784002" y="937541"/>
            <a:chExt cx="3736279" cy="274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4D93652-F873-9FE1-A8D0-D861430EA050}"/>
                </a:ext>
              </a:extLst>
            </p:cNvPr>
            <p:cNvSpPr/>
            <p:nvPr/>
          </p:nvSpPr>
          <p:spPr>
            <a:xfrm>
              <a:off x="784002" y="1028845"/>
              <a:ext cx="91440" cy="91440"/>
            </a:xfrm>
            <a:prstGeom prst="ellipse">
              <a:avLst/>
            </a:prstGeom>
            <a:solidFill>
              <a:srgbClr val="A8D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097DF9D-CB7F-DB0F-BBB0-FC877CD64261}"/>
                </a:ext>
              </a:extLst>
            </p:cNvPr>
            <p:cNvSpPr/>
            <p:nvPr/>
          </p:nvSpPr>
          <p:spPr>
            <a:xfrm>
              <a:off x="2534802" y="1028845"/>
              <a:ext cx="91440" cy="91440"/>
            </a:xfrm>
            <a:prstGeom prst="ellipse">
              <a:avLst/>
            </a:prstGeom>
            <a:solidFill>
              <a:srgbClr val="67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7C1D71-08EC-8B1D-F4D7-8D86FC71F525}"/>
                </a:ext>
              </a:extLst>
            </p:cNvPr>
            <p:cNvSpPr txBox="1"/>
            <p:nvPr/>
          </p:nvSpPr>
          <p:spPr>
            <a:xfrm>
              <a:off x="903369" y="937541"/>
              <a:ext cx="1674081" cy="274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30000"/>
                </a:lnSpc>
                <a:defRPr sz="1800">
                  <a:solidFill>
                    <a:schemeClr val="bg1"/>
                  </a:solidFill>
                  <a:latin typeface="Montserrat SemiBold" pitchFamily="2" charset="0"/>
                </a:defRPr>
              </a:lvl1pPr>
            </a:lstStyle>
            <a:p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latin typeface="Montserrat" pitchFamily="2" charset="0"/>
                </a:rPr>
                <a:t>Note-taking demand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BEA2B7-2482-43C5-1948-6361CC3197ED}"/>
                </a:ext>
              </a:extLst>
            </p:cNvPr>
            <p:cNvSpPr txBox="1"/>
            <p:nvPr/>
          </p:nvSpPr>
          <p:spPr>
            <a:xfrm>
              <a:off x="2647994" y="937541"/>
              <a:ext cx="1872287" cy="274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30000"/>
                </a:lnSpc>
                <a:defRPr sz="1800">
                  <a:solidFill>
                    <a:schemeClr val="bg1"/>
                  </a:solidFill>
                  <a:latin typeface="Montserrat SemiBold" pitchFamily="2" charset="0"/>
                </a:defRPr>
              </a:lvl1pPr>
            </a:lstStyle>
            <a:p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latin typeface="Montserrat" pitchFamily="2" charset="0"/>
                </a:rPr>
                <a:t>Feeling overwhelmed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60541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8E1D8F-F8D5-0D9E-9367-97EC7E83FBAA}"/>
              </a:ext>
            </a:extLst>
          </p:cNvPr>
          <p:cNvSpPr txBox="1"/>
          <p:nvPr/>
        </p:nvSpPr>
        <p:spPr>
          <a:xfrm>
            <a:off x="130469" y="2057716"/>
            <a:ext cx="2060273" cy="4359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pPr algn="ctr"/>
            <a:r>
              <a:rPr lang="en-US" sz="900" b="1">
                <a:solidFill>
                  <a:schemeClr val="tx2">
                    <a:lumMod val="20000"/>
                    <a:lumOff val="80000"/>
                  </a:schemeClr>
                </a:solidFill>
                <a:latin typeface="Montserrat" pitchFamily="2" charset="0"/>
              </a:rPr>
              <a:t>Interest of effective </a:t>
            </a:r>
            <a:br>
              <a:rPr lang="en-US" sz="900" b="1">
                <a:solidFill>
                  <a:schemeClr val="tx2">
                    <a:lumMod val="20000"/>
                    <a:lumOff val="80000"/>
                  </a:schemeClr>
                </a:solidFill>
                <a:latin typeface="Montserrat" pitchFamily="2" charset="0"/>
              </a:rPr>
            </a:br>
            <a:r>
              <a:rPr lang="en-US" sz="900" b="1">
                <a:solidFill>
                  <a:schemeClr val="tx2">
                    <a:lumMod val="20000"/>
                    <a:lumOff val="80000"/>
                  </a:schemeClr>
                </a:solidFill>
                <a:latin typeface="Montserrat" pitchFamily="2" charset="0"/>
              </a:rPr>
              <a:t>learning process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E68130-D2CA-0686-C8EF-D719BE7C7D94}"/>
              </a:ext>
            </a:extLst>
          </p:cNvPr>
          <p:cNvSpPr txBox="1"/>
          <p:nvPr/>
        </p:nvSpPr>
        <p:spPr>
          <a:xfrm>
            <a:off x="7450427" y="4660294"/>
            <a:ext cx="159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Montserrat" pitchFamily="2" charset="0"/>
              </a:rPr>
              <a:t>- Tetu survey report</a:t>
            </a:r>
            <a:endParaRPr lang="en-US" sz="1100" i="1">
              <a:solidFill>
                <a:schemeClr val="bg1">
                  <a:lumMod val="6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AD7A7CD-0E9C-EEAE-1712-FEF420FDE2AC}"/>
              </a:ext>
            </a:extLst>
          </p:cNvPr>
          <p:cNvGrpSpPr/>
          <p:nvPr/>
        </p:nvGrpSpPr>
        <p:grpSpPr>
          <a:xfrm>
            <a:off x="-6676" y="727074"/>
            <a:ext cx="2301385" cy="1371600"/>
            <a:chOff x="-110059" y="205192"/>
            <a:chExt cx="2301385" cy="1371600"/>
          </a:xfrm>
        </p:grpSpPr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B9D43C4E-9BCD-845F-ABEF-5DA28981E6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9247515"/>
                </p:ext>
              </p:extLst>
            </p:nvPr>
          </p:nvGraphicFramePr>
          <p:xfrm>
            <a:off x="-110059" y="205192"/>
            <a:ext cx="2301385" cy="137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D46C6D2-41E4-4B38-100D-3F4AC6239D45}"/>
                </a:ext>
              </a:extLst>
            </p:cNvPr>
            <p:cNvGrpSpPr/>
            <p:nvPr/>
          </p:nvGrpSpPr>
          <p:grpSpPr>
            <a:xfrm>
              <a:off x="712049" y="597434"/>
              <a:ext cx="657167" cy="605980"/>
              <a:chOff x="712049" y="597434"/>
              <a:chExt cx="657167" cy="60598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6DEA32-C184-3217-519F-9510DAB75644}"/>
                  </a:ext>
                </a:extLst>
              </p:cNvPr>
              <p:cNvSpPr txBox="1"/>
              <p:nvPr/>
            </p:nvSpPr>
            <p:spPr>
              <a:xfrm>
                <a:off x="712049" y="597434"/>
                <a:ext cx="657167" cy="331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200" b="1">
                    <a:solidFill>
                      <a:srgbClr val="A8DBA7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 sz="1400">
                    <a:solidFill>
                      <a:srgbClr val="67A086"/>
                    </a:solidFill>
                  </a:rPr>
                  <a:t>4.0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52315E-261F-149F-3281-9F57BE8CDE85}"/>
                  </a:ext>
                </a:extLst>
              </p:cNvPr>
              <p:cNvSpPr txBox="1"/>
              <p:nvPr/>
            </p:nvSpPr>
            <p:spPr>
              <a:xfrm>
                <a:off x="1057223" y="871507"/>
                <a:ext cx="307826" cy="331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200" b="1">
                    <a:solidFill>
                      <a:srgbClr val="A8DBA7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 sz="11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CDA3A4-D79B-19E5-82BA-FF00B1B9C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902" y="828529"/>
                <a:ext cx="216700" cy="200116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AECD9CC-6C6D-7701-BC25-326EC889A799}"/>
              </a:ext>
            </a:extLst>
          </p:cNvPr>
          <p:cNvSpPr txBox="1"/>
          <p:nvPr/>
        </p:nvSpPr>
        <p:spPr>
          <a:xfrm>
            <a:off x="1766022" y="2057716"/>
            <a:ext cx="2060273" cy="4359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pPr algn="ctr"/>
            <a:r>
              <a:rPr lang="en-US" sz="900" b="1">
                <a:solidFill>
                  <a:schemeClr val="tx2">
                    <a:lumMod val="20000"/>
                    <a:lumOff val="80000"/>
                  </a:schemeClr>
                </a:solidFill>
                <a:latin typeface="Montserrat" pitchFamily="2" charset="0"/>
              </a:rPr>
              <a:t>Average personal </a:t>
            </a:r>
          </a:p>
          <a:p>
            <a:pPr algn="ctr"/>
            <a:r>
              <a:rPr lang="en-US" sz="900" b="1">
                <a:solidFill>
                  <a:schemeClr val="tx2">
                    <a:lumMod val="20000"/>
                    <a:lumOff val="80000"/>
                  </a:schemeClr>
                </a:solidFill>
                <a:latin typeface="Montserrat" pitchFamily="2" charset="0"/>
              </a:rPr>
              <a:t>effective score</a:t>
            </a:r>
          </a:p>
        </p:txBody>
      </p:sp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034127EC-1698-BFF6-04C5-35085A781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880391"/>
              </p:ext>
            </p:extLst>
          </p:nvPr>
        </p:nvGraphicFramePr>
        <p:xfrm>
          <a:off x="3930262" y="537845"/>
          <a:ext cx="4500938" cy="231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E5DA8068-436F-616F-2BE9-A46DB28883D6}"/>
              </a:ext>
            </a:extLst>
          </p:cNvPr>
          <p:cNvGrpSpPr/>
          <p:nvPr/>
        </p:nvGrpSpPr>
        <p:grpSpPr>
          <a:xfrm>
            <a:off x="1561753" y="707589"/>
            <a:ext cx="2486408" cy="1371600"/>
            <a:chOff x="1458370" y="185707"/>
            <a:chExt cx="2486408" cy="1371600"/>
          </a:xfrm>
        </p:grpSpPr>
        <p:graphicFrame>
          <p:nvGraphicFramePr>
            <p:cNvPr id="68" name="Chart 67">
              <a:extLst>
                <a:ext uri="{FF2B5EF4-FFF2-40B4-BE49-F238E27FC236}">
                  <a16:creationId xmlns:a16="http://schemas.microsoft.com/office/drawing/2014/main" id="{0BF64C7E-F1AA-60BE-71C3-7CC3AD2D0A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3418916"/>
                </p:ext>
              </p:extLst>
            </p:nvPr>
          </p:nvGraphicFramePr>
          <p:xfrm>
            <a:off x="1458370" y="185707"/>
            <a:ext cx="2486408" cy="137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0F96535-E705-F012-9973-E21432EC3240}"/>
                </a:ext>
              </a:extLst>
            </p:cNvPr>
            <p:cNvGrpSpPr/>
            <p:nvPr/>
          </p:nvGrpSpPr>
          <p:grpSpPr>
            <a:xfrm>
              <a:off x="2377504" y="597434"/>
              <a:ext cx="657167" cy="605980"/>
              <a:chOff x="2377504" y="597434"/>
              <a:chExt cx="657167" cy="60598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935658-8C92-4809-97BB-1BEF08E2AD3D}"/>
                  </a:ext>
                </a:extLst>
              </p:cNvPr>
              <p:cNvSpPr txBox="1"/>
              <p:nvPr/>
            </p:nvSpPr>
            <p:spPr>
              <a:xfrm>
                <a:off x="2377504" y="597434"/>
                <a:ext cx="657167" cy="331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200" b="1">
                    <a:solidFill>
                      <a:srgbClr val="A8DBA7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 sz="1400">
                    <a:solidFill>
                      <a:srgbClr val="589EA5"/>
                    </a:solidFill>
                  </a:rPr>
                  <a:t>3.3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A690CB0-C4D2-063F-3064-167F6E18EA01}"/>
                  </a:ext>
                </a:extLst>
              </p:cNvPr>
              <p:cNvSpPr txBox="1"/>
              <p:nvPr/>
            </p:nvSpPr>
            <p:spPr>
              <a:xfrm>
                <a:off x="2722678" y="871507"/>
                <a:ext cx="307826" cy="331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200" b="1">
                    <a:solidFill>
                      <a:srgbClr val="A8DBA7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 sz="11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B60C4EC-605A-38B9-E816-8F76CB20D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9357" y="828529"/>
                <a:ext cx="216700" cy="200116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3E759B9-6DAD-B330-4D45-74744D58FE45}"/>
              </a:ext>
            </a:extLst>
          </p:cNvPr>
          <p:cNvSpPr txBox="1"/>
          <p:nvPr/>
        </p:nvSpPr>
        <p:spPr>
          <a:xfrm>
            <a:off x="379818" y="278454"/>
            <a:ext cx="2896181" cy="47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 sz="1000">
                <a:solidFill>
                  <a:srgbClr val="A8DBA7"/>
                </a:solidFill>
                <a:latin typeface="Montserrat" pitchFamily="2" charset="0"/>
              </a:rPr>
              <a:t>40.9% </a:t>
            </a:r>
            <a:r>
              <a:rPr lang="en-US" sz="1000">
                <a:solidFill>
                  <a:schemeClr val="bg2">
                    <a:lumMod val="25000"/>
                    <a:lumOff val="75000"/>
                  </a:schemeClr>
                </a:solidFill>
                <a:latin typeface="Montserrat" pitchFamily="2" charset="0"/>
              </a:rPr>
              <a:t>and </a:t>
            </a:r>
            <a:r>
              <a:rPr lang="en-US" sz="1000">
                <a:solidFill>
                  <a:srgbClr val="A8DBA7"/>
                </a:solidFill>
                <a:latin typeface="Montserrat" pitchFamily="2" charset="0"/>
              </a:rPr>
              <a:t>32.8% </a:t>
            </a:r>
            <a:r>
              <a:rPr lang="en-US" sz="1000">
                <a:solidFill>
                  <a:schemeClr val="bg2">
                    <a:lumMod val="25000"/>
                    <a:lumOff val="75000"/>
                  </a:schemeClr>
                </a:solidFill>
                <a:latin typeface="Montserrat" pitchFamily="2" charset="0"/>
              </a:rPr>
              <a:t>for </a:t>
            </a:r>
            <a:br>
              <a:rPr lang="en-US" sz="1000">
                <a:solidFill>
                  <a:schemeClr val="bg2">
                    <a:lumMod val="25000"/>
                    <a:lumOff val="75000"/>
                  </a:schemeClr>
                </a:solidFill>
                <a:latin typeface="Montserrat" pitchFamily="2" charset="0"/>
              </a:rPr>
            </a:br>
            <a:r>
              <a:rPr lang="en-US" sz="1000" i="1">
                <a:solidFill>
                  <a:srgbClr val="A8DBA7"/>
                </a:solidFill>
                <a:latin typeface="Montserrat" pitchFamily="2" charset="0"/>
              </a:rPr>
              <a:t>interested</a:t>
            </a:r>
            <a:r>
              <a:rPr lang="en-US" sz="1000">
                <a:solidFill>
                  <a:schemeClr val="bg2">
                    <a:lumMod val="25000"/>
                    <a:lumOff val="75000"/>
                  </a:schemeClr>
                </a:solidFill>
                <a:latin typeface="Montserrat" pitchFamily="2" charset="0"/>
              </a:rPr>
              <a:t> and </a:t>
            </a:r>
            <a:r>
              <a:rPr lang="en-US" sz="1000" i="1">
                <a:solidFill>
                  <a:srgbClr val="A8DBA7"/>
                </a:solidFill>
                <a:latin typeface="Montserrat" pitchFamily="2" charset="0"/>
              </a:rPr>
              <a:t>very interested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FD9AD-7765-3D2D-F1DD-D70069F123DE}"/>
              </a:ext>
            </a:extLst>
          </p:cNvPr>
          <p:cNvSpPr txBox="1"/>
          <p:nvPr/>
        </p:nvSpPr>
        <p:spPr>
          <a:xfrm>
            <a:off x="3916678" y="3111021"/>
            <a:ext cx="2060273" cy="3104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 sz="1200" b="1">
                <a:latin typeface="Montserrat" pitchFamily="2" charset="0"/>
              </a:rPr>
              <a:t>Top</a:t>
            </a:r>
            <a:r>
              <a:rPr lang="en-US" sz="1200" b="1">
                <a:solidFill>
                  <a:schemeClr val="bg2">
                    <a:lumMod val="25000"/>
                    <a:lumOff val="75000"/>
                  </a:schemeClr>
                </a:solidFill>
                <a:latin typeface="Montserrat" pitchFamily="2" charset="0"/>
              </a:rPr>
              <a:t> </a:t>
            </a:r>
            <a:r>
              <a:rPr lang="en-US" sz="1200" b="1">
                <a:solidFill>
                  <a:srgbClr val="A8DBA7"/>
                </a:solidFill>
                <a:latin typeface="Montserrat" pitchFamily="2" charset="0"/>
              </a:rPr>
              <a:t>3 difficulties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630D3DF-CF1D-1045-2EC9-3D23CD5562DC}"/>
              </a:ext>
            </a:extLst>
          </p:cNvPr>
          <p:cNvGrpSpPr/>
          <p:nvPr/>
        </p:nvGrpSpPr>
        <p:grpSpPr>
          <a:xfrm>
            <a:off x="3916678" y="3460842"/>
            <a:ext cx="4826860" cy="307777"/>
            <a:chOff x="3916678" y="3201642"/>
            <a:chExt cx="4826860" cy="30777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B715C5-9046-14C8-9856-9D2748EB5C0D}"/>
                </a:ext>
              </a:extLst>
            </p:cNvPr>
            <p:cNvSpPr txBox="1"/>
            <p:nvPr/>
          </p:nvSpPr>
          <p:spPr>
            <a:xfrm>
              <a:off x="3916678" y="3213953"/>
              <a:ext cx="3749040" cy="2831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lnSpc>
                  <a:spcPct val="130000"/>
                </a:lnSpc>
                <a:defRPr sz="1050">
                  <a:solidFill>
                    <a:schemeClr val="bg1"/>
                  </a:solidFill>
                  <a:latin typeface="Montserrat" pitchFamily="2" charset="0"/>
                </a:defRPr>
              </a:lvl1pPr>
            </a:lstStyle>
            <a:p>
              <a:pPr algn="l"/>
              <a:r>
                <a:rPr lang="en-US">
                  <a:solidFill>
                    <a:srgbClr val="D0F09F"/>
                  </a:solidFill>
                </a:rPr>
                <a:t>Lots of movement and devices </a:t>
              </a:r>
              <a:r>
                <a:rPr lang="en-US"/>
                <a:t>to deal with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A674D9-3BAD-8912-2298-F105F7C4A6F5}"/>
                </a:ext>
              </a:extLst>
            </p:cNvPr>
            <p:cNvSpPr txBox="1"/>
            <p:nvPr/>
          </p:nvSpPr>
          <p:spPr>
            <a:xfrm>
              <a:off x="7989338" y="3201642"/>
              <a:ext cx="754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i="0">
                  <a:solidFill>
                    <a:srgbClr val="D0F09F"/>
                  </a:solidFill>
                  <a:effectLst/>
                  <a:latin typeface="Montserrat" pitchFamily="2" charset="0"/>
                </a:rPr>
                <a:t>46.6%</a:t>
              </a:r>
              <a:endParaRPr lang="en-US" b="1">
                <a:solidFill>
                  <a:srgbClr val="D0F09F"/>
                </a:solidFill>
                <a:latin typeface="Montserrat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73D14E-7121-45F4-EC39-FD3C1751FADE}"/>
              </a:ext>
            </a:extLst>
          </p:cNvPr>
          <p:cNvGrpSpPr/>
          <p:nvPr/>
        </p:nvGrpSpPr>
        <p:grpSpPr>
          <a:xfrm>
            <a:off x="3916678" y="3878672"/>
            <a:ext cx="4826860" cy="307777"/>
            <a:chOff x="3916678" y="3679838"/>
            <a:chExt cx="4826860" cy="3077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B64C5C8-D965-920B-D39C-E10532297D96}"/>
                </a:ext>
              </a:extLst>
            </p:cNvPr>
            <p:cNvSpPr txBox="1"/>
            <p:nvPr/>
          </p:nvSpPr>
          <p:spPr>
            <a:xfrm>
              <a:off x="3916678" y="3692149"/>
              <a:ext cx="3749040" cy="2831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 sz="1050">
                  <a:solidFill>
                    <a:schemeClr val="bg1"/>
                  </a:solidFill>
                  <a:latin typeface="Montserrat" pitchFamily="2" charset="0"/>
                </a:defRPr>
              </a:lvl1pPr>
            </a:lstStyle>
            <a:p>
              <a:r>
                <a:rPr lang="en-US"/>
                <a:t>Managing and </a:t>
              </a:r>
              <a:r>
                <a:rPr lang="en-US">
                  <a:solidFill>
                    <a:srgbClr val="D0F09F"/>
                  </a:solidFill>
                </a:rPr>
                <a:t>retrieving notes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437836-AF81-93EA-3734-29F0369DE280}"/>
                </a:ext>
              </a:extLst>
            </p:cNvPr>
            <p:cNvSpPr txBox="1"/>
            <p:nvPr/>
          </p:nvSpPr>
          <p:spPr>
            <a:xfrm>
              <a:off x="7989338" y="3679838"/>
              <a:ext cx="754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i="0">
                  <a:solidFill>
                    <a:srgbClr val="A8DBA7"/>
                  </a:solidFill>
                  <a:effectLst/>
                  <a:latin typeface="Montserrat" pitchFamily="2" charset="0"/>
                </a:rPr>
                <a:t>44%</a:t>
              </a:r>
              <a:endParaRPr lang="en-US" b="1">
                <a:solidFill>
                  <a:srgbClr val="A8DBA7"/>
                </a:solidFill>
                <a:latin typeface="Montserrat" pitchFamily="2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2AF15B8-F75E-890F-8E81-480E1195B7F9}"/>
              </a:ext>
            </a:extLst>
          </p:cNvPr>
          <p:cNvGrpSpPr/>
          <p:nvPr/>
        </p:nvGrpSpPr>
        <p:grpSpPr>
          <a:xfrm>
            <a:off x="3916678" y="4296502"/>
            <a:ext cx="4826860" cy="307777"/>
            <a:chOff x="3916678" y="4152502"/>
            <a:chExt cx="4826860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D99332-DC9E-F8A3-45AF-407D2F67C3F3}"/>
                </a:ext>
              </a:extLst>
            </p:cNvPr>
            <p:cNvSpPr txBox="1"/>
            <p:nvPr/>
          </p:nvSpPr>
          <p:spPr>
            <a:xfrm>
              <a:off x="3916678" y="4164813"/>
              <a:ext cx="3749040" cy="2831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30000"/>
                </a:lnSpc>
                <a:defRPr sz="1050">
                  <a:solidFill>
                    <a:schemeClr val="bg1"/>
                  </a:solidFill>
                  <a:latin typeface="Montserrat" pitchFamily="2" charset="0"/>
                </a:defRPr>
              </a:lvl1pPr>
            </a:lstStyle>
            <a:p>
              <a:r>
                <a:rPr lang="en-US"/>
                <a:t>Lack of </a:t>
              </a:r>
              <a:r>
                <a:rPr lang="en-US">
                  <a:solidFill>
                    <a:srgbClr val="D0F09F"/>
                  </a:solidFill>
                </a:rPr>
                <a:t>formatting and visualizing abilities</a:t>
              </a:r>
              <a:r>
                <a:rPr lang="en-US"/>
                <a:t> in notes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4C1089-5E98-FC9A-945D-1F2F8667E29F}"/>
                </a:ext>
              </a:extLst>
            </p:cNvPr>
            <p:cNvSpPr txBox="1"/>
            <p:nvPr/>
          </p:nvSpPr>
          <p:spPr>
            <a:xfrm>
              <a:off x="7989338" y="4152502"/>
              <a:ext cx="754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i="0">
                  <a:solidFill>
                    <a:schemeClr val="accent2">
                      <a:lumMod val="75000"/>
                    </a:schemeClr>
                  </a:solidFill>
                  <a:effectLst/>
                  <a:latin typeface="Montserrat" pitchFamily="2" charset="0"/>
                </a:rPr>
                <a:t>42.2%</a:t>
              </a:r>
              <a:endParaRPr lang="en-US" b="1">
                <a:solidFill>
                  <a:schemeClr val="accent2">
                    <a:lumMod val="75000"/>
                  </a:schemeClr>
                </a:solidFill>
                <a:latin typeface="Montserrat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521BC0-AF91-F99E-1596-57764CAD3D20}"/>
              </a:ext>
            </a:extLst>
          </p:cNvPr>
          <p:cNvGrpSpPr/>
          <p:nvPr/>
        </p:nvGrpSpPr>
        <p:grpSpPr>
          <a:xfrm>
            <a:off x="596872" y="2576569"/>
            <a:ext cx="2842916" cy="1920259"/>
            <a:chOff x="-110059" y="205192"/>
            <a:chExt cx="2301385" cy="1371600"/>
          </a:xfrm>
        </p:grpSpPr>
        <p:graphicFrame>
          <p:nvGraphicFramePr>
            <p:cNvPr id="114" name="Chart 113">
              <a:extLst>
                <a:ext uri="{FF2B5EF4-FFF2-40B4-BE49-F238E27FC236}">
                  <a16:creationId xmlns:a16="http://schemas.microsoft.com/office/drawing/2014/main" id="{91A51EB2-B15F-CB39-7625-B88BCE492D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9751999"/>
                </p:ext>
              </p:extLst>
            </p:nvPr>
          </p:nvGraphicFramePr>
          <p:xfrm>
            <a:off x="-110059" y="205192"/>
            <a:ext cx="2301385" cy="137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2C4F88C-AF70-864E-7D20-312F07154B76}"/>
                </a:ext>
              </a:extLst>
            </p:cNvPr>
            <p:cNvGrpSpPr/>
            <p:nvPr/>
          </p:nvGrpSpPr>
          <p:grpSpPr>
            <a:xfrm>
              <a:off x="712049" y="597434"/>
              <a:ext cx="657167" cy="605980"/>
              <a:chOff x="712049" y="597434"/>
              <a:chExt cx="657167" cy="60598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02E6E0A-7E47-B401-8B20-34A59285B115}"/>
                  </a:ext>
                </a:extLst>
              </p:cNvPr>
              <p:cNvSpPr txBox="1"/>
              <p:nvPr/>
            </p:nvSpPr>
            <p:spPr>
              <a:xfrm>
                <a:off x="712049" y="597434"/>
                <a:ext cx="657167" cy="331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200" b="1">
                    <a:solidFill>
                      <a:srgbClr val="A8DBA7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 sz="1800"/>
                  <a:t>4.2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C72E9F-42DF-7F72-EC76-FD2382DF39D9}"/>
                  </a:ext>
                </a:extLst>
              </p:cNvPr>
              <p:cNvSpPr txBox="1"/>
              <p:nvPr/>
            </p:nvSpPr>
            <p:spPr>
              <a:xfrm>
                <a:off x="1057223" y="871507"/>
                <a:ext cx="307826" cy="331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0" indent="0">
                  <a:buClr>
                    <a:schemeClr val="dk1"/>
                  </a:buClr>
                  <a:buSzPts val="1100"/>
                  <a:buNone/>
                  <a:defRPr sz="1200" b="1">
                    <a:solidFill>
                      <a:srgbClr val="A8DBA7"/>
                    </a:solidFill>
                    <a:latin typeface="Montserrat" panose="00000500000000000000" pitchFamily="2" charset="0"/>
                    <a:ea typeface="Lato Light"/>
                    <a:cs typeface="Lato Light"/>
                  </a:defRPr>
                </a:lvl1pPr>
              </a:lstStyle>
              <a:p>
                <a:r>
                  <a:rPr lang="en-US" sz="14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75208C8-BBC6-F970-9EBE-B0FB9B01C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902" y="828529"/>
                <a:ext cx="216700" cy="200116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0F635C6-0D39-464D-15EA-2FB800E4913F}"/>
              </a:ext>
            </a:extLst>
          </p:cNvPr>
          <p:cNvSpPr txBox="1"/>
          <p:nvPr/>
        </p:nvSpPr>
        <p:spPr>
          <a:xfrm>
            <a:off x="445427" y="4444341"/>
            <a:ext cx="31458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>
                <a:solidFill>
                  <a:srgbClr val="D0F09F"/>
                </a:solidFill>
                <a:latin typeface="Montserrat" pitchFamily="2" charset="0"/>
              </a:rPr>
              <a:t>The need of a truly optimal solution </a:t>
            </a:r>
          </a:p>
          <a:p>
            <a:pPr algn="ctr"/>
            <a:r>
              <a:rPr lang="en-US" sz="1050" b="1">
                <a:solidFill>
                  <a:srgbClr val="D0F09F"/>
                </a:solidFill>
                <a:latin typeface="Montserrat" pitchFamily="2" charset="0"/>
              </a:rPr>
              <a:t>to support the learning process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4068B82-1850-C8C5-4031-BF12FE89CF80}"/>
              </a:ext>
            </a:extLst>
          </p:cNvPr>
          <p:cNvCxnSpPr>
            <a:cxnSpLocks/>
          </p:cNvCxnSpPr>
          <p:nvPr/>
        </p:nvCxnSpPr>
        <p:spPr>
          <a:xfrm>
            <a:off x="3758400" y="289569"/>
            <a:ext cx="0" cy="4585659"/>
          </a:xfrm>
          <a:prstGeom prst="line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5718B24-3C1F-22E8-7455-02C1B09CE357}"/>
              </a:ext>
            </a:extLst>
          </p:cNvPr>
          <p:cNvSpPr txBox="1"/>
          <p:nvPr/>
        </p:nvSpPr>
        <p:spPr>
          <a:xfrm>
            <a:off x="3916678" y="279972"/>
            <a:ext cx="3477722" cy="3104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200" b="1">
                <a:solidFill>
                  <a:schemeClr val="bg2">
                    <a:lumMod val="25000"/>
                    <a:lumOff val="75000"/>
                  </a:schemeClr>
                </a:solidFill>
                <a:latin typeface="Montserrat" pitchFamily="2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Self-assessment of process effectiveness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BD05739-0B51-E1AC-7909-C221184888E0}"/>
              </a:ext>
            </a:extLst>
          </p:cNvPr>
          <p:cNvCxnSpPr>
            <a:cxnSpLocks/>
          </p:cNvCxnSpPr>
          <p:nvPr/>
        </p:nvCxnSpPr>
        <p:spPr>
          <a:xfrm flipH="1" flipV="1">
            <a:off x="3978630" y="2908485"/>
            <a:ext cx="4779308" cy="28690"/>
          </a:xfrm>
          <a:prstGeom prst="line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8002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erson in white dress shirt holding white paper">
            <a:extLst>
              <a:ext uri="{FF2B5EF4-FFF2-40B4-BE49-F238E27FC236}">
                <a16:creationId xmlns:a16="http://schemas.microsoft.com/office/drawing/2014/main" id="{D05CA026-83F0-BDA5-4D59-514AB1758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99" b="7899"/>
          <a:stretch/>
        </p:blipFill>
        <p:spPr bwMode="auto">
          <a:xfrm flipH="1">
            <a:off x="1452716" y="0"/>
            <a:ext cx="769128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923961-1953-9701-D1F7-2C0AED8451DA}"/>
              </a:ext>
            </a:extLst>
          </p:cNvPr>
          <p:cNvSpPr/>
          <p:nvPr/>
        </p:nvSpPr>
        <p:spPr>
          <a:xfrm>
            <a:off x="-2" y="0"/>
            <a:ext cx="9144002" cy="5143500"/>
          </a:xfrm>
          <a:prstGeom prst="rect">
            <a:avLst/>
          </a:prstGeom>
          <a:gradFill flip="none" rotWithShape="1">
            <a:gsLst>
              <a:gs pos="76000">
                <a:srgbClr val="FFFFFF">
                  <a:alpha val="69000"/>
                </a:srgbClr>
              </a:gs>
              <a:gs pos="3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4779F721-6E32-3470-DDD5-A28A0523D0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6470" t="24967" r="10011" b="24494"/>
          <a:stretch/>
        </p:blipFill>
        <p:spPr>
          <a:xfrm>
            <a:off x="-2098101" y="3438508"/>
            <a:ext cx="4991444" cy="2824565"/>
          </a:xfrm>
          <a:prstGeom prst="flowChartDecision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167427"/>
            <a:ext cx="2461573" cy="446217"/>
          </a:xfrm>
          <a:prstGeom prst="rect">
            <a:avLst/>
          </a:prstGeom>
          <a:noFill/>
          <a:ln w="12700">
            <a:solidFill>
              <a:srgbClr val="2226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261668"/>
            <a:ext cx="2367118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77BE9C"/>
                </a:solidFill>
                <a:latin typeface="Montserrat Medium" pitchFamily="2" charset="0"/>
                <a:ea typeface="Lato Light"/>
                <a:cs typeface="Lato Light"/>
              </a:rPr>
              <a:t>Preliminary conclusion</a:t>
            </a:r>
            <a:endParaRPr lang="en-US">
              <a:solidFill>
                <a:srgbClr val="77BE9C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11EFE54-DD38-94E4-7035-AE70ADB0B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D5898B-316E-F643-A968-61CB61164004}"/>
              </a:ext>
            </a:extLst>
          </p:cNvPr>
          <p:cNvSpPr txBox="1"/>
          <p:nvPr/>
        </p:nvSpPr>
        <p:spPr>
          <a:xfrm>
            <a:off x="597399" y="2535599"/>
            <a:ext cx="5622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47936F"/>
                </a:solidFill>
                <a:latin typeface="Montserrat Medium" pitchFamily="2" charset="0"/>
              </a:rPr>
              <a:t>Impact factors when choosing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472B86-9B90-92D6-DE88-D23A6CF933B8}"/>
              </a:ext>
            </a:extLst>
          </p:cNvPr>
          <p:cNvSpPr/>
          <p:nvPr/>
        </p:nvSpPr>
        <p:spPr>
          <a:xfrm>
            <a:off x="2367116" y="2261667"/>
            <a:ext cx="1839044" cy="36576"/>
          </a:xfrm>
          <a:prstGeom prst="rect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49B189-B2C3-9ABB-94BB-66607EAD17AE}"/>
              </a:ext>
            </a:extLst>
          </p:cNvPr>
          <p:cNvGrpSpPr/>
          <p:nvPr/>
        </p:nvGrpSpPr>
        <p:grpSpPr>
          <a:xfrm>
            <a:off x="665519" y="811663"/>
            <a:ext cx="5953145" cy="307777"/>
            <a:chOff x="416310" y="1011903"/>
            <a:chExt cx="5953145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247726-0BA3-DC7D-381C-48834109EE17}"/>
                </a:ext>
              </a:extLst>
            </p:cNvPr>
            <p:cNvSpPr txBox="1"/>
            <p:nvPr/>
          </p:nvSpPr>
          <p:spPr>
            <a:xfrm>
              <a:off x="746633" y="1011903"/>
              <a:ext cx="56228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2">
                      <a:lumMod val="90000"/>
                      <a:lumOff val="10000"/>
                    </a:schemeClr>
                  </a:solidFill>
                  <a:latin typeface="Montserrat Medium" pitchFamily="2" charset="0"/>
                </a:rPr>
                <a:t>Extensively reading and jotting down</a:t>
              </a:r>
            </a:p>
          </p:txBody>
        </p:sp>
        <p:pic>
          <p:nvPicPr>
            <p:cNvPr id="25" name="Graphic 24" descr="Books outline">
              <a:extLst>
                <a:ext uri="{FF2B5EF4-FFF2-40B4-BE49-F238E27FC236}">
                  <a16:creationId xmlns:a16="http://schemas.microsoft.com/office/drawing/2014/main" id="{3B98ACAF-0944-F7FA-EBBD-99CAD2B0F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6310" y="1051491"/>
              <a:ext cx="228600" cy="228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DEF7C0-FBF6-0F33-EE5F-55C691C2C3AF}"/>
              </a:ext>
            </a:extLst>
          </p:cNvPr>
          <p:cNvGrpSpPr/>
          <p:nvPr/>
        </p:nvGrpSpPr>
        <p:grpSpPr>
          <a:xfrm>
            <a:off x="665519" y="2056740"/>
            <a:ext cx="5953145" cy="307777"/>
            <a:chOff x="416310" y="2441334"/>
            <a:chExt cx="5953145" cy="307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889F31-1217-CB87-6A9C-CD30F49AE05D}"/>
                </a:ext>
              </a:extLst>
            </p:cNvPr>
            <p:cNvSpPr txBox="1"/>
            <p:nvPr/>
          </p:nvSpPr>
          <p:spPr>
            <a:xfrm>
              <a:off x="746633" y="2441334"/>
              <a:ext cx="56228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2">
                      <a:lumMod val="90000"/>
                      <a:lumOff val="10000"/>
                    </a:schemeClr>
                  </a:solidFill>
                  <a:latin typeface="Montserrat Medium" pitchFamily="2" charset="0"/>
                </a:rPr>
                <a:t>Demand for a all-in-one yet simple solution</a:t>
              </a:r>
            </a:p>
          </p:txBody>
        </p:sp>
        <p:pic>
          <p:nvPicPr>
            <p:cNvPr id="33" name="Graphic 32" descr="Brain in head outline">
              <a:extLst>
                <a:ext uri="{FF2B5EF4-FFF2-40B4-BE49-F238E27FC236}">
                  <a16:creationId xmlns:a16="http://schemas.microsoft.com/office/drawing/2014/main" id="{10C2CAE6-5159-6F83-901A-0E98DCB4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6310" y="2480922"/>
              <a:ext cx="228600" cy="2286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AEA7A3-F552-081F-81DA-FCD168B02799}"/>
              </a:ext>
            </a:extLst>
          </p:cNvPr>
          <p:cNvGrpSpPr/>
          <p:nvPr/>
        </p:nvGrpSpPr>
        <p:grpSpPr>
          <a:xfrm>
            <a:off x="665519" y="1226689"/>
            <a:ext cx="5953145" cy="307777"/>
            <a:chOff x="416310" y="1502355"/>
            <a:chExt cx="5953145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CDA4A5-984E-EC96-08A7-31757C6F3F88}"/>
                </a:ext>
              </a:extLst>
            </p:cNvPr>
            <p:cNvSpPr txBox="1"/>
            <p:nvPr/>
          </p:nvSpPr>
          <p:spPr>
            <a:xfrm>
              <a:off x="746633" y="1502355"/>
              <a:ext cx="56228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2">
                      <a:lumMod val="90000"/>
                      <a:lumOff val="10000"/>
                    </a:schemeClr>
                  </a:solidFill>
                  <a:latin typeface="Montserrat Medium" pitchFamily="2" charset="0"/>
                </a:rPr>
                <a:t>Leverage both physical and digital method</a:t>
              </a:r>
            </a:p>
          </p:txBody>
        </p:sp>
        <p:pic>
          <p:nvPicPr>
            <p:cNvPr id="27" name="Graphic 26" descr="Link outline">
              <a:extLst>
                <a:ext uri="{FF2B5EF4-FFF2-40B4-BE49-F238E27FC236}">
                  <a16:creationId xmlns:a16="http://schemas.microsoft.com/office/drawing/2014/main" id="{84EADB41-233A-35CD-412E-E38DE5D30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6310" y="1541943"/>
              <a:ext cx="228600" cy="228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4E0B85-A950-58AE-FD55-812482F2BC4D}"/>
              </a:ext>
            </a:extLst>
          </p:cNvPr>
          <p:cNvGrpSpPr/>
          <p:nvPr/>
        </p:nvGrpSpPr>
        <p:grpSpPr>
          <a:xfrm>
            <a:off x="665519" y="1641715"/>
            <a:ext cx="5953145" cy="307777"/>
            <a:chOff x="416310" y="1861557"/>
            <a:chExt cx="5953145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CD6D3-E3DF-87AF-B012-517242512330}"/>
                </a:ext>
              </a:extLst>
            </p:cNvPr>
            <p:cNvSpPr txBox="1"/>
            <p:nvPr/>
          </p:nvSpPr>
          <p:spPr>
            <a:xfrm>
              <a:off x="746633" y="1861557"/>
              <a:ext cx="56228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2">
                      <a:lumMod val="90000"/>
                      <a:lumOff val="10000"/>
                    </a:schemeClr>
                  </a:solidFill>
                  <a:latin typeface="Montserrat Medium" pitchFamily="2" charset="0"/>
                </a:rPr>
                <a:t>Great interest in personal productivity</a:t>
              </a:r>
            </a:p>
          </p:txBody>
        </p:sp>
        <p:pic>
          <p:nvPicPr>
            <p:cNvPr id="30" name="Graphic 29" descr="Person with idea outline">
              <a:extLst>
                <a:ext uri="{FF2B5EF4-FFF2-40B4-BE49-F238E27FC236}">
                  <a16:creationId xmlns:a16="http://schemas.microsoft.com/office/drawing/2014/main" id="{C25DA3CD-EDCA-1E11-6C49-6A19F5BA7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310" y="1901145"/>
              <a:ext cx="228600" cy="228600"/>
            </a:xfrm>
            <a:prstGeom prst="rect">
              <a:avLst/>
            </a:prstGeom>
          </p:spPr>
        </p:pic>
      </p:grp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FC83667F-D3D9-14B7-2150-2DFC8D5A8B15}"/>
              </a:ext>
            </a:extLst>
          </p:cNvPr>
          <p:cNvGrpSpPr/>
          <p:nvPr/>
        </p:nvGrpSpPr>
        <p:grpSpPr>
          <a:xfrm>
            <a:off x="567084" y="2788626"/>
            <a:ext cx="4424358" cy="2301917"/>
            <a:chOff x="743274" y="2949325"/>
            <a:chExt cx="5332994" cy="2301917"/>
          </a:xfrm>
        </p:grpSpPr>
        <p:graphicFrame>
          <p:nvGraphicFramePr>
            <p:cNvPr id="50" name="Chart 49">
              <a:extLst>
                <a:ext uri="{FF2B5EF4-FFF2-40B4-BE49-F238E27FC236}">
                  <a16:creationId xmlns:a16="http://schemas.microsoft.com/office/drawing/2014/main" id="{A5CD6574-2D59-B815-323D-6707E6ACDEA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1249318"/>
                </p:ext>
              </p:extLst>
            </p:nvPr>
          </p:nvGraphicFramePr>
          <p:xfrm>
            <a:off x="743274" y="2949325"/>
            <a:ext cx="5332994" cy="23019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56B66D-25A4-F027-D1EC-BC2176826669}"/>
                </a:ext>
              </a:extLst>
            </p:cNvPr>
            <p:cNvSpPr txBox="1"/>
            <p:nvPr/>
          </p:nvSpPr>
          <p:spPr>
            <a:xfrm>
              <a:off x="779815" y="4635611"/>
              <a:ext cx="220438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rgbClr val="173616"/>
                  </a:solidFill>
                  <a:latin typeface="Montserrat Medium" pitchFamily="2" charset="0"/>
                </a:rPr>
                <a:t>Organization level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BE05B4-B6CD-06D4-C174-26A137BC7731}"/>
                </a:ext>
              </a:extLst>
            </p:cNvPr>
            <p:cNvSpPr txBox="1"/>
            <p:nvPr/>
          </p:nvSpPr>
          <p:spPr>
            <a:xfrm>
              <a:off x="779815" y="4229948"/>
              <a:ext cx="2204383" cy="24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rgbClr val="173616"/>
                  </a:solidFill>
                  <a:latin typeface="Montserrat Medium" pitchFamily="2" charset="0"/>
                </a:rPr>
                <a:t>Personalization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AD418C1-B63F-E29B-CE10-76D2B1676BC4}"/>
                </a:ext>
              </a:extLst>
            </p:cNvPr>
            <p:cNvSpPr txBox="1"/>
            <p:nvPr/>
          </p:nvSpPr>
          <p:spPr>
            <a:xfrm>
              <a:off x="779815" y="3809348"/>
              <a:ext cx="2204383" cy="24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rgbClr val="173616"/>
                  </a:solidFill>
                  <a:latin typeface="Montserrat Medium" pitchFamily="2" charset="0"/>
                </a:rPr>
                <a:t>Cost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534EAB-9FF0-74C6-9D6F-F71AF5642B55}"/>
                </a:ext>
              </a:extLst>
            </p:cNvPr>
            <p:cNvSpPr txBox="1"/>
            <p:nvPr/>
          </p:nvSpPr>
          <p:spPr>
            <a:xfrm>
              <a:off x="779815" y="3421528"/>
              <a:ext cx="2204383" cy="24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rgbClr val="173616"/>
                  </a:solidFill>
                  <a:latin typeface="Montserrat Medium" pitchFamily="2" charset="0"/>
                </a:rPr>
                <a:t>Synchrony, connectivity</a:t>
              </a:r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38C0C7DB-3594-6D69-E14B-44E81C0CC00D}"/>
                </a:ext>
              </a:extLst>
            </p:cNvPr>
            <p:cNvSpPr txBox="1"/>
            <p:nvPr/>
          </p:nvSpPr>
          <p:spPr>
            <a:xfrm>
              <a:off x="779815" y="3005358"/>
              <a:ext cx="2204383" cy="24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rgbClr val="173616"/>
                  </a:solidFill>
                  <a:latin typeface="Montserrat Medium" pitchFamily="2" charset="0"/>
                </a:rPr>
                <a:t>User interface</a:t>
              </a:r>
            </a:p>
          </p:txBody>
        </p:sp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7A623B22-CA29-EEB8-289E-0A4C76F47B1F}"/>
              </a:ext>
            </a:extLst>
          </p:cNvPr>
          <p:cNvGrpSpPr/>
          <p:nvPr/>
        </p:nvGrpSpPr>
        <p:grpSpPr>
          <a:xfrm>
            <a:off x="5188989" y="827691"/>
            <a:ext cx="3375810" cy="3816161"/>
            <a:chOff x="5170791" y="943898"/>
            <a:chExt cx="3375810" cy="3816161"/>
          </a:xfrm>
        </p:grpSpPr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8E1DEF71-2E6F-8A9C-01CD-4AF95D33A70F}"/>
                </a:ext>
              </a:extLst>
            </p:cNvPr>
            <p:cNvSpPr/>
            <p:nvPr/>
          </p:nvSpPr>
          <p:spPr>
            <a:xfrm>
              <a:off x="5170791" y="943898"/>
              <a:ext cx="3237343" cy="368392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1000"/>
                  </a:schemeClr>
                </a:gs>
                <a:gs pos="50000">
                  <a:schemeClr val="bg1">
                    <a:alpha val="52000"/>
                  </a:schemeClr>
                </a:gs>
                <a:gs pos="100000">
                  <a:schemeClr val="bg1">
                    <a:shade val="100000"/>
                    <a:satMod val="115000"/>
                    <a:alpha val="27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AA1979FC-5B79-24E2-7C4C-3C9E96FA93D6}"/>
                </a:ext>
              </a:extLst>
            </p:cNvPr>
            <p:cNvSpPr/>
            <p:nvPr/>
          </p:nvSpPr>
          <p:spPr>
            <a:xfrm>
              <a:off x="5309258" y="1180759"/>
              <a:ext cx="3237343" cy="3579300"/>
            </a:xfrm>
            <a:prstGeom prst="rect">
              <a:avLst/>
            </a:prstGeom>
            <a:noFill/>
            <a:ln>
              <a:solidFill>
                <a:srgbClr val="D0F0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7" name="TextBox 2066">
            <a:extLst>
              <a:ext uri="{FF2B5EF4-FFF2-40B4-BE49-F238E27FC236}">
                <a16:creationId xmlns:a16="http://schemas.microsoft.com/office/drawing/2014/main" id="{86120ACE-9DC2-C397-1B27-AF00053139E6}"/>
              </a:ext>
            </a:extLst>
          </p:cNvPr>
          <p:cNvSpPr txBox="1"/>
          <p:nvPr/>
        </p:nvSpPr>
        <p:spPr>
          <a:xfrm>
            <a:off x="5494837" y="1783410"/>
            <a:ext cx="278181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Montserrat" pitchFamily="2" charset="0"/>
              </a:rPr>
              <a:t>Avid learners with </a:t>
            </a:r>
            <a:br>
              <a:rPr lang="en-US" sz="2000" b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Montserrat" pitchFamily="2" charset="0"/>
              </a:rPr>
            </a:br>
            <a:r>
              <a:rPr lang="en-US" sz="2000" b="1">
                <a:solidFill>
                  <a:srgbClr val="47936F"/>
                </a:solidFill>
                <a:effectLst/>
                <a:latin typeface="Montserrat" pitchFamily="2" charset="0"/>
              </a:rPr>
              <a:t>balanced note-taking methods </a:t>
            </a:r>
          </a:p>
          <a:p>
            <a:r>
              <a:rPr lang="en-US" sz="2000" b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Montserrat" pitchFamily="2" charset="0"/>
              </a:rPr>
              <a:t>and </a:t>
            </a:r>
            <a:r>
              <a:rPr lang="en-US" sz="2000" b="1">
                <a:solidFill>
                  <a:srgbClr val="47936F"/>
                </a:solidFill>
                <a:effectLst/>
                <a:latin typeface="Montserrat" pitchFamily="2" charset="0"/>
              </a:rPr>
              <a:t>moderate-high interest</a:t>
            </a:r>
            <a:r>
              <a:rPr lang="en-US" sz="2000" b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Montserrat" pitchFamily="2" charset="0"/>
              </a:rPr>
              <a:t>.</a:t>
            </a:r>
            <a:endParaRPr lang="en-US" sz="2000" b="1">
              <a:solidFill>
                <a:schemeClr val="bg2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071" name="Google Shape;163;p19">
            <a:extLst>
              <a:ext uri="{FF2B5EF4-FFF2-40B4-BE49-F238E27FC236}">
                <a16:creationId xmlns:a16="http://schemas.microsoft.com/office/drawing/2014/main" id="{2B3998AB-3B6F-8ACD-30CC-271E618B639A}"/>
              </a:ext>
            </a:extLst>
          </p:cNvPr>
          <p:cNvSpPr txBox="1">
            <a:spLocks/>
          </p:cNvSpPr>
          <p:nvPr/>
        </p:nvSpPr>
        <p:spPr>
          <a:xfrm>
            <a:off x="5114949" y="1793951"/>
            <a:ext cx="759775" cy="503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5400">
                <a:solidFill>
                  <a:schemeClr val="bg2">
                    <a:lumMod val="10000"/>
                    <a:lumOff val="90000"/>
                  </a:schemeClr>
                </a:solidFill>
                <a:latin typeface="Montserrat Medium" pitchFamily="2" charset="0"/>
                <a:ea typeface="Lato Light"/>
                <a:cs typeface="Lato Light"/>
              </a:rPr>
              <a:t>“</a:t>
            </a:r>
            <a:endParaRPr lang="en-US" sz="5400">
              <a:solidFill>
                <a:schemeClr val="bg2">
                  <a:lumMod val="10000"/>
                  <a:lumOff val="90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D2E1FC4B-CE8A-7AFC-356F-CE87DE16103E}"/>
              </a:ext>
            </a:extLst>
          </p:cNvPr>
          <p:cNvSpPr txBox="1"/>
          <p:nvPr/>
        </p:nvSpPr>
        <p:spPr>
          <a:xfrm>
            <a:off x="6618664" y="2854202"/>
            <a:ext cx="598009" cy="92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5400">
                <a:solidFill>
                  <a:schemeClr val="bg2">
                    <a:lumMod val="90000"/>
                    <a:lumOff val="10000"/>
                  </a:schemeClr>
                </a:solidFill>
                <a:latin typeface="Montserrat Medium" pitchFamily="2" charset="0"/>
                <a:ea typeface="Lato Light"/>
                <a:cs typeface="Lato Light"/>
              </a:defRPr>
            </a:lvl1pPr>
          </a:lstStyle>
          <a:p>
            <a:r>
              <a:rPr lang="vi-VN">
                <a:solidFill>
                  <a:schemeClr val="tx1">
                    <a:lumMod val="95000"/>
                    <a:lumOff val="5000"/>
                    <a:alpha val="8000"/>
                  </a:schemeClr>
                </a:solidFill>
              </a:rPr>
              <a:t>”</a:t>
            </a:r>
            <a:endParaRPr lang="en-US">
              <a:solidFill>
                <a:schemeClr val="tx1">
                  <a:lumMod val="95000"/>
                  <a:lumOff val="5000"/>
                  <a:alpha val="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5021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928941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86560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</a:rPr>
              <a:t>Customer understanding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4164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928941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86560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</a:rPr>
              <a:t>Market understanding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A41D1FA-17E7-28D6-CD56-D019F18561D0}"/>
              </a:ext>
            </a:extLst>
          </p:cNvPr>
          <p:cNvGrpSpPr/>
          <p:nvPr/>
        </p:nvGrpSpPr>
        <p:grpSpPr>
          <a:xfrm>
            <a:off x="310442" y="1046393"/>
            <a:ext cx="3935651" cy="1423106"/>
            <a:chOff x="767642" y="1599457"/>
            <a:chExt cx="3935651" cy="14231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3A0331-FE4F-0E15-D58F-1DDAE515CB62}"/>
                </a:ext>
              </a:extLst>
            </p:cNvPr>
            <p:cNvSpPr txBox="1"/>
            <p:nvPr/>
          </p:nvSpPr>
          <p:spPr>
            <a:xfrm>
              <a:off x="1261019" y="1858976"/>
              <a:ext cx="23818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rgbClr val="D0F09F"/>
                  </a:solidFill>
                  <a:latin typeface="Montserrat" pitchFamily="2" charset="0"/>
                </a:rPr>
                <a:t>Note-taking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B3B4A9-AC27-BC42-AC2F-A6485005F271}"/>
                </a:ext>
              </a:extLst>
            </p:cNvPr>
            <p:cNvSpPr txBox="1"/>
            <p:nvPr/>
          </p:nvSpPr>
          <p:spPr>
            <a:xfrm>
              <a:off x="799046" y="2237006"/>
              <a:ext cx="14477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ontserrat" pitchFamily="2" charset="0"/>
                </a:rPr>
                <a:t>Wiki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DD478B-C5CD-7504-1975-5E065B608721}"/>
                </a:ext>
              </a:extLst>
            </p:cNvPr>
            <p:cNvSpPr txBox="1"/>
            <p:nvPr/>
          </p:nvSpPr>
          <p:spPr>
            <a:xfrm>
              <a:off x="2246814" y="1599457"/>
              <a:ext cx="222451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>
                  <a:solidFill>
                    <a:schemeClr val="accent3">
                      <a:lumMod val="75000"/>
                    </a:schemeClr>
                  </a:solidFill>
                  <a:latin typeface="Montserrat" pitchFamily="2" charset="0"/>
                </a:rPr>
                <a:t>Document reader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FC0FEC-DD73-7DEE-E4FA-AC13007B5CD8}"/>
                </a:ext>
              </a:extLst>
            </p:cNvPr>
            <p:cNvSpPr txBox="1"/>
            <p:nvPr/>
          </p:nvSpPr>
          <p:spPr>
            <a:xfrm>
              <a:off x="1646690" y="2236366"/>
              <a:ext cx="305660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600" b="1">
                  <a:solidFill>
                    <a:srgbClr val="A8DBA7"/>
                  </a:solidFill>
                  <a:latin typeface="Montserrat" pitchFamily="2" charset="0"/>
                </a:defRPr>
              </a:lvl1pPr>
            </a:lstStyle>
            <a:p>
              <a:r>
                <a:rPr lang="en-US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Knowledge base platform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FF91CD-4772-654B-F523-A10863C62A0F}"/>
                </a:ext>
              </a:extLst>
            </p:cNvPr>
            <p:cNvSpPr txBox="1"/>
            <p:nvPr/>
          </p:nvSpPr>
          <p:spPr>
            <a:xfrm>
              <a:off x="962332" y="2714786"/>
              <a:ext cx="3609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600" b="1">
                  <a:solidFill>
                    <a:srgbClr val="A8DBA7"/>
                  </a:solidFill>
                  <a:latin typeface="Montserrat" pitchFamily="2" charset="0"/>
                </a:defRPr>
              </a:lvl1pPr>
            </a:lstStyle>
            <a:p>
              <a:r>
                <a:rPr lang="en-US" sz="1400">
                  <a:solidFill>
                    <a:srgbClr val="77BE9C"/>
                  </a:solidFill>
                </a:rPr>
                <a:t>Personal information manager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96128F-50C9-CD4E-8DD7-FC062ECA06D7}"/>
                </a:ext>
              </a:extLst>
            </p:cNvPr>
            <p:cNvSpPr txBox="1"/>
            <p:nvPr/>
          </p:nvSpPr>
          <p:spPr>
            <a:xfrm>
              <a:off x="767642" y="2514276"/>
              <a:ext cx="20979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600" b="1">
                  <a:solidFill>
                    <a:srgbClr val="A8DBA7"/>
                  </a:solidFill>
                  <a:latin typeface="Montserrat" pitchFamily="2" charset="0"/>
                </a:defRPr>
              </a:lvl1pPr>
            </a:lstStyle>
            <a:p>
              <a:r>
                <a:rPr lang="en-US" sz="1000">
                  <a:solidFill>
                    <a:srgbClr val="47936F"/>
                  </a:solidFill>
                </a:rPr>
                <a:t>Document collaborator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DFE52C-FCA5-9F18-E50B-77AB53006829}"/>
                </a:ext>
              </a:extLst>
            </p:cNvPr>
            <p:cNvSpPr txBox="1"/>
            <p:nvPr/>
          </p:nvSpPr>
          <p:spPr>
            <a:xfrm>
              <a:off x="806032" y="1644223"/>
              <a:ext cx="168131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600" b="1">
                  <a:solidFill>
                    <a:srgbClr val="A8DBA7"/>
                  </a:solidFill>
                  <a:latin typeface="Montserrat" pitchFamily="2" charset="0"/>
                </a:defRPr>
              </a:lvl1pPr>
            </a:lstStyle>
            <a:p>
              <a:r>
                <a:rPr lang="en-US">
                  <a:solidFill>
                    <a:srgbClr val="3D90B9"/>
                  </a:solidFill>
                </a:rPr>
                <a:t>Learning aid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492BD55-6797-CCB3-AEEC-E8C35B1078E0}"/>
              </a:ext>
            </a:extLst>
          </p:cNvPr>
          <p:cNvSpPr txBox="1"/>
          <p:nvPr/>
        </p:nvSpPr>
        <p:spPr>
          <a:xfrm>
            <a:off x="225313" y="2741402"/>
            <a:ext cx="2097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rgbClr val="A8DBA7"/>
                </a:solidFill>
                <a:latin typeface="Montserrat" pitchFamily="2" charset="0"/>
              </a:defRPr>
            </a:lvl1pPr>
          </a:lstStyle>
          <a:p>
            <a:r>
              <a:rPr lang="en-US" sz="1400" b="0">
                <a:solidFill>
                  <a:srgbClr val="77BE9C"/>
                </a:solidFill>
              </a:rPr>
              <a:t>General slogan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356504-B8AB-63E6-3427-F48620EAE576}"/>
              </a:ext>
            </a:extLst>
          </p:cNvPr>
          <p:cNvSpPr txBox="1"/>
          <p:nvPr/>
        </p:nvSpPr>
        <p:spPr>
          <a:xfrm>
            <a:off x="505132" y="3074095"/>
            <a:ext cx="3508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rgbClr val="A8DBA7"/>
                </a:solidFill>
                <a:latin typeface="Montserrat" pitchFamily="2" charset="0"/>
              </a:defRPr>
            </a:lvl1pPr>
          </a:lstStyle>
          <a:p>
            <a:r>
              <a:rPr lang="en-US" sz="1400" b="0">
                <a:solidFill>
                  <a:srgbClr val="77BE9C"/>
                </a:solidFill>
              </a:rPr>
              <a:t>“A second brain for you, forever”</a:t>
            </a:r>
          </a:p>
        </p:txBody>
      </p:sp>
      <p:sp>
        <p:nvSpPr>
          <p:cNvPr id="43" name="Google Shape;163;p19">
            <a:extLst>
              <a:ext uri="{FF2B5EF4-FFF2-40B4-BE49-F238E27FC236}">
                <a16:creationId xmlns:a16="http://schemas.microsoft.com/office/drawing/2014/main" id="{E18ECAD5-A7A0-D576-D5B7-DD30A77A8C74}"/>
              </a:ext>
            </a:extLst>
          </p:cNvPr>
          <p:cNvSpPr txBox="1">
            <a:spLocks/>
          </p:cNvSpPr>
          <p:nvPr/>
        </p:nvSpPr>
        <p:spPr>
          <a:xfrm>
            <a:off x="4362310" y="519403"/>
            <a:ext cx="286560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</a:rPr>
              <a:t>Market size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196583E-94D8-D1D0-150B-7A61CCCBC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871" y="883028"/>
            <a:ext cx="3346598" cy="160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1055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39D87D-2DE2-67E5-DB83-71B9D5F8A3D5}"/>
              </a:ext>
            </a:extLst>
          </p:cNvPr>
          <p:cNvSpPr/>
          <p:nvPr/>
        </p:nvSpPr>
        <p:spPr>
          <a:xfrm>
            <a:off x="525780" y="1340692"/>
            <a:ext cx="4739640" cy="1212442"/>
          </a:xfrm>
          <a:prstGeom prst="roundRect">
            <a:avLst>
              <a:gd name="adj" fmla="val 2225"/>
            </a:avLst>
          </a:pr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928941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86560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</a:rPr>
              <a:t>Market trend</a:t>
            </a:r>
            <a:endParaRPr lang="en-US">
              <a:solidFill>
                <a:schemeClr val="accent3"/>
              </a:solidFill>
              <a:latin typeface="Montserrat Medium" pitchFamily="2" charset="0"/>
              <a:ea typeface="Lato Light"/>
              <a:cs typeface="Lato Ligh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404DC64-7AD0-1958-DD8B-7EFC2B977B48}"/>
              </a:ext>
            </a:extLst>
          </p:cNvPr>
          <p:cNvSpPr txBox="1"/>
          <p:nvPr/>
        </p:nvSpPr>
        <p:spPr>
          <a:xfrm>
            <a:off x="449827" y="869947"/>
            <a:ext cx="4608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D0F09F"/>
                </a:solidFill>
                <a:latin typeface="Montserrat" pitchFamily="2" charset="0"/>
              </a:rPr>
              <a:t>Modularize into minor domain </a:t>
            </a:r>
          </a:p>
        </p:txBody>
      </p:sp>
      <p:pic>
        <p:nvPicPr>
          <p:cNvPr id="5122" name="Picture 2" descr="Substack - A new model for publishing">
            <a:extLst>
              <a:ext uri="{FF2B5EF4-FFF2-40B4-BE49-F238E27FC236}">
                <a16:creationId xmlns:a16="http://schemas.microsoft.com/office/drawing/2014/main" id="{F1B59D80-E4DF-A9B8-4D5A-78B92F27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97" y="869947"/>
            <a:ext cx="3546084" cy="400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51CFAB-9252-CA31-BBE3-DCDCBBC323A7}"/>
              </a:ext>
            </a:extLst>
          </p:cNvPr>
          <p:cNvGrpSpPr/>
          <p:nvPr/>
        </p:nvGrpSpPr>
        <p:grpSpPr>
          <a:xfrm>
            <a:off x="1033680" y="1505140"/>
            <a:ext cx="594360" cy="938058"/>
            <a:chOff x="879372" y="1325160"/>
            <a:chExt cx="594360" cy="938058"/>
          </a:xfrm>
        </p:grpSpPr>
        <p:pic>
          <p:nvPicPr>
            <p:cNvPr id="5126" name="Picture 6" descr="Substack Referral Integration">
              <a:extLst>
                <a:ext uri="{FF2B5EF4-FFF2-40B4-BE49-F238E27FC236}">
                  <a16:creationId xmlns:a16="http://schemas.microsoft.com/office/drawing/2014/main" id="{BBFD5EF2-F95D-0A2B-D913-2A28142E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372" y="1325160"/>
              <a:ext cx="594360" cy="59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Google Shape;163;p19">
              <a:extLst>
                <a:ext uri="{FF2B5EF4-FFF2-40B4-BE49-F238E27FC236}">
                  <a16:creationId xmlns:a16="http://schemas.microsoft.com/office/drawing/2014/main" id="{1FD2950B-0826-A6EC-3FF0-F51FE8FA95FF}"/>
                </a:ext>
              </a:extLst>
            </p:cNvPr>
            <p:cNvSpPr txBox="1">
              <a:spLocks/>
            </p:cNvSpPr>
            <p:nvPr/>
          </p:nvSpPr>
          <p:spPr>
            <a:xfrm>
              <a:off x="879372" y="2005484"/>
              <a:ext cx="594360" cy="257734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100">
                  <a:solidFill>
                    <a:schemeClr val="bg1"/>
                  </a:solidFill>
                  <a:latin typeface="Montserrat" pitchFamily="2" charset="0"/>
                </a:rPr>
                <a:t>Read</a:t>
              </a:r>
              <a:endParaRPr lang="en-US" sz="1100">
                <a:solidFill>
                  <a:schemeClr val="accent3"/>
                </a:solidFill>
                <a:latin typeface="Montserrat" pitchFamily="2" charset="0"/>
                <a:ea typeface="Lato Light"/>
                <a:cs typeface="Lato Ligh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0C5096-600B-7B83-A1BA-45943AE79133}"/>
              </a:ext>
            </a:extLst>
          </p:cNvPr>
          <p:cNvGrpSpPr/>
          <p:nvPr/>
        </p:nvGrpSpPr>
        <p:grpSpPr>
          <a:xfrm>
            <a:off x="3883281" y="1505140"/>
            <a:ext cx="1175416" cy="938058"/>
            <a:chOff x="1752600" y="1325160"/>
            <a:chExt cx="1175416" cy="938058"/>
          </a:xfrm>
        </p:grpSpPr>
        <p:pic>
          <p:nvPicPr>
            <p:cNvPr id="5128" name="Picture 8" descr="Instagram - Wikipedia">
              <a:extLst>
                <a:ext uri="{FF2B5EF4-FFF2-40B4-BE49-F238E27FC236}">
                  <a16:creationId xmlns:a16="http://schemas.microsoft.com/office/drawing/2014/main" id="{5C97C848-7B49-EB1A-AD8B-9634390FB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128" y="1325160"/>
              <a:ext cx="594360" cy="59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Google Shape;163;p19">
              <a:extLst>
                <a:ext uri="{FF2B5EF4-FFF2-40B4-BE49-F238E27FC236}">
                  <a16:creationId xmlns:a16="http://schemas.microsoft.com/office/drawing/2014/main" id="{F192714F-3949-FF5C-9C57-74971479C7C9}"/>
                </a:ext>
              </a:extLst>
            </p:cNvPr>
            <p:cNvSpPr txBox="1">
              <a:spLocks/>
            </p:cNvSpPr>
            <p:nvPr/>
          </p:nvSpPr>
          <p:spPr>
            <a:xfrm>
              <a:off x="1752600" y="2005484"/>
              <a:ext cx="1175416" cy="257734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100">
                  <a:solidFill>
                    <a:schemeClr val="bg1"/>
                  </a:solidFill>
                  <a:latin typeface="Montserrat" pitchFamily="2" charset="0"/>
                </a:rPr>
                <a:t>Share images</a:t>
              </a:r>
              <a:endParaRPr lang="en-US" sz="1100">
                <a:solidFill>
                  <a:schemeClr val="accent3"/>
                </a:solidFill>
                <a:latin typeface="Montserrat" pitchFamily="2" charset="0"/>
                <a:ea typeface="Lato Light"/>
                <a:cs typeface="Lato Ligh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903B1-B4F3-258F-A32E-B6F29E1C1363}"/>
              </a:ext>
            </a:extLst>
          </p:cNvPr>
          <p:cNvGrpSpPr/>
          <p:nvPr/>
        </p:nvGrpSpPr>
        <p:grpSpPr>
          <a:xfrm>
            <a:off x="2553556" y="1505140"/>
            <a:ext cx="773460" cy="938058"/>
            <a:chOff x="3335610" y="1325160"/>
            <a:chExt cx="773460" cy="938058"/>
          </a:xfrm>
        </p:grpSpPr>
        <p:sp>
          <p:nvSpPr>
            <p:cNvPr id="4" name="Google Shape;163;p19">
              <a:extLst>
                <a:ext uri="{FF2B5EF4-FFF2-40B4-BE49-F238E27FC236}">
                  <a16:creationId xmlns:a16="http://schemas.microsoft.com/office/drawing/2014/main" id="{8C7CE076-B41D-0577-5D98-D43B1B3EFD5D}"/>
                </a:ext>
              </a:extLst>
            </p:cNvPr>
            <p:cNvSpPr txBox="1">
              <a:spLocks/>
            </p:cNvSpPr>
            <p:nvPr/>
          </p:nvSpPr>
          <p:spPr>
            <a:xfrm>
              <a:off x="3335610" y="2005484"/>
              <a:ext cx="773460" cy="257734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100">
                  <a:solidFill>
                    <a:schemeClr val="bg1"/>
                  </a:solidFill>
                  <a:latin typeface="Montserrat" pitchFamily="2" charset="0"/>
                </a:rPr>
                <a:t>Meeting</a:t>
              </a:r>
              <a:endParaRPr lang="en-US" sz="1100">
                <a:solidFill>
                  <a:schemeClr val="accent3"/>
                </a:solidFill>
                <a:latin typeface="Montserrat" pitchFamily="2" charset="0"/>
                <a:ea typeface="Lato Light"/>
                <a:cs typeface="Lato Light"/>
              </a:endParaRPr>
            </a:p>
          </p:txBody>
        </p:sp>
        <p:pic>
          <p:nvPicPr>
            <p:cNvPr id="5130" name="Picture 10" descr="Zoom - One Platform to Connect - Apps on Google Play">
              <a:extLst>
                <a:ext uri="{FF2B5EF4-FFF2-40B4-BE49-F238E27FC236}">
                  <a16:creationId xmlns:a16="http://schemas.microsoft.com/office/drawing/2014/main" id="{653E83FC-1FC3-993A-F6FF-B6594B5EA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160" y="1325160"/>
              <a:ext cx="594360" cy="59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34" name="Picture 14" descr="Looker - YouTube">
            <a:extLst>
              <a:ext uri="{FF2B5EF4-FFF2-40B4-BE49-F238E27FC236}">
                <a16:creationId xmlns:a16="http://schemas.microsoft.com/office/drawing/2014/main" id="{45A27D6D-F8F7-F9EC-5BCF-4A753A444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2" y="2974134"/>
            <a:ext cx="1124772" cy="112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oogle Cloud Platform Review | PCMag">
            <a:extLst>
              <a:ext uri="{FF2B5EF4-FFF2-40B4-BE49-F238E27FC236}">
                <a16:creationId xmlns:a16="http://schemas.microsoft.com/office/drawing/2014/main" id="{0CE6BAC6-4D1B-98DE-DCDC-58737AB7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75" y="2974134"/>
            <a:ext cx="1996668" cy="112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83AFF-DA8E-3A06-4246-20F46E46C824}"/>
              </a:ext>
            </a:extLst>
          </p:cNvPr>
          <p:cNvSpPr txBox="1"/>
          <p:nvPr/>
        </p:nvSpPr>
        <p:spPr>
          <a:xfrm>
            <a:off x="458027" y="4273553"/>
            <a:ext cx="169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Montserrat" pitchFamily="2" charset="0"/>
              </a:rPr>
              <a:t>Business Intelligence</a:t>
            </a:r>
            <a:endParaRPr lang="en-US" sz="1100">
              <a:solidFill>
                <a:schemeClr val="accent3"/>
              </a:solidFill>
              <a:latin typeface="Montserrat" pitchFamily="2" charset="0"/>
              <a:ea typeface="Lato Light"/>
              <a:cs typeface="Lato Ligh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E32F9-EEA4-0A05-99AA-604942669857}"/>
              </a:ext>
            </a:extLst>
          </p:cNvPr>
          <p:cNvCxnSpPr>
            <a:cxnSpLocks/>
          </p:cNvCxnSpPr>
          <p:nvPr/>
        </p:nvCxnSpPr>
        <p:spPr>
          <a:xfrm flipH="1">
            <a:off x="1980166" y="3536520"/>
            <a:ext cx="1083074" cy="0"/>
          </a:xfrm>
          <a:prstGeom prst="straightConnector1">
            <a:avLst/>
          </a:prstGeom>
          <a:ln>
            <a:solidFill>
              <a:srgbClr val="A8DBA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E78BD8-3511-B920-3CD8-2720642C7549}"/>
              </a:ext>
            </a:extLst>
          </p:cNvPr>
          <p:cNvSpPr txBox="1"/>
          <p:nvPr/>
        </p:nvSpPr>
        <p:spPr>
          <a:xfrm>
            <a:off x="1984777" y="3257996"/>
            <a:ext cx="1019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rgbClr val="A8DBA7"/>
                </a:solidFill>
                <a:latin typeface="Montserrat" pitchFamily="2" charset="0"/>
              </a:rPr>
              <a:t>acquired</a:t>
            </a:r>
            <a:endParaRPr lang="en-US" sz="1100">
              <a:solidFill>
                <a:srgbClr val="A8DBA7"/>
              </a:solidFill>
              <a:latin typeface="Montserrat" pitchFamily="2" charset="0"/>
              <a:ea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9296170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Meeting Template">
  <a:themeElements>
    <a:clrScheme name="Simple Light">
      <a:dk1>
        <a:srgbClr val="000000"/>
      </a:dk1>
      <a:lt1>
        <a:srgbClr val="FFFFFF"/>
      </a:lt1>
      <a:dk2>
        <a:srgbClr val="22262D"/>
      </a:dk2>
      <a:lt2>
        <a:srgbClr val="3B424C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919</Words>
  <Application>Microsoft Office PowerPoint</Application>
  <PresentationFormat>On-screen Show (16:9)</PresentationFormat>
  <Paragraphs>212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-apple-system</vt:lpstr>
      <vt:lpstr>Fira Sans Extra Condensed Medium</vt:lpstr>
      <vt:lpstr>Squada One</vt:lpstr>
      <vt:lpstr>Unica One</vt:lpstr>
      <vt:lpstr>Arial</vt:lpstr>
      <vt:lpstr>Lato Light</vt:lpstr>
      <vt:lpstr>Montserrat</vt:lpstr>
      <vt:lpstr>Montserrat Light</vt:lpstr>
      <vt:lpstr>Montserrat Medium</vt:lpstr>
      <vt:lpstr>Montserrat SemiBold</vt:lpstr>
      <vt:lpstr>Segoe UI Historic</vt:lpstr>
      <vt:lpstr>Meeting Template</vt:lpstr>
      <vt:lpstr>Learning and document reading solution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meeting</dc:title>
  <dc:creator>Admin</dc:creator>
  <cp:lastModifiedBy>Nguyen Dang</cp:lastModifiedBy>
  <cp:revision>534</cp:revision>
  <dcterms:modified xsi:type="dcterms:W3CDTF">2023-03-01T18:01:45Z</dcterms:modified>
</cp:coreProperties>
</file>