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0"/>
  </p:notesMasterIdLst>
  <p:sldIdLst>
    <p:sldId id="321" r:id="rId2"/>
    <p:sldId id="257" r:id="rId3"/>
    <p:sldId id="300" r:id="rId4"/>
    <p:sldId id="335" r:id="rId5"/>
    <p:sldId id="324" r:id="rId6"/>
    <p:sldId id="338" r:id="rId7"/>
    <p:sldId id="326" r:id="rId8"/>
    <p:sldId id="327" r:id="rId9"/>
    <p:sldId id="336" r:id="rId10"/>
    <p:sldId id="328" r:id="rId11"/>
    <p:sldId id="329" r:id="rId12"/>
    <p:sldId id="337" r:id="rId13"/>
    <p:sldId id="331" r:id="rId14"/>
    <p:sldId id="330" r:id="rId15"/>
    <p:sldId id="332" r:id="rId16"/>
    <p:sldId id="333" r:id="rId17"/>
    <p:sldId id="334" r:id="rId18"/>
    <p:sldId id="270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936F"/>
    <a:srgbClr val="D0F09F"/>
    <a:srgbClr val="A8DBA7"/>
    <a:srgbClr val="77BE9C"/>
    <a:srgbClr val="2C3139"/>
    <a:srgbClr val="22262D"/>
    <a:srgbClr val="496B4D"/>
    <a:srgbClr val="173616"/>
    <a:srgbClr val="2F6D2D"/>
    <a:srgbClr val="3D9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1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Concern</c:v>
                </c:pt>
              </c:strCache>
            </c:strRef>
          </c:tx>
          <c:spPr>
            <a:solidFill>
              <a:schemeClr val="bg2">
                <a:lumMod val="50000"/>
                <a:lumOff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A8DBA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2A-4616-B42F-C034BE521F00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2A-4616-B42F-C034BE521F00}"/>
              </c:ext>
            </c:extLst>
          </c:dPt>
          <c:cat>
            <c:strRef>
              <c:f>Sheet1!$A$2:$A$3</c:f>
              <c:strCache>
                <c:ptCount val="2"/>
                <c:pt idx="0">
                  <c:v>Rating</c:v>
                </c:pt>
                <c:pt idx="1">
                  <c:v>Rest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</c:v>
                </c:pt>
                <c:pt idx="1">
                  <c:v>21.303000000000001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2A-4616-B42F-C034BE521F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Simples is best, less is more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8942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Simples is best, less is more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1343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Simples is best, less is more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3663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Simples is best, less is more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0957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407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68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434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Simples is best, less is more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4287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Simples is best, less is more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261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Simples is best, less is more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0435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Simples is best, less is more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95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Simples is best, less is more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0254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Simples is best, less is more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8302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Simples is best, less is more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487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Simples is best, less is more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578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63600" y="7868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70950" y="2444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5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2828850" y="2085625"/>
            <a:ext cx="3029100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-92200" y="550200"/>
            <a:ext cx="17817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1_1_2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2638350" y="-156902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1"/>
          </p:nvPr>
        </p:nvSpPr>
        <p:spPr>
          <a:xfrm>
            <a:off x="3031200" y="18570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1F56-490F-4768-AE35-24FD780C8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B8D50-4631-4535-A46A-27F4FB90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7A696-11E3-4B67-916C-D1A435EB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11F5-4086-497A-BAA6-B2394B53C89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F4EDA-F0AA-4E10-940E-DBC2539C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098A3-17F3-49C6-9865-B7FC6FEC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BDF0-438C-494E-B623-9BB4CEC66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6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2262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●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○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■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●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○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■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●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○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Lato Light"/>
              <a:buChar char="■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9" r:id="rId4"/>
    <p:sldLayoutId id="214748366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6D698A7-CAA5-4675-9E32-537A62494F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470" t="24967" r="10011" b="24494"/>
          <a:stretch/>
        </p:blipFill>
        <p:spPr>
          <a:xfrm>
            <a:off x="5617963" y="3256500"/>
            <a:ext cx="6451395" cy="3650724"/>
          </a:xfrm>
          <a:prstGeom prst="flowChartDecision">
            <a:avLst/>
          </a:prstGeom>
        </p:spPr>
      </p:pic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65920" y="1597708"/>
            <a:ext cx="6805280" cy="15289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8CCEAA"/>
                </a:solidFill>
                <a:latin typeface="Montserrat Medium" panose="00000600000000000000" pitchFamily="2" charset="0"/>
                <a:cs typeface="Poppins" panose="00000500000000000000" pitchFamily="50" charset="0"/>
              </a:rPr>
              <a:t>Business Forecast &amp; Fundrasing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243990-4243-42E4-801A-0466DCFA07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96487" y="4235923"/>
            <a:ext cx="874713" cy="48172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0E6B936-CB76-42D9-BC26-FFDB6ECCCC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0837" y="3454918"/>
            <a:ext cx="362855" cy="400071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BF23FE95-59A8-4AD1-8C73-F837FF0B7954}"/>
              </a:ext>
            </a:extLst>
          </p:cNvPr>
          <p:cNvGrpSpPr/>
          <p:nvPr/>
        </p:nvGrpSpPr>
        <p:grpSpPr>
          <a:xfrm>
            <a:off x="491320" y="203656"/>
            <a:ext cx="2236640" cy="369332"/>
            <a:chOff x="491320" y="203656"/>
            <a:chExt cx="2236640" cy="36933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EF368C6-B2A7-4975-B3F0-F6E04A260D01}"/>
                </a:ext>
              </a:extLst>
            </p:cNvPr>
            <p:cNvSpPr txBox="1"/>
            <p:nvPr/>
          </p:nvSpPr>
          <p:spPr>
            <a:xfrm>
              <a:off x="783889" y="203656"/>
              <a:ext cx="1944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>
                  <a:solidFill>
                    <a:schemeClr val="bg1"/>
                  </a:solidFill>
                  <a:latin typeface="Montserrat" panose="00000500000000000000" pitchFamily="2" charset="0"/>
                </a:rPr>
                <a:t>Dolphin</a:t>
              </a:r>
              <a:r>
                <a:rPr lang="en-US" sz="1800" b="1">
                  <a:solidFill>
                    <a:srgbClr val="7DE3C8"/>
                  </a:solidFill>
                  <a:latin typeface="Montserrat" panose="00000500000000000000" pitchFamily="2" charset="0"/>
                </a:rPr>
                <a:t>Group</a:t>
              </a:r>
              <a:endParaRPr lang="en-US" sz="2000" b="1">
                <a:solidFill>
                  <a:srgbClr val="7DE3C8"/>
                </a:solidFill>
                <a:latin typeface="Montserrat" panose="00000500000000000000" pitchFamily="2" charset="0"/>
              </a:endParaRP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F47CE607-AA55-428F-BF30-D63318A4D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1320" y="281046"/>
              <a:ext cx="292569" cy="21455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B6B6C8-5B7F-7CA2-6615-9B8AD2BA40E3}"/>
              </a:ext>
            </a:extLst>
          </p:cNvPr>
          <p:cNvGrpSpPr/>
          <p:nvPr/>
        </p:nvGrpSpPr>
        <p:grpSpPr>
          <a:xfrm>
            <a:off x="544395" y="4486040"/>
            <a:ext cx="924406" cy="330996"/>
            <a:chOff x="3727076" y="2041693"/>
            <a:chExt cx="1464801" cy="52449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A466E8A-FFA0-9B47-A4FA-5F517254B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27076" y="2041693"/>
              <a:ext cx="418673" cy="524491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278DC6C-DFFB-A20A-C2FE-786589E90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245633" y="2127054"/>
              <a:ext cx="946244" cy="369332"/>
            </a:xfrm>
            <a:prstGeom prst="rect">
              <a:avLst/>
            </a:prstGeom>
          </p:spPr>
        </p:pic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7F216685-EC01-AF08-CACA-7875180AD6A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62255" y="3465703"/>
            <a:ext cx="1381406" cy="1552141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79653"/>
            <a:ext cx="2332803" cy="446217"/>
          </a:xfrm>
          <a:prstGeom prst="rect">
            <a:avLst/>
          </a:prstGeom>
          <a:noFill/>
          <a:ln w="12700">
            <a:solidFill>
              <a:srgbClr val="2226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1" y="177894"/>
            <a:ext cx="2332802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22262D"/>
                </a:solidFill>
                <a:latin typeface="Montserrat Medium" panose="00000600000000000000" pitchFamily="2" charset="0"/>
                <a:ea typeface="Lato Light"/>
                <a:cs typeface="Lato Light"/>
              </a:rPr>
              <a:t>Forecast for </a:t>
            </a:r>
            <a:r>
              <a:rPr lang="en-US">
                <a:solidFill>
                  <a:srgbClr val="77BE9C"/>
                </a:solidFill>
                <a:latin typeface="Montserrat Medium" panose="00000600000000000000" pitchFamily="2" charset="0"/>
                <a:ea typeface="Lato Light"/>
                <a:cs typeface="Lato Light"/>
              </a:rPr>
              <a:t>2024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D152C5A-1ECD-6B77-86DA-A1C2A7CB6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AF7C6B-B1F3-ADDF-CCA3-79EB3D6F1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20524"/>
              </p:ext>
            </p:extLst>
          </p:nvPr>
        </p:nvGraphicFramePr>
        <p:xfrm>
          <a:off x="239268" y="578391"/>
          <a:ext cx="8670169" cy="4517136"/>
        </p:xfrm>
        <a:graphic>
          <a:graphicData uri="http://schemas.openxmlformats.org/drawingml/2006/table">
            <a:tbl>
              <a:tblPr/>
              <a:tblGrid>
                <a:gridCol w="1298448">
                  <a:extLst>
                    <a:ext uri="{9D8B030D-6E8A-4147-A177-3AD203B41FA5}">
                      <a16:colId xmlns:a16="http://schemas.microsoft.com/office/drawing/2014/main" val="117573335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1839975162"/>
                    </a:ext>
                  </a:extLst>
                </a:gridCol>
                <a:gridCol w="557270">
                  <a:extLst>
                    <a:ext uri="{9D8B030D-6E8A-4147-A177-3AD203B41FA5}">
                      <a16:colId xmlns:a16="http://schemas.microsoft.com/office/drawing/2014/main" val="2492902931"/>
                    </a:ext>
                  </a:extLst>
                </a:gridCol>
                <a:gridCol w="557270">
                  <a:extLst>
                    <a:ext uri="{9D8B030D-6E8A-4147-A177-3AD203B41FA5}">
                      <a16:colId xmlns:a16="http://schemas.microsoft.com/office/drawing/2014/main" val="2154619545"/>
                    </a:ext>
                  </a:extLst>
                </a:gridCol>
                <a:gridCol w="557270">
                  <a:extLst>
                    <a:ext uri="{9D8B030D-6E8A-4147-A177-3AD203B41FA5}">
                      <a16:colId xmlns:a16="http://schemas.microsoft.com/office/drawing/2014/main" val="2652275584"/>
                    </a:ext>
                  </a:extLst>
                </a:gridCol>
                <a:gridCol w="557270">
                  <a:extLst>
                    <a:ext uri="{9D8B030D-6E8A-4147-A177-3AD203B41FA5}">
                      <a16:colId xmlns:a16="http://schemas.microsoft.com/office/drawing/2014/main" val="4059847769"/>
                    </a:ext>
                  </a:extLst>
                </a:gridCol>
                <a:gridCol w="557270">
                  <a:extLst>
                    <a:ext uri="{9D8B030D-6E8A-4147-A177-3AD203B41FA5}">
                      <a16:colId xmlns:a16="http://schemas.microsoft.com/office/drawing/2014/main" val="2379135162"/>
                    </a:ext>
                  </a:extLst>
                </a:gridCol>
                <a:gridCol w="557270">
                  <a:extLst>
                    <a:ext uri="{9D8B030D-6E8A-4147-A177-3AD203B41FA5}">
                      <a16:colId xmlns:a16="http://schemas.microsoft.com/office/drawing/2014/main" val="1031710266"/>
                    </a:ext>
                  </a:extLst>
                </a:gridCol>
                <a:gridCol w="557270">
                  <a:extLst>
                    <a:ext uri="{9D8B030D-6E8A-4147-A177-3AD203B41FA5}">
                      <a16:colId xmlns:a16="http://schemas.microsoft.com/office/drawing/2014/main" val="2915441574"/>
                    </a:ext>
                  </a:extLst>
                </a:gridCol>
                <a:gridCol w="557270">
                  <a:extLst>
                    <a:ext uri="{9D8B030D-6E8A-4147-A177-3AD203B41FA5}">
                      <a16:colId xmlns:a16="http://schemas.microsoft.com/office/drawing/2014/main" val="42987893"/>
                    </a:ext>
                  </a:extLst>
                </a:gridCol>
                <a:gridCol w="557270">
                  <a:extLst>
                    <a:ext uri="{9D8B030D-6E8A-4147-A177-3AD203B41FA5}">
                      <a16:colId xmlns:a16="http://schemas.microsoft.com/office/drawing/2014/main" val="2438535104"/>
                    </a:ext>
                  </a:extLst>
                </a:gridCol>
                <a:gridCol w="557270">
                  <a:extLst>
                    <a:ext uri="{9D8B030D-6E8A-4147-A177-3AD203B41FA5}">
                      <a16:colId xmlns:a16="http://schemas.microsoft.com/office/drawing/2014/main" val="3396786056"/>
                    </a:ext>
                  </a:extLst>
                </a:gridCol>
                <a:gridCol w="557270">
                  <a:extLst>
                    <a:ext uri="{9D8B030D-6E8A-4147-A177-3AD203B41FA5}">
                      <a16:colId xmlns:a16="http://schemas.microsoft.com/office/drawing/2014/main" val="3025429149"/>
                    </a:ext>
                  </a:extLst>
                </a:gridCol>
                <a:gridCol w="679776">
                  <a:extLst>
                    <a:ext uri="{9D8B030D-6E8A-4147-A177-3AD203B41FA5}">
                      <a16:colId xmlns:a16="http://schemas.microsoft.com/office/drawing/2014/main" val="616204608"/>
                    </a:ext>
                  </a:extLst>
                </a:gridCol>
              </a:tblGrid>
              <a:tr h="173736"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Jan-24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Feb-24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Mar-24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Apr-24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May-24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Jun-24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Jul-24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Aug-24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Sep-24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Oct-24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Nov-24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Dec-24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Total</a:t>
                      </a: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93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59598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Revenue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56,750,000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64,411,250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73,106,769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82,976,183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94,177,967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106,891,993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121,322,412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137,700,937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156,290,564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177,389,790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201,337,412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1,322,355,276</a:t>
                      </a: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832783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COGS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168198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Gross profit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56,750,000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64,411,250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73,106,769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82,976,183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94,177,967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106,891,993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121,322,412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137,700,937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156,290,564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177,389,790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201,337,412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1,322,355,276</a:t>
                      </a: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903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Gross profit margin (%)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100.0%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100.0%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100.0%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100.0%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100.0%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100.0%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100.0%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100.0%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100.0%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100.0%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100.0%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100.0%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1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100%</a:t>
                      </a: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44955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Less expenses, in which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254921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Marketing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50,000,000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600,000,000 </a:t>
                      </a: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103243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Salaries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50,000,000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600,000,000 </a:t>
                      </a: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040298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Rent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748472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Partnering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014027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fr-FR" sz="580">
                          <a:effectLst/>
                          <a:latin typeface="Montserrat" pitchFamily="2" charset="0"/>
                        </a:rPr>
                        <a:t>IT infra, maintenance, etc.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1,200,000,000 </a:t>
                      </a: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826350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Other expenses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84,000,000 </a:t>
                      </a: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40103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Total expenses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207,000,000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207,000,000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207,000,000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207,000,000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207,000,000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207,000,000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207,000,000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207,000,000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207,000,000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207,000,000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207,000,000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207,000,000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2,484,000,000 </a:t>
                      </a: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529238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EBIT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(157,000,000)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(150,250,000)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(142,588,750)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(133,893,231)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(124,023,817)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(112,822,033)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(100,108,007)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(85,677,588)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(69,299,063)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(50,709,436)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(29,610,210)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(5,662,588)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(1,161,644,724)</a:t>
                      </a: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641481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EBIT margin (%)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(314)%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(265)%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(221)%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(183)%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(149)%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(120)%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(94)%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(71)%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(50)%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(32)%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(17)%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(3)%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(88)%</a:t>
                      </a: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227471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Interest expenses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16,250,000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16,250,000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16,250,000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16,250,000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16,250,000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16,250,000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16,250,000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16,250,000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16,250,000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16,250,000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16,250,000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16,250,000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195,000,000 </a:t>
                      </a: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987782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Net profit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(165,125,000)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(158,375,000)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(150,713,750)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(142,018,231)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(132,148,817)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(120,947,033)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(108,233,007)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(93,802,588)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(77,424,063)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(58,834,436)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(37,735,210)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(13,787,588)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(1,259,144,724)</a:t>
                      </a: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166092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Net profit margin (%)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(330)%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(279)%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(234)%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(194)%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(159)%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(128)%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(101)%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(77)%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(56)%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(38)%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(21)%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(7)%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(95)%</a:t>
                      </a: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950398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64579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Monthly users' growth rate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13.5%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202269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New users/month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4,000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4,540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5,153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5,849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6,638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7,534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8,551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9,706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11,016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12,503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14,191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16,107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105,788 </a:t>
                      </a: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90853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Net accumulative uesrs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8,540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13,693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19,541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26,180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33,714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42,265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51,971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62,987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75,490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89,681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105,788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521816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Monthly fees/users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12,500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12,500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12,500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12,500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12,500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12,500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12,500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12,500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12,500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12,500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12,500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12,500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150,000 </a:t>
                      </a: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191980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Monthly subscription revenue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56,750,000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64,411,250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73,106,769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82,976,183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94,177,967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106,891,993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121,322,412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137,700,937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156,290,564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177,389,790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201,337,412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1,322,355,276</a:t>
                      </a: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775698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Other revenues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886022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Total revenue</a:t>
                      </a:r>
                    </a:p>
                  </a:txBody>
                  <a:tcPr marL="13457" marR="13457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56,750,000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64,411,250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73,106,769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82,976,183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94,177,967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106,891,993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121,322,412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137,700,937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156,290,564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177,389,790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201,337,412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1,322,355,276</a:t>
                      </a:r>
                    </a:p>
                  </a:txBody>
                  <a:tcPr marL="13457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974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205378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202053"/>
            <a:ext cx="2332803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1" y="300294"/>
            <a:ext cx="2332802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  <a:latin typeface="Montserrat Medium" panose="00000600000000000000" pitchFamily="2" charset="0"/>
                <a:ea typeface="Lato Light"/>
                <a:cs typeface="Lato Light"/>
              </a:rPr>
              <a:t>Assumptions for </a:t>
            </a:r>
            <a:r>
              <a:rPr lang="en-US">
                <a:solidFill>
                  <a:srgbClr val="D0F09F"/>
                </a:solidFill>
                <a:latin typeface="Montserrat Medium" panose="00000600000000000000" pitchFamily="2" charset="0"/>
                <a:ea typeface="Lato Light"/>
                <a:cs typeface="Lato Light"/>
              </a:rPr>
              <a:t>2025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D152C5A-1ECD-6B77-86DA-A1C2A7CB6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351489-3EFE-9146-05C7-052A3DB7F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941395"/>
              </p:ext>
            </p:extLst>
          </p:nvPr>
        </p:nvGraphicFramePr>
        <p:xfrm>
          <a:off x="496924" y="1023746"/>
          <a:ext cx="5790862" cy="3600450"/>
        </p:xfrm>
        <a:graphic>
          <a:graphicData uri="http://schemas.openxmlformats.org/drawingml/2006/table">
            <a:tbl>
              <a:tblPr/>
              <a:tblGrid>
                <a:gridCol w="3715076">
                  <a:extLst>
                    <a:ext uri="{9D8B030D-6E8A-4147-A177-3AD203B41FA5}">
                      <a16:colId xmlns:a16="http://schemas.microsoft.com/office/drawing/2014/main" val="3183888527"/>
                    </a:ext>
                  </a:extLst>
                </a:gridCol>
                <a:gridCol w="2075786">
                  <a:extLst>
                    <a:ext uri="{9D8B030D-6E8A-4147-A177-3AD203B41FA5}">
                      <a16:colId xmlns:a16="http://schemas.microsoft.com/office/drawing/2014/main" val="406389305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1" i="0" u="none" strike="noStrike" cap="none">
                          <a:solidFill>
                            <a:srgbClr val="D0F09F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Total loans 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1" i="0" u="none" strike="noStrike" cap="none">
                          <a:solidFill>
                            <a:srgbClr val="D0F09F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1,000,000,000đ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66398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anose="00000500000000000000" pitchFamily="2" charset="0"/>
                        </a:rPr>
                        <a:t>Interest rate (yearly)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rtl="0" fontAlgn="ctr"/>
                      <a:r>
                        <a:rPr lang="en-US" sz="13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6.5%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04803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>
                          <a:solidFill>
                            <a:srgbClr val="A8DBA7"/>
                          </a:solidFill>
                          <a:effectLst/>
                          <a:latin typeface="Montserrat Medium" pitchFamily="2" charset="0"/>
                        </a:rPr>
                        <a:t>Total monthly salary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30%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16056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>
                          <a:solidFill>
                            <a:srgbClr val="A8DBA7"/>
                          </a:solidFill>
                          <a:effectLst/>
                          <a:latin typeface="Montserrat Medium" pitchFamily="2" charset="0"/>
                        </a:rPr>
                        <a:t>Total monthly marketing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20%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97974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>
                          <a:solidFill>
                            <a:srgbClr val="A8DBA7"/>
                          </a:solidFill>
                          <a:effectLst/>
                          <a:latin typeface="Montserrat Medium" pitchFamily="2" charset="0"/>
                        </a:rPr>
                        <a:t>Total partnering expense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rtl="0" fontAlgn="ctr"/>
                      <a:r>
                        <a:rPr lang="en-US" sz="13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9456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>
                          <a:solidFill>
                            <a:srgbClr val="A8DBA7"/>
                          </a:solidFill>
                          <a:effectLst/>
                          <a:latin typeface="Montserrat Medium" pitchFamily="2" charset="0"/>
                        </a:rPr>
                        <a:t>Web/app upgrading, IT support, maintenance, etc.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rtl="0" fontAlgn="ctr"/>
                      <a:r>
                        <a:rPr lang="en-US" sz="13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40%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42433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>
                          <a:solidFill>
                            <a:srgbClr val="A8DBA7"/>
                          </a:solidFill>
                          <a:effectLst/>
                          <a:latin typeface="Montserrat Medium" pitchFamily="2" charset="0"/>
                        </a:rPr>
                        <a:t>Other expenses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rtl="0" fontAlgn="ctr"/>
                      <a:r>
                        <a:rPr lang="en-US" sz="13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10%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93913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EC41309-CFD2-4A43-A86E-4353FAE6AECB}"/>
              </a:ext>
            </a:extLst>
          </p:cNvPr>
          <p:cNvSpPr txBox="1"/>
          <p:nvPr/>
        </p:nvSpPr>
        <p:spPr>
          <a:xfrm>
            <a:off x="6422514" y="4098453"/>
            <a:ext cx="241188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1">
                    <a:lumMod val="75000"/>
                  </a:schemeClr>
                </a:solidFill>
                <a:latin typeface="Montserrat" pitchFamily="2" charset="0"/>
              </a:rPr>
              <a:t>Meeting &amp; sharing event, coworking space, bonding activities,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93C7A-C561-63BF-D28D-EC9954085B33}"/>
              </a:ext>
            </a:extLst>
          </p:cNvPr>
          <p:cNvSpPr txBox="1"/>
          <p:nvPr/>
        </p:nvSpPr>
        <p:spPr>
          <a:xfrm>
            <a:off x="6646592" y="1099941"/>
            <a:ext cx="1444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rtl="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1100" b="1" i="0" u="none" strike="noStrike" cap="none">
                <a:solidFill>
                  <a:schemeClr val="bg1">
                    <a:lumMod val="95000"/>
                  </a:schemeClr>
                </a:solidFill>
                <a:effectLst/>
                <a:latin typeface="Montserrat" panose="00000500000000000000" pitchFamily="2" charset="0"/>
                <a:ea typeface="+mn-ea"/>
                <a:cs typeface="+mn-cs"/>
                <a:sym typeface="Arial"/>
              </a:rPr>
              <a:t>500,000,000đ</a:t>
            </a:r>
          </a:p>
        </p:txBody>
      </p:sp>
      <p:pic>
        <p:nvPicPr>
          <p:cNvPr id="8" name="Graphic 7" descr="Arrow Up with solid fill">
            <a:extLst>
              <a:ext uri="{FF2B5EF4-FFF2-40B4-BE49-F238E27FC236}">
                <a16:creationId xmlns:a16="http://schemas.microsoft.com/office/drawing/2014/main" id="{A28CCDEA-FE8C-51F4-2BF7-58D199207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6422514" y="1179141"/>
            <a:ext cx="304157" cy="304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703DE7-12D3-496F-C6FC-E70076ED2CB8}"/>
              </a:ext>
            </a:extLst>
          </p:cNvPr>
          <p:cNvSpPr txBox="1"/>
          <p:nvPr/>
        </p:nvSpPr>
        <p:spPr>
          <a:xfrm>
            <a:off x="6646592" y="1313140"/>
            <a:ext cx="2411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1">
                    <a:lumMod val="75000"/>
                  </a:schemeClr>
                </a:solidFill>
                <a:latin typeface="Montserrat" pitchFamily="2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4756748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202053"/>
            <a:ext cx="2332803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1" y="300294"/>
            <a:ext cx="2332802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  <a:latin typeface="Montserrat Medium" panose="00000600000000000000" pitchFamily="2" charset="0"/>
                <a:ea typeface="Lato Light"/>
                <a:cs typeface="Lato Light"/>
              </a:rPr>
              <a:t>Assumptions for </a:t>
            </a:r>
            <a:r>
              <a:rPr lang="en-US">
                <a:solidFill>
                  <a:srgbClr val="D0F09F"/>
                </a:solidFill>
                <a:latin typeface="Montserrat Medium" panose="00000600000000000000" pitchFamily="2" charset="0"/>
                <a:ea typeface="Lato Light"/>
                <a:cs typeface="Lato Light"/>
              </a:rPr>
              <a:t>2025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D152C5A-1ECD-6B77-86DA-A1C2A7CB6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9A459398-597E-CBA2-5C4D-9D9E4A36F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0" y="1158224"/>
            <a:ext cx="8582400" cy="375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AA22C2-4C12-1A48-A8F0-7E14812E3954}"/>
              </a:ext>
            </a:extLst>
          </p:cNvPr>
          <p:cNvSpPr txBox="1"/>
          <p:nvPr/>
        </p:nvSpPr>
        <p:spPr>
          <a:xfrm>
            <a:off x="308664" y="820337"/>
            <a:ext cx="21681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100" b="1">
                <a:solidFill>
                  <a:srgbClr val="77BE9C"/>
                </a:solidFill>
                <a:latin typeface="Montserrat" panose="00000500000000000000" pitchFamily="2" charset="0"/>
                <a:ea typeface="Lato Light"/>
                <a:cs typeface="Lato Light"/>
              </a:defRPr>
            </a:lvl1pPr>
          </a:lstStyle>
          <a:p>
            <a:r>
              <a:rPr lang="en-US">
                <a:solidFill>
                  <a:srgbClr val="D0F09F"/>
                </a:solidFill>
              </a:rPr>
              <a:t>IT infrastructure expenses</a:t>
            </a:r>
          </a:p>
        </p:txBody>
      </p:sp>
    </p:spTree>
    <p:extLst>
      <p:ext uri="{BB962C8B-B14F-4D97-AF65-F5344CB8AC3E}">
        <p14:creationId xmlns:p14="http://schemas.microsoft.com/office/powerpoint/2010/main" val="3486570448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79653"/>
            <a:ext cx="2332803" cy="446217"/>
          </a:xfrm>
          <a:prstGeom prst="rect">
            <a:avLst/>
          </a:prstGeom>
          <a:noFill/>
          <a:ln w="12700">
            <a:solidFill>
              <a:srgbClr val="2226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1" y="177894"/>
            <a:ext cx="2332802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22262D"/>
                </a:solidFill>
                <a:latin typeface="Montserrat Medium" panose="00000600000000000000" pitchFamily="2" charset="0"/>
                <a:ea typeface="Lato Light"/>
                <a:cs typeface="Lato Light"/>
              </a:rPr>
              <a:t>Forecast for </a:t>
            </a:r>
            <a:r>
              <a:rPr lang="en-US">
                <a:solidFill>
                  <a:srgbClr val="77BE9C"/>
                </a:solidFill>
                <a:latin typeface="Montserrat Medium" panose="00000600000000000000" pitchFamily="2" charset="0"/>
                <a:ea typeface="Lato Light"/>
                <a:cs typeface="Lato Light"/>
              </a:rPr>
              <a:t>2025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D152C5A-1ECD-6B77-86DA-A1C2A7CB6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BF96CC-AA9D-D64E-1B1E-D7DF4CF22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90367"/>
              </p:ext>
            </p:extLst>
          </p:nvPr>
        </p:nvGraphicFramePr>
        <p:xfrm>
          <a:off x="242538" y="561951"/>
          <a:ext cx="8658924" cy="4517136"/>
        </p:xfrm>
        <a:graphic>
          <a:graphicData uri="http://schemas.openxmlformats.org/drawingml/2006/table">
            <a:tbl>
              <a:tblPr/>
              <a:tblGrid>
                <a:gridCol w="1298448">
                  <a:extLst>
                    <a:ext uri="{9D8B030D-6E8A-4147-A177-3AD203B41FA5}">
                      <a16:colId xmlns:a16="http://schemas.microsoft.com/office/drawing/2014/main" val="2159442427"/>
                    </a:ext>
                  </a:extLst>
                </a:gridCol>
                <a:gridCol w="556834">
                  <a:extLst>
                    <a:ext uri="{9D8B030D-6E8A-4147-A177-3AD203B41FA5}">
                      <a16:colId xmlns:a16="http://schemas.microsoft.com/office/drawing/2014/main" val="373465394"/>
                    </a:ext>
                  </a:extLst>
                </a:gridCol>
                <a:gridCol w="556834">
                  <a:extLst>
                    <a:ext uri="{9D8B030D-6E8A-4147-A177-3AD203B41FA5}">
                      <a16:colId xmlns:a16="http://schemas.microsoft.com/office/drawing/2014/main" val="1598172519"/>
                    </a:ext>
                  </a:extLst>
                </a:gridCol>
                <a:gridCol w="556834">
                  <a:extLst>
                    <a:ext uri="{9D8B030D-6E8A-4147-A177-3AD203B41FA5}">
                      <a16:colId xmlns:a16="http://schemas.microsoft.com/office/drawing/2014/main" val="2767455940"/>
                    </a:ext>
                  </a:extLst>
                </a:gridCol>
                <a:gridCol w="556834">
                  <a:extLst>
                    <a:ext uri="{9D8B030D-6E8A-4147-A177-3AD203B41FA5}">
                      <a16:colId xmlns:a16="http://schemas.microsoft.com/office/drawing/2014/main" val="710763923"/>
                    </a:ext>
                  </a:extLst>
                </a:gridCol>
                <a:gridCol w="556834">
                  <a:extLst>
                    <a:ext uri="{9D8B030D-6E8A-4147-A177-3AD203B41FA5}">
                      <a16:colId xmlns:a16="http://schemas.microsoft.com/office/drawing/2014/main" val="2848699145"/>
                    </a:ext>
                  </a:extLst>
                </a:gridCol>
                <a:gridCol w="556834">
                  <a:extLst>
                    <a:ext uri="{9D8B030D-6E8A-4147-A177-3AD203B41FA5}">
                      <a16:colId xmlns:a16="http://schemas.microsoft.com/office/drawing/2014/main" val="290859916"/>
                    </a:ext>
                  </a:extLst>
                </a:gridCol>
                <a:gridCol w="556834">
                  <a:extLst>
                    <a:ext uri="{9D8B030D-6E8A-4147-A177-3AD203B41FA5}">
                      <a16:colId xmlns:a16="http://schemas.microsoft.com/office/drawing/2014/main" val="704926751"/>
                    </a:ext>
                  </a:extLst>
                </a:gridCol>
                <a:gridCol w="556834">
                  <a:extLst>
                    <a:ext uri="{9D8B030D-6E8A-4147-A177-3AD203B41FA5}">
                      <a16:colId xmlns:a16="http://schemas.microsoft.com/office/drawing/2014/main" val="3793527863"/>
                    </a:ext>
                  </a:extLst>
                </a:gridCol>
                <a:gridCol w="556834">
                  <a:extLst>
                    <a:ext uri="{9D8B030D-6E8A-4147-A177-3AD203B41FA5}">
                      <a16:colId xmlns:a16="http://schemas.microsoft.com/office/drawing/2014/main" val="1475973751"/>
                    </a:ext>
                  </a:extLst>
                </a:gridCol>
                <a:gridCol w="556834">
                  <a:extLst>
                    <a:ext uri="{9D8B030D-6E8A-4147-A177-3AD203B41FA5}">
                      <a16:colId xmlns:a16="http://schemas.microsoft.com/office/drawing/2014/main" val="1592218714"/>
                    </a:ext>
                  </a:extLst>
                </a:gridCol>
                <a:gridCol w="556834">
                  <a:extLst>
                    <a:ext uri="{9D8B030D-6E8A-4147-A177-3AD203B41FA5}">
                      <a16:colId xmlns:a16="http://schemas.microsoft.com/office/drawing/2014/main" val="2787474264"/>
                    </a:ext>
                  </a:extLst>
                </a:gridCol>
                <a:gridCol w="556834">
                  <a:extLst>
                    <a:ext uri="{9D8B030D-6E8A-4147-A177-3AD203B41FA5}">
                      <a16:colId xmlns:a16="http://schemas.microsoft.com/office/drawing/2014/main" val="1238169113"/>
                    </a:ext>
                  </a:extLst>
                </a:gridCol>
                <a:gridCol w="678468">
                  <a:extLst>
                    <a:ext uri="{9D8B030D-6E8A-4147-A177-3AD203B41FA5}">
                      <a16:colId xmlns:a16="http://schemas.microsoft.com/office/drawing/2014/main" val="2508907832"/>
                    </a:ext>
                  </a:extLst>
                </a:gridCol>
              </a:tblGrid>
              <a:tr h="173736"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b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Jan-24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Feb-24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Mar-24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Apr-24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May-24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Jun-24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Jul-24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Aug-24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Sep-24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Oct-24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Nov-24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Dec-24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Total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93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71206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Revenue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255,000,000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291,975,000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334,311,375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382,786,524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438,290,570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501,842,703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574,609,895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657,928,330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753,327,938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862,560,489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987,631,760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1,130,838,365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7,171,102,948 </a:t>
                      </a: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182127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COGS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826386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Gross profit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255,000,000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291,975,000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334,311,375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382,786,524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438,290,570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501,842,703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574,609,895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657,928,330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753,327,938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862,560,489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987,631,760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1,130,838,365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7,171,102,948 </a:t>
                      </a: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474194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Gross profit margin (%)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100%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100%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100%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100%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100%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100%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100%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100%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100%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100%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100%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100%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100%</a:t>
                      </a: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51955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Less expenses, in which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690326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Marketing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70,000,000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70,000,000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70,000,000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70,000,000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70,000,000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70,000,000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70,000,000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70,000,000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70,000,000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70,000,000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70,000,000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70,000,000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840,000,000 </a:t>
                      </a: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733099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Salaries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80,000,000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80,000,000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960,000,000 </a:t>
                      </a: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261262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Rent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3083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Partnering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08614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fr-FR" sz="580">
                          <a:effectLst/>
                          <a:latin typeface="Montserrat" pitchFamily="2" charset="0"/>
                        </a:rPr>
                        <a:t>IT infra, maintenance, etc.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120,000,000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120,000,000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120,000,000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120,000,000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120,000,000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120,000,000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120,000,000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120,000,000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120,000,000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120,000,000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120,000,000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120,000,000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1,440,000,000 </a:t>
                      </a: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87868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Other expenses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180,000,000 </a:t>
                      </a: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391733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Total expenses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285,000,000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285,000,000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285,000,000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285,000,000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285,000,000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285,000,000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285,000,000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285,000,000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285,000,000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285,000,000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285,000,000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285,000,000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3,420,000,000 </a:t>
                      </a: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067158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EBIT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(30,000,000)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6,975,000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49,311,375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97,786,524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153,290,570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216,842,703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289,609,895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372,928,330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468,327,938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577,560,489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702,631,760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845,838,365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3,751,102,948 </a:t>
                      </a: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507142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EBIT margin (%)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(12)%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2 %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15 %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26 %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35 %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43 %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50 %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57 %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62 %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67 %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71 %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75 %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52 %</a:t>
                      </a: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674467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Interest expenses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5,416,667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5,416,667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5,416,667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5,416,667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5,416,667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5,416,667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5,416,667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5,416,667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5,416,667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5,416,667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5,416,667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5,416,667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65,000,000 </a:t>
                      </a: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47724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Net profit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(35,416,667)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1,558,333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43,894,708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92,369,858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147,873,904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211,426,036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284,193,228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367,511,663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462,911,271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572,143,822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697,215,093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840,421,698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3,686,102,948 </a:t>
                      </a: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000943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Net profit margin (%)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(14)%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1 %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13 %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24 %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34 %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42 %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49 %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56 %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61 %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66 %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71 %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74 %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51 %</a:t>
                      </a: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475753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749025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Monthly user' growth rate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14.5%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314385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New users/month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17,000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19,465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22,287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25,519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29,219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33,456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38,307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43,862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50,222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57,504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65,842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75,389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478,074 </a:t>
                      </a: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39993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Net accumulative uesrs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36,465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58,752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84,272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113,491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146,947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185,254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229,116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279,338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336,842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402,684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478,074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44878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Monthly fees/users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15,000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180,000 </a:t>
                      </a: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172735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Monthly subscription revenue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255,000,000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291,975,000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334,311,375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382,786,524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438,290,570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501,842,703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574,609,895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657,928,330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753,327,938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862,560,489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987,631,760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1,130,838,365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7,171,102,948</a:t>
                      </a: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85943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Other revenues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403895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Total revenue</a:t>
                      </a:r>
                    </a:p>
                  </a:txBody>
                  <a:tcPr marL="13073" marR="13073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255,000,000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291,975,000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334,311,375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382,786,524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438,290,570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501,842,703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574,609,895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657,928,330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753,327,938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862,560,489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987,631,760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1,130,838,365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7,171,102,948 </a:t>
                      </a:r>
                    </a:p>
                  </a:txBody>
                  <a:tcPr marL="13073" marR="45720" marT="0" marB="0" anchor="ctr">
                    <a:lnL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64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369029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202053"/>
            <a:ext cx="2332803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1" y="300294"/>
            <a:ext cx="2332802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  <a:latin typeface="Montserrat Medium" panose="00000600000000000000" pitchFamily="2" charset="0"/>
                <a:ea typeface="Lato Light"/>
                <a:cs typeface="Lato Light"/>
              </a:rPr>
              <a:t>Consolidation</a:t>
            </a:r>
            <a:endParaRPr lang="en-US">
              <a:solidFill>
                <a:srgbClr val="D0F09F"/>
              </a:solidFill>
              <a:latin typeface="Montserrat Medium" panose="00000600000000000000" pitchFamily="2" charset="0"/>
              <a:ea typeface="Lato Light"/>
              <a:cs typeface="Lato Light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D152C5A-1ECD-6B77-86DA-A1C2A7CB6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1A327A-34B0-233B-A8DC-6593EDD8F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04091"/>
              </p:ext>
            </p:extLst>
          </p:nvPr>
        </p:nvGraphicFramePr>
        <p:xfrm>
          <a:off x="288000" y="746511"/>
          <a:ext cx="5961597" cy="4162221"/>
        </p:xfrm>
        <a:graphic>
          <a:graphicData uri="http://schemas.openxmlformats.org/drawingml/2006/table">
            <a:tbl>
              <a:tblPr/>
              <a:tblGrid>
                <a:gridCol w="2491200">
                  <a:extLst>
                    <a:ext uri="{9D8B030D-6E8A-4147-A177-3AD203B41FA5}">
                      <a16:colId xmlns:a16="http://schemas.microsoft.com/office/drawing/2014/main" val="3759129384"/>
                    </a:ext>
                  </a:extLst>
                </a:gridCol>
                <a:gridCol w="1156799">
                  <a:extLst>
                    <a:ext uri="{9D8B030D-6E8A-4147-A177-3AD203B41FA5}">
                      <a16:colId xmlns:a16="http://schemas.microsoft.com/office/drawing/2014/main" val="3548368154"/>
                    </a:ext>
                  </a:extLst>
                </a:gridCol>
                <a:gridCol w="1156799">
                  <a:extLst>
                    <a:ext uri="{9D8B030D-6E8A-4147-A177-3AD203B41FA5}">
                      <a16:colId xmlns:a16="http://schemas.microsoft.com/office/drawing/2014/main" val="3704947493"/>
                    </a:ext>
                  </a:extLst>
                </a:gridCol>
                <a:gridCol w="1156799">
                  <a:extLst>
                    <a:ext uri="{9D8B030D-6E8A-4147-A177-3AD203B41FA5}">
                      <a16:colId xmlns:a16="http://schemas.microsoft.com/office/drawing/2014/main" val="3934957696"/>
                    </a:ext>
                  </a:extLst>
                </a:gridCol>
              </a:tblGrid>
              <a:tr h="228814"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solidFill>
                          <a:srgbClr val="77BE9C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5403" marR="15403" marT="0" marB="0" anchor="b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900" b="1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2023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900" b="1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2024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900" b="1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2025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503349"/>
                  </a:ext>
                </a:extLst>
              </a:tr>
              <a:tr h="166973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1">
                          <a:solidFill>
                            <a:srgbClr val="A8DBA7"/>
                          </a:solidFill>
                          <a:effectLst/>
                          <a:latin typeface="Montserrat" pitchFamily="2" charset="0"/>
                        </a:rPr>
                        <a:t>Revenue</a:t>
                      </a:r>
                    </a:p>
                  </a:txBody>
                  <a:tcPr marR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900" b="1" i="0" u="none" strike="noStrike" cap="none">
                          <a:solidFill>
                            <a:srgbClr val="D0F09F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113,707,921 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900" b="1" i="0" u="none" strike="noStrike" cap="none">
                          <a:solidFill>
                            <a:srgbClr val="D0F09F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1,322,355,276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900" b="1" i="0" u="none" strike="noStrike" cap="none">
                          <a:solidFill>
                            <a:srgbClr val="D0F09F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7,171,102,948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37688"/>
                  </a:ext>
                </a:extLst>
              </a:tr>
              <a:tr h="166973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1">
                          <a:solidFill>
                            <a:srgbClr val="A8DBA7"/>
                          </a:solidFill>
                          <a:effectLst/>
                          <a:latin typeface="Montserrat" pitchFamily="2" charset="0"/>
                        </a:rPr>
                        <a:t>COGS</a:t>
                      </a:r>
                    </a:p>
                  </a:txBody>
                  <a:tcPr marR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4894"/>
                  </a:ext>
                </a:extLst>
              </a:tr>
              <a:tr h="166973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1">
                          <a:solidFill>
                            <a:srgbClr val="A8DBA7"/>
                          </a:solidFill>
                          <a:effectLst/>
                          <a:latin typeface="Montserrat" pitchFamily="2" charset="0"/>
                        </a:rPr>
                        <a:t>Gross profit</a:t>
                      </a:r>
                    </a:p>
                  </a:txBody>
                  <a:tcPr marR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113,707,921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1,322,355,276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7,171,102,948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973951"/>
                  </a:ext>
                </a:extLst>
              </a:tr>
              <a:tr h="166973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1">
                          <a:solidFill>
                            <a:srgbClr val="A8DBA7"/>
                          </a:solidFill>
                          <a:effectLst/>
                          <a:latin typeface="Montserrat" pitchFamily="2" charset="0"/>
                        </a:rPr>
                        <a:t>Gross profit margin (%)</a:t>
                      </a:r>
                    </a:p>
                  </a:txBody>
                  <a:tcPr marR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100 %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100 %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100 %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473736"/>
                  </a:ext>
                </a:extLst>
              </a:tr>
              <a:tr h="192744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1">
                          <a:solidFill>
                            <a:srgbClr val="A8DBA7"/>
                          </a:solidFill>
                          <a:effectLst/>
                          <a:latin typeface="Montserrat" pitchFamily="2" charset="0"/>
                        </a:rPr>
                        <a:t>Less expense, in which</a:t>
                      </a:r>
                    </a:p>
                  </a:txBody>
                  <a:tcPr marR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80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80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80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149641"/>
                  </a:ext>
                </a:extLst>
              </a:tr>
              <a:tr h="166973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0" i="1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Marketing</a:t>
                      </a:r>
                    </a:p>
                  </a:txBody>
                  <a:tcPr marR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360,000,000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600,000,000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840,000,000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251843"/>
                  </a:ext>
                </a:extLst>
              </a:tr>
              <a:tr h="166973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0" i="1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Salaries</a:t>
                      </a:r>
                    </a:p>
                  </a:txBody>
                  <a:tcPr marR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400,000,000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600,000,000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960,000,000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6336"/>
                  </a:ext>
                </a:extLst>
              </a:tr>
              <a:tr h="166973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0" i="1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Rent</a:t>
                      </a:r>
                    </a:p>
                  </a:txBody>
                  <a:tcPr marR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847808"/>
                  </a:ext>
                </a:extLst>
              </a:tr>
              <a:tr h="166973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0" i="1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Partnering</a:t>
                      </a:r>
                    </a:p>
                  </a:txBody>
                  <a:tcPr marR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33598"/>
                  </a:ext>
                </a:extLst>
              </a:tr>
              <a:tr h="166973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0" i="1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Web upgrade, IT infra, maintenance, etc</a:t>
                      </a:r>
                    </a:p>
                  </a:txBody>
                  <a:tcPr marR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720,000,000 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1,200,000,000 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1,440,000,000 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630685"/>
                  </a:ext>
                </a:extLst>
              </a:tr>
              <a:tr h="166973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0" i="1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Orther expense</a:t>
                      </a:r>
                    </a:p>
                  </a:txBody>
                  <a:tcPr marR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45,000,000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84,000,000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180,000,000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345360"/>
                  </a:ext>
                </a:extLst>
              </a:tr>
              <a:tr h="166973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1">
                          <a:solidFill>
                            <a:srgbClr val="A8DBA7"/>
                          </a:solidFill>
                          <a:effectLst/>
                          <a:latin typeface="Montserrat" pitchFamily="2" charset="0"/>
                        </a:rPr>
                        <a:t>Total expense</a:t>
                      </a:r>
                    </a:p>
                  </a:txBody>
                  <a:tcPr marR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1,525,000,000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2,484,000,000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3,420,000,000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151753"/>
                  </a:ext>
                </a:extLst>
              </a:tr>
              <a:tr h="166973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1">
                          <a:solidFill>
                            <a:srgbClr val="A8DBA7"/>
                          </a:solidFill>
                          <a:effectLst/>
                          <a:latin typeface="Montserrat" pitchFamily="2" charset="0"/>
                        </a:rPr>
                        <a:t>EBIT</a:t>
                      </a:r>
                    </a:p>
                  </a:txBody>
                  <a:tcPr marR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(1,411,292,079)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(1,161,644,724)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3,751,102,948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313801"/>
                  </a:ext>
                </a:extLst>
              </a:tr>
              <a:tr h="166973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EBIT margin (%)</a:t>
                      </a:r>
                    </a:p>
                  </a:txBody>
                  <a:tcPr marR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(1,241)%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(88)%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52 %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864760"/>
                  </a:ext>
                </a:extLst>
              </a:tr>
              <a:tr h="166973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Interest expense</a:t>
                      </a:r>
                    </a:p>
                  </a:txBody>
                  <a:tcPr marR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146,250,000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97,500,000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65,000,000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493943"/>
                  </a:ext>
                </a:extLst>
              </a:tr>
              <a:tr h="166973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1">
                          <a:solidFill>
                            <a:srgbClr val="A8DBA7"/>
                          </a:solidFill>
                          <a:effectLst/>
                          <a:latin typeface="Montserrat" pitchFamily="2" charset="0"/>
                        </a:rPr>
                        <a:t>Net profit</a:t>
                      </a:r>
                    </a:p>
                  </a:txBody>
                  <a:tcPr marR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900" b="1" i="0" u="none" strike="noStrike" cap="none">
                          <a:solidFill>
                            <a:srgbClr val="D0F09F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(1,557,542,079)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900" b="1" i="0" u="none" strike="noStrike" cap="none">
                          <a:solidFill>
                            <a:srgbClr val="D0F09F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(1,259,144,724)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900" b="1" i="0" u="none" strike="noStrike" cap="none">
                          <a:solidFill>
                            <a:srgbClr val="D0F09F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3,686,102,948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16891"/>
                  </a:ext>
                </a:extLst>
              </a:tr>
              <a:tr h="166973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Net profit margin (%)</a:t>
                      </a:r>
                    </a:p>
                  </a:txBody>
                  <a:tcPr marR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(1,370)%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(95)%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51 %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449531"/>
                  </a:ext>
                </a:extLst>
              </a:tr>
              <a:tr h="166973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1">
                          <a:solidFill>
                            <a:srgbClr val="A8DBA7"/>
                          </a:solidFill>
                          <a:effectLst/>
                          <a:latin typeface="Montserrat" pitchFamily="2" charset="0"/>
                        </a:rPr>
                        <a:t>Monthly new users </a:t>
                      </a:r>
                    </a:p>
                  </a:txBody>
                  <a:tcPr marR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22,163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105,788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478,074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811323"/>
                  </a:ext>
                </a:extLst>
              </a:tr>
              <a:tr h="166973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1">
                          <a:solidFill>
                            <a:srgbClr val="A8DBA7"/>
                          </a:solidFill>
                          <a:effectLst/>
                          <a:latin typeface="Montserrat" pitchFamily="2" charset="0"/>
                        </a:rPr>
                        <a:t>Monthly subscription revenue </a:t>
                      </a:r>
                    </a:p>
                  </a:txBody>
                  <a:tcPr marR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113,707,921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1,322,355,276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7,171,102,948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937314"/>
                  </a:ext>
                </a:extLst>
              </a:tr>
              <a:tr h="166973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1">
                          <a:solidFill>
                            <a:srgbClr val="A8DBA7"/>
                          </a:solidFill>
                          <a:effectLst/>
                          <a:latin typeface="Montserrat" pitchFamily="2" charset="0"/>
                        </a:rPr>
                        <a:t>CAC</a:t>
                      </a:r>
                    </a:p>
                  </a:txBody>
                  <a:tcPr marR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16,243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5,672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0" i="0" u="none" strike="noStrike" cap="none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1,757 </a:t>
                      </a:r>
                    </a:p>
                  </a:txBody>
                  <a:tcPr marL="28575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446407"/>
                  </a:ext>
                </a:extLst>
              </a:tr>
              <a:tr h="140262"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R="15403" marT="0" marB="0" anchor="b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5403" marT="0" marB="0" anchor="b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5403" marT="0" marB="0" anchor="b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5403" marT="0" marB="0" anchor="b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35143"/>
                  </a:ext>
                </a:extLst>
              </a:tr>
              <a:tr h="204078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1">
                          <a:solidFill>
                            <a:srgbClr val="D0F09F"/>
                          </a:solidFill>
                          <a:effectLst/>
                          <a:latin typeface="Montserrat" pitchFamily="2" charset="0"/>
                        </a:rPr>
                        <a:t>NPV</a:t>
                      </a:r>
                    </a:p>
                  </a:txBody>
                  <a:tcPr marR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05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900" b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10%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900" b="1">
                          <a:solidFill>
                            <a:srgbClr val="D0F09F"/>
                          </a:solidFill>
                          <a:effectLst/>
                          <a:latin typeface="Montserrat" pitchFamily="2" charset="0"/>
                        </a:rPr>
                        <a:t>312,860,884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20784"/>
                  </a:ext>
                </a:extLst>
              </a:tr>
              <a:tr h="204078"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1">
                          <a:solidFill>
                            <a:srgbClr val="D0F09F"/>
                          </a:solidFill>
                          <a:effectLst/>
                          <a:latin typeface="Montserrat" pitchFamily="2" charset="0"/>
                        </a:rPr>
                        <a:t>IRR</a:t>
                      </a:r>
                    </a:p>
                  </a:txBody>
                  <a:tcPr marR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05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900" b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itchFamily="2" charset="0"/>
                        </a:rPr>
                        <a:t>10%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900" b="1">
                          <a:solidFill>
                            <a:srgbClr val="D0F09F"/>
                          </a:solidFill>
                          <a:effectLst/>
                          <a:latin typeface="Montserrat" pitchFamily="2" charset="0"/>
                        </a:rPr>
                        <a:t>19%</a:t>
                      </a:r>
                    </a:p>
                  </a:txBody>
                  <a:tcPr marL="15403" marT="0" marB="0" anchor="ctr">
                    <a:lnL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82437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8BD7A21-1A72-CB37-CA23-67303D3E89CA}"/>
              </a:ext>
            </a:extLst>
          </p:cNvPr>
          <p:cNvSpPr txBox="1"/>
          <p:nvPr/>
        </p:nvSpPr>
        <p:spPr>
          <a:xfrm>
            <a:off x="6336711" y="1689795"/>
            <a:ext cx="2699287" cy="4741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30000"/>
              </a:lnSpc>
              <a:defRPr sz="1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>
                <a:solidFill>
                  <a:srgbClr val="A8DBA7"/>
                </a:solidFill>
                <a:latin typeface="Montserrat Medium" pitchFamily="2" charset="0"/>
              </a:rPr>
              <a:t>Until the end of 2024 will still suffer losses.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D7A9B3-EAE0-4809-1546-C78A546C061A}"/>
              </a:ext>
            </a:extLst>
          </p:cNvPr>
          <p:cNvSpPr txBox="1"/>
          <p:nvPr/>
        </p:nvSpPr>
        <p:spPr>
          <a:xfrm>
            <a:off x="6336712" y="1046262"/>
            <a:ext cx="2699286" cy="2740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30000"/>
              </a:lnSpc>
              <a:defRPr sz="1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NPV is &gt; 0, IRR &gt; benchmark 10%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933F6F-C45A-FF89-92B0-4FEBA7A988F4}"/>
              </a:ext>
            </a:extLst>
          </p:cNvPr>
          <p:cNvSpPr txBox="1"/>
          <p:nvPr/>
        </p:nvSpPr>
        <p:spPr>
          <a:xfrm>
            <a:off x="6336711" y="2496386"/>
            <a:ext cx="2699288" cy="4741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30000"/>
              </a:lnSpc>
              <a:defRPr sz="1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Decreasing costs </a:t>
            </a:r>
          </a:p>
          <a:p>
            <a:r>
              <a:rPr lang="en-US"/>
              <a:t>Increasing revenue, users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DB7C98-0330-85FB-3AC0-EE1F007A0F16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7686355" y="1320311"/>
            <a:ext cx="0" cy="369484"/>
          </a:xfrm>
          <a:prstGeom prst="straightConnector1">
            <a:avLst/>
          </a:prstGeom>
          <a:ln>
            <a:solidFill>
              <a:schemeClr val="bg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C62CC4-92EE-7236-AA0B-6FD62988C842}"/>
              </a:ext>
            </a:extLst>
          </p:cNvPr>
          <p:cNvSpPr txBox="1"/>
          <p:nvPr/>
        </p:nvSpPr>
        <p:spPr>
          <a:xfrm>
            <a:off x="6336712" y="3296386"/>
            <a:ext cx="2699288" cy="493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30000"/>
              </a:lnSpc>
              <a:defRPr sz="1000">
                <a:solidFill>
                  <a:srgbClr val="A8DBA7"/>
                </a:solidFill>
                <a:latin typeface="Montserrat Medium" pitchFamily="2" charset="0"/>
              </a:defRPr>
            </a:lvl1pPr>
          </a:lstStyle>
          <a:p>
            <a:r>
              <a:rPr lang="en-US" sz="1050" b="1">
                <a:solidFill>
                  <a:srgbClr val="D0F09F"/>
                </a:solidFill>
                <a:latin typeface="Montserrat" pitchFamily="2" charset="0"/>
              </a:rPr>
              <a:t>Opportunities for development &amp; gain more profit in the next periods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DA3F71-E3BA-B587-8DAC-D82B3AE97727}"/>
              </a:ext>
            </a:extLst>
          </p:cNvPr>
          <p:cNvCxnSpPr/>
          <p:nvPr/>
        </p:nvCxnSpPr>
        <p:spPr>
          <a:xfrm>
            <a:off x="6436800" y="2397600"/>
            <a:ext cx="2277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A6D46C-874A-2D9E-E233-34A215C2F24A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>
            <a:off x="7686355" y="2970490"/>
            <a:ext cx="1" cy="325896"/>
          </a:xfrm>
          <a:prstGeom prst="straightConnector1">
            <a:avLst/>
          </a:prstGeom>
          <a:ln>
            <a:solidFill>
              <a:srgbClr val="A8DB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826612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082966-7B76-73FC-F24D-895E59554548}"/>
              </a:ext>
            </a:extLst>
          </p:cNvPr>
          <p:cNvSpPr/>
          <p:nvPr/>
        </p:nvSpPr>
        <p:spPr>
          <a:xfrm>
            <a:off x="-63342" y="202053"/>
            <a:ext cx="2332803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2" y="300294"/>
            <a:ext cx="2266961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accent3"/>
                </a:solidFill>
                <a:latin typeface="Montserrat Medium" pitchFamily="2" charset="0"/>
                <a:ea typeface="Lato Light"/>
                <a:cs typeface="Lato Light"/>
              </a:rPr>
              <a:t>Case study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1CA42E6-CC96-F474-C5BB-3D575B070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A0478F-D875-B824-ED74-110962380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66971"/>
              </p:ext>
            </p:extLst>
          </p:nvPr>
        </p:nvGraphicFramePr>
        <p:xfrm>
          <a:off x="566738" y="1083805"/>
          <a:ext cx="8036242" cy="3600450"/>
        </p:xfrm>
        <a:graphic>
          <a:graphicData uri="http://schemas.openxmlformats.org/drawingml/2006/table">
            <a:tbl>
              <a:tblPr/>
              <a:tblGrid>
                <a:gridCol w="1079182">
                  <a:extLst>
                    <a:ext uri="{9D8B030D-6E8A-4147-A177-3AD203B41FA5}">
                      <a16:colId xmlns:a16="http://schemas.microsoft.com/office/drawing/2014/main" val="3183888527"/>
                    </a:ext>
                  </a:extLst>
                </a:gridCol>
                <a:gridCol w="2319020">
                  <a:extLst>
                    <a:ext uri="{9D8B030D-6E8A-4147-A177-3AD203B41FA5}">
                      <a16:colId xmlns:a16="http://schemas.microsoft.com/office/drawing/2014/main" val="4063893052"/>
                    </a:ext>
                  </a:extLst>
                </a:gridCol>
                <a:gridCol w="2319020">
                  <a:extLst>
                    <a:ext uri="{9D8B030D-6E8A-4147-A177-3AD203B41FA5}">
                      <a16:colId xmlns:a16="http://schemas.microsoft.com/office/drawing/2014/main" val="2746423343"/>
                    </a:ext>
                  </a:extLst>
                </a:gridCol>
                <a:gridCol w="2319020">
                  <a:extLst>
                    <a:ext uri="{9D8B030D-6E8A-4147-A177-3AD203B41FA5}">
                      <a16:colId xmlns:a16="http://schemas.microsoft.com/office/drawing/2014/main" val="2137226073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050" b="1" i="0" u="none" strike="noStrike" cap="none">
                        <a:solidFill>
                          <a:srgbClr val="D0F09F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1" i="0" u="none" strike="noStrike" cap="none">
                          <a:solidFill>
                            <a:srgbClr val="D0F09F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Notion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1" i="0" u="none" strike="noStrike" cap="none">
                          <a:solidFill>
                            <a:srgbClr val="D0F09F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Evernote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1" i="0" u="none" strike="noStrike" cap="none">
                          <a:solidFill>
                            <a:srgbClr val="D0F09F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ClickUp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66398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>
                          <a:solidFill>
                            <a:srgbClr val="A8DBA7"/>
                          </a:solidFill>
                          <a:effectLst/>
                          <a:latin typeface="Montserrat" panose="00000500000000000000" pitchFamily="2" charset="0"/>
                        </a:rPr>
                        <a:t>Launch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2013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2008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2017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04803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>
                          <a:solidFill>
                            <a:srgbClr val="A8DBA7"/>
                          </a:solidFill>
                          <a:effectLst/>
                          <a:latin typeface="Montserrat" panose="00000500000000000000" pitchFamily="2" charset="0"/>
                        </a:rPr>
                        <a:t>Users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1M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500,000 (2009)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4M (2021)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16056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>
                          <a:solidFill>
                            <a:srgbClr val="A8DBA7"/>
                          </a:solidFill>
                          <a:effectLst/>
                          <a:latin typeface="Montserrat" panose="00000500000000000000" pitchFamily="2" charset="0"/>
                        </a:rPr>
                        <a:t>Revenue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~ $11M (2019)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$650,000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$30M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97974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>
                          <a:solidFill>
                            <a:srgbClr val="A8DBA7"/>
                          </a:solidFill>
                          <a:effectLst/>
                          <a:latin typeface="Montserrat" panose="00000500000000000000" pitchFamily="2" charset="0"/>
                        </a:rPr>
                        <a:t>Valuation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$60M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$80M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$200M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9456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>
                          <a:solidFill>
                            <a:srgbClr val="A8DBA7"/>
                          </a:solidFill>
                          <a:effectLst/>
                          <a:latin typeface="Montserrat" panose="00000500000000000000" pitchFamily="2" charset="0"/>
                        </a:rPr>
                        <a:t>Raised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$18.2M (2019) – Series A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$26M (2009) – Series A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$35M (2020) – Series A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42433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>
                          <a:solidFill>
                            <a:srgbClr val="A8DBA7"/>
                          </a:solidFill>
                          <a:effectLst/>
                          <a:latin typeface="Montserrat" panose="00000500000000000000" pitchFamily="2" charset="0"/>
                        </a:rPr>
                        <a:t>Valuation / Revenue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~ 5.5 times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~ 12.5 times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~ 2.67 times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939134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B2309637-554E-3AF3-5D4C-F6046698D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43" y="1222849"/>
            <a:ext cx="237744" cy="23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Evernote Logo, symbol, meaning, history, PNG, brand">
            <a:extLst>
              <a:ext uri="{FF2B5EF4-FFF2-40B4-BE49-F238E27FC236}">
                <a16:creationId xmlns:a16="http://schemas.microsoft.com/office/drawing/2014/main" id="{660FAC37-7957-5AC8-D802-D77F56480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 bwMode="auto">
          <a:xfrm>
            <a:off x="4532463" y="1220334"/>
            <a:ext cx="237744" cy="23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lickUp - Crunchbase Company Profile &amp; Funding">
            <a:extLst>
              <a:ext uri="{FF2B5EF4-FFF2-40B4-BE49-F238E27FC236}">
                <a16:creationId xmlns:a16="http://schemas.microsoft.com/office/drawing/2014/main" id="{9B29ED03-A782-FF17-6BC8-ABCB29B1C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7" y="1217819"/>
            <a:ext cx="240037" cy="2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B4E562-B672-4F2C-74B6-4A33C2A6D95F}"/>
              </a:ext>
            </a:extLst>
          </p:cNvPr>
          <p:cNvSpPr txBox="1"/>
          <p:nvPr/>
        </p:nvSpPr>
        <p:spPr>
          <a:xfrm>
            <a:off x="5631180" y="4794946"/>
            <a:ext cx="3442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i="1">
                <a:solidFill>
                  <a:schemeClr val="bg1">
                    <a:lumMod val="65000"/>
                  </a:schemeClr>
                </a:solidFill>
                <a:latin typeface="Montserrat" pitchFamily="2" charset="0"/>
              </a:rPr>
              <a:t>- crunchbase, techcrunch &amp; getlatka -</a:t>
            </a:r>
            <a:endParaRPr lang="en-US" sz="1100" i="1">
              <a:solidFill>
                <a:schemeClr val="bg1">
                  <a:lumMod val="6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607187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, wall, person&#10;&#10;Description automatically generated">
            <a:extLst>
              <a:ext uri="{FF2B5EF4-FFF2-40B4-BE49-F238E27FC236}">
                <a16:creationId xmlns:a16="http://schemas.microsoft.com/office/drawing/2014/main" id="{D48703E4-A53E-CEB2-CFDB-E11E259CB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1372" y="0"/>
            <a:ext cx="7712628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923961-1953-9701-D1F7-2C0AED8451DA}"/>
              </a:ext>
            </a:extLst>
          </p:cNvPr>
          <p:cNvSpPr/>
          <p:nvPr/>
        </p:nvSpPr>
        <p:spPr>
          <a:xfrm>
            <a:off x="-2" y="0"/>
            <a:ext cx="9144002" cy="5143500"/>
          </a:xfrm>
          <a:prstGeom prst="rect">
            <a:avLst/>
          </a:prstGeom>
          <a:gradFill flip="none" rotWithShape="1">
            <a:gsLst>
              <a:gs pos="76000">
                <a:srgbClr val="FFFFFF">
                  <a:alpha val="69000"/>
                </a:srgbClr>
              </a:gs>
              <a:gs pos="39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167427"/>
            <a:ext cx="2461573" cy="446217"/>
          </a:xfrm>
          <a:prstGeom prst="rect">
            <a:avLst/>
          </a:prstGeom>
          <a:noFill/>
          <a:ln w="12700">
            <a:solidFill>
              <a:srgbClr val="2226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2" y="261668"/>
            <a:ext cx="2367118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47936F"/>
                </a:solidFill>
                <a:latin typeface="Montserrat Medium" pitchFamily="2" charset="0"/>
                <a:ea typeface="Lato Light"/>
                <a:cs typeface="Lato Light"/>
              </a:rPr>
              <a:t>Startup Valuation</a:t>
            </a:r>
            <a:endParaRPr lang="en-US">
              <a:solidFill>
                <a:srgbClr val="47936F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11EFE54-DD38-94E4-7035-AE70ADB0B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sp>
        <p:nvSpPr>
          <p:cNvPr id="2069" name="Rectangle 2068">
            <a:extLst>
              <a:ext uri="{FF2B5EF4-FFF2-40B4-BE49-F238E27FC236}">
                <a16:creationId xmlns:a16="http://schemas.microsoft.com/office/drawing/2014/main" id="{8E1DEF71-2E6F-8A9C-01CD-4AF95D33A70F}"/>
              </a:ext>
            </a:extLst>
          </p:cNvPr>
          <p:cNvSpPr/>
          <p:nvPr/>
        </p:nvSpPr>
        <p:spPr>
          <a:xfrm>
            <a:off x="5372259" y="911005"/>
            <a:ext cx="3237343" cy="368392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52000"/>
                </a:schemeClr>
              </a:gs>
              <a:gs pos="100000">
                <a:schemeClr val="bg1">
                  <a:shade val="100000"/>
                  <a:satMod val="115000"/>
                  <a:alpha val="27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86120ACE-9DC2-C397-1B27-AF00053139E6}"/>
              </a:ext>
            </a:extLst>
          </p:cNvPr>
          <p:cNvSpPr txBox="1"/>
          <p:nvPr/>
        </p:nvSpPr>
        <p:spPr>
          <a:xfrm>
            <a:off x="439336" y="4217879"/>
            <a:ext cx="4398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>
                <a:solidFill>
                  <a:schemeClr val="bg2">
                    <a:lumMod val="75000"/>
                    <a:lumOff val="25000"/>
                  </a:schemeClr>
                </a:solidFill>
                <a:latin typeface="Montserrat" pitchFamily="2" charset="0"/>
              </a:rPr>
              <a:t>Compare with ClickUp figures and consider tetu intrinsic growth rate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D08004-205E-6252-DD14-584E494C2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54554"/>
              </p:ext>
            </p:extLst>
          </p:nvPr>
        </p:nvGraphicFramePr>
        <p:xfrm>
          <a:off x="534398" y="1011805"/>
          <a:ext cx="4398525" cy="3086100"/>
        </p:xfrm>
        <a:graphic>
          <a:graphicData uri="http://schemas.openxmlformats.org/drawingml/2006/table">
            <a:tbl>
              <a:tblPr>
                <a:solidFill>
                  <a:srgbClr val="F0F0F0">
                    <a:alpha val="10196"/>
                  </a:srgbClr>
                </a:solidFill>
              </a:tblPr>
              <a:tblGrid>
                <a:gridCol w="830265">
                  <a:extLst>
                    <a:ext uri="{9D8B030D-6E8A-4147-A177-3AD203B41FA5}">
                      <a16:colId xmlns:a16="http://schemas.microsoft.com/office/drawing/2014/main" val="3183888527"/>
                    </a:ext>
                  </a:extLst>
                </a:gridCol>
                <a:gridCol w="1784130">
                  <a:extLst>
                    <a:ext uri="{9D8B030D-6E8A-4147-A177-3AD203B41FA5}">
                      <a16:colId xmlns:a16="http://schemas.microsoft.com/office/drawing/2014/main" val="2137226073"/>
                    </a:ext>
                  </a:extLst>
                </a:gridCol>
                <a:gridCol w="1784130">
                  <a:extLst>
                    <a:ext uri="{9D8B030D-6E8A-4147-A177-3AD203B41FA5}">
                      <a16:colId xmlns:a16="http://schemas.microsoft.com/office/drawing/2014/main" val="2848578470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050" b="1" i="0" u="none" strike="noStrike" cap="none">
                        <a:solidFill>
                          <a:srgbClr val="D0F09F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1" i="0" u="none" strike="noStrike" cap="none">
                          <a:solidFill>
                            <a:srgbClr val="77BE9C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ClickUp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1" i="0" u="none" strike="noStrike" cap="none">
                          <a:solidFill>
                            <a:srgbClr val="77BE9C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Tetu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66398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>
                          <a:solidFill>
                            <a:srgbClr val="47936F"/>
                          </a:solidFill>
                          <a:effectLst/>
                          <a:latin typeface="Montserrat" panose="00000500000000000000" pitchFamily="2" charset="0"/>
                        </a:rPr>
                        <a:t>Launch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2017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2023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04803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>
                          <a:solidFill>
                            <a:srgbClr val="47936F"/>
                          </a:solidFill>
                          <a:effectLst/>
                          <a:latin typeface="Montserrat" panose="00000500000000000000" pitchFamily="2" charset="0"/>
                        </a:rPr>
                        <a:t>Monthly users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</a:rPr>
                        <a:t>over 340k (2021)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</a:rPr>
                        <a:t>Over 70k (2025)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16056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>
                          <a:solidFill>
                            <a:srgbClr val="47936F"/>
                          </a:solidFill>
                          <a:effectLst/>
                          <a:latin typeface="Montserrat" panose="00000500000000000000" pitchFamily="2" charset="0"/>
                        </a:rPr>
                        <a:t>Revenue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</a:rPr>
                        <a:t>$30M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</a:rPr>
                        <a:t>$302,957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97974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>
                          <a:solidFill>
                            <a:srgbClr val="47936F"/>
                          </a:solidFill>
                          <a:effectLst/>
                          <a:latin typeface="Montserrat" panose="00000500000000000000" pitchFamily="2" charset="0"/>
                        </a:rPr>
                        <a:t>Valuation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</a:rPr>
                        <a:t>$200M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>
                          <a:solidFill>
                            <a:srgbClr val="47936F"/>
                          </a:solidFill>
                          <a:effectLst/>
                          <a:latin typeface="Montserrat" panose="00000500000000000000" pitchFamily="2" charset="0"/>
                        </a:rPr>
                        <a:t>$900,000</a:t>
                      </a:r>
                      <a:br>
                        <a:rPr lang="en-US" sz="1050" b="1">
                          <a:solidFill>
                            <a:srgbClr val="47936F"/>
                          </a:solidFill>
                          <a:effectLst/>
                          <a:latin typeface="Montserrat" panose="00000500000000000000" pitchFamily="2" charset="0"/>
                        </a:rPr>
                      </a:br>
                      <a:r>
                        <a:rPr lang="en-US" sz="700" b="0" i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Montserrat" panose="00000500000000000000" pitchFamily="2" charset="0"/>
                        </a:rPr>
                        <a:t>(~</a:t>
                      </a:r>
                      <a:r>
                        <a:rPr lang="en-US" sz="700" b="0" i="1" u="none" strike="noStrike" cap="non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21,303,319,000đ)</a:t>
                      </a:r>
                      <a:endParaRPr lang="en-US" sz="700" b="0" i="1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3139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9456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>
                          <a:solidFill>
                            <a:srgbClr val="47936F"/>
                          </a:solidFill>
                          <a:effectLst/>
                          <a:latin typeface="Montserrat" panose="00000500000000000000" pitchFamily="2" charset="0"/>
                        </a:rPr>
                        <a:t>Valuation / Revenue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</a:rPr>
                        <a:t>~ 2.67 times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</a:rPr>
                        <a:t>~ 3 times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939134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0C6B42D7-801A-548D-1967-A3C585D1609F}"/>
              </a:ext>
            </a:extLst>
          </p:cNvPr>
          <p:cNvGrpSpPr/>
          <p:nvPr/>
        </p:nvGrpSpPr>
        <p:grpSpPr>
          <a:xfrm>
            <a:off x="5569472" y="1764039"/>
            <a:ext cx="2842916" cy="1920259"/>
            <a:chOff x="-110059" y="205192"/>
            <a:chExt cx="2301385" cy="1371600"/>
          </a:xfrm>
        </p:grpSpPr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6BB49B66-6EB2-942C-1656-9603B9F88A9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13750800"/>
                </p:ext>
              </p:extLst>
            </p:nvPr>
          </p:nvGraphicFramePr>
          <p:xfrm>
            <a:off x="-110059" y="205192"/>
            <a:ext cx="2301385" cy="137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578C80-58E1-263C-F67D-69CF85D71BC7}"/>
                </a:ext>
              </a:extLst>
            </p:cNvPr>
            <p:cNvSpPr txBox="1"/>
            <p:nvPr/>
          </p:nvSpPr>
          <p:spPr>
            <a:xfrm>
              <a:off x="712049" y="725038"/>
              <a:ext cx="657167" cy="331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Clr>
                  <a:schemeClr val="dk1"/>
                </a:buClr>
                <a:buSzPts val="1100"/>
                <a:buNone/>
                <a:defRPr sz="1200" b="1">
                  <a:solidFill>
                    <a:srgbClr val="A8DBA7"/>
                  </a:solidFill>
                  <a:latin typeface="Montserrat" panose="00000500000000000000" pitchFamily="2" charset="0"/>
                  <a:ea typeface="Lato Light"/>
                  <a:cs typeface="Lato Light"/>
                </a:defRPr>
              </a:lvl1pPr>
            </a:lstStyle>
            <a:p>
              <a:pPr algn="ctr"/>
              <a:r>
                <a:rPr lang="en-US" sz="1800">
                  <a:solidFill>
                    <a:srgbClr val="47936F"/>
                  </a:solidFill>
                </a:rPr>
                <a:t>10%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6BD010D-125A-68B6-8B64-A2EC79E3BBEC}"/>
              </a:ext>
            </a:extLst>
          </p:cNvPr>
          <p:cNvSpPr txBox="1"/>
          <p:nvPr/>
        </p:nvSpPr>
        <p:spPr>
          <a:xfrm>
            <a:off x="5569472" y="1049010"/>
            <a:ext cx="278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Montserrat" pitchFamily="2" charset="0"/>
              </a:rPr>
              <a:t>Shares offer</a:t>
            </a:r>
            <a:endParaRPr lang="en-US" sz="1600" b="1">
              <a:solidFill>
                <a:schemeClr val="bg2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6D9D3-BE94-98E5-5F48-19E80A7152A9}"/>
              </a:ext>
            </a:extLst>
          </p:cNvPr>
          <p:cNvSpPr txBox="1"/>
          <p:nvPr/>
        </p:nvSpPr>
        <p:spPr>
          <a:xfrm>
            <a:off x="5630578" y="3780677"/>
            <a:ext cx="2781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solidFill>
                  <a:srgbClr val="47936F"/>
                </a:solidFill>
                <a:effectLst/>
                <a:latin typeface="Montserrat" pitchFamily="2" charset="0"/>
              </a:rPr>
              <a:t>2,100,000,000 VND</a:t>
            </a:r>
          </a:p>
          <a:p>
            <a:pPr algn="ctr"/>
            <a:r>
              <a:rPr lang="en-US" sz="1100" i="1">
                <a:solidFill>
                  <a:schemeClr val="bg2">
                    <a:lumMod val="75000"/>
                    <a:lumOff val="25000"/>
                  </a:schemeClr>
                </a:solidFill>
                <a:latin typeface="Montserrat" pitchFamily="2" charset="0"/>
              </a:rPr>
              <a:t>(2 billions 1 hundred millions dongs)</a:t>
            </a:r>
          </a:p>
        </p:txBody>
      </p:sp>
    </p:spTree>
    <p:extLst>
      <p:ext uri="{BB962C8B-B14F-4D97-AF65-F5344CB8AC3E}">
        <p14:creationId xmlns:p14="http://schemas.microsoft.com/office/powerpoint/2010/main" val="4077331813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082966-7B76-73FC-F24D-895E59554548}"/>
              </a:ext>
            </a:extLst>
          </p:cNvPr>
          <p:cNvSpPr/>
          <p:nvPr/>
        </p:nvSpPr>
        <p:spPr>
          <a:xfrm>
            <a:off x="-63342" y="202053"/>
            <a:ext cx="2332803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2" y="300294"/>
            <a:ext cx="2266961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accent3"/>
                </a:solidFill>
                <a:latin typeface="Montserrat Medium" pitchFamily="2" charset="0"/>
                <a:ea typeface="Lato Light"/>
                <a:cs typeface="Lato Light"/>
              </a:rPr>
              <a:t>Capital plan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1CA42E6-CC96-F474-C5BB-3D575B070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A0478F-D875-B824-ED74-110962380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31261"/>
              </p:ext>
            </p:extLst>
          </p:nvPr>
        </p:nvGraphicFramePr>
        <p:xfrm>
          <a:off x="675769" y="1242756"/>
          <a:ext cx="7792461" cy="3600450"/>
        </p:xfrm>
        <a:graphic>
          <a:graphicData uri="http://schemas.openxmlformats.org/drawingml/2006/table">
            <a:tbl>
              <a:tblPr/>
              <a:tblGrid>
                <a:gridCol w="2152328">
                  <a:extLst>
                    <a:ext uri="{9D8B030D-6E8A-4147-A177-3AD203B41FA5}">
                      <a16:colId xmlns:a16="http://schemas.microsoft.com/office/drawing/2014/main" val="3183888527"/>
                    </a:ext>
                  </a:extLst>
                </a:gridCol>
                <a:gridCol w="1142789">
                  <a:extLst>
                    <a:ext uri="{9D8B030D-6E8A-4147-A177-3AD203B41FA5}">
                      <a16:colId xmlns:a16="http://schemas.microsoft.com/office/drawing/2014/main" val="4063893052"/>
                    </a:ext>
                  </a:extLst>
                </a:gridCol>
                <a:gridCol w="1789114">
                  <a:extLst>
                    <a:ext uri="{9D8B030D-6E8A-4147-A177-3AD203B41FA5}">
                      <a16:colId xmlns:a16="http://schemas.microsoft.com/office/drawing/2014/main" val="2746423343"/>
                    </a:ext>
                  </a:extLst>
                </a:gridCol>
                <a:gridCol w="2708230">
                  <a:extLst>
                    <a:ext uri="{9D8B030D-6E8A-4147-A177-3AD203B41FA5}">
                      <a16:colId xmlns:a16="http://schemas.microsoft.com/office/drawing/2014/main" val="1564990534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050" b="1" i="0" u="none" strike="noStrike" cap="none">
                        <a:solidFill>
                          <a:srgbClr val="D0F09F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1" i="0" u="none" strike="noStrike" cap="none">
                          <a:solidFill>
                            <a:srgbClr val="D0F09F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Weight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1" i="0" u="none" strike="noStrike" cap="none">
                          <a:solidFill>
                            <a:srgbClr val="D0F09F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Expense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1" i="0" u="none" strike="noStrike" cap="none">
                          <a:solidFill>
                            <a:srgbClr val="D0F09F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Note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66398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>
                          <a:solidFill>
                            <a:srgbClr val="A8DBA7"/>
                          </a:solidFill>
                          <a:effectLst/>
                          <a:latin typeface="Montserrat" panose="00000500000000000000" pitchFamily="2" charset="0"/>
                        </a:rPr>
                        <a:t>IT infrastructure</a:t>
                      </a:r>
                    </a:p>
                  </a:txBody>
                  <a:tcPr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40%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2,400,000 đ </a:t>
                      </a:r>
                    </a:p>
                  </a:txBody>
                  <a:tcPr marL="28575" marR="182880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100k MAU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04803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cap="none">
                          <a:solidFill>
                            <a:srgbClr val="A8DBA7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Marketing &amp; Customer acquisition</a:t>
                      </a:r>
                    </a:p>
                  </a:txBody>
                  <a:tcPr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15%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900,000 đ </a:t>
                      </a:r>
                    </a:p>
                  </a:txBody>
                  <a:tcPr marL="28575" marR="182880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Promote digital marketing, ads &amp; KOL booking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16056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cap="none">
                          <a:solidFill>
                            <a:srgbClr val="A8DBA7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Salary</a:t>
                      </a:r>
                    </a:p>
                  </a:txBody>
                  <a:tcPr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20%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1,200,000,000 đ</a:t>
                      </a:r>
                    </a:p>
                  </a:txBody>
                  <a:tcPr marL="28575" marR="182880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cap="non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Offer competitive salaries to attract and retain talent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97974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cap="none">
                          <a:solidFill>
                            <a:srgbClr val="A8DBA7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Research &amp; development</a:t>
                      </a:r>
                    </a:p>
                  </a:txBody>
                  <a:tcPr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10%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600,000 đ</a:t>
                      </a:r>
                    </a:p>
                  </a:txBody>
                  <a:tcPr marL="28575" marR="182880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Improve the app's functionality and usability, deveolop advance features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9456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>
                          <a:solidFill>
                            <a:srgbClr val="A8DBA7"/>
                          </a:solidFill>
                          <a:effectLst/>
                          <a:latin typeface="Montserrat" panose="00000500000000000000" pitchFamily="2" charset="0"/>
                        </a:rPr>
                        <a:t>Legal </a:t>
                      </a:r>
                    </a:p>
                  </a:txBody>
                  <a:tcPr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5%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300,000 đ</a:t>
                      </a:r>
                    </a:p>
                  </a:txBody>
                  <a:tcPr marL="28575" marR="182880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cap="non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Allocate funds towards hiring legal counsel and consultants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42433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>
                          <a:solidFill>
                            <a:srgbClr val="A8DBA7"/>
                          </a:solidFill>
                          <a:effectLst/>
                          <a:latin typeface="Montserrat" panose="00000500000000000000" pitchFamily="2" charset="0"/>
                        </a:rPr>
                        <a:t>Others</a:t>
                      </a:r>
                    </a:p>
                  </a:txBody>
                  <a:tcPr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10%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600,000 đ</a:t>
                      </a:r>
                    </a:p>
                  </a:txBody>
                  <a:tcPr marL="28575" marR="182880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Bonding activites, internal events, etc.</a:t>
                      </a:r>
                    </a:p>
                  </a:txBody>
                  <a:tcPr marL="182880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93913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56886E-454E-D9DC-35CC-697E21D7824E}"/>
              </a:ext>
            </a:extLst>
          </p:cNvPr>
          <p:cNvSpPr txBox="1"/>
          <p:nvPr/>
        </p:nvSpPr>
        <p:spPr>
          <a:xfrm>
            <a:off x="1648800" y="820019"/>
            <a:ext cx="16071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100" b="1">
                <a:solidFill>
                  <a:srgbClr val="77BE9C"/>
                </a:solidFill>
                <a:latin typeface="Montserrat" panose="00000500000000000000" pitchFamily="2" charset="0"/>
                <a:ea typeface="Lato Light"/>
                <a:cs typeface="Lato Light"/>
              </a:defRPr>
            </a:lvl1pPr>
          </a:lstStyle>
          <a:p>
            <a:r>
              <a:rPr lang="en-US">
                <a:solidFill>
                  <a:srgbClr val="D0F09F"/>
                </a:solidFill>
              </a:rPr>
              <a:t>6,000,000,000đ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16FA94-8F42-7858-5621-B04F75068FEE}"/>
              </a:ext>
            </a:extLst>
          </p:cNvPr>
          <p:cNvSpPr txBox="1"/>
          <p:nvPr/>
        </p:nvSpPr>
        <p:spPr>
          <a:xfrm>
            <a:off x="601875" y="792191"/>
            <a:ext cx="1046925" cy="2740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30000"/>
              </a:lnSpc>
              <a:defRPr sz="1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Money raised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0B548-6F46-E03E-1524-96339D93780D}"/>
              </a:ext>
            </a:extLst>
          </p:cNvPr>
          <p:cNvSpPr txBox="1"/>
          <p:nvPr/>
        </p:nvSpPr>
        <p:spPr>
          <a:xfrm>
            <a:off x="4374892" y="820019"/>
            <a:ext cx="16071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100" b="1">
                <a:solidFill>
                  <a:srgbClr val="77BE9C"/>
                </a:solidFill>
                <a:latin typeface="Montserrat" panose="00000500000000000000" pitchFamily="2" charset="0"/>
                <a:ea typeface="Lato Light"/>
                <a:cs typeface="Lato Light"/>
              </a:defRPr>
            </a:lvl1pPr>
          </a:lstStyle>
          <a:p>
            <a:r>
              <a:rPr lang="en-US">
                <a:solidFill>
                  <a:srgbClr val="D0F09F"/>
                </a:solidFill>
              </a:rPr>
              <a:t>FY2026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F5ED6-600F-4DD1-1548-90C89E9C90A1}"/>
              </a:ext>
            </a:extLst>
          </p:cNvPr>
          <p:cNvSpPr txBox="1"/>
          <p:nvPr/>
        </p:nvSpPr>
        <p:spPr>
          <a:xfrm>
            <a:off x="3255967" y="792191"/>
            <a:ext cx="1118925" cy="2740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30000"/>
              </a:lnSpc>
              <a:defRPr sz="1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Plan for 1 year</a:t>
            </a:r>
          </a:p>
        </p:txBody>
      </p:sp>
    </p:spTree>
    <p:extLst>
      <p:ext uri="{BB962C8B-B14F-4D97-AF65-F5344CB8AC3E}">
        <p14:creationId xmlns:p14="http://schemas.microsoft.com/office/powerpoint/2010/main" val="1353690800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1"/>
          <p:cNvSpPr txBox="1">
            <a:spLocks noGrp="1"/>
          </p:cNvSpPr>
          <p:nvPr>
            <p:ph type="subTitle" idx="1"/>
          </p:nvPr>
        </p:nvSpPr>
        <p:spPr>
          <a:xfrm>
            <a:off x="3031200" y="2175371"/>
            <a:ext cx="3081600" cy="987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latin typeface="Montserrat Light" panose="00000400000000000000" pitchFamily="2" charset="0"/>
              </a:rPr>
              <a:t>If you have any questions?</a:t>
            </a:r>
            <a:endParaRPr sz="900">
              <a:latin typeface="Montserrat Light" panose="00000400000000000000" pitchFamily="2" charset="0"/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Montserrat Light" panose="00000400000000000000" pitchFamily="2" charset="0"/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latin typeface="Montserrat Light" panose="00000400000000000000" pitchFamily="2" charset="0"/>
              </a:rPr>
              <a:t>Don’t hesitate to ask us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Montserrat Light" panose="00000400000000000000" pitchFamily="2" charset="0"/>
              </a:rPr>
              <a:t>or contact us</a:t>
            </a:r>
            <a:endParaRPr lang="es" sz="900">
              <a:latin typeface="Montserrat Light" panose="00000400000000000000" pitchFamily="2" charset="0"/>
            </a:endParaRPr>
          </a:p>
          <a:p>
            <a:pPr algn="ctr">
              <a:lnSpc>
                <a:spcPct val="110000"/>
              </a:lnSpc>
            </a:pPr>
            <a:r>
              <a:rPr lang="en-US" sz="900">
                <a:solidFill>
                  <a:srgbClr val="D0F09F"/>
                </a:solidFill>
                <a:latin typeface="Montserrat Medium" pitchFamily="2" charset="0"/>
              </a:rPr>
              <a:t>dolphin.team111@gmail.com</a:t>
            </a:r>
            <a:endParaRPr lang="en-US" sz="900">
              <a:solidFill>
                <a:srgbClr val="D0F09F"/>
              </a:solidFill>
              <a:effectLst/>
              <a:latin typeface="Montserrat Medium" pitchFamily="2" charset="0"/>
            </a:endParaRPr>
          </a:p>
        </p:txBody>
      </p:sp>
      <p:sp>
        <p:nvSpPr>
          <p:cNvPr id="647" name="Google Shape;647;p31"/>
          <p:cNvSpPr txBox="1">
            <a:spLocks noGrp="1"/>
          </p:cNvSpPr>
          <p:nvPr>
            <p:ph type="ctrTitle"/>
          </p:nvPr>
        </p:nvSpPr>
        <p:spPr>
          <a:xfrm>
            <a:off x="2638350" y="1566848"/>
            <a:ext cx="3867300" cy="6550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>
                    <a:lumMod val="20000"/>
                    <a:lumOff val="80000"/>
                  </a:schemeClr>
                </a:solidFill>
                <a:latin typeface="Montserrat SemiBold" panose="00000700000000000000" pitchFamily="2" charset="0"/>
              </a:rPr>
              <a:t>THANK YOU!</a:t>
            </a:r>
            <a:endParaRPr>
              <a:solidFill>
                <a:schemeClr val="accent5">
                  <a:lumMod val="20000"/>
                  <a:lumOff val="80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678" name="Google Shape;6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4575" y="1583993"/>
            <a:ext cx="3818651" cy="39815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B2BD0A7E-2D7C-45C0-B568-E558E0BF7A68}"/>
              </a:ext>
            </a:extLst>
          </p:cNvPr>
          <p:cNvGrpSpPr/>
          <p:nvPr/>
        </p:nvGrpSpPr>
        <p:grpSpPr>
          <a:xfrm>
            <a:off x="3766314" y="4653035"/>
            <a:ext cx="1611371" cy="276999"/>
            <a:chOff x="598028" y="203656"/>
            <a:chExt cx="2129932" cy="32130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85FBB6-D151-42C6-B215-308CF0650B97}"/>
                </a:ext>
              </a:extLst>
            </p:cNvPr>
            <p:cNvSpPr txBox="1"/>
            <p:nvPr/>
          </p:nvSpPr>
          <p:spPr>
            <a:xfrm>
              <a:off x="783890" y="203656"/>
              <a:ext cx="1944070" cy="321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bg1"/>
                  </a:solidFill>
                  <a:latin typeface="Montserrat" panose="00000500000000000000" pitchFamily="2" charset="0"/>
                </a:rPr>
                <a:t>Dolphin</a:t>
              </a:r>
              <a:r>
                <a:rPr lang="en-US" sz="1200" b="1">
                  <a:solidFill>
                    <a:srgbClr val="7DE3C8"/>
                  </a:solidFill>
                  <a:latin typeface="Montserrat" panose="00000500000000000000" pitchFamily="2" charset="0"/>
                </a:rPr>
                <a:t>Group</a:t>
              </a:r>
              <a:endParaRPr lang="en-US" b="1">
                <a:solidFill>
                  <a:srgbClr val="7DE3C8"/>
                </a:solidFill>
                <a:latin typeface="Montserrat" panose="00000500000000000000" pitchFamily="2" charset="0"/>
              </a:endParaRP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4BFBE28D-8AFA-4812-8D1B-881FB5169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8028" y="280361"/>
              <a:ext cx="228940" cy="167889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B4E3C-EE99-6A76-7F14-D42945F6FBD7}"/>
              </a:ext>
            </a:extLst>
          </p:cNvPr>
          <p:cNvSpPr/>
          <p:nvPr/>
        </p:nvSpPr>
        <p:spPr>
          <a:xfrm>
            <a:off x="97526" y="1147446"/>
            <a:ext cx="4852219" cy="3864980"/>
          </a:xfrm>
          <a:prstGeom prst="rect">
            <a:avLst/>
          </a:prstGeom>
          <a:noFill/>
          <a:ln w="9525">
            <a:solidFill>
              <a:srgbClr val="77BE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85F76-847D-44B1-9080-B300BD3CDCD1}"/>
              </a:ext>
            </a:extLst>
          </p:cNvPr>
          <p:cNvSpPr txBox="1"/>
          <p:nvPr/>
        </p:nvSpPr>
        <p:spPr>
          <a:xfrm>
            <a:off x="329106" y="144959"/>
            <a:ext cx="4728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D0F09F"/>
                </a:solidFill>
                <a:latin typeface="Montserrat" panose="00000500000000000000" pitchFamily="2" charset="0"/>
              </a:rPr>
              <a:t>AGENDA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24148F0-2D0C-4014-83CE-850D34B09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3194" y="208769"/>
            <a:ext cx="303466" cy="222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9A900-45E2-4951-9EA9-E0570EA30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480" y="-2579873"/>
            <a:ext cx="1686161" cy="20862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6D20B5-3BF2-491B-AB72-13CB4FDABFD1}"/>
              </a:ext>
            </a:extLst>
          </p:cNvPr>
          <p:cNvSpPr txBox="1"/>
          <p:nvPr/>
        </p:nvSpPr>
        <p:spPr>
          <a:xfrm>
            <a:off x="5166365" y="1304081"/>
            <a:ext cx="2407892" cy="1115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fr-FR" sz="1050" b="1">
                <a:solidFill>
                  <a:srgbClr val="496B4D"/>
                </a:solidFill>
                <a:latin typeface="Montserrat" panose="00000500000000000000" pitchFamily="2" charset="0"/>
              </a:rPr>
              <a:t>BUSINESS FORECAST</a:t>
            </a:r>
          </a:p>
          <a:p>
            <a:pPr fontAlgn="base">
              <a:spcBef>
                <a:spcPts val="600"/>
              </a:spcBef>
            </a:pPr>
            <a:r>
              <a:rPr lang="fr-FR" sz="900">
                <a:solidFill>
                  <a:srgbClr val="47936F"/>
                </a:solidFill>
                <a:latin typeface="Montserrat" panose="00000500000000000000" pitchFamily="2" charset="0"/>
              </a:rPr>
              <a:t>2023 forecast</a:t>
            </a:r>
          </a:p>
          <a:p>
            <a:pPr fontAlgn="base">
              <a:spcBef>
                <a:spcPts val="600"/>
              </a:spcBef>
            </a:pPr>
            <a:r>
              <a:rPr lang="fr-FR" sz="900">
                <a:solidFill>
                  <a:srgbClr val="47936F"/>
                </a:solidFill>
                <a:latin typeface="Montserrat" panose="00000500000000000000" pitchFamily="2" charset="0"/>
              </a:rPr>
              <a:t>2024 forecast</a:t>
            </a:r>
          </a:p>
          <a:p>
            <a:pPr fontAlgn="base">
              <a:spcBef>
                <a:spcPts val="600"/>
              </a:spcBef>
            </a:pPr>
            <a:r>
              <a:rPr lang="fr-FR" sz="900">
                <a:solidFill>
                  <a:srgbClr val="47936F"/>
                </a:solidFill>
                <a:latin typeface="Montserrat" panose="00000500000000000000" pitchFamily="2" charset="0"/>
              </a:rPr>
              <a:t>2025 forecast</a:t>
            </a:r>
          </a:p>
          <a:p>
            <a:pPr fontAlgn="base">
              <a:spcBef>
                <a:spcPts val="600"/>
              </a:spcBef>
            </a:pPr>
            <a:r>
              <a:rPr lang="fr-FR" sz="900">
                <a:solidFill>
                  <a:srgbClr val="47936F"/>
                </a:solidFill>
                <a:latin typeface="Montserrat" panose="00000500000000000000" pitchFamily="2" charset="0"/>
              </a:rPr>
              <a:t>Consolidation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3CA04D-A772-4D9B-8952-7A78F76D6BCE}"/>
              </a:ext>
            </a:extLst>
          </p:cNvPr>
          <p:cNvSpPr txBox="1"/>
          <p:nvPr/>
        </p:nvSpPr>
        <p:spPr>
          <a:xfrm>
            <a:off x="5166365" y="2585369"/>
            <a:ext cx="2407892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fr-FR" sz="1050" b="1">
                <a:solidFill>
                  <a:srgbClr val="496B4D"/>
                </a:solidFill>
                <a:latin typeface="Montserrat" panose="00000500000000000000" pitchFamily="2" charset="0"/>
              </a:rPr>
              <a:t>FUNDRASING</a:t>
            </a:r>
          </a:p>
          <a:p>
            <a:pPr fontAlgn="base">
              <a:spcBef>
                <a:spcPts val="600"/>
              </a:spcBef>
            </a:pPr>
            <a:r>
              <a:rPr lang="fr-FR" sz="900">
                <a:solidFill>
                  <a:srgbClr val="47936F"/>
                </a:solidFill>
                <a:latin typeface="Montserrat" panose="00000500000000000000" pitchFamily="2" charset="0"/>
              </a:rPr>
              <a:t>Case study</a:t>
            </a:r>
          </a:p>
          <a:p>
            <a:pPr algn="just">
              <a:spcBef>
                <a:spcPts val="600"/>
              </a:spcBef>
            </a:pPr>
            <a:r>
              <a:rPr lang="en-US" sz="900">
                <a:solidFill>
                  <a:srgbClr val="47936F"/>
                </a:solidFill>
                <a:latin typeface="Montserrat" panose="00000500000000000000" pitchFamily="2" charset="0"/>
              </a:rPr>
              <a:t>Startup valuation</a:t>
            </a:r>
          </a:p>
          <a:p>
            <a:pPr algn="just">
              <a:spcBef>
                <a:spcPts val="600"/>
              </a:spcBef>
            </a:pPr>
            <a:r>
              <a:rPr lang="en-US" sz="900">
                <a:solidFill>
                  <a:srgbClr val="47936F"/>
                </a:solidFill>
                <a:latin typeface="Montserrat" panose="00000500000000000000" pitchFamily="2" charset="0"/>
              </a:rPr>
              <a:t>Capital plan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316D81-9B01-4334-8419-123DAEC3328E}"/>
              </a:ext>
            </a:extLst>
          </p:cNvPr>
          <p:cNvSpPr txBox="1"/>
          <p:nvPr/>
        </p:nvSpPr>
        <p:spPr>
          <a:xfrm>
            <a:off x="5166366" y="3828837"/>
            <a:ext cx="1681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fr-FR" sz="900">
                <a:solidFill>
                  <a:srgbClr val="77BE9C"/>
                </a:solidFill>
                <a:latin typeface="Montserrat" panose="00000500000000000000" pitchFamily="2" charset="0"/>
              </a:rPr>
              <a:t>Q&amp;A</a:t>
            </a:r>
          </a:p>
          <a:p>
            <a:pPr fontAlgn="base"/>
            <a:r>
              <a:rPr lang="fr-FR" sz="900">
                <a:solidFill>
                  <a:srgbClr val="77BE9C"/>
                </a:solidFill>
                <a:latin typeface="Montserrat" panose="00000500000000000000" pitchFamily="2" charset="0"/>
              </a:rPr>
              <a:t>Ending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8032C9-581B-4A44-91A5-335A2EC358A7}"/>
              </a:ext>
            </a:extLst>
          </p:cNvPr>
          <p:cNvCxnSpPr>
            <a:cxnSpLocks/>
          </p:cNvCxnSpPr>
          <p:nvPr/>
        </p:nvCxnSpPr>
        <p:spPr>
          <a:xfrm>
            <a:off x="5251275" y="3764128"/>
            <a:ext cx="2190362" cy="0"/>
          </a:xfrm>
          <a:prstGeom prst="line">
            <a:avLst/>
          </a:prstGeom>
          <a:ln>
            <a:solidFill>
              <a:srgbClr val="A8DB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man in black t-shirt sitting at the table using macbook pro">
            <a:extLst>
              <a:ext uri="{FF2B5EF4-FFF2-40B4-BE49-F238E27FC236}">
                <a16:creationId xmlns:a16="http://schemas.microsoft.com/office/drawing/2014/main" id="{98DF7FEC-9BC5-1736-4E86-7E33E0B8D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9297" y="1288973"/>
            <a:ext cx="5795714" cy="38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D8BEE9-96C8-7F98-4D11-8B9F6B3A0431}"/>
              </a:ext>
            </a:extLst>
          </p:cNvPr>
          <p:cNvSpPr/>
          <p:nvPr/>
        </p:nvSpPr>
        <p:spPr>
          <a:xfrm>
            <a:off x="0" y="1278520"/>
            <a:ext cx="4852219" cy="3864980"/>
          </a:xfrm>
          <a:prstGeom prst="rect">
            <a:avLst/>
          </a:prstGeom>
          <a:solidFill>
            <a:schemeClr val="bg1">
              <a:lumMod val="9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86916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202053"/>
            <a:ext cx="2332803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1" y="300294"/>
            <a:ext cx="2332802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A8DBA7"/>
                </a:solidFill>
                <a:latin typeface="Montserrat Medium" pitchFamily="2" charset="0"/>
                <a:ea typeface="Lato Light"/>
                <a:cs typeface="Lato Light"/>
              </a:rPr>
              <a:t>References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D152C5A-1ECD-6B77-86DA-A1C2A7CB6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8673391-5CF5-4D54-4D39-B10B9961C379}"/>
              </a:ext>
            </a:extLst>
          </p:cNvPr>
          <p:cNvSpPr txBox="1"/>
          <p:nvPr/>
        </p:nvSpPr>
        <p:spPr>
          <a:xfrm>
            <a:off x="5866843" y="3937950"/>
            <a:ext cx="2511204" cy="3467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30000"/>
              </a:lnSpc>
              <a:defRPr sz="180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pPr algn="ctr"/>
            <a:r>
              <a:rPr lang="en-US" sz="1400">
                <a:latin typeface="Montserrat Medium" pitchFamily="2" charset="0"/>
              </a:rPr>
              <a:t>bit.ly/tetu_biz_forecast</a:t>
            </a: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1080ADF0-7E0F-06F5-C293-EF82EC1F4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724" y="1651950"/>
            <a:ext cx="2286000" cy="2286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EF1ED10-D56C-8160-9EA0-11300F44023F}"/>
              </a:ext>
            </a:extLst>
          </p:cNvPr>
          <p:cNvGrpSpPr/>
          <p:nvPr/>
        </p:nvGrpSpPr>
        <p:grpSpPr>
          <a:xfrm>
            <a:off x="6011398" y="912289"/>
            <a:ext cx="2366649" cy="430887"/>
            <a:chOff x="789753" y="893016"/>
            <a:chExt cx="2366649" cy="4308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592670-3337-FCFB-B514-926C68EEB220}"/>
                </a:ext>
              </a:extLst>
            </p:cNvPr>
            <p:cNvSpPr txBox="1"/>
            <p:nvPr/>
          </p:nvSpPr>
          <p:spPr>
            <a:xfrm>
              <a:off x="1066650" y="893016"/>
              <a:ext cx="20897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rgbClr val="D0F09F"/>
                  </a:solidFill>
                  <a:latin typeface="Montserrat Medium" pitchFamily="2" charset="0"/>
                </a:rPr>
                <a:t>Type the url or scan this QR to access the sheets</a:t>
              </a:r>
              <a:endParaRPr lang="en-US" sz="1200">
                <a:solidFill>
                  <a:srgbClr val="D0F09F"/>
                </a:solidFill>
                <a:latin typeface="Montserrat Medium" pitchFamily="2" charset="0"/>
              </a:endParaRPr>
            </a:p>
          </p:txBody>
        </p:sp>
        <p:pic>
          <p:nvPicPr>
            <p:cNvPr id="16" name="Graphic 15" descr="Eye outline">
              <a:extLst>
                <a:ext uri="{FF2B5EF4-FFF2-40B4-BE49-F238E27FC236}">
                  <a16:creationId xmlns:a16="http://schemas.microsoft.com/office/drawing/2014/main" id="{AF9A8479-AE2D-DE42-B3DB-1CF08D4BB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753" y="893717"/>
              <a:ext cx="260208" cy="260208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30F7684-0250-28B3-9EEB-F4C32EE866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953" y="810004"/>
            <a:ext cx="4811781" cy="41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5757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202053"/>
            <a:ext cx="2332803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1" y="300294"/>
            <a:ext cx="2332802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A8DBA7"/>
                </a:solidFill>
                <a:latin typeface="Montserrat Medium" pitchFamily="2" charset="0"/>
                <a:ea typeface="Lato Light"/>
                <a:cs typeface="Lato Light"/>
              </a:rPr>
              <a:t>Expense refs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D152C5A-1ECD-6B77-86DA-A1C2A7CB6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2856C1-3690-6EFA-C19D-96A0B877B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318" y="1095418"/>
            <a:ext cx="4255269" cy="1527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C45055-2763-892B-F9E8-66C782D1647A}"/>
              </a:ext>
            </a:extLst>
          </p:cNvPr>
          <p:cNvSpPr txBox="1"/>
          <p:nvPr/>
        </p:nvSpPr>
        <p:spPr>
          <a:xfrm>
            <a:off x="2917567" y="2708784"/>
            <a:ext cx="3442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>
                <a:solidFill>
                  <a:schemeClr val="bg1">
                    <a:lumMod val="65000"/>
                  </a:schemeClr>
                </a:solidFill>
                <a:latin typeface="Montserrat" pitchFamily="2" charset="0"/>
              </a:rPr>
              <a:t>gobrading.com</a:t>
            </a:r>
            <a:endParaRPr lang="en-US" sz="1100" i="1">
              <a:solidFill>
                <a:schemeClr val="bg1">
                  <a:lumMod val="65000"/>
                </a:schemeClr>
              </a:solidFill>
              <a:latin typeface="Montserra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96C591-9C50-6312-3AA9-ACCCDC6D03A7}"/>
              </a:ext>
            </a:extLst>
          </p:cNvPr>
          <p:cNvSpPr txBox="1"/>
          <p:nvPr/>
        </p:nvSpPr>
        <p:spPr>
          <a:xfrm>
            <a:off x="590400" y="1095418"/>
            <a:ext cx="18432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100" b="1">
                <a:solidFill>
                  <a:srgbClr val="77BE9C"/>
                </a:solidFill>
                <a:latin typeface="Montserrat" panose="00000500000000000000" pitchFamily="2" charset="0"/>
                <a:ea typeface="Lato Light"/>
                <a:cs typeface="Lato Light"/>
              </a:defRPr>
            </a:lvl1pPr>
          </a:lstStyle>
          <a:p>
            <a:r>
              <a:rPr lang="en-US">
                <a:solidFill>
                  <a:srgbClr val="D0F09F"/>
                </a:solidFill>
              </a:rPr>
              <a:t>Marketing expenses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1E8A8-0362-B561-9F91-0F343B31845E}"/>
              </a:ext>
            </a:extLst>
          </p:cNvPr>
          <p:cNvSpPr txBox="1"/>
          <p:nvPr/>
        </p:nvSpPr>
        <p:spPr>
          <a:xfrm>
            <a:off x="590400" y="3227818"/>
            <a:ext cx="2232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100" b="1">
                <a:solidFill>
                  <a:srgbClr val="77BE9C"/>
                </a:solidFill>
                <a:latin typeface="Montserrat" panose="00000500000000000000" pitchFamily="2" charset="0"/>
                <a:ea typeface="Lato Light"/>
                <a:cs typeface="Lato Light"/>
              </a:defRPr>
            </a:lvl1pPr>
          </a:lstStyle>
          <a:p>
            <a:r>
              <a:rPr lang="en-US">
                <a:solidFill>
                  <a:srgbClr val="D0F09F"/>
                </a:solidFill>
              </a:rPr>
              <a:t>IT infrastructure expense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38101-860E-84E7-3F24-B18AEA39B58C}"/>
              </a:ext>
            </a:extLst>
          </p:cNvPr>
          <p:cNvSpPr txBox="1"/>
          <p:nvPr/>
        </p:nvSpPr>
        <p:spPr>
          <a:xfrm>
            <a:off x="2974318" y="3199990"/>
            <a:ext cx="2232000" cy="2740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30000"/>
              </a:lnSpc>
              <a:defRPr sz="1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AWS services pricing plan</a:t>
            </a:r>
          </a:p>
        </p:txBody>
      </p:sp>
    </p:spTree>
    <p:extLst>
      <p:ext uri="{BB962C8B-B14F-4D97-AF65-F5344CB8AC3E}">
        <p14:creationId xmlns:p14="http://schemas.microsoft.com/office/powerpoint/2010/main" val="407100371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202053"/>
            <a:ext cx="2332803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1" y="300294"/>
            <a:ext cx="2332802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  <a:latin typeface="Montserrat Medium" panose="00000600000000000000" pitchFamily="2" charset="0"/>
                <a:ea typeface="Lato Light"/>
                <a:cs typeface="Lato Light"/>
              </a:rPr>
              <a:t>Assumptions for </a:t>
            </a:r>
            <a:r>
              <a:rPr lang="en-US">
                <a:solidFill>
                  <a:srgbClr val="D0F09F"/>
                </a:solidFill>
                <a:latin typeface="Montserrat Medium" panose="00000600000000000000" pitchFamily="2" charset="0"/>
                <a:ea typeface="Lato Light"/>
                <a:cs typeface="Lato Light"/>
              </a:rPr>
              <a:t>2023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D152C5A-1ECD-6B77-86DA-A1C2A7CB6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351489-3EFE-9146-05C7-052A3DB7F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86011"/>
              </p:ext>
            </p:extLst>
          </p:nvPr>
        </p:nvGraphicFramePr>
        <p:xfrm>
          <a:off x="496924" y="1023746"/>
          <a:ext cx="5790862" cy="3600450"/>
        </p:xfrm>
        <a:graphic>
          <a:graphicData uri="http://schemas.openxmlformats.org/drawingml/2006/table">
            <a:tbl>
              <a:tblPr/>
              <a:tblGrid>
                <a:gridCol w="3715076">
                  <a:extLst>
                    <a:ext uri="{9D8B030D-6E8A-4147-A177-3AD203B41FA5}">
                      <a16:colId xmlns:a16="http://schemas.microsoft.com/office/drawing/2014/main" val="3183888527"/>
                    </a:ext>
                  </a:extLst>
                </a:gridCol>
                <a:gridCol w="2075786">
                  <a:extLst>
                    <a:ext uri="{9D8B030D-6E8A-4147-A177-3AD203B41FA5}">
                      <a16:colId xmlns:a16="http://schemas.microsoft.com/office/drawing/2014/main" val="406389305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1" i="0" u="none" strike="noStrike" cap="none">
                          <a:solidFill>
                            <a:srgbClr val="D0F09F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Total loans 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1" i="0" u="none" strike="noStrike" cap="none">
                          <a:solidFill>
                            <a:srgbClr val="D0F09F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3,000,000,000đ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66398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anose="00000500000000000000" pitchFamily="2" charset="0"/>
                        </a:rPr>
                        <a:t>Interest rate (yearly)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rtl="0" fontAlgn="ctr"/>
                      <a:r>
                        <a:rPr lang="en-US" sz="13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6.5%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04803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>
                          <a:solidFill>
                            <a:srgbClr val="A8DBA7"/>
                          </a:solidFill>
                          <a:effectLst/>
                          <a:latin typeface="Montserrat Medium" pitchFamily="2" charset="0"/>
                        </a:rPr>
                        <a:t>Total monthly salary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30%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16056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>
                          <a:solidFill>
                            <a:srgbClr val="A8DBA7"/>
                          </a:solidFill>
                          <a:effectLst/>
                          <a:latin typeface="Montserrat Medium" pitchFamily="2" charset="0"/>
                        </a:rPr>
                        <a:t>Total monthly marketing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20%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97974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>
                          <a:solidFill>
                            <a:srgbClr val="A8DBA7"/>
                          </a:solidFill>
                          <a:effectLst/>
                          <a:latin typeface="Montserrat Medium" pitchFamily="2" charset="0"/>
                        </a:rPr>
                        <a:t>Total partnering expense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rtl="0" fontAlgn="ctr"/>
                      <a:r>
                        <a:rPr lang="en-US" sz="13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9456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>
                          <a:solidFill>
                            <a:srgbClr val="A8DBA7"/>
                          </a:solidFill>
                          <a:effectLst/>
                          <a:latin typeface="Montserrat Medium" pitchFamily="2" charset="0"/>
                        </a:rPr>
                        <a:t>Web/app upgrading, IT support, maintenance, etc.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rtl="0" fontAlgn="ctr"/>
                      <a:r>
                        <a:rPr lang="en-US" sz="13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40%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42433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>
                          <a:solidFill>
                            <a:srgbClr val="A8DBA7"/>
                          </a:solidFill>
                          <a:effectLst/>
                          <a:latin typeface="Montserrat Medium" pitchFamily="2" charset="0"/>
                        </a:rPr>
                        <a:t>Other expenses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rtl="0" fontAlgn="ctr"/>
                      <a:r>
                        <a:rPr lang="en-US" sz="13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10%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9391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A592670-3337-FCFB-B514-926C68EEB220}"/>
              </a:ext>
            </a:extLst>
          </p:cNvPr>
          <p:cNvSpPr txBox="1"/>
          <p:nvPr/>
        </p:nvSpPr>
        <p:spPr>
          <a:xfrm>
            <a:off x="6416250" y="1555653"/>
            <a:ext cx="2187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>
                    <a:lumMod val="75000"/>
                  </a:schemeClr>
                </a:solidFill>
                <a:latin typeface="Montserrat" pitchFamily="2" charset="0"/>
              </a:rPr>
              <a:t>Refer to BIDV's business loan interest rate</a:t>
            </a:r>
            <a:endParaRPr lang="en-US" sz="1200">
              <a:solidFill>
                <a:schemeClr val="bg1">
                  <a:lumMod val="75000"/>
                </a:schemeClr>
              </a:solidFill>
              <a:latin typeface="Montserrat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41309-CFD2-4A43-A86E-4353FAE6AECB}"/>
              </a:ext>
            </a:extLst>
          </p:cNvPr>
          <p:cNvSpPr txBox="1"/>
          <p:nvPr/>
        </p:nvSpPr>
        <p:spPr>
          <a:xfrm>
            <a:off x="6416249" y="3594453"/>
            <a:ext cx="24118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>
                    <a:lumMod val="75000"/>
                  </a:schemeClr>
                </a:solidFill>
                <a:latin typeface="Montserrat" pitchFamily="2" charset="0"/>
              </a:rPr>
              <a:t>AWS service fees and deployment fees </a:t>
            </a:r>
            <a:endParaRPr lang="en-US" sz="1200">
              <a:solidFill>
                <a:schemeClr val="bg1">
                  <a:lumMod val="7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06435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202053"/>
            <a:ext cx="2332803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1" y="300294"/>
            <a:ext cx="2332802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  <a:latin typeface="Montserrat Medium" panose="00000600000000000000" pitchFamily="2" charset="0"/>
                <a:ea typeface="Lato Light"/>
                <a:cs typeface="Lato Light"/>
              </a:rPr>
              <a:t>Assumptions for </a:t>
            </a:r>
            <a:r>
              <a:rPr lang="en-US">
                <a:solidFill>
                  <a:srgbClr val="D0F09F"/>
                </a:solidFill>
                <a:latin typeface="Montserrat Medium" panose="00000600000000000000" pitchFamily="2" charset="0"/>
                <a:ea typeface="Lato Light"/>
                <a:cs typeface="Lato Light"/>
              </a:rPr>
              <a:t>2023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D152C5A-1ECD-6B77-86DA-A1C2A7CB6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pic>
        <p:nvPicPr>
          <p:cNvPr id="3074" name="Picture 2" descr="Không có mô tả.">
            <a:extLst>
              <a:ext uri="{FF2B5EF4-FFF2-40B4-BE49-F238E27FC236}">
                <a16:creationId xmlns:a16="http://schemas.microsoft.com/office/drawing/2014/main" id="{90BBE412-D13F-F60B-BFD6-8D018B143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64" y="1156800"/>
            <a:ext cx="8640000" cy="37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427AA9-9B8A-1FF6-A924-11FD1F15ED88}"/>
              </a:ext>
            </a:extLst>
          </p:cNvPr>
          <p:cNvSpPr txBox="1"/>
          <p:nvPr/>
        </p:nvSpPr>
        <p:spPr>
          <a:xfrm>
            <a:off x="308664" y="820337"/>
            <a:ext cx="21681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100" b="1">
                <a:solidFill>
                  <a:srgbClr val="77BE9C"/>
                </a:solidFill>
                <a:latin typeface="Montserrat" panose="00000500000000000000" pitchFamily="2" charset="0"/>
                <a:ea typeface="Lato Light"/>
                <a:cs typeface="Lato Light"/>
              </a:defRPr>
            </a:lvl1pPr>
          </a:lstStyle>
          <a:p>
            <a:r>
              <a:rPr lang="en-US">
                <a:solidFill>
                  <a:srgbClr val="D0F09F"/>
                </a:solidFill>
              </a:rPr>
              <a:t>IT infrastructure expenses</a:t>
            </a:r>
          </a:p>
        </p:txBody>
      </p:sp>
    </p:spTree>
    <p:extLst>
      <p:ext uri="{BB962C8B-B14F-4D97-AF65-F5344CB8AC3E}">
        <p14:creationId xmlns:p14="http://schemas.microsoft.com/office/powerpoint/2010/main" val="288097779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79653"/>
            <a:ext cx="2332803" cy="446217"/>
          </a:xfrm>
          <a:prstGeom prst="rect">
            <a:avLst/>
          </a:prstGeom>
          <a:noFill/>
          <a:ln w="12700">
            <a:solidFill>
              <a:srgbClr val="2226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1" y="177894"/>
            <a:ext cx="2332802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22262D"/>
                </a:solidFill>
                <a:latin typeface="Montserrat Medium" panose="00000600000000000000" pitchFamily="2" charset="0"/>
                <a:ea typeface="Lato Light"/>
                <a:cs typeface="Lato Light"/>
              </a:rPr>
              <a:t>Forecast for </a:t>
            </a:r>
            <a:r>
              <a:rPr lang="en-US">
                <a:solidFill>
                  <a:srgbClr val="77BE9C"/>
                </a:solidFill>
                <a:latin typeface="Montserrat Medium" panose="00000600000000000000" pitchFamily="2" charset="0"/>
                <a:ea typeface="Lato Light"/>
                <a:cs typeface="Lato Light"/>
              </a:rPr>
              <a:t>2023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D152C5A-1ECD-6B77-86DA-A1C2A7CB6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E2757D-FD57-5FAF-AEAF-5AE9926F3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245519"/>
              </p:ext>
            </p:extLst>
          </p:nvPr>
        </p:nvGraphicFramePr>
        <p:xfrm>
          <a:off x="266400" y="602702"/>
          <a:ext cx="8568001" cy="4452916"/>
        </p:xfrm>
        <a:graphic>
          <a:graphicData uri="http://schemas.openxmlformats.org/drawingml/2006/table">
            <a:tbl>
              <a:tblPr/>
              <a:tblGrid>
                <a:gridCol w="1300651">
                  <a:extLst>
                    <a:ext uri="{9D8B030D-6E8A-4147-A177-3AD203B41FA5}">
                      <a16:colId xmlns:a16="http://schemas.microsoft.com/office/drawing/2014/main" val="3183888527"/>
                    </a:ext>
                  </a:extLst>
                </a:gridCol>
                <a:gridCol w="726735">
                  <a:extLst>
                    <a:ext uri="{9D8B030D-6E8A-4147-A177-3AD203B41FA5}">
                      <a16:colId xmlns:a16="http://schemas.microsoft.com/office/drawing/2014/main" val="4063893052"/>
                    </a:ext>
                  </a:extLst>
                </a:gridCol>
                <a:gridCol w="726735">
                  <a:extLst>
                    <a:ext uri="{9D8B030D-6E8A-4147-A177-3AD203B41FA5}">
                      <a16:colId xmlns:a16="http://schemas.microsoft.com/office/drawing/2014/main" val="1572116399"/>
                    </a:ext>
                  </a:extLst>
                </a:gridCol>
                <a:gridCol w="726735">
                  <a:extLst>
                    <a:ext uri="{9D8B030D-6E8A-4147-A177-3AD203B41FA5}">
                      <a16:colId xmlns:a16="http://schemas.microsoft.com/office/drawing/2014/main" val="3456928757"/>
                    </a:ext>
                  </a:extLst>
                </a:gridCol>
                <a:gridCol w="726735">
                  <a:extLst>
                    <a:ext uri="{9D8B030D-6E8A-4147-A177-3AD203B41FA5}">
                      <a16:colId xmlns:a16="http://schemas.microsoft.com/office/drawing/2014/main" val="4069048568"/>
                    </a:ext>
                  </a:extLst>
                </a:gridCol>
                <a:gridCol w="726735">
                  <a:extLst>
                    <a:ext uri="{9D8B030D-6E8A-4147-A177-3AD203B41FA5}">
                      <a16:colId xmlns:a16="http://schemas.microsoft.com/office/drawing/2014/main" val="3887617505"/>
                    </a:ext>
                  </a:extLst>
                </a:gridCol>
                <a:gridCol w="726735">
                  <a:extLst>
                    <a:ext uri="{9D8B030D-6E8A-4147-A177-3AD203B41FA5}">
                      <a16:colId xmlns:a16="http://schemas.microsoft.com/office/drawing/2014/main" val="754827652"/>
                    </a:ext>
                  </a:extLst>
                </a:gridCol>
                <a:gridCol w="726735">
                  <a:extLst>
                    <a:ext uri="{9D8B030D-6E8A-4147-A177-3AD203B41FA5}">
                      <a16:colId xmlns:a16="http://schemas.microsoft.com/office/drawing/2014/main" val="2156928173"/>
                    </a:ext>
                  </a:extLst>
                </a:gridCol>
                <a:gridCol w="726735">
                  <a:extLst>
                    <a:ext uri="{9D8B030D-6E8A-4147-A177-3AD203B41FA5}">
                      <a16:colId xmlns:a16="http://schemas.microsoft.com/office/drawing/2014/main" val="145426849"/>
                    </a:ext>
                  </a:extLst>
                </a:gridCol>
                <a:gridCol w="726735">
                  <a:extLst>
                    <a:ext uri="{9D8B030D-6E8A-4147-A177-3AD203B41FA5}">
                      <a16:colId xmlns:a16="http://schemas.microsoft.com/office/drawing/2014/main" val="2678566275"/>
                    </a:ext>
                  </a:extLst>
                </a:gridCol>
                <a:gridCol w="726735">
                  <a:extLst>
                    <a:ext uri="{9D8B030D-6E8A-4147-A177-3AD203B41FA5}">
                      <a16:colId xmlns:a16="http://schemas.microsoft.com/office/drawing/2014/main" val="4141955334"/>
                    </a:ext>
                  </a:extLst>
                </a:gridCol>
              </a:tblGrid>
              <a:tr h="17126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550" b="1" i="0" u="none" strike="noStrike" cap="none">
                        <a:solidFill>
                          <a:srgbClr val="22262D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1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Apr-23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1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May-23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1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Jun-23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1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Jul-23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1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Aug-23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1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Sep-23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1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Oct-23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1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Nov-23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1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Dec-23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1" i="0" u="none" strike="noStrike" cap="non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Total</a:t>
                      </a:r>
                    </a:p>
                  </a:txBody>
                  <a:tcPr marL="28575" marR="45720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3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63988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1" i="0" u="none" strike="noStrike" cap="none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Revenue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23,791,613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26,646,606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29,844,199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33,425,503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113,707,921 </a:t>
                      </a: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48034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1" i="0" u="none" strike="noStrike" cap="none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COGS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160562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1" i="0" u="none" strike="noStrike" cap="none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Gross profit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23,791,613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26,646,606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29,844,199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33,425,503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113,707,921 </a:t>
                      </a: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79741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0" i="0" u="none" strike="noStrike" cap="none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Gross profit margin (%)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0%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0%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0%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0%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0%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100%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1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100%</a:t>
                      </a: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945600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1" i="0" u="none" strike="noStrike" cap="none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Less expense, in which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424336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0" i="0" u="none" strike="noStrike" cap="none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Marketing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40,000,000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40,000,000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40,000,000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40,000,000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40,000,000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40,000,000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40,000,000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40,000,000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40,000,000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360,000,000 </a:t>
                      </a: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939134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0" i="0" u="none" strike="noStrike" cap="none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Salaries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40,000,000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40,000,000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40,000,000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40,000,000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40,000,000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50,000,000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50,000,000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50,000,000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50,000,000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400,000,000 </a:t>
                      </a: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85686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0" i="0" u="none" strike="noStrike" cap="none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Rent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691139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0" i="0" u="none" strike="noStrike" cap="none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Partnering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74302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0" i="0" u="none" strike="noStrike" cap="none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IT infra, maintenance, etc.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80,000,000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80,000,000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80,000,000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80,000,000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80,000,000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80,000,000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80,000,000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80,000,000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80,000,000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720,000,000 </a:t>
                      </a: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67355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0" i="0" u="none" strike="noStrike" cap="none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Other expenses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45,000,000 </a:t>
                      </a: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272707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1" i="0" u="none" strike="noStrike" cap="none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Total expenses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165,000,000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165,000,000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165,000,000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165,000,000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165,000,000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175,000,000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175,000,000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175,000,000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175,000,000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1,525,000,000 </a:t>
                      </a: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341578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1" i="0" u="none" strike="noStrike" cap="none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EBIT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(165,000,000)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(165,000,000)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(165,000,000)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(165,000,000)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(165,000,000)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(151,208,387)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(148,353,394)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(145,155,801)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(141,574,497)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(1,411,292,079)</a:t>
                      </a: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46020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0" i="0" u="none" strike="noStrike" cap="none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EBIT margin (%)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(636)%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(557)%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(486)%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(424)%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1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(1,241)% </a:t>
                      </a: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650800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1" i="0" u="none" strike="noStrike" cap="none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Interest expenses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16,250,000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16,250,000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16,250,000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16,250,000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16,250,000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16,250,000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16,250,000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16,250,000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16,250,000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146,250,000 </a:t>
                      </a: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14217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1" i="0" u="none" strike="noStrike" cap="none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Net profit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(181,250,000)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(181,250,000)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(181,250,000)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(181,250,000)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(181,250,000)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(167,458,387)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(164,603,394)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(161,405,801)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(157,824,497)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(1,557,542,079)</a:t>
                      </a: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09633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50" b="0" i="0" u="none" strike="noStrike" cap="none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Net profit margin (%)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(704)%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(618)%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(541)%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(472)%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580" b="1" i="0" u="none" strike="noStrike" cap="none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(1,370)% </a:t>
                      </a: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20489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algn="l" rtl="0" fontAlgn="ctr"/>
                      <a:endParaRPr lang="en-US" sz="550" b="1">
                        <a:solidFill>
                          <a:srgbClr val="22262D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184565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50" b="1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</a:rPr>
                        <a:t>Monthly users’  growth rate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12%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01837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50" b="1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</a:rPr>
                        <a:t>New users/month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1,500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1,680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1,882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2,107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2,360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2,644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2,961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3,316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3,714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22,163 </a:t>
                      </a: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549855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50" b="1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</a:rPr>
                        <a:t>Net accumulative users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3,180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5,062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7,169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9,529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12,173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15,134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18,450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22,163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48924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50" b="1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</a:rPr>
                        <a:t>Monthly fees/user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9,000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9,000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9,000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kumimoji="0" lang="en-US" sz="58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  <a:sym typeface="Arial"/>
                        </a:rPr>
                        <a:t>9,000</a:t>
                      </a:r>
                      <a:endParaRPr lang="en-US" sz="580">
                        <a:effectLst/>
                        <a:latin typeface="Montserrat" pitchFamily="2" charset="0"/>
                      </a:endParaRP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36,000 </a:t>
                      </a: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945906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50" b="1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</a:rPr>
                        <a:t>Monthly subscription revenue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23,791,613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26,646,606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29,844,199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33,425,503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113,707,921 </a:t>
                      </a: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340828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50" b="1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</a:rPr>
                        <a:t>Other revenues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555178"/>
                  </a:ext>
                </a:extLst>
              </a:tr>
              <a:tr h="171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50" b="1">
                          <a:solidFill>
                            <a:srgbClr val="22262D"/>
                          </a:solidFill>
                          <a:effectLst/>
                          <a:latin typeface="Montserrat" panose="00000500000000000000" pitchFamily="2" charset="0"/>
                        </a:rPr>
                        <a:t>Total revenue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-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23,791,613 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26,646,606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29,844,199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>
                          <a:effectLst/>
                          <a:latin typeface="Montserrat" pitchFamily="2" charset="0"/>
                        </a:rPr>
                        <a:t>33,425,503</a:t>
                      </a:r>
                    </a:p>
                  </a:txBody>
                  <a:tcPr marL="28575" marR="28575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80" b="1">
                          <a:effectLst/>
                          <a:latin typeface="Montserrat" pitchFamily="2" charset="0"/>
                        </a:rPr>
                        <a:t>113,707,921</a:t>
                      </a:r>
                    </a:p>
                  </a:txBody>
                  <a:tcPr marL="28575" marR="45720" marT="0" marB="0" anchor="ctr">
                    <a:lnL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BC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54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57261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202053"/>
            <a:ext cx="2332803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1" y="300294"/>
            <a:ext cx="2332802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  <a:latin typeface="Montserrat Medium" panose="00000600000000000000" pitchFamily="2" charset="0"/>
                <a:ea typeface="Lato Light"/>
                <a:cs typeface="Lato Light"/>
              </a:rPr>
              <a:t>Assumptions for </a:t>
            </a:r>
            <a:r>
              <a:rPr lang="en-US">
                <a:solidFill>
                  <a:srgbClr val="D0F09F"/>
                </a:solidFill>
                <a:latin typeface="Montserrat Medium" panose="00000600000000000000" pitchFamily="2" charset="0"/>
                <a:ea typeface="Lato Light"/>
                <a:cs typeface="Lato Light"/>
              </a:rPr>
              <a:t>2024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D152C5A-1ECD-6B77-86DA-A1C2A7CB6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351489-3EFE-9146-05C7-052A3DB7F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47399"/>
              </p:ext>
            </p:extLst>
          </p:nvPr>
        </p:nvGraphicFramePr>
        <p:xfrm>
          <a:off x="496924" y="1023746"/>
          <a:ext cx="5790862" cy="3600450"/>
        </p:xfrm>
        <a:graphic>
          <a:graphicData uri="http://schemas.openxmlformats.org/drawingml/2006/table">
            <a:tbl>
              <a:tblPr/>
              <a:tblGrid>
                <a:gridCol w="3715076">
                  <a:extLst>
                    <a:ext uri="{9D8B030D-6E8A-4147-A177-3AD203B41FA5}">
                      <a16:colId xmlns:a16="http://schemas.microsoft.com/office/drawing/2014/main" val="3183888527"/>
                    </a:ext>
                  </a:extLst>
                </a:gridCol>
                <a:gridCol w="2075786">
                  <a:extLst>
                    <a:ext uri="{9D8B030D-6E8A-4147-A177-3AD203B41FA5}">
                      <a16:colId xmlns:a16="http://schemas.microsoft.com/office/drawing/2014/main" val="406389305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1" i="0" u="none" strike="noStrike" cap="none">
                          <a:solidFill>
                            <a:srgbClr val="D0F09F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Total loans 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1" i="0" u="none" strike="noStrike" cap="none">
                          <a:solidFill>
                            <a:srgbClr val="D0F09F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1,500,000,000đ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66398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Montserrat" panose="00000500000000000000" pitchFamily="2" charset="0"/>
                        </a:rPr>
                        <a:t>Interest rate (yearly)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rtl="0" fontAlgn="ctr"/>
                      <a:r>
                        <a:rPr lang="en-US" sz="13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6.5%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04803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>
                          <a:solidFill>
                            <a:srgbClr val="A8DBA7"/>
                          </a:solidFill>
                          <a:effectLst/>
                          <a:latin typeface="Montserrat Medium" pitchFamily="2" charset="0"/>
                        </a:rPr>
                        <a:t>Total monthly salary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25%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16056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>
                          <a:solidFill>
                            <a:srgbClr val="A8DBA7"/>
                          </a:solidFill>
                          <a:effectLst/>
                          <a:latin typeface="Montserrat Medium" pitchFamily="2" charset="0"/>
                        </a:rPr>
                        <a:t>Total monthly marketing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300" b="0" i="0" u="none" strike="noStrike" cap="none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25%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97974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>
                          <a:solidFill>
                            <a:srgbClr val="A8DBA7"/>
                          </a:solidFill>
                          <a:effectLst/>
                          <a:latin typeface="Montserrat Medium" pitchFamily="2" charset="0"/>
                        </a:rPr>
                        <a:t>Total partnering expense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rtl="0" fontAlgn="ctr"/>
                      <a:r>
                        <a:rPr lang="en-US" sz="13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9456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>
                          <a:solidFill>
                            <a:srgbClr val="A8DBA7"/>
                          </a:solidFill>
                          <a:effectLst/>
                          <a:latin typeface="Montserrat Medium" pitchFamily="2" charset="0"/>
                        </a:rPr>
                        <a:t>Web/app upgrading, IT support, maintenance, etc.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rtl="0" fontAlgn="ctr"/>
                      <a:r>
                        <a:rPr lang="en-US" sz="13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40%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42433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>
                          <a:solidFill>
                            <a:srgbClr val="A8DBA7"/>
                          </a:solidFill>
                          <a:effectLst/>
                          <a:latin typeface="Montserrat Medium" pitchFamily="2" charset="0"/>
                        </a:rPr>
                        <a:t>Other expenses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rtl="0" fontAlgn="ctr"/>
                      <a:r>
                        <a:rPr lang="en-US" sz="1300" b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10%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93913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EC41309-CFD2-4A43-A86E-4353FAE6AECB}"/>
              </a:ext>
            </a:extLst>
          </p:cNvPr>
          <p:cNvSpPr txBox="1"/>
          <p:nvPr/>
        </p:nvSpPr>
        <p:spPr>
          <a:xfrm>
            <a:off x="6422514" y="4098453"/>
            <a:ext cx="241188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1">
                    <a:lumMod val="75000"/>
                  </a:schemeClr>
                </a:solidFill>
                <a:latin typeface="Montserrat" pitchFamily="2" charset="0"/>
              </a:rPr>
              <a:t>Meeting &amp; sharing event, coworking space, bonding activities,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93C7A-C561-63BF-D28D-EC9954085B33}"/>
              </a:ext>
            </a:extLst>
          </p:cNvPr>
          <p:cNvSpPr txBox="1"/>
          <p:nvPr/>
        </p:nvSpPr>
        <p:spPr>
          <a:xfrm>
            <a:off x="6646592" y="1099941"/>
            <a:ext cx="1444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rtl="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1100" b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rPr>
              <a:t>1,5</a:t>
            </a:r>
            <a:r>
              <a:rPr lang="en-US" sz="1100" b="1" i="0" u="none" strike="noStrike" cap="none">
                <a:solidFill>
                  <a:schemeClr val="bg1">
                    <a:lumMod val="95000"/>
                  </a:schemeClr>
                </a:solidFill>
                <a:effectLst/>
                <a:latin typeface="Montserrat" panose="00000500000000000000" pitchFamily="2" charset="0"/>
                <a:ea typeface="+mn-ea"/>
                <a:cs typeface="+mn-cs"/>
                <a:sym typeface="Arial"/>
              </a:rPr>
              <a:t>00,000,000đ</a:t>
            </a:r>
          </a:p>
        </p:txBody>
      </p:sp>
      <p:pic>
        <p:nvPicPr>
          <p:cNvPr id="8" name="Graphic 7" descr="Arrow Up with solid fill">
            <a:extLst>
              <a:ext uri="{FF2B5EF4-FFF2-40B4-BE49-F238E27FC236}">
                <a16:creationId xmlns:a16="http://schemas.microsoft.com/office/drawing/2014/main" id="{A28CCDEA-FE8C-51F4-2BF7-58D199207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6422514" y="1179141"/>
            <a:ext cx="304157" cy="304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703DE7-12D3-496F-C6FC-E70076ED2CB8}"/>
              </a:ext>
            </a:extLst>
          </p:cNvPr>
          <p:cNvSpPr txBox="1"/>
          <p:nvPr/>
        </p:nvSpPr>
        <p:spPr>
          <a:xfrm>
            <a:off x="6646592" y="1313140"/>
            <a:ext cx="2411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1">
                    <a:lumMod val="75000"/>
                  </a:schemeClr>
                </a:solidFill>
                <a:latin typeface="Montserrat" pitchFamily="2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44147931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4CC4A6-9A67-492B-8724-01D30095A078}"/>
              </a:ext>
            </a:extLst>
          </p:cNvPr>
          <p:cNvSpPr/>
          <p:nvPr/>
        </p:nvSpPr>
        <p:spPr>
          <a:xfrm>
            <a:off x="-63342" y="202053"/>
            <a:ext cx="2332803" cy="4462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63;p19">
            <a:extLst>
              <a:ext uri="{FF2B5EF4-FFF2-40B4-BE49-F238E27FC236}">
                <a16:creationId xmlns:a16="http://schemas.microsoft.com/office/drawing/2014/main" id="{AC7FDABD-BDBC-4399-AB21-6F8BE7F8DE10}"/>
              </a:ext>
            </a:extLst>
          </p:cNvPr>
          <p:cNvSpPr txBox="1">
            <a:spLocks/>
          </p:cNvSpPr>
          <p:nvPr/>
        </p:nvSpPr>
        <p:spPr>
          <a:xfrm>
            <a:off x="-1" y="300294"/>
            <a:ext cx="2332802" cy="257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  <a:latin typeface="Montserrat Medium" panose="00000600000000000000" pitchFamily="2" charset="0"/>
                <a:ea typeface="Lato Light"/>
                <a:cs typeface="Lato Light"/>
              </a:rPr>
              <a:t>Assumptions for </a:t>
            </a:r>
            <a:r>
              <a:rPr lang="en-US">
                <a:solidFill>
                  <a:srgbClr val="D0F09F"/>
                </a:solidFill>
                <a:latin typeface="Montserrat Medium" panose="00000600000000000000" pitchFamily="2" charset="0"/>
                <a:ea typeface="Lato Light"/>
                <a:cs typeface="Lato Light"/>
              </a:rPr>
              <a:t>2024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D152C5A-1ECD-6B77-86DA-A1C2A7CB6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135" y="221596"/>
            <a:ext cx="228529" cy="157396"/>
          </a:xfrm>
          <a:prstGeom prst="rect">
            <a:avLst/>
          </a:prstGeom>
        </p:spPr>
      </p:pic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ECF76FE6-B55A-2C2C-AC4D-1515381CC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0" y="1201425"/>
            <a:ext cx="8582400" cy="345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DFE9FE-2ABF-EFD8-1DC5-458B381A929F}"/>
              </a:ext>
            </a:extLst>
          </p:cNvPr>
          <p:cNvSpPr txBox="1"/>
          <p:nvPr/>
        </p:nvSpPr>
        <p:spPr>
          <a:xfrm>
            <a:off x="308664" y="820337"/>
            <a:ext cx="21681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sz="1100" b="1">
                <a:solidFill>
                  <a:srgbClr val="77BE9C"/>
                </a:solidFill>
                <a:latin typeface="Montserrat" panose="00000500000000000000" pitchFamily="2" charset="0"/>
                <a:ea typeface="Lato Light"/>
                <a:cs typeface="Lato Light"/>
              </a:defRPr>
            </a:lvl1pPr>
          </a:lstStyle>
          <a:p>
            <a:r>
              <a:rPr lang="en-US">
                <a:solidFill>
                  <a:srgbClr val="D0F09F"/>
                </a:solidFill>
              </a:rPr>
              <a:t>IT infrastructure expenses</a:t>
            </a:r>
          </a:p>
        </p:txBody>
      </p:sp>
    </p:spTree>
    <p:extLst>
      <p:ext uri="{BB962C8B-B14F-4D97-AF65-F5344CB8AC3E}">
        <p14:creationId xmlns:p14="http://schemas.microsoft.com/office/powerpoint/2010/main" val="22517981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Meeting Template">
  <a:themeElements>
    <a:clrScheme name="Simple Light">
      <a:dk1>
        <a:srgbClr val="000000"/>
      </a:dk1>
      <a:lt1>
        <a:srgbClr val="FFFFFF"/>
      </a:lt1>
      <a:dk2>
        <a:srgbClr val="22262D"/>
      </a:dk2>
      <a:lt2>
        <a:srgbClr val="3B424C"/>
      </a:lt2>
      <a:accent1>
        <a:srgbClr val="589EA5"/>
      </a:accent1>
      <a:accent2>
        <a:srgbClr val="77BE9C"/>
      </a:accent2>
      <a:accent3>
        <a:srgbClr val="A8DBA7"/>
      </a:accent3>
      <a:accent4>
        <a:srgbClr val="D0F09F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2044</Words>
  <Application>Microsoft Office PowerPoint</Application>
  <PresentationFormat>On-screen Show (16:9)</PresentationFormat>
  <Paragraphs>1176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Squada One</vt:lpstr>
      <vt:lpstr>Unica One</vt:lpstr>
      <vt:lpstr>Arial</vt:lpstr>
      <vt:lpstr>Lato Light</vt:lpstr>
      <vt:lpstr>Montserrat</vt:lpstr>
      <vt:lpstr>Montserrat Light</vt:lpstr>
      <vt:lpstr>Montserrat Medium</vt:lpstr>
      <vt:lpstr>Montserrat SemiBold</vt:lpstr>
      <vt:lpstr>Meeting Template</vt:lpstr>
      <vt:lpstr>Business Forecast &amp; Fundrasing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meeting</dc:title>
  <dc:creator>Admin</dc:creator>
  <cp:lastModifiedBy>Nguyen Dang</cp:lastModifiedBy>
  <cp:revision>787</cp:revision>
  <dcterms:modified xsi:type="dcterms:W3CDTF">2023-03-17T02:20:45Z</dcterms:modified>
</cp:coreProperties>
</file>