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oppins Semi-Bold" charset="1" panose="00000700000000000000"/>
      <p:regular r:id="rId23"/>
    </p:embeddedFont>
    <p:embeddedFont>
      <p:font typeface="Barlow SemiCondensed Heavy" charset="1" panose="00000A06000000000000"/>
      <p:regular r:id="rId24"/>
    </p:embeddedFont>
    <p:embeddedFont>
      <p:font typeface="DejaVu Serif Bold" charset="1" panose="02060803050605020204"/>
      <p:regular r:id="rId25"/>
    </p:embeddedFont>
    <p:embeddedFont>
      <p:font typeface="Arimo" charset="1" panose="020B0604020202020204"/>
      <p:regular r:id="rId26"/>
    </p:embeddedFont>
    <p:embeddedFont>
      <p:font typeface="Arimo Bold" charset="1" panose="020B07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5.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9.pn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9.png" Type="http://schemas.openxmlformats.org/officeDocument/2006/relationships/image"/><Relationship Id="rId7"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9.png" Type="http://schemas.openxmlformats.org/officeDocument/2006/relationships/image"/><Relationship Id="rId7" Target="../media/image39.png" Type="http://schemas.openxmlformats.org/officeDocument/2006/relationships/image"/><Relationship Id="rId8" Target="../media/image4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9.png" Type="http://schemas.openxmlformats.org/officeDocument/2006/relationships/image"/><Relationship Id="rId7" Target="../media/image41.png" Type="http://schemas.openxmlformats.org/officeDocument/2006/relationships/image"/><Relationship Id="rId8" Target="../media/image4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9.png" Type="http://schemas.openxmlformats.org/officeDocument/2006/relationships/image"/><Relationship Id="rId7" Target="../media/image4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jpe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9.pn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9.pn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9.pn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4.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9.pn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0030"/>
        </a:solidFill>
      </p:bgPr>
    </p:bg>
    <p:spTree>
      <p:nvGrpSpPr>
        <p:cNvPr id="1" name=""/>
        <p:cNvGrpSpPr/>
        <p:nvPr/>
      </p:nvGrpSpPr>
      <p:grpSpPr>
        <a:xfrm>
          <a:off x="0" y="0"/>
          <a:ext cx="0" cy="0"/>
          <a:chOff x="0" y="0"/>
          <a:chExt cx="0" cy="0"/>
        </a:xfrm>
      </p:grpSpPr>
      <p:sp>
        <p:nvSpPr>
          <p:cNvPr name="Freeform 2" id="2"/>
          <p:cNvSpPr/>
          <p:nvPr/>
        </p:nvSpPr>
        <p:spPr>
          <a:xfrm flipH="false" flipV="false" rot="0">
            <a:off x="10255992" y="-1289881"/>
            <a:ext cx="4346780" cy="9563846"/>
          </a:xfrm>
          <a:custGeom>
            <a:avLst/>
            <a:gdLst/>
            <a:ahLst/>
            <a:cxnLst/>
            <a:rect r="r" b="b" t="t" l="l"/>
            <a:pathLst>
              <a:path h="9563846" w="4346780">
                <a:moveTo>
                  <a:pt x="0" y="0"/>
                </a:moveTo>
                <a:lnTo>
                  <a:pt x="4346779" y="0"/>
                </a:lnTo>
                <a:lnTo>
                  <a:pt x="4346779" y="9563847"/>
                </a:lnTo>
                <a:lnTo>
                  <a:pt x="0" y="9563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13929" y="-2618036"/>
            <a:ext cx="21011803" cy="15612942"/>
          </a:xfrm>
          <a:custGeom>
            <a:avLst/>
            <a:gdLst/>
            <a:ahLst/>
            <a:cxnLst/>
            <a:rect r="r" b="b" t="t" l="l"/>
            <a:pathLst>
              <a:path h="15612942" w="21011803">
                <a:moveTo>
                  <a:pt x="0" y="0"/>
                </a:moveTo>
                <a:lnTo>
                  <a:pt x="21011802" y="0"/>
                </a:lnTo>
                <a:lnTo>
                  <a:pt x="21011802" y="15612942"/>
                </a:lnTo>
                <a:lnTo>
                  <a:pt x="0" y="15612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761623" y="-1065672"/>
            <a:ext cx="4011090" cy="8709576"/>
          </a:xfrm>
          <a:custGeom>
            <a:avLst/>
            <a:gdLst/>
            <a:ahLst/>
            <a:cxnLst/>
            <a:rect r="r" b="b" t="t" l="l"/>
            <a:pathLst>
              <a:path h="8709576" w="4011090">
                <a:moveTo>
                  <a:pt x="0" y="0"/>
                </a:moveTo>
                <a:lnTo>
                  <a:pt x="4011089" y="0"/>
                </a:lnTo>
                <a:lnTo>
                  <a:pt x="4011089" y="8709576"/>
                </a:lnTo>
                <a:lnTo>
                  <a:pt x="0" y="87095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583309" y="6435740"/>
            <a:ext cx="8139177" cy="6231560"/>
          </a:xfrm>
          <a:custGeom>
            <a:avLst/>
            <a:gdLst/>
            <a:ahLst/>
            <a:cxnLst/>
            <a:rect r="r" b="b" t="t" l="l"/>
            <a:pathLst>
              <a:path h="6231560" w="8139177">
                <a:moveTo>
                  <a:pt x="0" y="0"/>
                </a:moveTo>
                <a:lnTo>
                  <a:pt x="8139178" y="0"/>
                </a:lnTo>
                <a:lnTo>
                  <a:pt x="8139178" y="6231560"/>
                </a:lnTo>
                <a:lnTo>
                  <a:pt x="0" y="62315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2870432" y="417507"/>
            <a:ext cx="6365824" cy="1419250"/>
            <a:chOff x="0" y="0"/>
            <a:chExt cx="8487765" cy="1892333"/>
          </a:xfrm>
        </p:grpSpPr>
        <p:sp>
          <p:nvSpPr>
            <p:cNvPr name="Freeform 7" id="7"/>
            <p:cNvSpPr/>
            <p:nvPr/>
          </p:nvSpPr>
          <p:spPr>
            <a:xfrm flipH="false" flipV="false" rot="0">
              <a:off x="0" y="0"/>
              <a:ext cx="8487791" cy="1892300"/>
            </a:xfrm>
            <a:custGeom>
              <a:avLst/>
              <a:gdLst/>
              <a:ahLst/>
              <a:cxnLst/>
              <a:rect r="r" b="b" t="t" l="l"/>
              <a:pathLst>
                <a:path h="1892300" w="8487791">
                  <a:moveTo>
                    <a:pt x="0" y="0"/>
                  </a:moveTo>
                  <a:lnTo>
                    <a:pt x="8487791" y="0"/>
                  </a:lnTo>
                  <a:lnTo>
                    <a:pt x="8487791" y="1892300"/>
                  </a:lnTo>
                  <a:lnTo>
                    <a:pt x="0" y="1892300"/>
                  </a:lnTo>
                  <a:lnTo>
                    <a:pt x="0" y="0"/>
                  </a:lnTo>
                  <a:close/>
                </a:path>
              </a:pathLst>
            </a:custGeom>
            <a:blipFill>
              <a:blip r:embed="rId10"/>
              <a:stretch>
                <a:fillRect l="0" t="-56427" r="0" b="-56429"/>
              </a:stretch>
            </a:blipFill>
          </p:spPr>
        </p:sp>
      </p:grpSp>
      <p:sp>
        <p:nvSpPr>
          <p:cNvPr name="TextBox 8" id="8"/>
          <p:cNvSpPr txBox="true"/>
          <p:nvPr/>
        </p:nvSpPr>
        <p:spPr>
          <a:xfrm rot="0">
            <a:off x="1228175" y="8634366"/>
            <a:ext cx="2921413" cy="533400"/>
          </a:xfrm>
          <a:prstGeom prst="rect">
            <a:avLst/>
          </a:prstGeom>
        </p:spPr>
        <p:txBody>
          <a:bodyPr anchor="t" rtlCol="false" tIns="0" lIns="0" bIns="0" rIns="0">
            <a:spAutoFit/>
          </a:bodyPr>
          <a:lstStyle/>
          <a:p>
            <a:pPr algn="ctr">
              <a:lnSpc>
                <a:spcPts val="3629"/>
              </a:lnSpc>
            </a:pPr>
            <a:r>
              <a:rPr lang="en-US" sz="3024" b="true">
                <a:solidFill>
                  <a:srgbClr val="FFFFFF"/>
                </a:solidFill>
                <a:latin typeface="Poppins Semi-Bold"/>
                <a:ea typeface="Poppins Semi-Bold"/>
                <a:cs typeface="Poppins Semi-Bold"/>
                <a:sym typeface="Poppins Semi-Bold"/>
              </a:rPr>
              <a:t>GET STARTED</a:t>
            </a:r>
          </a:p>
        </p:txBody>
      </p:sp>
      <p:sp>
        <p:nvSpPr>
          <p:cNvPr name="TextBox 9" id="9"/>
          <p:cNvSpPr txBox="true"/>
          <p:nvPr/>
        </p:nvSpPr>
        <p:spPr>
          <a:xfrm rot="0">
            <a:off x="1792065" y="5796054"/>
            <a:ext cx="7765925" cy="1847850"/>
          </a:xfrm>
          <a:prstGeom prst="rect">
            <a:avLst/>
          </a:prstGeom>
        </p:spPr>
        <p:txBody>
          <a:bodyPr anchor="t" rtlCol="false" tIns="0" lIns="0" bIns="0" rIns="0">
            <a:spAutoFit/>
          </a:bodyPr>
          <a:lstStyle/>
          <a:p>
            <a:pPr algn="ctr">
              <a:lnSpc>
                <a:spcPts val="4800"/>
              </a:lnSpc>
            </a:pPr>
          </a:p>
          <a:p>
            <a:pPr algn="ctr">
              <a:lnSpc>
                <a:spcPts val="4800"/>
              </a:lnSpc>
            </a:pPr>
            <a:r>
              <a:rPr lang="en-US" sz="4000" b="true">
                <a:solidFill>
                  <a:srgbClr val="000000"/>
                </a:solidFill>
                <a:latin typeface="Barlow SemiCondensed Heavy"/>
                <a:ea typeface="Barlow SemiCondensed Heavy"/>
                <a:cs typeface="Barlow SemiCondensed Heavy"/>
                <a:sym typeface="Barlow SemiCondensed Heavy"/>
              </a:rPr>
              <a:t> 22520960: Phan Phước Lộc Ngọc</a:t>
            </a:r>
          </a:p>
          <a:p>
            <a:pPr algn="ctr">
              <a:lnSpc>
                <a:spcPts val="4800"/>
              </a:lnSpc>
              <a:spcBef>
                <a:spcPct val="0"/>
              </a:spcBef>
            </a:pPr>
            <a:r>
              <a:rPr lang="en-US" b="true" sz="4000">
                <a:solidFill>
                  <a:srgbClr val="000000"/>
                </a:solidFill>
                <a:latin typeface="Barlow SemiCondensed Heavy"/>
                <a:ea typeface="Barlow SemiCondensed Heavy"/>
                <a:cs typeface="Barlow SemiCondensed Heavy"/>
                <a:sym typeface="Barlow SemiCondensed Heavy"/>
              </a:rPr>
              <a:t>22520789: Lê Tấn Lộc</a:t>
            </a:r>
          </a:p>
        </p:txBody>
      </p:sp>
      <p:sp>
        <p:nvSpPr>
          <p:cNvPr name="TextBox 10" id="10"/>
          <p:cNvSpPr txBox="true"/>
          <p:nvPr/>
        </p:nvSpPr>
        <p:spPr>
          <a:xfrm rot="-460">
            <a:off x="742351" y="3280251"/>
            <a:ext cx="9865350" cy="2625090"/>
          </a:xfrm>
          <a:prstGeom prst="rect">
            <a:avLst/>
          </a:prstGeom>
        </p:spPr>
        <p:txBody>
          <a:bodyPr anchor="t" rtlCol="false" tIns="0" lIns="0" bIns="0" rIns="0">
            <a:spAutoFit/>
          </a:bodyPr>
          <a:lstStyle/>
          <a:p>
            <a:pPr algn="ctr">
              <a:lnSpc>
                <a:spcPts val="6839"/>
              </a:lnSpc>
            </a:pPr>
            <a:r>
              <a:rPr lang="en-US" sz="5700" b="true">
                <a:solidFill>
                  <a:srgbClr val="1B517B"/>
                </a:solidFill>
                <a:latin typeface="DejaVu Serif Bold"/>
                <a:ea typeface="DejaVu Serif Bold"/>
                <a:cs typeface="DejaVu Serif Bold"/>
                <a:sym typeface="DejaVu Serif Bold"/>
              </a:rPr>
              <a:t>Multimodal News Classification</a:t>
            </a:r>
          </a:p>
          <a:p>
            <a:pPr algn="l">
              <a:lnSpc>
                <a:spcPts val="683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95680" y="-4038211"/>
            <a:ext cx="13879731" cy="5532379"/>
          </a:xfrm>
          <a:custGeom>
            <a:avLst/>
            <a:gdLst/>
            <a:ahLst/>
            <a:cxnLst/>
            <a:rect r="r" b="b" t="t" l="l"/>
            <a:pathLst>
              <a:path h="5532379" w="13879731">
                <a:moveTo>
                  <a:pt x="0" y="0"/>
                </a:moveTo>
                <a:lnTo>
                  <a:pt x="13879731" y="0"/>
                </a:lnTo>
                <a:lnTo>
                  <a:pt x="13879731" y="5532379"/>
                </a:lnTo>
                <a:lnTo>
                  <a:pt x="0" y="5532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9894" y="533061"/>
            <a:ext cx="5531803" cy="937114"/>
            <a:chOff x="0" y="0"/>
            <a:chExt cx="7375737" cy="1249485"/>
          </a:xfrm>
        </p:grpSpPr>
        <p:sp>
          <p:nvSpPr>
            <p:cNvPr name="Freeform 4" id="4"/>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4"/>
              <a:stretch>
                <a:fillRect l="0" t="-90068" r="0" b="-90073"/>
              </a:stretch>
            </a:blipFill>
          </p:spPr>
        </p:sp>
      </p:grpSp>
      <p:sp>
        <p:nvSpPr>
          <p:cNvPr name="Freeform 5" id="5"/>
          <p:cNvSpPr/>
          <p:nvPr/>
        </p:nvSpPr>
        <p:spPr>
          <a:xfrm flipH="false" flipV="false" rot="0">
            <a:off x="7037748" y="3207135"/>
            <a:ext cx="742054" cy="742132"/>
          </a:xfrm>
          <a:custGeom>
            <a:avLst/>
            <a:gdLst/>
            <a:ahLst/>
            <a:cxnLst/>
            <a:rect r="r" b="b" t="t" l="l"/>
            <a:pathLst>
              <a:path h="742132" w="742054">
                <a:moveTo>
                  <a:pt x="0" y="0"/>
                </a:moveTo>
                <a:lnTo>
                  <a:pt x="742054" y="0"/>
                </a:lnTo>
                <a:lnTo>
                  <a:pt x="742054" y="742132"/>
                </a:lnTo>
                <a:lnTo>
                  <a:pt x="0" y="7421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2208610" y="3159298"/>
            <a:ext cx="742210" cy="594474"/>
          </a:xfrm>
          <a:custGeom>
            <a:avLst/>
            <a:gdLst/>
            <a:ahLst/>
            <a:cxnLst/>
            <a:rect r="r" b="b" t="t" l="l"/>
            <a:pathLst>
              <a:path h="594474" w="742210">
                <a:moveTo>
                  <a:pt x="0" y="0"/>
                </a:moveTo>
                <a:lnTo>
                  <a:pt x="742210" y="0"/>
                </a:lnTo>
                <a:lnTo>
                  <a:pt x="742210" y="594474"/>
                </a:lnTo>
                <a:lnTo>
                  <a:pt x="0" y="5944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952282" y="3087304"/>
            <a:ext cx="571120" cy="740330"/>
          </a:xfrm>
          <a:custGeom>
            <a:avLst/>
            <a:gdLst/>
            <a:ahLst/>
            <a:cxnLst/>
            <a:rect r="r" b="b" t="t" l="l"/>
            <a:pathLst>
              <a:path h="740330" w="571120">
                <a:moveTo>
                  <a:pt x="0" y="0"/>
                </a:moveTo>
                <a:lnTo>
                  <a:pt x="571120" y="0"/>
                </a:lnTo>
                <a:lnTo>
                  <a:pt x="571120" y="740330"/>
                </a:lnTo>
                <a:lnTo>
                  <a:pt x="0" y="7403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6091697" y="2105509"/>
            <a:ext cx="11571853" cy="7695282"/>
          </a:xfrm>
          <a:custGeom>
            <a:avLst/>
            <a:gdLst/>
            <a:ahLst/>
            <a:cxnLst/>
            <a:rect r="r" b="b" t="t" l="l"/>
            <a:pathLst>
              <a:path h="7695282" w="11571853">
                <a:moveTo>
                  <a:pt x="0" y="0"/>
                </a:moveTo>
                <a:lnTo>
                  <a:pt x="11571853" y="0"/>
                </a:lnTo>
                <a:lnTo>
                  <a:pt x="11571853" y="7695282"/>
                </a:lnTo>
                <a:lnTo>
                  <a:pt x="0" y="7695282"/>
                </a:lnTo>
                <a:lnTo>
                  <a:pt x="0" y="0"/>
                </a:lnTo>
                <a:close/>
              </a:path>
            </a:pathLst>
          </a:custGeom>
          <a:blipFill>
            <a:blip r:embed="rId13"/>
            <a:stretch>
              <a:fillRect l="0" t="0" r="0" b="0"/>
            </a:stretch>
          </a:blipFill>
        </p:spPr>
      </p:sp>
      <p:sp>
        <p:nvSpPr>
          <p:cNvPr name="TextBox 10" id="10"/>
          <p:cNvSpPr txBox="true"/>
          <p:nvPr/>
        </p:nvSpPr>
        <p:spPr>
          <a:xfrm rot="0">
            <a:off x="1028700" y="1705459"/>
            <a:ext cx="12101492"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II . Bộ dữ liệu ViNews: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46014" y="4826740"/>
            <a:ext cx="17748679" cy="9213923"/>
          </a:xfrm>
          <a:custGeom>
            <a:avLst/>
            <a:gdLst/>
            <a:ahLst/>
            <a:cxnLst/>
            <a:rect r="r" b="b" t="t" l="l"/>
            <a:pathLst>
              <a:path h="9213923" w="17748679">
                <a:moveTo>
                  <a:pt x="0" y="0"/>
                </a:moveTo>
                <a:lnTo>
                  <a:pt x="17748679" y="0"/>
                </a:lnTo>
                <a:lnTo>
                  <a:pt x="17748679" y="9213923"/>
                </a:lnTo>
                <a:lnTo>
                  <a:pt x="0" y="921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Freeform 6" id="6"/>
          <p:cNvSpPr/>
          <p:nvPr/>
        </p:nvSpPr>
        <p:spPr>
          <a:xfrm flipH="false" flipV="false" rot="0">
            <a:off x="4232881" y="2531524"/>
            <a:ext cx="9822237" cy="7084289"/>
          </a:xfrm>
          <a:custGeom>
            <a:avLst/>
            <a:gdLst/>
            <a:ahLst/>
            <a:cxnLst/>
            <a:rect r="r" b="b" t="t" l="l"/>
            <a:pathLst>
              <a:path h="7084289" w="9822237">
                <a:moveTo>
                  <a:pt x="0" y="0"/>
                </a:moveTo>
                <a:lnTo>
                  <a:pt x="9822238" y="0"/>
                </a:lnTo>
                <a:lnTo>
                  <a:pt x="9822238" y="7084288"/>
                </a:lnTo>
                <a:lnTo>
                  <a:pt x="0" y="7084288"/>
                </a:lnTo>
                <a:lnTo>
                  <a:pt x="0" y="0"/>
                </a:lnTo>
                <a:close/>
              </a:path>
            </a:pathLst>
          </a:custGeom>
          <a:blipFill>
            <a:blip r:embed="rId7"/>
            <a:stretch>
              <a:fillRect l="0" t="0" r="0" b="0"/>
            </a:stretch>
          </a:blipFill>
        </p:spPr>
      </p:sp>
      <p:sp>
        <p:nvSpPr>
          <p:cNvPr name="TextBox 7" id="7"/>
          <p:cNvSpPr txBox="true"/>
          <p:nvPr/>
        </p:nvSpPr>
        <p:spPr>
          <a:xfrm rot="0">
            <a:off x="1028700" y="1750474"/>
            <a:ext cx="762954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III. Phương pháp triển khai: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46014" y="4826740"/>
            <a:ext cx="17748679" cy="9213923"/>
          </a:xfrm>
          <a:custGeom>
            <a:avLst/>
            <a:gdLst/>
            <a:ahLst/>
            <a:cxnLst/>
            <a:rect r="r" b="b" t="t" l="l"/>
            <a:pathLst>
              <a:path h="9213923" w="17748679">
                <a:moveTo>
                  <a:pt x="0" y="0"/>
                </a:moveTo>
                <a:lnTo>
                  <a:pt x="17748679" y="0"/>
                </a:lnTo>
                <a:lnTo>
                  <a:pt x="17748679" y="9213923"/>
                </a:lnTo>
                <a:lnTo>
                  <a:pt x="0" y="921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TextBox 6" id="6"/>
          <p:cNvSpPr txBox="true"/>
          <p:nvPr/>
        </p:nvSpPr>
        <p:spPr>
          <a:xfrm rot="0">
            <a:off x="1028700" y="1750474"/>
            <a:ext cx="762954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V</a:t>
            </a:r>
            <a:r>
              <a:rPr lang="en-US" sz="4999" b="true">
                <a:solidFill>
                  <a:srgbClr val="1B517B"/>
                </a:solidFill>
                <a:latin typeface="Barlow SemiCondensed Heavy"/>
                <a:ea typeface="Barlow SemiCondensed Heavy"/>
                <a:cs typeface="Barlow SemiCondensed Heavy"/>
                <a:sym typeface="Barlow SemiCondensed Heavy"/>
              </a:rPr>
              <a:t>. Kết quả:</a:t>
            </a:r>
          </a:p>
        </p:txBody>
      </p:sp>
      <p:sp>
        <p:nvSpPr>
          <p:cNvPr name="TextBox 7" id="7"/>
          <p:cNvSpPr txBox="true"/>
          <p:nvPr/>
        </p:nvSpPr>
        <p:spPr>
          <a:xfrm rot="0">
            <a:off x="1028700" y="3086677"/>
            <a:ext cx="14513405" cy="592455"/>
          </a:xfrm>
          <a:prstGeom prst="rect">
            <a:avLst/>
          </a:prstGeom>
        </p:spPr>
        <p:txBody>
          <a:bodyPr anchor="t" rtlCol="false" tIns="0" lIns="0" bIns="0" rIns="0">
            <a:spAutoFit/>
          </a:bodyPr>
          <a:lstStyle/>
          <a:p>
            <a:pPr algn="just">
              <a:lnSpc>
                <a:spcPts val="4620"/>
              </a:lnSpc>
            </a:pPr>
            <a:r>
              <a:rPr lang="en-US" sz="3300" b="true">
                <a:solidFill>
                  <a:srgbClr val="000000"/>
                </a:solidFill>
                <a:latin typeface="Arimo Bold"/>
                <a:ea typeface="Arimo Bold"/>
                <a:cs typeface="Arimo Bold"/>
                <a:sym typeface="Arimo Bold"/>
              </a:rPr>
              <a:t>Độ đo đánh giá</a:t>
            </a:r>
            <a:r>
              <a:rPr lang="en-US" sz="3300" b="true">
                <a:solidFill>
                  <a:srgbClr val="000000"/>
                </a:solidFill>
                <a:latin typeface="Arimo Bold"/>
                <a:ea typeface="Arimo Bold"/>
                <a:cs typeface="Arimo Bold"/>
                <a:sym typeface="Arimo Bold"/>
              </a:rPr>
              <a:t>: sử dụng các độ đo accuracy, precision, recall, f1 score</a:t>
            </a:r>
          </a:p>
        </p:txBody>
      </p:sp>
      <p:sp>
        <p:nvSpPr>
          <p:cNvPr name="TextBox 8" id="8"/>
          <p:cNvSpPr txBox="true"/>
          <p:nvPr/>
        </p:nvSpPr>
        <p:spPr>
          <a:xfrm rot="0">
            <a:off x="1028700" y="4234285"/>
            <a:ext cx="11493820" cy="2335530"/>
          </a:xfrm>
          <a:prstGeom prst="rect">
            <a:avLst/>
          </a:prstGeom>
        </p:spPr>
        <p:txBody>
          <a:bodyPr anchor="t" rtlCol="false" tIns="0" lIns="0" bIns="0" rIns="0">
            <a:spAutoFit/>
          </a:bodyPr>
          <a:lstStyle/>
          <a:p>
            <a:pPr algn="just">
              <a:lnSpc>
                <a:spcPts val="4620"/>
              </a:lnSpc>
            </a:pPr>
            <a:r>
              <a:rPr lang="en-US" sz="3300" b="true">
                <a:solidFill>
                  <a:srgbClr val="000000"/>
                </a:solidFill>
                <a:latin typeface="Arimo Bold"/>
                <a:ea typeface="Arimo Bold"/>
                <a:cs typeface="Arimo Bold"/>
                <a:sym typeface="Arimo Bold"/>
              </a:rPr>
              <a:t>Phương pháp triển khai</a:t>
            </a:r>
            <a:r>
              <a:rPr lang="en-US" sz="3300" b="true">
                <a:solidFill>
                  <a:srgbClr val="000000"/>
                </a:solidFill>
                <a:latin typeface="Arimo Bold"/>
                <a:ea typeface="Arimo Bold"/>
                <a:cs typeface="Arimo Bold"/>
                <a:sym typeface="Arimo Bold"/>
              </a:rPr>
              <a:t>: Đánh giá hiệu suất trên 3 cách</a:t>
            </a:r>
          </a:p>
          <a:p>
            <a:pPr algn="just" marL="712470" indent="-356235" lvl="1">
              <a:lnSpc>
                <a:spcPts val="4620"/>
              </a:lnSpc>
              <a:buFont typeface="Arial"/>
              <a:buChar char="•"/>
            </a:pPr>
            <a:r>
              <a:rPr lang="en-US" b="true" sz="3300">
                <a:solidFill>
                  <a:srgbClr val="000000"/>
                </a:solidFill>
                <a:latin typeface="Arimo Bold"/>
                <a:ea typeface="Arimo Bold"/>
                <a:cs typeface="Arimo Bold"/>
                <a:sym typeface="Arimo Bold"/>
              </a:rPr>
              <a:t>Phân loại bài báo sử dụng văn bản</a:t>
            </a:r>
          </a:p>
          <a:p>
            <a:pPr algn="just" marL="712470" indent="-356235" lvl="1">
              <a:lnSpc>
                <a:spcPts val="4620"/>
              </a:lnSpc>
              <a:buFont typeface="Arial"/>
              <a:buChar char="•"/>
            </a:pPr>
            <a:r>
              <a:rPr lang="en-US" b="true" sz="3300">
                <a:solidFill>
                  <a:srgbClr val="000000"/>
                </a:solidFill>
                <a:latin typeface="Arimo Bold"/>
                <a:ea typeface="Arimo Bold"/>
                <a:cs typeface="Arimo Bold"/>
                <a:sym typeface="Arimo Bold"/>
              </a:rPr>
              <a:t>Phân loại bài báo sử dụng hình ảnh</a:t>
            </a:r>
          </a:p>
          <a:p>
            <a:pPr algn="just" marL="712470" indent="-356235" lvl="1">
              <a:lnSpc>
                <a:spcPts val="4620"/>
              </a:lnSpc>
              <a:buFont typeface="Arial"/>
              <a:buChar char="•"/>
            </a:pPr>
            <a:r>
              <a:rPr lang="en-US" b="true" sz="3300">
                <a:solidFill>
                  <a:srgbClr val="000000"/>
                </a:solidFill>
                <a:latin typeface="Arimo Bold"/>
                <a:ea typeface="Arimo Bold"/>
                <a:cs typeface="Arimo Bold"/>
                <a:sym typeface="Arimo Bold"/>
              </a:rPr>
              <a:t>Phân loại bài báo sử dụng văn bản + hình ảnh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46014" y="4826740"/>
            <a:ext cx="17748679" cy="9213923"/>
          </a:xfrm>
          <a:custGeom>
            <a:avLst/>
            <a:gdLst/>
            <a:ahLst/>
            <a:cxnLst/>
            <a:rect r="r" b="b" t="t" l="l"/>
            <a:pathLst>
              <a:path h="9213923" w="17748679">
                <a:moveTo>
                  <a:pt x="0" y="0"/>
                </a:moveTo>
                <a:lnTo>
                  <a:pt x="17748679" y="0"/>
                </a:lnTo>
                <a:lnTo>
                  <a:pt x="17748679" y="9213923"/>
                </a:lnTo>
                <a:lnTo>
                  <a:pt x="0" y="921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Freeform 6" id="6"/>
          <p:cNvSpPr/>
          <p:nvPr/>
        </p:nvSpPr>
        <p:spPr>
          <a:xfrm flipH="false" flipV="false" rot="0">
            <a:off x="3789745" y="4315741"/>
            <a:ext cx="10708509" cy="3447469"/>
          </a:xfrm>
          <a:custGeom>
            <a:avLst/>
            <a:gdLst/>
            <a:ahLst/>
            <a:cxnLst/>
            <a:rect r="r" b="b" t="t" l="l"/>
            <a:pathLst>
              <a:path h="3447469" w="10708509">
                <a:moveTo>
                  <a:pt x="0" y="0"/>
                </a:moveTo>
                <a:lnTo>
                  <a:pt x="10708510" y="0"/>
                </a:lnTo>
                <a:lnTo>
                  <a:pt x="10708510" y="3447469"/>
                </a:lnTo>
                <a:lnTo>
                  <a:pt x="0" y="3447469"/>
                </a:lnTo>
                <a:lnTo>
                  <a:pt x="0" y="0"/>
                </a:lnTo>
                <a:close/>
              </a:path>
            </a:pathLst>
          </a:custGeom>
          <a:blipFill>
            <a:blip r:embed="rId7"/>
            <a:stretch>
              <a:fillRect l="0" t="0" r="0" b="0"/>
            </a:stretch>
          </a:blipFill>
        </p:spPr>
      </p:sp>
      <p:sp>
        <p:nvSpPr>
          <p:cNvPr name="Freeform 7" id="7"/>
          <p:cNvSpPr/>
          <p:nvPr/>
        </p:nvSpPr>
        <p:spPr>
          <a:xfrm flipH="false" flipV="false" rot="0">
            <a:off x="6040773" y="3842291"/>
            <a:ext cx="5234948" cy="644914"/>
          </a:xfrm>
          <a:custGeom>
            <a:avLst/>
            <a:gdLst/>
            <a:ahLst/>
            <a:cxnLst/>
            <a:rect r="r" b="b" t="t" l="l"/>
            <a:pathLst>
              <a:path h="644914" w="5234948">
                <a:moveTo>
                  <a:pt x="0" y="0"/>
                </a:moveTo>
                <a:lnTo>
                  <a:pt x="5234948" y="0"/>
                </a:lnTo>
                <a:lnTo>
                  <a:pt x="5234948" y="644915"/>
                </a:lnTo>
                <a:lnTo>
                  <a:pt x="0" y="644915"/>
                </a:lnTo>
                <a:lnTo>
                  <a:pt x="0" y="0"/>
                </a:lnTo>
                <a:close/>
              </a:path>
            </a:pathLst>
          </a:custGeom>
          <a:blipFill>
            <a:blip r:embed="rId8"/>
            <a:stretch>
              <a:fillRect l="-209" t="-195" r="0" b="-195"/>
            </a:stretch>
          </a:blipFill>
        </p:spPr>
      </p:sp>
      <p:sp>
        <p:nvSpPr>
          <p:cNvPr name="TextBox 8" id="8"/>
          <p:cNvSpPr txBox="true"/>
          <p:nvPr/>
        </p:nvSpPr>
        <p:spPr>
          <a:xfrm rot="0">
            <a:off x="1028700" y="1750474"/>
            <a:ext cx="762954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V</a:t>
            </a:r>
            <a:r>
              <a:rPr lang="en-US" sz="4999" b="true">
                <a:solidFill>
                  <a:srgbClr val="1B517B"/>
                </a:solidFill>
                <a:latin typeface="Barlow SemiCondensed Heavy"/>
                <a:ea typeface="Barlow SemiCondensed Heavy"/>
                <a:cs typeface="Barlow SemiCondensed Heavy"/>
                <a:sym typeface="Barlow SemiCondensed Heavy"/>
              </a:rPr>
              <a:t>. Kết quả:</a:t>
            </a:r>
          </a:p>
        </p:txBody>
      </p:sp>
      <p:sp>
        <p:nvSpPr>
          <p:cNvPr name="TextBox 9" id="9"/>
          <p:cNvSpPr txBox="true"/>
          <p:nvPr/>
        </p:nvSpPr>
        <p:spPr>
          <a:xfrm rot="0">
            <a:off x="1110264" y="2954561"/>
            <a:ext cx="6810905" cy="592455"/>
          </a:xfrm>
          <a:prstGeom prst="rect">
            <a:avLst/>
          </a:prstGeom>
        </p:spPr>
        <p:txBody>
          <a:bodyPr anchor="t" rtlCol="false" tIns="0" lIns="0" bIns="0" rIns="0">
            <a:spAutoFit/>
          </a:bodyPr>
          <a:lstStyle/>
          <a:p>
            <a:pPr algn="just">
              <a:lnSpc>
                <a:spcPts val="4620"/>
              </a:lnSpc>
            </a:pPr>
            <a:r>
              <a:rPr lang="en-US" sz="3300" b="true">
                <a:solidFill>
                  <a:srgbClr val="000000"/>
                </a:solidFill>
                <a:latin typeface="Arimo Bold"/>
                <a:ea typeface="Arimo Bold"/>
                <a:cs typeface="Arimo Bold"/>
                <a:sym typeface="Arimo Bold"/>
              </a:rPr>
              <a:t>Kết quả phân loại trên các độ đo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46014" y="4826740"/>
            <a:ext cx="17748679" cy="9213923"/>
          </a:xfrm>
          <a:custGeom>
            <a:avLst/>
            <a:gdLst/>
            <a:ahLst/>
            <a:cxnLst/>
            <a:rect r="r" b="b" t="t" l="l"/>
            <a:pathLst>
              <a:path h="9213923" w="17748679">
                <a:moveTo>
                  <a:pt x="0" y="0"/>
                </a:moveTo>
                <a:lnTo>
                  <a:pt x="17748679" y="0"/>
                </a:lnTo>
                <a:lnTo>
                  <a:pt x="17748679" y="9213923"/>
                </a:lnTo>
                <a:lnTo>
                  <a:pt x="0" y="921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Freeform 6" id="6"/>
          <p:cNvSpPr/>
          <p:nvPr/>
        </p:nvSpPr>
        <p:spPr>
          <a:xfrm flipH="false" flipV="false" rot="0">
            <a:off x="9688048" y="2529195"/>
            <a:ext cx="6802587" cy="6231900"/>
          </a:xfrm>
          <a:custGeom>
            <a:avLst/>
            <a:gdLst/>
            <a:ahLst/>
            <a:cxnLst/>
            <a:rect r="r" b="b" t="t" l="l"/>
            <a:pathLst>
              <a:path h="6231900" w="6802587">
                <a:moveTo>
                  <a:pt x="0" y="0"/>
                </a:moveTo>
                <a:lnTo>
                  <a:pt x="6802587" y="0"/>
                </a:lnTo>
                <a:lnTo>
                  <a:pt x="6802587" y="6231900"/>
                </a:lnTo>
                <a:lnTo>
                  <a:pt x="0" y="6231900"/>
                </a:lnTo>
                <a:lnTo>
                  <a:pt x="0" y="0"/>
                </a:lnTo>
                <a:close/>
              </a:path>
            </a:pathLst>
          </a:custGeom>
          <a:blipFill>
            <a:blip r:embed="rId7"/>
            <a:stretch>
              <a:fillRect l="0" t="0" r="0" b="0"/>
            </a:stretch>
          </a:blipFill>
        </p:spPr>
      </p:sp>
      <p:sp>
        <p:nvSpPr>
          <p:cNvPr name="Freeform 7" id="7"/>
          <p:cNvSpPr/>
          <p:nvPr/>
        </p:nvSpPr>
        <p:spPr>
          <a:xfrm flipH="false" flipV="false" rot="0">
            <a:off x="2108426" y="2494028"/>
            <a:ext cx="6549821" cy="6302233"/>
          </a:xfrm>
          <a:custGeom>
            <a:avLst/>
            <a:gdLst/>
            <a:ahLst/>
            <a:cxnLst/>
            <a:rect r="r" b="b" t="t" l="l"/>
            <a:pathLst>
              <a:path h="6302233" w="6549821">
                <a:moveTo>
                  <a:pt x="0" y="0"/>
                </a:moveTo>
                <a:lnTo>
                  <a:pt x="6549821" y="0"/>
                </a:lnTo>
                <a:lnTo>
                  <a:pt x="6549821" y="6302234"/>
                </a:lnTo>
                <a:lnTo>
                  <a:pt x="0" y="6302234"/>
                </a:lnTo>
                <a:lnTo>
                  <a:pt x="0" y="0"/>
                </a:lnTo>
                <a:close/>
              </a:path>
            </a:pathLst>
          </a:custGeom>
          <a:blipFill>
            <a:blip r:embed="rId8"/>
            <a:stretch>
              <a:fillRect l="0" t="0" r="0" b="0"/>
            </a:stretch>
          </a:blipFill>
        </p:spPr>
      </p:sp>
      <p:sp>
        <p:nvSpPr>
          <p:cNvPr name="TextBox 8" id="8"/>
          <p:cNvSpPr txBox="true"/>
          <p:nvPr/>
        </p:nvSpPr>
        <p:spPr>
          <a:xfrm rot="0">
            <a:off x="1028700" y="1750474"/>
            <a:ext cx="762954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V</a:t>
            </a:r>
            <a:r>
              <a:rPr lang="en-US" sz="4999" b="true">
                <a:solidFill>
                  <a:srgbClr val="1B517B"/>
                </a:solidFill>
                <a:latin typeface="Barlow SemiCondensed Heavy"/>
                <a:ea typeface="Barlow SemiCondensed Heavy"/>
                <a:cs typeface="Barlow SemiCondensed Heavy"/>
                <a:sym typeface="Barlow SemiCondensed Heavy"/>
              </a:rPr>
              <a:t>. Kết quả:</a:t>
            </a:r>
          </a:p>
        </p:txBody>
      </p:sp>
      <p:sp>
        <p:nvSpPr>
          <p:cNvPr name="TextBox 9" id="9"/>
          <p:cNvSpPr txBox="true"/>
          <p:nvPr/>
        </p:nvSpPr>
        <p:spPr>
          <a:xfrm rot="0">
            <a:off x="11866678" y="9018632"/>
            <a:ext cx="2445328" cy="422187"/>
          </a:xfrm>
          <a:prstGeom prst="rect">
            <a:avLst/>
          </a:prstGeom>
        </p:spPr>
        <p:txBody>
          <a:bodyPr anchor="t" rtlCol="false" tIns="0" lIns="0" bIns="0" rIns="0">
            <a:spAutoFit/>
          </a:bodyPr>
          <a:lstStyle/>
          <a:p>
            <a:pPr algn="just">
              <a:lnSpc>
                <a:spcPts val="3391"/>
              </a:lnSpc>
            </a:pPr>
            <a:r>
              <a:rPr lang="en-US" sz="2422" b="true">
                <a:solidFill>
                  <a:srgbClr val="000000"/>
                </a:solidFill>
                <a:latin typeface="Arimo Bold"/>
                <a:ea typeface="Arimo Bold"/>
                <a:cs typeface="Arimo Bold"/>
                <a:sym typeface="Arimo Bold"/>
              </a:rPr>
              <a:t>Text-Only Model</a:t>
            </a:r>
          </a:p>
        </p:txBody>
      </p:sp>
      <p:sp>
        <p:nvSpPr>
          <p:cNvPr name="TextBox 10" id="10"/>
          <p:cNvSpPr txBox="true"/>
          <p:nvPr/>
        </p:nvSpPr>
        <p:spPr>
          <a:xfrm rot="0">
            <a:off x="3993496" y="9007028"/>
            <a:ext cx="2779680" cy="426674"/>
          </a:xfrm>
          <a:prstGeom prst="rect">
            <a:avLst/>
          </a:prstGeom>
        </p:spPr>
        <p:txBody>
          <a:bodyPr anchor="t" rtlCol="false" tIns="0" lIns="0" bIns="0" rIns="0">
            <a:spAutoFit/>
          </a:bodyPr>
          <a:lstStyle/>
          <a:p>
            <a:pPr algn="just">
              <a:lnSpc>
                <a:spcPts val="3433"/>
              </a:lnSpc>
            </a:pPr>
            <a:r>
              <a:rPr lang="en-US" sz="2452" b="true">
                <a:solidFill>
                  <a:srgbClr val="000000"/>
                </a:solidFill>
                <a:latin typeface="Arimo Bold"/>
                <a:ea typeface="Arimo Bold"/>
                <a:cs typeface="Arimo Bold"/>
                <a:sym typeface="Arimo Bold"/>
              </a:rPr>
              <a:t>Image-Only Model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46014" y="4826740"/>
            <a:ext cx="17748679" cy="9213923"/>
          </a:xfrm>
          <a:custGeom>
            <a:avLst/>
            <a:gdLst/>
            <a:ahLst/>
            <a:cxnLst/>
            <a:rect r="r" b="b" t="t" l="l"/>
            <a:pathLst>
              <a:path h="9213923" w="17748679">
                <a:moveTo>
                  <a:pt x="0" y="0"/>
                </a:moveTo>
                <a:lnTo>
                  <a:pt x="17748679" y="0"/>
                </a:lnTo>
                <a:lnTo>
                  <a:pt x="17748679" y="9213923"/>
                </a:lnTo>
                <a:lnTo>
                  <a:pt x="0" y="921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TextBox 6" id="6"/>
          <p:cNvSpPr txBox="true"/>
          <p:nvPr/>
        </p:nvSpPr>
        <p:spPr>
          <a:xfrm rot="0">
            <a:off x="1028700" y="1750474"/>
            <a:ext cx="762954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V</a:t>
            </a:r>
            <a:r>
              <a:rPr lang="en-US" sz="4999" b="true">
                <a:solidFill>
                  <a:srgbClr val="1B517B"/>
                </a:solidFill>
                <a:latin typeface="Barlow SemiCondensed Heavy"/>
                <a:ea typeface="Barlow SemiCondensed Heavy"/>
                <a:cs typeface="Barlow SemiCondensed Heavy"/>
                <a:sym typeface="Barlow SemiCondensed Heavy"/>
              </a:rPr>
              <a:t>. Kết quả:</a:t>
            </a:r>
          </a:p>
        </p:txBody>
      </p:sp>
      <p:sp>
        <p:nvSpPr>
          <p:cNvPr name="TextBox 7" id="7"/>
          <p:cNvSpPr txBox="true"/>
          <p:nvPr/>
        </p:nvSpPr>
        <p:spPr>
          <a:xfrm rot="0">
            <a:off x="7523560" y="8927163"/>
            <a:ext cx="3240881" cy="506538"/>
          </a:xfrm>
          <a:prstGeom prst="rect">
            <a:avLst/>
          </a:prstGeom>
        </p:spPr>
        <p:txBody>
          <a:bodyPr anchor="t" rtlCol="false" tIns="0" lIns="0" bIns="0" rIns="0">
            <a:spAutoFit/>
          </a:bodyPr>
          <a:lstStyle/>
          <a:p>
            <a:pPr algn="just">
              <a:lnSpc>
                <a:spcPts val="4087"/>
              </a:lnSpc>
            </a:pPr>
            <a:r>
              <a:rPr lang="en-US" sz="2919" b="true">
                <a:solidFill>
                  <a:srgbClr val="000000"/>
                </a:solidFill>
                <a:latin typeface="Arimo Bold"/>
                <a:ea typeface="Arimo Bold"/>
                <a:cs typeface="Arimo Bold"/>
                <a:sym typeface="Arimo Bold"/>
              </a:rPr>
              <a:t>Multimodal Model</a:t>
            </a:r>
          </a:p>
        </p:txBody>
      </p:sp>
      <p:sp>
        <p:nvSpPr>
          <p:cNvPr name="Freeform 8" id="8"/>
          <p:cNvSpPr/>
          <p:nvPr/>
        </p:nvSpPr>
        <p:spPr>
          <a:xfrm flipH="false" flipV="false" rot="0">
            <a:off x="5273782" y="1582900"/>
            <a:ext cx="7740436" cy="7121201"/>
          </a:xfrm>
          <a:custGeom>
            <a:avLst/>
            <a:gdLst/>
            <a:ahLst/>
            <a:cxnLst/>
            <a:rect r="r" b="b" t="t" l="l"/>
            <a:pathLst>
              <a:path h="7121201" w="7740436">
                <a:moveTo>
                  <a:pt x="0" y="0"/>
                </a:moveTo>
                <a:lnTo>
                  <a:pt x="7740436" y="0"/>
                </a:lnTo>
                <a:lnTo>
                  <a:pt x="7740436" y="7121200"/>
                </a:lnTo>
                <a:lnTo>
                  <a:pt x="0" y="7121200"/>
                </a:lnTo>
                <a:lnTo>
                  <a:pt x="0" y="0"/>
                </a:lnTo>
                <a:close/>
              </a:path>
            </a:pathLst>
          </a:custGeom>
          <a:blipFill>
            <a:blip r:embed="rId7"/>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46014" y="4826740"/>
            <a:ext cx="17748679" cy="9213923"/>
          </a:xfrm>
          <a:custGeom>
            <a:avLst/>
            <a:gdLst/>
            <a:ahLst/>
            <a:cxnLst/>
            <a:rect r="r" b="b" t="t" l="l"/>
            <a:pathLst>
              <a:path h="9213923" w="17748679">
                <a:moveTo>
                  <a:pt x="0" y="0"/>
                </a:moveTo>
                <a:lnTo>
                  <a:pt x="17748679" y="0"/>
                </a:lnTo>
                <a:lnTo>
                  <a:pt x="17748679" y="9213923"/>
                </a:lnTo>
                <a:lnTo>
                  <a:pt x="0" y="921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961792">
            <a:off x="2635189" y="8229134"/>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TextBox 6" id="6"/>
          <p:cNvSpPr txBox="true"/>
          <p:nvPr/>
        </p:nvSpPr>
        <p:spPr>
          <a:xfrm rot="0">
            <a:off x="1028700" y="1750474"/>
            <a:ext cx="762954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V</a:t>
            </a:r>
            <a:r>
              <a:rPr lang="en-US" sz="4999" b="true">
                <a:solidFill>
                  <a:srgbClr val="1B517B"/>
                </a:solidFill>
                <a:latin typeface="Barlow SemiCondensed Heavy"/>
                <a:ea typeface="Barlow SemiCondensed Heavy"/>
                <a:cs typeface="Barlow SemiCondensed Heavy"/>
                <a:sym typeface="Barlow SemiCondensed Heavy"/>
              </a:rPr>
              <a:t>. Kết luận:</a:t>
            </a:r>
          </a:p>
        </p:txBody>
      </p:sp>
      <p:sp>
        <p:nvSpPr>
          <p:cNvPr name="TextBox 7" id="7"/>
          <p:cNvSpPr txBox="true"/>
          <p:nvPr/>
        </p:nvSpPr>
        <p:spPr>
          <a:xfrm rot="0">
            <a:off x="1028700" y="3475309"/>
            <a:ext cx="16230600" cy="1457300"/>
          </a:xfrm>
          <a:prstGeom prst="rect">
            <a:avLst/>
          </a:prstGeom>
        </p:spPr>
        <p:txBody>
          <a:bodyPr anchor="t" rtlCol="false" tIns="0" lIns="0" bIns="0" rIns="0">
            <a:spAutoFit/>
          </a:bodyPr>
          <a:lstStyle/>
          <a:p>
            <a:pPr algn="just" marL="647484" indent="-323742" lvl="1">
              <a:lnSpc>
                <a:spcPts val="3898"/>
              </a:lnSpc>
              <a:buFont typeface="Arial"/>
              <a:buChar char="•"/>
            </a:pPr>
            <a:r>
              <a:rPr lang="en-US" b="true" sz="2999">
                <a:solidFill>
                  <a:srgbClr val="000000"/>
                </a:solidFill>
                <a:latin typeface="Arimo Bold"/>
                <a:ea typeface="Arimo Bold"/>
                <a:cs typeface="Arimo Bold"/>
                <a:sym typeface="Arimo Bold"/>
              </a:rPr>
              <a:t>Xây dựng bộ dữ liệu về tin tức và bài báo điện tử tiếng Việt:</a:t>
            </a:r>
            <a:r>
              <a:rPr lang="en-US" sz="2999">
                <a:solidFill>
                  <a:srgbClr val="000000"/>
                </a:solidFill>
                <a:latin typeface="Arimo"/>
                <a:ea typeface="Arimo"/>
                <a:cs typeface="Arimo"/>
                <a:sym typeface="Arimo"/>
              </a:rPr>
              <a:t> xây dựng được bộ dữ liệu Tiếng Việt về tin tức điện tử hoàn chỉnh, phục vụ cho nhiều bài toán trong lĩnh vực xử lí ngôn ngữ tự nhiên.</a:t>
            </a:r>
          </a:p>
        </p:txBody>
      </p:sp>
      <p:sp>
        <p:nvSpPr>
          <p:cNvPr name="TextBox 8" id="8"/>
          <p:cNvSpPr txBox="true"/>
          <p:nvPr/>
        </p:nvSpPr>
        <p:spPr>
          <a:xfrm rot="0">
            <a:off x="1028700" y="5231634"/>
            <a:ext cx="16230600" cy="1457300"/>
          </a:xfrm>
          <a:prstGeom prst="rect">
            <a:avLst/>
          </a:prstGeom>
        </p:spPr>
        <p:txBody>
          <a:bodyPr anchor="t" rtlCol="false" tIns="0" lIns="0" bIns="0" rIns="0">
            <a:spAutoFit/>
          </a:bodyPr>
          <a:lstStyle/>
          <a:p>
            <a:pPr algn="just" marL="647484" indent="-323742" lvl="1">
              <a:lnSpc>
                <a:spcPts val="3898"/>
              </a:lnSpc>
              <a:buFont typeface="Arial"/>
              <a:buChar char="•"/>
            </a:pPr>
            <a:r>
              <a:rPr lang="en-US" b="true" sz="2999">
                <a:solidFill>
                  <a:srgbClr val="000000"/>
                </a:solidFill>
                <a:latin typeface="Arimo Bold"/>
                <a:ea typeface="Arimo Bold"/>
                <a:cs typeface="Arimo Bold"/>
                <a:sym typeface="Arimo Bold"/>
              </a:rPr>
              <a:t>Đánh giá hiệu suất phân loại tin tức trên các phương pháp khác nhai:</a:t>
            </a:r>
            <a:r>
              <a:rPr lang="en-US" sz="2999">
                <a:solidFill>
                  <a:srgbClr val="000000"/>
                </a:solidFill>
                <a:latin typeface="Arimo"/>
                <a:ea typeface="Arimo"/>
                <a:cs typeface="Arimo"/>
                <a:sym typeface="Arimo"/>
              </a:rPr>
              <a:t> thực hiện huấn luyện và đánh giá trên bộ dữ liệu Tiếng Việt về hiệu suất của bài toán phân loại đa phương thức.</a:t>
            </a:r>
          </a:p>
        </p:txBody>
      </p:sp>
      <p:sp>
        <p:nvSpPr>
          <p:cNvPr name="TextBox 9" id="9"/>
          <p:cNvSpPr txBox="true"/>
          <p:nvPr/>
        </p:nvSpPr>
        <p:spPr>
          <a:xfrm rot="0">
            <a:off x="1028700" y="2625679"/>
            <a:ext cx="4431063" cy="592455"/>
          </a:xfrm>
          <a:prstGeom prst="rect">
            <a:avLst/>
          </a:prstGeom>
        </p:spPr>
        <p:txBody>
          <a:bodyPr anchor="t" rtlCol="false" tIns="0" lIns="0" bIns="0" rIns="0">
            <a:spAutoFit/>
          </a:bodyPr>
          <a:lstStyle/>
          <a:p>
            <a:pPr algn="just">
              <a:lnSpc>
                <a:spcPts val="4620"/>
              </a:lnSpc>
            </a:pPr>
            <a:r>
              <a:rPr lang="en-US" b="true" sz="3300" u="sng">
                <a:solidFill>
                  <a:srgbClr val="000000"/>
                </a:solidFill>
                <a:latin typeface="Arimo Bold"/>
                <a:ea typeface="Arimo Bold"/>
                <a:cs typeface="Arimo Bold"/>
                <a:sym typeface="Arimo Bold"/>
              </a:rPr>
              <a:t>Kết quả đạt được:</a:t>
            </a:r>
          </a:p>
        </p:txBody>
      </p:sp>
      <p:sp>
        <p:nvSpPr>
          <p:cNvPr name="TextBox 10" id="10"/>
          <p:cNvSpPr txBox="true"/>
          <p:nvPr/>
        </p:nvSpPr>
        <p:spPr>
          <a:xfrm rot="0">
            <a:off x="1110264" y="6593684"/>
            <a:ext cx="4431063" cy="592455"/>
          </a:xfrm>
          <a:prstGeom prst="rect">
            <a:avLst/>
          </a:prstGeom>
        </p:spPr>
        <p:txBody>
          <a:bodyPr anchor="t" rtlCol="false" tIns="0" lIns="0" bIns="0" rIns="0">
            <a:spAutoFit/>
          </a:bodyPr>
          <a:lstStyle/>
          <a:p>
            <a:pPr algn="just">
              <a:lnSpc>
                <a:spcPts val="4620"/>
              </a:lnSpc>
            </a:pPr>
            <a:r>
              <a:rPr lang="en-US" b="true" sz="3300" u="sng">
                <a:solidFill>
                  <a:srgbClr val="000000"/>
                </a:solidFill>
                <a:latin typeface="Arimo Bold"/>
                <a:ea typeface="Arimo Bold"/>
                <a:cs typeface="Arimo Bold"/>
                <a:sym typeface="Arimo Bold"/>
              </a:rPr>
              <a:t>Hạn chế:</a:t>
            </a:r>
          </a:p>
        </p:txBody>
      </p:sp>
      <p:sp>
        <p:nvSpPr>
          <p:cNvPr name="TextBox 11" id="11"/>
          <p:cNvSpPr txBox="true"/>
          <p:nvPr/>
        </p:nvSpPr>
        <p:spPr>
          <a:xfrm rot="0">
            <a:off x="1028700" y="7481414"/>
            <a:ext cx="16230600" cy="971544"/>
          </a:xfrm>
          <a:prstGeom prst="rect">
            <a:avLst/>
          </a:prstGeom>
        </p:spPr>
        <p:txBody>
          <a:bodyPr anchor="t" rtlCol="false" tIns="0" lIns="0" bIns="0" rIns="0">
            <a:spAutoFit/>
          </a:bodyPr>
          <a:lstStyle/>
          <a:p>
            <a:pPr algn="just" marL="647485" indent="-323742" lvl="1">
              <a:lnSpc>
                <a:spcPts val="3898"/>
              </a:lnSpc>
              <a:buFont typeface="Arial"/>
              <a:buChar char="•"/>
            </a:pPr>
            <a:r>
              <a:rPr lang="en-US" sz="2999">
                <a:solidFill>
                  <a:srgbClr val="000000"/>
                </a:solidFill>
                <a:latin typeface="Arimo"/>
                <a:ea typeface="Arimo"/>
                <a:cs typeface="Arimo"/>
                <a:sym typeface="Arimo"/>
              </a:rPr>
              <a:t> Chưa đánh giá được trên bộ dữ liệu có kích thước lớn hơn.</a:t>
            </a:r>
          </a:p>
          <a:p>
            <a:pPr algn="just" marL="647484" indent="-323742" lvl="1">
              <a:lnSpc>
                <a:spcPts val="3898"/>
              </a:lnSpc>
              <a:buFont typeface="Arial"/>
              <a:buChar char="•"/>
            </a:pPr>
            <a:r>
              <a:rPr lang="en-US" sz="2999">
                <a:solidFill>
                  <a:srgbClr val="000000"/>
                </a:solidFill>
                <a:latin typeface="Arimo"/>
                <a:ea typeface="Arimo"/>
                <a:cs typeface="Arimo"/>
                <a:sym typeface="Arimo"/>
              </a:rPr>
              <a:t> Đánh giá trên các phương pháp phức tạp và hiệu quả hơn.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20188" r="0" b="-20188"/>
              </a:stretch>
            </a:blipFill>
          </p:spPr>
        </p:sp>
      </p:grpSp>
      <p:sp>
        <p:nvSpPr>
          <p:cNvPr name="TextBox 4" id="4"/>
          <p:cNvSpPr txBox="true"/>
          <p:nvPr/>
        </p:nvSpPr>
        <p:spPr>
          <a:xfrm rot="0">
            <a:off x="4309195" y="4114322"/>
            <a:ext cx="9669610" cy="2058357"/>
          </a:xfrm>
          <a:prstGeom prst="rect">
            <a:avLst/>
          </a:prstGeom>
        </p:spPr>
        <p:txBody>
          <a:bodyPr anchor="t" rtlCol="false" tIns="0" lIns="0" bIns="0" rIns="0">
            <a:spAutoFit/>
          </a:bodyPr>
          <a:lstStyle/>
          <a:p>
            <a:pPr algn="ctr">
              <a:lnSpc>
                <a:spcPts val="16228"/>
              </a:lnSpc>
            </a:pPr>
            <a:r>
              <a:rPr lang="en-US" sz="13522" b="true">
                <a:solidFill>
                  <a:srgbClr val="FFFFFF"/>
                </a:solidFill>
                <a:latin typeface="Barlow SemiCondensed Heavy"/>
                <a:ea typeface="Barlow SemiCondensed Heavy"/>
                <a:cs typeface="Barlow SemiCondensed Heavy"/>
                <a:sym typeface="Barlow SemiCondensed Heavy"/>
              </a:rPr>
              <a:t>THANK YOU</a:t>
            </a:r>
          </a:p>
        </p:txBody>
      </p:sp>
      <p:grpSp>
        <p:nvGrpSpPr>
          <p:cNvPr name="Group 5" id="5"/>
          <p:cNvGrpSpPr/>
          <p:nvPr/>
        </p:nvGrpSpPr>
        <p:grpSpPr>
          <a:xfrm rot="0">
            <a:off x="1028700" y="4529391"/>
            <a:ext cx="95250" cy="4671262"/>
            <a:chOff x="0" y="0"/>
            <a:chExt cx="127000" cy="6228349"/>
          </a:xfrm>
        </p:grpSpPr>
        <p:sp>
          <p:nvSpPr>
            <p:cNvPr name="Freeform 6" id="6"/>
            <p:cNvSpPr/>
            <p:nvPr/>
          </p:nvSpPr>
          <p:spPr>
            <a:xfrm flipH="false" flipV="false" rot="0">
              <a:off x="0" y="0"/>
              <a:ext cx="127000" cy="6228334"/>
            </a:xfrm>
            <a:custGeom>
              <a:avLst/>
              <a:gdLst/>
              <a:ahLst/>
              <a:cxnLst/>
              <a:rect r="r" b="b" t="t" l="l"/>
              <a:pathLst>
                <a:path h="6228334" w="127000">
                  <a:moveTo>
                    <a:pt x="0" y="6164834"/>
                  </a:moveTo>
                  <a:lnTo>
                    <a:pt x="0" y="63500"/>
                  </a:lnTo>
                  <a:cubicBezTo>
                    <a:pt x="0" y="28448"/>
                    <a:pt x="28448" y="0"/>
                    <a:pt x="63500" y="0"/>
                  </a:cubicBezTo>
                  <a:cubicBezTo>
                    <a:pt x="98552" y="0"/>
                    <a:pt x="127000" y="28448"/>
                    <a:pt x="127000" y="63500"/>
                  </a:cubicBezTo>
                  <a:lnTo>
                    <a:pt x="127000" y="6164834"/>
                  </a:lnTo>
                  <a:cubicBezTo>
                    <a:pt x="127000" y="6199886"/>
                    <a:pt x="98552" y="6228334"/>
                    <a:pt x="63500" y="6228334"/>
                  </a:cubicBezTo>
                  <a:cubicBezTo>
                    <a:pt x="28448" y="6228334"/>
                    <a:pt x="0" y="6199886"/>
                    <a:pt x="0" y="6164834"/>
                  </a:cubicBezTo>
                  <a:close/>
                </a:path>
              </a:pathLst>
            </a:custGeom>
            <a:solidFill>
              <a:srgbClr val="FFFFFF"/>
            </a:solidFill>
          </p:spPr>
        </p:sp>
      </p:grpSp>
      <p:grpSp>
        <p:nvGrpSpPr>
          <p:cNvPr name="Group 7" id="7"/>
          <p:cNvGrpSpPr/>
          <p:nvPr/>
        </p:nvGrpSpPr>
        <p:grpSpPr>
          <a:xfrm rot="0">
            <a:off x="1028700" y="1086347"/>
            <a:ext cx="95250" cy="4671262"/>
            <a:chOff x="0" y="0"/>
            <a:chExt cx="127000" cy="6228349"/>
          </a:xfrm>
        </p:grpSpPr>
        <p:sp>
          <p:nvSpPr>
            <p:cNvPr name="Freeform 8" id="8"/>
            <p:cNvSpPr/>
            <p:nvPr/>
          </p:nvSpPr>
          <p:spPr>
            <a:xfrm flipH="false" flipV="false" rot="0">
              <a:off x="0" y="0"/>
              <a:ext cx="127000" cy="6228334"/>
            </a:xfrm>
            <a:custGeom>
              <a:avLst/>
              <a:gdLst/>
              <a:ahLst/>
              <a:cxnLst/>
              <a:rect r="r" b="b" t="t" l="l"/>
              <a:pathLst>
                <a:path h="6228334" w="127000">
                  <a:moveTo>
                    <a:pt x="0" y="6164834"/>
                  </a:moveTo>
                  <a:lnTo>
                    <a:pt x="0" y="63500"/>
                  </a:lnTo>
                  <a:cubicBezTo>
                    <a:pt x="0" y="28448"/>
                    <a:pt x="28448" y="0"/>
                    <a:pt x="63500" y="0"/>
                  </a:cubicBezTo>
                  <a:cubicBezTo>
                    <a:pt x="98552" y="0"/>
                    <a:pt x="127000" y="28448"/>
                    <a:pt x="127000" y="63500"/>
                  </a:cubicBezTo>
                  <a:lnTo>
                    <a:pt x="127000" y="6164834"/>
                  </a:lnTo>
                  <a:cubicBezTo>
                    <a:pt x="127000" y="6199886"/>
                    <a:pt x="98552" y="6228334"/>
                    <a:pt x="63500" y="6228334"/>
                  </a:cubicBezTo>
                  <a:cubicBezTo>
                    <a:pt x="28448" y="6228334"/>
                    <a:pt x="0" y="6199886"/>
                    <a:pt x="0" y="6164834"/>
                  </a:cubicBezTo>
                  <a:close/>
                </a:path>
              </a:pathLst>
            </a:custGeom>
            <a:solidFill>
              <a:srgbClr val="040030"/>
            </a:solidFill>
          </p:spPr>
        </p:sp>
      </p:grpSp>
      <p:sp>
        <p:nvSpPr>
          <p:cNvPr name="Freeform 9" id="9"/>
          <p:cNvSpPr/>
          <p:nvPr/>
        </p:nvSpPr>
        <p:spPr>
          <a:xfrm flipH="false" flipV="false" rot="0">
            <a:off x="15003424" y="-818289"/>
            <a:ext cx="4768962" cy="4768962"/>
          </a:xfrm>
          <a:custGeom>
            <a:avLst/>
            <a:gdLst/>
            <a:ahLst/>
            <a:cxnLst/>
            <a:rect r="r" b="b" t="t" l="l"/>
            <a:pathLst>
              <a:path h="4768962" w="4768962">
                <a:moveTo>
                  <a:pt x="0" y="0"/>
                </a:moveTo>
                <a:lnTo>
                  <a:pt x="4768962" y="0"/>
                </a:lnTo>
                <a:lnTo>
                  <a:pt x="4768962" y="4768962"/>
                </a:lnTo>
                <a:lnTo>
                  <a:pt x="0" y="47689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6662432" y="9258300"/>
            <a:ext cx="4768962" cy="4768962"/>
          </a:xfrm>
          <a:custGeom>
            <a:avLst/>
            <a:gdLst/>
            <a:ahLst/>
            <a:cxnLst/>
            <a:rect r="r" b="b" t="t" l="l"/>
            <a:pathLst>
              <a:path h="4768962" w="4768962">
                <a:moveTo>
                  <a:pt x="0" y="0"/>
                </a:moveTo>
                <a:lnTo>
                  <a:pt x="4768962" y="0"/>
                </a:lnTo>
                <a:lnTo>
                  <a:pt x="4768962" y="4768962"/>
                </a:lnTo>
                <a:lnTo>
                  <a:pt x="0" y="47689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9894" y="533061"/>
            <a:ext cx="5531803" cy="937114"/>
            <a:chOff x="0" y="0"/>
            <a:chExt cx="7375737" cy="1249485"/>
          </a:xfrm>
        </p:grpSpPr>
        <p:sp>
          <p:nvSpPr>
            <p:cNvPr name="Freeform 3" id="3"/>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2"/>
              <a:stretch>
                <a:fillRect l="0" t="-90068" r="0" b="-90073"/>
              </a:stretch>
            </a:blipFill>
          </p:spPr>
        </p:sp>
      </p:grpSp>
      <p:sp>
        <p:nvSpPr>
          <p:cNvPr name="TextBox 4" id="4"/>
          <p:cNvSpPr txBox="true"/>
          <p:nvPr/>
        </p:nvSpPr>
        <p:spPr>
          <a:xfrm rot="0">
            <a:off x="1656331" y="1600200"/>
            <a:ext cx="10054467" cy="7077075"/>
          </a:xfrm>
          <a:prstGeom prst="rect">
            <a:avLst/>
          </a:prstGeom>
        </p:spPr>
        <p:txBody>
          <a:bodyPr anchor="t" rtlCol="false" tIns="0" lIns="0" bIns="0" rIns="0">
            <a:spAutoFit/>
          </a:bodyPr>
          <a:lstStyle/>
          <a:p>
            <a:pPr algn="l" marL="928374" indent="-464187" lvl="1">
              <a:lnSpc>
                <a:spcPts val="5160"/>
              </a:lnSpc>
              <a:buFont typeface="Arial"/>
              <a:buChar char="•"/>
            </a:pPr>
            <a:r>
              <a:rPr lang="en-US" b="true" sz="4300">
                <a:solidFill>
                  <a:srgbClr val="1B517B"/>
                </a:solidFill>
                <a:latin typeface="Barlow SemiCondensed Heavy"/>
                <a:ea typeface="Barlow SemiCondensed Heavy"/>
                <a:cs typeface="Barlow SemiCondensed Heavy"/>
                <a:sym typeface="Barlow SemiCondensed Heavy"/>
              </a:rPr>
              <a:t>Giới thiệu</a:t>
            </a:r>
          </a:p>
          <a:p>
            <a:pPr algn="l">
              <a:lnSpc>
                <a:spcPts val="5160"/>
              </a:lnSpc>
            </a:pPr>
          </a:p>
          <a:p>
            <a:pPr algn="l" marL="928374" indent="-464187" lvl="1">
              <a:lnSpc>
                <a:spcPts val="5160"/>
              </a:lnSpc>
              <a:buFont typeface="Arial"/>
              <a:buChar char="•"/>
            </a:pPr>
            <a:r>
              <a:rPr lang="en-US" b="true" sz="4300">
                <a:solidFill>
                  <a:srgbClr val="1B517B"/>
                </a:solidFill>
                <a:latin typeface="Barlow SemiCondensed Heavy"/>
                <a:ea typeface="Barlow SemiCondensed Heavy"/>
                <a:cs typeface="Barlow SemiCondensed Heavy"/>
                <a:sym typeface="Barlow SemiCondensed Heavy"/>
              </a:rPr>
              <a:t>Mục tiêu</a:t>
            </a:r>
          </a:p>
          <a:p>
            <a:pPr algn="l">
              <a:lnSpc>
                <a:spcPts val="5160"/>
              </a:lnSpc>
            </a:pPr>
          </a:p>
          <a:p>
            <a:pPr algn="l" marL="928374" indent="-464187" lvl="1">
              <a:lnSpc>
                <a:spcPts val="5160"/>
              </a:lnSpc>
              <a:buFont typeface="Arial"/>
              <a:buChar char="•"/>
            </a:pPr>
            <a:r>
              <a:rPr lang="en-US" b="true" sz="4300">
                <a:solidFill>
                  <a:srgbClr val="1B517B"/>
                </a:solidFill>
                <a:latin typeface="Barlow SemiCondensed Heavy"/>
                <a:ea typeface="Barlow SemiCondensed Heavy"/>
                <a:cs typeface="Barlow SemiCondensed Heavy"/>
                <a:sym typeface="Barlow SemiCondensed Heavy"/>
              </a:rPr>
              <a:t>Bộ dữ liệu ViNews</a:t>
            </a:r>
          </a:p>
          <a:p>
            <a:pPr algn="l">
              <a:lnSpc>
                <a:spcPts val="5160"/>
              </a:lnSpc>
            </a:pPr>
          </a:p>
          <a:p>
            <a:pPr algn="l" marL="928374" indent="-464187" lvl="1">
              <a:lnSpc>
                <a:spcPts val="5160"/>
              </a:lnSpc>
              <a:buFont typeface="Arial"/>
              <a:buChar char="•"/>
            </a:pPr>
            <a:r>
              <a:rPr lang="en-US" b="true" sz="4300">
                <a:solidFill>
                  <a:srgbClr val="1B517B"/>
                </a:solidFill>
                <a:latin typeface="Barlow SemiCondensed Heavy"/>
                <a:ea typeface="Barlow SemiCondensed Heavy"/>
                <a:cs typeface="Barlow SemiCondensed Heavy"/>
                <a:sym typeface="Barlow SemiCondensed Heavy"/>
              </a:rPr>
              <a:t>Phương pháp triển khai</a:t>
            </a:r>
          </a:p>
          <a:p>
            <a:pPr algn="l">
              <a:lnSpc>
                <a:spcPts val="4680"/>
              </a:lnSpc>
            </a:pPr>
          </a:p>
          <a:p>
            <a:pPr algn="l" marL="928374" indent="-464187" lvl="1">
              <a:lnSpc>
                <a:spcPts val="5160"/>
              </a:lnSpc>
              <a:buFont typeface="Arial"/>
              <a:buChar char="•"/>
            </a:pPr>
            <a:r>
              <a:rPr lang="en-US" b="true" sz="4300">
                <a:solidFill>
                  <a:srgbClr val="1B517B"/>
                </a:solidFill>
                <a:latin typeface="Barlow SemiCondensed Heavy"/>
                <a:ea typeface="Barlow SemiCondensed Heavy"/>
                <a:cs typeface="Barlow SemiCondensed Heavy"/>
                <a:sym typeface="Barlow SemiCondensed Heavy"/>
              </a:rPr>
              <a:t>Kết quả</a:t>
            </a:r>
          </a:p>
          <a:p>
            <a:pPr algn="l">
              <a:lnSpc>
                <a:spcPts val="5160"/>
              </a:lnSpc>
            </a:pPr>
          </a:p>
          <a:p>
            <a:pPr algn="l" marL="928374" indent="-464187" lvl="1">
              <a:lnSpc>
                <a:spcPts val="5160"/>
              </a:lnSpc>
              <a:buFont typeface="Arial"/>
              <a:buChar char="•"/>
            </a:pPr>
            <a:r>
              <a:rPr lang="en-US" b="true" sz="4300">
                <a:solidFill>
                  <a:srgbClr val="1B517B"/>
                </a:solidFill>
                <a:latin typeface="Barlow SemiCondensed Heavy"/>
                <a:ea typeface="Barlow SemiCondensed Heavy"/>
                <a:cs typeface="Barlow SemiCondensed Heavy"/>
                <a:sym typeface="Barlow SemiCondensed Heavy"/>
              </a:rPr>
              <a:t>Kết luận</a:t>
            </a:r>
          </a:p>
        </p:txBody>
      </p:sp>
      <p:sp>
        <p:nvSpPr>
          <p:cNvPr name="Freeform 5" id="5"/>
          <p:cNvSpPr/>
          <p:nvPr/>
        </p:nvSpPr>
        <p:spPr>
          <a:xfrm flipH="false" flipV="false" rot="0">
            <a:off x="16207344" y="-2731314"/>
            <a:ext cx="9508632" cy="17712044"/>
          </a:xfrm>
          <a:custGeom>
            <a:avLst/>
            <a:gdLst/>
            <a:ahLst/>
            <a:cxnLst/>
            <a:rect r="r" b="b" t="t" l="l"/>
            <a:pathLst>
              <a:path h="17712044" w="9508632">
                <a:moveTo>
                  <a:pt x="0" y="0"/>
                </a:moveTo>
                <a:lnTo>
                  <a:pt x="9508633" y="0"/>
                </a:lnTo>
                <a:lnTo>
                  <a:pt x="9508633" y="17712044"/>
                </a:lnTo>
                <a:lnTo>
                  <a:pt x="0" y="177120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1920446" y="-10236439"/>
            <a:ext cx="12369822" cy="16926662"/>
          </a:xfrm>
          <a:custGeom>
            <a:avLst/>
            <a:gdLst/>
            <a:ahLst/>
            <a:cxnLst/>
            <a:rect r="r" b="b" t="t" l="l"/>
            <a:pathLst>
              <a:path h="16926662" w="12369822">
                <a:moveTo>
                  <a:pt x="0" y="0"/>
                </a:moveTo>
                <a:lnTo>
                  <a:pt x="12369822" y="0"/>
                </a:lnTo>
                <a:lnTo>
                  <a:pt x="12369822" y="16926662"/>
                </a:lnTo>
                <a:lnTo>
                  <a:pt x="0" y="169266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953899" y="-2715384"/>
            <a:ext cx="12019140" cy="17071660"/>
          </a:xfrm>
          <a:custGeom>
            <a:avLst/>
            <a:gdLst/>
            <a:ahLst/>
            <a:cxnLst/>
            <a:rect r="r" b="b" t="t" l="l"/>
            <a:pathLst>
              <a:path h="17071660" w="12019140">
                <a:moveTo>
                  <a:pt x="0" y="0"/>
                </a:moveTo>
                <a:lnTo>
                  <a:pt x="12019140" y="0"/>
                </a:lnTo>
                <a:lnTo>
                  <a:pt x="12019140" y="17071659"/>
                </a:lnTo>
                <a:lnTo>
                  <a:pt x="0" y="170716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3913874" y="-877045"/>
            <a:ext cx="12019140" cy="17071660"/>
          </a:xfrm>
          <a:custGeom>
            <a:avLst/>
            <a:gdLst/>
            <a:ahLst/>
            <a:cxnLst/>
            <a:rect r="r" b="b" t="t" l="l"/>
            <a:pathLst>
              <a:path h="17071660" w="12019140">
                <a:moveTo>
                  <a:pt x="0" y="0"/>
                </a:moveTo>
                <a:lnTo>
                  <a:pt x="12019140" y="0"/>
                </a:lnTo>
                <a:lnTo>
                  <a:pt x="12019140" y="17071660"/>
                </a:lnTo>
                <a:lnTo>
                  <a:pt x="0" y="170716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9894" y="533061"/>
            <a:ext cx="5531803" cy="937114"/>
            <a:chOff x="0" y="0"/>
            <a:chExt cx="7375737" cy="1249485"/>
          </a:xfrm>
        </p:grpSpPr>
        <p:sp>
          <p:nvSpPr>
            <p:cNvPr name="Freeform 3" id="3"/>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2"/>
              <a:stretch>
                <a:fillRect l="0" t="-90068" r="0" b="-90073"/>
              </a:stretch>
            </a:blipFill>
          </p:spPr>
        </p:sp>
      </p:grpSp>
      <p:sp>
        <p:nvSpPr>
          <p:cNvPr name="TextBox 4" id="4"/>
          <p:cNvSpPr txBox="true"/>
          <p:nvPr/>
        </p:nvSpPr>
        <p:spPr>
          <a:xfrm rot="0">
            <a:off x="1028700" y="1798657"/>
            <a:ext cx="1005446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Giới thiệu</a:t>
            </a:r>
            <a:r>
              <a:rPr lang="en-US" sz="4999" b="true">
                <a:solidFill>
                  <a:srgbClr val="1B517B"/>
                </a:solidFill>
                <a:latin typeface="Barlow SemiCondensed Heavy"/>
                <a:ea typeface="Barlow SemiCondensed Heavy"/>
                <a:cs typeface="Barlow SemiCondensed Heavy"/>
                <a:sym typeface="Barlow SemiCondensed Heavy"/>
              </a:rPr>
              <a:t>:</a:t>
            </a:r>
          </a:p>
        </p:txBody>
      </p:sp>
      <p:sp>
        <p:nvSpPr>
          <p:cNvPr name="Freeform 5" id="5"/>
          <p:cNvSpPr/>
          <p:nvPr/>
        </p:nvSpPr>
        <p:spPr>
          <a:xfrm flipH="false" flipV="false" rot="0">
            <a:off x="16207344" y="-2731314"/>
            <a:ext cx="9508632" cy="17712044"/>
          </a:xfrm>
          <a:custGeom>
            <a:avLst/>
            <a:gdLst/>
            <a:ahLst/>
            <a:cxnLst/>
            <a:rect r="r" b="b" t="t" l="l"/>
            <a:pathLst>
              <a:path h="17712044" w="9508632">
                <a:moveTo>
                  <a:pt x="0" y="0"/>
                </a:moveTo>
                <a:lnTo>
                  <a:pt x="9508633" y="0"/>
                </a:lnTo>
                <a:lnTo>
                  <a:pt x="9508633" y="17712044"/>
                </a:lnTo>
                <a:lnTo>
                  <a:pt x="0" y="177120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1920446" y="-10236439"/>
            <a:ext cx="12369822" cy="16926662"/>
          </a:xfrm>
          <a:custGeom>
            <a:avLst/>
            <a:gdLst/>
            <a:ahLst/>
            <a:cxnLst/>
            <a:rect r="r" b="b" t="t" l="l"/>
            <a:pathLst>
              <a:path h="16926662" w="12369822">
                <a:moveTo>
                  <a:pt x="0" y="0"/>
                </a:moveTo>
                <a:lnTo>
                  <a:pt x="12369822" y="0"/>
                </a:lnTo>
                <a:lnTo>
                  <a:pt x="12369822" y="16926662"/>
                </a:lnTo>
                <a:lnTo>
                  <a:pt x="0" y="169266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953899" y="-2715384"/>
            <a:ext cx="12019140" cy="17071660"/>
          </a:xfrm>
          <a:custGeom>
            <a:avLst/>
            <a:gdLst/>
            <a:ahLst/>
            <a:cxnLst/>
            <a:rect r="r" b="b" t="t" l="l"/>
            <a:pathLst>
              <a:path h="17071660" w="12019140">
                <a:moveTo>
                  <a:pt x="0" y="0"/>
                </a:moveTo>
                <a:lnTo>
                  <a:pt x="12019140" y="0"/>
                </a:lnTo>
                <a:lnTo>
                  <a:pt x="12019140" y="17071659"/>
                </a:lnTo>
                <a:lnTo>
                  <a:pt x="0" y="170716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5503493" y="-1331221"/>
            <a:ext cx="12019140" cy="17071660"/>
          </a:xfrm>
          <a:custGeom>
            <a:avLst/>
            <a:gdLst/>
            <a:ahLst/>
            <a:cxnLst/>
            <a:rect r="r" b="b" t="t" l="l"/>
            <a:pathLst>
              <a:path h="17071660" w="12019140">
                <a:moveTo>
                  <a:pt x="0" y="0"/>
                </a:moveTo>
                <a:lnTo>
                  <a:pt x="12019140" y="0"/>
                </a:lnTo>
                <a:lnTo>
                  <a:pt x="12019140" y="17071659"/>
                </a:lnTo>
                <a:lnTo>
                  <a:pt x="0" y="170716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028700" y="4638688"/>
            <a:ext cx="16230600" cy="971525"/>
          </a:xfrm>
          <a:prstGeom prst="rect">
            <a:avLst/>
          </a:prstGeom>
        </p:spPr>
        <p:txBody>
          <a:bodyPr anchor="t" rtlCol="false" tIns="0" lIns="0" bIns="0" rIns="0">
            <a:spAutoFit/>
          </a:bodyPr>
          <a:lstStyle/>
          <a:p>
            <a:pPr algn="just">
              <a:lnSpc>
                <a:spcPts val="3898"/>
              </a:lnSpc>
            </a:pPr>
            <a:r>
              <a:rPr lang="en-US" sz="2999">
                <a:solidFill>
                  <a:srgbClr val="000000"/>
                </a:solidFill>
                <a:latin typeface="Arimo"/>
                <a:ea typeface="Arimo"/>
                <a:cs typeface="Arimo"/>
                <a:sym typeface="Arimo"/>
              </a:rPr>
              <a:t>- Các tin tức điện từ bao gồm cả hình ảnh + văn bản =&gt; Kết hợp cả văn bản và hình ảnh để phân loại bài báo.</a:t>
            </a:r>
          </a:p>
        </p:txBody>
      </p:sp>
      <p:sp>
        <p:nvSpPr>
          <p:cNvPr name="TextBox 10" id="10"/>
          <p:cNvSpPr txBox="true"/>
          <p:nvPr/>
        </p:nvSpPr>
        <p:spPr>
          <a:xfrm rot="0">
            <a:off x="1028700" y="3123435"/>
            <a:ext cx="16230600" cy="971525"/>
          </a:xfrm>
          <a:prstGeom prst="rect">
            <a:avLst/>
          </a:prstGeom>
        </p:spPr>
        <p:txBody>
          <a:bodyPr anchor="t" rtlCol="false" tIns="0" lIns="0" bIns="0" rIns="0">
            <a:spAutoFit/>
          </a:bodyPr>
          <a:lstStyle/>
          <a:p>
            <a:pPr algn="just">
              <a:lnSpc>
                <a:spcPts val="3898"/>
              </a:lnSpc>
            </a:pPr>
            <a:r>
              <a:rPr lang="en-US" sz="2999">
                <a:solidFill>
                  <a:srgbClr val="000000"/>
                </a:solidFill>
                <a:latin typeface="Arimo"/>
                <a:ea typeface="Arimo"/>
                <a:cs typeface="Arimo"/>
                <a:sym typeface="Arimo"/>
              </a:rPr>
              <a:t>- Phân loại tin tức truyền thống sử dụng thông tin từ văn bản để phân loại bài báo =&gt; Hiệu suất kém hơn.</a:t>
            </a:r>
          </a:p>
        </p:txBody>
      </p:sp>
      <p:sp>
        <p:nvSpPr>
          <p:cNvPr name="TextBox 11" id="11"/>
          <p:cNvSpPr txBox="true"/>
          <p:nvPr/>
        </p:nvSpPr>
        <p:spPr>
          <a:xfrm rot="0">
            <a:off x="875162" y="6153137"/>
            <a:ext cx="16230600" cy="1457319"/>
          </a:xfrm>
          <a:prstGeom prst="rect">
            <a:avLst/>
          </a:prstGeom>
        </p:spPr>
        <p:txBody>
          <a:bodyPr anchor="t" rtlCol="false" tIns="0" lIns="0" bIns="0" rIns="0">
            <a:spAutoFit/>
          </a:bodyPr>
          <a:lstStyle/>
          <a:p>
            <a:pPr algn="just">
              <a:lnSpc>
                <a:spcPts val="3898"/>
              </a:lnSpc>
            </a:pPr>
            <a:r>
              <a:rPr lang="en-US" sz="2999" b="true">
                <a:solidFill>
                  <a:srgbClr val="000000"/>
                </a:solidFill>
                <a:latin typeface="Arimo Bold"/>
                <a:ea typeface="Arimo Bold"/>
                <a:cs typeface="Arimo Bold"/>
                <a:sym typeface="Arimo Bold"/>
              </a:rPr>
              <a:t>- Ý nghĩa thực tiễn:</a:t>
            </a:r>
          </a:p>
          <a:p>
            <a:pPr algn="just" marL="647485" indent="-323742" lvl="1">
              <a:lnSpc>
                <a:spcPts val="3898"/>
              </a:lnSpc>
              <a:buFont typeface="Arial"/>
              <a:buChar char="•"/>
            </a:pPr>
            <a:r>
              <a:rPr lang="en-US" sz="2999">
                <a:solidFill>
                  <a:srgbClr val="000000"/>
                </a:solidFill>
                <a:latin typeface="Arimo"/>
                <a:ea typeface="Arimo"/>
                <a:cs typeface="Arimo"/>
                <a:sym typeface="Arimo"/>
              </a:rPr>
              <a:t>Hỗ trợ hệ thống quản lý tin tức, gợi ý nội dung, và kiểm duyệt thông tin.</a:t>
            </a:r>
          </a:p>
          <a:p>
            <a:pPr algn="just" marL="647484" indent="-323742" lvl="1">
              <a:lnSpc>
                <a:spcPts val="3898"/>
              </a:lnSpc>
              <a:buFont typeface="Arial"/>
              <a:buChar char="•"/>
            </a:pPr>
            <a:r>
              <a:rPr lang="en-US" sz="2999">
                <a:solidFill>
                  <a:srgbClr val="000000"/>
                </a:solidFill>
                <a:latin typeface="Arimo"/>
                <a:ea typeface="Arimo"/>
                <a:cs typeface="Arimo"/>
                <a:sym typeface="Arimo"/>
              </a:rPr>
              <a:t>Ứng dụng trong báo chí số, mạng xã hội và công cụ tìm kiếm.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9894" y="533061"/>
            <a:ext cx="5531803" cy="937114"/>
            <a:chOff x="0" y="0"/>
            <a:chExt cx="7375737" cy="1249485"/>
          </a:xfrm>
        </p:grpSpPr>
        <p:sp>
          <p:nvSpPr>
            <p:cNvPr name="Freeform 3" id="3"/>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2"/>
              <a:stretch>
                <a:fillRect l="0" t="-90068" r="0" b="-90073"/>
              </a:stretch>
            </a:blipFill>
          </p:spPr>
        </p:sp>
      </p:grpSp>
      <p:sp>
        <p:nvSpPr>
          <p:cNvPr name="TextBox 4" id="4"/>
          <p:cNvSpPr txBox="true"/>
          <p:nvPr/>
        </p:nvSpPr>
        <p:spPr>
          <a:xfrm rot="0">
            <a:off x="1028700" y="1798657"/>
            <a:ext cx="1005446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Mục tiêu:</a:t>
            </a:r>
          </a:p>
        </p:txBody>
      </p:sp>
      <p:sp>
        <p:nvSpPr>
          <p:cNvPr name="TextBox 5" id="5"/>
          <p:cNvSpPr txBox="true"/>
          <p:nvPr/>
        </p:nvSpPr>
        <p:spPr>
          <a:xfrm rot="0">
            <a:off x="1028700" y="3060995"/>
            <a:ext cx="16230600" cy="2914625"/>
          </a:xfrm>
          <a:prstGeom prst="rect">
            <a:avLst/>
          </a:prstGeom>
        </p:spPr>
        <p:txBody>
          <a:bodyPr anchor="t" rtlCol="false" tIns="0" lIns="0" bIns="0" rIns="0">
            <a:spAutoFit/>
          </a:bodyPr>
          <a:lstStyle/>
          <a:p>
            <a:pPr algn="just" marL="647484" indent="-323742" lvl="1">
              <a:lnSpc>
                <a:spcPts val="3898"/>
              </a:lnSpc>
              <a:buFont typeface="Arial"/>
              <a:buChar char="•"/>
            </a:pPr>
            <a:r>
              <a:rPr lang="en-US" b="true" sz="2999">
                <a:solidFill>
                  <a:srgbClr val="000000"/>
                </a:solidFill>
                <a:latin typeface="Arimo Bold"/>
                <a:ea typeface="Arimo Bold"/>
                <a:cs typeface="Arimo Bold"/>
                <a:sym typeface="Arimo Bold"/>
              </a:rPr>
              <a:t>Xây dựng bộ dữ liệu về tin tức và bài báo điện tử tiếng Việt:</a:t>
            </a:r>
            <a:r>
              <a:rPr lang="en-US" sz="2999">
                <a:solidFill>
                  <a:srgbClr val="000000"/>
                </a:solidFill>
                <a:latin typeface="Arimo"/>
                <a:ea typeface="Arimo"/>
                <a:cs typeface="Arimo"/>
                <a:sym typeface="Arimo"/>
              </a:rPr>
              <a:t> Nhận thấy các bộ dữ liệu đa phương thức về bài báo điện tử trên tiếng Việt còn hạn chế, nhóm sẽ tiến hành thu thập, xử lí để xây dựng bộ dữ liệu đa phương thức trên tin tức điện tử cho tiếng Việt. Bộ dữ liệu sẽ bao gồm các bài báo điện tử chứa thông tin dưới nhiều dạng khác nhau như văn bản, hình ảnh, và các nguồn thông tin bổ sung khác, nhằm hỗ trợ tốt hơn cho các nghiên cứu liên quan đến phân loại tin tức.</a:t>
            </a:r>
          </a:p>
        </p:txBody>
      </p:sp>
      <p:sp>
        <p:nvSpPr>
          <p:cNvPr name="TextBox 6" id="6"/>
          <p:cNvSpPr txBox="true"/>
          <p:nvPr/>
        </p:nvSpPr>
        <p:spPr>
          <a:xfrm rot="0">
            <a:off x="1028700" y="6456909"/>
            <a:ext cx="16196842" cy="1457300"/>
          </a:xfrm>
          <a:prstGeom prst="rect">
            <a:avLst/>
          </a:prstGeom>
        </p:spPr>
        <p:txBody>
          <a:bodyPr anchor="t" rtlCol="false" tIns="0" lIns="0" bIns="0" rIns="0">
            <a:spAutoFit/>
          </a:bodyPr>
          <a:lstStyle/>
          <a:p>
            <a:pPr algn="just" marL="647485" indent="-323742" lvl="1">
              <a:lnSpc>
                <a:spcPts val="3899"/>
              </a:lnSpc>
              <a:buFont typeface="Arial"/>
              <a:buChar char="•"/>
            </a:pPr>
            <a:r>
              <a:rPr lang="en-US" b="true" sz="2999">
                <a:solidFill>
                  <a:srgbClr val="000000"/>
                </a:solidFill>
                <a:latin typeface="Arimo Bold"/>
                <a:ea typeface="Arimo Bold"/>
                <a:cs typeface="Arimo Bold"/>
                <a:sym typeface="Arimo Bold"/>
              </a:rPr>
              <a:t>Tìm hiểu, xây dựng mô hình phân loại tin tức đa phương thức: </a:t>
            </a:r>
            <a:r>
              <a:rPr lang="en-US" sz="2999">
                <a:solidFill>
                  <a:srgbClr val="000000"/>
                </a:solidFill>
                <a:latin typeface="Arimo"/>
                <a:ea typeface="Arimo"/>
                <a:cs typeface="Arimo"/>
                <a:sym typeface="Arimo"/>
              </a:rPr>
              <a:t>Dựa trên bộ dữ liệu vừa thu thập được sẽ tiến hành tìm hiểu, triển khai thiết lập mô hình phân loại đa phương thức để đánh giá độ hiệu quả của mô hình khi được huấn luyện trên bộ dữ liệu tiếng Việt.</a:t>
            </a:r>
          </a:p>
        </p:txBody>
      </p:sp>
      <p:sp>
        <p:nvSpPr>
          <p:cNvPr name="Freeform 7" id="7"/>
          <p:cNvSpPr/>
          <p:nvPr/>
        </p:nvSpPr>
        <p:spPr>
          <a:xfrm flipH="false" flipV="false" rot="0">
            <a:off x="16207344" y="-2731314"/>
            <a:ext cx="9508632" cy="17712044"/>
          </a:xfrm>
          <a:custGeom>
            <a:avLst/>
            <a:gdLst/>
            <a:ahLst/>
            <a:cxnLst/>
            <a:rect r="r" b="b" t="t" l="l"/>
            <a:pathLst>
              <a:path h="17712044" w="9508632">
                <a:moveTo>
                  <a:pt x="0" y="0"/>
                </a:moveTo>
                <a:lnTo>
                  <a:pt x="9508633" y="0"/>
                </a:lnTo>
                <a:lnTo>
                  <a:pt x="9508633" y="17712044"/>
                </a:lnTo>
                <a:lnTo>
                  <a:pt x="0" y="177120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920446" y="-10236439"/>
            <a:ext cx="12369822" cy="16926662"/>
          </a:xfrm>
          <a:custGeom>
            <a:avLst/>
            <a:gdLst/>
            <a:ahLst/>
            <a:cxnLst/>
            <a:rect r="r" b="b" t="t" l="l"/>
            <a:pathLst>
              <a:path h="16926662" w="12369822">
                <a:moveTo>
                  <a:pt x="0" y="0"/>
                </a:moveTo>
                <a:lnTo>
                  <a:pt x="12369822" y="0"/>
                </a:lnTo>
                <a:lnTo>
                  <a:pt x="12369822" y="16926662"/>
                </a:lnTo>
                <a:lnTo>
                  <a:pt x="0" y="169266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953899" y="-2715384"/>
            <a:ext cx="12019140" cy="17071660"/>
          </a:xfrm>
          <a:custGeom>
            <a:avLst/>
            <a:gdLst/>
            <a:ahLst/>
            <a:cxnLst/>
            <a:rect r="r" b="b" t="t" l="l"/>
            <a:pathLst>
              <a:path h="17071660" w="12019140">
                <a:moveTo>
                  <a:pt x="0" y="0"/>
                </a:moveTo>
                <a:lnTo>
                  <a:pt x="12019140" y="0"/>
                </a:lnTo>
                <a:lnTo>
                  <a:pt x="12019140" y="17071659"/>
                </a:lnTo>
                <a:lnTo>
                  <a:pt x="0" y="170716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503493" y="-1331221"/>
            <a:ext cx="12019140" cy="17071660"/>
          </a:xfrm>
          <a:custGeom>
            <a:avLst/>
            <a:gdLst/>
            <a:ahLst/>
            <a:cxnLst/>
            <a:rect r="r" b="b" t="t" l="l"/>
            <a:pathLst>
              <a:path h="17071660" w="12019140">
                <a:moveTo>
                  <a:pt x="0" y="0"/>
                </a:moveTo>
                <a:lnTo>
                  <a:pt x="12019140" y="0"/>
                </a:lnTo>
                <a:lnTo>
                  <a:pt x="12019140" y="17071659"/>
                </a:lnTo>
                <a:lnTo>
                  <a:pt x="0" y="170716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9894" y="533061"/>
            <a:ext cx="5531803" cy="937114"/>
            <a:chOff x="0" y="0"/>
            <a:chExt cx="7375737" cy="1249485"/>
          </a:xfrm>
        </p:grpSpPr>
        <p:sp>
          <p:nvSpPr>
            <p:cNvPr name="Freeform 3" id="3"/>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2"/>
              <a:stretch>
                <a:fillRect l="0" t="-90068" r="0" b="-90073"/>
              </a:stretch>
            </a:blipFill>
          </p:spPr>
        </p:sp>
      </p:grpSp>
      <p:sp>
        <p:nvSpPr>
          <p:cNvPr name="Freeform 4" id="4"/>
          <p:cNvSpPr/>
          <p:nvPr/>
        </p:nvSpPr>
        <p:spPr>
          <a:xfrm flipH="false" flipV="false" rot="0">
            <a:off x="16207344" y="-2731314"/>
            <a:ext cx="9508632" cy="17712044"/>
          </a:xfrm>
          <a:custGeom>
            <a:avLst/>
            <a:gdLst/>
            <a:ahLst/>
            <a:cxnLst/>
            <a:rect r="r" b="b" t="t" l="l"/>
            <a:pathLst>
              <a:path h="17712044" w="9508632">
                <a:moveTo>
                  <a:pt x="0" y="0"/>
                </a:moveTo>
                <a:lnTo>
                  <a:pt x="9508633" y="0"/>
                </a:lnTo>
                <a:lnTo>
                  <a:pt x="9508633" y="17712044"/>
                </a:lnTo>
                <a:lnTo>
                  <a:pt x="0" y="177120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920446" y="-10236439"/>
            <a:ext cx="12369822" cy="16926662"/>
          </a:xfrm>
          <a:custGeom>
            <a:avLst/>
            <a:gdLst/>
            <a:ahLst/>
            <a:cxnLst/>
            <a:rect r="r" b="b" t="t" l="l"/>
            <a:pathLst>
              <a:path h="16926662" w="12369822">
                <a:moveTo>
                  <a:pt x="0" y="0"/>
                </a:moveTo>
                <a:lnTo>
                  <a:pt x="12369822" y="0"/>
                </a:lnTo>
                <a:lnTo>
                  <a:pt x="12369822" y="16926662"/>
                </a:lnTo>
                <a:lnTo>
                  <a:pt x="0" y="169266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953899" y="-2715384"/>
            <a:ext cx="12019140" cy="17071660"/>
          </a:xfrm>
          <a:custGeom>
            <a:avLst/>
            <a:gdLst/>
            <a:ahLst/>
            <a:cxnLst/>
            <a:rect r="r" b="b" t="t" l="l"/>
            <a:pathLst>
              <a:path h="17071660" w="12019140">
                <a:moveTo>
                  <a:pt x="0" y="0"/>
                </a:moveTo>
                <a:lnTo>
                  <a:pt x="12019140" y="0"/>
                </a:lnTo>
                <a:lnTo>
                  <a:pt x="12019140" y="17071659"/>
                </a:lnTo>
                <a:lnTo>
                  <a:pt x="0" y="170716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503493" y="-1331221"/>
            <a:ext cx="12019140" cy="17071660"/>
          </a:xfrm>
          <a:custGeom>
            <a:avLst/>
            <a:gdLst/>
            <a:ahLst/>
            <a:cxnLst/>
            <a:rect r="r" b="b" t="t" l="l"/>
            <a:pathLst>
              <a:path h="17071660" w="12019140">
                <a:moveTo>
                  <a:pt x="0" y="0"/>
                </a:moveTo>
                <a:lnTo>
                  <a:pt x="12019140" y="0"/>
                </a:lnTo>
                <a:lnTo>
                  <a:pt x="12019140" y="17071659"/>
                </a:lnTo>
                <a:lnTo>
                  <a:pt x="0" y="170716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473876" y="2776283"/>
            <a:ext cx="10893140" cy="5052357"/>
          </a:xfrm>
          <a:custGeom>
            <a:avLst/>
            <a:gdLst/>
            <a:ahLst/>
            <a:cxnLst/>
            <a:rect r="r" b="b" t="t" l="l"/>
            <a:pathLst>
              <a:path h="5052357" w="10893140">
                <a:moveTo>
                  <a:pt x="0" y="0"/>
                </a:moveTo>
                <a:lnTo>
                  <a:pt x="10893140" y="0"/>
                </a:lnTo>
                <a:lnTo>
                  <a:pt x="10893140" y="5052358"/>
                </a:lnTo>
                <a:lnTo>
                  <a:pt x="0" y="5052358"/>
                </a:lnTo>
                <a:lnTo>
                  <a:pt x="0" y="0"/>
                </a:lnTo>
                <a:close/>
              </a:path>
            </a:pathLst>
          </a:custGeom>
          <a:blipFill>
            <a:blip r:embed="rId11"/>
            <a:stretch>
              <a:fillRect l="0" t="0" r="0" b="0"/>
            </a:stretch>
          </a:blipFill>
        </p:spPr>
      </p:sp>
      <p:sp>
        <p:nvSpPr>
          <p:cNvPr name="TextBox 9" id="9"/>
          <p:cNvSpPr txBox="true"/>
          <p:nvPr/>
        </p:nvSpPr>
        <p:spPr>
          <a:xfrm rot="0">
            <a:off x="1028700" y="1798657"/>
            <a:ext cx="10054467"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I. Bài toán: Phân loại tin tức</a:t>
            </a:r>
          </a:p>
        </p:txBody>
      </p:sp>
      <p:sp>
        <p:nvSpPr>
          <p:cNvPr name="TextBox 10" id="10"/>
          <p:cNvSpPr txBox="true"/>
          <p:nvPr/>
        </p:nvSpPr>
        <p:spPr>
          <a:xfrm rot="0">
            <a:off x="1110264" y="2827357"/>
            <a:ext cx="4431063" cy="663892"/>
          </a:xfrm>
          <a:prstGeom prst="rect">
            <a:avLst/>
          </a:prstGeom>
        </p:spPr>
        <p:txBody>
          <a:bodyPr anchor="t" rtlCol="false" tIns="0" lIns="0" bIns="0" rIns="0">
            <a:spAutoFit/>
          </a:bodyPr>
          <a:lstStyle/>
          <a:p>
            <a:pPr algn="just">
              <a:lnSpc>
                <a:spcPts val="4620"/>
              </a:lnSpc>
            </a:pPr>
            <a:r>
              <a:rPr lang="en-US" sz="3300" b="true">
                <a:solidFill>
                  <a:srgbClr val="1B517B"/>
                </a:solidFill>
                <a:latin typeface="Arimo Bold"/>
                <a:ea typeface="Arimo Bold"/>
                <a:cs typeface="Arimo Bold"/>
                <a:sym typeface="Arimo Bold"/>
              </a:rPr>
              <a:t>Input:</a:t>
            </a:r>
          </a:p>
        </p:txBody>
      </p:sp>
      <p:sp>
        <p:nvSpPr>
          <p:cNvPr name="TextBox 11" id="11"/>
          <p:cNvSpPr txBox="true"/>
          <p:nvPr/>
        </p:nvSpPr>
        <p:spPr>
          <a:xfrm rot="0">
            <a:off x="1028700" y="3543300"/>
            <a:ext cx="4300168" cy="1600200"/>
          </a:xfrm>
          <a:prstGeom prst="rect">
            <a:avLst/>
          </a:prstGeom>
        </p:spPr>
        <p:txBody>
          <a:bodyPr anchor="t" rtlCol="false" tIns="0" lIns="0" bIns="0" rIns="0">
            <a:spAutoFit/>
          </a:bodyPr>
          <a:lstStyle/>
          <a:p>
            <a:pPr algn="just">
              <a:lnSpc>
                <a:spcPts val="4200"/>
              </a:lnSpc>
            </a:pPr>
            <a:r>
              <a:rPr lang="en-US" sz="3000">
                <a:solidFill>
                  <a:srgbClr val="000000"/>
                </a:solidFill>
                <a:latin typeface="Arimo"/>
                <a:ea typeface="Arimo"/>
                <a:cs typeface="Arimo"/>
                <a:sym typeface="Arimo"/>
              </a:rPr>
              <a:t>Thông tin bao gồm hình ảnh + văn bản (context của bài báo)</a:t>
            </a:r>
          </a:p>
        </p:txBody>
      </p:sp>
      <p:sp>
        <p:nvSpPr>
          <p:cNvPr name="TextBox 12" id="12"/>
          <p:cNvSpPr txBox="true"/>
          <p:nvPr/>
        </p:nvSpPr>
        <p:spPr>
          <a:xfrm rot="0">
            <a:off x="1025225" y="5725195"/>
            <a:ext cx="4516102" cy="592455"/>
          </a:xfrm>
          <a:prstGeom prst="rect">
            <a:avLst/>
          </a:prstGeom>
        </p:spPr>
        <p:txBody>
          <a:bodyPr anchor="t" rtlCol="false" tIns="0" lIns="0" bIns="0" rIns="0">
            <a:spAutoFit/>
          </a:bodyPr>
          <a:lstStyle/>
          <a:p>
            <a:pPr algn="l">
              <a:lnSpc>
                <a:spcPts val="4620"/>
              </a:lnSpc>
            </a:pPr>
            <a:r>
              <a:rPr lang="en-US" sz="3300" b="true">
                <a:solidFill>
                  <a:srgbClr val="1B517B"/>
                </a:solidFill>
                <a:latin typeface="Arimo Bold"/>
                <a:ea typeface="Arimo Bold"/>
                <a:cs typeface="Arimo Bold"/>
                <a:sym typeface="Arimo Bold"/>
              </a:rPr>
              <a:t>Output:</a:t>
            </a:r>
          </a:p>
        </p:txBody>
      </p:sp>
      <p:sp>
        <p:nvSpPr>
          <p:cNvPr name="TextBox 13" id="13"/>
          <p:cNvSpPr txBox="true"/>
          <p:nvPr/>
        </p:nvSpPr>
        <p:spPr>
          <a:xfrm rot="0">
            <a:off x="1110264" y="6365275"/>
            <a:ext cx="4218604" cy="1600200"/>
          </a:xfrm>
          <a:prstGeom prst="rect">
            <a:avLst/>
          </a:prstGeom>
        </p:spPr>
        <p:txBody>
          <a:bodyPr anchor="t" rtlCol="false" tIns="0" lIns="0" bIns="0" rIns="0">
            <a:spAutoFit/>
          </a:bodyPr>
          <a:lstStyle/>
          <a:p>
            <a:pPr algn="just">
              <a:lnSpc>
                <a:spcPts val="4200"/>
              </a:lnSpc>
            </a:pPr>
            <a:r>
              <a:rPr lang="en-US" sz="3000">
                <a:solidFill>
                  <a:srgbClr val="000000"/>
                </a:solidFill>
                <a:latin typeface="Arimo"/>
                <a:ea typeface="Arimo"/>
                <a:cs typeface="Arimo"/>
                <a:sym typeface="Arimo"/>
              </a:rPr>
              <a:t>Mục của bài báo thuộc về (Chính trị, Xã hội, Thể thao, Giải trí,...).</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95680" y="-4038211"/>
            <a:ext cx="13879731" cy="5532379"/>
          </a:xfrm>
          <a:custGeom>
            <a:avLst/>
            <a:gdLst/>
            <a:ahLst/>
            <a:cxnLst/>
            <a:rect r="r" b="b" t="t" l="l"/>
            <a:pathLst>
              <a:path h="5532379" w="13879731">
                <a:moveTo>
                  <a:pt x="0" y="0"/>
                </a:moveTo>
                <a:lnTo>
                  <a:pt x="13879731" y="0"/>
                </a:lnTo>
                <a:lnTo>
                  <a:pt x="13879731" y="5532379"/>
                </a:lnTo>
                <a:lnTo>
                  <a:pt x="0" y="5532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88628" y="-4271986"/>
            <a:ext cx="12603648" cy="8366867"/>
          </a:xfrm>
          <a:custGeom>
            <a:avLst/>
            <a:gdLst/>
            <a:ahLst/>
            <a:cxnLst/>
            <a:rect r="r" b="b" t="t" l="l"/>
            <a:pathLst>
              <a:path h="8366867" w="12603648">
                <a:moveTo>
                  <a:pt x="0" y="0"/>
                </a:moveTo>
                <a:lnTo>
                  <a:pt x="12603648" y="0"/>
                </a:lnTo>
                <a:lnTo>
                  <a:pt x="12603648" y="8366867"/>
                </a:lnTo>
                <a:lnTo>
                  <a:pt x="0" y="8366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Freeform 6" id="6"/>
          <p:cNvSpPr/>
          <p:nvPr/>
        </p:nvSpPr>
        <p:spPr>
          <a:xfrm flipH="false" flipV="false" rot="0">
            <a:off x="1952282" y="3087304"/>
            <a:ext cx="571120" cy="740330"/>
          </a:xfrm>
          <a:custGeom>
            <a:avLst/>
            <a:gdLst/>
            <a:ahLst/>
            <a:cxnLst/>
            <a:rect r="r" b="b" t="t" l="l"/>
            <a:pathLst>
              <a:path h="740330" w="571120">
                <a:moveTo>
                  <a:pt x="0" y="0"/>
                </a:moveTo>
                <a:lnTo>
                  <a:pt x="571120" y="0"/>
                </a:lnTo>
                <a:lnTo>
                  <a:pt x="571120" y="740330"/>
                </a:lnTo>
                <a:lnTo>
                  <a:pt x="0" y="740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2689178" y="3087304"/>
            <a:ext cx="12909644" cy="5309091"/>
          </a:xfrm>
          <a:custGeom>
            <a:avLst/>
            <a:gdLst/>
            <a:ahLst/>
            <a:cxnLst/>
            <a:rect r="r" b="b" t="t" l="l"/>
            <a:pathLst>
              <a:path h="5309091" w="12909644">
                <a:moveTo>
                  <a:pt x="0" y="0"/>
                </a:moveTo>
                <a:lnTo>
                  <a:pt x="12909644" y="0"/>
                </a:lnTo>
                <a:lnTo>
                  <a:pt x="12909644" y="5309091"/>
                </a:lnTo>
                <a:lnTo>
                  <a:pt x="0" y="5309091"/>
                </a:lnTo>
                <a:lnTo>
                  <a:pt x="0" y="0"/>
                </a:lnTo>
                <a:close/>
              </a:path>
            </a:pathLst>
          </a:custGeom>
          <a:blipFill>
            <a:blip r:embed="rId9"/>
            <a:stretch>
              <a:fillRect l="0" t="0" r="0" b="0"/>
            </a:stretch>
          </a:blipFill>
        </p:spPr>
      </p:sp>
      <p:sp>
        <p:nvSpPr>
          <p:cNvPr name="TextBox 8" id="8"/>
          <p:cNvSpPr txBox="true"/>
          <p:nvPr/>
        </p:nvSpPr>
        <p:spPr>
          <a:xfrm rot="0">
            <a:off x="1028700" y="1705459"/>
            <a:ext cx="12101492"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II . Bộ dữ liệu ViNews:</a:t>
            </a:r>
          </a:p>
        </p:txBody>
      </p:sp>
      <p:sp>
        <p:nvSpPr>
          <p:cNvPr name="Freeform 9" id="9"/>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95680" y="-4038211"/>
            <a:ext cx="13879731" cy="5532379"/>
          </a:xfrm>
          <a:custGeom>
            <a:avLst/>
            <a:gdLst/>
            <a:ahLst/>
            <a:cxnLst/>
            <a:rect r="r" b="b" t="t" l="l"/>
            <a:pathLst>
              <a:path h="5532379" w="13879731">
                <a:moveTo>
                  <a:pt x="0" y="0"/>
                </a:moveTo>
                <a:lnTo>
                  <a:pt x="13879731" y="0"/>
                </a:lnTo>
                <a:lnTo>
                  <a:pt x="13879731" y="5532379"/>
                </a:lnTo>
                <a:lnTo>
                  <a:pt x="0" y="5532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88628" y="-4271986"/>
            <a:ext cx="12603648" cy="8366867"/>
          </a:xfrm>
          <a:custGeom>
            <a:avLst/>
            <a:gdLst/>
            <a:ahLst/>
            <a:cxnLst/>
            <a:rect r="r" b="b" t="t" l="l"/>
            <a:pathLst>
              <a:path h="8366867" w="12603648">
                <a:moveTo>
                  <a:pt x="0" y="0"/>
                </a:moveTo>
                <a:lnTo>
                  <a:pt x="12603648" y="0"/>
                </a:lnTo>
                <a:lnTo>
                  <a:pt x="12603648" y="8366867"/>
                </a:lnTo>
                <a:lnTo>
                  <a:pt x="0" y="8366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Freeform 6" id="6"/>
          <p:cNvSpPr/>
          <p:nvPr/>
        </p:nvSpPr>
        <p:spPr>
          <a:xfrm flipH="false" flipV="false" rot="0">
            <a:off x="1952282" y="3087304"/>
            <a:ext cx="571120" cy="740330"/>
          </a:xfrm>
          <a:custGeom>
            <a:avLst/>
            <a:gdLst/>
            <a:ahLst/>
            <a:cxnLst/>
            <a:rect r="r" b="b" t="t" l="l"/>
            <a:pathLst>
              <a:path h="740330" w="571120">
                <a:moveTo>
                  <a:pt x="0" y="0"/>
                </a:moveTo>
                <a:lnTo>
                  <a:pt x="571120" y="0"/>
                </a:lnTo>
                <a:lnTo>
                  <a:pt x="571120" y="740330"/>
                </a:lnTo>
                <a:lnTo>
                  <a:pt x="0" y="740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113805">
            <a:off x="8244990" y="3160369"/>
            <a:ext cx="179555" cy="4114800"/>
          </a:xfrm>
          <a:custGeom>
            <a:avLst/>
            <a:gdLst/>
            <a:ahLst/>
            <a:cxnLst/>
            <a:rect r="r" b="b" t="t" l="l"/>
            <a:pathLst>
              <a:path h="4114800" w="179555">
                <a:moveTo>
                  <a:pt x="0" y="0"/>
                </a:moveTo>
                <a:lnTo>
                  <a:pt x="179555" y="0"/>
                </a:lnTo>
                <a:lnTo>
                  <a:pt x="179555"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1028700" y="1705459"/>
            <a:ext cx="12101492"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II . Bộ dữ liệu ViNews:</a:t>
            </a:r>
          </a:p>
        </p:txBody>
      </p:sp>
      <p:sp>
        <p:nvSpPr>
          <p:cNvPr name="TextBox 10" id="10"/>
          <p:cNvSpPr txBox="true"/>
          <p:nvPr/>
        </p:nvSpPr>
        <p:spPr>
          <a:xfrm rot="0">
            <a:off x="1028700" y="2648434"/>
            <a:ext cx="6496835" cy="592455"/>
          </a:xfrm>
          <a:prstGeom prst="rect">
            <a:avLst/>
          </a:prstGeom>
        </p:spPr>
        <p:txBody>
          <a:bodyPr anchor="t" rtlCol="false" tIns="0" lIns="0" bIns="0" rIns="0">
            <a:spAutoFit/>
          </a:bodyPr>
          <a:lstStyle/>
          <a:p>
            <a:pPr algn="just">
              <a:lnSpc>
                <a:spcPts val="4620"/>
              </a:lnSpc>
            </a:pPr>
            <a:r>
              <a:rPr lang="en-US" sz="3300" b="true">
                <a:solidFill>
                  <a:srgbClr val="1B517B"/>
                </a:solidFill>
                <a:latin typeface="Arimo Bold"/>
                <a:ea typeface="Arimo Bold"/>
                <a:cs typeface="Arimo Bold"/>
                <a:sym typeface="Arimo Bold"/>
              </a:rPr>
              <a:t>1. Tìm kiếm lựa chọn trang báo:</a:t>
            </a:r>
          </a:p>
        </p:txBody>
      </p:sp>
      <p:sp>
        <p:nvSpPr>
          <p:cNvPr name="TextBox 11" id="11"/>
          <p:cNvSpPr txBox="true"/>
          <p:nvPr/>
        </p:nvSpPr>
        <p:spPr>
          <a:xfrm rot="0">
            <a:off x="9144000" y="2648434"/>
            <a:ext cx="4431063" cy="592455"/>
          </a:xfrm>
          <a:prstGeom prst="rect">
            <a:avLst/>
          </a:prstGeom>
        </p:spPr>
        <p:txBody>
          <a:bodyPr anchor="t" rtlCol="false" tIns="0" lIns="0" bIns="0" rIns="0">
            <a:spAutoFit/>
          </a:bodyPr>
          <a:lstStyle/>
          <a:p>
            <a:pPr algn="just">
              <a:lnSpc>
                <a:spcPts val="4620"/>
              </a:lnSpc>
            </a:pPr>
            <a:r>
              <a:rPr lang="en-US" sz="3300" b="true">
                <a:solidFill>
                  <a:srgbClr val="1B517B"/>
                </a:solidFill>
                <a:latin typeface="Arimo Bold"/>
                <a:ea typeface="Arimo Bold"/>
                <a:cs typeface="Arimo Bold"/>
                <a:sym typeface="Arimo Bold"/>
              </a:rPr>
              <a:t>2. Thu thập dữ liệu:</a:t>
            </a:r>
          </a:p>
        </p:txBody>
      </p:sp>
      <p:sp>
        <p:nvSpPr>
          <p:cNvPr name="TextBox 12" id="12"/>
          <p:cNvSpPr txBox="true"/>
          <p:nvPr/>
        </p:nvSpPr>
        <p:spPr>
          <a:xfrm rot="0">
            <a:off x="1028700" y="3421864"/>
            <a:ext cx="6496835" cy="373380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Arimo"/>
                <a:ea typeface="Arimo"/>
                <a:cs typeface="Arimo"/>
                <a:sym typeface="Arimo"/>
              </a:rPr>
              <a:t>Tìm kiếm các trang báo điện tử có uy tín của Việt Nam: Dân Trí, Đời sống và Pháp luật, Thanh Niên, Lao Động và VNExpress.</a:t>
            </a:r>
          </a:p>
          <a:p>
            <a:pPr algn="just" marL="647700" indent="-323850" lvl="1">
              <a:lnSpc>
                <a:spcPts val="4200"/>
              </a:lnSpc>
              <a:buFont typeface="Arial"/>
              <a:buChar char="•"/>
            </a:pPr>
            <a:r>
              <a:rPr lang="en-US" sz="3000">
                <a:solidFill>
                  <a:srgbClr val="000000"/>
                </a:solidFill>
                <a:latin typeface="Arimo"/>
                <a:ea typeface="Arimo"/>
                <a:cs typeface="Arimo"/>
                <a:sym typeface="Arimo"/>
              </a:rPr>
              <a:t>Mục tiêu là thu thập được 30.000 bài báo với trung bình mỗi bài chứa 2 ảnh hoặc nhiều hơn.</a:t>
            </a:r>
          </a:p>
        </p:txBody>
      </p:sp>
      <p:sp>
        <p:nvSpPr>
          <p:cNvPr name="TextBox 13" id="13"/>
          <p:cNvSpPr txBox="true"/>
          <p:nvPr/>
        </p:nvSpPr>
        <p:spPr>
          <a:xfrm rot="0">
            <a:off x="9144000" y="3421864"/>
            <a:ext cx="6496835" cy="3733800"/>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000000"/>
                </a:solidFill>
                <a:latin typeface="Arimo"/>
                <a:ea typeface="Arimo"/>
                <a:cs typeface="Arimo"/>
                <a:sym typeface="Arimo"/>
              </a:rPr>
              <a:t>Lựa chọn các mục phù hợp và thống nhất các mục giữa các trang báo điện tử với nhau.</a:t>
            </a:r>
          </a:p>
          <a:p>
            <a:pPr algn="ctr" marL="647700" indent="-323850" lvl="1">
              <a:lnSpc>
                <a:spcPts val="4200"/>
              </a:lnSpc>
              <a:buFont typeface="Arial"/>
              <a:buChar char="•"/>
            </a:pPr>
            <a:r>
              <a:rPr lang="en-US" sz="3000">
                <a:solidFill>
                  <a:srgbClr val="000000"/>
                </a:solidFill>
                <a:latin typeface="Arimo"/>
                <a:ea typeface="Arimo"/>
                <a:cs typeface="Arimo"/>
                <a:sym typeface="Arimo"/>
              </a:rPr>
              <a:t>Sử dụng PyCharm, thư viện hỗ trợ thu thập dữ liệu: BeautifulSoup4, Selenium và Octoparse 8.</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95680" y="-4038211"/>
            <a:ext cx="13879731" cy="5532379"/>
          </a:xfrm>
          <a:custGeom>
            <a:avLst/>
            <a:gdLst/>
            <a:ahLst/>
            <a:cxnLst/>
            <a:rect r="r" b="b" t="t" l="l"/>
            <a:pathLst>
              <a:path h="5532379" w="13879731">
                <a:moveTo>
                  <a:pt x="0" y="0"/>
                </a:moveTo>
                <a:lnTo>
                  <a:pt x="13879731" y="0"/>
                </a:lnTo>
                <a:lnTo>
                  <a:pt x="13879731" y="5532379"/>
                </a:lnTo>
                <a:lnTo>
                  <a:pt x="0" y="5532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88628" y="-4271986"/>
            <a:ext cx="12603648" cy="8366867"/>
          </a:xfrm>
          <a:custGeom>
            <a:avLst/>
            <a:gdLst/>
            <a:ahLst/>
            <a:cxnLst/>
            <a:rect r="r" b="b" t="t" l="l"/>
            <a:pathLst>
              <a:path h="8366867" w="12603648">
                <a:moveTo>
                  <a:pt x="0" y="0"/>
                </a:moveTo>
                <a:lnTo>
                  <a:pt x="12603648" y="0"/>
                </a:lnTo>
                <a:lnTo>
                  <a:pt x="12603648" y="8366867"/>
                </a:lnTo>
                <a:lnTo>
                  <a:pt x="0" y="8366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59894" y="533061"/>
            <a:ext cx="5531803" cy="937114"/>
            <a:chOff x="0" y="0"/>
            <a:chExt cx="7375737" cy="1249485"/>
          </a:xfrm>
        </p:grpSpPr>
        <p:sp>
          <p:nvSpPr>
            <p:cNvPr name="Freeform 5" id="5"/>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6"/>
              <a:stretch>
                <a:fillRect l="0" t="-90068" r="0" b="-90073"/>
              </a:stretch>
            </a:blipFill>
          </p:spPr>
        </p:sp>
      </p:grpSp>
      <p:sp>
        <p:nvSpPr>
          <p:cNvPr name="Freeform 6" id="6"/>
          <p:cNvSpPr/>
          <p:nvPr/>
        </p:nvSpPr>
        <p:spPr>
          <a:xfrm flipH="false" flipV="false" rot="0">
            <a:off x="1952282" y="3087304"/>
            <a:ext cx="571120" cy="740330"/>
          </a:xfrm>
          <a:custGeom>
            <a:avLst/>
            <a:gdLst/>
            <a:ahLst/>
            <a:cxnLst/>
            <a:rect r="r" b="b" t="t" l="l"/>
            <a:pathLst>
              <a:path h="740330" w="571120">
                <a:moveTo>
                  <a:pt x="0" y="0"/>
                </a:moveTo>
                <a:lnTo>
                  <a:pt x="571120" y="0"/>
                </a:lnTo>
                <a:lnTo>
                  <a:pt x="571120" y="740330"/>
                </a:lnTo>
                <a:lnTo>
                  <a:pt x="0" y="740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1705459"/>
            <a:ext cx="12101492"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II . Bộ dữ liệu ViNews:</a:t>
            </a:r>
          </a:p>
        </p:txBody>
      </p:sp>
      <p:sp>
        <p:nvSpPr>
          <p:cNvPr name="Freeform 8" id="8"/>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028700" y="2648434"/>
            <a:ext cx="4431063" cy="592455"/>
          </a:xfrm>
          <a:prstGeom prst="rect">
            <a:avLst/>
          </a:prstGeom>
        </p:spPr>
        <p:txBody>
          <a:bodyPr anchor="t" rtlCol="false" tIns="0" lIns="0" bIns="0" rIns="0">
            <a:spAutoFit/>
          </a:bodyPr>
          <a:lstStyle/>
          <a:p>
            <a:pPr algn="just">
              <a:lnSpc>
                <a:spcPts val="4620"/>
              </a:lnSpc>
            </a:pPr>
            <a:r>
              <a:rPr lang="en-US" sz="3300" b="true">
                <a:solidFill>
                  <a:srgbClr val="1B517B"/>
                </a:solidFill>
                <a:latin typeface="Arimo Bold"/>
                <a:ea typeface="Arimo Bold"/>
                <a:cs typeface="Arimo Bold"/>
                <a:sym typeface="Arimo Bold"/>
              </a:rPr>
              <a:t>3. Tiền xử lí dữ liệu:</a:t>
            </a:r>
          </a:p>
        </p:txBody>
      </p:sp>
      <p:sp>
        <p:nvSpPr>
          <p:cNvPr name="TextBox 10" id="10"/>
          <p:cNvSpPr txBox="true"/>
          <p:nvPr/>
        </p:nvSpPr>
        <p:spPr>
          <a:xfrm rot="0">
            <a:off x="9144000" y="2743452"/>
            <a:ext cx="5119654" cy="592455"/>
          </a:xfrm>
          <a:prstGeom prst="rect">
            <a:avLst/>
          </a:prstGeom>
        </p:spPr>
        <p:txBody>
          <a:bodyPr anchor="t" rtlCol="false" tIns="0" lIns="0" bIns="0" rIns="0">
            <a:spAutoFit/>
          </a:bodyPr>
          <a:lstStyle/>
          <a:p>
            <a:pPr algn="just">
              <a:lnSpc>
                <a:spcPts val="4620"/>
              </a:lnSpc>
            </a:pPr>
            <a:r>
              <a:rPr lang="en-US" sz="3300" b="true">
                <a:solidFill>
                  <a:srgbClr val="1B517B"/>
                </a:solidFill>
                <a:latin typeface="Arimo Bold"/>
                <a:ea typeface="Arimo Bold"/>
                <a:cs typeface="Arimo Bold"/>
                <a:sym typeface="Arimo Bold"/>
              </a:rPr>
              <a:t>4. Phân chia tập dữ liệu:</a:t>
            </a:r>
          </a:p>
        </p:txBody>
      </p:sp>
      <p:sp>
        <p:nvSpPr>
          <p:cNvPr name="TextBox 11" id="11"/>
          <p:cNvSpPr txBox="true"/>
          <p:nvPr/>
        </p:nvSpPr>
        <p:spPr>
          <a:xfrm rot="0">
            <a:off x="1028700" y="3488306"/>
            <a:ext cx="6496835" cy="426720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Arimo"/>
                <a:ea typeface="Arimo"/>
                <a:cs typeface="Arimo"/>
                <a:sym typeface="Arimo"/>
              </a:rPr>
              <a:t>Gộp, thống nhất các mục giữa các trang báo điện tử với tổng cộng 18 mục, lĩnh vực.</a:t>
            </a:r>
          </a:p>
          <a:p>
            <a:pPr algn="just" marL="647700" indent="-323850" lvl="1">
              <a:lnSpc>
                <a:spcPts val="4200"/>
              </a:lnSpc>
              <a:buFont typeface="Arial"/>
              <a:buChar char="•"/>
            </a:pPr>
            <a:r>
              <a:rPr lang="en-US" sz="3000">
                <a:solidFill>
                  <a:srgbClr val="000000"/>
                </a:solidFill>
                <a:latin typeface="Arimo"/>
                <a:ea typeface="Arimo"/>
                <a:cs typeface="Arimo"/>
                <a:sym typeface="Arimo"/>
              </a:rPr>
              <a:t>Xoá các bài báo có nội dung trùng, các bài có chứa video, quảng cáo....</a:t>
            </a:r>
          </a:p>
          <a:p>
            <a:pPr algn="just" marL="647700" indent="-323850" lvl="1">
              <a:lnSpc>
                <a:spcPts val="4200"/>
              </a:lnSpc>
              <a:buFont typeface="Arial"/>
              <a:buChar char="•"/>
            </a:pPr>
            <a:r>
              <a:rPr lang="en-US" sz="3000">
                <a:solidFill>
                  <a:srgbClr val="000000"/>
                </a:solidFill>
                <a:latin typeface="Arimo"/>
                <a:ea typeface="Arimo"/>
                <a:cs typeface="Arimo"/>
                <a:sym typeface="Arimo"/>
              </a:rPr>
              <a:t>Xoá các ảnh không chứa câu mô tả, các nội dung dư thừa.</a:t>
            </a:r>
          </a:p>
        </p:txBody>
      </p:sp>
      <p:sp>
        <p:nvSpPr>
          <p:cNvPr name="TextBox 12" id="12"/>
          <p:cNvSpPr txBox="true"/>
          <p:nvPr/>
        </p:nvSpPr>
        <p:spPr>
          <a:xfrm rot="0">
            <a:off x="9144000" y="3488306"/>
            <a:ext cx="6496835" cy="320040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Arimo"/>
                <a:ea typeface="Arimo"/>
                <a:cs typeface="Arimo"/>
                <a:sym typeface="Arimo"/>
              </a:rPr>
              <a:t>Bộ dữ liệu ViNews được chia thành các tập train, dev, test theo tỉ lệ 8:1:1 để huấn luyện và đánh giá.</a:t>
            </a:r>
          </a:p>
          <a:p>
            <a:pPr algn="just" marL="647700" indent="-323850" lvl="1">
              <a:lnSpc>
                <a:spcPts val="4200"/>
              </a:lnSpc>
              <a:buFont typeface="Arial"/>
              <a:buChar char="•"/>
            </a:pPr>
            <a:r>
              <a:rPr lang="en-US" sz="3000">
                <a:solidFill>
                  <a:srgbClr val="000000"/>
                </a:solidFill>
                <a:latin typeface="Arimo"/>
                <a:ea typeface="Arimo"/>
                <a:cs typeface="Arimo"/>
                <a:sym typeface="Arimo"/>
              </a:rPr>
              <a:t>Bộ dữ liệu sử dụng bao gồm 20.000 bài báo với 40.000 ảnh.</a:t>
            </a:r>
          </a:p>
        </p:txBody>
      </p:sp>
      <p:sp>
        <p:nvSpPr>
          <p:cNvPr name="Freeform 13" id="13"/>
          <p:cNvSpPr/>
          <p:nvPr/>
        </p:nvSpPr>
        <p:spPr>
          <a:xfrm flipH="false" flipV="false" rot="-113805">
            <a:off x="8244990" y="3160369"/>
            <a:ext cx="179555" cy="4114800"/>
          </a:xfrm>
          <a:custGeom>
            <a:avLst/>
            <a:gdLst/>
            <a:ahLst/>
            <a:cxnLst/>
            <a:rect r="r" b="b" t="t" l="l"/>
            <a:pathLst>
              <a:path h="4114800" w="179555">
                <a:moveTo>
                  <a:pt x="0" y="0"/>
                </a:moveTo>
                <a:lnTo>
                  <a:pt x="179555" y="0"/>
                </a:lnTo>
                <a:lnTo>
                  <a:pt x="179555"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95680" y="-4038211"/>
            <a:ext cx="13879731" cy="5532379"/>
          </a:xfrm>
          <a:custGeom>
            <a:avLst/>
            <a:gdLst/>
            <a:ahLst/>
            <a:cxnLst/>
            <a:rect r="r" b="b" t="t" l="l"/>
            <a:pathLst>
              <a:path h="5532379" w="13879731">
                <a:moveTo>
                  <a:pt x="0" y="0"/>
                </a:moveTo>
                <a:lnTo>
                  <a:pt x="13879731" y="0"/>
                </a:lnTo>
                <a:lnTo>
                  <a:pt x="13879731" y="5532379"/>
                </a:lnTo>
                <a:lnTo>
                  <a:pt x="0" y="5532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9894" y="533061"/>
            <a:ext cx="5531803" cy="937114"/>
            <a:chOff x="0" y="0"/>
            <a:chExt cx="7375737" cy="1249485"/>
          </a:xfrm>
        </p:grpSpPr>
        <p:sp>
          <p:nvSpPr>
            <p:cNvPr name="Freeform 4" id="4"/>
            <p:cNvSpPr/>
            <p:nvPr/>
          </p:nvSpPr>
          <p:spPr>
            <a:xfrm flipH="false" flipV="false" rot="0">
              <a:off x="0" y="0"/>
              <a:ext cx="7375779" cy="1249426"/>
            </a:xfrm>
            <a:custGeom>
              <a:avLst/>
              <a:gdLst/>
              <a:ahLst/>
              <a:cxnLst/>
              <a:rect r="r" b="b" t="t" l="l"/>
              <a:pathLst>
                <a:path h="1249426" w="7375779">
                  <a:moveTo>
                    <a:pt x="0" y="0"/>
                  </a:moveTo>
                  <a:lnTo>
                    <a:pt x="7375779" y="0"/>
                  </a:lnTo>
                  <a:lnTo>
                    <a:pt x="7375779" y="1249426"/>
                  </a:lnTo>
                  <a:lnTo>
                    <a:pt x="0" y="1249426"/>
                  </a:lnTo>
                  <a:lnTo>
                    <a:pt x="0" y="0"/>
                  </a:lnTo>
                  <a:close/>
                </a:path>
              </a:pathLst>
            </a:custGeom>
            <a:blipFill>
              <a:blip r:embed="rId4"/>
              <a:stretch>
                <a:fillRect l="0" t="-90068" r="0" b="-90073"/>
              </a:stretch>
            </a:blipFill>
          </p:spPr>
        </p:sp>
      </p:grpSp>
      <p:sp>
        <p:nvSpPr>
          <p:cNvPr name="Freeform 5" id="5"/>
          <p:cNvSpPr/>
          <p:nvPr/>
        </p:nvSpPr>
        <p:spPr>
          <a:xfrm flipH="false" flipV="false" rot="0">
            <a:off x="7037748" y="3207135"/>
            <a:ext cx="742054" cy="742132"/>
          </a:xfrm>
          <a:custGeom>
            <a:avLst/>
            <a:gdLst/>
            <a:ahLst/>
            <a:cxnLst/>
            <a:rect r="r" b="b" t="t" l="l"/>
            <a:pathLst>
              <a:path h="742132" w="742054">
                <a:moveTo>
                  <a:pt x="0" y="0"/>
                </a:moveTo>
                <a:lnTo>
                  <a:pt x="742054" y="0"/>
                </a:lnTo>
                <a:lnTo>
                  <a:pt x="742054" y="742132"/>
                </a:lnTo>
                <a:lnTo>
                  <a:pt x="0" y="7421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2208610" y="3159298"/>
            <a:ext cx="742210" cy="594474"/>
          </a:xfrm>
          <a:custGeom>
            <a:avLst/>
            <a:gdLst/>
            <a:ahLst/>
            <a:cxnLst/>
            <a:rect r="r" b="b" t="t" l="l"/>
            <a:pathLst>
              <a:path h="594474" w="742210">
                <a:moveTo>
                  <a:pt x="0" y="0"/>
                </a:moveTo>
                <a:lnTo>
                  <a:pt x="742210" y="0"/>
                </a:lnTo>
                <a:lnTo>
                  <a:pt x="742210" y="594474"/>
                </a:lnTo>
                <a:lnTo>
                  <a:pt x="0" y="5944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952282" y="3087304"/>
            <a:ext cx="571120" cy="740330"/>
          </a:xfrm>
          <a:custGeom>
            <a:avLst/>
            <a:gdLst/>
            <a:ahLst/>
            <a:cxnLst/>
            <a:rect r="r" b="b" t="t" l="l"/>
            <a:pathLst>
              <a:path h="740330" w="571120">
                <a:moveTo>
                  <a:pt x="0" y="0"/>
                </a:moveTo>
                <a:lnTo>
                  <a:pt x="571120" y="0"/>
                </a:lnTo>
                <a:lnTo>
                  <a:pt x="571120" y="740330"/>
                </a:lnTo>
                <a:lnTo>
                  <a:pt x="0" y="7403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5041721" y="8941370"/>
            <a:ext cx="17727566" cy="5926915"/>
          </a:xfrm>
          <a:custGeom>
            <a:avLst/>
            <a:gdLst/>
            <a:ahLst/>
            <a:cxnLst/>
            <a:rect r="r" b="b" t="t" l="l"/>
            <a:pathLst>
              <a:path h="5926915" w="17727566">
                <a:moveTo>
                  <a:pt x="0" y="0"/>
                </a:moveTo>
                <a:lnTo>
                  <a:pt x="17727566" y="0"/>
                </a:lnTo>
                <a:lnTo>
                  <a:pt x="17727566" y="5926915"/>
                </a:lnTo>
                <a:lnTo>
                  <a:pt x="0" y="59269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4030234" y="2486509"/>
            <a:ext cx="10227532" cy="6209573"/>
          </a:xfrm>
          <a:custGeom>
            <a:avLst/>
            <a:gdLst/>
            <a:ahLst/>
            <a:cxnLst/>
            <a:rect r="r" b="b" t="t" l="l"/>
            <a:pathLst>
              <a:path h="6209573" w="10227532">
                <a:moveTo>
                  <a:pt x="0" y="0"/>
                </a:moveTo>
                <a:lnTo>
                  <a:pt x="10227532" y="0"/>
                </a:lnTo>
                <a:lnTo>
                  <a:pt x="10227532" y="6209573"/>
                </a:lnTo>
                <a:lnTo>
                  <a:pt x="0" y="6209573"/>
                </a:lnTo>
                <a:lnTo>
                  <a:pt x="0" y="0"/>
                </a:lnTo>
                <a:close/>
              </a:path>
            </a:pathLst>
          </a:custGeom>
          <a:blipFill>
            <a:blip r:embed="rId13"/>
            <a:stretch>
              <a:fillRect l="0" t="0" r="0" b="0"/>
            </a:stretch>
          </a:blipFill>
        </p:spPr>
      </p:sp>
      <p:sp>
        <p:nvSpPr>
          <p:cNvPr name="TextBox 10" id="10"/>
          <p:cNvSpPr txBox="true"/>
          <p:nvPr/>
        </p:nvSpPr>
        <p:spPr>
          <a:xfrm rot="0">
            <a:off x="1028700" y="1705459"/>
            <a:ext cx="12101492" cy="781050"/>
          </a:xfrm>
          <a:prstGeom prst="rect">
            <a:avLst/>
          </a:prstGeom>
        </p:spPr>
        <p:txBody>
          <a:bodyPr anchor="t" rtlCol="false" tIns="0" lIns="0" bIns="0" rIns="0">
            <a:spAutoFit/>
          </a:bodyPr>
          <a:lstStyle/>
          <a:p>
            <a:pPr algn="l">
              <a:lnSpc>
                <a:spcPts val="6000"/>
              </a:lnSpc>
            </a:pPr>
            <a:r>
              <a:rPr lang="en-US" sz="4999" b="true">
                <a:solidFill>
                  <a:srgbClr val="1B517B"/>
                </a:solidFill>
                <a:latin typeface="Barlow SemiCondensed Heavy"/>
                <a:ea typeface="Barlow SemiCondensed Heavy"/>
                <a:cs typeface="Barlow SemiCondensed Heavy"/>
                <a:sym typeface="Barlow SemiCondensed Heavy"/>
              </a:rPr>
              <a:t>II . Bộ dữ liệu ViNews: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DAGbAJ6tulE</dc:identifier>
  <dcterms:modified xsi:type="dcterms:W3CDTF">2011-08-01T06:04:30Z</dcterms:modified>
  <cp:revision>1</cp:revision>
  <dc:title>Bản sao của MultimodalNews_NLP.pptx</dc:title>
</cp:coreProperties>
</file>