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69" r:id="rId17"/>
    <p:sldId id="370" r:id="rId18"/>
    <p:sldId id="3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10/12/2022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16</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10/12/2022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10/12/2022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Jagged stock investment strategy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Jagged stock investment strategy</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International Engineering and Technology Institute (IETI),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Jagged stock investment strategy - Loc Nguyen</a:t>
            </a:r>
          </a:p>
        </p:txBody>
      </p:sp>
      <p:sp>
        <p:nvSpPr>
          <p:cNvPr id="6" name="Date Placeholder 5"/>
          <p:cNvSpPr>
            <a:spLocks noGrp="1"/>
          </p:cNvSpPr>
          <p:nvPr>
            <p:ph type="dt" sz="half" idx="10"/>
          </p:nvPr>
        </p:nvSpPr>
        <p:spPr/>
        <p:txBody>
          <a:bodyPr/>
          <a:lstStyle/>
          <a:p>
            <a:r>
              <a:rPr lang="en-US"/>
              <a:t>10/12/2022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5346-782D-A056-06A1-0402AE556424}"/>
              </a:ext>
            </a:extLst>
          </p:cNvPr>
          <p:cNvSpPr>
            <a:spLocks noGrp="1"/>
          </p:cNvSpPr>
          <p:nvPr>
            <p:ph type="title"/>
          </p:nvPr>
        </p:nvSpPr>
        <p:spPr/>
        <p:txBody>
          <a:bodyPr/>
          <a:lstStyle/>
          <a:p>
            <a:r>
              <a:rPr lang="en-US" dirty="0"/>
              <a:t>2. Bank depositing and jagged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CED614-71F7-7342-E9A7-BCF83B4E1DFF}"/>
                  </a:ext>
                </a:extLst>
              </p:cNvPr>
              <p:cNvSpPr>
                <a:spLocks noGrp="1"/>
              </p:cNvSpPr>
              <p:nvPr>
                <p:ph idx="1"/>
              </p:nvPr>
            </p:nvSpPr>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 entire growth rates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over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time points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sz="2000" i="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final value given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&gt;1,∀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leverage ratio 0 &lt;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&lt; 1, the interest from buying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e>
                          </m:d>
                        </m:e>
                      </m:d>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time point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sz="20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where 1 ≤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the new share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which is a replication of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bought with beginning price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which is equal to the benefit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Let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then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the new amount of invested money to buy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final value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if</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otherwise</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e>
                                </m:mr>
                              </m:m>
                            </m:e>
                          </m:d>
                        </m:e>
                      </m:nary>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F8CED614-71F7-7342-E9A7-BCF83B4E1DFF}"/>
                  </a:ext>
                </a:extLst>
              </p:cNvPr>
              <p:cNvSpPr>
                <a:spLocks noGrp="1" noRot="1" noChangeAspect="1" noMove="1" noResize="1" noEditPoints="1" noAdjustHandles="1" noChangeArrowheads="1" noChangeShapeType="1" noTextEdit="1"/>
              </p:cNvSpPr>
              <p:nvPr>
                <p:ph idx="1"/>
              </p:nvPr>
            </p:nvSpPr>
            <p:spPr>
              <a:blipFill>
                <a:blip r:embed="rId2"/>
                <a:stretch>
                  <a:fillRect l="-638"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42C8C79-D793-3EE7-200D-16EE35A1C5FD}"/>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C99E9ED2-77D4-9892-1DBE-129133B0C4B7}"/>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084AA77F-F854-CED4-40D5-F1B0568BC5AF}"/>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74409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F410-528F-9553-EAE3-34DBE35DB89A}"/>
              </a:ext>
            </a:extLst>
          </p:cNvPr>
          <p:cNvSpPr>
            <a:spLocks noGrp="1"/>
          </p:cNvSpPr>
          <p:nvPr>
            <p:ph type="title"/>
          </p:nvPr>
        </p:nvSpPr>
        <p:spPr/>
        <p:txBody>
          <a:bodyPr/>
          <a:lstStyle/>
          <a:p>
            <a:r>
              <a:rPr lang="en-US" dirty="0"/>
              <a:t>2. Bank depositing and jagged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73023-4C6E-9F7C-D842-CFD8BCBEB36F}"/>
                  </a:ext>
                </a:extLst>
              </p:cNvPr>
              <p:cNvSpPr>
                <a:spLocks noGrp="1"/>
              </p:cNvSpPr>
              <p:nvPr>
                <p:ph idx="1"/>
              </p:nvPr>
            </p:nvSpPr>
            <p:spPr/>
            <p:txBody>
              <a:bodyPr>
                <a:normAutofit/>
              </a:bodyPr>
              <a:lstStyle/>
              <a:p>
                <a:pPr marL="0" marR="0" indent="0" algn="just">
                  <a:spcBef>
                    <a:spcPts val="0"/>
                  </a:spcBef>
                  <a:spcAft>
                    <a:spcPts val="0"/>
                  </a:spcAft>
                  <a:buNone/>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With leverage ratio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the interest from buying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3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sub>
                          </m:sSub>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d>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sub>
                      </m:sSub>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sup>
                            <m:e>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otherwise</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e>
                                    </m:mr>
                                  </m:m>
                                </m:e>
                              </m:d>
                            </m:e>
                          </m:nary>
                          <m:r>
                            <a:rPr lang="en-US" sz="23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𝑙</m:t>
                              </m:r>
                            </m:e>
                          </m:d>
                          <m:nary>
                            <m:naryPr>
                              <m:chr m:val="∏"/>
                              <m:limLoc m:val="undOv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p>
                            <m:e>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otherwise</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e>
                                    </m:mr>
                                  </m:m>
                                </m:e>
                              </m:d>
                            </m:e>
                          </m:nary>
                        </m:e>
                      </m:d>
                    </m:oMath>
                  </m:oMathPara>
                </a14:m>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Hence, the final value of all shares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3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300" i="1">
                              <a:effectLst/>
                              <a:latin typeface="Cambria Math" panose="02040503050406030204" pitchFamily="18" charset="0"/>
                              <a:ea typeface="SimSun" panose="02010600030101010101" pitchFamily="2" charset="-122"/>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p>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sub>
                          </m:sSub>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d>
                        </m:e>
                      </m:nary>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300" i="1">
                              <a:effectLst/>
                              <a:latin typeface="Cambria Math" panose="02040503050406030204" pitchFamily="18" charset="0"/>
                              <a:ea typeface="SimSun" panose="02010600030101010101" pitchFamily="2" charset="-122"/>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p>
                        <m:e>
                          <m:nary>
                            <m:naryPr>
                              <m:chr m:val="∏"/>
                              <m:limLoc m:val="undOvr"/>
                              <m:ctrlPr>
                                <a:rPr lang="en-US" sz="2300" i="1">
                                  <a:effectLst/>
                                  <a:latin typeface="Cambria Math" panose="02040503050406030204" pitchFamily="18" charset="0"/>
                                  <a:ea typeface="SimSun" panose="02010600030101010101" pitchFamily="2" charset="-122"/>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sup>
                            <m:e>
                              <m:d>
                                <m:dPr>
                                  <m:begChr m:val="{"/>
                                  <m:endChr m:val=""/>
                                  <m:ctrlPr>
                                    <a:rPr lang="en-US" sz="2300" i="1">
                                      <a:effectLst/>
                                      <a:latin typeface="Cambria Math" panose="02040503050406030204" pitchFamily="18" charset="0"/>
                                      <a:ea typeface="SimSun" panose="02010600030101010101" pitchFamily="2" charset="-122"/>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rPr>
                                      </m:ctrlPr>
                                    </m:mPr>
                                    <m:m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otherwise</m:t>
                                        </m:r>
                                      </m:e>
                                    </m:mr>
                                  </m:m>
                                </m:e>
                              </m:d>
                            </m:e>
                          </m:nary>
                        </m:e>
                      </m:nary>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(2.3)</m:t>
                      </m:r>
                    </m:oMath>
                  </m:oMathPara>
                </a14:m>
                <a:endParaRPr lang="en-US" sz="2300" dirty="0"/>
              </a:p>
              <a:p>
                <a:pPr marL="0" indent="0">
                  <a:buNone/>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With leverage ratio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the interest from buying all shares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3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is:</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300" i="1">
                              <a:effectLst/>
                              <a:latin typeface="Cambria Math" panose="02040503050406030204" pitchFamily="18" charset="0"/>
                              <a:ea typeface="SimSun" panose="02010600030101010101" pitchFamily="2" charset="-122"/>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p>
                        <m:e>
                          <m:d>
                            <m:dPr>
                              <m:ctrlPr>
                                <a:rPr lang="en-US" sz="2300" i="1">
                                  <a:effectLst/>
                                  <a:latin typeface="Cambria Math" panose="02040503050406030204" pitchFamily="18" charset="0"/>
                                  <a:ea typeface="SimSun" panose="02010600030101010101" pitchFamily="2" charset="-122"/>
                                </a:rPr>
                              </m:ctrlPr>
                            </m:dPr>
                            <m:e>
                              <m:nary>
                                <m:naryPr>
                                  <m:chr m:val="∏"/>
                                  <m:limLoc m:val="undOvr"/>
                                  <m:ctrlPr>
                                    <a:rPr lang="en-US" sz="2300" i="1">
                                      <a:effectLst/>
                                      <a:latin typeface="Cambria Math" panose="02040503050406030204" pitchFamily="18" charset="0"/>
                                      <a:ea typeface="SimSun" panose="02010600030101010101" pitchFamily="2" charset="-122"/>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sup>
                                <m:e>
                                  <m:d>
                                    <m:dPr>
                                      <m:begChr m:val="{"/>
                                      <m:endChr m:val=""/>
                                      <m:ctrlPr>
                                        <a:rPr lang="en-US" sz="2300" i="1">
                                          <a:effectLst/>
                                          <a:latin typeface="Cambria Math" panose="02040503050406030204" pitchFamily="18" charset="0"/>
                                          <a:ea typeface="SimSun" panose="02010600030101010101" pitchFamily="2" charset="-122"/>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rPr>
                                          </m:ctrlPr>
                                        </m:mPr>
                                        <m:m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otherwise</m:t>
                                            </m:r>
                                          </m:e>
                                        </m:mr>
                                      </m:m>
                                    </m:e>
                                  </m:d>
                                </m:e>
                              </m:nary>
                              <m:r>
                                <a:rPr lang="en-US" sz="23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𝑙</m:t>
                                  </m:r>
                                </m:e>
                              </m:d>
                              <m:nary>
                                <m:naryPr>
                                  <m:chr m:val="∏"/>
                                  <m:limLoc m:val="undOvr"/>
                                  <m:ctrlPr>
                                    <a:rPr lang="en-US" sz="2300" i="1">
                                      <a:effectLst/>
                                      <a:latin typeface="Cambria Math" panose="02040503050406030204" pitchFamily="18" charset="0"/>
                                      <a:ea typeface="SimSun" panose="02010600030101010101" pitchFamily="2" charset="-122"/>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p>
                                <m:e>
                                  <m:d>
                                    <m:dPr>
                                      <m:begChr m:val="{"/>
                                      <m:endChr m:val=""/>
                                      <m:ctrlPr>
                                        <a:rPr lang="en-US" sz="2300" i="1">
                                          <a:effectLst/>
                                          <a:latin typeface="Cambria Math" panose="02040503050406030204" pitchFamily="18" charset="0"/>
                                          <a:ea typeface="SimSun" panose="02010600030101010101" pitchFamily="2" charset="-122"/>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rPr>
                                          </m:ctrlPr>
                                        </m:mPr>
                                        <m:m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otherwise</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e>
                                        </m:mr>
                                      </m:m>
                                    </m:e>
                                  </m:d>
                                </m:e>
                              </m:nary>
                            </m:e>
                          </m:d>
                        </m:e>
                      </m:nary>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(2.4)</m:t>
                      </m:r>
                    </m:oMath>
                  </m:oMathPara>
                </a14:m>
                <a:endParaRPr lang="en-US" sz="2300" dirty="0"/>
              </a:p>
              <a:p>
                <a:pPr marL="0" indent="0">
                  <a:buNone/>
                </a:pPr>
                <a:endParaRPr lang="en-US" sz="2300" dirty="0"/>
              </a:p>
            </p:txBody>
          </p:sp>
        </mc:Choice>
        <mc:Fallback xmlns="">
          <p:sp>
            <p:nvSpPr>
              <p:cNvPr id="3" name="Content Placeholder 2">
                <a:extLst>
                  <a:ext uri="{FF2B5EF4-FFF2-40B4-BE49-F238E27FC236}">
                    <a16:creationId xmlns:a16="http://schemas.microsoft.com/office/drawing/2014/main" id="{4BC73023-4C6E-9F7C-D842-CFD8BCBEB36F}"/>
                  </a:ext>
                </a:extLst>
              </p:cNvPr>
              <p:cNvSpPr>
                <a:spLocks noGrp="1" noRot="1" noChangeAspect="1" noMove="1" noResize="1" noEditPoints="1" noAdjustHandles="1" noChangeArrowheads="1" noChangeShapeType="1" noTextEdit="1"/>
              </p:cNvSpPr>
              <p:nvPr>
                <p:ph idx="1"/>
              </p:nvPr>
            </p:nvSpPr>
            <p:spPr>
              <a:blipFill>
                <a:blip r:embed="rId2"/>
                <a:stretch>
                  <a:fillRect l="-870"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2D85BB0-3776-4A53-F300-AB38E648C1D3}"/>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FB02815A-0EFF-F3FE-378F-9B8A7FEBF7B7}"/>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42930DFB-861B-46E7-AD0B-6A9B83922624}"/>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76040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8642-E22A-CF6C-F76B-F773DF157349}"/>
              </a:ext>
            </a:extLst>
          </p:cNvPr>
          <p:cNvSpPr>
            <a:spLocks noGrp="1"/>
          </p:cNvSpPr>
          <p:nvPr>
            <p:ph type="title"/>
          </p:nvPr>
        </p:nvSpPr>
        <p:spPr/>
        <p:txBody>
          <a:bodyPr/>
          <a:lstStyle/>
          <a:p>
            <a:r>
              <a:rPr lang="en-US" dirty="0"/>
              <a:t>2. Bank depositing and jagged stock investment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EAFCB5-C0DE-DD9A-9FB6-9148A056F511}"/>
                  </a:ext>
                </a:extLst>
              </p:cNvPr>
              <p:cNvSpPr>
                <a:spLocks noGrp="1"/>
              </p:cNvSpPr>
              <p:nvPr>
                <p:ph idx="1"/>
              </p:nvPr>
            </p:nvSpPr>
            <p:spPr>
              <a:xfrm>
                <a:off x="450165" y="914399"/>
                <a:ext cx="11282289" cy="5176066"/>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a convention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 For easy explanation, let </a:t>
                </a:r>
                <a14:m>
                  <m:oMath xmlns:m="http://schemas.openxmlformats.org/officeDocument/2006/math">
                    <m:acc>
                      <m:accPr>
                        <m:chr m:val="̅"/>
                        <m:ctrlPr>
                          <a:rPr lang="en-US"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 the average growth ratio of share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sup>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a result, the final value from buying all shares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re-formulated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if</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or</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otherwise</m:t>
                                        </m:r>
                                      </m:e>
                                    </m:mr>
                                  </m:m>
                                </m:e>
                              </m:d>
                            </m:e>
                          </m:nary>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if</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e>
                                        </m:mr>
                                        <m:m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20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otherwise</m:t>
                                            </m:r>
                                          </m:e>
                                        </m:mr>
                                      </m:m>
                                    </m:e>
                                  </m:d>
                                </m:e>
                              </m:nary>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e>
                      </m:d>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Equation 2.5 summarize how to calculate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000" i="1">
                              <a:effectLst/>
                              <a:latin typeface="Cambria Math" panose="02040503050406030204" pitchFamily="18" charset="0"/>
                              <a:ea typeface="SimSun" panose="02010600030101010101" pitchFamily="2" charset="-122"/>
                            </a:rPr>
                          </m:ctrlPr>
                        </m:dPr>
                        <m:e>
                          <m:sSup>
                            <m:sSupPr>
                              <m:ctrlPr>
                                <a:rPr lang="en-US" sz="2000" i="1">
                                  <a:effectLst/>
                                  <a:latin typeface="Cambria Math" panose="02040503050406030204" pitchFamily="18" charset="0"/>
                                  <a:ea typeface="SimSun" panose="02010600030101010101" pitchFamily="2" charset="-122"/>
                                </a:rPr>
                              </m:ctrlPr>
                            </m:sSup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d>
                            <m:dPr>
                              <m:ctrlPr>
                                <a:rPr lang="en-US" sz="2000" i="1">
                                  <a:effectLst/>
                                  <a:latin typeface="Cambria Math" panose="02040503050406030204" pitchFamily="18" charset="0"/>
                                  <a:ea typeface="SimSun" panose="02010600030101010101" pitchFamily="2" charset="-122"/>
                                </a:rPr>
                              </m:ctrlPr>
                            </m:d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Sup>
                            <m:sSupPr>
                              <m:ctrlPr>
                                <a:rPr lang="en-US" sz="2000" i="1">
                                  <a:effectLst/>
                                  <a:latin typeface="Cambria Math" panose="02040503050406030204" pitchFamily="18" charset="0"/>
                                  <a:ea typeface="SimSun" panose="02010600030101010101" pitchFamily="2" charset="-122"/>
                                </a:rPr>
                              </m:ctrlPr>
                            </m:sSup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(2.5)</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Consequently, the interest from buying all shares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is re-formulated as follows: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if</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or</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otherwise</m:t>
                                            </m:r>
                                          </m:e>
                                        </m:mr>
                                      </m:m>
                                    </m:e>
                                  </m:d>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e>
                              </m:d>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p>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if</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or</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e>
                                        </m:mr>
                                        <m:m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otherwise</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e>
                                        </m:mr>
                                      </m:m>
                                    </m:e>
                                  </m:d>
                                </m:e>
                              </m:nary>
                            </m:e>
                          </m:d>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e>
                      </m:d>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20EAFCB5-C0DE-DD9A-9FB6-9148A056F511}"/>
                  </a:ext>
                </a:extLst>
              </p:cNvPr>
              <p:cNvSpPr>
                <a:spLocks noGrp="1" noRot="1" noChangeAspect="1" noMove="1" noResize="1" noEditPoints="1" noAdjustHandles="1" noChangeArrowheads="1" noChangeShapeType="1" noTextEdit="1"/>
              </p:cNvSpPr>
              <p:nvPr>
                <p:ph idx="1"/>
              </p:nvPr>
            </p:nvSpPr>
            <p:spPr>
              <a:xfrm>
                <a:off x="450165" y="914399"/>
                <a:ext cx="11282289" cy="5176066"/>
              </a:xfrm>
              <a:blipFill>
                <a:blip r:embed="rId2"/>
                <a:stretch>
                  <a:fillRect l="-594" t="-589" r="-2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95AF773-CFCC-7071-BF92-7A571EDD4FDA}"/>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2C1A26CD-CCA1-75DC-214D-887E4B4D9C02}"/>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0E2B84BA-B959-914E-5E54-F8075EA54E10}"/>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426643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13BC-3870-B20A-36EC-17A1EACD0470}"/>
              </a:ext>
            </a:extLst>
          </p:cNvPr>
          <p:cNvSpPr>
            <a:spLocks noGrp="1"/>
          </p:cNvSpPr>
          <p:nvPr>
            <p:ph type="title"/>
          </p:nvPr>
        </p:nvSpPr>
        <p:spPr/>
        <p:txBody>
          <a:bodyPr/>
          <a:lstStyle/>
          <a:p>
            <a:r>
              <a:rPr lang="en-US" dirty="0"/>
              <a:t>2. Bank depositing and jagged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01F830-BE2F-7EF2-03E1-9D463EC8442A}"/>
                  </a:ext>
                </a:extLst>
              </p:cNvPr>
              <p:cNvSpPr>
                <a:spLocks noGrp="1"/>
              </p:cNvSpPr>
              <p:nvPr>
                <p:ph idx="1"/>
              </p:nvPr>
            </p:nvSpPr>
            <p:spPr>
              <a:xfrm>
                <a:off x="478302" y="914399"/>
                <a:ext cx="11211950" cy="5176066"/>
              </a:xfrm>
            </p:spPr>
            <p:txBody>
              <a:bodyPr>
                <a:normAutofit/>
              </a:bodyPr>
              <a:lstStyle/>
              <a:p>
                <a:pPr marL="0" indent="0">
                  <a:buNone/>
                </a:pPr>
                <a:r>
                  <a:rPr lang="en-US" sz="1900" dirty="0">
                    <a:effectLst/>
                    <a:latin typeface="Times New Roman" panose="02020603050405020304" pitchFamily="18" charset="0"/>
                    <a:ea typeface="SimSun" panose="02010600030101010101" pitchFamily="2" charset="-122"/>
                  </a:rPr>
                  <a:t>Equation 2.6 summarizes how to calculate Δ</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e>
                          </m:d>
                          <m:sSup>
                            <m:sSupPr>
                              <m:ctrlPr>
                                <a:rPr lang="en-US" sz="1900" i="1">
                                  <a:effectLst/>
                                  <a:latin typeface="Cambria Math" panose="02040503050406030204" pitchFamily="18" charset="0"/>
                                  <a:ea typeface="SimSun" panose="02010600030101010101" pitchFamily="2" charset="-122"/>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e>
                      </m:d>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(2.6)</m:t>
                      </m:r>
                    </m:oMath>
                  </m:oMathPara>
                </a14:m>
                <a:endParaRPr lang="en-US" sz="1900" dirty="0"/>
              </a:p>
              <a:p>
                <a:pPr marL="0" indent="0">
                  <a:buNone/>
                </a:pPr>
                <a:r>
                  <a:rPr lang="en-US" sz="1900" dirty="0">
                    <a:effectLst/>
                    <a:latin typeface="Times New Roman" panose="02020603050405020304" pitchFamily="18" charset="0"/>
                    <a:ea typeface="Calibri" panose="020F0502020204030204" pitchFamily="34" charset="0"/>
                  </a:rPr>
                  <a:t>The ROI of JSI strategy is: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𝑌</m:t>
                          </m:r>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sub>
                          </m:sSub>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e>
                                    </m:d>
                                    <m:sSup>
                                      <m:sSupPr>
                                        <m:ctrlPr>
                                          <a:rPr lang="en-US" sz="1900" i="1">
                                            <a:effectLst/>
                                            <a:latin typeface="Cambria Math" panose="02040503050406030204" pitchFamily="18" charset="0"/>
                                            <a:ea typeface="SimSun" panose="02010600030101010101" pitchFamily="2" charset="-122"/>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r>
                                  <a:rPr lang="en-US" sz="19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r>
                                  <a:rPr lang="en-US" sz="1900" i="1">
                                    <a:effectLst/>
                                    <a:latin typeface="Cambria Math" panose="02040503050406030204" pitchFamily="18" charset="0"/>
                                    <a:ea typeface="Calibri" panose="020F0502020204030204" pitchFamily="34" charset="0"/>
                                    <a:cs typeface="Times New Roman" panose="02020603050405020304" pitchFamily="18" charset="0"/>
                                  </a:rPr>
                                  <m:t>=0</m:t>
                                </m:r>
                              </m:e>
                            </m:mr>
                          </m:m>
                        </m:e>
                      </m:d>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(2.7)</m:t>
                      </m:r>
                    </m:oMath>
                  </m:oMathPara>
                </a14:m>
                <a:endParaRPr lang="en-US" sz="1900" dirty="0"/>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Suppose the growth rate is same to the interest rate such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900" dirty="0">
                    <a:effectLst/>
                    <a:latin typeface="Times New Roman" panose="02020603050405020304" pitchFamily="18" charset="0"/>
                    <a:ea typeface="Calibri" panose="020F0502020204030204" pitchFamily="34" charset="0"/>
                  </a:rPr>
                  <a:t>The ROI of JSI strategy becomes as follows: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e>
                                    </m:d>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r>
                                  <a:rPr lang="en-US" sz="19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r>
                                  <a:rPr lang="en-US" sz="1900" i="1">
                                    <a:effectLst/>
                                    <a:latin typeface="Cambria Math" panose="02040503050406030204" pitchFamily="18" charset="0"/>
                                    <a:ea typeface="Calibri" panose="020F0502020204030204" pitchFamily="34" charset="0"/>
                                    <a:cs typeface="Times New Roman" panose="02020603050405020304" pitchFamily="18" charset="0"/>
                                  </a:rPr>
                                  <m:t>=0</m:t>
                                </m:r>
                              </m:e>
                            </m:mr>
                          </m:m>
                        </m:e>
                      </m:d>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(2.8)</m:t>
                      </m:r>
                    </m:oMath>
                  </m:oMathPara>
                </a14:m>
                <a:endParaRPr lang="en-US" sz="1900" dirty="0"/>
              </a:p>
              <a:p>
                <a:pPr marL="0" indent="0">
                  <a:buNone/>
                </a:pPr>
                <a:r>
                  <a:rPr lang="en-US" sz="1900" dirty="0">
                    <a:effectLst/>
                    <a:latin typeface="Times New Roman" panose="02020603050405020304" pitchFamily="18" charset="0"/>
                    <a:ea typeface="Calibri" panose="020F0502020204030204" pitchFamily="34" charset="0"/>
                  </a:rPr>
                  <a:t>By comparing equation 2.2 and equation 2.8, the following inequation must be satisfied so that ROI of JSI is larger than the ROI of bank depositing.</a:t>
                </a:r>
              </a:p>
              <a:p>
                <a:pPr marL="0" indent="0">
                  <a:buNone/>
                </a:pPr>
                <a14:m>
                  <m:oMathPara xmlns:m="http://schemas.openxmlformats.org/officeDocument/2006/math">
                    <m:oMathParaPr>
                      <m:jc m:val="right"/>
                    </m:oMathParaPr>
                    <m:oMath xmlns:m="http://schemas.openxmlformats.org/officeDocument/2006/math">
                      <m:f>
                        <m:fPr>
                          <m:ctrlPr>
                            <a:rPr lang="en-US" sz="1900" i="1" smtClean="0">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𝑛</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e>
                          </m:d>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&gt;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9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𝑙</m:t>
                          </m:r>
                        </m:e>
                      </m:d>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e>
                      </m:d>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r>
                        <a:rPr lang="en-US" sz="1900" i="1">
                          <a:effectLst/>
                          <a:latin typeface="Cambria Math" panose="02040503050406030204" pitchFamily="18" charset="0"/>
                          <a:ea typeface="SimSun" panose="02010600030101010101" pitchFamily="2" charset="-122"/>
                          <a:cs typeface="Times New Roman" panose="02020603050405020304" pitchFamily="18" charset="0"/>
                        </a:rPr>
                        <m:t>&gt;0    (2.9)</m:t>
                      </m:r>
                    </m:oMath>
                  </m:oMathPara>
                </a14:m>
                <a:endParaRPr lang="en-US" sz="1900" dirty="0"/>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CB01F830-BE2F-7EF2-03E1-9D463EC8442A}"/>
                  </a:ext>
                </a:extLst>
              </p:cNvPr>
              <p:cNvSpPr>
                <a:spLocks noGrp="1" noRot="1" noChangeAspect="1" noMove="1" noResize="1" noEditPoints="1" noAdjustHandles="1" noChangeArrowheads="1" noChangeShapeType="1" noTextEdit="1"/>
              </p:cNvSpPr>
              <p:nvPr>
                <p:ph idx="1"/>
              </p:nvPr>
            </p:nvSpPr>
            <p:spPr>
              <a:xfrm>
                <a:off x="478302" y="914399"/>
                <a:ext cx="11211950" cy="5176066"/>
              </a:xfrm>
              <a:blipFill>
                <a:blip r:embed="rId2"/>
                <a:stretch>
                  <a:fillRect l="-489" t="-589" r="-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C2EBA50-B688-2FF0-2D92-81808045658F}"/>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0B5E8627-BB1F-F274-AF1A-2B4D2F583949}"/>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965559DB-2B13-6E2F-86C2-55258E207B2B}"/>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58527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B137-B2C0-4552-128C-B45459A303AA}"/>
              </a:ext>
            </a:extLst>
          </p:cNvPr>
          <p:cNvSpPr>
            <a:spLocks noGrp="1"/>
          </p:cNvSpPr>
          <p:nvPr>
            <p:ph type="title"/>
          </p:nvPr>
        </p:nvSpPr>
        <p:spPr/>
        <p:txBody>
          <a:bodyPr/>
          <a:lstStyle/>
          <a:p>
            <a:r>
              <a:rPr lang="en-US" dirty="0"/>
              <a:t>2. Bank depositing and jagged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8A5B6E-3883-EE19-DAE9-B55E4CE9F289}"/>
                  </a:ext>
                </a:extLst>
              </p:cNvPr>
              <p:cNvSpPr>
                <a:spLocks noGrp="1"/>
              </p:cNvSpPr>
              <p:nvPr>
                <p:ph idx="1"/>
              </p:nvPr>
            </p:nvSpPr>
            <p:spPr>
              <a:xfrm>
                <a:off x="281355" y="914399"/>
                <a:ext cx="11563642"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prove that inequation 2.9 is satisfied with some condition. The left side of inequation 2.9 is extended 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Inequation 2.9 will be satisfied if</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e>
                      </m:d>
                      <m:r>
                        <a:rPr lang="en-US" sz="2000" i="1">
                          <a:effectLst/>
                          <a:latin typeface="Cambria Math" panose="02040503050406030204" pitchFamily="18" charset="0"/>
                          <a:ea typeface="SimSun" panose="02010600030101010101" pitchFamily="2" charset="-122"/>
                          <a:cs typeface="Times New Roman" panose="02020603050405020304" pitchFamily="18" charset="0"/>
                        </a:rPr>
                        <m:t>&gt;−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Due to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1, this inequation is equivalent to: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&gt;−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Therefore, profitable condition for JSI strategy is:</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&gt;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𝑙𝑦</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(2.10)</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According to inequation 2.10, if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small enough or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large enough, the profitable condition for JSI is always satisfied, which implies that the ROI of JSI from equation 2.8 is larger than the ROI of bank depositing from equation 2.2. If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the JSI profitable condition specified by inequation 2.10 is simplified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&gt;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Due to:</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then</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𝑙𝑦</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mc:Choice>
        <mc:Fallback xmlns="">
          <p:sp>
            <p:nvSpPr>
              <p:cNvPr id="3" name="Content Placeholder 2">
                <a:extLst>
                  <a:ext uri="{FF2B5EF4-FFF2-40B4-BE49-F238E27FC236}">
                    <a16:creationId xmlns:a16="http://schemas.microsoft.com/office/drawing/2014/main" id="{698A5B6E-3883-EE19-DAE9-B55E4CE9F289}"/>
                  </a:ext>
                </a:extLst>
              </p:cNvPr>
              <p:cNvSpPr>
                <a:spLocks noGrp="1" noRot="1" noChangeAspect="1" noMove="1" noResize="1" noEditPoints="1" noAdjustHandles="1" noChangeArrowheads="1" noChangeShapeType="1" noTextEdit="1"/>
              </p:cNvSpPr>
              <p:nvPr>
                <p:ph idx="1"/>
              </p:nvPr>
            </p:nvSpPr>
            <p:spPr>
              <a:xfrm>
                <a:off x="281355" y="914399"/>
                <a:ext cx="11563642" cy="5176066"/>
              </a:xfrm>
              <a:blipFill>
                <a:blip r:embed="rId2"/>
                <a:stretch>
                  <a:fillRect l="-527"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1C70296-6995-E752-5AC6-171F3CF2DBB7}"/>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A1473FBD-B81F-A350-0356-17BB0BA1600E}"/>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BDE5C06F-2846-8D50-B67D-C3943ACAE25E}"/>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134952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33A-D2C8-BC5D-5128-6C460B15CB1A}"/>
              </a:ext>
            </a:extLst>
          </p:cNvPr>
          <p:cNvSpPr>
            <a:spLocks noGrp="1"/>
          </p:cNvSpPr>
          <p:nvPr>
            <p:ph type="title"/>
          </p:nvPr>
        </p:nvSpPr>
        <p:spPr/>
        <p:txBody>
          <a:bodyPr/>
          <a:lstStyle/>
          <a:p>
            <a:r>
              <a:rPr lang="en-US" dirty="0"/>
              <a:t>2. Bank depositing and jagged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54E275-87D2-AE09-22B5-7D2683547535}"/>
                  </a:ext>
                </a:extLst>
              </p:cNvPr>
              <p:cNvSpPr>
                <a:spLocks noGrp="1"/>
              </p:cNvSpPr>
              <p:nvPr>
                <p:ph idx="1"/>
              </p:nvPr>
            </p:nvSpPr>
            <p:spPr/>
            <p:txBody>
              <a:bodyPr>
                <a:normAutofit/>
              </a:bodyPr>
              <a:lstStyle/>
              <a:p>
                <a:pPr marL="0" marR="0" indent="0" algn="just">
                  <a:spcBef>
                    <a:spcPts val="0"/>
                  </a:spcBef>
                  <a:spcAft>
                    <a:spcPts val="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Especially, in the worst case that there is no leverage support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 0), inequation 2.9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&gt;</m:t>
                      </m:r>
                      <m:sSup>
                        <m:sSupPr>
                          <m:ctrlPr>
                            <a:rPr lang="en-US" sz="2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6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600" i="1">
                          <a:effectLst/>
                          <a:latin typeface="Cambria Math" panose="02040503050406030204" pitchFamily="18" charset="0"/>
                          <a:ea typeface="Calibri" panose="020F0502020204030204" pitchFamily="34" charset="0"/>
                          <a:cs typeface="Times New Roman" panose="02020603050405020304" pitchFamily="18" charset="0"/>
                        </a:rPr>
                        <m:t>−1⇒</m:t>
                      </m:r>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600" i="1">
                          <a:effectLst/>
                          <a:latin typeface="Cambria Math" panose="02040503050406030204" pitchFamily="18" charset="0"/>
                          <a:ea typeface="SimSun" panose="02010600030101010101" pitchFamily="2" charset="-122"/>
                          <a:cs typeface="Times New Roman" panose="02020603050405020304" pitchFamily="18" charset="0"/>
                        </a:rPr>
                        <m:t>&gt;</m:t>
                      </m:r>
                      <m:f>
                        <m:f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6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num>
                        <m:den>
                          <m:nary>
                            <m:naryPr>
                              <m:chr m:val="∑"/>
                              <m:limLoc m:val="undOv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p>
                            <m:e>
                              <m:sSup>
                                <m:s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𝑘</m:t>
                                  </m:r>
                                </m:sup>
                              </m:sSup>
                            </m:e>
                          </m:nary>
                        </m:den>
                      </m:f>
                      <m:r>
                        <a:rPr lang="en-US" sz="2600" i="1">
                          <a:effectLst/>
                          <a:latin typeface="Cambria Math" panose="02040503050406030204" pitchFamily="18" charset="0"/>
                          <a:ea typeface="SimSun" panose="02010600030101010101" pitchFamily="2" charset="-122"/>
                          <a:cs typeface="Times New Roman" panose="02020603050405020304" pitchFamily="18" charset="0"/>
                        </a:rPr>
                        <m:t>⇒</m:t>
                      </m:r>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Sup>
                        <m:s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p>
                      </m:sSup>
                      <m:nary>
                        <m:naryPr>
                          <m:chr m:val="∑"/>
                          <m:limLoc m:val="undOv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p>
                        <m:e>
                          <m:sSup>
                            <m:s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𝑦</m:t>
                              </m:r>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𝑘</m:t>
                              </m:r>
                            </m:sup>
                          </m:sSup>
                        </m:e>
                      </m:nary>
                      <m:r>
                        <a:rPr lang="en-US" sz="2600" i="1">
                          <a:effectLst/>
                          <a:latin typeface="Cambria Math" panose="02040503050406030204" pitchFamily="18" charset="0"/>
                          <a:ea typeface="SimSun" panose="02010600030101010101" pitchFamily="2" charset="-122"/>
                          <a:cs typeface="Times New Roman" panose="02020603050405020304" pitchFamily="18" charset="0"/>
                        </a:rPr>
                        <m:t>&gt;1</m:t>
                      </m:r>
                    </m:oMath>
                  </m:oMathPara>
                </a14:m>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Which is obvious because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is always larger than 1. In general, JSI strategy is better than bank depositing. From equation 2.8 and inequation 2.10, the magnitude of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r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depends on the magnitude of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and thus it is easy to recognize that whether JSI strategy is preeminent is dependent on how to split the time interval. The finer the splitting process is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is large enough), the better JSI strategy is. Note, we cannot buy all shares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the starting time point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6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as an alternative way for JSI because we cannot predict interests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6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2A54E275-87D2-AE09-22B5-7D2683547535}"/>
                  </a:ext>
                </a:extLst>
              </p:cNvPr>
              <p:cNvSpPr>
                <a:spLocks noGrp="1" noRot="1" noChangeAspect="1" noMove="1" noResize="1" noEditPoints="1" noAdjustHandles="1" noChangeArrowheads="1" noChangeShapeType="1" noTextEdit="1"/>
              </p:cNvSpPr>
              <p:nvPr>
                <p:ph idx="1"/>
              </p:nvPr>
            </p:nvSpPr>
            <p:spPr>
              <a:blipFill>
                <a:blip r:embed="rId2"/>
                <a:stretch>
                  <a:fillRect l="-1043" t="-1060"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1938AF7-E5A0-A3CE-B35B-A6CBA8F0ECC8}"/>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37C1F720-023C-1CE8-0FC6-75CDC0755B0F}"/>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51EC499B-DF67-1A1E-1984-A793B773669F}"/>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1909993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pPr marL="0" indent="0">
              <a:buNone/>
            </a:pPr>
            <a:r>
              <a:rPr lang="en-US" sz="2300" dirty="0">
                <a:effectLst/>
                <a:latin typeface="Times New Roman" panose="02020603050405020304" pitchFamily="18" charset="0"/>
                <a:ea typeface="Calibri" panose="020F0502020204030204" pitchFamily="34" charset="0"/>
              </a:rPr>
              <a:t>In theory, stock investment and bank depositing have the same benefit because they share the same interest rate (growth rate) in mathematical model. However, stock investment often has the growth rate which is higher than interest rate unless the own company is unprofitable. Remind that the fine splitting time interval is most important to JSI strategy in order to get always profitable. The solution for this problem is not so difficult because it is totally possible to determine the vicinity of the bottom of a given share price with acceptable error rate. Note that we only predict such vicinity and so it is not necessary to determine exactly the bottom price in some interval. The JSI strategy here is the first order one in which the share </a:t>
            </a:r>
            <a:r>
              <a:rPr lang="en-US" sz="2300" i="1" dirty="0">
                <a:effectLst/>
                <a:latin typeface="Times New Roman" panose="02020603050405020304" pitchFamily="18" charset="0"/>
                <a:ea typeface="Calibri" panose="020F0502020204030204" pitchFamily="34" charset="0"/>
              </a:rPr>
              <a:t>A</a:t>
            </a:r>
            <a:r>
              <a:rPr lang="en-US" sz="2300" dirty="0">
                <a:effectLst/>
                <a:latin typeface="Times New Roman" panose="02020603050405020304" pitchFamily="18" charset="0"/>
                <a:ea typeface="Calibri" panose="020F0502020204030204" pitchFamily="34" charset="0"/>
              </a:rPr>
              <a:t> is only bought at the first level in the chain </a:t>
            </a:r>
            <a:r>
              <a:rPr lang="en-US" sz="2300" i="1" dirty="0">
                <a:effectLst/>
                <a:latin typeface="Times New Roman" panose="02020603050405020304" pitchFamily="18" charset="0"/>
                <a:ea typeface="Calibri" panose="020F0502020204030204" pitchFamily="34" charset="0"/>
              </a:rPr>
              <a:t>t</a:t>
            </a:r>
            <a:r>
              <a:rPr lang="en-US" sz="2300" baseline="-25000" dirty="0">
                <a:effectLst/>
                <a:latin typeface="Times New Roman" panose="02020603050405020304" pitchFamily="18" charset="0"/>
                <a:ea typeface="Calibri" panose="020F0502020204030204" pitchFamily="34" charset="0"/>
              </a:rPr>
              <a:t>1</a:t>
            </a:r>
            <a:r>
              <a:rPr lang="en-US" sz="2300" dirty="0">
                <a:effectLst/>
                <a:latin typeface="Times New Roman" panose="02020603050405020304" pitchFamily="18" charset="0"/>
                <a:ea typeface="Calibri" panose="020F0502020204030204" pitchFamily="34" charset="0"/>
              </a:rPr>
              <a:t>, </a:t>
            </a:r>
            <a:r>
              <a:rPr lang="en-US" sz="2300" i="1" dirty="0">
                <a:effectLst/>
                <a:latin typeface="Times New Roman" panose="02020603050405020304" pitchFamily="18" charset="0"/>
                <a:ea typeface="Calibri" panose="020F0502020204030204" pitchFamily="34" charset="0"/>
              </a:rPr>
              <a:t>t</a:t>
            </a:r>
            <a:r>
              <a:rPr lang="en-US" sz="2300" baseline="-25000" dirty="0">
                <a:effectLst/>
                <a:latin typeface="Times New Roman" panose="02020603050405020304" pitchFamily="18" charset="0"/>
                <a:ea typeface="Calibri" panose="020F0502020204030204" pitchFamily="34" charset="0"/>
              </a:rPr>
              <a:t>2</a:t>
            </a:r>
            <a:r>
              <a:rPr lang="en-US" sz="2300" dirty="0">
                <a:effectLst/>
                <a:latin typeface="Times New Roman" panose="02020603050405020304" pitchFamily="18" charset="0"/>
                <a:ea typeface="Calibri" panose="020F0502020204030204" pitchFamily="34" charset="0"/>
              </a:rPr>
              <a:t>, </a:t>
            </a:r>
            <a:r>
              <a:rPr lang="en-US" sz="2300" i="1" dirty="0" err="1">
                <a:effectLst/>
                <a:latin typeface="Times New Roman" panose="02020603050405020304" pitchFamily="18" charset="0"/>
                <a:ea typeface="Calibri" panose="020F0502020204030204" pitchFamily="34" charset="0"/>
              </a:rPr>
              <a:t>t</a:t>
            </a:r>
            <a:r>
              <a:rPr lang="en-US" sz="2300" i="1" baseline="-25000" dirty="0" err="1">
                <a:effectLst/>
                <a:latin typeface="Times New Roman" panose="02020603050405020304" pitchFamily="18" charset="0"/>
                <a:ea typeface="Calibri" panose="020F0502020204030204" pitchFamily="34" charset="0"/>
              </a:rPr>
              <a:t>n</a:t>
            </a:r>
            <a:r>
              <a:rPr lang="en-US" sz="2300" baseline="-25000" dirty="0">
                <a:effectLst/>
                <a:latin typeface="Times New Roman" panose="02020603050405020304" pitchFamily="18" charset="0"/>
                <a:ea typeface="Calibri" panose="020F0502020204030204" pitchFamily="34" charset="0"/>
              </a:rPr>
              <a:t>–1</a:t>
            </a:r>
            <a:r>
              <a:rPr lang="en-US" sz="2300" dirty="0">
                <a:effectLst/>
                <a:latin typeface="Times New Roman" panose="02020603050405020304" pitchFamily="18" charset="0"/>
                <a:ea typeface="Calibri" panose="020F0502020204030204" pitchFamily="34" charset="0"/>
              </a:rPr>
              <a:t>. It is not difficult to develop </a:t>
            </a:r>
            <a:r>
              <a:rPr lang="en-US" sz="2300" i="1" dirty="0">
                <a:effectLst/>
                <a:latin typeface="Times New Roman" panose="02020603050405020304" pitchFamily="18" charset="0"/>
                <a:ea typeface="Calibri" panose="020F0502020204030204" pitchFamily="34" charset="0"/>
              </a:rPr>
              <a:t>k</a:t>
            </a:r>
            <a:r>
              <a:rPr lang="en-US" sz="2300" baseline="30000" dirty="0">
                <a:effectLst/>
                <a:latin typeface="Times New Roman" panose="02020603050405020304" pitchFamily="18" charset="0"/>
                <a:ea typeface="Calibri" panose="020F0502020204030204" pitchFamily="34" charset="0"/>
              </a:rPr>
              <a:t>th</a:t>
            </a:r>
            <a:r>
              <a:rPr lang="en-US" sz="2300" dirty="0">
                <a:effectLst/>
                <a:latin typeface="Times New Roman" panose="02020603050405020304" pitchFamily="18" charset="0"/>
                <a:ea typeface="Calibri" panose="020F0502020204030204" pitchFamily="34" charset="0"/>
              </a:rPr>
              <a:t> JSI strategy where replications </a:t>
            </a:r>
            <a:r>
              <a:rPr lang="en-US" sz="2300" i="1" dirty="0">
                <a:effectLst/>
                <a:latin typeface="Times New Roman" panose="02020603050405020304" pitchFamily="18" charset="0"/>
                <a:ea typeface="Calibri" panose="020F0502020204030204" pitchFamily="34" charset="0"/>
              </a:rPr>
              <a:t>A</a:t>
            </a:r>
            <a:r>
              <a:rPr lang="en-US" sz="2300" i="1" baseline="-25000" dirty="0">
                <a:effectLst/>
                <a:latin typeface="Times New Roman" panose="02020603050405020304" pitchFamily="18" charset="0"/>
                <a:ea typeface="Calibri" panose="020F0502020204030204" pitchFamily="34" charset="0"/>
              </a:rPr>
              <a:t>i</a:t>
            </a:r>
            <a:r>
              <a:rPr lang="en-US" sz="2300" dirty="0">
                <a:effectLst/>
                <a:latin typeface="Times New Roman" panose="02020603050405020304" pitchFamily="18" charset="0"/>
                <a:ea typeface="Calibri" panose="020F0502020204030204" pitchFamily="34" charset="0"/>
              </a:rPr>
              <a:t> are in turn replicated till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–1)</a:t>
            </a:r>
            <a:r>
              <a:rPr lang="en-US" sz="2300" baseline="30000" dirty="0" err="1">
                <a:effectLst/>
                <a:latin typeface="Times New Roman" panose="02020603050405020304" pitchFamily="18" charset="0"/>
                <a:ea typeface="Calibri" panose="020F0502020204030204" pitchFamily="34" charset="0"/>
              </a:rPr>
              <a:t>th</a:t>
            </a:r>
            <a:r>
              <a:rPr lang="en-US" sz="2300" dirty="0">
                <a:effectLst/>
                <a:latin typeface="Times New Roman" panose="02020603050405020304" pitchFamily="18" charset="0"/>
                <a:ea typeface="Calibri" panose="020F0502020204030204" pitchFamily="34" charset="0"/>
              </a:rPr>
              <a:t> time. If we deposit repeatedly and continuously many money items into bank by the same way of jagged strategy, we can get benefits like JSI. Unfortunately, banking interest rate is constant whereas share growth rate varies, which is the reason that bank depositing is stable but has not many profitable chances.</a:t>
            </a:r>
            <a:endParaRPr lang="en-US" sz="2300" dirty="0"/>
          </a:p>
        </p:txBody>
      </p:sp>
      <p:sp>
        <p:nvSpPr>
          <p:cNvPr id="4" name="Date Placeholder 3"/>
          <p:cNvSpPr>
            <a:spLocks noGrp="1"/>
          </p:cNvSpPr>
          <p:nvPr>
            <p:ph type="dt" sz="half" idx="10"/>
          </p:nvPr>
        </p:nvSpPr>
        <p:spPr/>
        <p:txBody>
          <a:bodyPr/>
          <a:lstStyle/>
          <a:p>
            <a:r>
              <a:rPr lang="en-US"/>
              <a:t>10/12/2022</a:t>
            </a:r>
          </a:p>
        </p:txBody>
      </p:sp>
      <p:sp>
        <p:nvSpPr>
          <p:cNvPr id="5" name="Footer Placeholder 4"/>
          <p:cNvSpPr>
            <a:spLocks noGrp="1"/>
          </p:cNvSpPr>
          <p:nvPr>
            <p:ph type="ftr" sz="quarter" idx="11"/>
          </p:nvPr>
        </p:nvSpPr>
        <p:spPr/>
        <p:txBody>
          <a:bodyPr/>
          <a:lstStyle/>
          <a:p>
            <a:r>
              <a:rPr lang="en-US"/>
              <a:t>Jagged stock investment strategy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41425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effectLst/>
                <a:latin typeface="Times New Roman" panose="02020603050405020304" pitchFamily="18" charset="0"/>
                <a:ea typeface="Calibri" panose="020F0502020204030204" pitchFamily="34" charset="0"/>
              </a:rPr>
              <a:t>Wikipedia. (2021, March 30). </a:t>
            </a:r>
            <a:r>
              <a:rPr lang="en-US" sz="2000" i="1" dirty="0">
                <a:effectLst/>
                <a:latin typeface="Times New Roman" panose="02020603050405020304" pitchFamily="18" charset="0"/>
                <a:ea typeface="Calibri" panose="020F0502020204030204" pitchFamily="34" charset="0"/>
              </a:rPr>
              <a:t>Compound interest</a:t>
            </a:r>
            <a:r>
              <a:rPr lang="en-US" sz="2000" dirty="0">
                <a:effectLst/>
                <a:latin typeface="Times New Roman" panose="02020603050405020304" pitchFamily="18" charset="0"/>
                <a:ea typeface="Calibri" panose="020F0502020204030204" pitchFamily="34" charset="0"/>
              </a:rPr>
              <a:t>. (Wikimedia Foundation) Retrieved April 1, 2021, from Wikipedia website: https://en.wikipedia.org/wiki/Compound_interest</a:t>
            </a:r>
            <a:r>
              <a:rPr lang="en-US" sz="2000" dirty="0"/>
              <a:t>.</a:t>
            </a:r>
          </a:p>
        </p:txBody>
      </p:sp>
      <p:sp>
        <p:nvSpPr>
          <p:cNvPr id="4" name="Date Placeholder 3"/>
          <p:cNvSpPr>
            <a:spLocks noGrp="1"/>
          </p:cNvSpPr>
          <p:nvPr>
            <p:ph type="dt" sz="half" idx="10"/>
          </p:nvPr>
        </p:nvSpPr>
        <p:spPr/>
        <p:txBody>
          <a:bodyPr/>
          <a:lstStyle/>
          <a:p>
            <a:r>
              <a:rPr lang="en-US"/>
              <a:t>10/12/2022</a:t>
            </a:r>
          </a:p>
        </p:txBody>
      </p:sp>
      <p:sp>
        <p:nvSpPr>
          <p:cNvPr id="5" name="Footer Placeholder 4"/>
          <p:cNvSpPr>
            <a:spLocks noGrp="1"/>
          </p:cNvSpPr>
          <p:nvPr>
            <p:ph type="ftr" sz="quarter" idx="11"/>
          </p:nvPr>
        </p:nvSpPr>
        <p:spPr/>
        <p:txBody>
          <a:bodyPr/>
          <a:lstStyle/>
          <a:p>
            <a:r>
              <a:rPr lang="en-US"/>
              <a:t>Jagged stock investment strategy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106554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18</a:t>
            </a:fld>
            <a:endParaRPr lang="en-US"/>
          </a:p>
        </p:txBody>
      </p:sp>
      <p:sp>
        <p:nvSpPr>
          <p:cNvPr id="3" name="Footer Placeholder 2"/>
          <p:cNvSpPr>
            <a:spLocks noGrp="1"/>
          </p:cNvSpPr>
          <p:nvPr>
            <p:ph type="ftr" sz="quarter" idx="11"/>
          </p:nvPr>
        </p:nvSpPr>
        <p:spPr/>
        <p:txBody>
          <a:bodyPr/>
          <a:lstStyle/>
          <a:p>
            <a:r>
              <a:rPr lang="en-US"/>
              <a:t>Jagged stock investment strategy - Loc Nguyen</a:t>
            </a:r>
          </a:p>
        </p:txBody>
      </p:sp>
      <p:sp>
        <p:nvSpPr>
          <p:cNvPr id="5" name="Date Placeholder 4"/>
          <p:cNvSpPr>
            <a:spLocks noGrp="1"/>
          </p:cNvSpPr>
          <p:nvPr>
            <p:ph type="dt" sz="half" idx="10"/>
          </p:nvPr>
        </p:nvSpPr>
        <p:spPr/>
        <p:txBody>
          <a:bodyPr/>
          <a:lstStyle/>
          <a:p>
            <a:r>
              <a:rPr lang="en-US"/>
              <a:t>10/12/2022</a:t>
            </a:r>
          </a:p>
        </p:txBody>
      </p:sp>
    </p:spTree>
    <p:extLst>
      <p:ext uri="{BB962C8B-B14F-4D97-AF65-F5344CB8AC3E}">
        <p14:creationId xmlns:p14="http://schemas.microsoft.com/office/powerpoint/2010/main" val="132660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3000" dirty="0">
                <a:effectLst/>
                <a:latin typeface="Times New Roman" panose="02020603050405020304" pitchFamily="18" charset="0"/>
                <a:ea typeface="Calibri" panose="020F0502020204030204" pitchFamily="34" charset="0"/>
              </a:rPr>
              <a:t>There are many investment ways such as bank depositing, enterprise business, and stock investment. Bank depositing is a safe and easy way to invest and hence, it is known as reference tool to compare or make decision on other investment methods. Alternately, stock investment is preferred method with good feeling about its preeminence. However, according to mathematical model, stock investment and bank depositing have the same benefit if their growth rate and interest rate are the same. Therefore, I propose a so-called jagged stock investment (JSI) strategy in which the chain of buying stock in the given time interval is modeled as a saw with expectation that JSI strategy gets frequently profitable.</a:t>
            </a:r>
            <a:endParaRPr lang="en-US" sz="3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Jagged stock investment strategy - Loc Nguyen</a:t>
            </a:r>
          </a:p>
        </p:txBody>
      </p:sp>
      <p:sp>
        <p:nvSpPr>
          <p:cNvPr id="6" name="Date Placeholder 5"/>
          <p:cNvSpPr>
            <a:spLocks noGrp="1"/>
          </p:cNvSpPr>
          <p:nvPr>
            <p:ph type="dt" sz="half" idx="10"/>
          </p:nvPr>
        </p:nvSpPr>
        <p:spPr/>
        <p:txBody>
          <a:bodyPr/>
          <a:lstStyle/>
          <a:p>
            <a:r>
              <a:rPr lang="en-US"/>
              <a:t>10/12/2022</a:t>
            </a:r>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Stock investment</a:t>
            </a:r>
          </a:p>
          <a:p>
            <a:pPr marL="457200" indent="-457200">
              <a:buFont typeface="+mj-lt"/>
              <a:buAutoNum type="arabicPeriod"/>
            </a:pPr>
            <a:r>
              <a:rPr lang="en-US" dirty="0"/>
              <a:t>Bank depositing and jagged stock investment</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Jagged stock investment strategy - Loc Nguyen</a:t>
            </a:r>
          </a:p>
        </p:txBody>
      </p:sp>
      <p:sp>
        <p:nvSpPr>
          <p:cNvPr id="6" name="Date Placeholder 5"/>
          <p:cNvSpPr>
            <a:spLocks noGrp="1"/>
          </p:cNvSpPr>
          <p:nvPr>
            <p:ph type="dt" sz="half" idx="10"/>
          </p:nvPr>
        </p:nvSpPr>
        <p:spPr/>
        <p:txBody>
          <a:bodyPr/>
          <a:lstStyle/>
          <a:p>
            <a:r>
              <a:rPr lang="en-US"/>
              <a:t>10/12/2022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Stock investment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6098" y="914399"/>
                <a:ext cx="1135262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be the beginning price of a given share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let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be the late price of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after a time interval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Let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be the dividend of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after the time interval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&gt;0</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rPr>
                              <m:t>𝑋</m:t>
                            </m:r>
                            <m:r>
                              <a:rPr lang="en-US" sz="2000" i="1">
                                <a:latin typeface="Cambria Math" panose="02040503050406030204" pitchFamily="18" charset="0"/>
                                <a:ea typeface="Calibri" panose="020F0502020204030204" pitchFamily="34" charset="0"/>
                              </a:rPr>
                              <m:t>≥0,</m:t>
                            </m:r>
                            <m:r>
                              <a:rPr lang="en-US" sz="2000" i="1">
                                <a:latin typeface="Cambria Math" panose="02040503050406030204" pitchFamily="18" charset="0"/>
                                <a:ea typeface="Calibri" panose="020F0502020204030204" pitchFamily="34" charset="0"/>
                              </a:rPr>
                              <m:t>𝐷</m:t>
                            </m:r>
                            <m:r>
                              <a:rPr lang="en-US" sz="2000" i="1">
                                <a:latin typeface="Cambria Math" panose="02040503050406030204" pitchFamily="18" charset="0"/>
                                <a:ea typeface="Calibri" panose="020F0502020204030204" pitchFamily="34" charset="0"/>
                              </a:rPr>
                              <m:t>≥0</m:t>
                            </m:r>
                          </m:e>
                        </m:mr>
                      </m:m>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rPr>
                  <a:t>Of course, the value of </a:t>
                </a:r>
                <a:r>
                  <a:rPr lang="en-US" sz="2000" i="1" dirty="0">
                    <a:effectLst/>
                    <a:latin typeface="Times New Roman" panose="02020603050405020304" pitchFamily="18" charset="0"/>
                    <a:ea typeface="Calibri" panose="020F0502020204030204" pitchFamily="34" charset="0"/>
                  </a:rPr>
                  <a:t>A</a:t>
                </a:r>
                <a:r>
                  <a:rPr lang="en-US" sz="2000" dirty="0">
                    <a:effectLst/>
                    <a:latin typeface="Times New Roman" panose="02020603050405020304" pitchFamily="18" charset="0"/>
                    <a:ea typeface="Calibri" panose="020F0502020204030204" pitchFamily="34" charset="0"/>
                  </a:rPr>
                  <a:t> after the time interval </a:t>
                </a:r>
                <a:r>
                  <a:rPr lang="en-US" sz="2000" i="1" dirty="0">
                    <a:effectLst/>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 is: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𝐷</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(1.1)</m:t>
                      </m:r>
                    </m:oMath>
                  </m:oMathPara>
                </a14:m>
                <a:endParaRPr lang="en-US" sz="2000" dirty="0"/>
              </a:p>
              <a:p>
                <a:pPr marL="0" indent="0">
                  <a:buNone/>
                </a:pPr>
                <a:r>
                  <a:rPr lang="en-US" sz="2000" dirty="0">
                    <a:effectLst/>
                    <a:latin typeface="Times New Roman" panose="02020603050405020304" pitchFamily="18" charset="0"/>
                    <a:ea typeface="Calibri" panose="020F0502020204030204" pitchFamily="34" charset="0"/>
                  </a:rPr>
                  <a:t>Let </a:t>
                </a:r>
                <a:r>
                  <a:rPr lang="en-US" sz="2000" i="1" dirty="0">
                    <a:effectLst/>
                    <a:latin typeface="Times New Roman" panose="02020603050405020304" pitchFamily="18" charset="0"/>
                    <a:ea typeface="Calibri" panose="020F0502020204030204" pitchFamily="34" charset="0"/>
                  </a:rPr>
                  <a:t>p</a:t>
                </a:r>
                <a:r>
                  <a:rPr lang="en-US" sz="2000" dirty="0">
                    <a:effectLst/>
                    <a:latin typeface="Times New Roman" panose="02020603050405020304" pitchFamily="18" charset="0"/>
                    <a:ea typeface="Calibri" panose="020F0502020204030204" pitchFamily="34" charset="0"/>
                  </a:rPr>
                  <a:t> be price-bias ratio or interest rate:</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(1.2)</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be financial leverage ratio which supports investors, 0 &lt;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&lt; 1.</a:t>
                </a:r>
                <a:r>
                  <a:rPr lang="en-US" sz="2000" dirty="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0, there is no leverage support. Actually, an investor buys share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with payment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lX</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As a result, the smaller the leverage ratio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the better the investor is supported. The return-on-investment (ROI) received by the investor with support of the leverage ratio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after the time interval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den>
                      </m:f>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den>
                          </m:f>
                        </m:e>
                      </m:d>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This implies: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den>
                      </m:f>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Sub>
                            </m:den>
                          </m:f>
                        </m:e>
                      </m:d>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(1.3)</m:t>
                      </m:r>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6098" y="914399"/>
                <a:ext cx="11352628" cy="5176066"/>
              </a:xfrm>
              <a:blipFill>
                <a:blip r:embed="rId2"/>
                <a:stretch>
                  <a:fillRect l="-591" t="-589" r="-537" b="-424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10/12/2022</a:t>
            </a:r>
          </a:p>
        </p:txBody>
      </p:sp>
      <p:sp>
        <p:nvSpPr>
          <p:cNvPr id="5" name="Footer Placeholder 4"/>
          <p:cNvSpPr>
            <a:spLocks noGrp="1"/>
          </p:cNvSpPr>
          <p:nvPr>
            <p:ph type="ftr" sz="quarter" idx="11"/>
          </p:nvPr>
        </p:nvSpPr>
        <p:spPr/>
        <p:txBody>
          <a:bodyPr/>
          <a:lstStyle/>
          <a:p>
            <a:r>
              <a:rPr lang="en-US"/>
              <a:t>Jagged stock investment strategy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DE29-6D80-0200-62B7-EC4F9102E08C}"/>
              </a:ext>
            </a:extLst>
          </p:cNvPr>
          <p:cNvSpPr>
            <a:spLocks noGrp="1"/>
          </p:cNvSpPr>
          <p:nvPr>
            <p:ph type="title"/>
          </p:nvPr>
        </p:nvSpPr>
        <p:spPr/>
        <p:txBody>
          <a:bodyPr/>
          <a:lstStyle/>
          <a:p>
            <a:r>
              <a:rPr lang="en-US" dirty="0"/>
              <a:t>1.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A53BF6-F00F-2EA2-D077-197CBCA141E0}"/>
                  </a:ext>
                </a:extLst>
              </p:cNvPr>
              <p:cNvSpPr>
                <a:spLocks noGrp="1"/>
              </p:cNvSpPr>
              <p:nvPr>
                <p:ph idx="1"/>
              </p:nvPr>
            </p:nvSpPr>
            <p:spPr>
              <a:xfrm>
                <a:off x="351691" y="914399"/>
                <a:ext cx="11408899" cy="5176066"/>
              </a:xfrm>
            </p:spPr>
            <p:txBody>
              <a:bodyPr>
                <a:normAutofit/>
              </a:bodyPr>
              <a:lstStyle/>
              <a:p>
                <a:pPr marL="0" indent="0">
                  <a:buNone/>
                </a:pPr>
                <a:r>
                  <a:rPr lang="en-US" sz="1800" dirty="0">
                    <a:effectLst/>
                    <a:latin typeface="Times New Roman" panose="02020603050405020304" pitchFamily="18" charset="0"/>
                    <a:ea typeface="SimSun" panose="02010600030101010101" pitchFamily="2" charset="-122"/>
                  </a:rPr>
                  <a:t>If </a:t>
                </a:r>
                <a:r>
                  <a:rPr lang="en-US" sz="1800" i="1" dirty="0">
                    <a:effectLst/>
                    <a:latin typeface="Times New Roman" panose="02020603050405020304" pitchFamily="18" charset="0"/>
                    <a:ea typeface="SimSun" panose="02010600030101010101" pitchFamily="2" charset="-122"/>
                  </a:rPr>
                  <a:t>r</a:t>
                </a:r>
                <a:r>
                  <a:rPr lang="en-US" sz="1800" dirty="0">
                    <a:effectLst/>
                    <a:latin typeface="Times New Roman" panose="02020603050405020304" pitchFamily="18" charset="0"/>
                    <a:ea typeface="SimSun" panose="02010600030101010101" pitchFamily="2" charset="-122"/>
                  </a:rPr>
                  <a:t> &gt; 0, the investor gets profit. If </a:t>
                </a:r>
                <a:r>
                  <a:rPr lang="en-US" sz="1800" i="1" dirty="0">
                    <a:effectLst/>
                    <a:latin typeface="Times New Roman" panose="02020603050405020304" pitchFamily="18" charset="0"/>
                    <a:ea typeface="SimSun" panose="02010600030101010101" pitchFamily="2" charset="-122"/>
                  </a:rPr>
                  <a:t>r</a:t>
                </a:r>
                <a:r>
                  <a:rPr lang="en-US" sz="1800" dirty="0">
                    <a:effectLst/>
                    <a:latin typeface="Times New Roman" panose="02020603050405020304" pitchFamily="18" charset="0"/>
                    <a:ea typeface="SimSun" panose="02010600030101010101" pitchFamily="2" charset="-122"/>
                  </a:rPr>
                  <a:t> = 0, the investor breaks even. If </a:t>
                </a:r>
                <a:r>
                  <a:rPr lang="en-US" sz="1800" i="1" dirty="0">
                    <a:effectLst/>
                    <a:latin typeface="Times New Roman" panose="02020603050405020304" pitchFamily="18" charset="0"/>
                    <a:ea typeface="SimSun" panose="02010600030101010101" pitchFamily="2" charset="-122"/>
                  </a:rPr>
                  <a:t>r</a:t>
                </a:r>
                <a:r>
                  <a:rPr lang="en-US" sz="1800" dirty="0">
                    <a:effectLst/>
                    <a:latin typeface="Times New Roman" panose="02020603050405020304" pitchFamily="18" charset="0"/>
                    <a:ea typeface="SimSun" panose="02010600030101010101" pitchFamily="2" charset="-122"/>
                  </a:rPr>
                  <a:t> &lt; 0, the investor gets loss. The </a:t>
                </a:r>
                <a:r>
                  <a:rPr lang="en-US" sz="1800" i="1" dirty="0">
                    <a:effectLst/>
                    <a:latin typeface="Times New Roman" panose="02020603050405020304" pitchFamily="18" charset="0"/>
                    <a:ea typeface="SimSun" panose="02010600030101010101" pitchFamily="2" charset="-122"/>
                  </a:rPr>
                  <a:t>r</a:t>
                </a:r>
                <a:r>
                  <a:rPr lang="en-US" sz="1800" dirty="0">
                    <a:effectLst/>
                    <a:latin typeface="Times New Roman" panose="02020603050405020304" pitchFamily="18" charset="0"/>
                    <a:ea typeface="SimSun" panose="02010600030101010101" pitchFamily="2" charset="-122"/>
                  </a:rPr>
                  <a:t> is also called profit ratio. According to equation 1.3, if </a:t>
                </a:r>
                <a:r>
                  <a:rPr lang="en-US" sz="1800" i="1" dirty="0">
                    <a:effectLst/>
                    <a:latin typeface="Times New Roman" panose="02020603050405020304" pitchFamily="18" charset="0"/>
                    <a:ea typeface="SimSun" panose="02010600030101010101" pitchFamily="2" charset="-122"/>
                  </a:rPr>
                  <a:t>l</a:t>
                </a:r>
                <a:r>
                  <a:rPr lang="en-US" sz="1800" dirty="0">
                    <a:effectLst/>
                    <a:latin typeface="Times New Roman" panose="02020603050405020304" pitchFamily="18" charset="0"/>
                    <a:ea typeface="SimSun" panose="02010600030101010101" pitchFamily="2" charset="-122"/>
                  </a:rPr>
                  <a:t> is much smaller than </a:t>
                </a:r>
                <a:r>
                  <a:rPr lang="en-US" sz="1800" i="1" dirty="0">
                    <a:effectLst/>
                    <a:latin typeface="Times New Roman" panose="02020603050405020304" pitchFamily="18" charset="0"/>
                    <a:ea typeface="SimSun" panose="02010600030101010101" pitchFamily="2" charset="-122"/>
                  </a:rPr>
                  <a:t>p</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l</a:t>
                </a:r>
                <a:r>
                  <a:rPr lang="en-US" sz="1800" dirty="0">
                    <a:effectLst/>
                    <a:latin typeface="Times New Roman" panose="02020603050405020304" pitchFamily="18" charset="0"/>
                    <a:ea typeface="SimSun" panose="02010600030101010101" pitchFamily="2" charset="-122"/>
                  </a:rPr>
                  <a:t> &lt;&lt; p), </a:t>
                </a:r>
                <a:r>
                  <a:rPr lang="en-US" sz="1800" dirty="0">
                    <a:effectLst/>
                    <a:latin typeface="Times New Roman" panose="02020603050405020304" pitchFamily="18" charset="0"/>
                    <a:ea typeface="Calibri" panose="020F0502020204030204" pitchFamily="34" charset="0"/>
                  </a:rPr>
                  <a:t>the leverage ratio </a:t>
                </a:r>
                <a:r>
                  <a:rPr lang="en-US" sz="1800" i="1" dirty="0">
                    <a:effectLst/>
                    <a:latin typeface="Times New Roman" panose="02020603050405020304" pitchFamily="18" charset="0"/>
                    <a:ea typeface="Calibri" panose="020F0502020204030204" pitchFamily="34" charset="0"/>
                  </a:rPr>
                  <a:t>l</a:t>
                </a:r>
                <a:r>
                  <a:rPr lang="en-US" sz="1800" dirty="0">
                    <a:effectLst/>
                    <a:latin typeface="Times New Roman" panose="02020603050405020304" pitchFamily="18" charset="0"/>
                    <a:ea typeface="Calibri" panose="020F0502020204030204" pitchFamily="34" charset="0"/>
                  </a:rPr>
                  <a:t> affects seriously on the ROI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 In other words, if </a:t>
                </a:r>
                <a:r>
                  <a:rPr lang="en-US" sz="1800" i="1" dirty="0">
                    <a:effectLst/>
                    <a:latin typeface="Times New Roman" panose="02020603050405020304" pitchFamily="18" charset="0"/>
                    <a:ea typeface="Calibri" panose="020F0502020204030204" pitchFamily="34" charset="0"/>
                  </a:rPr>
                  <a:t>l</a:t>
                </a:r>
                <a:r>
                  <a:rPr lang="en-US" sz="1800" dirty="0">
                    <a:effectLst/>
                    <a:latin typeface="Times New Roman" panose="02020603050405020304" pitchFamily="18" charset="0"/>
                    <a:ea typeface="Calibri" panose="020F0502020204030204" pitchFamily="34" charset="0"/>
                  </a:rPr>
                  <a:t> is small enough, the investor will get much profit with a small amount of invested money (</a:t>
                </a:r>
                <a:r>
                  <a:rPr lang="en-US" sz="1800" i="1" dirty="0">
                    <a:effectLst/>
                    <a:latin typeface="Times New Roman" panose="02020603050405020304" pitchFamily="18" charset="0"/>
                    <a:ea typeface="Calibri" panose="020F0502020204030204" pitchFamily="34" charset="0"/>
                  </a:rPr>
                  <a:t>lX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 when share </a:t>
                </a:r>
                <a:r>
                  <a:rPr lang="en-US" sz="1800" i="1" dirty="0">
                    <a:effectLst/>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 goes up (</a:t>
                </a:r>
                <a:r>
                  <a:rPr lang="en-US" sz="1800" i="1" dirty="0">
                    <a:effectLst/>
                    <a:latin typeface="Times New Roman" panose="02020603050405020304" pitchFamily="18" charset="0"/>
                    <a:ea typeface="Calibri" panose="020F0502020204030204" pitchFamily="34" charset="0"/>
                  </a:rPr>
                  <a:t>Y</a:t>
                </a:r>
                <a:r>
                  <a:rPr lang="en-US" sz="1800" dirty="0">
                    <a:effectLst/>
                    <a:latin typeface="Times New Roman" panose="02020603050405020304" pitchFamily="18" charset="0"/>
                    <a:ea typeface="Calibri" panose="020F0502020204030204" pitchFamily="34" charset="0"/>
                  </a:rPr>
                  <a:t> – </a:t>
                </a:r>
                <a:r>
                  <a:rPr lang="en-US" sz="1800" i="1" dirty="0">
                    <a:effectLst/>
                    <a:latin typeface="Times New Roman" panose="02020603050405020304" pitchFamily="18" charset="0"/>
                    <a:ea typeface="Calibri" panose="020F0502020204030204" pitchFamily="34" charset="0"/>
                  </a:rPr>
                  <a:t>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 &gt; 0), but he will also lose much profit when share </a:t>
                </a:r>
                <a:r>
                  <a:rPr lang="en-US" sz="1800" i="1" dirty="0">
                    <a:effectLst/>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 goes down (</a:t>
                </a:r>
                <a:r>
                  <a:rPr lang="en-US" sz="1800" i="1" dirty="0">
                    <a:effectLst/>
                    <a:latin typeface="Times New Roman" panose="02020603050405020304" pitchFamily="18" charset="0"/>
                    <a:ea typeface="Calibri" panose="020F0502020204030204" pitchFamily="34" charset="0"/>
                  </a:rPr>
                  <a:t>Y</a:t>
                </a:r>
                <a:r>
                  <a:rPr lang="en-US" sz="1800" dirty="0">
                    <a:effectLst/>
                    <a:latin typeface="Times New Roman" panose="02020603050405020304" pitchFamily="18" charset="0"/>
                    <a:ea typeface="Calibri" panose="020F0502020204030204" pitchFamily="34" charset="0"/>
                  </a:rPr>
                  <a:t> – </a:t>
                </a:r>
                <a:r>
                  <a:rPr lang="en-US" sz="1800" i="1" dirty="0">
                    <a:effectLst/>
                    <a:latin typeface="Times New Roman" panose="02020603050405020304" pitchFamily="18" charset="0"/>
                    <a:ea typeface="Calibri" panose="020F0502020204030204" pitchFamily="34" charset="0"/>
                  </a:rPr>
                  <a:t>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 &lt; 0) even though the price deviation (</a:t>
                </a:r>
                <a:r>
                  <a:rPr lang="en-US" sz="1800" i="1" dirty="0">
                    <a:effectLst/>
                    <a:latin typeface="Times New Roman" panose="02020603050405020304" pitchFamily="18" charset="0"/>
                    <a:ea typeface="Calibri" panose="020F0502020204030204" pitchFamily="34" charset="0"/>
                  </a:rPr>
                  <a:t>Y</a:t>
                </a:r>
                <a:r>
                  <a:rPr lang="en-US" sz="1800" dirty="0">
                    <a:effectLst/>
                    <a:latin typeface="Times New Roman" panose="02020603050405020304" pitchFamily="18" charset="0"/>
                    <a:ea typeface="Calibri" panose="020F0502020204030204" pitchFamily="34" charset="0"/>
                  </a:rPr>
                  <a:t> – </a:t>
                </a:r>
                <a:r>
                  <a:rPr lang="en-US" sz="1800" i="1" dirty="0">
                    <a:effectLst/>
                    <a:latin typeface="Times New Roman" panose="02020603050405020304" pitchFamily="18" charset="0"/>
                    <a:ea typeface="Calibri" panose="020F0502020204030204" pitchFamily="34" charset="0"/>
                  </a:rPr>
                  <a:t>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 is small. However, the leverage ratio </a:t>
                </a:r>
                <a:r>
                  <a:rPr lang="en-US" sz="1800" i="1" dirty="0">
                    <a:effectLst/>
                    <a:latin typeface="Times New Roman" panose="02020603050405020304" pitchFamily="18" charset="0"/>
                    <a:ea typeface="Calibri" panose="020F0502020204030204" pitchFamily="34" charset="0"/>
                  </a:rPr>
                  <a:t>l</a:t>
                </a:r>
                <a:r>
                  <a:rPr lang="en-US" sz="1800" dirty="0">
                    <a:effectLst/>
                    <a:latin typeface="Times New Roman" panose="02020603050405020304" pitchFamily="18" charset="0"/>
                    <a:ea typeface="Calibri" panose="020F0502020204030204" pitchFamily="34" charset="0"/>
                  </a:rPr>
                  <a:t> always helps the investor to save invested money because he only pays the amount </a:t>
                </a:r>
                <a:r>
                  <a:rPr lang="en-US" sz="1800" i="1" dirty="0">
                    <a:effectLst/>
                    <a:latin typeface="Times New Roman" panose="02020603050405020304" pitchFamily="18" charset="0"/>
                    <a:ea typeface="Calibri" panose="020F0502020204030204" pitchFamily="34" charset="0"/>
                  </a:rPr>
                  <a:t>lX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 for share </a:t>
                </a:r>
                <a:r>
                  <a:rPr lang="en-US" sz="1800" i="1" dirty="0">
                    <a:effectLst/>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 with price </a:t>
                </a:r>
                <a:r>
                  <a:rPr lang="en-US" sz="1800" i="1" dirty="0">
                    <a:effectLst/>
                    <a:latin typeface="Times New Roman" panose="02020603050405020304" pitchFamily="18" charset="0"/>
                    <a:ea typeface="Calibri" panose="020F0502020204030204" pitchFamily="34" charset="0"/>
                  </a:rPr>
                  <a:t>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 where </a:t>
                </a:r>
                <a:r>
                  <a:rPr lang="en-US" sz="1800" i="1" dirty="0">
                    <a:effectLst/>
                    <a:latin typeface="Times New Roman" panose="02020603050405020304" pitchFamily="18" charset="0"/>
                    <a:ea typeface="Calibri" panose="020F0502020204030204" pitchFamily="34" charset="0"/>
                  </a:rPr>
                  <a:t>lX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 &lt; </a:t>
                </a:r>
                <a:r>
                  <a:rPr lang="en-US" sz="1800" i="1" dirty="0">
                    <a:effectLst/>
                    <a:latin typeface="Times New Roman" panose="02020603050405020304" pitchFamily="18" charset="0"/>
                    <a:ea typeface="Calibri" panose="020F0502020204030204" pitchFamily="34" charset="0"/>
                  </a:rPr>
                  <a:t>X</a:t>
                </a:r>
                <a:r>
                  <a:rPr lang="en-US" sz="1800" baseline="-25000" dirty="0">
                    <a:effectLst/>
                    <a:latin typeface="Times New Roman" panose="02020603050405020304" pitchFamily="18" charset="0"/>
                    <a:ea typeface="Calibri" panose="020F0502020204030204" pitchFamily="34" charset="0"/>
                  </a:rPr>
                  <a:t>0</a:t>
                </a:r>
                <a:r>
                  <a:rPr lang="en-US"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SimSun" panose="02010600030101010101" pitchFamily="2" charset="-122"/>
                  </a:rPr>
                  <a:t> Let </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be growth rate of </a:t>
                </a:r>
                <a:r>
                  <a:rPr lang="en-US" sz="1800" i="1" dirty="0">
                    <a:effectLst/>
                    <a:latin typeface="Times New Roman" panose="02020603050405020304" pitchFamily="18" charset="0"/>
                    <a:ea typeface="SimSun" panose="02010600030101010101" pitchFamily="2" charset="-122"/>
                  </a:rPr>
                  <a:t>A</a:t>
                </a:r>
                <a:r>
                  <a:rPr lang="en-US" sz="1800" dirty="0">
                    <a:effectLst/>
                    <a:latin typeface="Times New Roman" panose="02020603050405020304" pitchFamily="18" charset="0"/>
                    <a:ea typeface="SimSun" panose="02010600030101010101" pitchFamily="2" charset="-122"/>
                  </a:rPr>
                  <a:t> and let </a:t>
                </a:r>
                <a:r>
                  <a:rPr lang="en-US" sz="1800" i="1" dirty="0">
                    <a:effectLst/>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 be ratio of </a:t>
                </a:r>
                <a:r>
                  <a:rPr lang="en-US" sz="1800" i="1" dirty="0">
                    <a:effectLst/>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 to </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we have:</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800" i="1" smtClean="0">
                              <a:effectLst/>
                              <a:latin typeface="Cambria Math" panose="02040503050406030204" pitchFamily="18" charset="0"/>
                              <a:ea typeface="SimSun" panose="02010600030101010101" pitchFamily="2" charset="-122"/>
                            </a:rPr>
                          </m:ctrlPr>
                        </m:mP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e>
                        </m:m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e>
                        </m:mr>
                      </m: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(1.4)</m:t>
                      </m:r>
                    </m:oMath>
                  </m:oMathPara>
                </a14:m>
                <a:endParaRPr lang="en-US" sz="1800"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Let </a:t>
                </a:r>
                <a:r>
                  <a:rPr lang="en-US" sz="1800" i="1" dirty="0">
                    <a:effectLst/>
                    <a:latin typeface="Times New Roman" panose="02020603050405020304" pitchFamily="18" charset="0"/>
                    <a:ea typeface="SimSun" panose="02010600030101010101" pitchFamily="2" charset="-122"/>
                  </a:rPr>
                  <a:t>y</a:t>
                </a:r>
                <a:r>
                  <a:rPr lang="en-US" sz="1800" dirty="0">
                    <a:effectLst/>
                    <a:latin typeface="Times New Roman" panose="02020603050405020304" pitchFamily="18" charset="0"/>
                    <a:ea typeface="SimSun" panose="02010600030101010101" pitchFamily="2" charset="-122"/>
                  </a:rPr>
                  <a:t> be entire growth rate of </a:t>
                </a:r>
                <a:r>
                  <a:rPr lang="en-US" sz="1800" i="1" dirty="0">
                    <a:effectLst/>
                    <a:latin typeface="Times New Roman" panose="02020603050405020304" pitchFamily="18" charset="0"/>
                    <a:ea typeface="SimSun" panose="02010600030101010101" pitchFamily="2" charset="-122"/>
                  </a:rPr>
                  <a:t>A</a:t>
                </a:r>
                <a:r>
                  <a:rPr lang="en-US" sz="1800" dirty="0">
                    <a:effectLst/>
                    <a:latin typeface="Times New Roman" panose="02020603050405020304" pitchFamily="18" charset="0"/>
                    <a:ea typeface="SimSun" panose="02010600030101010101" pitchFamily="2" charset="-122"/>
                  </a:rPr>
                  <a:t>, we have:</a:t>
                </a:r>
                <a:endParaRPr lang="en-US" sz="18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800" i="1" smtClean="0">
                              <a:effectLst/>
                              <a:latin typeface="Cambria Math" panose="02040503050406030204" pitchFamily="18" charset="0"/>
                              <a:ea typeface="SimSun" panose="02010600030101010101" pitchFamily="2" charset="-122"/>
                            </a:rPr>
                          </m:ctrlPr>
                        </m:mP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e>
                        </m:m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e>
                        </m:mr>
                      </m: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(1.5)</m:t>
                      </m:r>
                    </m:oMath>
                  </m:oMathPara>
                </a14:m>
                <a:endParaRPr lang="en-US" sz="1800"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Calibri" panose="020F0502020204030204" pitchFamily="34" charset="0"/>
                  </a:rPr>
                  <a:t>The ROI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 is rewritten as follows:</a:t>
                </a:r>
                <a:endParaRPr lang="en-US" sz="18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𝑙</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(1.6)</m:t>
                      </m:r>
                    </m:oMath>
                  </m:oMathPara>
                </a14:m>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investor receives profit if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&gt; 0, which implies: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𝑟</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𝑙</m:t>
                          </m:r>
                        </m:den>
                      </m:f>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den>
                          </m:f>
                        </m:e>
                      </m:d>
                      <m:r>
                        <a:rPr lang="en-US" sz="1800" i="1">
                          <a:effectLst/>
                          <a:latin typeface="Cambria Math" panose="02040503050406030204" pitchFamily="18" charset="0"/>
                          <a:ea typeface="Calibri" panose="020F0502020204030204" pitchFamily="34" charset="0"/>
                          <a:cs typeface="Times New Roman" panose="02020603050405020304" pitchFamily="18" charset="0"/>
                        </a:rPr>
                        <m:t>−1&gt;0</m:t>
                      </m:r>
                    </m:oMath>
                  </m:oMathPara>
                </a14:m>
                <a:endParaRPr lang="en-US" sz="1800" dirty="0"/>
              </a:p>
            </p:txBody>
          </p:sp>
        </mc:Choice>
        <mc:Fallback xmlns="">
          <p:sp>
            <p:nvSpPr>
              <p:cNvPr id="3" name="Content Placeholder 2">
                <a:extLst>
                  <a:ext uri="{FF2B5EF4-FFF2-40B4-BE49-F238E27FC236}">
                    <a16:creationId xmlns:a16="http://schemas.microsoft.com/office/drawing/2014/main" id="{7FA53BF6-F00F-2EA2-D077-197CBCA141E0}"/>
                  </a:ext>
                </a:extLst>
              </p:cNvPr>
              <p:cNvSpPr>
                <a:spLocks noGrp="1" noRot="1" noChangeAspect="1" noMove="1" noResize="1" noEditPoints="1" noAdjustHandles="1" noChangeArrowheads="1" noChangeShapeType="1" noTextEdit="1"/>
              </p:cNvSpPr>
              <p:nvPr>
                <p:ph idx="1"/>
              </p:nvPr>
            </p:nvSpPr>
            <p:spPr>
              <a:xfrm>
                <a:off x="351691" y="914399"/>
                <a:ext cx="11408899" cy="5176066"/>
              </a:xfrm>
              <a:blipFill>
                <a:blip r:embed="rId2"/>
                <a:stretch>
                  <a:fillRect l="-481" t="-589" r="-4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133549-5F9B-FA88-5489-7A6782920DB5}"/>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1CAE5B8B-CE62-674D-2F6A-93E427213ED3}"/>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0D1B01A0-63F5-C3FE-2456-661919231604}"/>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69099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3FCF-AC28-7D1E-70E1-68B5E1F3B178}"/>
              </a:ext>
            </a:extLst>
          </p:cNvPr>
          <p:cNvSpPr>
            <a:spLocks noGrp="1"/>
          </p:cNvSpPr>
          <p:nvPr>
            <p:ph type="title"/>
          </p:nvPr>
        </p:nvSpPr>
        <p:spPr/>
        <p:txBody>
          <a:bodyPr/>
          <a:lstStyle/>
          <a:p>
            <a:r>
              <a:rPr lang="en-US" dirty="0"/>
              <a:t>1.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6B7983-63B2-2B8F-9F09-53B6B93F058E}"/>
                  </a:ext>
                </a:extLst>
              </p:cNvPr>
              <p:cNvSpPr>
                <a:spLocks noGrp="1"/>
              </p:cNvSpPr>
              <p:nvPr>
                <p:ph idx="1"/>
              </p:nvPr>
            </p:nvSpPr>
            <p:spPr/>
            <p:txBody>
              <a:bodyPr>
                <a:normAutofit/>
              </a:bodyPr>
              <a:lstStyle/>
              <a:p>
                <a:pPr marL="0" indent="0">
                  <a:buNone/>
                </a:pPr>
                <a:r>
                  <a:rPr lang="en-US" sz="2300" dirty="0">
                    <a:effectLst/>
                    <a:latin typeface="Times New Roman" panose="02020603050405020304" pitchFamily="18" charset="0"/>
                    <a:ea typeface="Calibri" panose="020F0502020204030204" pitchFamily="34" charset="0"/>
                  </a:rPr>
                  <a:t>Hence, profitable condition is specified as follows: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2300" i="1">
                          <a:effectLst/>
                          <a:latin typeface="Cambria Math" panose="02040503050406030204" pitchFamily="18" charset="0"/>
                          <a:ea typeface="Calibri" panose="020F0502020204030204" pitchFamily="34" charset="0"/>
                          <a:cs typeface="Times New Roman" panose="02020603050405020304" pitchFamily="18" charset="0"/>
                        </a:rPr>
                        <m:t>&gt;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300" b="0" i="1" smtClean="0">
                          <a:effectLst/>
                          <a:latin typeface="Cambria Math" panose="02040503050406030204" pitchFamily="18" charset="0"/>
                          <a:ea typeface="Calibri" panose="020F0502020204030204" pitchFamily="34" charset="0"/>
                          <a:cs typeface="Times New Roman" panose="02020603050405020304" pitchFamily="18" charset="0"/>
                        </a:rPr>
                        <m:t>    (1.7)</m:t>
                      </m:r>
                    </m:oMath>
                  </m:oMathPara>
                </a14:m>
                <a:endParaRPr lang="en-US" sz="23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It is easy to deduce that the investor receives profit if the </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profitable condition is satisfied. In other words,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the investor receives profit if the </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interest rate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is larger than the leverage ratio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Let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23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be least ROI.</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That the investor receives profit with </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least ROI </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23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&gt; 0 is implied as follows:</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Calibri" panose="020F0502020204030204" pitchFamily="34" charset="0"/>
                          <a:cs typeface="Times New Roman" panose="02020603050405020304" pitchFamily="18" charset="0"/>
                        </a:rPr>
                        <m:t>𝑟</m:t>
                      </m:r>
                      <m:r>
                        <a:rPr lang="en-US" sz="23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3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3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300" i="1">
                              <a:effectLst/>
                              <a:latin typeface="Cambria Math" panose="02040503050406030204" pitchFamily="18" charset="0"/>
                              <a:ea typeface="Calibri" panose="020F0502020204030204" pitchFamily="34" charset="0"/>
                              <a:cs typeface="Times New Roman" panose="02020603050405020304" pitchFamily="18" charset="0"/>
                            </a:rPr>
                            <m:t>𝑙</m:t>
                          </m:r>
                        </m:den>
                      </m:f>
                      <m:d>
                        <m:dPr>
                          <m:ctrlPr>
                            <a:rPr lang="en-US" sz="23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3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3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den>
                          </m:f>
                        </m:e>
                      </m:d>
                      <m:r>
                        <a:rPr lang="en-US" sz="23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2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300" dirty="0">
                    <a:effectLst/>
                    <a:latin typeface="Times New Roman" panose="02020603050405020304" pitchFamily="18" charset="0"/>
                    <a:ea typeface="Calibri" panose="020F0502020204030204" pitchFamily="34" charset="0"/>
                  </a:rPr>
                  <a:t>Hence, least profitable condition is specified as follows: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2300" i="1">
                          <a:effectLst/>
                          <a:latin typeface="Cambria Math" panose="02040503050406030204" pitchFamily="18" charset="0"/>
                          <a:ea typeface="Calibri" panose="020F0502020204030204" pitchFamily="34" charset="0"/>
                          <a:cs typeface="Times New Roman" panose="02020603050405020304" pitchFamily="18" charset="0"/>
                        </a:rPr>
                        <m: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𝑙</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0</m:t>
                              </m:r>
                            </m:sub>
                          </m:sSub>
                        </m:e>
                      </m:d>
                      <m:r>
                        <a:rPr lang="en-US" sz="2300" b="0" i="1" smtClean="0">
                          <a:effectLst/>
                          <a:latin typeface="Cambria Math" panose="02040503050406030204" pitchFamily="18" charset="0"/>
                          <a:ea typeface="Calibri" panose="020F0502020204030204" pitchFamily="34" charset="0"/>
                          <a:cs typeface="Times New Roman" panose="02020603050405020304" pitchFamily="18" charset="0"/>
                        </a:rPr>
                        <m:t>    (1.8)</m:t>
                      </m:r>
                    </m:oMath>
                  </m:oMathPara>
                </a14:m>
                <a:endParaRPr lang="en-US" sz="2300" dirty="0">
                  <a:effectLst/>
                  <a:latin typeface="Times New Roman" panose="02020603050405020304" pitchFamily="18" charset="0"/>
                  <a:ea typeface="SimSun" panose="02010600030101010101" pitchFamily="2" charset="-122"/>
                </a:endParaRPr>
              </a:p>
              <a:p>
                <a:pPr marL="0" indent="0">
                  <a:buNone/>
                </a:pPr>
                <a:r>
                  <a:rPr lang="en-US" sz="2300" dirty="0">
                    <a:effectLst/>
                    <a:latin typeface="Times New Roman" panose="02020603050405020304" pitchFamily="18" charset="0"/>
                    <a:ea typeface="Calibri" panose="020F0502020204030204" pitchFamily="34" charset="0"/>
                  </a:rPr>
                  <a:t>According to the least profitable condition, </a:t>
                </a:r>
                <a:r>
                  <a:rPr lang="en-US" sz="2300" dirty="0">
                    <a:effectLst/>
                    <a:latin typeface="Times New Roman" panose="02020603050405020304" pitchFamily="18" charset="0"/>
                    <a:ea typeface="SimSun" panose="02010600030101010101" pitchFamily="2" charset="-122"/>
                  </a:rPr>
                  <a:t>the investor receives profit with </a:t>
                </a:r>
                <a:r>
                  <a:rPr lang="en-US" sz="2300" i="1" dirty="0">
                    <a:effectLst/>
                    <a:latin typeface="Times New Roman" panose="02020603050405020304" pitchFamily="18" charset="0"/>
                    <a:ea typeface="SimSun" panose="02010600030101010101" pitchFamily="2" charset="-122"/>
                  </a:rPr>
                  <a:t>r</a:t>
                </a:r>
                <a:r>
                  <a:rPr lang="en-US" sz="2300" baseline="-25000" dirty="0">
                    <a:effectLst/>
                    <a:latin typeface="Times New Roman" panose="02020603050405020304" pitchFamily="18" charset="0"/>
                    <a:ea typeface="SimSun" panose="02010600030101010101" pitchFamily="2" charset="-122"/>
                  </a:rPr>
                  <a:t>0</a:t>
                </a:r>
                <a:r>
                  <a:rPr lang="en-US" sz="2300" dirty="0">
                    <a:effectLst/>
                    <a:latin typeface="Times New Roman" panose="02020603050405020304" pitchFamily="18" charset="0"/>
                    <a:ea typeface="SimSun" panose="02010600030101010101" pitchFamily="2" charset="-122"/>
                  </a:rPr>
                  <a:t> at least if the </a:t>
                </a:r>
                <a:r>
                  <a:rPr lang="en-US" sz="2300" dirty="0">
                    <a:effectLst/>
                    <a:latin typeface="Times New Roman" panose="02020603050405020304" pitchFamily="18" charset="0"/>
                    <a:ea typeface="Calibri" panose="020F0502020204030204" pitchFamily="34" charset="0"/>
                  </a:rPr>
                  <a:t>interest rate </a:t>
                </a:r>
                <a:r>
                  <a:rPr lang="en-US" sz="2300" i="1" dirty="0">
                    <a:effectLst/>
                    <a:latin typeface="Times New Roman" panose="02020603050405020304" pitchFamily="18" charset="0"/>
                    <a:ea typeface="Calibri" panose="020F0502020204030204" pitchFamily="34" charset="0"/>
                  </a:rPr>
                  <a:t>p</a:t>
                </a:r>
                <a:r>
                  <a:rPr lang="en-US" sz="2300" dirty="0">
                    <a:effectLst/>
                    <a:latin typeface="Times New Roman" panose="02020603050405020304" pitchFamily="18" charset="0"/>
                    <a:ea typeface="Calibri" panose="020F0502020204030204" pitchFamily="34" charset="0"/>
                  </a:rPr>
                  <a:t> is larger than or equal to the product </a:t>
                </a:r>
                <a:r>
                  <a:rPr lang="en-US" sz="2300" i="1" dirty="0">
                    <a:effectLst/>
                    <a:latin typeface="Times New Roman" panose="02020603050405020304" pitchFamily="18" charset="0"/>
                    <a:ea typeface="Calibri" panose="020F0502020204030204" pitchFamily="34" charset="0"/>
                  </a:rPr>
                  <a:t>l</a:t>
                </a:r>
                <a:r>
                  <a:rPr lang="en-US" sz="2300" dirty="0">
                    <a:effectLst/>
                    <a:latin typeface="Times New Roman" panose="02020603050405020304" pitchFamily="18" charset="0"/>
                    <a:ea typeface="Calibri" panose="020F0502020204030204" pitchFamily="34" charset="0"/>
                  </a:rPr>
                  <a:t>(1+</a:t>
                </a:r>
                <a:r>
                  <a:rPr lang="en-US" sz="2300" i="1" dirty="0">
                    <a:effectLst/>
                    <a:latin typeface="Times New Roman" panose="02020603050405020304" pitchFamily="18" charset="0"/>
                    <a:ea typeface="Calibri" panose="020F0502020204030204" pitchFamily="34" charset="0"/>
                  </a:rPr>
                  <a:t>r</a:t>
                </a:r>
                <a:r>
                  <a:rPr lang="en-US" sz="2300" baseline="-25000" dirty="0">
                    <a:effectLst/>
                    <a:latin typeface="Times New Roman" panose="02020603050405020304" pitchFamily="18" charset="0"/>
                    <a:ea typeface="Calibri" panose="020F0502020204030204" pitchFamily="34" charset="0"/>
                  </a:rPr>
                  <a:t>0</a:t>
                </a:r>
                <a:r>
                  <a:rPr lang="en-US" sz="2300" dirty="0">
                    <a:effectLst/>
                    <a:latin typeface="Times New Roman" panose="02020603050405020304" pitchFamily="18" charset="0"/>
                    <a:ea typeface="Calibri" panose="020F0502020204030204" pitchFamily="34" charset="0"/>
                  </a:rPr>
                  <a:t>).</a:t>
                </a:r>
                <a:endParaRPr lang="en-US" sz="2300" dirty="0">
                  <a:effectLst/>
                  <a:latin typeface="Times New Roman" panose="02020603050405020304" pitchFamily="18" charset="0"/>
                  <a:ea typeface="SimSun" panose="02010600030101010101" pitchFamily="2" charset="-122"/>
                </a:endParaRPr>
              </a:p>
              <a:p>
                <a:pPr marL="0" indent="0">
                  <a:buNone/>
                </a:pPr>
                <a:endParaRPr lang="en-US" sz="2300" dirty="0"/>
              </a:p>
            </p:txBody>
          </p:sp>
        </mc:Choice>
        <mc:Fallback xmlns="">
          <p:sp>
            <p:nvSpPr>
              <p:cNvPr id="3" name="Content Placeholder 2">
                <a:extLst>
                  <a:ext uri="{FF2B5EF4-FFF2-40B4-BE49-F238E27FC236}">
                    <a16:creationId xmlns:a16="http://schemas.microsoft.com/office/drawing/2014/main" id="{1E6B7983-63B2-2B8F-9F09-53B6B93F058E}"/>
                  </a:ext>
                </a:extLst>
              </p:cNvPr>
              <p:cNvSpPr>
                <a:spLocks noGrp="1" noRot="1" noChangeAspect="1" noMove="1" noResize="1" noEditPoints="1" noAdjustHandles="1" noChangeArrowheads="1" noChangeShapeType="1" noTextEdit="1"/>
              </p:cNvSpPr>
              <p:nvPr>
                <p:ph idx="1"/>
              </p:nvPr>
            </p:nvSpPr>
            <p:spPr>
              <a:blipFill>
                <a:blip r:embed="rId2"/>
                <a:stretch>
                  <a:fillRect l="-870" t="-942" r="-812"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2D8623D-C221-5034-871B-9C33C9629588}"/>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BD1608ED-40EA-7C98-34D2-2390F5CB0DE5}"/>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F1802693-062A-F57C-6CFC-4E5B8831BCC3}"/>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95497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5CE6-5D0A-8EBC-4209-5840D371B054}"/>
              </a:ext>
            </a:extLst>
          </p:cNvPr>
          <p:cNvSpPr>
            <a:spLocks noGrp="1"/>
          </p:cNvSpPr>
          <p:nvPr>
            <p:ph type="title"/>
          </p:nvPr>
        </p:nvSpPr>
        <p:spPr/>
        <p:txBody>
          <a:bodyPr/>
          <a:lstStyle/>
          <a:p>
            <a:r>
              <a:rPr lang="en-US" dirty="0"/>
              <a:t>1. Stock investment</a:t>
            </a:r>
          </a:p>
        </p:txBody>
      </p:sp>
      <p:sp>
        <p:nvSpPr>
          <p:cNvPr id="3" name="Content Placeholder 2">
            <a:extLst>
              <a:ext uri="{FF2B5EF4-FFF2-40B4-BE49-F238E27FC236}">
                <a16:creationId xmlns:a16="http://schemas.microsoft.com/office/drawing/2014/main" id="{D4863D78-C8F0-ADD5-FECD-AF2512E3E2B0}"/>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rPr>
              <a:t>Although the leverage ratio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 helps the investor to save invested money, there is a question that whether it causes high pressure on investment. By reviewing equation 1.7 without the leverage ratio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 the profitable condition is </a:t>
            </a:r>
            <a:r>
              <a:rPr lang="en-US" sz="2400" i="1" dirty="0">
                <a:effectLst/>
                <a:latin typeface="Times New Roman" panose="02020603050405020304" pitchFamily="18" charset="0"/>
                <a:ea typeface="Calibri" panose="020F0502020204030204" pitchFamily="34" charset="0"/>
              </a:rPr>
              <a:t>p</a:t>
            </a:r>
            <a:r>
              <a:rPr lang="en-US" sz="2400" dirty="0">
                <a:effectLst/>
                <a:latin typeface="Times New Roman" panose="02020603050405020304" pitchFamily="18" charset="0"/>
                <a:ea typeface="Calibri" panose="020F0502020204030204" pitchFamily="34" charset="0"/>
              </a:rPr>
              <a:t> &gt; 0 whose pressure is lower due to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 0 &lt;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 obviously. Hence, the leverage ratio increases pressure on investment when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 0. By reviewing equation 1.8 without the leverage ratio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 the least profitable condition is </a:t>
            </a:r>
            <a:r>
              <a:rPr lang="en-US" sz="2400" i="1" dirty="0">
                <a:effectLst/>
                <a:latin typeface="Times New Roman" panose="02020603050405020304" pitchFamily="18" charset="0"/>
                <a:ea typeface="Calibri" panose="020F0502020204030204" pitchFamily="34" charset="0"/>
              </a:rPr>
              <a:t>p</a:t>
            </a:r>
            <a:r>
              <a:rPr lang="en-US" sz="2400" dirty="0">
                <a:effectLst/>
                <a:latin typeface="Times New Roman" panose="02020603050405020304" pitchFamily="18" charset="0"/>
                <a:ea typeface="Calibri" panose="020F0502020204030204" pitchFamily="34" charset="0"/>
              </a:rPr>
              <a:t> ≥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with note that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&gt; 0. In this case, the pressure on investment will be lower if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&lt;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/(1-</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 such that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&lt;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(1+</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However, the inequality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&lt;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/(1-</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 does not occur if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is too large or </a:t>
            </a:r>
            <a:r>
              <a:rPr lang="en-US" sz="2400" i="1" dirty="0">
                <a:effectLst/>
                <a:latin typeface="Times New Roman" panose="02020603050405020304" pitchFamily="18" charset="0"/>
                <a:ea typeface="Calibri" panose="020F0502020204030204" pitchFamily="34" charset="0"/>
              </a:rPr>
              <a:t>l</a:t>
            </a:r>
            <a:r>
              <a:rPr lang="en-US" sz="2400" dirty="0">
                <a:effectLst/>
                <a:latin typeface="Times New Roman" panose="02020603050405020304" pitchFamily="18" charset="0"/>
                <a:ea typeface="Calibri" panose="020F0502020204030204" pitchFamily="34" charset="0"/>
              </a:rPr>
              <a:t> is too small. Hence, the leverage ratio decreases pressure on investment when it is small enough. Anyway, a small enough leverage ratio is always good for both saving invested money and decreasing pressure on investment if the investor manages well risk of falling share price. Of course, a so large </a:t>
            </a:r>
            <a:r>
              <a:rPr lang="en-US" sz="2400" i="1" dirty="0">
                <a:effectLst/>
                <a:latin typeface="Times New Roman" panose="02020603050405020304" pitchFamily="18" charset="0"/>
                <a:ea typeface="Calibri" panose="020F0502020204030204" pitchFamily="34" charset="0"/>
              </a:rPr>
              <a:t>r</a:t>
            </a:r>
            <a:r>
              <a:rPr lang="en-US" sz="2400" baseline="-25000" dirty="0">
                <a:effectLst/>
                <a:latin typeface="Times New Roman" panose="02020603050405020304" pitchFamily="18" charset="0"/>
                <a:ea typeface="Calibri" panose="020F0502020204030204" pitchFamily="34" charset="0"/>
              </a:rPr>
              <a:t>0</a:t>
            </a:r>
            <a:r>
              <a:rPr lang="en-US" sz="2400" dirty="0">
                <a:effectLst/>
                <a:latin typeface="Times New Roman" panose="02020603050405020304" pitchFamily="18" charset="0"/>
                <a:ea typeface="Calibri" panose="020F0502020204030204" pitchFamily="34" charset="0"/>
              </a:rPr>
              <a:t> (&gt; 0) is always not good.</a:t>
            </a:r>
            <a:endParaRPr lang="en-US" sz="2400" dirty="0"/>
          </a:p>
        </p:txBody>
      </p:sp>
      <p:sp>
        <p:nvSpPr>
          <p:cNvPr id="4" name="Date Placeholder 3">
            <a:extLst>
              <a:ext uri="{FF2B5EF4-FFF2-40B4-BE49-F238E27FC236}">
                <a16:creationId xmlns:a16="http://schemas.microsoft.com/office/drawing/2014/main" id="{7283103F-408C-03DF-1925-4A1818234638}"/>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F4045290-5340-5E7B-72F8-1D45B97CCBD0}"/>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C368F35E-F1E7-140E-DB64-07AB65A2B71E}"/>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40735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5C11-C6C4-34C8-FC98-40C3CF8E5C09}"/>
              </a:ext>
            </a:extLst>
          </p:cNvPr>
          <p:cNvSpPr>
            <a:spLocks noGrp="1"/>
          </p:cNvSpPr>
          <p:nvPr>
            <p:ph type="title"/>
          </p:nvPr>
        </p:nvSpPr>
        <p:spPr/>
        <p:txBody>
          <a:bodyPr/>
          <a:lstStyle/>
          <a:p>
            <a:r>
              <a:rPr lang="en-US" dirty="0"/>
              <a:t>2. Bank depositing and jagged stock investment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54D1C3-4664-EA39-1451-09A9C10C1540}"/>
                  </a:ext>
                </a:extLst>
              </p:cNvPr>
              <p:cNvSpPr>
                <a:spLocks noGrp="1"/>
              </p:cNvSpPr>
              <p:nvPr>
                <p:ph idx="1"/>
              </p:nvPr>
            </p:nvSpPr>
            <p:spPr/>
            <p:txBody>
              <a:bodyPr>
                <a:noAutofit/>
              </a:bodyPr>
              <a:lstStyle/>
              <a:p>
                <a:pPr marL="0" indent="0">
                  <a:buNone/>
                </a:pPr>
                <a:r>
                  <a:rPr lang="en-US" sz="2100" dirty="0">
                    <a:effectLst/>
                    <a:latin typeface="Times New Roman" panose="02020603050405020304" pitchFamily="18" charset="0"/>
                    <a:ea typeface="Calibri" panose="020F0502020204030204" pitchFamily="34" charset="0"/>
                  </a:rPr>
                  <a:t>Suppose the investor deposits money into bank instead, the future value </a:t>
                </a:r>
                <a:r>
                  <a:rPr lang="en-US" sz="2100" i="1" dirty="0">
                    <a:effectLst/>
                    <a:latin typeface="Times New Roman" panose="02020603050405020304" pitchFamily="18" charset="0"/>
                    <a:ea typeface="Calibri" panose="020F0502020204030204" pitchFamily="34" charset="0"/>
                  </a:rPr>
                  <a:t>Y</a:t>
                </a:r>
                <a:r>
                  <a:rPr lang="en-US" sz="2100" dirty="0">
                    <a:effectLst/>
                    <a:latin typeface="Times New Roman" panose="02020603050405020304" pitchFamily="18" charset="0"/>
                    <a:ea typeface="Calibri" panose="020F0502020204030204" pitchFamily="34" charset="0"/>
                  </a:rPr>
                  <a:t> for the starting capital </a:t>
                </a:r>
                <a:r>
                  <a:rPr lang="en-US" sz="2100" i="1" dirty="0">
                    <a:effectLst/>
                    <a:latin typeface="Times New Roman" panose="02020603050405020304" pitchFamily="18" charset="0"/>
                    <a:ea typeface="Calibri" panose="020F0502020204030204" pitchFamily="34" charset="0"/>
                  </a:rPr>
                  <a:t>X</a:t>
                </a:r>
                <a:r>
                  <a:rPr lang="en-US" sz="2100" baseline="-25000" dirty="0">
                    <a:effectLst/>
                    <a:latin typeface="Times New Roman" panose="02020603050405020304" pitchFamily="18" charset="0"/>
                    <a:ea typeface="Calibri" panose="020F0502020204030204" pitchFamily="34" charset="0"/>
                  </a:rPr>
                  <a:t>0</a:t>
                </a:r>
                <a:r>
                  <a:rPr lang="en-US" sz="2100" dirty="0">
                    <a:effectLst/>
                    <a:latin typeface="Times New Roman" panose="02020603050405020304" pitchFamily="18" charset="0"/>
                    <a:ea typeface="Calibri" panose="020F0502020204030204" pitchFamily="34" charset="0"/>
                  </a:rPr>
                  <a:t> given interest rate </a:t>
                </a:r>
                <a:r>
                  <a:rPr lang="en-US" sz="2100" i="1" dirty="0">
                    <a:effectLst/>
                    <a:latin typeface="Times New Roman" panose="02020603050405020304" pitchFamily="18" charset="0"/>
                    <a:ea typeface="Calibri" panose="020F0502020204030204" pitchFamily="34" charset="0"/>
                  </a:rPr>
                  <a:t>p</a:t>
                </a:r>
                <a:r>
                  <a:rPr lang="en-US" sz="2100" dirty="0">
                    <a:effectLst/>
                    <a:latin typeface="Times New Roman" panose="02020603050405020304" pitchFamily="18" charset="0"/>
                    <a:ea typeface="Calibri" panose="020F0502020204030204" pitchFamily="34" charset="0"/>
                  </a:rPr>
                  <a:t> over </a:t>
                </a:r>
                <a:r>
                  <a:rPr lang="en-US" sz="2100" i="1" dirty="0">
                    <a:effectLst/>
                    <a:latin typeface="Times New Roman" panose="02020603050405020304" pitchFamily="18" charset="0"/>
                    <a:ea typeface="Calibri" panose="020F0502020204030204" pitchFamily="34" charset="0"/>
                  </a:rPr>
                  <a:t>n</a:t>
                </a:r>
                <a:r>
                  <a:rPr lang="en-US" sz="2100" dirty="0">
                    <a:effectLst/>
                    <a:latin typeface="Times New Roman" panose="02020603050405020304" pitchFamily="18" charset="0"/>
                    <a:ea typeface="Calibri" panose="020F0502020204030204" pitchFamily="34" charset="0"/>
                  </a:rPr>
                  <a:t> periods of a given time interval is (Wikipedia, Compound interest, 2021):</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21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0</m:t>
                          </m:r>
                        </m:sub>
                      </m:sSub>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0</m:t>
                          </m:r>
                        </m:sub>
                      </m:sSub>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(2.1)</m:t>
                      </m:r>
                    </m:oMath>
                  </m:oMathPara>
                </a14:m>
                <a:endParaRPr lang="en-US" sz="2100" dirty="0"/>
              </a:p>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Where,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2100" i="1">
                                <a:effectLst/>
                                <a:latin typeface="Cambria Math" panose="02040503050406030204" pitchFamily="18" charset="0"/>
                                <a:ea typeface="Calibri" panose="020F0502020204030204" pitchFamily="34" charset="0"/>
                                <a:cs typeface="Times New Roman" panose="02020603050405020304" pitchFamily="18" charset="0"/>
                              </a:rPr>
                              <m:t>0&lt;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100" i="1">
                                <a:latin typeface="Cambria Math" panose="02040503050406030204" pitchFamily="18" charset="0"/>
                                <a:ea typeface="Calibri" panose="020F0502020204030204" pitchFamily="34" charset="0"/>
                              </a:rPr>
                              <m:t>𝑦</m:t>
                            </m:r>
                            <m:r>
                              <a:rPr lang="en-US" sz="2100" i="1">
                                <a:latin typeface="Cambria Math" panose="02040503050406030204" pitchFamily="18" charset="0"/>
                                <a:ea typeface="Calibri" panose="020F0502020204030204" pitchFamily="34" charset="0"/>
                              </a:rPr>
                              <m:t>=1+</m:t>
                            </m:r>
                            <m:r>
                              <a:rPr lang="en-US" sz="2100" i="1">
                                <a:latin typeface="Cambria Math" panose="02040503050406030204" pitchFamily="18" charset="0"/>
                                <a:ea typeface="Calibri" panose="020F0502020204030204" pitchFamily="34" charset="0"/>
                              </a:rPr>
                              <m:t>𝑝</m:t>
                            </m:r>
                          </m:e>
                        </m:mr>
                      </m:m>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100" dirty="0">
                    <a:effectLst/>
                    <a:latin typeface="Times New Roman" panose="02020603050405020304" pitchFamily="18" charset="0"/>
                    <a:ea typeface="Calibri" panose="020F0502020204030204" pitchFamily="34" charset="0"/>
                  </a:rPr>
                  <a:t>Note, </a:t>
                </a:r>
                <a:r>
                  <a:rPr lang="en-US" sz="2100" i="1" dirty="0">
                    <a:effectLst/>
                    <a:latin typeface="Times New Roman" panose="02020603050405020304" pitchFamily="18" charset="0"/>
                    <a:ea typeface="Calibri" panose="020F0502020204030204" pitchFamily="34" charset="0"/>
                  </a:rPr>
                  <a:t>X</a:t>
                </a:r>
                <a:r>
                  <a:rPr lang="en-US" sz="2100" baseline="-25000" dirty="0">
                    <a:effectLst/>
                    <a:latin typeface="Times New Roman" panose="02020603050405020304" pitchFamily="18" charset="0"/>
                    <a:ea typeface="Calibri" panose="020F0502020204030204" pitchFamily="34" charset="0"/>
                  </a:rPr>
                  <a:t>0</a:t>
                </a:r>
                <a:r>
                  <a:rPr lang="en-US" sz="2100" dirty="0">
                    <a:effectLst/>
                    <a:latin typeface="Times New Roman" panose="02020603050405020304" pitchFamily="18" charset="0"/>
                    <a:ea typeface="Calibri" panose="020F0502020204030204" pitchFamily="34" charset="0"/>
                  </a:rPr>
                  <a:t> and </a:t>
                </a:r>
                <a:r>
                  <a:rPr lang="en-US" sz="2100" i="1" dirty="0">
                    <a:effectLst/>
                    <a:latin typeface="Times New Roman" panose="02020603050405020304" pitchFamily="18" charset="0"/>
                    <a:ea typeface="Calibri" panose="020F0502020204030204" pitchFamily="34" charset="0"/>
                  </a:rPr>
                  <a:t>Y</a:t>
                </a:r>
                <a:r>
                  <a:rPr lang="en-US" sz="2100" dirty="0">
                    <a:effectLst/>
                    <a:latin typeface="Times New Roman" panose="02020603050405020304" pitchFamily="18" charset="0"/>
                    <a:ea typeface="Calibri" panose="020F0502020204030204" pitchFamily="34" charset="0"/>
                  </a:rPr>
                  <a:t> also denote the beginning price and the value of a share in stock investment, respectively. As a result, the ROI of bank depositing is: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21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(2.2)</m:t>
                      </m:r>
                    </m:oMath>
                  </m:oMathPara>
                </a14:m>
                <a:endParaRPr lang="en-US" sz="2100" dirty="0"/>
              </a:p>
              <a:p>
                <a:pPr marL="0" indent="0">
                  <a:buNone/>
                </a:pPr>
                <a:r>
                  <a:rPr lang="en-US" sz="2100" dirty="0">
                    <a:effectLst/>
                    <a:latin typeface="Times New Roman" panose="02020603050405020304" pitchFamily="18" charset="0"/>
                    <a:ea typeface="Calibri" panose="020F0502020204030204" pitchFamily="34" charset="0"/>
                  </a:rPr>
                  <a:t>With the same growth, stock investment does not benefit significantly more than bank depositing. Therefore, I propose a so-called jagged stock investment (JSI) strategy in which the chain of buying stock in the given time interval </a:t>
                </a:r>
                <a:r>
                  <a:rPr lang="en-US" sz="2100" i="1" dirty="0">
                    <a:effectLst/>
                    <a:latin typeface="Times New Roman" panose="02020603050405020304" pitchFamily="18" charset="0"/>
                    <a:ea typeface="Calibri" panose="020F0502020204030204" pitchFamily="34" charset="0"/>
                  </a:rPr>
                  <a:t>t</a:t>
                </a:r>
                <a:r>
                  <a:rPr lang="en-US" sz="2100" dirty="0">
                    <a:effectLst/>
                    <a:latin typeface="Times New Roman" panose="02020603050405020304" pitchFamily="18" charset="0"/>
                    <a:ea typeface="Calibri" panose="020F0502020204030204" pitchFamily="34" charset="0"/>
                  </a:rPr>
                  <a:t> is modeled as a saw. The reason is that the price function of a share is not always increased or decreased. Exactly, it varies like a jagged saw. However, if </a:t>
                </a:r>
                <a:r>
                  <a:rPr lang="en-US" sz="2100" i="1" dirty="0">
                    <a:effectLst/>
                    <a:latin typeface="Times New Roman" panose="02020603050405020304" pitchFamily="18" charset="0"/>
                    <a:ea typeface="Calibri" panose="020F0502020204030204" pitchFamily="34" charset="0"/>
                  </a:rPr>
                  <a:t>t</a:t>
                </a:r>
                <a:r>
                  <a:rPr lang="en-US" sz="2100" dirty="0">
                    <a:effectLst/>
                    <a:latin typeface="Times New Roman" panose="02020603050405020304" pitchFamily="18" charset="0"/>
                    <a:ea typeface="Calibri" panose="020F0502020204030204" pitchFamily="34" charset="0"/>
                  </a:rPr>
                  <a:t> is large enough so that it can be divided into </a:t>
                </a:r>
                <a:r>
                  <a:rPr lang="en-US" sz="2100" i="1" dirty="0">
                    <a:effectLst/>
                    <a:latin typeface="Times New Roman" panose="02020603050405020304" pitchFamily="18" charset="0"/>
                    <a:ea typeface="Calibri" panose="020F0502020204030204" pitchFamily="34" charset="0"/>
                  </a:rPr>
                  <a:t>n</a:t>
                </a:r>
                <a:r>
                  <a:rPr lang="en-US" sz="2100" dirty="0">
                    <a:effectLst/>
                    <a:latin typeface="Times New Roman" panose="02020603050405020304" pitchFamily="18" charset="0"/>
                    <a:ea typeface="Calibri" panose="020F0502020204030204" pitchFamily="34" charset="0"/>
                  </a:rPr>
                  <a:t> periods so that the price at the beginning of each period is smaller than the price at the end of such period.</a:t>
                </a:r>
                <a:endParaRPr lang="en-US" sz="2100" dirty="0"/>
              </a:p>
            </p:txBody>
          </p:sp>
        </mc:Choice>
        <mc:Fallback xmlns="">
          <p:sp>
            <p:nvSpPr>
              <p:cNvPr id="3" name="Content Placeholder 2">
                <a:extLst>
                  <a:ext uri="{FF2B5EF4-FFF2-40B4-BE49-F238E27FC236}">
                    <a16:creationId xmlns:a16="http://schemas.microsoft.com/office/drawing/2014/main" id="{9154D1C3-4664-EA39-1451-09A9C10C1540}"/>
                  </a:ext>
                </a:extLst>
              </p:cNvPr>
              <p:cNvSpPr>
                <a:spLocks noGrp="1" noRot="1" noChangeAspect="1" noMove="1" noResize="1" noEditPoints="1" noAdjustHandles="1" noChangeArrowheads="1" noChangeShapeType="1" noTextEdit="1"/>
              </p:cNvSpPr>
              <p:nvPr>
                <p:ph idx="1"/>
              </p:nvPr>
            </p:nvSpPr>
            <p:spPr>
              <a:blipFill>
                <a:blip r:embed="rId2"/>
                <a:stretch>
                  <a:fillRect l="-696" t="-707" r="-638" b="-329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ADF050B-9E51-934A-A862-6397BA0F00A1}"/>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D8CAAAE2-7CCA-9894-9D3A-3EC55A1380B5}"/>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186BFAA7-CE6D-4194-47EF-818F5785462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157140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2886-33B4-9B3F-D4A4-0219DC2B3D4D}"/>
              </a:ext>
            </a:extLst>
          </p:cNvPr>
          <p:cNvSpPr>
            <a:spLocks noGrp="1"/>
          </p:cNvSpPr>
          <p:nvPr>
            <p:ph type="title"/>
          </p:nvPr>
        </p:nvSpPr>
        <p:spPr/>
        <p:txBody>
          <a:bodyPr/>
          <a:lstStyle/>
          <a:p>
            <a:r>
              <a:rPr lang="en-US" dirty="0"/>
              <a:t>2. Bank depositing and jagged stock investment</a:t>
            </a:r>
          </a:p>
        </p:txBody>
      </p:sp>
      <p:sp>
        <p:nvSpPr>
          <p:cNvPr id="3" name="Content Placeholder 2">
            <a:extLst>
              <a:ext uri="{FF2B5EF4-FFF2-40B4-BE49-F238E27FC236}">
                <a16:creationId xmlns:a16="http://schemas.microsoft.com/office/drawing/2014/main" id="{03DE0F92-9454-EA62-0A58-F598045AFFFB}"/>
              </a:ext>
            </a:extLst>
          </p:cNvPr>
          <p:cNvSpPr>
            <a:spLocks noGrp="1"/>
          </p:cNvSpPr>
          <p:nvPr>
            <p:ph idx="1"/>
          </p:nvPr>
        </p:nvSpPr>
        <p:spPr>
          <a:xfrm>
            <a:off x="548639" y="914399"/>
            <a:ext cx="11127545" cy="5176066"/>
          </a:xfrm>
        </p:spPr>
        <p:txBody>
          <a:bodyPr>
            <a:normAutofit/>
          </a:bodyPr>
          <a:lstStyle/>
          <a:p>
            <a:pPr marL="0" indent="0">
              <a:buNone/>
            </a:pPr>
            <a:r>
              <a:rPr lang="en-US" sz="2000" dirty="0">
                <a:effectLst/>
                <a:latin typeface="Times New Roman" panose="02020603050405020304" pitchFamily="18" charset="0"/>
                <a:ea typeface="Calibri" panose="020F0502020204030204" pitchFamily="34" charset="0"/>
              </a:rPr>
              <a:t>For instance, suppose </a:t>
            </a:r>
            <a:r>
              <a:rPr lang="en-US" sz="2000" i="1" dirty="0">
                <a:effectLst/>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 is split into </a:t>
            </a:r>
            <a:r>
              <a:rPr lang="en-US" sz="2000" i="1" dirty="0">
                <a:effectLst/>
                <a:latin typeface="Times New Roman" panose="02020603050405020304" pitchFamily="18" charset="0"/>
                <a:ea typeface="Calibri" panose="020F0502020204030204" pitchFamily="34" charset="0"/>
              </a:rPr>
              <a:t>n</a:t>
            </a:r>
            <a:r>
              <a:rPr lang="en-US" sz="2000" dirty="0">
                <a:effectLst/>
                <a:latin typeface="Times New Roman" panose="02020603050405020304" pitchFamily="18" charset="0"/>
                <a:ea typeface="Calibri" panose="020F0502020204030204" pitchFamily="34" charset="0"/>
              </a:rPr>
              <a:t> periods with </a:t>
            </a:r>
            <a:r>
              <a:rPr lang="en-US" sz="2000" i="1" dirty="0">
                <a:effectLst/>
                <a:latin typeface="Times New Roman" panose="02020603050405020304" pitchFamily="18" charset="0"/>
                <a:ea typeface="Calibri" panose="020F0502020204030204" pitchFamily="34" charset="0"/>
              </a:rPr>
              <a:t>n</a:t>
            </a:r>
            <a:r>
              <a:rPr lang="en-US" sz="2000" dirty="0">
                <a:effectLst/>
                <a:latin typeface="Times New Roman" panose="02020603050405020304" pitchFamily="18" charset="0"/>
                <a:ea typeface="Calibri" panose="020F0502020204030204" pitchFamily="34" charset="0"/>
              </a:rPr>
              <a:t>+1 time points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0</a:t>
            </a:r>
            <a:r>
              <a:rPr lang="en-US"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a:t>
            </a:r>
            <a:r>
              <a:rPr lang="en-US" sz="2000" i="1" dirty="0" err="1">
                <a:effectLst/>
                <a:latin typeface="Times New Roman" panose="02020603050405020304" pitchFamily="18" charset="0"/>
                <a:ea typeface="Calibri" panose="020F0502020204030204" pitchFamily="34" charset="0"/>
              </a:rPr>
              <a:t>t</a:t>
            </a:r>
            <a:r>
              <a:rPr lang="en-US" sz="2000" i="1" baseline="-25000" dirty="0" err="1">
                <a:effectLst/>
                <a:latin typeface="Times New Roman" panose="02020603050405020304" pitchFamily="18" charset="0"/>
                <a:ea typeface="Calibri" panose="020F0502020204030204" pitchFamily="34" charset="0"/>
              </a:rPr>
              <a:t>n</a:t>
            </a:r>
            <a:r>
              <a:rPr lang="en-US" sz="2000" dirty="0">
                <a:effectLst/>
                <a:latin typeface="Times New Roman" panose="02020603050405020304" pitchFamily="18" charset="0"/>
                <a:ea typeface="Calibri" panose="020F0502020204030204" pitchFamily="34" charset="0"/>
              </a:rPr>
              <a:t> along with </a:t>
            </a:r>
            <a:r>
              <a:rPr lang="en-US" sz="2000" i="1" dirty="0">
                <a:effectLst/>
                <a:latin typeface="Times New Roman" panose="02020603050405020304" pitchFamily="18" charset="0"/>
                <a:ea typeface="Calibri" panose="020F0502020204030204" pitchFamily="34" charset="0"/>
              </a:rPr>
              <a:t>n</a:t>
            </a:r>
            <a:r>
              <a:rPr lang="en-US" sz="2000" dirty="0">
                <a:effectLst/>
                <a:latin typeface="Times New Roman" panose="02020603050405020304" pitchFamily="18" charset="0"/>
                <a:ea typeface="Calibri" panose="020F0502020204030204" pitchFamily="34" charset="0"/>
              </a:rPr>
              <a:t>+1 prices </a:t>
            </a:r>
            <a:r>
              <a:rPr lang="en-US" sz="2000" i="1" dirty="0">
                <a:effectLst/>
                <a:latin typeface="Times New Roman" panose="02020603050405020304" pitchFamily="18" charset="0"/>
                <a:ea typeface="Calibri" panose="020F0502020204030204" pitchFamily="34" charset="0"/>
              </a:rPr>
              <a:t>X</a:t>
            </a:r>
            <a:r>
              <a:rPr lang="en-US" sz="2000" baseline="-25000" dirty="0">
                <a:effectLst/>
                <a:latin typeface="Times New Roman" panose="02020603050405020304" pitchFamily="18" charset="0"/>
                <a:ea typeface="Calibri" panose="020F0502020204030204" pitchFamily="34" charset="0"/>
              </a:rPr>
              <a:t>0</a:t>
            </a:r>
            <a:r>
              <a:rPr lang="en-US"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X</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X</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a:t>
            </a:r>
            <a:r>
              <a:rPr lang="en-US" sz="2000" i="1" dirty="0" err="1">
                <a:effectLst/>
                <a:latin typeface="Times New Roman" panose="02020603050405020304" pitchFamily="18" charset="0"/>
                <a:ea typeface="Calibri" panose="020F0502020204030204" pitchFamily="34" charset="0"/>
              </a:rPr>
              <a:t>X</a:t>
            </a:r>
            <a:r>
              <a:rPr lang="en-US" sz="2000" i="1" baseline="-25000" dirty="0" err="1">
                <a:effectLst/>
                <a:latin typeface="Times New Roman" panose="02020603050405020304" pitchFamily="18" charset="0"/>
                <a:ea typeface="Calibri" panose="020F0502020204030204" pitchFamily="34" charset="0"/>
              </a:rPr>
              <a:t>n</a:t>
            </a:r>
            <a:r>
              <a:rPr lang="en-US" sz="2000" dirty="0">
                <a:effectLst/>
                <a:latin typeface="Times New Roman" panose="02020603050405020304" pitchFamily="18" charset="0"/>
                <a:ea typeface="Calibri" panose="020F0502020204030204" pitchFamily="34" charset="0"/>
              </a:rPr>
              <a:t>. According to JSI strategy, the share </a:t>
            </a:r>
            <a:r>
              <a:rPr lang="en-US" sz="2000" i="1" dirty="0">
                <a:effectLst/>
                <a:latin typeface="Times New Roman" panose="02020603050405020304" pitchFamily="18" charset="0"/>
                <a:ea typeface="Calibri" panose="020F0502020204030204" pitchFamily="34" charset="0"/>
              </a:rPr>
              <a:t>A</a:t>
            </a:r>
            <a:r>
              <a:rPr lang="en-US" sz="2000" dirty="0">
                <a:effectLst/>
                <a:latin typeface="Times New Roman" panose="02020603050405020304" pitchFamily="18" charset="0"/>
                <a:ea typeface="Calibri" panose="020F0502020204030204" pitchFamily="34" charset="0"/>
              </a:rPr>
              <a:t> is bought repeatedly and consequently at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a:t>
            </a:r>
            <a:r>
              <a:rPr lang="en-US" sz="2000" i="1" dirty="0" err="1">
                <a:effectLst/>
                <a:latin typeface="Times New Roman" panose="02020603050405020304" pitchFamily="18" charset="0"/>
                <a:ea typeface="Calibri" panose="020F0502020204030204" pitchFamily="34" charset="0"/>
              </a:rPr>
              <a:t>t</a:t>
            </a:r>
            <a:r>
              <a:rPr lang="en-US" sz="2000" i="1" baseline="-25000" dirty="0" err="1">
                <a:effectLst/>
                <a:latin typeface="Times New Roman" panose="02020603050405020304" pitchFamily="18" charset="0"/>
                <a:ea typeface="Calibri" panose="020F0502020204030204" pitchFamily="34" charset="0"/>
              </a:rPr>
              <a:t>n</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so that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&gt;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for all </a:t>
            </a:r>
            <a:r>
              <a:rPr lang="en-US" sz="2000" i="1" dirty="0" err="1">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It is possible that many prices after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and before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are larger than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Moreover, many prices after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and before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may be smaller than </a:t>
            </a:r>
            <a:r>
              <a:rPr lang="en-US" sz="2000"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This JSI strategy is first order JSI strategy in which </a:t>
            </a:r>
            <a:r>
              <a:rPr lang="en-US" sz="2000" i="1" dirty="0">
                <a:effectLst/>
                <a:latin typeface="Times New Roman" panose="02020603050405020304" pitchFamily="18" charset="0"/>
                <a:ea typeface="Calibri" panose="020F0502020204030204" pitchFamily="34" charset="0"/>
              </a:rPr>
              <a:t>A</a:t>
            </a:r>
            <a:r>
              <a:rPr lang="en-US" sz="2000" dirty="0">
                <a:effectLst/>
                <a:latin typeface="Times New Roman" panose="02020603050405020304" pitchFamily="18" charset="0"/>
                <a:ea typeface="Calibri" panose="020F0502020204030204" pitchFamily="34" charset="0"/>
              </a:rPr>
              <a:t> is only bought at the first level in the chain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a:t>
            </a:r>
            <a:r>
              <a:rPr lang="en-US" sz="2000" i="1" dirty="0" err="1">
                <a:effectLst/>
                <a:latin typeface="Times New Roman" panose="02020603050405020304" pitchFamily="18" charset="0"/>
                <a:ea typeface="Calibri" panose="020F0502020204030204" pitchFamily="34" charset="0"/>
              </a:rPr>
              <a:t>t</a:t>
            </a:r>
            <a:r>
              <a:rPr lang="en-US" sz="2000" i="1" baseline="-25000" dirty="0" err="1">
                <a:effectLst/>
                <a:latin typeface="Times New Roman" panose="02020603050405020304" pitchFamily="18" charset="0"/>
                <a:ea typeface="Calibri" panose="020F0502020204030204" pitchFamily="34" charset="0"/>
              </a:rPr>
              <a:t>n</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with note that the starting purchase (</a:t>
            </a:r>
            <a:r>
              <a:rPr lang="en-US" sz="2000" i="1" dirty="0">
                <a:effectLst/>
                <a:latin typeface="Times New Roman" panose="02020603050405020304" pitchFamily="18" charset="0"/>
                <a:ea typeface="Calibri" panose="020F0502020204030204" pitchFamily="34" charset="0"/>
              </a:rPr>
              <a:t>X</a:t>
            </a:r>
            <a:r>
              <a:rPr lang="en-US" sz="2000" baseline="-25000" dirty="0">
                <a:effectLst/>
                <a:latin typeface="Times New Roman" panose="02020603050405020304" pitchFamily="18" charset="0"/>
                <a:ea typeface="Calibri" panose="020F0502020204030204" pitchFamily="34" charset="0"/>
              </a:rPr>
              <a:t>0</a:t>
            </a:r>
            <a:r>
              <a:rPr lang="en-US" sz="2000" dirty="0">
                <a:effectLst/>
                <a:latin typeface="Times New Roman" panose="02020603050405020304" pitchFamily="18" charset="0"/>
                <a:ea typeface="Calibri" panose="020F0502020204030204" pitchFamily="34" charset="0"/>
              </a:rPr>
              <a:t>) is excluded because it is default. In other words, given the chain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t</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a:t>
            </a:r>
            <a:r>
              <a:rPr lang="en-US" sz="2000" i="1" dirty="0" err="1">
                <a:effectLst/>
                <a:latin typeface="Times New Roman" panose="02020603050405020304" pitchFamily="18" charset="0"/>
                <a:ea typeface="Calibri" panose="020F0502020204030204" pitchFamily="34" charset="0"/>
              </a:rPr>
              <a:t>t</a:t>
            </a:r>
            <a:r>
              <a:rPr lang="en-US" sz="2000" i="1" baseline="-25000" dirty="0" err="1">
                <a:effectLst/>
                <a:latin typeface="Times New Roman" panose="02020603050405020304" pitchFamily="18" charset="0"/>
                <a:ea typeface="Calibri" panose="020F0502020204030204" pitchFamily="34" charset="0"/>
              </a:rPr>
              <a:t>n</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there are </a:t>
            </a:r>
            <a:r>
              <a:rPr lang="en-US" sz="2000" i="1" dirty="0">
                <a:effectLst/>
                <a:latin typeface="Times New Roman" panose="02020603050405020304" pitchFamily="18" charset="0"/>
                <a:ea typeface="Calibri" panose="020F0502020204030204" pitchFamily="34" charset="0"/>
              </a:rPr>
              <a:t>n</a:t>
            </a:r>
            <a:r>
              <a:rPr lang="en-US" sz="2000" dirty="0">
                <a:effectLst/>
                <a:latin typeface="Times New Roman" panose="02020603050405020304" pitchFamily="18" charset="0"/>
                <a:ea typeface="Calibri" panose="020F0502020204030204" pitchFamily="34" charset="0"/>
              </a:rPr>
              <a:t>–1 lines of bought replications of </a:t>
            </a:r>
            <a:r>
              <a:rPr lang="en-US" sz="2000" i="1" dirty="0">
                <a:effectLst/>
                <a:latin typeface="Times New Roman" panose="02020603050405020304" pitchFamily="18" charset="0"/>
                <a:ea typeface="Calibri" panose="020F0502020204030204" pitchFamily="34" charset="0"/>
              </a:rPr>
              <a:t>A</a:t>
            </a:r>
            <a:r>
              <a:rPr lang="en-US" sz="2000" dirty="0">
                <a:effectLst/>
                <a:latin typeface="Times New Roman" panose="02020603050405020304" pitchFamily="18" charset="0"/>
                <a:ea typeface="Calibri" panose="020F0502020204030204" pitchFamily="34" charset="0"/>
              </a:rPr>
              <a:t>. Note, JSI strategy assumes that in the overview, stock price is increased when the own company gets profitable in the time interval </a:t>
            </a:r>
            <a:r>
              <a:rPr lang="en-US" sz="2000" i="1" dirty="0">
                <a:effectLst/>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 Figure 1 illustrates JSI strategy.</a:t>
            </a:r>
          </a:p>
          <a:p>
            <a:pPr marL="0" indent="0">
              <a:buNone/>
            </a:pPr>
            <a:endParaRPr lang="en-US" sz="2000" dirty="0">
              <a:ea typeface="Calibri" panose="020F0502020204030204" pitchFamily="34" charset="0"/>
            </a:endParaRPr>
          </a:p>
          <a:p>
            <a:pPr marL="0" indent="0">
              <a:buNone/>
            </a:pPr>
            <a:endParaRPr lang="en-US" sz="2000" dirty="0">
              <a:effectLst/>
              <a:latin typeface="Times New Roman" panose="02020603050405020304" pitchFamily="18" charset="0"/>
              <a:ea typeface="Calibri" panose="020F0502020204030204" pitchFamily="34" charset="0"/>
            </a:endParaRPr>
          </a:p>
          <a:p>
            <a:pPr marL="0" indent="0">
              <a:buNone/>
            </a:pPr>
            <a:endParaRPr lang="en-US" sz="2000" dirty="0">
              <a:ea typeface="Calibri" panose="020F0502020204030204" pitchFamily="34" charset="0"/>
            </a:endParaRPr>
          </a:p>
          <a:p>
            <a:pPr marL="0" indent="0">
              <a:buNone/>
            </a:pPr>
            <a:r>
              <a:rPr lang="en-US" sz="2000" b="1" dirty="0">
                <a:effectLst/>
                <a:latin typeface="Times New Roman" panose="02020603050405020304" pitchFamily="18" charset="0"/>
                <a:ea typeface="Calibri" panose="020F0502020204030204" pitchFamily="34" charset="0"/>
              </a:rPr>
              <a:t>Figure 1.</a:t>
            </a:r>
            <a:r>
              <a:rPr lang="en-US" sz="2000" dirty="0">
                <a:effectLst/>
                <a:latin typeface="Times New Roman" panose="02020603050405020304" pitchFamily="18" charset="0"/>
                <a:ea typeface="Calibri" panose="020F0502020204030204" pitchFamily="34" charset="0"/>
              </a:rPr>
              <a:t> JSI strategy</a:t>
            </a:r>
          </a:p>
          <a:p>
            <a:pPr marL="0" indent="0">
              <a:buNone/>
            </a:pPr>
            <a:endParaRPr lang="en-US" sz="2000" dirty="0">
              <a:ea typeface="Calibri" panose="020F0502020204030204" pitchFamily="34" charset="0"/>
            </a:endParaRPr>
          </a:p>
          <a:p>
            <a:pPr marL="0" indent="0">
              <a:buNone/>
            </a:pPr>
            <a:endParaRPr lang="en-US" sz="2000" dirty="0">
              <a:effectLst/>
              <a:latin typeface="Times New Roman" panose="02020603050405020304" pitchFamily="18" charset="0"/>
              <a:ea typeface="Calibri" panose="020F0502020204030204" pitchFamily="34" charset="0"/>
            </a:endParaRPr>
          </a:p>
          <a:p>
            <a:pPr marL="0" indent="0">
              <a:buNone/>
            </a:pPr>
            <a:endParaRPr lang="en-US" sz="2000" dirty="0">
              <a:ea typeface="Calibri" panose="020F0502020204030204" pitchFamily="34" charset="0"/>
            </a:endParaRPr>
          </a:p>
          <a:p>
            <a:pPr marL="0" indent="0">
              <a:buNone/>
            </a:pPr>
            <a:endParaRPr lang="en-US" sz="2000" dirty="0">
              <a:effectLst/>
              <a:latin typeface="Times New Roman" panose="02020603050405020304" pitchFamily="18" charset="0"/>
              <a:ea typeface="Calibri" panose="020F0502020204030204" pitchFamily="34" charset="0"/>
            </a:endParaRPr>
          </a:p>
          <a:p>
            <a:pPr marL="0" indent="0">
              <a:buNone/>
            </a:pPr>
            <a:endParaRPr lang="en-US" sz="2000" dirty="0"/>
          </a:p>
        </p:txBody>
      </p:sp>
      <p:sp>
        <p:nvSpPr>
          <p:cNvPr id="4" name="Date Placeholder 3">
            <a:extLst>
              <a:ext uri="{FF2B5EF4-FFF2-40B4-BE49-F238E27FC236}">
                <a16:creationId xmlns:a16="http://schemas.microsoft.com/office/drawing/2014/main" id="{E0D2201B-3626-F501-FD3E-363976DDC3C6}"/>
              </a:ext>
            </a:extLst>
          </p:cNvPr>
          <p:cNvSpPr>
            <a:spLocks noGrp="1"/>
          </p:cNvSpPr>
          <p:nvPr>
            <p:ph type="dt" sz="half" idx="10"/>
          </p:nvPr>
        </p:nvSpPr>
        <p:spPr/>
        <p:txBody>
          <a:bodyPr/>
          <a:lstStyle/>
          <a:p>
            <a:r>
              <a:rPr lang="en-US"/>
              <a:t>10/12/2022</a:t>
            </a:r>
          </a:p>
        </p:txBody>
      </p:sp>
      <p:sp>
        <p:nvSpPr>
          <p:cNvPr id="5" name="Footer Placeholder 4">
            <a:extLst>
              <a:ext uri="{FF2B5EF4-FFF2-40B4-BE49-F238E27FC236}">
                <a16:creationId xmlns:a16="http://schemas.microsoft.com/office/drawing/2014/main" id="{CF7D4D60-182D-2181-2C06-43B95B1ED2D9}"/>
              </a:ext>
            </a:extLst>
          </p:cNvPr>
          <p:cNvSpPr>
            <a:spLocks noGrp="1"/>
          </p:cNvSpPr>
          <p:nvPr>
            <p:ph type="ftr" sz="quarter" idx="11"/>
          </p:nvPr>
        </p:nvSpPr>
        <p:spPr/>
        <p:txBody>
          <a:bodyPr/>
          <a:lstStyle/>
          <a:p>
            <a:r>
              <a:rPr lang="en-US"/>
              <a:t>Jagged stock investment strategy - Loc Nguyen</a:t>
            </a:r>
          </a:p>
        </p:txBody>
      </p:sp>
      <p:sp>
        <p:nvSpPr>
          <p:cNvPr id="6" name="Slide Number Placeholder 5">
            <a:extLst>
              <a:ext uri="{FF2B5EF4-FFF2-40B4-BE49-F238E27FC236}">
                <a16:creationId xmlns:a16="http://schemas.microsoft.com/office/drawing/2014/main" id="{B36FCAA8-DD9D-96D6-EA4E-1CA11A371963}"/>
              </a:ext>
            </a:extLst>
          </p:cNvPr>
          <p:cNvSpPr>
            <a:spLocks noGrp="1"/>
          </p:cNvSpPr>
          <p:nvPr>
            <p:ph type="sldNum" sz="quarter" idx="12"/>
          </p:nvPr>
        </p:nvSpPr>
        <p:spPr/>
        <p:txBody>
          <a:bodyPr/>
          <a:lstStyle/>
          <a:p>
            <a:fld id="{5DB5036F-1FF2-46C4-8D2B-59C7E3B91952}" type="slidenum">
              <a:rPr lang="en-US" smtClean="0"/>
              <a:pPr/>
              <a:t>9</a:t>
            </a:fld>
            <a:endParaRPr lang="en-US"/>
          </a:p>
        </p:txBody>
      </p:sp>
      <p:pic>
        <p:nvPicPr>
          <p:cNvPr id="7" name="Picture 6" descr="Chart, line chart&#10;&#10;Description automatically generated">
            <a:extLst>
              <a:ext uri="{FF2B5EF4-FFF2-40B4-BE49-F238E27FC236}">
                <a16:creationId xmlns:a16="http://schemas.microsoft.com/office/drawing/2014/main" id="{8A563AA6-8A4F-A00C-78D4-DAAB5F95D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142" y="3429000"/>
            <a:ext cx="2885715" cy="2571429"/>
          </a:xfrm>
          <a:prstGeom prst="rect">
            <a:avLst/>
          </a:prstGeom>
        </p:spPr>
      </p:pic>
    </p:spTree>
    <p:extLst>
      <p:ext uri="{BB962C8B-B14F-4D97-AF65-F5344CB8AC3E}">
        <p14:creationId xmlns:p14="http://schemas.microsoft.com/office/powerpoint/2010/main" val="312627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2664</Words>
  <Application>Microsoft Office PowerPoint</Application>
  <PresentationFormat>Widescreen</PresentationFormat>
  <Paragraphs>174</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Times New Roman</vt:lpstr>
      <vt:lpstr>Office Theme</vt:lpstr>
      <vt:lpstr>Jagged stock investment strategy</vt:lpstr>
      <vt:lpstr>Abstract</vt:lpstr>
      <vt:lpstr>Table of contents</vt:lpstr>
      <vt:lpstr>1. Stock investment</vt:lpstr>
      <vt:lpstr>1. Stock investment</vt:lpstr>
      <vt:lpstr>1. Stock investment</vt:lpstr>
      <vt:lpstr>1. Stock investment</vt:lpstr>
      <vt:lpstr>2. Bank depositing and jagged stock investment</vt:lpstr>
      <vt:lpstr>2. Bank depositing and jagged stock investment</vt:lpstr>
      <vt:lpstr>2. Bank depositing and jagged stock investment</vt:lpstr>
      <vt:lpstr>2. Bank depositing and jagged stock investment</vt:lpstr>
      <vt:lpstr>2. Bank depositing and jagged stock investment</vt:lpstr>
      <vt:lpstr>2. Bank depositing and jagged stock investment</vt:lpstr>
      <vt:lpstr>2. Bank depositing and jagged stock investment</vt:lpstr>
      <vt:lpstr>2. Bank depositing and jagged stock investment</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359</cp:revision>
  <dcterms:created xsi:type="dcterms:W3CDTF">2017-06-28T03:43:04Z</dcterms:created>
  <dcterms:modified xsi:type="dcterms:W3CDTF">2022-12-10T14:59:21Z</dcterms:modified>
</cp:coreProperties>
</file>