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67" r:id="rId14"/>
    <p:sldId id="379" r:id="rId15"/>
    <p:sldId id="380" r:id="rId16"/>
    <p:sldId id="381" r:id="rId17"/>
    <p:sldId id="382" r:id="rId18"/>
    <p:sldId id="368" r:id="rId19"/>
    <p:sldId id="383" r:id="rId20"/>
    <p:sldId id="369" r:id="rId21"/>
    <p:sldId id="311" r:id="rId22"/>
    <p:sldId id="3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3807" autoAdjust="0"/>
  </p:normalViewPr>
  <p:slideViewPr>
    <p:cSldViewPr snapToGrid="0">
      <p:cViewPr varScale="1">
        <p:scale>
          <a:sx n="69" d="100"/>
          <a:sy n="69" d="100"/>
        </p:scale>
        <p:origin x="7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2/26/2021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21</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Inertial weight and constriction coefficient are common solutions for dynamic problem. Local best topology and dynamic topology are common solutions of premature problem. The topology from equations 1.1, 1.3, 1.4, and 1.5 is static [2, p. 6] because it is kept intact over all iterations.</a:t>
            </a:r>
          </a:p>
        </p:txBody>
      </p:sp>
      <p:sp>
        <p:nvSpPr>
          <p:cNvPr id="4" name="Slide Number Placeholder 3"/>
          <p:cNvSpPr>
            <a:spLocks noGrp="1"/>
          </p:cNvSpPr>
          <p:nvPr>
            <p:ph type="sldNum" sz="quarter" idx="5"/>
          </p:nvPr>
        </p:nvSpPr>
        <p:spPr/>
        <p:txBody>
          <a:bodyPr/>
          <a:lstStyle/>
          <a:p>
            <a:fld id="{583153D4-6007-4D70-A0D5-F421EBC11E1D}" type="slidenum">
              <a:rPr lang="en-US" smtClean="0"/>
              <a:t>14</a:t>
            </a:fld>
            <a:endParaRPr lang="en-US"/>
          </a:p>
        </p:txBody>
      </p:sp>
    </p:spTree>
    <p:extLst>
      <p:ext uri="{BB962C8B-B14F-4D97-AF65-F5344CB8AC3E}">
        <p14:creationId xmlns:p14="http://schemas.microsoft.com/office/powerpoint/2010/main" val="268446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6C443C5-9896-4FD6-8907-63FA806FC061}" type="datetime1">
              <a:rPr lang="en-US" smtClean="0"/>
              <a:t>2/26/2021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AE09524-0B32-44E6-BBD9-E684CA7A71D1}" type="datetime1">
              <a:rPr lang="en-US" smtClean="0"/>
              <a:t>2/26/2021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126A1F4-AC75-4FB5-B7F6-BC63D3878045}" type="datetime1">
              <a:rPr lang="en-US" smtClean="0"/>
              <a:t>2/26/2021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4E10A670-4E98-4FA5-A2C2-4F9C00874B7B}" type="datetime1">
              <a:rPr lang="en-US" smtClean="0"/>
              <a:t>2/26/2021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BB328E5-528A-482D-A24C-DF2DFCFC26D5}" type="datetime1">
              <a:rPr lang="en-US" smtClean="0"/>
              <a:t>2/26/2021</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4240D55-2B9C-4000-872C-BC2E0A39B66A}" type="datetime1">
              <a:rPr lang="en-US" smtClean="0"/>
              <a:t>2/26/2021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3AD9469-C7BB-4C95-9650-8A5B7EFE1B19}" type="datetime1">
              <a:rPr lang="en-US" smtClean="0"/>
              <a:t>2/26/2021</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B245276-D03F-469E-9E86-BC4A9412881C}" type="datetime1">
              <a:rPr lang="en-US" smtClean="0"/>
              <a:t>2/26/2021</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AEF8DD84-7905-4DFE-89E3-288ABB97B557}" type="datetime1">
              <a:rPr lang="en-US" smtClean="0"/>
              <a:t>2/26/2021</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DC679EEB-5F96-4936-96A6-45EC20F93502}" type="datetime1">
              <a:rPr lang="en-US" smtClean="0"/>
              <a:t>2/26/2021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3F53566-36C1-44D6-8180-076057385EDC}" type="datetime1">
              <a:rPr lang="en-US" smtClean="0"/>
              <a:t>2/26/2021</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8EF4E3AB-AC54-4118-A9A7-78F60063BC93}" type="datetime1">
              <a:rPr lang="en-US" smtClean="0"/>
              <a:t>2/26/2021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A general framework of PSO - Loc Nguyen - VIT</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A general framework of</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a:t>
            </a:r>
          </a:p>
          <a:p>
            <a:r>
              <a:rPr lang="en-US" dirty="0"/>
              <a:t>Independent scholar,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5E4A7863-A1EE-4054-91EE-C7A7B1A1205F}" type="datetime1">
              <a:rPr lang="en-US" smtClean="0"/>
              <a:t>2/26/2021</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m:ctrlPr>
                        </m:sSubPr>
                        <m:e>
                          <m:r>
                            <a:rPr lang="en-US" b="1" i="1"/>
                            <m:t>𝒗</m:t>
                          </m:r>
                        </m:e>
                        <m:sub>
                          <m:r>
                            <a:rPr lang="en-US" i="1"/>
                            <m:t>𝑖</m:t>
                          </m:r>
                        </m:sub>
                      </m:sSub>
                      <m:r>
                        <a:rPr lang="en-US" i="1"/>
                        <m:t>=</m:t>
                      </m:r>
                      <m:r>
                        <a:rPr lang="en-US" i="1"/>
                        <m:t>𝜒</m:t>
                      </m:r>
                      <m:d>
                        <m:dPr>
                          <m:ctrlPr>
                            <a:rPr lang="en-US" i="1"/>
                          </m:ctrlPr>
                        </m:dPr>
                        <m:e>
                          <m:sSub>
                            <m:sSubPr>
                              <m:ctrlPr>
                                <a:rPr lang="en-US" i="1"/>
                              </m:ctrlPr>
                            </m:sSubPr>
                            <m:e>
                              <m:r>
                                <a:rPr lang="en-US" b="1" i="1"/>
                                <m:t>𝒗</m:t>
                              </m:r>
                            </m:e>
                            <m:sub>
                              <m:r>
                                <a:rPr lang="en-US" i="1"/>
                                <m:t>𝑖</m:t>
                              </m:r>
                            </m:sub>
                          </m:sSub>
                          <m:r>
                            <a:rPr lang="en-US" i="1"/>
                            <m:t>+</m:t>
                          </m:r>
                          <m:r>
                            <a:rPr lang="en-US" i="1"/>
                            <m:t>𝑈</m:t>
                          </m:r>
                          <m:d>
                            <m:dPr>
                              <m:ctrlPr>
                                <a:rPr lang="en-US" i="1"/>
                              </m:ctrlPr>
                            </m:dPr>
                            <m:e>
                              <m:r>
                                <a:rPr lang="en-US" i="1"/>
                                <m:t>0,</m:t>
                              </m:r>
                              <m:sSub>
                                <m:sSubPr>
                                  <m:ctrlPr>
                                    <a:rPr lang="en-US" i="1"/>
                                  </m:ctrlPr>
                                </m:sSubPr>
                                <m:e>
                                  <m:r>
                                    <a:rPr lang="en-US" i="1"/>
                                    <m:t>𝜙</m:t>
                                  </m:r>
                                </m:e>
                                <m:sub>
                                  <m:r>
                                    <a:rPr lang="en-US" i="1"/>
                                    <m:t>1</m:t>
                                  </m:r>
                                </m:sub>
                              </m:sSub>
                            </m:e>
                          </m:d>
                          <m:r>
                            <a:rPr lang="en-US" i="1"/>
                            <m:t>⨂</m:t>
                          </m:r>
                          <m:d>
                            <m:dPr>
                              <m:ctrlPr>
                                <a:rPr lang="en-US" i="1"/>
                              </m:ctrlPr>
                            </m:dPr>
                            <m:e>
                              <m:sSub>
                                <m:sSubPr>
                                  <m:ctrlPr>
                                    <a:rPr lang="en-US" i="1"/>
                                  </m:ctrlPr>
                                </m:sSubPr>
                                <m:e>
                                  <m:r>
                                    <a:rPr lang="en-US" b="1" i="1"/>
                                    <m:t>𝒑</m:t>
                                  </m:r>
                                </m:e>
                                <m:sub>
                                  <m:r>
                                    <a:rPr lang="en-US" i="1"/>
                                    <m:t>𝑖</m:t>
                                  </m:r>
                                </m:sub>
                              </m:sSub>
                              <m:r>
                                <a:rPr lang="en-US" i="1"/>
                                <m:t>−</m:t>
                              </m:r>
                              <m:sSub>
                                <m:sSubPr>
                                  <m:ctrlPr>
                                    <a:rPr lang="en-US" i="1"/>
                                  </m:ctrlPr>
                                </m:sSubPr>
                                <m:e>
                                  <m:r>
                                    <a:rPr lang="en-US" b="1" i="1"/>
                                    <m:t>𝒙</m:t>
                                  </m:r>
                                </m:e>
                                <m:sub>
                                  <m:r>
                                    <a:rPr lang="en-US" i="1"/>
                                    <m:t>𝑖</m:t>
                                  </m:r>
                                </m:sub>
                              </m:sSub>
                            </m:e>
                          </m:d>
                          <m:r>
                            <a:rPr lang="en-US" i="1"/>
                            <m:t>+</m:t>
                          </m:r>
                          <m:r>
                            <a:rPr lang="en-US" i="1"/>
                            <m:t>𝑈</m:t>
                          </m:r>
                          <m:d>
                            <m:dPr>
                              <m:ctrlPr>
                                <a:rPr lang="en-US" i="1"/>
                              </m:ctrlPr>
                            </m:dPr>
                            <m:e>
                              <m:r>
                                <a:rPr lang="en-US" i="1"/>
                                <m:t>0,</m:t>
                              </m:r>
                              <m:sSub>
                                <m:sSubPr>
                                  <m:ctrlPr>
                                    <a:rPr lang="en-US" i="1"/>
                                  </m:ctrlPr>
                                </m:sSubPr>
                                <m:e>
                                  <m:r>
                                    <a:rPr lang="en-US" i="1"/>
                                    <m:t>𝜙</m:t>
                                  </m:r>
                                </m:e>
                                <m:sub>
                                  <m:r>
                                    <a:rPr lang="en-US" i="1"/>
                                    <m:t>2</m:t>
                                  </m:r>
                                </m:sub>
                              </m:sSub>
                            </m:e>
                          </m:d>
                          <m:r>
                            <a:rPr lang="en-US" i="1"/>
                            <m:t>⨂</m:t>
                          </m:r>
                          <m:d>
                            <m:dPr>
                              <m:ctrlPr>
                                <a:rPr lang="en-US" i="1"/>
                              </m:ctrlPr>
                            </m:dPr>
                            <m:e>
                              <m:sSub>
                                <m:sSubPr>
                                  <m:ctrlPr>
                                    <a:rPr lang="en-US" i="1"/>
                                  </m:ctrlPr>
                                </m:sSubPr>
                                <m:e>
                                  <m:r>
                                    <a:rPr lang="en-US" b="1" i="1"/>
                                    <m:t>𝒑</m:t>
                                  </m:r>
                                </m:e>
                                <m:sub>
                                  <m:r>
                                    <a:rPr lang="en-US" i="1"/>
                                    <m:t>𝑔</m:t>
                                  </m:r>
                                </m:sub>
                              </m:sSub>
                              <m:r>
                                <a:rPr lang="en-US" i="1"/>
                                <m:t>−</m:t>
                              </m:r>
                              <m:sSub>
                                <m:sSubPr>
                                  <m:ctrlPr>
                                    <a:rPr lang="en-US" i="1"/>
                                  </m:ctrlPr>
                                </m:sSubPr>
                                <m:e>
                                  <m:r>
                                    <a:rPr lang="en-US" b="1" i="1"/>
                                    <m:t>𝒙</m:t>
                                  </m:r>
                                </m:e>
                                <m:sub>
                                  <m:r>
                                    <a:rPr lang="en-US" i="1"/>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1.2 is the special case of equation 1.3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m:ctrlPr>
                        </m:sSubPr>
                        <m:e>
                          <m:r>
                            <a:rPr lang="en-US" b="1" i="1"/>
                            <m:t>𝒗</m:t>
                          </m:r>
                        </m:e>
                        <m:sub>
                          <m:r>
                            <a:rPr lang="en-US" i="1"/>
                            <m:t>𝑖</m:t>
                          </m:r>
                        </m:sub>
                      </m:sSub>
                      <m:r>
                        <a:rPr lang="en-US" i="1"/>
                        <m:t>=</m:t>
                      </m:r>
                      <m:r>
                        <a:rPr lang="en-US" i="1"/>
                        <m:t>𝜒</m:t>
                      </m:r>
                      <m:d>
                        <m:dPr>
                          <m:ctrlPr>
                            <a:rPr lang="en-US" i="1"/>
                          </m:ctrlPr>
                        </m:dPr>
                        <m:e>
                          <m:sSub>
                            <m:sSubPr>
                              <m:ctrlPr>
                                <a:rPr lang="en-US" i="1"/>
                              </m:ctrlPr>
                            </m:sSubPr>
                            <m:e>
                              <m:r>
                                <a:rPr lang="en-US" b="1" i="1"/>
                                <m:t>𝒗</m:t>
                              </m:r>
                            </m:e>
                            <m:sub>
                              <m:r>
                                <a:rPr lang="en-US" i="1"/>
                                <m:t>𝑖</m:t>
                              </m:r>
                            </m:sub>
                          </m:sSub>
                          <m:r>
                            <a:rPr lang="en-US" i="1"/>
                            <m:t>+</m:t>
                          </m:r>
                          <m:f>
                            <m:fPr>
                              <m:ctrlPr>
                                <a:rPr lang="en-US" i="1"/>
                              </m:ctrlPr>
                            </m:fPr>
                            <m:num>
                              <m:r>
                                <a:rPr lang="en-US" i="1"/>
                                <m:t>1</m:t>
                              </m:r>
                            </m:num>
                            <m:den>
                              <m:sSub>
                                <m:sSubPr>
                                  <m:ctrlPr>
                                    <a:rPr lang="en-US" i="1"/>
                                  </m:ctrlPr>
                                </m:sSubPr>
                                <m:e>
                                  <m:r>
                                    <a:rPr lang="en-US" i="1"/>
                                    <m:t>𝐾</m:t>
                                  </m:r>
                                </m:e>
                                <m:sub>
                                  <m:r>
                                    <a:rPr lang="en-US" i="1"/>
                                    <m:t>𝑖</m:t>
                                  </m:r>
                                </m:sub>
                              </m:sSub>
                            </m:den>
                          </m:f>
                          <m:nary>
                            <m:naryPr>
                              <m:chr m:val="∑"/>
                              <m:limLoc m:val="undOvr"/>
                              <m:ctrlPr>
                                <a:rPr lang="en-US" i="1"/>
                              </m:ctrlPr>
                            </m:naryPr>
                            <m:sub>
                              <m:r>
                                <a:rPr lang="en-US" i="1"/>
                                <m:t>𝑘</m:t>
                              </m:r>
                              <m:r>
                                <a:rPr lang="en-US" i="1"/>
                                <m:t>=1</m:t>
                              </m:r>
                            </m:sub>
                            <m:sup>
                              <m:sSub>
                                <m:sSubPr>
                                  <m:ctrlPr>
                                    <a:rPr lang="en-US" i="1"/>
                                  </m:ctrlPr>
                                </m:sSubPr>
                                <m:e>
                                  <m:r>
                                    <a:rPr lang="en-US" i="1"/>
                                    <m:t>𝐾</m:t>
                                  </m:r>
                                </m:e>
                                <m:sub>
                                  <m:r>
                                    <a:rPr lang="en-US" i="1"/>
                                    <m:t>𝑖</m:t>
                                  </m:r>
                                </m:sub>
                              </m:sSub>
                            </m:sup>
                            <m:e>
                              <m:r>
                                <a:rPr lang="en-US" i="1"/>
                                <m:t>𝑈</m:t>
                              </m:r>
                              <m:d>
                                <m:dPr>
                                  <m:ctrlPr>
                                    <a:rPr lang="en-US" i="1"/>
                                  </m:ctrlPr>
                                </m:dPr>
                                <m:e>
                                  <m:r>
                                    <a:rPr lang="en-US" i="1"/>
                                    <m:t>0,</m:t>
                                  </m:r>
                                  <m:r>
                                    <a:rPr lang="en-US" i="1"/>
                                    <m:t>𝜙</m:t>
                                  </m:r>
                                </m:e>
                              </m:d>
                              <m:r>
                                <a:rPr lang="en-US" i="1"/>
                                <m:t>⨂</m:t>
                              </m:r>
                              <m:d>
                                <m:dPr>
                                  <m:ctrlPr>
                                    <a:rPr lang="en-US" i="1"/>
                                  </m:ctrlPr>
                                </m:dPr>
                                <m:e>
                                  <m:sSub>
                                    <m:sSubPr>
                                      <m:ctrlPr>
                                        <a:rPr lang="en-US" i="1"/>
                                      </m:ctrlPr>
                                    </m:sSubPr>
                                    <m:e>
                                      <m:r>
                                        <a:rPr lang="en-US" b="1" i="1"/>
                                        <m:t>𝒒</m:t>
                                      </m:r>
                                    </m:e>
                                    <m:sub>
                                      <m:r>
                                        <a:rPr lang="en-US" i="1"/>
                                        <m:t>𝑘</m:t>
                                      </m:r>
                                    </m:sub>
                                  </m:sSub>
                                  <m:r>
                                    <a:rPr lang="en-US" i="1"/>
                                    <m:t>−</m:t>
                                  </m:r>
                                  <m:sSub>
                                    <m:sSubPr>
                                      <m:ctrlPr>
                                        <a:rPr lang="en-US" i="1"/>
                                      </m:ctrlPr>
                                    </m:sSubPr>
                                    <m:e>
                                      <m:r>
                                        <a:rPr lang="en-US" b="1" i="1"/>
                                        <m:t>𝒙</m:t>
                                      </m:r>
                                    </m:e>
                                    <m:sub>
                                      <m:r>
                                        <a:rPr lang="en-US" i="1"/>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specifies </a:t>
                </a:r>
                <a:r>
                  <a:rPr lang="en-US" i="1" dirty="0"/>
                  <a:t>global best topology</a:t>
                </a:r>
                <a:r>
                  <a:rPr lang="en-US" dirty="0"/>
                  <a:t>.</a:t>
                </a:r>
              </a:p>
            </p:txBody>
          </p:sp>
        </mc:Choice>
        <mc:Fallback>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3"/>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p:txBody>
          <a:bodyPr>
            <a:normAutofit/>
          </a:bodyPr>
          <a:lstStyle/>
          <a:p>
            <a:r>
              <a:rPr lang="en-US" dirty="0"/>
              <a:t>In global best topology specified by equations 1.1, 1.3, and 1.4, only one best position </a:t>
            </a:r>
            <a:r>
              <a:rPr lang="en-US" b="1" i="1" dirty="0" err="1"/>
              <a:t>p</a:t>
            </a:r>
            <a:r>
              <a:rPr lang="en-US" i="1" baseline="-25000" dirty="0" err="1"/>
              <a:t>g</a:t>
            </a:r>
            <a:r>
              <a:rPr lang="en-US"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dirty="0"/>
              <a:t>Therefore, I propose a general framework of PSO in next section which aims to balance the exploration and the exploitation.</a:t>
            </a:r>
          </a:p>
        </p:txBody>
      </p:sp>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GPSO with probabilistic constriction</a:t>
            </a:r>
          </a:p>
        </p:txBody>
      </p:sp>
      <p:sp>
        <p:nvSpPr>
          <p:cNvPr id="3" name="Content Placeholder 2"/>
          <p:cNvSpPr>
            <a:spLocks noGrp="1"/>
          </p:cNvSpPr>
          <p:nvPr>
            <p:ph idx="1"/>
          </p:nvPr>
        </p:nvSpPr>
        <p:spPr/>
        <p:txBody>
          <a:bodyPr>
            <a:noAutofit/>
          </a:bodyPr>
          <a:lstStyle/>
          <a:p>
            <a:r>
              <a:rPr lang="en-US" sz="2000" dirty="0"/>
              <a:t>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t>Consequently, two problems corresponding to the exploration and exploitation are premature problem and dynamic problem. Solutions of the premature problem are to improve the exploration and solutions of the dynamic problem are to improve the exploitation. Inertial weight and constriction coefficient are common solutions for dynamic problem. Solutions of premature problem relates to increase dynamic ability of particles such as:</a:t>
            </a:r>
          </a:p>
          <a:p>
            <a:pPr lvl="1"/>
            <a:r>
              <a:rPr lang="en-US" sz="2000" dirty="0"/>
              <a:t>Dynamic topology.</a:t>
            </a:r>
          </a:p>
          <a:p>
            <a:pPr lvl="1"/>
            <a:r>
              <a:rPr lang="en-US" sz="2000" dirty="0"/>
              <a:t>Change of fitness function.</a:t>
            </a:r>
          </a:p>
          <a:p>
            <a:pPr lvl="1"/>
            <a:r>
              <a:rPr lang="en-US" sz="2000" dirty="0"/>
              <a:t>Adaptation includes tuning coefficients, adding particles, removing particles, and changing particle properties.</a:t>
            </a:r>
          </a:p>
          <a:p>
            <a:pPr lvl="1"/>
            <a:r>
              <a:rPr lang="en-US" sz="2000" dirty="0"/>
              <a:t>Diversity control.</a:t>
            </a:r>
          </a:p>
        </p:txBody>
      </p:sp>
      <p:sp>
        <p:nvSpPr>
          <p:cNvPr id="4" name="Date Placeholder 3"/>
          <p:cNvSpPr>
            <a:spLocks noGrp="1"/>
          </p:cNvSpPr>
          <p:nvPr>
            <p:ph type="dt" sz="half" idx="10"/>
          </p:nvPr>
        </p:nvSpPr>
        <p:spPr/>
        <p:txBody>
          <a:bodyPr/>
          <a:lstStyle/>
          <a:p>
            <a:fld id="{F3F053F5-9530-4683-9E69-031535182494}" type="datetime1">
              <a:rPr lang="en-US" smtClean="0"/>
              <a:t>2/26/2021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1047971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71FFE-460B-4EC4-A5C6-32B9D7450A68}"/>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11A3404-70CE-4B94-A213-1E2DB4D98D81}"/>
                  </a:ext>
                </a:extLst>
              </p:cNvPr>
              <p:cNvSpPr>
                <a:spLocks noGrp="1"/>
              </p:cNvSpPr>
              <p:nvPr>
                <p:ph idx="1"/>
              </p:nvPr>
            </p:nvSpPr>
            <p:spPr>
              <a:xfrm>
                <a:off x="484909" y="914398"/>
                <a:ext cx="11166764" cy="5441951"/>
              </a:xfrm>
            </p:spPr>
            <p:txBody>
              <a:bodyPr>
                <a:normAutofit fontScale="70000" lnSpcReduction="20000"/>
              </a:bodyPr>
              <a:lstStyle/>
              <a:p>
                <a:pPr>
                  <a:lnSpc>
                    <a:spcPct val="120000"/>
                  </a:lnSpc>
                </a:pPr>
                <a:r>
                  <a:rPr lang="en-US" dirty="0"/>
                  <a:t>The proposed general framework of PSO called </a:t>
                </a:r>
                <a:r>
                  <a:rPr lang="en-US" i="1" dirty="0"/>
                  <a:t>GPSO</a:t>
                </a:r>
                <a:r>
                  <a:rPr lang="en-US" dirty="0"/>
                  <a:t> aims to balance the exploration and the exploitation, which solves both premature problem and dynamic problem. If we focus on the fact that the attraction force issued by the particle </a:t>
                </a:r>
                <a:r>
                  <a:rPr lang="en-US" i="1" dirty="0" err="1"/>
                  <a:t>i</a:t>
                </a:r>
                <a:r>
                  <a:rPr lang="en-US" dirty="0"/>
                  <a:t> itself is equivalent to the attraction force from the global best position </a:t>
                </a:r>
                <a:r>
                  <a:rPr lang="en-US" b="1" i="1" dirty="0" err="1"/>
                  <a:t>p</a:t>
                </a:r>
                <a:r>
                  <a:rPr lang="en-US" i="1" baseline="-25000" dirty="0" err="1"/>
                  <a:t>g</a:t>
                </a:r>
                <a:r>
                  <a:rPr lang="en-US" dirty="0"/>
                  <a:t> and the other attraction forces from its neighbors </a:t>
                </a:r>
                <a:r>
                  <a:rPr lang="en-US" b="1" i="1" dirty="0" err="1"/>
                  <a:t>q</a:t>
                </a:r>
                <a:r>
                  <a:rPr lang="en-US" i="1" baseline="-25000" dirty="0" err="1"/>
                  <a:t>k</a:t>
                </a:r>
                <a:r>
                  <a:rPr lang="en-US" dirty="0"/>
                  <a:t>, equation 1.5 is modified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m:ctrlPr>
                        </m:sSubPr>
                        <m:e>
                          <m:r>
                            <a:rPr lang="en-US" b="1" i="1"/>
                            <m:t>𝒗</m:t>
                          </m:r>
                        </m:e>
                        <m:sub>
                          <m:r>
                            <a:rPr lang="en-US" i="1"/>
                            <m:t>𝑖</m:t>
                          </m:r>
                        </m:sub>
                      </m:sSub>
                      <m:r>
                        <a:rPr lang="en-US" i="1"/>
                        <m:t>=</m:t>
                      </m:r>
                      <m:r>
                        <a:rPr lang="en-US" i="1"/>
                        <m:t>𝜒</m:t>
                      </m:r>
                      <m:d>
                        <m:dPr>
                          <m:ctrlPr>
                            <a:rPr lang="en-US" i="1"/>
                          </m:ctrlPr>
                        </m:dPr>
                        <m:e>
                          <m:r>
                            <a:rPr lang="en-US" i="1"/>
                            <m:t>𝜔</m:t>
                          </m:r>
                          <m:sSub>
                            <m:sSubPr>
                              <m:ctrlPr>
                                <a:rPr lang="en-US" i="1"/>
                              </m:ctrlPr>
                            </m:sSubPr>
                            <m:e>
                              <m:r>
                                <a:rPr lang="en-US" b="1" i="1"/>
                                <m:t>𝒗</m:t>
                              </m:r>
                            </m:e>
                            <m:sub>
                              <m:r>
                                <a:rPr lang="en-US" i="1"/>
                                <m:t>𝑖</m:t>
                              </m:r>
                            </m:sub>
                          </m:sSub>
                          <m:r>
                            <a:rPr lang="en-US" i="1"/>
                            <m:t>+</m:t>
                          </m:r>
                          <m:r>
                            <a:rPr lang="en-US" i="1"/>
                            <m:t>𝑈</m:t>
                          </m:r>
                          <m:d>
                            <m:dPr>
                              <m:ctrlPr>
                                <a:rPr lang="en-US" i="1"/>
                              </m:ctrlPr>
                            </m:dPr>
                            <m:e>
                              <m:r>
                                <a:rPr lang="en-US" i="1"/>
                                <m:t>0,</m:t>
                              </m:r>
                              <m:sSub>
                                <m:sSubPr>
                                  <m:ctrlPr>
                                    <a:rPr lang="en-US" i="1"/>
                                  </m:ctrlPr>
                                </m:sSubPr>
                                <m:e>
                                  <m:r>
                                    <a:rPr lang="en-US" i="1"/>
                                    <m:t>𝜙</m:t>
                                  </m:r>
                                </m:e>
                                <m:sub>
                                  <m:r>
                                    <a:rPr lang="en-US" i="1"/>
                                    <m:t>1</m:t>
                                  </m:r>
                                </m:sub>
                              </m:sSub>
                            </m:e>
                          </m:d>
                          <m:r>
                            <a:rPr lang="en-US" i="1"/>
                            <m:t>⨂</m:t>
                          </m:r>
                          <m:d>
                            <m:dPr>
                              <m:ctrlPr>
                                <a:rPr lang="en-US" i="1"/>
                              </m:ctrlPr>
                            </m:dPr>
                            <m:e>
                              <m:sSub>
                                <m:sSubPr>
                                  <m:ctrlPr>
                                    <a:rPr lang="en-US" i="1"/>
                                  </m:ctrlPr>
                                </m:sSubPr>
                                <m:e>
                                  <m:r>
                                    <a:rPr lang="en-US" b="1" i="1"/>
                                    <m:t>𝒑</m:t>
                                  </m:r>
                                </m:e>
                                <m:sub>
                                  <m:r>
                                    <a:rPr lang="en-US" i="1"/>
                                    <m:t>𝑖</m:t>
                                  </m:r>
                                </m:sub>
                              </m:sSub>
                              <m:r>
                                <a:rPr lang="en-US" i="1"/>
                                <m:t>−</m:t>
                              </m:r>
                              <m:sSub>
                                <m:sSubPr>
                                  <m:ctrlPr>
                                    <a:rPr lang="en-US" i="1"/>
                                  </m:ctrlPr>
                                </m:sSubPr>
                                <m:e>
                                  <m:r>
                                    <a:rPr lang="en-US" b="1" i="1"/>
                                    <m:t>𝒙</m:t>
                                  </m:r>
                                </m:e>
                                <m:sub>
                                  <m:r>
                                    <a:rPr lang="en-US" i="1"/>
                                    <m:t>𝑖</m:t>
                                  </m:r>
                                </m:sub>
                              </m:sSub>
                            </m:e>
                          </m:d>
                          <m:r>
                            <a:rPr lang="en-US" i="1"/>
                            <m:t>+</m:t>
                          </m:r>
                          <m:r>
                            <a:rPr lang="en-US" i="1"/>
                            <m:t>𝑈</m:t>
                          </m:r>
                          <m:d>
                            <m:dPr>
                              <m:ctrlPr>
                                <a:rPr lang="en-US" i="1"/>
                              </m:ctrlPr>
                            </m:dPr>
                            <m:e>
                              <m:r>
                                <a:rPr lang="en-US" i="1"/>
                                <m:t>0,</m:t>
                              </m:r>
                              <m:sSub>
                                <m:sSubPr>
                                  <m:ctrlPr>
                                    <a:rPr lang="en-US" i="1"/>
                                  </m:ctrlPr>
                                </m:sSubPr>
                                <m:e>
                                  <m:r>
                                    <a:rPr lang="en-US" i="1"/>
                                    <m:t>𝜙</m:t>
                                  </m:r>
                                </m:e>
                                <m:sub>
                                  <m:r>
                                    <a:rPr lang="en-US" i="1"/>
                                    <m:t>2</m:t>
                                  </m:r>
                                </m:sub>
                              </m:sSub>
                            </m:e>
                          </m:d>
                          <m:r>
                            <a:rPr lang="en-US" i="1"/>
                            <m:t>⨂</m:t>
                          </m:r>
                          <m:d>
                            <m:dPr>
                              <m:ctrlPr>
                                <a:rPr lang="en-US" i="1"/>
                              </m:ctrlPr>
                            </m:dPr>
                            <m:e>
                              <m:sSub>
                                <m:sSubPr>
                                  <m:ctrlPr>
                                    <a:rPr lang="en-US" i="1"/>
                                  </m:ctrlPr>
                                </m:sSubPr>
                                <m:e>
                                  <m:r>
                                    <a:rPr lang="en-US" b="1" i="1"/>
                                    <m:t>𝒑</m:t>
                                  </m:r>
                                </m:e>
                                <m:sub>
                                  <m:r>
                                    <a:rPr lang="en-US" i="1"/>
                                    <m:t>𝑔</m:t>
                                  </m:r>
                                </m:sub>
                              </m:sSub>
                              <m:r>
                                <a:rPr lang="en-US" i="1"/>
                                <m:t>−</m:t>
                              </m:r>
                              <m:sSub>
                                <m:sSubPr>
                                  <m:ctrlPr>
                                    <a:rPr lang="en-US" i="1"/>
                                  </m:ctrlPr>
                                </m:sSubPr>
                                <m:e>
                                  <m:r>
                                    <a:rPr lang="en-US" b="1" i="1"/>
                                    <m:t>𝒙</m:t>
                                  </m:r>
                                </m:e>
                                <m:sub>
                                  <m:r>
                                    <a:rPr lang="en-US" i="1"/>
                                    <m:t>𝑖</m:t>
                                  </m:r>
                                </m:sub>
                              </m:sSub>
                            </m:e>
                          </m:d>
                          <m:r>
                            <a:rPr lang="en-US" i="1"/>
                            <m:t>+</m:t>
                          </m:r>
                          <m:f>
                            <m:fPr>
                              <m:ctrlPr>
                                <a:rPr lang="en-US" i="1"/>
                              </m:ctrlPr>
                            </m:fPr>
                            <m:num>
                              <m:r>
                                <a:rPr lang="en-US" i="1"/>
                                <m:t>1</m:t>
                              </m:r>
                            </m:num>
                            <m:den>
                              <m:sSub>
                                <m:sSubPr>
                                  <m:ctrlPr>
                                    <a:rPr lang="en-US" i="1"/>
                                  </m:ctrlPr>
                                </m:sSubPr>
                                <m:e>
                                  <m:r>
                                    <a:rPr lang="en-US" i="1"/>
                                    <m:t>𝐾</m:t>
                                  </m:r>
                                </m:e>
                                <m:sub>
                                  <m:r>
                                    <a:rPr lang="en-US" i="1"/>
                                    <m:t>𝑖</m:t>
                                  </m:r>
                                </m:sub>
                              </m:sSub>
                            </m:den>
                          </m:f>
                          <m:nary>
                            <m:naryPr>
                              <m:chr m:val="∑"/>
                              <m:limLoc m:val="undOvr"/>
                              <m:ctrlPr>
                                <a:rPr lang="en-US" i="1"/>
                              </m:ctrlPr>
                            </m:naryPr>
                            <m:sub>
                              <m:r>
                                <a:rPr lang="en-US" i="1"/>
                                <m:t>𝑘</m:t>
                              </m:r>
                              <m:r>
                                <a:rPr lang="en-US" i="1"/>
                                <m:t>=1</m:t>
                              </m:r>
                            </m:sub>
                            <m:sup>
                              <m:sSub>
                                <m:sSubPr>
                                  <m:ctrlPr>
                                    <a:rPr lang="en-US" i="1"/>
                                  </m:ctrlPr>
                                </m:sSubPr>
                                <m:e>
                                  <m:r>
                                    <a:rPr lang="en-US" i="1"/>
                                    <m:t>𝐾</m:t>
                                  </m:r>
                                </m:e>
                                <m:sub>
                                  <m:r>
                                    <a:rPr lang="en-US" i="1"/>
                                    <m:t>𝑖</m:t>
                                  </m:r>
                                </m:sub>
                              </m:sSub>
                            </m:sup>
                            <m:e>
                              <m:r>
                                <a:rPr lang="en-US" i="1"/>
                                <m:t>𝑈</m:t>
                              </m:r>
                              <m:d>
                                <m:dPr>
                                  <m:ctrlPr>
                                    <a:rPr lang="en-US" i="1"/>
                                  </m:ctrlPr>
                                </m:dPr>
                                <m:e>
                                  <m:r>
                                    <a:rPr lang="en-US" i="1"/>
                                    <m:t>0,</m:t>
                                  </m:r>
                                  <m:r>
                                    <a:rPr lang="en-US" i="1"/>
                                    <m:t>𝜙</m:t>
                                  </m:r>
                                </m:e>
                              </m:d>
                              <m:r>
                                <a:rPr lang="en-US" i="1"/>
                                <m:t>⨂</m:t>
                              </m:r>
                              <m:d>
                                <m:dPr>
                                  <m:ctrlPr>
                                    <a:rPr lang="en-US" i="1"/>
                                  </m:ctrlPr>
                                </m:dPr>
                                <m:e>
                                  <m:sSub>
                                    <m:sSubPr>
                                      <m:ctrlPr>
                                        <a:rPr lang="en-US" i="1"/>
                                      </m:ctrlPr>
                                    </m:sSubPr>
                                    <m:e>
                                      <m:r>
                                        <a:rPr lang="en-US" b="1" i="1"/>
                                        <m:t>𝒒</m:t>
                                      </m:r>
                                    </m:e>
                                    <m:sub>
                                      <m:r>
                                        <a:rPr lang="en-US" i="1"/>
                                        <m:t>𝑘</m:t>
                                      </m:r>
                                    </m:sub>
                                  </m:sSub>
                                  <m:r>
                                    <a:rPr lang="en-US" i="1"/>
                                    <m:t>−</m:t>
                                  </m:r>
                                  <m:sSub>
                                    <m:sSubPr>
                                      <m:ctrlPr>
                                        <a:rPr lang="en-US" i="1"/>
                                      </m:ctrlPr>
                                    </m:sSubPr>
                                    <m:e>
                                      <m:r>
                                        <a:rPr lang="en-US" b="1" i="1"/>
                                        <m:t>𝒙</m:t>
                                      </m:r>
                                    </m:e>
                                    <m:sub>
                                      <m:r>
                                        <a:rPr lang="en-US" i="1"/>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2.1</m:t>
                          </m:r>
                        </m:e>
                      </m:d>
                    </m:oMath>
                  </m:oMathPara>
                </a14:m>
                <a:endParaRPr lang="en-US" dirty="0"/>
              </a:p>
              <a:p>
                <a:pPr>
                  <a:lnSpc>
                    <a:spcPct val="120000"/>
                  </a:lnSpc>
                </a:pPr>
                <a:r>
                  <a:rPr lang="en-US" dirty="0"/>
                  <a:t>In equation 2.1, the set of </a:t>
                </a:r>
                <a:r>
                  <a:rPr lang="en-US" i="1" dirty="0"/>
                  <a:t>K</a:t>
                </a:r>
                <a:r>
                  <a:rPr lang="en-US" i="1" baseline="-25000" dirty="0"/>
                  <a:t>i</a:t>
                </a:r>
                <a:r>
                  <a:rPr lang="en-US" dirty="0"/>
                  <a:t> neighbors does not include particle </a:t>
                </a:r>
                <a:r>
                  <a:rPr lang="en-US" i="1" dirty="0" err="1"/>
                  <a:t>i</a:t>
                </a:r>
                <a:r>
                  <a:rPr lang="en-US" dirty="0"/>
                  <a:t> and so, the three parameters </a:t>
                </a:r>
                <a:r>
                  <a:rPr lang="en-US" i="1" dirty="0"/>
                  <a:t>ϕ</a:t>
                </a:r>
                <a:r>
                  <a:rPr lang="en-US" baseline="-25000" dirty="0"/>
                  <a:t>1</a:t>
                </a:r>
                <a:r>
                  <a:rPr lang="en-US" dirty="0"/>
                  <a:t>, </a:t>
                </a:r>
                <a:r>
                  <a:rPr lang="en-US" i="1" dirty="0"/>
                  <a:t>ϕ</a:t>
                </a:r>
                <a:r>
                  <a:rPr lang="en-US" baseline="-25000" dirty="0"/>
                  <a:t>2</a:t>
                </a:r>
                <a:r>
                  <a:rPr lang="en-US" dirty="0"/>
                  <a:t>, and </a:t>
                </a:r>
                <a:r>
                  <a:rPr lang="en-US" i="1" dirty="0"/>
                  <a:t>ϕ</a:t>
                </a:r>
                <a:r>
                  <a:rPr lang="en-US" dirty="0"/>
                  <a:t> are co-existent. Inertial weight </a:t>
                </a:r>
                <a:r>
                  <a:rPr lang="en-US" i="1" dirty="0"/>
                  <a:t>ω</a:t>
                </a:r>
                <a:r>
                  <a:rPr lang="en-US" dirty="0"/>
                  <a:t> is kept intact too. Thus, GPSO which balances local best topology and global best topology so that convergence speed is improved but convergence to local optimizer can be avoided.</a:t>
                </a:r>
              </a:p>
              <a:p>
                <a:pPr>
                  <a:lnSpc>
                    <a:spcPct val="120000"/>
                  </a:lnSpc>
                </a:pPr>
                <a:r>
                  <a:rPr lang="en-US" dirty="0"/>
                  <a:t>In GPSO specified by equation 2.1, it is possible to relocate neighbors of a given particle at each iteration. Therefore, dynamic topology can be achieved by GPSO, which depends on individual applications.</a:t>
                </a:r>
              </a:p>
            </p:txBody>
          </p:sp>
        </mc:Choice>
        <mc:Fallback>
          <p:sp>
            <p:nvSpPr>
              <p:cNvPr id="3" name="Content Placeholder 2">
                <a:extLst>
                  <a:ext uri="{FF2B5EF4-FFF2-40B4-BE49-F238E27FC236}">
                    <a16:creationId xmlns:a16="http://schemas.microsoft.com/office/drawing/2014/main" id="{A11A3404-70CE-4B94-A213-1E2DB4D98D81}"/>
                  </a:ext>
                </a:extLst>
              </p:cNvPr>
              <p:cNvSpPr>
                <a:spLocks noGrp="1" noRot="1" noChangeAspect="1" noMove="1" noResize="1" noEditPoints="1" noAdjustHandles="1" noChangeArrowheads="1" noChangeShapeType="1" noTextEdit="1"/>
              </p:cNvSpPr>
              <p:nvPr>
                <p:ph idx="1"/>
              </p:nvPr>
            </p:nvSpPr>
            <p:spPr>
              <a:xfrm>
                <a:off x="484909" y="914398"/>
                <a:ext cx="11166764" cy="5441951"/>
              </a:xfrm>
              <a:blipFill>
                <a:blip r:embed="rId3"/>
                <a:stretch>
                  <a:fillRect l="-492" t="-560" r="-60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9B86A825-E9D4-4165-8C7B-5531403EAC0C}"/>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0E61E1D0-E4E2-4812-B956-6A1C2B511B5B}"/>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94A50EBD-C104-4E6A-A6DD-C515A13230D7}"/>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807429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1D154E-D1D6-4F5C-9792-6146635A209C}"/>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6ED92013-7534-4A83-851A-8211EF36BF1C}"/>
              </a:ext>
            </a:extLst>
          </p:cNvPr>
          <p:cNvSpPr>
            <a:spLocks noGrp="1"/>
          </p:cNvSpPr>
          <p:nvPr>
            <p:ph idx="1"/>
          </p:nvPr>
        </p:nvSpPr>
        <p:spPr/>
        <p:txBody>
          <a:bodyPr>
            <a:normAutofit fontScale="92500" lnSpcReduction="10000"/>
          </a:bodyPr>
          <a:lstStyle/>
          <a:p>
            <a:r>
              <a:rPr lang="en-US" dirty="0"/>
              <a:t>In PSO theory, solutions of dynamic problem are to improve the exploitation so that PSO can converge as fast as possible. Inertial weight and constriction coefficient are common solutions for dynamic problem. Hence, constriction coefficient is tuned with GPSO. However, tuning a parameter does not means that such parameter is modified simply at each iteration because the modification must be solid and based on valuable knowledge.</a:t>
            </a:r>
          </a:p>
          <a:p>
            <a:r>
              <a:rPr lang="en-US" dirty="0"/>
              <a:t>Fortunately, Kennedy and Eberhart [2, p. 13], [3, p. 3], [4, p. 51] proposed bare bones PSO (BBPSO) in which they asserted that, given </a:t>
            </a:r>
            <a:r>
              <a:rPr lang="en-US" b="1" i="1" dirty="0"/>
              <a:t>x</a:t>
            </a:r>
            <a:r>
              <a:rPr lang="en-US" i="1" baseline="-25000" dirty="0"/>
              <a:t>i</a:t>
            </a:r>
            <a:r>
              <a:rPr lang="en-US" dirty="0"/>
              <a:t> = (</a:t>
            </a:r>
            <a:r>
              <a:rPr lang="en-US" i="1" dirty="0"/>
              <a:t>x</a:t>
            </a:r>
            <a:r>
              <a:rPr lang="en-US" i="1" baseline="-25000" dirty="0"/>
              <a:t>i</a:t>
            </a:r>
            <a:r>
              <a:rPr lang="en-US" baseline="-25000" dirty="0"/>
              <a:t>1</a:t>
            </a:r>
            <a:r>
              <a:rPr lang="en-US" dirty="0"/>
              <a:t>, </a:t>
            </a:r>
            <a:r>
              <a:rPr lang="en-US" i="1" dirty="0"/>
              <a:t>x</a:t>
            </a:r>
            <a:r>
              <a:rPr lang="en-US" i="1" baseline="-25000" dirty="0"/>
              <a:t>i</a:t>
            </a:r>
            <a:r>
              <a:rPr lang="en-US" baseline="-25000" dirty="0"/>
              <a:t>2</a:t>
            </a:r>
            <a:r>
              <a:rPr lang="en-US" dirty="0"/>
              <a:t>,…, </a:t>
            </a:r>
            <a:r>
              <a:rPr lang="en-US" i="1" dirty="0" err="1"/>
              <a:t>x</a:t>
            </a:r>
            <a:r>
              <a:rPr lang="en-US" i="1" baseline="-25000" dirty="0" err="1"/>
              <a:t>in</a:t>
            </a:r>
            <a:r>
              <a:rPr lang="en-US" dirty="0"/>
              <a:t>)</a:t>
            </a:r>
            <a:r>
              <a:rPr lang="en-US" i="1" baseline="30000" dirty="0"/>
              <a:t>T</a:t>
            </a:r>
            <a:r>
              <a:rPr lang="en-US" dirty="0"/>
              <a:t>, </a:t>
            </a:r>
            <a:r>
              <a:rPr lang="en-US" b="1" i="1" dirty="0"/>
              <a:t>p</a:t>
            </a:r>
            <a:r>
              <a:rPr lang="en-US" i="1" baseline="-25000" dirty="0"/>
              <a:t>i</a:t>
            </a:r>
            <a:r>
              <a:rPr lang="en-US" dirty="0"/>
              <a:t> = (</a:t>
            </a:r>
            <a:r>
              <a:rPr lang="en-US" i="1" dirty="0"/>
              <a:t>p</a:t>
            </a:r>
            <a:r>
              <a:rPr lang="en-US" i="1" baseline="-25000" dirty="0"/>
              <a:t>i</a:t>
            </a:r>
            <a:r>
              <a:rPr lang="en-US" baseline="-25000" dirty="0"/>
              <a:t>1</a:t>
            </a:r>
            <a:r>
              <a:rPr lang="en-US" dirty="0"/>
              <a:t>, </a:t>
            </a:r>
            <a:r>
              <a:rPr lang="en-US" i="1" dirty="0"/>
              <a:t>p</a:t>
            </a:r>
            <a:r>
              <a:rPr lang="en-US" i="1" baseline="-25000" dirty="0"/>
              <a:t>i</a:t>
            </a:r>
            <a:r>
              <a:rPr lang="en-US" baseline="-25000" dirty="0"/>
              <a:t>2</a:t>
            </a:r>
            <a:r>
              <a:rPr lang="en-US" dirty="0"/>
              <a:t>,…, </a:t>
            </a:r>
            <a:r>
              <a:rPr lang="en-US" i="1" dirty="0"/>
              <a:t>p</a:t>
            </a:r>
            <a:r>
              <a:rPr lang="en-US" i="1" baseline="-25000" dirty="0"/>
              <a:t>in</a:t>
            </a:r>
            <a:r>
              <a:rPr lang="en-US" dirty="0"/>
              <a:t>)</a:t>
            </a:r>
            <a:r>
              <a:rPr lang="en-US" i="1" baseline="30000" dirty="0"/>
              <a:t>T</a:t>
            </a:r>
            <a:r>
              <a:rPr lang="en-US" dirty="0"/>
              <a:t>, and </a:t>
            </a:r>
            <a:r>
              <a:rPr lang="en-US" b="1" i="1" dirty="0" err="1"/>
              <a:t>p</a:t>
            </a:r>
            <a:r>
              <a:rPr lang="en-US" i="1" baseline="-25000" dirty="0" err="1"/>
              <a:t>g</a:t>
            </a:r>
            <a:r>
              <a:rPr lang="en-US" dirty="0"/>
              <a:t> = (</a:t>
            </a:r>
            <a:r>
              <a:rPr lang="en-US" i="1" dirty="0"/>
              <a:t>p</a:t>
            </a:r>
            <a:r>
              <a:rPr lang="en-US" i="1" baseline="-25000" dirty="0"/>
              <a:t>g</a:t>
            </a:r>
            <a:r>
              <a:rPr lang="en-US" baseline="-25000" dirty="0"/>
              <a:t>1</a:t>
            </a:r>
            <a:r>
              <a:rPr lang="en-US" dirty="0"/>
              <a:t>, </a:t>
            </a:r>
            <a:r>
              <a:rPr lang="en-US" i="1" dirty="0"/>
              <a:t>p</a:t>
            </a:r>
            <a:r>
              <a:rPr lang="en-US" i="1" baseline="-25000" dirty="0"/>
              <a:t>g</a:t>
            </a:r>
            <a:r>
              <a:rPr lang="en-US" baseline="-25000" dirty="0"/>
              <a:t>2</a:t>
            </a:r>
            <a:r>
              <a:rPr lang="en-US" dirty="0"/>
              <a:t>,…, </a:t>
            </a:r>
            <a:r>
              <a:rPr lang="en-US" i="1" dirty="0" err="1"/>
              <a:t>p</a:t>
            </a:r>
            <a:r>
              <a:rPr lang="en-US" i="1" baseline="-25000" dirty="0" err="1"/>
              <a:t>gn</a:t>
            </a:r>
            <a:r>
              <a:rPr lang="en-US" dirty="0"/>
              <a:t>)</a:t>
            </a:r>
            <a:r>
              <a:rPr lang="en-US" i="1" baseline="30000" dirty="0"/>
              <a:t>T</a:t>
            </a:r>
            <a:r>
              <a:rPr lang="en-US" dirty="0"/>
              <a:t>, the </a:t>
            </a:r>
            <a:r>
              <a:rPr lang="en-US" i="1" dirty="0" err="1"/>
              <a:t>j</a:t>
            </a:r>
            <a:r>
              <a:rPr lang="en-US" baseline="30000" dirty="0" err="1"/>
              <a:t>th</a:t>
            </a:r>
            <a:r>
              <a:rPr lang="en-US" dirty="0"/>
              <a:t> element </a:t>
            </a:r>
            <a:r>
              <a:rPr lang="en-US" i="1" dirty="0" err="1"/>
              <a:t>x</a:t>
            </a:r>
            <a:r>
              <a:rPr lang="en-US" i="1" baseline="-25000" dirty="0" err="1"/>
              <a:t>ij</a:t>
            </a:r>
            <a:r>
              <a:rPr lang="en-US" dirty="0"/>
              <a:t> of </a:t>
            </a:r>
            <a:r>
              <a:rPr lang="en-US" b="1" i="1" dirty="0"/>
              <a:t>x</a:t>
            </a:r>
            <a:r>
              <a:rPr lang="en-US" i="1" baseline="-25000" dirty="0"/>
              <a:t>i</a:t>
            </a:r>
            <a:r>
              <a:rPr lang="en-US" dirty="0"/>
              <a:t> follows normal distribution with mean (</a:t>
            </a:r>
            <a:r>
              <a:rPr lang="en-US" i="1" dirty="0" err="1"/>
              <a:t>p</a:t>
            </a:r>
            <a:r>
              <a:rPr lang="en-US" i="1" baseline="-25000" dirty="0" err="1"/>
              <a:t>ij</a:t>
            </a:r>
            <a:r>
              <a:rPr lang="en-US" dirty="0"/>
              <a:t>–</a:t>
            </a:r>
            <a:r>
              <a:rPr lang="en-US" i="1" dirty="0" err="1"/>
              <a:t>p</a:t>
            </a:r>
            <a:r>
              <a:rPr lang="en-US" i="1" baseline="-25000" dirty="0" err="1"/>
              <a:t>gj</a:t>
            </a:r>
            <a:r>
              <a:rPr lang="en-US" dirty="0"/>
              <a:t>)/2 and variance (</a:t>
            </a:r>
            <a:r>
              <a:rPr lang="en-US" i="1" dirty="0" err="1"/>
              <a:t>p</a:t>
            </a:r>
            <a:r>
              <a:rPr lang="en-US" i="1" baseline="-25000" dirty="0" err="1"/>
              <a:t>ij</a:t>
            </a:r>
            <a:r>
              <a:rPr lang="en-US" dirty="0"/>
              <a:t>–</a:t>
            </a:r>
            <a:r>
              <a:rPr lang="en-US" i="1" dirty="0" err="1"/>
              <a:t>p</a:t>
            </a:r>
            <a:r>
              <a:rPr lang="en-US" i="1" baseline="-25000" dirty="0" err="1"/>
              <a:t>gj</a:t>
            </a:r>
            <a:r>
              <a:rPr lang="en-US" dirty="0"/>
              <a:t>)</a:t>
            </a:r>
            <a:r>
              <a:rPr lang="en-US" baseline="30000" dirty="0"/>
              <a:t>2</a:t>
            </a:r>
            <a:r>
              <a:rPr lang="en-US" dirty="0"/>
              <a:t>. Based on this valuable knowledge, I tune constriction parameter </a:t>
            </a:r>
            <a:r>
              <a:rPr lang="en-US" i="1" dirty="0"/>
              <a:t>χ</a:t>
            </a:r>
            <a:r>
              <a:rPr lang="en-US" dirty="0"/>
              <a:t> with normal distribution at each iteration.</a:t>
            </a:r>
          </a:p>
        </p:txBody>
      </p:sp>
      <p:sp>
        <p:nvSpPr>
          <p:cNvPr id="4" name="Date Placeholder 3">
            <a:extLst>
              <a:ext uri="{FF2B5EF4-FFF2-40B4-BE49-F238E27FC236}">
                <a16:creationId xmlns:a16="http://schemas.microsoft.com/office/drawing/2014/main" id="{B6652FAE-2FDB-4CAB-9B91-9EABB7DEAA32}"/>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24280508-9E94-472E-8D59-FAE99600D5F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1CA03A19-3015-4A5C-8734-4D31A6A90175}"/>
              </a:ext>
            </a:extLst>
          </p:cNvPr>
          <p:cNvSpPr>
            <a:spLocks noGrp="1"/>
          </p:cNvSpPr>
          <p:nvPr>
            <p:ph type="sldNum" sz="quarter" idx="12"/>
          </p:nvPr>
        </p:nvSpPr>
        <p:spPr/>
        <p:txBody>
          <a:bodyPr/>
          <a:lstStyle/>
          <a:p>
            <a:fld id="{5DB5036F-1FF2-46C4-8D2B-59C7E3B91952}" type="slidenum">
              <a:rPr lang="en-US" smtClean="0"/>
              <a:pPr/>
              <a:t>15</a:t>
            </a:fld>
            <a:endParaRPr lang="en-US"/>
          </a:p>
        </p:txBody>
      </p:sp>
    </p:spTree>
    <p:extLst>
      <p:ext uri="{BB962C8B-B14F-4D97-AF65-F5344CB8AC3E}">
        <p14:creationId xmlns:p14="http://schemas.microsoft.com/office/powerpoint/2010/main" val="31942018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A3982-1CC0-490E-BA0A-6E292C4FEE4E}"/>
              </a:ext>
            </a:extLst>
          </p:cNvPr>
          <p:cNvSpPr>
            <a:spLocks noGrp="1"/>
          </p:cNvSpPr>
          <p:nvPr>
            <p:ph type="title"/>
          </p:nvPr>
        </p:nvSpPr>
        <p:spPr/>
        <p:txBody>
          <a:bodyPr/>
          <a:lstStyle/>
          <a:p>
            <a:r>
              <a:rPr lang="en-US" dirty="0"/>
              <a:t>2. GPSO with probabilistic constriction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B4B61E6-7AB0-47B9-921F-92F9A5791CF2}"/>
                  </a:ext>
                </a:extLst>
              </p:cNvPr>
              <p:cNvSpPr>
                <a:spLocks noGrp="1"/>
              </p:cNvSpPr>
              <p:nvPr>
                <p:ph idx="1"/>
              </p:nvPr>
            </p:nvSpPr>
            <p:spPr>
              <a:xfrm>
                <a:off x="457199" y="914399"/>
                <a:ext cx="11208327" cy="5306292"/>
              </a:xfrm>
            </p:spPr>
            <p:txBody>
              <a:bodyPr>
                <a:noAutofit/>
              </a:bodyPr>
              <a:lstStyle/>
              <a:p>
                <a:r>
                  <a:rPr lang="en-US" sz="1900" dirty="0"/>
                  <a:t>Let </a:t>
                </a:r>
                <a:r>
                  <a:rPr lang="en-US" sz="1900" b="1" i="1" dirty="0" err="1"/>
                  <a:t>z</a:t>
                </a:r>
                <a:r>
                  <a:rPr lang="en-US" sz="1900" i="1" baseline="-25000" dirty="0" err="1"/>
                  <a:t>i</a:t>
                </a:r>
                <a:r>
                  <a:rPr lang="en-US" sz="1900" dirty="0"/>
                  <a:t> = (</a:t>
                </a:r>
                <a:r>
                  <a:rPr lang="en-US" sz="1900" i="1" dirty="0"/>
                  <a:t>z</a:t>
                </a:r>
                <a:r>
                  <a:rPr lang="en-US" sz="1900" i="1" baseline="-25000" dirty="0"/>
                  <a:t>i</a:t>
                </a:r>
                <a:r>
                  <a:rPr lang="en-US" sz="1900" baseline="-25000" dirty="0"/>
                  <a:t>1</a:t>
                </a:r>
                <a:r>
                  <a:rPr lang="en-US" sz="1900" dirty="0"/>
                  <a:t>, </a:t>
                </a:r>
                <a:r>
                  <a:rPr lang="en-US" sz="1900" i="1" dirty="0"/>
                  <a:t>z</a:t>
                </a:r>
                <a:r>
                  <a:rPr lang="en-US" sz="1900" i="1" baseline="-25000" dirty="0"/>
                  <a:t>i</a:t>
                </a:r>
                <a:r>
                  <a:rPr lang="en-US" sz="1900" baseline="-25000" dirty="0"/>
                  <a:t>2</a:t>
                </a:r>
                <a:r>
                  <a:rPr lang="en-US" sz="1900" dirty="0"/>
                  <a:t>,…, </a:t>
                </a:r>
                <a:r>
                  <a:rPr lang="en-US" sz="1900" i="1" dirty="0"/>
                  <a:t>z</a:t>
                </a:r>
                <a:r>
                  <a:rPr lang="en-US" sz="1900" i="1" baseline="-25000" dirty="0"/>
                  <a:t>in</a:t>
                </a:r>
                <a:r>
                  <a:rPr lang="en-US" sz="1900" dirty="0"/>
                  <a:t>) be random vector so that each position </a:t>
                </a:r>
                <a:r>
                  <a:rPr lang="en-US" sz="1900" b="1" i="1" dirty="0"/>
                  <a:t>x</a:t>
                </a:r>
                <a:r>
                  <a:rPr lang="en-US" sz="1900" i="1" baseline="-25000" dirty="0"/>
                  <a:t>i</a:t>
                </a:r>
                <a:r>
                  <a:rPr lang="en-US" sz="1900" dirty="0"/>
                  <a:t> of particle </a:t>
                </a:r>
                <a:r>
                  <a:rPr lang="en-US" sz="1900" i="1" dirty="0" err="1"/>
                  <a:t>i</a:t>
                </a:r>
                <a:r>
                  <a:rPr lang="en-US" sz="1900" dirty="0"/>
                  <a:t>. Every </a:t>
                </a:r>
                <a:r>
                  <a:rPr lang="en-US" sz="1900" i="1" dirty="0" err="1"/>
                  <a:t>j</a:t>
                </a:r>
                <a:r>
                  <a:rPr lang="en-US" sz="1900" baseline="30000" dirty="0" err="1"/>
                  <a:t>th</a:t>
                </a:r>
                <a:r>
                  <a:rPr lang="en-US" sz="1900" dirty="0"/>
                  <a:t> element </a:t>
                </a:r>
                <a:r>
                  <a:rPr lang="en-US" sz="1900" i="1" dirty="0" err="1"/>
                  <a:t>z</a:t>
                </a:r>
                <a:r>
                  <a:rPr lang="en-US" sz="1900" i="1" baseline="-25000" dirty="0" err="1"/>
                  <a:t>ij</a:t>
                </a:r>
                <a:r>
                  <a:rPr lang="en-US" sz="1900" dirty="0"/>
                  <a:t> of </a:t>
                </a:r>
                <a:r>
                  <a:rPr lang="en-US" sz="1900" b="1" i="1" dirty="0" err="1"/>
                  <a:t>z</a:t>
                </a:r>
                <a:r>
                  <a:rPr lang="en-US" sz="1900" i="1" baseline="-25000" dirty="0" err="1"/>
                  <a:t>i</a:t>
                </a:r>
                <a:r>
                  <a:rPr lang="en-US" sz="1900" dirty="0"/>
                  <a:t> is randomized according to normal distribution </a:t>
                </a:r>
                <a14:m>
                  <m:oMath xmlns:m="http://schemas.openxmlformats.org/officeDocument/2006/math">
                    <m:r>
                      <a:rPr lang="en-US" sz="1900" i="1"/>
                      <m:t>𝒩</m:t>
                    </m:r>
                    <m:d>
                      <m:dPr>
                        <m:ctrlPr>
                          <a:rPr lang="en-US" sz="1900" i="1"/>
                        </m:ctrlPr>
                      </m:dPr>
                      <m:e>
                        <m:f>
                          <m:fPr>
                            <m:ctrlPr>
                              <a:rPr lang="en-US" sz="1900" i="1"/>
                            </m:ctrlPr>
                          </m:fPr>
                          <m:num>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num>
                          <m:den>
                            <m:r>
                              <a:rPr lang="en-US" sz="1900" i="1"/>
                              <m:t>2</m:t>
                            </m:r>
                          </m:den>
                        </m:f>
                        <m:r>
                          <a:rPr lang="en-US" sz="1900" i="1"/>
                          <m:t>,</m:t>
                        </m:r>
                        <m:sSup>
                          <m:sSupPr>
                            <m:ctrlPr>
                              <a:rPr lang="en-US" sz="1900" i="1"/>
                            </m:ctrlPr>
                          </m:sSupPr>
                          <m:e>
                            <m:d>
                              <m:dPr>
                                <m:ctrlPr>
                                  <a:rPr lang="en-US" sz="1900" i="1"/>
                                </m:ctrlPr>
                              </m:dPr>
                              <m:e>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e>
                            </m:d>
                          </m:e>
                          <m:sup>
                            <m:r>
                              <a:rPr lang="en-US" sz="1900" i="1"/>
                              <m:t>2</m:t>
                            </m:r>
                          </m:sup>
                        </m:sSup>
                      </m:e>
                    </m:d>
                  </m:oMath>
                </a14:m>
                <a:r>
                  <a:rPr lang="en-US" sz="1900" dirty="0"/>
                  <a:t>. Let </a:t>
                </a:r>
                <a:r>
                  <a:rPr lang="en-US" sz="1900" i="1" dirty="0"/>
                  <a:t>g</a:t>
                </a:r>
                <a:r>
                  <a:rPr lang="en-US" sz="1900" dirty="0"/>
                  <a:t>(</a:t>
                </a:r>
                <a:r>
                  <a:rPr lang="en-US" sz="1900" i="1" dirty="0" err="1"/>
                  <a:t>z</a:t>
                </a:r>
                <a:r>
                  <a:rPr lang="en-US" sz="1900" i="1" baseline="-25000" dirty="0" err="1"/>
                  <a:t>ij</a:t>
                </a:r>
                <a:r>
                  <a:rPr lang="en-US" sz="1900" dirty="0"/>
                  <a:t>) be pseudo probability density function of </a:t>
                </a:r>
                <a:r>
                  <a:rPr lang="en-US" sz="1900" i="1" dirty="0" err="1"/>
                  <a:t>z</a:t>
                </a:r>
                <a:r>
                  <a:rPr lang="en-US" sz="1900" i="1" baseline="-25000" dirty="0" err="1"/>
                  <a:t>ij</a:t>
                </a:r>
                <a:r>
                  <a:rPr lang="en-US" sz="1900" dirty="0"/>
                  <a:t>.</a:t>
                </a:r>
              </a:p>
              <a:p>
                <a:pPr marL="0" indent="0">
                  <a:buNone/>
                </a:pPr>
                <a14:m>
                  <m:oMathPara xmlns:m="http://schemas.openxmlformats.org/officeDocument/2006/math">
                    <m:oMathParaPr>
                      <m:jc m:val="right"/>
                    </m:oMathParaPr>
                    <m:oMath xmlns:m="http://schemas.openxmlformats.org/officeDocument/2006/math">
                      <m:r>
                        <a:rPr lang="en-US" sz="1900" i="1"/>
                        <m:t>𝑔</m:t>
                      </m:r>
                      <m:d>
                        <m:dPr>
                          <m:ctrlPr>
                            <a:rPr lang="en-US" sz="1900" i="1"/>
                          </m:ctrlPr>
                        </m:dPr>
                        <m:e>
                          <m:sSub>
                            <m:sSubPr>
                              <m:ctrlPr>
                                <a:rPr lang="en-US" sz="1900" i="1"/>
                              </m:ctrlPr>
                            </m:sSubPr>
                            <m:e>
                              <m:r>
                                <a:rPr lang="en-US" sz="1900" i="1"/>
                                <m:t>𝑧</m:t>
                              </m:r>
                            </m:e>
                            <m:sub>
                              <m:r>
                                <a:rPr lang="en-US" sz="1900" i="1"/>
                                <m:t>𝑖𝑗</m:t>
                              </m:r>
                            </m:sub>
                          </m:sSub>
                        </m:e>
                      </m:d>
                      <m:r>
                        <a:rPr lang="en-US" sz="1900" i="1"/>
                        <m:t>=</m:t>
                      </m:r>
                      <m:r>
                        <m:rPr>
                          <m:sty m:val="p"/>
                        </m:rPr>
                        <a:rPr lang="en-US" sz="1900"/>
                        <m:t>exp</m:t>
                      </m:r>
                      <m:d>
                        <m:dPr>
                          <m:ctrlPr>
                            <a:rPr lang="en-US" sz="1900" i="1"/>
                          </m:ctrlPr>
                        </m:dPr>
                        <m:e>
                          <m:r>
                            <a:rPr lang="en-US" sz="1900" i="1"/>
                            <m:t>−</m:t>
                          </m:r>
                          <m:f>
                            <m:fPr>
                              <m:ctrlPr>
                                <a:rPr lang="en-US" sz="1900" i="1"/>
                              </m:ctrlPr>
                            </m:fPr>
                            <m:num>
                              <m:r>
                                <a:rPr lang="en-US" sz="1900" i="1"/>
                                <m:t>1</m:t>
                              </m:r>
                            </m:num>
                            <m:den>
                              <m:r>
                                <a:rPr lang="en-US" sz="1900" i="1"/>
                                <m:t>2</m:t>
                              </m:r>
                            </m:den>
                          </m:f>
                          <m:f>
                            <m:fPr>
                              <m:ctrlPr>
                                <a:rPr lang="en-US" sz="1900" i="1"/>
                              </m:ctrlPr>
                            </m:fPr>
                            <m:num>
                              <m:sSup>
                                <m:sSupPr>
                                  <m:ctrlPr>
                                    <a:rPr lang="en-US" sz="1900" i="1"/>
                                  </m:ctrlPr>
                                </m:sSupPr>
                                <m:e>
                                  <m:d>
                                    <m:dPr>
                                      <m:ctrlPr>
                                        <a:rPr lang="en-US" sz="1900" i="1"/>
                                      </m:ctrlPr>
                                    </m:dPr>
                                    <m:e>
                                      <m:sSub>
                                        <m:sSubPr>
                                          <m:ctrlPr>
                                            <a:rPr lang="en-US" sz="1900" i="1"/>
                                          </m:ctrlPr>
                                        </m:sSubPr>
                                        <m:e>
                                          <m:r>
                                            <a:rPr lang="en-US" sz="1900" i="1"/>
                                            <m:t>𝑧</m:t>
                                          </m:r>
                                        </m:e>
                                        <m:sub>
                                          <m:r>
                                            <a:rPr lang="en-US" sz="1900" i="1"/>
                                            <m:t>𝑖𝑗</m:t>
                                          </m:r>
                                        </m:sub>
                                      </m:sSub>
                                      <m:r>
                                        <a:rPr lang="en-US" sz="1900" i="1"/>
                                        <m:t>−</m:t>
                                      </m:r>
                                      <m:f>
                                        <m:fPr>
                                          <m:ctrlPr>
                                            <a:rPr lang="en-US" sz="1900" i="1"/>
                                          </m:ctrlPr>
                                        </m:fPr>
                                        <m:num>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num>
                                        <m:den>
                                          <m:r>
                                            <a:rPr lang="en-US" sz="1900" i="1"/>
                                            <m:t>2</m:t>
                                          </m:r>
                                        </m:den>
                                      </m:f>
                                    </m:e>
                                  </m:d>
                                </m:e>
                                <m:sup>
                                  <m:r>
                                    <a:rPr lang="en-US" sz="1900" i="1"/>
                                    <m:t>2</m:t>
                                  </m:r>
                                </m:sup>
                              </m:sSup>
                            </m:num>
                            <m:den>
                              <m:sSup>
                                <m:sSupPr>
                                  <m:ctrlPr>
                                    <a:rPr lang="en-US" sz="1900" i="1"/>
                                  </m:ctrlPr>
                                </m:sSupPr>
                                <m:e>
                                  <m:d>
                                    <m:dPr>
                                      <m:ctrlPr>
                                        <a:rPr lang="en-US" sz="1900" i="1"/>
                                      </m:ctrlPr>
                                    </m:dPr>
                                    <m:e>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e>
                                  </m:d>
                                </m:e>
                                <m:sup>
                                  <m:r>
                                    <a:rPr lang="en-US" sz="1900" i="1"/>
                                    <m:t>2</m:t>
                                  </m:r>
                                </m:sup>
                              </m:sSup>
                            </m:den>
                          </m:f>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2.3</m:t>
                          </m:r>
                        </m:e>
                      </m:d>
                    </m:oMath>
                  </m:oMathPara>
                </a14:m>
                <a:endParaRPr lang="en-US" sz="1900" dirty="0"/>
              </a:p>
              <a:p>
                <a:r>
                  <a:rPr lang="en-US" sz="1900" dirty="0"/>
                  <a:t>Let </a:t>
                </a:r>
                <a:r>
                  <a:rPr lang="el-GR" sz="1900" dirty="0"/>
                  <a:t>Χ</a:t>
                </a:r>
                <a:r>
                  <a:rPr lang="en-US" sz="1900" dirty="0"/>
                  <a:t> </a:t>
                </a:r>
                <a:r>
                  <a:rPr lang="el-GR" sz="1900" dirty="0"/>
                  <a:t>=</a:t>
                </a:r>
                <a:r>
                  <a:rPr lang="en-US" sz="1900" dirty="0"/>
                  <a:t> </a:t>
                </a:r>
                <a:r>
                  <a:rPr lang="el-GR" sz="1900" dirty="0"/>
                  <a:t>(</a:t>
                </a:r>
                <a:r>
                  <a:rPr lang="el-GR" sz="1900" i="1" dirty="0"/>
                  <a:t>χ</a:t>
                </a:r>
                <a:r>
                  <a:rPr lang="el-GR" sz="1900" baseline="-25000" dirty="0"/>
                  <a:t>1</a:t>
                </a:r>
                <a:r>
                  <a:rPr lang="el-GR" sz="1900" dirty="0"/>
                  <a:t>,</a:t>
                </a:r>
                <a:r>
                  <a:rPr lang="en-US" sz="1900" dirty="0"/>
                  <a:t> </a:t>
                </a:r>
                <a:r>
                  <a:rPr lang="el-GR" sz="1900" i="1" dirty="0"/>
                  <a:t>χ</a:t>
                </a:r>
                <a:r>
                  <a:rPr lang="el-GR" sz="1900" baseline="-25000" dirty="0"/>
                  <a:t>2</a:t>
                </a:r>
                <a:r>
                  <a:rPr lang="el-GR" sz="1900" dirty="0"/>
                  <a:t>,…,</a:t>
                </a:r>
                <a:r>
                  <a:rPr lang="en-US" sz="1900" dirty="0"/>
                  <a:t> </a:t>
                </a:r>
                <a:r>
                  <a:rPr lang="el-GR" sz="1900" i="1" dirty="0"/>
                  <a:t>χ</a:t>
                </a:r>
                <a:r>
                  <a:rPr lang="en-US" sz="1900" i="1" baseline="-25000" dirty="0"/>
                  <a:t>n</a:t>
                </a:r>
                <a:r>
                  <a:rPr lang="en-US" sz="1900" dirty="0"/>
                  <a:t>)</a:t>
                </a:r>
                <a:r>
                  <a:rPr lang="en-US" sz="1900" i="1" baseline="30000" dirty="0"/>
                  <a:t>T</a:t>
                </a:r>
                <a:r>
                  <a:rPr lang="en-US" sz="1900" dirty="0"/>
                  <a:t> be probabilistic constriction coefficient.</a:t>
                </a:r>
              </a:p>
              <a:p>
                <a:pPr marL="0" indent="0">
                  <a:buNone/>
                </a:pPr>
                <a14:m>
                  <m:oMathPara xmlns:m="http://schemas.openxmlformats.org/officeDocument/2006/math">
                    <m:oMathParaPr>
                      <m:jc m:val="right"/>
                    </m:oMathParaPr>
                    <m:oMath xmlns:m="http://schemas.openxmlformats.org/officeDocument/2006/math">
                      <m:sSub>
                        <m:sSubPr>
                          <m:ctrlPr>
                            <a:rPr lang="en-US" sz="1900" i="1"/>
                          </m:ctrlPr>
                        </m:sSubPr>
                        <m:e>
                          <m:r>
                            <a:rPr lang="en-US" sz="1900" i="1"/>
                            <m:t>𝜒</m:t>
                          </m:r>
                        </m:e>
                        <m:sub>
                          <m:r>
                            <a:rPr lang="en-US" sz="1900" i="1"/>
                            <m:t>𝑗</m:t>
                          </m:r>
                        </m:sub>
                      </m:sSub>
                      <m:r>
                        <a:rPr lang="en-US" sz="1900" i="1"/>
                        <m:t>=</m:t>
                      </m:r>
                      <m:d>
                        <m:dPr>
                          <m:begChr m:val="{"/>
                          <m:endChr m:val=""/>
                          <m:ctrlPr>
                            <a:rPr lang="en-US" sz="1900" i="1"/>
                          </m:ctrlPr>
                        </m:dPr>
                        <m:e>
                          <m:m>
                            <m:mPr>
                              <m:mcs>
                                <m:mc>
                                  <m:mcPr>
                                    <m:count m:val="1"/>
                                    <m:mcJc m:val="center"/>
                                  </m:mcPr>
                                </m:mc>
                              </m:mcs>
                              <m:ctrlPr>
                                <a:rPr lang="en-US" sz="1900" i="1"/>
                              </m:ctrlPr>
                            </m:mPr>
                            <m:mr>
                              <m:e>
                                <m:r>
                                  <a:rPr lang="en-US" sz="1900" i="1"/>
                                  <m:t>0 </m:t>
                                </m:r>
                                <m:r>
                                  <m:rPr>
                                    <m:sty m:val="p"/>
                                  </m:rPr>
                                  <a:rPr lang="en-US" sz="1900"/>
                                  <m:t>if</m:t>
                                </m:r>
                                <m:r>
                                  <a:rPr lang="en-US" sz="1900" i="1"/>
                                  <m:t> </m:t>
                                </m:r>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r>
                                  <a:rPr lang="en-US" sz="1900" i="1"/>
                                  <m:t> </m:t>
                                </m:r>
                                <m:r>
                                  <m:rPr>
                                    <m:sty m:val="p"/>
                                  </m:rPr>
                                  <a:rPr lang="en-US" sz="1900"/>
                                  <m:t>and</m:t>
                                </m:r>
                                <m:r>
                                  <a:rPr lang="en-US" sz="1900" i="1"/>
                                  <m:t> </m:t>
                                </m:r>
                                <m:sSub>
                                  <m:sSubPr>
                                    <m:ctrlPr>
                                      <a:rPr lang="en-US" sz="1900" i="1"/>
                                    </m:ctrlPr>
                                  </m:sSubPr>
                                  <m:e>
                                    <m:r>
                                      <a:rPr lang="en-US" sz="1900" i="1"/>
                                      <m:t>𝑧</m:t>
                                    </m:r>
                                  </m:e>
                                  <m:sub>
                                    <m:r>
                                      <a:rPr lang="en-US" sz="1900" i="1"/>
                                      <m:t>𝑖𝑗</m:t>
                                    </m:r>
                                  </m:sub>
                                </m:sSub>
                                <m:r>
                                  <a:rPr lang="en-US" sz="1900" i="1"/>
                                  <m:t>≠</m:t>
                                </m:r>
                                <m:f>
                                  <m:fPr>
                                    <m:ctrlPr>
                                      <a:rPr lang="en-US" sz="1900" i="1"/>
                                    </m:ctrlPr>
                                  </m:fPr>
                                  <m:num>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num>
                                  <m:den>
                                    <m:r>
                                      <a:rPr lang="en-US" sz="1900" i="1"/>
                                      <m:t>2</m:t>
                                    </m:r>
                                  </m:den>
                                </m:f>
                              </m:e>
                            </m:mr>
                            <m:mr>
                              <m:e>
                                <m:r>
                                  <a:rPr lang="en-US" sz="1900" i="1"/>
                                  <m:t>1 </m:t>
                                </m:r>
                                <m:r>
                                  <m:rPr>
                                    <m:sty m:val="p"/>
                                  </m:rPr>
                                  <a:rPr lang="en-US" sz="1900"/>
                                  <m:t>if</m:t>
                                </m:r>
                                <m:r>
                                  <a:rPr lang="en-US" sz="1900" i="1"/>
                                  <m:t> </m:t>
                                </m:r>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r>
                                  <a:rPr lang="en-US" sz="1900" i="1"/>
                                  <m:t> </m:t>
                                </m:r>
                                <m:r>
                                  <m:rPr>
                                    <m:sty m:val="p"/>
                                  </m:rPr>
                                  <a:rPr lang="en-US" sz="1900"/>
                                  <m:t>and</m:t>
                                </m:r>
                                <m:r>
                                  <a:rPr lang="en-US" sz="1900" i="1"/>
                                  <m:t> </m:t>
                                </m:r>
                                <m:sSub>
                                  <m:sSubPr>
                                    <m:ctrlPr>
                                      <a:rPr lang="en-US" sz="1900" i="1"/>
                                    </m:ctrlPr>
                                  </m:sSubPr>
                                  <m:e>
                                    <m:r>
                                      <a:rPr lang="en-US" sz="1900" i="1"/>
                                      <m:t>𝑧</m:t>
                                    </m:r>
                                  </m:e>
                                  <m:sub>
                                    <m:r>
                                      <a:rPr lang="en-US" sz="1900" i="1"/>
                                      <m:t>𝑖𝑗</m:t>
                                    </m:r>
                                  </m:sub>
                                </m:sSub>
                                <m:r>
                                  <a:rPr lang="en-US" sz="1900" i="1"/>
                                  <m:t>=</m:t>
                                </m:r>
                                <m:f>
                                  <m:fPr>
                                    <m:ctrlPr>
                                      <a:rPr lang="en-US" sz="1900" i="1"/>
                                    </m:ctrlPr>
                                  </m:fPr>
                                  <m:num>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num>
                                  <m:den>
                                    <m:r>
                                      <a:rPr lang="en-US" sz="1900" i="1"/>
                                      <m:t>2</m:t>
                                    </m:r>
                                  </m:den>
                                </m:f>
                              </m:e>
                            </m:mr>
                            <m:mr>
                              <m:e>
                                <m:r>
                                  <a:rPr lang="en-US" sz="1900" i="1"/>
                                  <m:t>𝑔</m:t>
                                </m:r>
                                <m:d>
                                  <m:dPr>
                                    <m:ctrlPr>
                                      <a:rPr lang="en-US" sz="1900" i="1"/>
                                    </m:ctrlPr>
                                  </m:dPr>
                                  <m:e>
                                    <m:sSub>
                                      <m:sSubPr>
                                        <m:ctrlPr>
                                          <a:rPr lang="en-US" sz="1900" i="1"/>
                                        </m:ctrlPr>
                                      </m:sSubPr>
                                      <m:e>
                                        <m:r>
                                          <a:rPr lang="en-US" sz="1900" i="1"/>
                                          <m:t>𝑧</m:t>
                                        </m:r>
                                      </m:e>
                                      <m:sub>
                                        <m:r>
                                          <a:rPr lang="en-US" sz="1900" i="1"/>
                                          <m:t>𝑖𝑗</m:t>
                                        </m:r>
                                      </m:sub>
                                    </m:sSub>
                                  </m:e>
                                </m:d>
                                <m:r>
                                  <a:rPr lang="en-US" sz="1900" i="1"/>
                                  <m:t> </m:t>
                                </m:r>
                                <m:r>
                                  <m:rPr>
                                    <m:sty m:val="p"/>
                                  </m:rPr>
                                  <a:rPr lang="en-US" sz="1900"/>
                                  <m:t>if</m:t>
                                </m:r>
                                <m:r>
                                  <a:rPr lang="en-US" sz="1900" i="1"/>
                                  <m:t> </m:t>
                                </m:r>
                                <m:sSub>
                                  <m:sSubPr>
                                    <m:ctrlPr>
                                      <a:rPr lang="en-US" sz="1900" i="1"/>
                                    </m:ctrlPr>
                                  </m:sSubPr>
                                  <m:e>
                                    <m:r>
                                      <a:rPr lang="en-US" sz="1900" i="1"/>
                                      <m:t>𝑝</m:t>
                                    </m:r>
                                  </m:e>
                                  <m:sub>
                                    <m:r>
                                      <a:rPr lang="en-US" sz="1900" i="1"/>
                                      <m:t>𝑖𝑗</m:t>
                                    </m:r>
                                  </m:sub>
                                </m:sSub>
                                <m:r>
                                  <a:rPr lang="en-US" sz="1900" i="1"/>
                                  <m:t>≠</m:t>
                                </m:r>
                                <m:sSub>
                                  <m:sSubPr>
                                    <m:ctrlPr>
                                      <a:rPr lang="en-US" sz="1900" i="1"/>
                                    </m:ctrlPr>
                                  </m:sSubPr>
                                  <m:e>
                                    <m:r>
                                      <a:rPr lang="en-US" sz="1900" i="1"/>
                                      <m:t>𝑝</m:t>
                                    </m:r>
                                  </m:e>
                                  <m:sub>
                                    <m:r>
                                      <a:rPr lang="en-US" sz="1900" i="1"/>
                                      <m:t>𝑔𝑗</m:t>
                                    </m:r>
                                  </m:sub>
                                </m:sSub>
                              </m:e>
                            </m:mr>
                          </m:m>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2.4</m:t>
                          </m:r>
                        </m:e>
                      </m:d>
                    </m:oMath>
                  </m:oMathPara>
                </a14:m>
                <a:endParaRPr lang="en-US" sz="1900" dirty="0"/>
              </a:p>
              <a:p>
                <a:r>
                  <a:rPr lang="el-GR" sz="1900" dirty="0"/>
                  <a:t>χ </a:t>
                </a:r>
                <a:r>
                  <a:rPr lang="en-US" sz="1900" dirty="0"/>
                  <a:t>is replaced by probabilistic constriction coefficient </a:t>
                </a:r>
                <a:r>
                  <a:rPr lang="el-GR" sz="1900" dirty="0"/>
                  <a:t>Χ</a:t>
                </a:r>
                <a:r>
                  <a:rPr lang="en-US" sz="1900" dirty="0"/>
                  <a:t> so that equation 2.5 is the most general form of GPSO.</a:t>
                </a:r>
              </a:p>
              <a:p>
                <a:pPr marL="0" indent="0">
                  <a:buNone/>
                </a:pPr>
                <a14:m>
                  <m:oMathPara xmlns:m="http://schemas.openxmlformats.org/officeDocument/2006/math">
                    <m:oMathParaPr>
                      <m:jc m:val="right"/>
                    </m:oMathParaPr>
                    <m:oMath xmlns:m="http://schemas.openxmlformats.org/officeDocument/2006/math">
                      <m:sSub>
                        <m:sSubPr>
                          <m:ctrlPr>
                            <a:rPr lang="en-US" sz="1900" i="1"/>
                          </m:ctrlPr>
                        </m:sSubPr>
                        <m:e>
                          <m:r>
                            <a:rPr lang="en-US" sz="1900" b="1" i="1"/>
                            <m:t>𝒗</m:t>
                          </m:r>
                        </m:e>
                        <m:sub>
                          <m:r>
                            <a:rPr lang="en-US" sz="1900" i="1"/>
                            <m:t>𝑖</m:t>
                          </m:r>
                        </m:sub>
                      </m:sSub>
                      <m:r>
                        <a:rPr lang="en-US" sz="1900" i="1"/>
                        <m:t>=</m:t>
                      </m:r>
                      <m:r>
                        <m:rPr>
                          <m:sty m:val="p"/>
                        </m:rPr>
                        <a:rPr lang="en-US" sz="1900"/>
                        <m:t>Χ</m:t>
                      </m:r>
                      <m:r>
                        <a:rPr lang="en-US" sz="1900"/>
                        <m:t>⨂</m:t>
                      </m:r>
                      <m:d>
                        <m:dPr>
                          <m:ctrlPr>
                            <a:rPr lang="en-US" sz="1900" i="1"/>
                          </m:ctrlPr>
                        </m:dPr>
                        <m:e>
                          <m:r>
                            <a:rPr lang="en-US" sz="1900" i="1"/>
                            <m:t>𝜔</m:t>
                          </m:r>
                          <m:sSub>
                            <m:sSubPr>
                              <m:ctrlPr>
                                <a:rPr lang="en-US" sz="1900" i="1"/>
                              </m:ctrlPr>
                            </m:sSubPr>
                            <m:e>
                              <m:r>
                                <a:rPr lang="en-US" sz="1900" b="1" i="1"/>
                                <m:t>𝒗</m:t>
                              </m:r>
                            </m:e>
                            <m:sub>
                              <m:r>
                                <a:rPr lang="en-US" sz="1900" i="1"/>
                                <m:t>𝑖</m:t>
                              </m:r>
                            </m:sub>
                          </m:sSub>
                          <m:r>
                            <a:rPr lang="en-US" sz="1900" i="1"/>
                            <m:t>+</m:t>
                          </m:r>
                          <m:r>
                            <a:rPr lang="en-US" sz="1900" i="1"/>
                            <m:t>𝑈</m:t>
                          </m:r>
                          <m:d>
                            <m:dPr>
                              <m:ctrlPr>
                                <a:rPr lang="en-US" sz="1900" i="1"/>
                              </m:ctrlPr>
                            </m:dPr>
                            <m:e>
                              <m:r>
                                <a:rPr lang="en-US" sz="1900" i="1"/>
                                <m:t>0,</m:t>
                              </m:r>
                              <m:sSub>
                                <m:sSubPr>
                                  <m:ctrlPr>
                                    <a:rPr lang="en-US" sz="1900" i="1"/>
                                  </m:ctrlPr>
                                </m:sSubPr>
                                <m:e>
                                  <m:r>
                                    <a:rPr lang="en-US" sz="1900" i="1"/>
                                    <m:t>𝜙</m:t>
                                  </m:r>
                                </m:e>
                                <m:sub>
                                  <m:r>
                                    <a:rPr lang="en-US" sz="1900" i="1"/>
                                    <m:t>1</m:t>
                                  </m:r>
                                </m:sub>
                              </m:sSub>
                            </m:e>
                          </m:d>
                          <m:r>
                            <a:rPr lang="en-US" sz="1900" i="1"/>
                            <m:t>⨂</m:t>
                          </m:r>
                          <m:d>
                            <m:dPr>
                              <m:ctrlPr>
                                <a:rPr lang="en-US" sz="1900" i="1"/>
                              </m:ctrlPr>
                            </m:dPr>
                            <m:e>
                              <m:sSub>
                                <m:sSubPr>
                                  <m:ctrlPr>
                                    <a:rPr lang="en-US" sz="1900" i="1"/>
                                  </m:ctrlPr>
                                </m:sSubPr>
                                <m:e>
                                  <m:r>
                                    <a:rPr lang="en-US" sz="1900" b="1" i="1"/>
                                    <m:t>𝒑</m:t>
                                  </m:r>
                                </m:e>
                                <m:sub>
                                  <m:r>
                                    <a:rPr lang="en-US" sz="1900" i="1"/>
                                    <m:t>𝑖</m:t>
                                  </m:r>
                                </m:sub>
                              </m:sSub>
                              <m:r>
                                <a:rPr lang="en-US" sz="1900" i="1"/>
                                <m:t>−</m:t>
                              </m:r>
                              <m:sSub>
                                <m:sSubPr>
                                  <m:ctrlPr>
                                    <a:rPr lang="en-US" sz="1900" i="1"/>
                                  </m:ctrlPr>
                                </m:sSubPr>
                                <m:e>
                                  <m:r>
                                    <a:rPr lang="en-US" sz="1900" b="1" i="1"/>
                                    <m:t>𝒙</m:t>
                                  </m:r>
                                </m:e>
                                <m:sub>
                                  <m:r>
                                    <a:rPr lang="en-US" sz="1900" i="1"/>
                                    <m:t>𝑖</m:t>
                                  </m:r>
                                </m:sub>
                              </m:sSub>
                            </m:e>
                          </m:d>
                          <m:r>
                            <a:rPr lang="en-US" sz="1900" i="1"/>
                            <m:t>+</m:t>
                          </m:r>
                          <m:r>
                            <a:rPr lang="en-US" sz="1900" i="1"/>
                            <m:t>𝑈</m:t>
                          </m:r>
                          <m:d>
                            <m:dPr>
                              <m:ctrlPr>
                                <a:rPr lang="en-US" sz="1900" i="1"/>
                              </m:ctrlPr>
                            </m:dPr>
                            <m:e>
                              <m:r>
                                <a:rPr lang="en-US" sz="1900" i="1"/>
                                <m:t>0,</m:t>
                              </m:r>
                              <m:sSub>
                                <m:sSubPr>
                                  <m:ctrlPr>
                                    <a:rPr lang="en-US" sz="1900" i="1"/>
                                  </m:ctrlPr>
                                </m:sSubPr>
                                <m:e>
                                  <m:r>
                                    <a:rPr lang="en-US" sz="1900" i="1"/>
                                    <m:t>𝜙</m:t>
                                  </m:r>
                                </m:e>
                                <m:sub>
                                  <m:r>
                                    <a:rPr lang="en-US" sz="1900" i="1"/>
                                    <m:t>2</m:t>
                                  </m:r>
                                </m:sub>
                              </m:sSub>
                            </m:e>
                          </m:d>
                          <m:r>
                            <a:rPr lang="en-US" sz="1900" i="1"/>
                            <m:t>⨂</m:t>
                          </m:r>
                          <m:d>
                            <m:dPr>
                              <m:ctrlPr>
                                <a:rPr lang="en-US" sz="1900" i="1"/>
                              </m:ctrlPr>
                            </m:dPr>
                            <m:e>
                              <m:sSub>
                                <m:sSubPr>
                                  <m:ctrlPr>
                                    <a:rPr lang="en-US" sz="1900" i="1"/>
                                  </m:ctrlPr>
                                </m:sSubPr>
                                <m:e>
                                  <m:r>
                                    <a:rPr lang="en-US" sz="1900" b="1" i="1"/>
                                    <m:t>𝒑</m:t>
                                  </m:r>
                                </m:e>
                                <m:sub>
                                  <m:r>
                                    <a:rPr lang="en-US" sz="1900" i="1"/>
                                    <m:t>𝑔</m:t>
                                  </m:r>
                                </m:sub>
                              </m:sSub>
                              <m:r>
                                <a:rPr lang="en-US" sz="1900" i="1"/>
                                <m:t>−</m:t>
                              </m:r>
                              <m:sSub>
                                <m:sSubPr>
                                  <m:ctrlPr>
                                    <a:rPr lang="en-US" sz="1900" i="1"/>
                                  </m:ctrlPr>
                                </m:sSubPr>
                                <m:e>
                                  <m:r>
                                    <a:rPr lang="en-US" sz="1900" b="1" i="1"/>
                                    <m:t>𝒙</m:t>
                                  </m:r>
                                </m:e>
                                <m:sub>
                                  <m:r>
                                    <a:rPr lang="en-US" sz="1900" i="1"/>
                                    <m:t>𝑖</m:t>
                                  </m:r>
                                </m:sub>
                              </m:sSub>
                            </m:e>
                          </m:d>
                          <m:r>
                            <a:rPr lang="en-US" sz="1900" i="1"/>
                            <m:t>+</m:t>
                          </m:r>
                          <m:f>
                            <m:fPr>
                              <m:ctrlPr>
                                <a:rPr lang="en-US" sz="1900" i="1"/>
                              </m:ctrlPr>
                            </m:fPr>
                            <m:num>
                              <m:r>
                                <a:rPr lang="en-US" sz="1900" i="1"/>
                                <m:t>1</m:t>
                              </m:r>
                            </m:num>
                            <m:den>
                              <m:sSub>
                                <m:sSubPr>
                                  <m:ctrlPr>
                                    <a:rPr lang="en-US" sz="1900" i="1"/>
                                  </m:ctrlPr>
                                </m:sSubPr>
                                <m:e>
                                  <m:r>
                                    <a:rPr lang="en-US" sz="1900" i="1"/>
                                    <m:t>𝐾</m:t>
                                  </m:r>
                                </m:e>
                                <m:sub>
                                  <m:r>
                                    <a:rPr lang="en-US" sz="1900" i="1"/>
                                    <m:t>𝑖</m:t>
                                  </m:r>
                                </m:sub>
                              </m:sSub>
                            </m:den>
                          </m:f>
                          <m:nary>
                            <m:naryPr>
                              <m:chr m:val="∑"/>
                              <m:limLoc m:val="undOvr"/>
                              <m:ctrlPr>
                                <a:rPr lang="en-US" sz="1900" i="1"/>
                              </m:ctrlPr>
                            </m:naryPr>
                            <m:sub>
                              <m:r>
                                <a:rPr lang="en-US" sz="1900" i="1"/>
                                <m:t>𝑘</m:t>
                              </m:r>
                              <m:r>
                                <a:rPr lang="en-US" sz="1900" i="1"/>
                                <m:t>=1</m:t>
                              </m:r>
                            </m:sub>
                            <m:sup>
                              <m:sSub>
                                <m:sSubPr>
                                  <m:ctrlPr>
                                    <a:rPr lang="en-US" sz="1900" i="1"/>
                                  </m:ctrlPr>
                                </m:sSubPr>
                                <m:e>
                                  <m:r>
                                    <a:rPr lang="en-US" sz="1900" i="1"/>
                                    <m:t>𝐾</m:t>
                                  </m:r>
                                </m:e>
                                <m:sub>
                                  <m:r>
                                    <a:rPr lang="en-US" sz="1900" i="1"/>
                                    <m:t>𝑖</m:t>
                                  </m:r>
                                </m:sub>
                              </m:sSub>
                            </m:sup>
                            <m:e>
                              <m:r>
                                <a:rPr lang="en-US" sz="1900" i="1"/>
                                <m:t>𝑈</m:t>
                              </m:r>
                              <m:d>
                                <m:dPr>
                                  <m:ctrlPr>
                                    <a:rPr lang="en-US" sz="1900" i="1"/>
                                  </m:ctrlPr>
                                </m:dPr>
                                <m:e>
                                  <m:r>
                                    <a:rPr lang="en-US" sz="1900" i="1"/>
                                    <m:t>0,</m:t>
                                  </m:r>
                                  <m:r>
                                    <a:rPr lang="en-US" sz="1900" i="1"/>
                                    <m:t>𝜙</m:t>
                                  </m:r>
                                </m:e>
                              </m:d>
                              <m:r>
                                <a:rPr lang="en-US" sz="1900" i="1"/>
                                <m:t>⨂</m:t>
                              </m:r>
                              <m:d>
                                <m:dPr>
                                  <m:ctrlPr>
                                    <a:rPr lang="en-US" sz="1900" i="1"/>
                                  </m:ctrlPr>
                                </m:dPr>
                                <m:e>
                                  <m:sSub>
                                    <m:sSubPr>
                                      <m:ctrlPr>
                                        <a:rPr lang="en-US" sz="1900" i="1"/>
                                      </m:ctrlPr>
                                    </m:sSubPr>
                                    <m:e>
                                      <m:r>
                                        <a:rPr lang="en-US" sz="1900" b="1" i="1"/>
                                        <m:t>𝒒</m:t>
                                      </m:r>
                                    </m:e>
                                    <m:sub>
                                      <m:r>
                                        <a:rPr lang="en-US" sz="1900" i="1"/>
                                        <m:t>𝑘</m:t>
                                      </m:r>
                                    </m:sub>
                                  </m:sSub>
                                  <m:r>
                                    <a:rPr lang="en-US" sz="1900" i="1"/>
                                    <m:t>−</m:t>
                                  </m:r>
                                  <m:sSub>
                                    <m:sSubPr>
                                      <m:ctrlPr>
                                        <a:rPr lang="en-US" sz="1900" i="1"/>
                                      </m:ctrlPr>
                                    </m:sSubPr>
                                    <m:e>
                                      <m:r>
                                        <a:rPr lang="en-US" sz="1900" b="1" i="1"/>
                                        <m:t>𝒙</m:t>
                                      </m:r>
                                    </m:e>
                                    <m:sub>
                                      <m:r>
                                        <a:rPr lang="en-US" sz="1900" i="1"/>
                                        <m:t>𝑖</m:t>
                                      </m:r>
                                    </m:sub>
                                  </m:sSub>
                                </m:e>
                              </m:d>
                            </m:e>
                          </m:nary>
                        </m:e>
                      </m:d>
                      <m:r>
                        <a:rPr lang="en-US" sz="1900" b="0" i="1" smtClean="0">
                          <a:latin typeface="Cambria Math" panose="02040503050406030204" pitchFamily="18" charset="0"/>
                        </a:rPr>
                        <m:t>    </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2.5</m:t>
                          </m:r>
                        </m:e>
                      </m:d>
                    </m:oMath>
                  </m:oMathPara>
                </a14:m>
                <a:endParaRPr lang="en-US" sz="1900" dirty="0"/>
              </a:p>
            </p:txBody>
          </p:sp>
        </mc:Choice>
        <mc:Fallback>
          <p:sp>
            <p:nvSpPr>
              <p:cNvPr id="3" name="Content Placeholder 2">
                <a:extLst>
                  <a:ext uri="{FF2B5EF4-FFF2-40B4-BE49-F238E27FC236}">
                    <a16:creationId xmlns:a16="http://schemas.microsoft.com/office/drawing/2014/main" id="{CB4B61E6-7AB0-47B9-921F-92F9A5791CF2}"/>
                  </a:ext>
                </a:extLst>
              </p:cNvPr>
              <p:cNvSpPr>
                <a:spLocks noGrp="1" noRot="1" noChangeAspect="1" noMove="1" noResize="1" noEditPoints="1" noAdjustHandles="1" noChangeArrowheads="1" noChangeShapeType="1" noTextEdit="1"/>
              </p:cNvSpPr>
              <p:nvPr>
                <p:ph idx="1"/>
              </p:nvPr>
            </p:nvSpPr>
            <p:spPr>
              <a:xfrm>
                <a:off x="457199" y="914399"/>
                <a:ext cx="11208327" cy="5306292"/>
              </a:xfrm>
              <a:blipFill>
                <a:blip r:embed="rId2"/>
                <a:stretch>
                  <a:fillRect l="-381" t="-575" r="-48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0A26702B-AC61-42F0-8EDA-D36FB86C7C84}"/>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BD2D2C93-628D-47AC-844C-10D8ADA002B0}"/>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EF704B6E-A379-4DE0-BCCA-59505D2F0238}"/>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7609778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0D6B4-6497-49AE-92A2-852F0B188E23}"/>
              </a:ext>
            </a:extLst>
          </p:cNvPr>
          <p:cNvSpPr>
            <a:spLocks noGrp="1"/>
          </p:cNvSpPr>
          <p:nvPr>
            <p:ph type="title"/>
          </p:nvPr>
        </p:nvSpPr>
        <p:spPr/>
        <p:txBody>
          <a:bodyPr/>
          <a:lstStyle/>
          <a:p>
            <a:r>
              <a:rPr lang="en-US" dirty="0"/>
              <a:t>2. GPSO with probabilistic constriction</a:t>
            </a:r>
          </a:p>
        </p:txBody>
      </p:sp>
      <p:sp>
        <p:nvSpPr>
          <p:cNvPr id="3" name="Content Placeholder 2">
            <a:extLst>
              <a:ext uri="{FF2B5EF4-FFF2-40B4-BE49-F238E27FC236}">
                <a16:creationId xmlns:a16="http://schemas.microsoft.com/office/drawing/2014/main" id="{472722E7-7FF2-4AC5-9A64-1053DD975556}"/>
              </a:ext>
            </a:extLst>
          </p:cNvPr>
          <p:cNvSpPr>
            <a:spLocks noGrp="1"/>
          </p:cNvSpPr>
          <p:nvPr>
            <p:ph idx="1"/>
          </p:nvPr>
        </p:nvSpPr>
        <p:spPr/>
        <p:txBody>
          <a:bodyPr>
            <a:normAutofit/>
          </a:bodyPr>
          <a:lstStyle/>
          <a:p>
            <a:pPr>
              <a:lnSpc>
                <a:spcPct val="110000"/>
              </a:lnSpc>
            </a:pPr>
            <a:r>
              <a:rPr lang="en-US" sz="2400" dirty="0"/>
              <a:t>According to equation 2.5 with probabilistic constriction coefficient Χ, the closer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more dynamic the position </a:t>
            </a:r>
            <a:r>
              <a:rPr lang="en-US" sz="2400" b="1" i="1" dirty="0"/>
              <a:t>x</a:t>
            </a:r>
            <a:r>
              <a:rPr lang="en-US" sz="2400" i="1" baseline="-25000" dirty="0"/>
              <a:t>i</a:t>
            </a:r>
            <a:r>
              <a:rPr lang="en-US" sz="2400" dirty="0"/>
              <a:t> is, which aims to exploration for converging to global optimizer. The farer to global best position </a:t>
            </a:r>
            <a:r>
              <a:rPr lang="en-US" sz="2400" b="1" i="1" dirty="0" err="1"/>
              <a:t>p</a:t>
            </a:r>
            <a:r>
              <a:rPr lang="en-US" sz="2400" i="1" baseline="-25000" dirty="0" err="1"/>
              <a:t>g</a:t>
            </a:r>
            <a:r>
              <a:rPr lang="en-US" sz="2400" dirty="0"/>
              <a:t> the local best position </a:t>
            </a:r>
            <a:r>
              <a:rPr lang="en-US" sz="2400" b="1" i="1" dirty="0"/>
              <a:t>p</a:t>
            </a:r>
            <a:r>
              <a:rPr lang="en-US" sz="2400" i="1" baseline="-25000" dirty="0"/>
              <a:t>i</a:t>
            </a:r>
            <a:r>
              <a:rPr lang="en-US" sz="2400" dirty="0"/>
              <a:t> is, the less dynamic the position </a:t>
            </a:r>
            <a:r>
              <a:rPr lang="en-US" sz="2400" b="1" i="1" dirty="0"/>
              <a:t>p</a:t>
            </a:r>
            <a:r>
              <a:rPr lang="en-US" sz="2400" i="1" baseline="-25000" dirty="0"/>
              <a:t>i</a:t>
            </a:r>
            <a:r>
              <a:rPr lang="en-US" sz="2400" dirty="0"/>
              <a:t> is, which aims to exploitation for fast convergence. This is purpose of adding probabilistic constriction coefficient Χ to equation 2.1 for solving dynamic problem.</a:t>
            </a:r>
          </a:p>
          <a:p>
            <a:pPr>
              <a:lnSpc>
                <a:spcPct val="110000"/>
              </a:lnSpc>
            </a:pPr>
            <a:r>
              <a:rPr lang="en-US" sz="2400" dirty="0"/>
              <a:t>As a convention, GPSO specified by equation 2.5 is called </a:t>
            </a:r>
            <a:r>
              <a:rPr lang="en-US" sz="2400" i="1" dirty="0"/>
              <a:t>probabilistic GPSO</a:t>
            </a:r>
            <a:r>
              <a:rPr lang="en-US" sz="2400" dirty="0"/>
              <a:t>. Source code of GPSO and probabilistic GPSO is available at</a:t>
            </a:r>
          </a:p>
          <a:p>
            <a:pPr marL="0" indent="0" algn="ctr">
              <a:lnSpc>
                <a:spcPct val="110000"/>
              </a:lnSpc>
              <a:buNone/>
            </a:pPr>
            <a:r>
              <a:rPr lang="en-US" sz="2400" dirty="0">
                <a:solidFill>
                  <a:srgbClr val="0000FF"/>
                </a:solidFill>
              </a:rPr>
              <a:t>github.com/locnguyenacademic/sim/tree/master/3_implementation/src/net/</a:t>
            </a:r>
            <a:r>
              <a:rPr lang="en-US" sz="2400" dirty="0" err="1">
                <a:solidFill>
                  <a:srgbClr val="0000FF"/>
                </a:solidFill>
              </a:rPr>
              <a:t>pso</a:t>
            </a:r>
            <a:endParaRPr lang="en-US" sz="2400" dirty="0">
              <a:solidFill>
                <a:srgbClr val="0000FF"/>
              </a:solidFill>
            </a:endParaRPr>
          </a:p>
        </p:txBody>
      </p:sp>
      <p:sp>
        <p:nvSpPr>
          <p:cNvPr id="4" name="Date Placeholder 3">
            <a:extLst>
              <a:ext uri="{FF2B5EF4-FFF2-40B4-BE49-F238E27FC236}">
                <a16:creationId xmlns:a16="http://schemas.microsoft.com/office/drawing/2014/main" id="{9BD6DB4F-AEC1-4A95-AF05-2AEEE37BB133}"/>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E0D58862-7535-4632-AF08-74DA0563CF6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C2CC7A1-5547-4BFA-B3D6-625E4F59267C}"/>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32492191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Experimental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0000" lnSpcReduction="20000"/>
              </a:bodyPr>
              <a:lstStyle/>
              <a:p>
                <a:pPr>
                  <a:lnSpc>
                    <a:spcPct val="120000"/>
                  </a:lnSpc>
                </a:pPr>
                <a:r>
                  <a:rPr lang="en-US" dirty="0"/>
                  <a:t>GPSO specified by equation 2.1 and probabilistic GPSO specified by equation 2.5 are tested with basic PSO specified by equation 1.4. The cost function (fitness function) is [5, p. 24]:</a:t>
                </a:r>
              </a:p>
              <a:p>
                <a:pPr marL="0" indent="0">
                  <a:lnSpc>
                    <a:spcPct val="120000"/>
                  </a:lnSpc>
                  <a:buNone/>
                </a:pPr>
                <a14:m>
                  <m:oMathPara xmlns:m="http://schemas.openxmlformats.org/officeDocument/2006/math">
                    <m:oMathParaPr>
                      <m:jc m:val="right"/>
                    </m:oMathParaPr>
                    <m:oMath xmlns:m="http://schemas.openxmlformats.org/officeDocument/2006/math">
                      <m:r>
                        <a:rPr lang="en-US" i="1"/>
                        <m:t>𝑓</m:t>
                      </m:r>
                      <m:d>
                        <m:dPr>
                          <m:ctrlPr>
                            <a:rPr lang="en-US" i="1"/>
                          </m:ctrlPr>
                        </m:dPr>
                        <m:e>
                          <m:r>
                            <a:rPr lang="en-US" b="1" i="1"/>
                            <m:t>𝒙</m:t>
                          </m:r>
                          <m:r>
                            <a:rPr lang="en-US" i="1"/>
                            <m:t>=</m:t>
                          </m:r>
                          <m:sSup>
                            <m:sSupPr>
                              <m:ctrlPr>
                                <a:rPr lang="en-US" i="1"/>
                              </m:ctrlPr>
                            </m:sSupPr>
                            <m:e>
                              <m:d>
                                <m:dPr>
                                  <m:ctrlPr>
                                    <a:rPr lang="en-US" i="1"/>
                                  </m:ctrlPr>
                                </m:dPr>
                                <m:e>
                                  <m:sSub>
                                    <m:sSubPr>
                                      <m:ctrlPr>
                                        <a:rPr lang="en-US" i="1"/>
                                      </m:ctrlPr>
                                    </m:sSubPr>
                                    <m:e>
                                      <m:r>
                                        <a:rPr lang="en-US" i="1"/>
                                        <m:t>𝑥</m:t>
                                      </m:r>
                                    </m:e>
                                    <m:sub>
                                      <m:r>
                                        <a:rPr lang="en-US" i="1"/>
                                        <m:t>1</m:t>
                                      </m:r>
                                    </m:sub>
                                  </m:sSub>
                                  <m:r>
                                    <a:rPr lang="en-US" i="1"/>
                                    <m:t>,</m:t>
                                  </m:r>
                                  <m:sSub>
                                    <m:sSubPr>
                                      <m:ctrlPr>
                                        <a:rPr lang="en-US" i="1"/>
                                      </m:ctrlPr>
                                    </m:sSubPr>
                                    <m:e>
                                      <m:r>
                                        <a:rPr lang="en-US" i="1"/>
                                        <m:t>𝑥</m:t>
                                      </m:r>
                                    </m:e>
                                    <m:sub>
                                      <m:r>
                                        <a:rPr lang="en-US" i="1"/>
                                        <m:t>2</m:t>
                                      </m:r>
                                    </m:sub>
                                  </m:sSub>
                                </m:e>
                              </m:d>
                            </m:e>
                            <m:sup>
                              <m:r>
                                <a:rPr lang="en-US" i="1"/>
                                <m:t>𝑇</m:t>
                              </m:r>
                            </m:sup>
                          </m:sSup>
                        </m:e>
                      </m:d>
                      <m:r>
                        <a:rPr lang="en-US" i="1"/>
                        <m:t>=−</m:t>
                      </m:r>
                      <m:r>
                        <m:rPr>
                          <m:sty m:val="p"/>
                        </m:rPr>
                        <a:rPr lang="en-US"/>
                        <m:t>cos</m:t>
                      </m:r>
                      <m:d>
                        <m:dPr>
                          <m:ctrlPr>
                            <a:rPr lang="en-US" i="1"/>
                          </m:ctrlPr>
                        </m:dPr>
                        <m:e>
                          <m:sSub>
                            <m:sSubPr>
                              <m:ctrlPr>
                                <a:rPr lang="en-US" i="1"/>
                              </m:ctrlPr>
                            </m:sSubPr>
                            <m:e>
                              <m:r>
                                <a:rPr lang="en-US" i="1"/>
                                <m:t>𝑥</m:t>
                              </m:r>
                            </m:e>
                            <m:sub>
                              <m:r>
                                <a:rPr lang="en-US" i="1"/>
                                <m:t>1</m:t>
                              </m:r>
                            </m:sub>
                          </m:sSub>
                        </m:e>
                      </m:d>
                      <m:r>
                        <m:rPr>
                          <m:sty m:val="p"/>
                        </m:rPr>
                        <a:rPr lang="en-US"/>
                        <m:t>cos</m:t>
                      </m:r>
                      <m:d>
                        <m:dPr>
                          <m:ctrlPr>
                            <a:rPr lang="en-US" i="1"/>
                          </m:ctrlPr>
                        </m:dPr>
                        <m:e>
                          <m:sSub>
                            <m:sSubPr>
                              <m:ctrlPr>
                                <a:rPr lang="en-US" i="1"/>
                              </m:ctrlPr>
                            </m:sSubPr>
                            <m:e>
                              <m:r>
                                <a:rPr lang="en-US" i="1"/>
                                <m:t>𝑥</m:t>
                              </m:r>
                            </m:e>
                            <m:sub>
                              <m:r>
                                <a:rPr lang="en-US" i="1"/>
                                <m:t>2</m:t>
                              </m:r>
                            </m:sub>
                          </m:sSub>
                        </m:e>
                      </m:d>
                      <m:r>
                        <m:rPr>
                          <m:sty m:val="p"/>
                        </m:rPr>
                        <a:rPr lang="en-US"/>
                        <m:t>exp</m:t>
                      </m:r>
                      <m:d>
                        <m:dPr>
                          <m:ctrlPr>
                            <a:rPr lang="en-US" i="1"/>
                          </m:ctrlPr>
                        </m:dPr>
                        <m:e>
                          <m:r>
                            <a:rPr lang="en-US" i="1"/>
                            <m:t>−</m:t>
                          </m:r>
                          <m:sSup>
                            <m:sSupPr>
                              <m:ctrlPr>
                                <a:rPr lang="en-US" i="1"/>
                              </m:ctrlPr>
                            </m:sSupPr>
                            <m:e>
                              <m:d>
                                <m:dPr>
                                  <m:ctrlPr>
                                    <a:rPr lang="en-US" i="1"/>
                                  </m:ctrlPr>
                                </m:dPr>
                                <m:e>
                                  <m:sSub>
                                    <m:sSubPr>
                                      <m:ctrlPr>
                                        <a:rPr lang="en-US" i="1"/>
                                      </m:ctrlPr>
                                    </m:sSubPr>
                                    <m:e>
                                      <m:r>
                                        <a:rPr lang="en-US" i="1"/>
                                        <m:t>𝑥</m:t>
                                      </m:r>
                                    </m:e>
                                    <m:sub>
                                      <m:r>
                                        <a:rPr lang="en-US" i="1"/>
                                        <m:t>1</m:t>
                                      </m:r>
                                    </m:sub>
                                  </m:sSub>
                                  <m:r>
                                    <a:rPr lang="en-US" i="1"/>
                                    <m:t>−</m:t>
                                  </m:r>
                                  <m:r>
                                    <a:rPr lang="en-US" i="1"/>
                                    <m:t>𝜋</m:t>
                                  </m:r>
                                </m:e>
                              </m:d>
                            </m:e>
                            <m:sup>
                              <m:r>
                                <a:rPr lang="en-US" i="1"/>
                                <m:t>2</m:t>
                              </m:r>
                            </m:sup>
                          </m:sSup>
                          <m:r>
                            <a:rPr lang="en-US" i="1"/>
                            <m:t>−</m:t>
                          </m:r>
                          <m:sSup>
                            <m:sSupPr>
                              <m:ctrlPr>
                                <a:rPr lang="en-US" i="1"/>
                              </m:ctrlPr>
                            </m:sSupPr>
                            <m:e>
                              <m:d>
                                <m:dPr>
                                  <m:ctrlPr>
                                    <a:rPr lang="en-US" i="1"/>
                                  </m:ctrlPr>
                                </m:dPr>
                                <m:e>
                                  <m:sSub>
                                    <m:sSubPr>
                                      <m:ctrlPr>
                                        <a:rPr lang="en-US" i="1"/>
                                      </m:ctrlPr>
                                    </m:sSubPr>
                                    <m:e>
                                      <m:r>
                                        <a:rPr lang="en-US" i="1"/>
                                        <m:t>𝑥</m:t>
                                      </m:r>
                                    </m:e>
                                    <m:sub>
                                      <m:r>
                                        <a:rPr lang="en-US" i="1"/>
                                        <m:t>2</m:t>
                                      </m:r>
                                    </m:sub>
                                  </m:sSub>
                                  <m:r>
                                    <a:rPr lang="en-US" i="1"/>
                                    <m:t>−</m:t>
                                  </m:r>
                                  <m:r>
                                    <a:rPr lang="en-US" i="1"/>
                                    <m:t>𝜋</m:t>
                                  </m:r>
                                </m:e>
                              </m:d>
                            </m:e>
                            <m:sup>
                              <m:r>
                                <a:rPr lang="en-US" i="1"/>
                                <m:t>2</m:t>
                              </m:r>
                            </m:sup>
                          </m:sSup>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3.1</m:t>
                          </m:r>
                        </m:e>
                      </m:d>
                    </m:oMath>
                  </m:oMathPara>
                </a14:m>
                <a:endParaRPr lang="en-US" dirty="0"/>
              </a:p>
              <a:p>
                <a:pPr>
                  <a:lnSpc>
                    <a:spcPct val="120000"/>
                  </a:lnSpc>
                </a:pPr>
                <a:r>
                  <a:rPr lang="en-US" dirty="0"/>
                  <a:t>The lower bound and upper bound up of positions in initialization stage are </a:t>
                </a:r>
                <a:r>
                  <a:rPr lang="en-US" b="1" i="1" dirty="0"/>
                  <a:t>l</a:t>
                </a:r>
                <a:r>
                  <a:rPr lang="en-US" dirty="0"/>
                  <a:t> = (–10, –10)</a:t>
                </a:r>
                <a:r>
                  <a:rPr lang="en-US" i="1" baseline="30000" dirty="0"/>
                  <a:t>T</a:t>
                </a:r>
                <a:r>
                  <a:rPr lang="en-US" dirty="0"/>
                  <a:t> and </a:t>
                </a:r>
                <a:r>
                  <a:rPr lang="en-US" b="1" i="1" dirty="0"/>
                  <a:t>u</a:t>
                </a:r>
                <a:r>
                  <a:rPr lang="en-US" dirty="0"/>
                  <a:t> = (10, 10)</a:t>
                </a:r>
                <a:r>
                  <a:rPr lang="en-US" i="1" baseline="30000" dirty="0"/>
                  <a:t>T</a:t>
                </a:r>
                <a:r>
                  <a:rPr lang="en-US" dirty="0"/>
                  <a:t>. The terminated condition is that the bias of the current global best value and the previous global best value is less than </a:t>
                </a:r>
                <a:r>
                  <a:rPr lang="en-US" i="1" dirty="0"/>
                  <a:t>ε</a:t>
                </a:r>
                <a:r>
                  <a:rPr lang="en-US" dirty="0"/>
                  <a:t> = 0.01. Parameters of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a:t>
                </a:r>
                <a:r>
                  <a:rPr lang="en-US" i="1" dirty="0"/>
                  <a:t>ω</a:t>
                </a:r>
                <a:r>
                  <a:rPr lang="en-US" dirty="0"/>
                  <a:t> = 1, and </a:t>
                </a:r>
                <a:r>
                  <a:rPr lang="en-US" i="1" dirty="0"/>
                  <a:t>χ</a:t>
                </a:r>
                <a:r>
                  <a:rPr lang="en-US" dirty="0"/>
                  <a:t> = 0.7298. Parameters of probabilistic GPSO are </a:t>
                </a:r>
                <a:r>
                  <a:rPr lang="en-US" i="1" dirty="0"/>
                  <a:t>ϕ</a:t>
                </a:r>
                <a:r>
                  <a:rPr lang="en-US" baseline="-25000" dirty="0"/>
                  <a:t>1</a:t>
                </a:r>
                <a:r>
                  <a:rPr lang="en-US" dirty="0"/>
                  <a:t> = </a:t>
                </a:r>
                <a:r>
                  <a:rPr lang="en-US" i="1" dirty="0"/>
                  <a:t>ϕ</a:t>
                </a:r>
                <a:r>
                  <a:rPr lang="en-US" baseline="-25000" dirty="0"/>
                  <a:t>2</a:t>
                </a:r>
                <a:r>
                  <a:rPr lang="en-US" dirty="0"/>
                  <a:t> = </a:t>
                </a:r>
                <a:r>
                  <a:rPr lang="en-US" i="1" dirty="0"/>
                  <a:t>ϕ</a:t>
                </a:r>
                <a:r>
                  <a:rPr lang="en-US" dirty="0"/>
                  <a:t> = 2.05. Parameters of basic PSO are </a:t>
                </a:r>
                <a:r>
                  <a:rPr lang="en-US" i="1" dirty="0"/>
                  <a:t>ϕ</a:t>
                </a:r>
                <a:r>
                  <a:rPr lang="en-US" baseline="-25000" dirty="0"/>
                  <a:t>1</a:t>
                </a:r>
                <a:r>
                  <a:rPr lang="en-US" dirty="0"/>
                  <a:t> = </a:t>
                </a:r>
                <a:r>
                  <a:rPr lang="en-US" i="1" dirty="0"/>
                  <a:t>ϕ</a:t>
                </a:r>
                <a:r>
                  <a:rPr lang="en-US" baseline="-25000" dirty="0"/>
                  <a:t>2</a:t>
                </a:r>
                <a:r>
                  <a:rPr lang="en-US" dirty="0"/>
                  <a:t> = 2.05 and χ = 0.7298. The swarm size is 50.</a:t>
                </a:r>
              </a:p>
              <a:p>
                <a:pPr>
                  <a:lnSpc>
                    <a:spcPct val="120000"/>
                  </a:lnSpc>
                </a:pPr>
                <a:r>
                  <a:rPr lang="en-US" dirty="0"/>
                  <a:t>Dynamic topology is established at each iteration by a so-called fitness distance ratio (FDR) [2, p. 8]. Given target particle </a:t>
                </a:r>
                <a:r>
                  <a:rPr lang="en-US" i="1" dirty="0" err="1"/>
                  <a:t>i</a:t>
                </a:r>
                <a:r>
                  <a:rPr lang="en-US" dirty="0"/>
                  <a:t> and another particle </a:t>
                </a:r>
                <a:r>
                  <a:rPr lang="en-US" i="1" dirty="0"/>
                  <a:t>j</a:t>
                </a:r>
                <a:r>
                  <a:rPr lang="en-US" dirty="0"/>
                  <a:t>, their FDR is the ratio of the difference between </a:t>
                </a:r>
                <a:r>
                  <a:rPr lang="en-US" i="1" dirty="0"/>
                  <a:t>f</a:t>
                </a:r>
                <a:r>
                  <a:rPr lang="en-US" dirty="0"/>
                  <a:t>(</a:t>
                </a:r>
                <a:r>
                  <a:rPr lang="en-US" b="1" i="1" dirty="0"/>
                  <a:t>x</a:t>
                </a:r>
                <a:r>
                  <a:rPr lang="en-US" i="1" baseline="-25000" dirty="0"/>
                  <a:t>i</a:t>
                </a:r>
                <a:r>
                  <a:rPr lang="en-US" dirty="0"/>
                  <a:t>) and </a:t>
                </a:r>
                <a:r>
                  <a:rPr lang="en-US" i="1" dirty="0"/>
                  <a:t>f</a:t>
                </a:r>
                <a:r>
                  <a:rPr lang="en-US" dirty="0"/>
                  <a:t>(</a:t>
                </a:r>
                <a:r>
                  <a:rPr lang="en-US" b="1" i="1" dirty="0" err="1"/>
                  <a:t>x</a:t>
                </a:r>
                <a:r>
                  <a:rPr lang="en-US" i="1" baseline="-25000" dirty="0" err="1"/>
                  <a:t>j</a:t>
                </a:r>
                <a:r>
                  <a:rPr lang="en-US" dirty="0"/>
                  <a:t>) to the Euclidean difference between </a:t>
                </a:r>
                <a:r>
                  <a:rPr lang="en-US" b="1" i="1" dirty="0"/>
                  <a:t>x</a:t>
                </a:r>
                <a:r>
                  <a:rPr lang="en-US" i="1" baseline="-25000" dirty="0"/>
                  <a:t>i</a:t>
                </a:r>
                <a:r>
                  <a:rPr lang="en-US" dirty="0"/>
                  <a:t> and </a:t>
                </a:r>
                <a:r>
                  <a:rPr lang="en-US" b="1" i="1" dirty="0" err="1"/>
                  <a:t>x</a:t>
                </a:r>
                <a:r>
                  <a:rPr lang="en-US" i="1" baseline="-25000" dirty="0" err="1"/>
                  <a:t>j</a:t>
                </a:r>
                <a:r>
                  <a:rPr lang="en-US" dirty="0"/>
                  <a:t>. If FDR(</a:t>
                </a:r>
                <a:r>
                  <a:rPr lang="en-US" b="1" i="1" dirty="0"/>
                  <a:t>x</a:t>
                </a:r>
                <a:r>
                  <a:rPr lang="en-US" i="1" baseline="-25000" dirty="0"/>
                  <a:t>i</a:t>
                </a:r>
                <a:r>
                  <a:rPr lang="en-US" dirty="0"/>
                  <a:t>, </a:t>
                </a:r>
                <a:r>
                  <a:rPr lang="en-US" b="1" i="1" dirty="0" err="1"/>
                  <a:t>x</a:t>
                </a:r>
                <a:r>
                  <a:rPr lang="en-US" i="1" baseline="-25000" dirty="0" err="1"/>
                  <a:t>j</a:t>
                </a:r>
                <a:r>
                  <a:rPr lang="en-US" dirty="0"/>
                  <a:t>) is larger than a threshold (&gt; 1), the particle </a:t>
                </a:r>
                <a:r>
                  <a:rPr lang="en-US" i="1" dirty="0"/>
                  <a:t>j</a:t>
                </a:r>
                <a:r>
                  <a:rPr lang="en-US" dirty="0"/>
                  <a:t> is a neighbor of the target particle </a:t>
                </a:r>
                <a:r>
                  <a:rPr lang="en-US" i="1" dirty="0" err="1"/>
                  <a:t>i</a:t>
                </a:r>
                <a:r>
                  <a:rPr lang="en-US" dirty="0"/>
                  <a:t>.</a:t>
                </a:r>
              </a:p>
              <a:p>
                <a:pPr marL="0" indent="0">
                  <a:lnSpc>
                    <a:spcPct val="120000"/>
                  </a:lnSpc>
                  <a:buNone/>
                </a:pPr>
                <a14:m>
                  <m:oMathPara xmlns:m="http://schemas.openxmlformats.org/officeDocument/2006/math">
                    <m:oMathParaPr>
                      <m:jc m:val="centerGroup"/>
                    </m:oMathParaPr>
                    <m:oMath xmlns:m="http://schemas.openxmlformats.org/officeDocument/2006/math">
                      <m:r>
                        <m:rPr>
                          <m:sty m:val="p"/>
                        </m:rPr>
                        <a:rPr lang="en-US"/>
                        <m:t>FDR</m:t>
                      </m:r>
                      <m:d>
                        <m:dPr>
                          <m:ctrlPr>
                            <a:rPr lang="en-US" i="1"/>
                          </m:ctrlPr>
                        </m:dPr>
                        <m:e>
                          <m:sSub>
                            <m:sSubPr>
                              <m:ctrlPr>
                                <a:rPr lang="en-US" i="1"/>
                              </m:ctrlPr>
                            </m:sSubPr>
                            <m:e>
                              <m:r>
                                <a:rPr lang="en-US" b="1" i="1"/>
                                <m:t>𝒙</m:t>
                              </m:r>
                            </m:e>
                            <m:sub>
                              <m:r>
                                <a:rPr lang="en-US" i="1"/>
                                <m:t>𝑖</m:t>
                              </m:r>
                            </m:sub>
                          </m:sSub>
                          <m:r>
                            <a:rPr lang="en-US" i="1"/>
                            <m:t>,</m:t>
                          </m:r>
                          <m:sSub>
                            <m:sSubPr>
                              <m:ctrlPr>
                                <a:rPr lang="en-US" i="1"/>
                              </m:ctrlPr>
                            </m:sSubPr>
                            <m:e>
                              <m:r>
                                <a:rPr lang="en-US" b="1" i="1"/>
                                <m:t>𝒙</m:t>
                              </m:r>
                            </m:e>
                            <m:sub>
                              <m:r>
                                <a:rPr lang="en-US" i="1"/>
                                <m:t>𝑗</m:t>
                              </m:r>
                            </m:sub>
                          </m:sSub>
                        </m:e>
                      </m:d>
                      <m:r>
                        <a:rPr lang="en-US" i="1"/>
                        <m:t>=</m:t>
                      </m:r>
                      <m:f>
                        <m:fPr>
                          <m:ctrlPr>
                            <a:rPr lang="en-US" i="1"/>
                          </m:ctrlPr>
                        </m:fPr>
                        <m:num>
                          <m:d>
                            <m:dPr>
                              <m:begChr m:val="|"/>
                              <m:endChr m:val="|"/>
                              <m:ctrlPr>
                                <a:rPr lang="en-US" i="1"/>
                              </m:ctrlPr>
                            </m:dPr>
                            <m:e>
                              <m:r>
                                <a:rPr lang="en-US" i="1"/>
                                <m:t>𝑓</m:t>
                              </m:r>
                              <m:d>
                                <m:dPr>
                                  <m:ctrlPr>
                                    <a:rPr lang="en-US" i="1"/>
                                  </m:ctrlPr>
                                </m:dPr>
                                <m:e>
                                  <m:sSub>
                                    <m:sSubPr>
                                      <m:ctrlPr>
                                        <a:rPr lang="en-US" i="1"/>
                                      </m:ctrlPr>
                                    </m:sSubPr>
                                    <m:e>
                                      <m:r>
                                        <a:rPr lang="en-US" b="1" i="1"/>
                                        <m:t>𝒙</m:t>
                                      </m:r>
                                    </m:e>
                                    <m:sub>
                                      <m:r>
                                        <a:rPr lang="en-US" i="1"/>
                                        <m:t>𝑖</m:t>
                                      </m:r>
                                    </m:sub>
                                  </m:sSub>
                                </m:e>
                              </m:d>
                              <m:r>
                                <a:rPr lang="en-US" i="1"/>
                                <m:t>−</m:t>
                              </m:r>
                              <m:r>
                                <a:rPr lang="en-US" i="1"/>
                                <m:t>𝑓</m:t>
                              </m:r>
                              <m:d>
                                <m:dPr>
                                  <m:ctrlPr>
                                    <a:rPr lang="en-US" i="1"/>
                                  </m:ctrlPr>
                                </m:dPr>
                                <m:e>
                                  <m:sSub>
                                    <m:sSubPr>
                                      <m:ctrlPr>
                                        <a:rPr lang="en-US" i="1"/>
                                      </m:ctrlPr>
                                    </m:sSubPr>
                                    <m:e>
                                      <m:r>
                                        <a:rPr lang="en-US" b="1" i="1"/>
                                        <m:t>𝒙</m:t>
                                      </m:r>
                                    </m:e>
                                    <m:sub>
                                      <m:r>
                                        <a:rPr lang="en-US" i="1"/>
                                        <m:t>𝑗</m:t>
                                      </m:r>
                                    </m:sub>
                                  </m:sSub>
                                </m:e>
                              </m:d>
                            </m:e>
                          </m:d>
                        </m:num>
                        <m:den>
                          <m:d>
                            <m:dPr>
                              <m:begChr m:val="|"/>
                              <m:endChr m:val="|"/>
                              <m:ctrlPr>
                                <a:rPr lang="en-US" i="1"/>
                              </m:ctrlPr>
                            </m:dPr>
                            <m:e>
                              <m:sSub>
                                <m:sSubPr>
                                  <m:ctrlPr>
                                    <a:rPr lang="en-US" i="1"/>
                                  </m:ctrlPr>
                                </m:sSubPr>
                                <m:e>
                                  <m:r>
                                    <a:rPr lang="en-US" b="1" i="1"/>
                                    <m:t>𝒙</m:t>
                                  </m:r>
                                </m:e>
                                <m:sub>
                                  <m:r>
                                    <a:rPr lang="en-US" i="1"/>
                                    <m:t>𝑖</m:t>
                                  </m:r>
                                </m:sub>
                              </m:sSub>
                              <m:r>
                                <a:rPr lang="en-US" i="1"/>
                                <m:t>−</m:t>
                              </m:r>
                              <m:sSub>
                                <m:sSubPr>
                                  <m:ctrlPr>
                                    <a:rPr lang="en-US" i="1"/>
                                  </m:ctrlPr>
                                </m:sSubPr>
                                <m:e>
                                  <m:r>
                                    <a:rPr lang="en-US" b="1" i="1"/>
                                    <m:t>𝒙</m:t>
                                  </m:r>
                                </m:e>
                                <m:sub>
                                  <m:r>
                                    <a:rPr lang="en-US" i="1"/>
                                    <m:t>𝑗</m:t>
                                  </m:r>
                                </m:sub>
                              </m:sSub>
                            </m:e>
                          </m:d>
                        </m:den>
                      </m:f>
                    </m:oMath>
                  </m:oMathPara>
                </a14:m>
                <a:endParaRPr lang="en-US" dirty="0"/>
              </a:p>
              <a:p>
                <a:pPr>
                  <a:lnSpc>
                    <a:spcPct val="120000"/>
                  </a:lnSpc>
                </a:pP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22" t="-589" r="-58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57C667D-3867-4299-8481-161C344AB00F}" type="datetime1">
              <a:rPr lang="en-US" smtClean="0"/>
              <a:t>2/26/2021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2459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97AB7-0202-4147-AA95-E447EA222772}"/>
              </a:ext>
            </a:extLst>
          </p:cNvPr>
          <p:cNvSpPr>
            <a:spLocks noGrp="1"/>
          </p:cNvSpPr>
          <p:nvPr>
            <p:ph type="title"/>
          </p:nvPr>
        </p:nvSpPr>
        <p:spPr/>
        <p:txBody>
          <a:bodyPr/>
          <a:lstStyle/>
          <a:p>
            <a:r>
              <a:rPr lang="en-US" dirty="0"/>
              <a:t>3. Experimental results</a:t>
            </a:r>
          </a:p>
        </p:txBody>
      </p:sp>
      <p:sp>
        <p:nvSpPr>
          <p:cNvPr id="3" name="Content Placeholder 2">
            <a:extLst>
              <a:ext uri="{FF2B5EF4-FFF2-40B4-BE49-F238E27FC236}">
                <a16:creationId xmlns:a16="http://schemas.microsoft.com/office/drawing/2014/main" id="{50DA136A-E643-42CA-814A-5377F3F62917}"/>
              </a:ext>
            </a:extLst>
          </p:cNvPr>
          <p:cNvSpPr>
            <a:spLocks noGrp="1"/>
          </p:cNvSpPr>
          <p:nvPr>
            <p:ph idx="1"/>
          </p:nvPr>
        </p:nvSpPr>
        <p:spPr>
          <a:xfrm>
            <a:off x="429491" y="914400"/>
            <a:ext cx="11263745" cy="3796146"/>
          </a:xfrm>
        </p:spPr>
        <p:txBody>
          <a:bodyPr>
            <a:noAutofit/>
          </a:bodyPr>
          <a:lstStyle/>
          <a:p>
            <a:r>
              <a:rPr lang="en-US" sz="2100" dirty="0"/>
              <a:t>The true best value of the target function specified by equation 3.1 is –1 and its true global optimizer is </a:t>
            </a:r>
            <a:r>
              <a:rPr lang="en-US" sz="2100" b="1" i="1" dirty="0"/>
              <a:t>x</a:t>
            </a:r>
            <a:r>
              <a:rPr lang="en-US" sz="2100" baseline="30000" dirty="0"/>
              <a:t>*</a:t>
            </a:r>
            <a:r>
              <a:rPr lang="en-US" sz="2100" dirty="0"/>
              <a:t> = (3.1416, 3.1416)</a:t>
            </a:r>
            <a:r>
              <a:rPr lang="en-US" sz="2100" i="1" baseline="30000" dirty="0"/>
              <a:t>T</a:t>
            </a:r>
            <a:r>
              <a:rPr lang="en-US" sz="2100" dirty="0"/>
              <a:t>. From the experiment, basic PSO, GPSO, and probabilistic PSO converge to best values –0.9842, –0.9973, and –0.9999 with global best positions (3.0421, 3.1151)</a:t>
            </a:r>
            <a:r>
              <a:rPr lang="en-US" sz="2100" i="1" baseline="30000" dirty="0"/>
              <a:t>T</a:t>
            </a:r>
            <a:r>
              <a:rPr lang="en-US" sz="2100" dirty="0"/>
              <a:t>, (3.1837, 3.1352)</a:t>
            </a:r>
            <a:r>
              <a:rPr lang="en-US" sz="2100" i="1" baseline="30000" dirty="0"/>
              <a:t>T</a:t>
            </a:r>
            <a:r>
              <a:rPr lang="en-US" sz="2100" dirty="0"/>
              <a:t>, and (3.1464, 3.1485)</a:t>
            </a:r>
            <a:r>
              <a:rPr lang="en-US" sz="2100" i="1" baseline="30000" dirty="0"/>
              <a:t>T</a:t>
            </a:r>
            <a:r>
              <a:rPr lang="en-US" sz="2100" dirty="0"/>
              <a:t> after 6, 18, and 18 iterations, respectively.</a:t>
            </a:r>
          </a:p>
          <a:p>
            <a:r>
              <a:rPr lang="en-US" sz="2100" dirty="0"/>
              <a:t>Fitness bias and optimizer bias of probabilistic PSO are smallest. Therefore, probabilistic PSO is the preeminent one. Basic PSO converges soonest after 6 iterations but basic PSO copes with the premature problem due to lowest converged fitness value whereas both GPSO and probabilistic GPSO solve the premature problem with better converged fitness values (–0.9973 and –0.9999) but they require more iterations (18). The reason that GPSO is better than basic PSO is combination of local best topology and global best topology in GPSO. The event that probabilistic GPSO is better than GPSO proves that the probabilistic constriction coefficient can solve the dynamic problem.</a:t>
            </a:r>
          </a:p>
          <a:p>
            <a:endParaRPr lang="en-US" sz="2100" dirty="0"/>
          </a:p>
        </p:txBody>
      </p:sp>
      <p:sp>
        <p:nvSpPr>
          <p:cNvPr id="4" name="Date Placeholder 3">
            <a:extLst>
              <a:ext uri="{FF2B5EF4-FFF2-40B4-BE49-F238E27FC236}">
                <a16:creationId xmlns:a16="http://schemas.microsoft.com/office/drawing/2014/main" id="{B6D28648-9AB9-430A-B8F0-7BD4DA0C1DD6}"/>
              </a:ext>
            </a:extLst>
          </p:cNvPr>
          <p:cNvSpPr>
            <a:spLocks noGrp="1"/>
          </p:cNvSpPr>
          <p:nvPr>
            <p:ph type="dt" sz="half" idx="10"/>
          </p:nvPr>
        </p:nvSpPr>
        <p:spPr/>
        <p:txBody>
          <a:bodyPr/>
          <a:lstStyle/>
          <a:p>
            <a:fld id="{4E10A670-4E98-4FA5-A2C2-4F9C00874B7B}" type="datetime1">
              <a:rPr lang="en-US" smtClean="0"/>
              <a:t>2/26/2021</a:t>
            </a:fld>
            <a:endParaRPr lang="en-US" dirty="0"/>
          </a:p>
        </p:txBody>
      </p:sp>
      <p:sp>
        <p:nvSpPr>
          <p:cNvPr id="5" name="Footer Placeholder 4">
            <a:extLst>
              <a:ext uri="{FF2B5EF4-FFF2-40B4-BE49-F238E27FC236}">
                <a16:creationId xmlns:a16="http://schemas.microsoft.com/office/drawing/2014/main" id="{AF0EC706-D6DB-471E-B198-55DD27A013E9}"/>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9BFF464-0C47-4B75-95DB-E64EADD5740C}"/>
              </a:ext>
            </a:extLst>
          </p:cNvPr>
          <p:cNvSpPr>
            <a:spLocks noGrp="1"/>
          </p:cNvSpPr>
          <p:nvPr>
            <p:ph type="sldNum" sz="quarter" idx="12"/>
          </p:nvPr>
        </p:nvSpPr>
        <p:spPr/>
        <p:txBody>
          <a:bodyPr/>
          <a:lstStyle/>
          <a:p>
            <a:fld id="{5DB5036F-1FF2-46C4-8D2B-59C7E3B91952}" type="slidenum">
              <a:rPr lang="en-US" smtClean="0"/>
              <a:pPr/>
              <a:t>19</a:t>
            </a:fld>
            <a:endParaRPr lang="en-US"/>
          </a:p>
        </p:txBody>
      </p:sp>
      <p:graphicFrame>
        <p:nvGraphicFramePr>
          <p:cNvPr id="7" name="Table 7">
            <a:extLst>
              <a:ext uri="{FF2B5EF4-FFF2-40B4-BE49-F238E27FC236}">
                <a16:creationId xmlns:a16="http://schemas.microsoft.com/office/drawing/2014/main" id="{7E0432CB-1719-460B-9F32-4A4361A03728}"/>
              </a:ext>
            </a:extLst>
          </p:cNvPr>
          <p:cNvGraphicFramePr>
            <a:graphicFrameLocks noGrp="1"/>
          </p:cNvGraphicFramePr>
          <p:nvPr>
            <p:extLst>
              <p:ext uri="{D42A27DB-BD31-4B8C-83A1-F6EECF244321}">
                <p14:modId xmlns:p14="http://schemas.microsoft.com/office/powerpoint/2010/main" val="2007800544"/>
              </p:ext>
            </p:extLst>
          </p:nvPr>
        </p:nvGraphicFramePr>
        <p:xfrm>
          <a:off x="2951018" y="4668066"/>
          <a:ext cx="6456217" cy="1600200"/>
        </p:xfrm>
        <a:graphic>
          <a:graphicData uri="http://schemas.openxmlformats.org/drawingml/2006/table">
            <a:tbl>
              <a:tblPr firstRow="1" bandRow="1">
                <a:tableStyleId>{073A0DAA-6AF3-43AB-8588-CEC1D06C72B9}</a:tableStyleId>
              </a:tblPr>
              <a:tblGrid>
                <a:gridCol w="1939637">
                  <a:extLst>
                    <a:ext uri="{9D8B030D-6E8A-4147-A177-3AD203B41FA5}">
                      <a16:colId xmlns:a16="http://schemas.microsoft.com/office/drawing/2014/main" val="2024521591"/>
                    </a:ext>
                  </a:extLst>
                </a:gridCol>
                <a:gridCol w="1288472">
                  <a:extLst>
                    <a:ext uri="{9D8B030D-6E8A-4147-A177-3AD203B41FA5}">
                      <a16:colId xmlns:a16="http://schemas.microsoft.com/office/drawing/2014/main" val="1037435556"/>
                    </a:ext>
                  </a:extLst>
                </a:gridCol>
                <a:gridCol w="1936865">
                  <a:extLst>
                    <a:ext uri="{9D8B030D-6E8A-4147-A177-3AD203B41FA5}">
                      <a16:colId xmlns:a16="http://schemas.microsoft.com/office/drawing/2014/main" val="393998592"/>
                    </a:ext>
                  </a:extLst>
                </a:gridCol>
                <a:gridCol w="1291243">
                  <a:extLst>
                    <a:ext uri="{9D8B030D-6E8A-4147-A177-3AD203B41FA5}">
                      <a16:colId xmlns:a16="http://schemas.microsoft.com/office/drawing/2014/main" val="1758683325"/>
                    </a:ext>
                  </a:extLst>
                </a:gridCol>
              </a:tblGrid>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Fitness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Optimizer bias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Converged</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iteration</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21459402"/>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Basic 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0.0158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(0.0995, 0.0265)</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6</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1372515"/>
                  </a:ext>
                </a:extLst>
              </a:tr>
              <a:tr h="370840">
                <a:tc>
                  <a:txBody>
                    <a:bodyPr/>
                    <a:lstStyle/>
                    <a:p>
                      <a:pPr marL="0" marR="0" algn="just">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GPSO</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0.0027</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(0.0421, 0.0064)</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4772929"/>
                  </a:ext>
                </a:extLst>
              </a:tr>
              <a:tr h="370840">
                <a:tc>
                  <a:txBody>
                    <a:bodyPr/>
                    <a:lstStyle/>
                    <a:p>
                      <a:pPr marL="0" marR="0" algn="just">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Probabilistic GPSO</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0.0001</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a:effectLst/>
                          <a:latin typeface="Times New Roman" panose="02020603050405020304" pitchFamily="18" charset="0"/>
                          <a:ea typeface="Times New Roman" panose="02020603050405020304" pitchFamily="18" charset="0"/>
                          <a:cs typeface="Times New Roman" panose="02020603050405020304" pitchFamily="18" charset="0"/>
                        </a:rPr>
                        <a:t>(0.0048, 0.0069)</a:t>
                      </a:r>
                      <a:r>
                        <a:rPr lang="en-US" sz="1600" i="1" baseline="30000">
                          <a:effectLst/>
                          <a:latin typeface="Times New Roman" panose="02020603050405020304" pitchFamily="18" charset="0"/>
                          <a:ea typeface="Times New Roman" panose="02020603050405020304" pitchFamily="18" charset="0"/>
                          <a:cs typeface="Times New Roman" panose="02020603050405020304" pitchFamily="18" charset="0"/>
                        </a:rPr>
                        <a:t>T</a:t>
                      </a:r>
                      <a:endParaRPr lang="en-US"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r">
                        <a:spcBef>
                          <a:spcPts val="0"/>
                        </a:spcBef>
                        <a:spcAft>
                          <a:spcPts val="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18</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50376101"/>
                  </a:ext>
                </a:extLst>
              </a:tr>
            </a:tbl>
          </a:graphicData>
        </a:graphic>
      </p:graphicFrame>
    </p:spTree>
    <p:extLst>
      <p:ext uri="{BB962C8B-B14F-4D97-AF65-F5344CB8AC3E}">
        <p14:creationId xmlns:p14="http://schemas.microsoft.com/office/powerpoint/2010/main" val="2727948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85000" lnSpcReduction="10000"/>
          </a:bodyPr>
          <a:lstStyle/>
          <a:p>
            <a:pPr marL="0" indent="0">
              <a:lnSpc>
                <a:spcPct val="120000"/>
              </a:lnSpc>
              <a:buNone/>
            </a:pPr>
            <a:r>
              <a:rPr lang="en-US" dirty="0"/>
              <a:t>Particle swarm optimization (PSO) is an effective algorithm to solve the optimization problem in case that derivative of target function is inexistent or difficult to be determined. Because PSO has many parameters and variants, I propose a general framework of PSO called GPSO which aggregates important parameters and generalizes important variants so that researchers can customize PSO easily. Moreover, two main properties of PSO are exploration and exploitation. The exploration property aims to avoid premature converging so as to reach global optimal solution whereas the exploitation property aims to motivate PSO to converge as fast as possible. These two aspects are equally important. Therefore, GPSO also aims to balance the exploration and the exploitation. It is expected that GPSO supports users to tune parameters for not only solving premature problem but also fast convergence.</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A general framework of PSO - Loc Nguyen - VIT</a:t>
            </a:r>
            <a:endParaRPr lang="en-US" dirty="0"/>
          </a:p>
        </p:txBody>
      </p:sp>
      <p:sp>
        <p:nvSpPr>
          <p:cNvPr id="6" name="Date Placeholder 5"/>
          <p:cNvSpPr>
            <a:spLocks noGrp="1"/>
          </p:cNvSpPr>
          <p:nvPr>
            <p:ph type="dt" sz="half" idx="10"/>
          </p:nvPr>
        </p:nvSpPr>
        <p:spPr/>
        <p:txBody>
          <a:bodyPr/>
          <a:lstStyle/>
          <a:p>
            <a:fld id="{24BDED97-A39D-44EB-ABD8-EFB6D52E3DA3}" type="datetime1">
              <a:rPr lang="en-US" smtClean="0"/>
              <a:t>2/26/2021</a:t>
            </a:fld>
            <a:endParaRPr lang="en-US"/>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The first purpose of GPSO which is to aggregate important parameters and to generalize important variants is completed with the general form of velocity update rule but the second purpose which is to balance the two PSO properties such as exploration and exploitation is reached at moderate rate although experimental results showed that GPSO and probabilistic GPSO are better than basic PSO due to combination of local best topology and global best topology along with definition of probabilistic constriction coefficient which proved improvement of global convergence. The reason of balance at moderate rate is that dynamic topology in GPSO is supported indirectly via general form of velocity update rule, which is impractical because researchers must modify source code of GPSO in order to define dynamic topology.</a:t>
            </a:r>
          </a:p>
          <a:p>
            <a:pPr>
              <a:lnSpc>
                <a:spcPct val="120000"/>
              </a:lnSpc>
            </a:pPr>
            <a:r>
              <a:rPr lang="en-US" dirty="0"/>
              <a:t>Moreover, premature problem is solved by many other solutions such as dynamic topology, change of fitness function, adaptation (tuning coefficients, adding particles, removing particles, changing particle properties), and diversity control over iterations. In future trend, I will implement dynamic solutions as much as possible.</a:t>
            </a:r>
          </a:p>
        </p:txBody>
      </p:sp>
      <p:sp>
        <p:nvSpPr>
          <p:cNvPr id="4" name="Date Placeholder 3"/>
          <p:cNvSpPr>
            <a:spLocks noGrp="1"/>
          </p:cNvSpPr>
          <p:nvPr>
            <p:ph type="dt" sz="half" idx="10"/>
          </p:nvPr>
        </p:nvSpPr>
        <p:spPr/>
        <p:txBody>
          <a:bodyPr/>
          <a:lstStyle/>
          <a:p>
            <a:fld id="{61B21FAA-78DC-4CB6-B733-ACF0181636B4}" type="datetime1">
              <a:rPr lang="en-US" smtClean="0"/>
              <a:t>2/26/2021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414256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21</a:t>
            </a:fld>
            <a:endParaRPr lang="en-US"/>
          </a:p>
        </p:txBody>
      </p:sp>
      <p:sp>
        <p:nvSpPr>
          <p:cNvPr id="3" name="Footer Placeholder 2"/>
          <p:cNvSpPr>
            <a:spLocks noGrp="1"/>
          </p:cNvSpPr>
          <p:nvPr>
            <p:ph type="ftr" sz="quarter" idx="11"/>
          </p:nvPr>
        </p:nvSpPr>
        <p:spPr/>
        <p:txBody>
          <a:bodyPr/>
          <a:lstStyle/>
          <a:p>
            <a:r>
              <a:rPr lang="en-US"/>
              <a:t>A general framework of PSO - Loc Nguyen - VIT</a:t>
            </a:r>
          </a:p>
        </p:txBody>
      </p:sp>
      <p:sp>
        <p:nvSpPr>
          <p:cNvPr id="5" name="Date Placeholder 4"/>
          <p:cNvSpPr>
            <a:spLocks noGrp="1"/>
          </p:cNvSpPr>
          <p:nvPr>
            <p:ph type="dt" sz="half" idx="10"/>
          </p:nvPr>
        </p:nvSpPr>
        <p:spPr/>
        <p:txBody>
          <a:bodyPr/>
          <a:lstStyle/>
          <a:p>
            <a:fld id="{104E6088-58B6-44AB-AC35-471303145D3E}" type="datetime1">
              <a:rPr lang="en-US" smtClean="0"/>
              <a:t>2/26/2021</a:t>
            </a:fld>
            <a:endParaRPr lang="en-US"/>
          </a:p>
        </p:txBody>
      </p:sp>
    </p:spTree>
    <p:extLst>
      <p:ext uri="{BB962C8B-B14F-4D97-AF65-F5344CB8AC3E}">
        <p14:creationId xmlns:p14="http://schemas.microsoft.com/office/powerpoint/2010/main" val="1326608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normAutofit fontScale="92500" lnSpcReduction="20000"/>
          </a:bodyPr>
          <a:lstStyle/>
          <a:p>
            <a:pPr marL="457200" indent="-457200">
              <a:buFont typeface="+mj-lt"/>
              <a:buAutoNum type="arabicPeriod"/>
            </a:pPr>
            <a:r>
              <a:rPr lang="en-US" dirty="0"/>
              <a:t>Wikipedia, "Particle swarm optimization," Wikimedia Foundation, 7 March 2017. [Online]. Available: https://en.wikipedia.org/wiki/Particle_swarm_optimization. [Accessed 8 April 2017].</a:t>
            </a:r>
          </a:p>
          <a:p>
            <a:pPr marL="457200" indent="-457200">
              <a:buFont typeface="+mj-lt"/>
              <a:buAutoNum type="arabicPeriod"/>
            </a:pPr>
            <a:r>
              <a:rPr lang="en-US" dirty="0"/>
              <a:t>R. </a:t>
            </a:r>
            <a:r>
              <a:rPr lang="en-US" dirty="0" err="1"/>
              <a:t>Poli</a:t>
            </a:r>
            <a:r>
              <a:rPr lang="en-US" dirty="0"/>
              <a:t>, J. Kennedy and T. Blackwell, "Particle swarm optimization," Swarm Intelligence, vol. 1, no. 1, pp. 33-57, June 2007. </a:t>
            </a:r>
          </a:p>
          <a:p>
            <a:pPr marL="457200" indent="-457200">
              <a:buFont typeface="+mj-lt"/>
              <a:buAutoNum type="arabicPeriod"/>
            </a:pPr>
            <a:r>
              <a:rPr lang="en-US" dirty="0"/>
              <a:t>F. Pan, X. Hu, R. Eberhart and Y. Chen, "An Analysis of Bare Bones Particle Swarm," in IEEE Swarm Intelligence Symposium 2008 (SIS 2008), St. Louis, MO, US, 2008. </a:t>
            </a:r>
          </a:p>
          <a:p>
            <a:pPr marL="457200" indent="-457200">
              <a:buFont typeface="+mj-lt"/>
              <a:buAutoNum type="arabicPeriod"/>
            </a:pPr>
            <a:r>
              <a:rPr lang="en-US" dirty="0"/>
              <a:t>M. M. al-</a:t>
            </a:r>
            <a:r>
              <a:rPr lang="en-US" dirty="0" err="1"/>
              <a:t>Rifaie</a:t>
            </a:r>
            <a:r>
              <a:rPr lang="en-US" dirty="0"/>
              <a:t> and T. Blackwell, "Bare Bones Particle Swarms with Jumps," in International Conference on Swarm Intelligence, Brussels, 2012. </a:t>
            </a:r>
          </a:p>
          <a:p>
            <a:pPr marL="457200" indent="-457200">
              <a:buFont typeface="+mj-lt"/>
              <a:buAutoNum type="arabicPeriod"/>
            </a:pPr>
            <a:r>
              <a:rPr lang="en-US" dirty="0"/>
              <a:t>K. Sharma, V. </a:t>
            </a:r>
            <a:r>
              <a:rPr lang="en-US" dirty="0" err="1"/>
              <a:t>Chhamunya</a:t>
            </a:r>
            <a:r>
              <a:rPr lang="en-US" dirty="0"/>
              <a:t>, P. C. Gupta, H. Sharma and J. C. Bansal, "Fitness based Particle Swarm Optimization," International Journal of System Assurance Engineering and Management, vol. 6, no. 3, pp. 319-329, September 2015. </a:t>
            </a:r>
          </a:p>
        </p:txBody>
      </p:sp>
      <p:sp>
        <p:nvSpPr>
          <p:cNvPr id="4" name="Date Placeholder 3"/>
          <p:cNvSpPr>
            <a:spLocks noGrp="1"/>
          </p:cNvSpPr>
          <p:nvPr>
            <p:ph type="dt" sz="half" idx="10"/>
          </p:nvPr>
        </p:nvSpPr>
        <p:spPr/>
        <p:txBody>
          <a:bodyPr/>
          <a:lstStyle/>
          <a:p>
            <a:fld id="{CA263C04-B570-4DAF-88A0-3C52FDDC1937}" type="datetime1">
              <a:rPr lang="en-US" smtClean="0"/>
              <a:t>2/26/2021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1065549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GPSO with probabilistic constriction</a:t>
            </a:r>
          </a:p>
          <a:p>
            <a:pPr marL="457200" indent="-457200">
              <a:buFont typeface="+mj-lt"/>
              <a:buAutoNum type="arabicPeriod"/>
            </a:pPr>
            <a:r>
              <a:rPr lang="en-US" dirty="0"/>
              <a:t>Experimental results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Date Placeholder 5"/>
          <p:cNvSpPr>
            <a:spLocks noGrp="1"/>
          </p:cNvSpPr>
          <p:nvPr>
            <p:ph type="dt" sz="half" idx="10"/>
          </p:nvPr>
        </p:nvSpPr>
        <p:spPr/>
        <p:txBody>
          <a:bodyPr/>
          <a:lstStyle/>
          <a:p>
            <a:fld id="{25C24866-C684-4F8C-AC50-74D342368667}" type="datetime1">
              <a:rPr lang="en-US" smtClean="0"/>
              <a:t>2/26/2021</a:t>
            </a:fld>
            <a:endParaRPr lang="en-US"/>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AB82758-EDA2-444B-A780-6EC7ED8D6ABF}" type="datetime1">
              <a:rPr lang="en-US" smtClean="0"/>
              <a:t>2/26/2021</a:t>
            </a:fld>
            <a:endParaRPr lang="en-US"/>
          </a:p>
        </p:txBody>
      </p:sp>
      <p:sp>
        <p:nvSpPr>
          <p:cNvPr id="5" name="Footer Placeholder 4"/>
          <p:cNvSpPr>
            <a:spLocks noGrp="1"/>
          </p:cNvSpPr>
          <p:nvPr>
            <p:ph type="ftr" sz="quarter" idx="11"/>
          </p:nvPr>
        </p:nvSpPr>
        <p:spPr/>
        <p:txBody>
          <a:bodyPr/>
          <a:lstStyle/>
          <a:p>
            <a:r>
              <a:rPr lang="en-US"/>
              <a:t>A general framework of PSO - Loc Nguyen - VIT</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2"/>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1</a:t>
            </a:r>
            <a:r>
              <a:rPr lang="en-US" dirty="0"/>
              <a:t>], respectively.</a:t>
            </a:r>
          </a:p>
          <a:p>
            <a:r>
              <a:rPr lang="en-US" dirty="0"/>
              <a:t>The operator ⨂ denotes component-wise multiplication of two points [2, p. 3].</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3"/>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[2, p. 4]:</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3"/>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fld id="{4E10A670-4E98-4FA5-A2C2-4F9C00874B7B}" type="datetime1">
              <a:rPr lang="en-US" smtClean="0"/>
              <a:t>2/26/2021</a:t>
            </a:fld>
            <a:endParaRPr lang="en-US"/>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A general framework of PSO - Loc Nguyen - VIT</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1768</TotalTime>
  <Words>3697</Words>
  <Application>Microsoft Office PowerPoint</Application>
  <PresentationFormat>Widescreen</PresentationFormat>
  <Paragraphs>215</Paragraphs>
  <Slides>22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Cambria Math</vt:lpstr>
      <vt:lpstr>Times New Roman</vt:lpstr>
      <vt:lpstr>Office Theme</vt:lpstr>
      <vt:lpstr>A general framework of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2. GPSO with probabilistic constriction</vt:lpstr>
      <vt:lpstr>2. GPSO with probabilistic constriction</vt:lpstr>
      <vt:lpstr>2. GPSO with probabilistic constriction</vt:lpstr>
      <vt:lpstr>2. GPSO with probabilistic constriction</vt:lpstr>
      <vt:lpstr>2. GPSO with probabilistic constriction</vt:lpstr>
      <vt:lpstr>3. Experimental results</vt:lpstr>
      <vt:lpstr>3. Experimental results</vt:lpstr>
      <vt:lpstr>4. Conclusions</vt:lpstr>
      <vt:lpstr>Thank you for attention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398</cp:revision>
  <dcterms:created xsi:type="dcterms:W3CDTF">2017-06-28T03:43:04Z</dcterms:created>
  <dcterms:modified xsi:type="dcterms:W3CDTF">2021-02-26T09:37:21Z</dcterms:modified>
</cp:coreProperties>
</file>