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13" r:id="rId3"/>
    <p:sldId id="314" r:id="rId4"/>
    <p:sldId id="366" r:id="rId5"/>
    <p:sldId id="367" r:id="rId6"/>
    <p:sldId id="371" r:id="rId7"/>
    <p:sldId id="372" r:id="rId8"/>
    <p:sldId id="373" r:id="rId9"/>
    <p:sldId id="368" r:id="rId10"/>
    <p:sldId id="369" r:id="rId11"/>
    <p:sldId id="311" r:id="rId12"/>
    <p:sldId id="3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533" autoAdjust="0"/>
  </p:normalViewPr>
  <p:slideViewPr>
    <p:cSldViewPr snapToGrid="0">
      <p:cViewPr varScale="1">
        <p:scale>
          <a:sx n="69" d="100"/>
          <a:sy n="69" d="100"/>
        </p:scale>
        <p:origin x="78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790"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7/12/2020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11</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TA measure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TA measure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TA measure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TA measure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TA measure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TA measure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TA measure - Loc Nguyen</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TA measure - Loc Nguyen</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TA measure - Loc Nguyen</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TA measure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TA measure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7/12/2020</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TA measure - Loc Nguyen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Advanced cosine measures for collaborative filtering</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 Loc Nguyen PhD, MD, MBA</a:t>
            </a:r>
          </a:p>
          <a:p>
            <a:r>
              <a:rPr lang="en-US" dirty="0"/>
              <a:t>International Engineering and Technology Institute (IETI), 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a:t>TA measure - Loc Nguyen</a:t>
            </a:r>
          </a:p>
        </p:txBody>
      </p:sp>
      <p:sp>
        <p:nvSpPr>
          <p:cNvPr id="6" name="Date Placeholder 5"/>
          <p:cNvSpPr>
            <a:spLocks noGrp="1"/>
          </p:cNvSpPr>
          <p:nvPr>
            <p:ph type="dt" sz="half" idx="10"/>
          </p:nvPr>
        </p:nvSpPr>
        <p:spPr/>
        <p:txBody>
          <a:bodyPr/>
          <a:lstStyle/>
          <a:p>
            <a:r>
              <a:rPr lang="en-US"/>
              <a:t>7/12/2020</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Conclusions</a:t>
            </a:r>
          </a:p>
        </p:txBody>
      </p:sp>
      <p:sp>
        <p:nvSpPr>
          <p:cNvPr id="3" name="Content Placeholder 2"/>
          <p:cNvSpPr>
            <a:spLocks noGrp="1"/>
          </p:cNvSpPr>
          <p:nvPr>
            <p:ph idx="1"/>
          </p:nvPr>
        </p:nvSpPr>
        <p:spPr/>
        <p:txBody>
          <a:bodyPr/>
          <a:lstStyle/>
          <a:p>
            <a:r>
              <a:rPr lang="en-US" dirty="0"/>
              <a:t>Conclusion 1.</a:t>
            </a:r>
          </a:p>
          <a:p>
            <a:r>
              <a:rPr lang="en-US" dirty="0"/>
              <a:t>Conclusion 2.</a:t>
            </a:r>
          </a:p>
          <a:p>
            <a:r>
              <a:rPr lang="en-US" dirty="0"/>
              <a:t>Conclusion 3.</a:t>
            </a:r>
          </a:p>
        </p:txBody>
      </p:sp>
      <p:sp>
        <p:nvSpPr>
          <p:cNvPr id="4" name="Date Placeholder 3"/>
          <p:cNvSpPr>
            <a:spLocks noGrp="1"/>
          </p:cNvSpPr>
          <p:nvPr>
            <p:ph type="dt" sz="half" idx="10"/>
          </p:nvPr>
        </p:nvSpPr>
        <p:spPr/>
        <p:txBody>
          <a:bodyPr/>
          <a:lstStyle/>
          <a:p>
            <a:r>
              <a:rPr lang="en-US"/>
              <a:t>7/12/2020</a:t>
            </a:r>
          </a:p>
        </p:txBody>
      </p:sp>
      <p:sp>
        <p:nvSpPr>
          <p:cNvPr id="5" name="Footer Placeholder 4"/>
          <p:cNvSpPr>
            <a:spLocks noGrp="1"/>
          </p:cNvSpPr>
          <p:nvPr>
            <p:ph type="ftr" sz="quarter" idx="11"/>
          </p:nvPr>
        </p:nvSpPr>
        <p:spPr/>
        <p:txBody>
          <a:bodyPr/>
          <a:lstStyle/>
          <a:p>
            <a:r>
              <a:rPr lang="en-US"/>
              <a:t>TA measure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341425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attention</a:t>
            </a:r>
          </a:p>
        </p:txBody>
      </p:sp>
      <p:sp>
        <p:nvSpPr>
          <p:cNvPr id="4" name="Slide Number Placeholder 3"/>
          <p:cNvSpPr>
            <a:spLocks noGrp="1"/>
          </p:cNvSpPr>
          <p:nvPr>
            <p:ph type="sldNum" sz="quarter" idx="12"/>
          </p:nvPr>
        </p:nvSpPr>
        <p:spPr/>
        <p:txBody>
          <a:bodyPr/>
          <a:lstStyle/>
          <a:p>
            <a:fld id="{5DB5036F-1FF2-46C4-8D2B-59C7E3B91952}" type="slidenum">
              <a:rPr lang="en-US" smtClean="0"/>
              <a:pPr/>
              <a:t>11</a:t>
            </a:fld>
            <a:endParaRPr lang="en-US"/>
          </a:p>
        </p:txBody>
      </p:sp>
      <p:sp>
        <p:nvSpPr>
          <p:cNvPr id="3" name="Footer Placeholder 2"/>
          <p:cNvSpPr>
            <a:spLocks noGrp="1"/>
          </p:cNvSpPr>
          <p:nvPr>
            <p:ph type="ftr" sz="quarter" idx="11"/>
          </p:nvPr>
        </p:nvSpPr>
        <p:spPr/>
        <p:txBody>
          <a:bodyPr/>
          <a:lstStyle/>
          <a:p>
            <a:r>
              <a:rPr lang="en-US"/>
              <a:t>TA measure - Loc Nguyen</a:t>
            </a:r>
          </a:p>
        </p:txBody>
      </p:sp>
      <p:sp>
        <p:nvSpPr>
          <p:cNvPr id="5" name="Date Placeholder 4"/>
          <p:cNvSpPr>
            <a:spLocks noGrp="1"/>
          </p:cNvSpPr>
          <p:nvPr>
            <p:ph type="dt" sz="half" idx="10"/>
          </p:nvPr>
        </p:nvSpPr>
        <p:spPr/>
        <p:txBody>
          <a:bodyPr/>
          <a:lstStyle/>
          <a:p>
            <a:r>
              <a:rPr lang="en-US"/>
              <a:t>7/12/2020</a:t>
            </a:r>
          </a:p>
        </p:txBody>
      </p:sp>
    </p:spTree>
    <p:extLst>
      <p:ext uri="{BB962C8B-B14F-4D97-AF65-F5344CB8AC3E}">
        <p14:creationId xmlns:p14="http://schemas.microsoft.com/office/powerpoint/2010/main" val="1326608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marL="457200" indent="-457200">
              <a:buFont typeface="+mj-lt"/>
              <a:buAutoNum type="arabicPeriod"/>
            </a:pPr>
            <a:r>
              <a:rPr lang="en-US" dirty="0"/>
              <a:t>Reference 1</a:t>
            </a:r>
          </a:p>
          <a:p>
            <a:pPr marL="457200" indent="-457200">
              <a:buFont typeface="+mj-lt"/>
              <a:buAutoNum type="arabicPeriod"/>
            </a:pPr>
            <a:r>
              <a:rPr lang="en-US" dirty="0"/>
              <a:t>Reference 2.</a:t>
            </a:r>
          </a:p>
          <a:p>
            <a:pPr marL="457200" indent="-457200">
              <a:buFont typeface="+mj-lt"/>
              <a:buAutoNum type="arabicPeriod"/>
            </a:pPr>
            <a:r>
              <a:rPr lang="en-US" dirty="0"/>
              <a:t>Reference 3.</a:t>
            </a:r>
          </a:p>
        </p:txBody>
      </p:sp>
      <p:sp>
        <p:nvSpPr>
          <p:cNvPr id="4" name="Date Placeholder 3"/>
          <p:cNvSpPr>
            <a:spLocks noGrp="1"/>
          </p:cNvSpPr>
          <p:nvPr>
            <p:ph type="dt" sz="half" idx="10"/>
          </p:nvPr>
        </p:nvSpPr>
        <p:spPr/>
        <p:txBody>
          <a:bodyPr/>
          <a:lstStyle/>
          <a:p>
            <a:r>
              <a:rPr lang="en-US"/>
              <a:t>7/12/2020</a:t>
            </a:r>
          </a:p>
        </p:txBody>
      </p:sp>
      <p:sp>
        <p:nvSpPr>
          <p:cNvPr id="5" name="Footer Placeholder 4"/>
          <p:cNvSpPr>
            <a:spLocks noGrp="1"/>
          </p:cNvSpPr>
          <p:nvPr>
            <p:ph type="ftr" sz="quarter" idx="11"/>
          </p:nvPr>
        </p:nvSpPr>
        <p:spPr/>
        <p:txBody>
          <a:bodyPr/>
          <a:lstStyle/>
          <a:p>
            <a:r>
              <a:rPr lang="en-US"/>
              <a:t>TA measure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1065549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Autofit/>
          </a:bodyPr>
          <a:lstStyle/>
          <a:p>
            <a:pPr marL="0" indent="0">
              <a:buNone/>
            </a:pPr>
            <a:r>
              <a:rPr lang="en-US" sz="2200" dirty="0">
                <a:effectLst/>
                <a:latin typeface="Times New Roman" panose="02020603050405020304" pitchFamily="18" charset="0"/>
                <a:ea typeface="Calibri" panose="020F0502020204030204" pitchFamily="34" charset="0"/>
              </a:rPr>
              <a:t>Cosine similarity is an important measure to compare two vectors for many researches in data mining and information retrieval. In this research, cosine measure and its advanced variants for collaborating filtering (CF) are evaluated. Cosine measure is effective but it has a drawback that there may be two end points of two vectors which are far from each other according to Euclidean distance, but their cosine is high. This is negative effect of Euclidean distance which decreases accuracy of cosine similarity. Therefore, a so-called triangle area (TA) measure is proposed as an improved version of cosine measure. TA measure uses ratio of basic triangle area to whole triangle area as reinforced factor for Euclidean distance so that it can alleviate negative effect of Euclidean distance whereas it keeps simplicity and effectiveness of both cosine measure and Euclidean distance in making similarity of two vectors. TA is considered as an advanced cosine measure. TA and other advanced cosine measures are tested with other similarity measures. From experimental results, TA is not a preeminent measure but it is better than traditional cosine measures in most cases and it is also adequate to real-time application. Moreover, its formula is simple too.</a:t>
            </a:r>
            <a:endParaRPr lang="en-US" sz="2200"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TA measure - Loc Nguyen</a:t>
            </a:r>
          </a:p>
        </p:txBody>
      </p:sp>
      <p:sp>
        <p:nvSpPr>
          <p:cNvPr id="6" name="Date Placeholder 5"/>
          <p:cNvSpPr>
            <a:spLocks noGrp="1"/>
          </p:cNvSpPr>
          <p:nvPr>
            <p:ph type="dt" sz="half" idx="10"/>
          </p:nvPr>
        </p:nvSpPr>
        <p:spPr/>
        <p:txBody>
          <a:bodyPr/>
          <a:lstStyle/>
          <a:p>
            <a:r>
              <a:rPr lang="en-US"/>
              <a:t>7/12/2020</a:t>
            </a:r>
          </a:p>
        </p:txBody>
      </p:sp>
    </p:spTree>
    <p:extLst>
      <p:ext uri="{BB962C8B-B14F-4D97-AF65-F5344CB8AC3E}">
        <p14:creationId xmlns:p14="http://schemas.microsoft.com/office/powerpoint/2010/main" val="295312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Introduction</a:t>
            </a:r>
          </a:p>
          <a:p>
            <a:pPr marL="457200" indent="-457200">
              <a:buFont typeface="+mj-lt"/>
              <a:buAutoNum type="arabicPeriod"/>
            </a:pPr>
            <a:r>
              <a:rPr lang="en-US" dirty="0"/>
              <a:t>Methodologies</a:t>
            </a:r>
          </a:p>
          <a:p>
            <a:pPr marL="457200" indent="-457200">
              <a:buFont typeface="+mj-lt"/>
              <a:buAutoNum type="arabicPeriod"/>
            </a:pPr>
            <a:r>
              <a:rPr lang="en-US" dirty="0"/>
              <a:t>Results and Discussions</a:t>
            </a:r>
          </a:p>
          <a:p>
            <a:pPr marL="457200" indent="-457200">
              <a:buFont typeface="+mj-lt"/>
              <a:buAutoNum type="arabicPeriod"/>
            </a:pPr>
            <a:r>
              <a:rPr lang="en-US" dirty="0"/>
              <a:t>Conclusions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a:t>TA measure - Loc Nguyen</a:t>
            </a:r>
          </a:p>
        </p:txBody>
      </p:sp>
      <p:sp>
        <p:nvSpPr>
          <p:cNvPr id="6" name="Date Placeholder 5"/>
          <p:cNvSpPr>
            <a:spLocks noGrp="1"/>
          </p:cNvSpPr>
          <p:nvPr>
            <p:ph type="dt" sz="half" idx="10"/>
          </p:nvPr>
        </p:nvSpPr>
        <p:spPr/>
        <p:txBody>
          <a:bodyPr/>
          <a:lstStyle/>
          <a:p>
            <a:r>
              <a:rPr lang="en-US"/>
              <a:t>7/12/2020</a:t>
            </a:r>
          </a:p>
        </p:txBody>
      </p:sp>
    </p:spTree>
    <p:extLst>
      <p:ext uri="{BB962C8B-B14F-4D97-AF65-F5344CB8AC3E}">
        <p14:creationId xmlns:p14="http://schemas.microsoft.com/office/powerpoint/2010/main" val="311224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p:txBody>
          <a:bodyPr/>
          <a:lstStyle/>
          <a:p>
            <a:r>
              <a:rPr lang="en-US" dirty="0"/>
              <a:t>Introduction 1.</a:t>
            </a:r>
          </a:p>
          <a:p>
            <a:r>
              <a:rPr lang="en-US" dirty="0"/>
              <a:t>Introduction 2.</a:t>
            </a:r>
          </a:p>
          <a:p>
            <a:r>
              <a:rPr lang="en-US" dirty="0"/>
              <a:t>Introduction 3</a:t>
            </a:r>
          </a:p>
        </p:txBody>
      </p:sp>
      <p:sp>
        <p:nvSpPr>
          <p:cNvPr id="4" name="Date Placeholder 3"/>
          <p:cNvSpPr>
            <a:spLocks noGrp="1"/>
          </p:cNvSpPr>
          <p:nvPr>
            <p:ph type="dt" sz="half" idx="10"/>
          </p:nvPr>
        </p:nvSpPr>
        <p:spPr/>
        <p:txBody>
          <a:bodyPr/>
          <a:lstStyle/>
          <a:p>
            <a:r>
              <a:rPr lang="en-US"/>
              <a:t>7/12/2020</a:t>
            </a:r>
          </a:p>
        </p:txBody>
      </p:sp>
      <p:sp>
        <p:nvSpPr>
          <p:cNvPr id="5" name="Footer Placeholder 4"/>
          <p:cNvSpPr>
            <a:spLocks noGrp="1"/>
          </p:cNvSpPr>
          <p:nvPr>
            <p:ph type="ftr" sz="quarter" idx="11"/>
          </p:nvPr>
        </p:nvSpPr>
        <p:spPr/>
        <p:txBody>
          <a:bodyPr/>
          <a:lstStyle/>
          <a:p>
            <a:r>
              <a:rPr lang="en-US"/>
              <a:t>TA measure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223761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Methodologies</a:t>
            </a:r>
          </a:p>
        </p:txBody>
      </p:sp>
      <p:sp>
        <p:nvSpPr>
          <p:cNvPr id="3" name="Content Placeholder 2"/>
          <p:cNvSpPr>
            <a:spLocks noGrp="1"/>
          </p:cNvSpPr>
          <p:nvPr>
            <p:ph idx="1"/>
          </p:nvPr>
        </p:nvSpPr>
        <p:spPr>
          <a:xfrm>
            <a:off x="838200" y="914398"/>
            <a:ext cx="10515600" cy="5441951"/>
          </a:xfrm>
        </p:spPr>
        <p:txBody>
          <a:bodyPr>
            <a:normAutofit/>
          </a:bodyPr>
          <a:lstStyle/>
          <a:p>
            <a:r>
              <a:rPr lang="en-US" sz="2000" dirty="0">
                <a:effectLst/>
                <a:latin typeface="Times New Roman" panose="02020603050405020304" pitchFamily="18" charset="0"/>
                <a:ea typeface="Calibri" panose="020F0502020204030204" pitchFamily="34" charset="0"/>
              </a:rPr>
              <a:t>Let </a:t>
            </a:r>
            <a:r>
              <a:rPr lang="en-US" sz="2000" i="1" dirty="0">
                <a:effectLst/>
                <a:latin typeface="Times New Roman" panose="02020603050405020304" pitchFamily="18" charset="0"/>
                <a:ea typeface="Calibri" panose="020F0502020204030204" pitchFamily="34" charset="0"/>
              </a:rPr>
              <a:t>u</a:t>
            </a:r>
            <a:r>
              <a:rPr lang="en-US" sz="2000" baseline="-25000" dirty="0">
                <a:effectLst/>
                <a:latin typeface="Times New Roman" panose="02020603050405020304" pitchFamily="18" charset="0"/>
                <a:ea typeface="Calibri" panose="020F0502020204030204" pitchFamily="34" charset="0"/>
              </a:rPr>
              <a:t>1</a:t>
            </a:r>
            <a:r>
              <a:rPr lang="en-US" sz="2000" dirty="0">
                <a:effectLst/>
                <a:latin typeface="Times New Roman" panose="02020603050405020304" pitchFamily="18" charset="0"/>
                <a:ea typeface="Calibri" panose="020F0502020204030204" pitchFamily="34" charset="0"/>
              </a:rPr>
              <a:t> = OA and </a:t>
            </a:r>
            <a:r>
              <a:rPr lang="en-US" sz="2000" i="1" dirty="0">
                <a:effectLst/>
                <a:latin typeface="Times New Roman" panose="02020603050405020304" pitchFamily="18" charset="0"/>
                <a:ea typeface="Calibri" panose="020F0502020204030204" pitchFamily="34" charset="0"/>
              </a:rPr>
              <a:t>u</a:t>
            </a:r>
            <a:r>
              <a:rPr lang="en-US" sz="2000" baseline="-25000" dirty="0">
                <a:effectLst/>
                <a:latin typeface="Times New Roman" panose="02020603050405020304" pitchFamily="18" charset="0"/>
                <a:ea typeface="Calibri" panose="020F0502020204030204" pitchFamily="34" charset="0"/>
              </a:rPr>
              <a:t>2</a:t>
            </a:r>
            <a:r>
              <a:rPr lang="en-US" sz="2000" dirty="0">
                <a:effectLst/>
                <a:latin typeface="Times New Roman" panose="02020603050405020304" pitchFamily="18" charset="0"/>
                <a:ea typeface="Calibri" panose="020F0502020204030204" pitchFamily="34" charset="0"/>
              </a:rPr>
              <a:t> = OB be two rating vectors and let </a:t>
            </a:r>
            <a:r>
              <a:rPr lang="en-US" sz="2000" i="1" dirty="0">
                <a:effectLst/>
                <a:latin typeface="Times New Roman" panose="02020603050405020304" pitchFamily="18" charset="0"/>
                <a:ea typeface="Calibri" panose="020F0502020204030204" pitchFamily="34" charset="0"/>
              </a:rPr>
              <a:t>α</a:t>
            </a:r>
            <a:r>
              <a:rPr lang="en-US" sz="2000" dirty="0">
                <a:effectLst/>
                <a:latin typeface="Times New Roman" panose="02020603050405020304" pitchFamily="18" charset="0"/>
                <a:ea typeface="Calibri" panose="020F0502020204030204" pitchFamily="34" charset="0"/>
              </a:rPr>
              <a:t> be the angle formed by </a:t>
            </a:r>
            <a:r>
              <a:rPr lang="en-US" sz="2000" i="1" dirty="0">
                <a:effectLst/>
                <a:latin typeface="Times New Roman" panose="02020603050405020304" pitchFamily="18" charset="0"/>
                <a:ea typeface="Calibri" panose="020F0502020204030204" pitchFamily="34" charset="0"/>
              </a:rPr>
              <a:t>u</a:t>
            </a:r>
            <a:r>
              <a:rPr lang="en-US" sz="2000" baseline="-25000" dirty="0">
                <a:effectLst/>
                <a:latin typeface="Times New Roman" panose="02020603050405020304" pitchFamily="18" charset="0"/>
                <a:ea typeface="Calibri" panose="020F0502020204030204" pitchFamily="34" charset="0"/>
              </a:rPr>
              <a:t>1</a:t>
            </a:r>
            <a:r>
              <a:rPr lang="en-US" sz="2000" dirty="0">
                <a:effectLst/>
                <a:latin typeface="Times New Roman" panose="02020603050405020304" pitchFamily="18" charset="0"/>
                <a:ea typeface="Calibri" panose="020F0502020204030204" pitchFamily="34" charset="0"/>
              </a:rPr>
              <a:t> and </a:t>
            </a:r>
            <a:r>
              <a:rPr lang="en-US" sz="2000" i="1" dirty="0">
                <a:effectLst/>
                <a:latin typeface="Times New Roman" panose="02020603050405020304" pitchFamily="18" charset="0"/>
                <a:ea typeface="Calibri" panose="020F0502020204030204" pitchFamily="34" charset="0"/>
              </a:rPr>
              <a:t>u</a:t>
            </a:r>
            <a:r>
              <a:rPr lang="en-US" sz="2000" baseline="-25000" dirty="0">
                <a:effectLst/>
                <a:latin typeface="Times New Roman" panose="02020603050405020304" pitchFamily="18" charset="0"/>
                <a:ea typeface="Calibri" panose="020F0502020204030204" pitchFamily="34" charset="0"/>
              </a:rPr>
              <a:t>2</a:t>
            </a:r>
            <a:r>
              <a:rPr lang="en-US" sz="2000" dirty="0">
                <a:effectLst/>
                <a:latin typeface="Times New Roman" panose="02020603050405020304" pitchFamily="18" charset="0"/>
                <a:ea typeface="Calibri" panose="020F0502020204030204" pitchFamily="34" charset="0"/>
              </a:rPr>
              <a:t>. Such two vectors form the triangle OAB.</a:t>
            </a:r>
            <a:endParaRPr lang="en-US" sz="2000" dirty="0"/>
          </a:p>
          <a:p>
            <a:r>
              <a:rPr lang="en-US" sz="2000" dirty="0">
                <a:effectLst/>
                <a:latin typeface="Times New Roman" panose="02020603050405020304" pitchFamily="18" charset="0"/>
                <a:ea typeface="Calibri" panose="020F0502020204030204" pitchFamily="34" charset="0"/>
              </a:rPr>
              <a:t>Cosine measure has a drawback that there may be two points like A and B which are far from each other according to Euclidean distance, but their cosine is high.</a:t>
            </a:r>
            <a:endParaRPr lang="en-US" sz="2000" dirty="0"/>
          </a:p>
          <a:p>
            <a:r>
              <a:rPr lang="en-US" sz="2000" dirty="0"/>
              <a:t>For example, given three vectors </a:t>
            </a:r>
            <a:r>
              <a:rPr lang="en-US" sz="2000" i="1" dirty="0">
                <a:effectLst/>
                <a:latin typeface="Times New Roman" panose="02020603050405020304" pitchFamily="18" charset="0"/>
                <a:ea typeface="Calibri" panose="020F0502020204030204" pitchFamily="34" charset="0"/>
              </a:rPr>
              <a:t>u</a:t>
            </a:r>
            <a:r>
              <a:rPr lang="en-US" sz="2000" baseline="-25000" dirty="0">
                <a:effectLst/>
                <a:latin typeface="Times New Roman" panose="02020603050405020304" pitchFamily="18" charset="0"/>
                <a:ea typeface="Calibri" panose="020F0502020204030204" pitchFamily="34" charset="0"/>
              </a:rPr>
              <a:t>1</a:t>
            </a:r>
            <a:r>
              <a:rPr lang="en-US" sz="2000" dirty="0">
                <a:effectLst/>
                <a:latin typeface="Times New Roman" panose="02020603050405020304" pitchFamily="18" charset="0"/>
                <a:ea typeface="Calibri" panose="020F0502020204030204" pitchFamily="34" charset="0"/>
              </a:rPr>
              <a:t> = (1, 1), </a:t>
            </a:r>
            <a:r>
              <a:rPr lang="en-US" sz="2000" i="1" dirty="0">
                <a:effectLst/>
                <a:latin typeface="Times New Roman" panose="02020603050405020304" pitchFamily="18" charset="0"/>
                <a:ea typeface="Calibri" panose="020F0502020204030204" pitchFamily="34" charset="0"/>
              </a:rPr>
              <a:t>u</a:t>
            </a:r>
            <a:r>
              <a:rPr lang="en-US" sz="2000" baseline="-25000" dirty="0">
                <a:effectLst/>
                <a:latin typeface="Times New Roman" panose="02020603050405020304" pitchFamily="18" charset="0"/>
                <a:ea typeface="Calibri" panose="020F0502020204030204" pitchFamily="34" charset="0"/>
              </a:rPr>
              <a:t>2</a:t>
            </a:r>
            <a:r>
              <a:rPr lang="en-US" sz="2000" dirty="0">
                <a:effectLst/>
                <a:latin typeface="Times New Roman" panose="02020603050405020304" pitchFamily="18" charset="0"/>
                <a:ea typeface="Calibri" panose="020F0502020204030204" pitchFamily="34" charset="0"/>
              </a:rPr>
              <a:t> = (9, 9), and </a:t>
            </a:r>
            <a:r>
              <a:rPr lang="en-US" sz="2000" i="1" dirty="0">
                <a:effectLst/>
                <a:latin typeface="Times New Roman" panose="02020603050405020304" pitchFamily="18" charset="0"/>
                <a:ea typeface="Calibri" panose="020F0502020204030204" pitchFamily="34" charset="0"/>
              </a:rPr>
              <a:t>u</a:t>
            </a:r>
            <a:r>
              <a:rPr lang="en-US" sz="2000" baseline="-25000" dirty="0">
                <a:ea typeface="Calibri" panose="020F0502020204030204" pitchFamily="34" charset="0"/>
              </a:rPr>
              <a:t>3</a:t>
            </a:r>
            <a:r>
              <a:rPr lang="en-US" sz="2000" dirty="0">
                <a:effectLst/>
                <a:latin typeface="Times New Roman" panose="02020603050405020304" pitchFamily="18" charset="0"/>
                <a:ea typeface="Calibri" panose="020F0502020204030204" pitchFamily="34" charset="0"/>
              </a:rPr>
              <a:t> = (10, 10), although their cosine is 1, Euclidean distance still affects negatively because obviously </a:t>
            </a:r>
            <a:r>
              <a:rPr lang="en-US" sz="2000" i="1" dirty="0">
                <a:effectLst/>
                <a:latin typeface="Times New Roman" panose="02020603050405020304" pitchFamily="18" charset="0"/>
                <a:ea typeface="Calibri" panose="020F0502020204030204" pitchFamily="34" charset="0"/>
              </a:rPr>
              <a:t>u</a:t>
            </a:r>
            <a:r>
              <a:rPr lang="en-US" sz="2000" baseline="-25000" dirty="0">
                <a:effectLst/>
                <a:latin typeface="Times New Roman" panose="02020603050405020304" pitchFamily="18" charset="0"/>
                <a:ea typeface="Calibri" panose="020F0502020204030204" pitchFamily="34" charset="0"/>
              </a:rPr>
              <a:t>2</a:t>
            </a:r>
            <a:r>
              <a:rPr lang="en-US" sz="2000" dirty="0">
                <a:effectLst/>
                <a:latin typeface="Times New Roman" panose="02020603050405020304" pitchFamily="18" charset="0"/>
                <a:ea typeface="Calibri" panose="020F0502020204030204" pitchFamily="34" charset="0"/>
              </a:rPr>
              <a:t> = (9, 9) is nearer to </a:t>
            </a:r>
            <a:r>
              <a:rPr lang="en-US" sz="2000" i="1" dirty="0">
                <a:effectLst/>
                <a:latin typeface="Times New Roman" panose="02020603050405020304" pitchFamily="18" charset="0"/>
                <a:ea typeface="Calibri" panose="020F0502020204030204" pitchFamily="34" charset="0"/>
              </a:rPr>
              <a:t>u</a:t>
            </a:r>
            <a:r>
              <a:rPr lang="en-US" sz="2000" baseline="-25000" dirty="0">
                <a:effectLst/>
                <a:latin typeface="Times New Roman" panose="02020603050405020304" pitchFamily="18" charset="0"/>
                <a:ea typeface="Calibri" panose="020F0502020204030204" pitchFamily="34" charset="0"/>
              </a:rPr>
              <a:t>3</a:t>
            </a:r>
            <a:r>
              <a:rPr lang="en-US" sz="2000" dirty="0">
                <a:effectLst/>
                <a:latin typeface="Times New Roman" panose="02020603050405020304" pitchFamily="18" charset="0"/>
                <a:ea typeface="Calibri" panose="020F0502020204030204" pitchFamily="34" charset="0"/>
              </a:rPr>
              <a:t> = (10, 10) than the </a:t>
            </a:r>
            <a:r>
              <a:rPr lang="en-US" sz="2000" i="1" dirty="0">
                <a:effectLst/>
                <a:latin typeface="Times New Roman" panose="02020603050405020304" pitchFamily="18" charset="0"/>
                <a:ea typeface="Calibri" panose="020F0502020204030204" pitchFamily="34" charset="0"/>
              </a:rPr>
              <a:t>u</a:t>
            </a:r>
            <a:r>
              <a:rPr lang="en-US" sz="2000" baseline="-25000" dirty="0">
                <a:effectLst/>
                <a:latin typeface="Times New Roman" panose="02020603050405020304" pitchFamily="18" charset="0"/>
                <a:ea typeface="Calibri" panose="020F0502020204030204" pitchFamily="34" charset="0"/>
              </a:rPr>
              <a:t>1</a:t>
            </a:r>
            <a:r>
              <a:rPr lang="en-US" sz="2000" dirty="0">
                <a:effectLst/>
                <a:latin typeface="Times New Roman" panose="02020603050405020304" pitchFamily="18" charset="0"/>
                <a:ea typeface="Calibri" panose="020F0502020204030204" pitchFamily="34" charset="0"/>
              </a:rPr>
              <a:t> = (1, 1)</a:t>
            </a:r>
            <a:r>
              <a:rPr lang="en-US" sz="2000" dirty="0"/>
              <a:t>.</a:t>
            </a:r>
          </a:p>
          <a:p>
            <a:r>
              <a:rPr lang="en-US" sz="2000" dirty="0">
                <a:effectLst/>
                <a:latin typeface="Times New Roman" panose="02020603050405020304" pitchFamily="18" charset="0"/>
                <a:ea typeface="Calibri" panose="020F0502020204030204" pitchFamily="34" charset="0"/>
              </a:rPr>
              <a:t>The so-called </a:t>
            </a:r>
            <a:r>
              <a:rPr lang="en-US" sz="2000" i="1" dirty="0">
                <a:effectLst/>
                <a:latin typeface="Times New Roman" panose="02020603050405020304" pitchFamily="18" charset="0"/>
                <a:ea typeface="Calibri" panose="020F0502020204030204" pitchFamily="34" charset="0"/>
              </a:rPr>
              <a:t>triangle area (TA) measure</a:t>
            </a:r>
            <a:r>
              <a:rPr lang="en-US" sz="2000" dirty="0">
                <a:effectLst/>
                <a:latin typeface="Times New Roman" panose="02020603050405020304" pitchFamily="18" charset="0"/>
                <a:ea typeface="Calibri" panose="020F0502020204030204" pitchFamily="34" charset="0"/>
              </a:rPr>
              <a:t> is proposed to alleviate the negative effect of Euclidean distance</a:t>
            </a:r>
          </a:p>
          <a:p>
            <a:pPr marL="0" indent="0">
              <a:buNone/>
            </a:pPr>
            <a:endParaRPr lang="en-US" sz="2000" dirty="0"/>
          </a:p>
        </p:txBody>
      </p:sp>
      <p:sp>
        <p:nvSpPr>
          <p:cNvPr id="4" name="Date Placeholder 3"/>
          <p:cNvSpPr>
            <a:spLocks noGrp="1"/>
          </p:cNvSpPr>
          <p:nvPr>
            <p:ph type="dt" sz="half" idx="10"/>
          </p:nvPr>
        </p:nvSpPr>
        <p:spPr/>
        <p:txBody>
          <a:bodyPr/>
          <a:lstStyle/>
          <a:p>
            <a:r>
              <a:rPr lang="en-US"/>
              <a:t>7/12/2020</a:t>
            </a:r>
          </a:p>
        </p:txBody>
      </p:sp>
      <p:sp>
        <p:nvSpPr>
          <p:cNvPr id="5" name="Footer Placeholder 4"/>
          <p:cNvSpPr>
            <a:spLocks noGrp="1"/>
          </p:cNvSpPr>
          <p:nvPr>
            <p:ph type="ftr" sz="quarter" idx="11"/>
          </p:nvPr>
        </p:nvSpPr>
        <p:spPr/>
        <p:txBody>
          <a:bodyPr/>
          <a:lstStyle/>
          <a:p>
            <a:r>
              <a:rPr lang="en-US"/>
              <a:t>TA measure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5</a:t>
            </a:fld>
            <a:endParaRPr lang="en-US"/>
          </a:p>
        </p:txBody>
      </p:sp>
      <p:pic>
        <p:nvPicPr>
          <p:cNvPr id="10" name="Picture 9" descr="A close up of a map&#10;&#10;Description automatically generated">
            <a:extLst>
              <a:ext uri="{FF2B5EF4-FFF2-40B4-BE49-F238E27FC236}">
                <a16:creationId xmlns:a16="http://schemas.microsoft.com/office/drawing/2014/main" id="{EC144DB5-B6AC-47C7-845C-219E90447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3429000"/>
            <a:ext cx="5071428" cy="2885715"/>
          </a:xfrm>
          <a:prstGeom prst="rect">
            <a:avLst/>
          </a:prstGeom>
        </p:spPr>
      </p:pic>
    </p:spTree>
    <p:extLst>
      <p:ext uri="{BB962C8B-B14F-4D97-AF65-F5344CB8AC3E}">
        <p14:creationId xmlns:p14="http://schemas.microsoft.com/office/powerpoint/2010/main" val="1047971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16894-CAC9-4A61-A17F-4EAD67016D30}"/>
              </a:ext>
            </a:extLst>
          </p:cNvPr>
          <p:cNvSpPr>
            <a:spLocks noGrp="1"/>
          </p:cNvSpPr>
          <p:nvPr>
            <p:ph type="title"/>
          </p:nvPr>
        </p:nvSpPr>
        <p:spPr/>
        <p:txBody>
          <a:bodyPr/>
          <a:lstStyle/>
          <a:p>
            <a:r>
              <a:rPr lang="en-US" dirty="0"/>
              <a:t>2. Methodologies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7711388-112E-498A-AF5F-CCA6B44167DE}"/>
                  </a:ext>
                </a:extLst>
              </p:cNvPr>
              <p:cNvSpPr>
                <a:spLocks noGrp="1"/>
              </p:cNvSpPr>
              <p:nvPr>
                <p:ph idx="1"/>
              </p:nvPr>
            </p:nvSpPr>
            <p:spPr>
              <a:xfrm>
                <a:off x="323557" y="914398"/>
                <a:ext cx="11535508" cy="5441951"/>
              </a:xfrm>
            </p:spPr>
            <p:txBody>
              <a:bodyPr>
                <a:normAutofit/>
              </a:bodyPr>
              <a:lstStyle/>
              <a:p>
                <a:r>
                  <a:rPr lang="en-US" sz="2000" dirty="0">
                    <a:effectLst/>
                    <a:latin typeface="Times New Roman" panose="02020603050405020304" pitchFamily="18" charset="0"/>
                    <a:ea typeface="Calibri" panose="020F0502020204030204" pitchFamily="34" charset="0"/>
                  </a:rPr>
                  <a:t>Given the first case 0 ≤ </a:t>
                </a:r>
                <a:r>
                  <a:rPr lang="en-US" sz="2000" i="1" dirty="0">
                    <a:effectLst/>
                    <a:latin typeface="Times New Roman" panose="02020603050405020304" pitchFamily="18" charset="0"/>
                    <a:ea typeface="Calibri" panose="020F0502020204030204" pitchFamily="34" charset="0"/>
                  </a:rPr>
                  <a:t>α</a:t>
                </a:r>
                <a:r>
                  <a:rPr lang="en-US" sz="2000" dirty="0">
                    <a:effectLst/>
                    <a:latin typeface="Times New Roman" panose="02020603050405020304" pitchFamily="18" charset="0"/>
                    <a:ea typeface="Calibri" panose="020F0502020204030204" pitchFamily="34" charset="0"/>
                  </a:rPr>
                  <a:t> ≤ </a:t>
                </a:r>
                <a:r>
                  <a:rPr lang="en-US" sz="2000" i="1" dirty="0">
                    <a:effectLst/>
                    <a:latin typeface="Times New Roman" panose="02020603050405020304" pitchFamily="18" charset="0"/>
                    <a:ea typeface="Calibri" panose="020F0502020204030204" pitchFamily="34" charset="0"/>
                  </a:rPr>
                  <a:t>π</a:t>
                </a:r>
                <a:r>
                  <a:rPr lang="en-US" sz="2000" dirty="0">
                    <a:effectLst/>
                    <a:latin typeface="Times New Roman" panose="02020603050405020304" pitchFamily="18" charset="0"/>
                    <a:ea typeface="Calibri" panose="020F0502020204030204" pitchFamily="34" charset="0"/>
                  </a:rPr>
                  <a:t>/2, let </a:t>
                </a:r>
                <a:r>
                  <a:rPr lang="en-US" sz="2000" i="1" dirty="0">
                    <a:effectLst/>
                    <a:latin typeface="Times New Roman" panose="02020603050405020304" pitchFamily="18" charset="0"/>
                    <a:ea typeface="Calibri" panose="020F0502020204030204" pitchFamily="34" charset="0"/>
                  </a:rPr>
                  <a:t>S</a:t>
                </a:r>
                <a:r>
                  <a:rPr lang="en-US" sz="2000" dirty="0">
                    <a:effectLst/>
                    <a:latin typeface="Times New Roman" panose="02020603050405020304" pitchFamily="18" charset="0"/>
                    <a:ea typeface="Calibri" panose="020F0502020204030204" pitchFamily="34" charset="0"/>
                  </a:rPr>
                  <a:t> be area of the whole triangle OAB, let </a:t>
                </a:r>
                <a:r>
                  <a:rPr lang="en-US" sz="2000" i="1" dirty="0" err="1">
                    <a:effectLst/>
                    <a:latin typeface="Times New Roman" panose="02020603050405020304" pitchFamily="18" charset="0"/>
                    <a:ea typeface="Calibri" panose="020F0502020204030204" pitchFamily="34" charset="0"/>
                  </a:rPr>
                  <a:t>s</a:t>
                </a:r>
                <a:r>
                  <a:rPr lang="en-US" sz="2000" dirty="0">
                    <a:effectLst/>
                    <a:latin typeface="Times New Roman" panose="02020603050405020304" pitchFamily="18" charset="0"/>
                    <a:ea typeface="Calibri" panose="020F0502020204030204" pitchFamily="34" charset="0"/>
                  </a:rPr>
                  <a:t> be area of the basic triangle OAH. Reinforced factor </a:t>
                </a:r>
                <a:r>
                  <a:rPr lang="en-US" sz="2000" i="1" dirty="0">
                    <a:effectLst/>
                    <a:latin typeface="Times New Roman" panose="02020603050405020304" pitchFamily="18" charset="0"/>
                    <a:ea typeface="Calibri" panose="020F0502020204030204" pitchFamily="34" charset="0"/>
                  </a:rPr>
                  <a:t>k</a:t>
                </a:r>
                <a:r>
                  <a:rPr lang="en-US" sz="2000" dirty="0">
                    <a:effectLst/>
                    <a:latin typeface="Times New Roman" panose="02020603050405020304" pitchFamily="18" charset="0"/>
                    <a:ea typeface="Calibri" panose="020F0502020204030204" pitchFamily="34" charset="0"/>
                  </a:rPr>
                  <a:t> is defined as areal ratio: </a:t>
                </a:r>
                <a:r>
                  <a:rPr lang="en-US" sz="2000" i="1" dirty="0">
                    <a:effectLst/>
                    <a:latin typeface="Times New Roman" panose="02020603050405020304" pitchFamily="18" charset="0"/>
                    <a:ea typeface="Calibri" panose="020F0502020204030204" pitchFamily="34" charset="0"/>
                  </a:rPr>
                  <a:t>k</a:t>
                </a:r>
                <a:r>
                  <a:rPr lang="en-US" sz="2000" dirty="0">
                    <a:effectLst/>
                    <a:latin typeface="Times New Roman" panose="02020603050405020304" pitchFamily="18" charset="0"/>
                    <a:ea typeface="Calibri" panose="020F0502020204030204" pitchFamily="34" charset="0"/>
                  </a:rPr>
                  <a:t> = </a:t>
                </a:r>
                <a:r>
                  <a:rPr lang="en-US" sz="2000" i="1" dirty="0">
                    <a:effectLst/>
                    <a:latin typeface="Times New Roman" panose="02020603050405020304" pitchFamily="18" charset="0"/>
                    <a:ea typeface="Calibri" panose="020F0502020204030204" pitchFamily="34" charset="0"/>
                  </a:rPr>
                  <a:t>s</a:t>
                </a:r>
                <a:r>
                  <a:rPr lang="en-US" sz="2000" dirty="0">
                    <a:effectLst/>
                    <a:latin typeface="Times New Roman" panose="02020603050405020304" pitchFamily="18" charset="0"/>
                    <a:ea typeface="Calibri" panose="020F0502020204030204" pitchFamily="34" charset="0"/>
                  </a:rPr>
                  <a:t>/</a:t>
                </a:r>
                <a:r>
                  <a:rPr lang="en-US" sz="2000" i="1" dirty="0">
                    <a:effectLst/>
                    <a:latin typeface="Times New Roman" panose="02020603050405020304" pitchFamily="18" charset="0"/>
                    <a:ea typeface="Calibri" panose="020F0502020204030204" pitchFamily="34" charset="0"/>
                  </a:rPr>
                  <a:t>S</a:t>
                </a:r>
                <a:r>
                  <a:rPr lang="en-US" sz="2000" i="1" dirty="0">
                    <a:ea typeface="Calibri" panose="020F0502020204030204" pitchFamily="34" charset="0"/>
                  </a:rPr>
                  <a:t>. </a:t>
                </a:r>
                <a:r>
                  <a:rPr lang="en-US" sz="2000" dirty="0"/>
                  <a:t>Its equation </a:t>
                </a:r>
                <a:r>
                  <a:rPr lang="en-US" sz="2000" dirty="0">
                    <a:effectLst/>
                    <a:latin typeface="Times New Roman" panose="02020603050405020304" pitchFamily="18" charset="0"/>
                    <a:ea typeface="Calibri" panose="020F0502020204030204" pitchFamily="34" charset="0"/>
                  </a:rPr>
                  <a:t>is:</a:t>
                </a:r>
              </a:p>
              <a:p>
                <a:pPr marL="0" indent="0">
                  <a:buNone/>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0≤</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𝛼</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𝜋</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000" i="1">
                              <a:effectLst/>
                              <a:latin typeface="Cambria Math" panose="02040503050406030204" pitchFamily="18" charset="0"/>
                            </a:rPr>
                          </m:ctrlPr>
                        </m:dPr>
                        <m:e>
                          <m:m>
                            <m:mPr>
                              <m:mcs>
                                <m:mc>
                                  <m:mcPr>
                                    <m:count m:val="1"/>
                                    <m:mcJc m:val="center"/>
                                  </m:mcPr>
                                </m:mc>
                              </m:mcs>
                              <m:ctrlPr>
                                <a:rPr lang="en-US" sz="2000" i="1">
                                  <a:effectLst/>
                                  <a:latin typeface="Cambria Math" panose="02040503050406030204" pitchFamily="18" charset="0"/>
                                </a:rPr>
                              </m:ctrlPr>
                            </m:mPr>
                            <m:mr>
                              <m:e>
                                <m:f>
                                  <m:fPr>
                                    <m:ctrlPr>
                                      <a:rPr lang="en-US" sz="2000" i="1">
                                        <a:effectLst/>
                                        <a:latin typeface="Cambria Math" panose="02040503050406030204" pitchFamily="18" charset="0"/>
                                      </a:rPr>
                                    </m:ctrlPr>
                                  </m:fPr>
                                  <m:num>
                                    <m:d>
                                      <m:dPr>
                                        <m:begChr m:val="|"/>
                                        <m:endChr m:val="|"/>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Sub>
                                      </m:e>
                                    </m:d>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cos</m:t>
                                        </m:r>
                                      </m:fName>
                                      <m:e>
                                        <m:d>
                                          <m:dPr>
                                            <m:ctrlPr>
                                              <a:rPr lang="en-US" sz="2000" i="1">
                                                <a:effectLst/>
                                                <a:latin typeface="Cambria Math" panose="020405030504060302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𝛼</m:t>
                                            </m:r>
                                          </m:e>
                                        </m:d>
                                      </m:e>
                                    </m:func>
                                  </m:num>
                                  <m:den>
                                    <m:d>
                                      <m:dPr>
                                        <m:begChr m:val="|"/>
                                        <m:endChr m:val="|"/>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b>
                                        </m:sSub>
                                      </m:e>
                                    </m:d>
                                  </m:den>
                                </m:f>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if</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b>
                                    </m:sSub>
                                  </m:e>
                                </m:d>
                              </m:e>
                            </m:mr>
                            <m:mr>
                              <m:e>
                                <m:f>
                                  <m:fPr>
                                    <m:ctrlPr>
                                      <a:rPr lang="en-US" sz="2000" i="1">
                                        <a:effectLst/>
                                        <a:latin typeface="Cambria Math" panose="02040503050406030204" pitchFamily="18" charset="0"/>
                                      </a:rPr>
                                    </m:ctrlPr>
                                  </m:fPr>
                                  <m:num>
                                    <m:d>
                                      <m:dPr>
                                        <m:begChr m:val="|"/>
                                        <m:endChr m:val="|"/>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b>
                                        </m:sSub>
                                      </m:e>
                                    </m:d>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cos</m:t>
                                        </m:r>
                                      </m:fName>
                                      <m:e>
                                        <m:d>
                                          <m:dPr>
                                            <m:ctrlPr>
                                              <a:rPr lang="en-US" sz="2000" i="1">
                                                <a:effectLst/>
                                                <a:latin typeface="Cambria Math" panose="020405030504060302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𝛼</m:t>
                                            </m:r>
                                          </m:e>
                                        </m:d>
                                      </m:e>
                                    </m:func>
                                  </m:num>
                                  <m:den>
                                    <m:d>
                                      <m:dPr>
                                        <m:begChr m:val="|"/>
                                        <m:endChr m:val="|"/>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Sub>
                                      </m:e>
                                    </m:d>
                                  </m:den>
                                </m:f>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if</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&gt;</m:t>
                                </m:r>
                                <m:d>
                                  <m:dPr>
                                    <m:begChr m:val="|"/>
                                    <m:endChr m:val="|"/>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b>
                                    </m:sSub>
                                  </m:e>
                                </m:d>
                              </m:e>
                            </m:mr>
                          </m:m>
                        </m:e>
                      </m:d>
                    </m:oMath>
                  </m:oMathPara>
                </a14:m>
                <a:endParaRPr lang="en-US" sz="2000" dirty="0">
                  <a:effectLst/>
                  <a:latin typeface="Times New Roman" panose="02020603050405020304" pitchFamily="18" charset="0"/>
                  <a:ea typeface="Calibri" panose="020F0502020204030204" pitchFamily="34" charset="0"/>
                </a:endParaRPr>
              </a:p>
              <a:p>
                <a:r>
                  <a:rPr lang="en-US" sz="2000" dirty="0">
                    <a:effectLst/>
                    <a:latin typeface="Times New Roman" panose="02020603050405020304" pitchFamily="18" charset="0"/>
                    <a:ea typeface="Calibri" panose="020F0502020204030204" pitchFamily="34" charset="0"/>
                  </a:rPr>
                  <a:t>There are many points on two rays OA = </a:t>
                </a:r>
                <a:r>
                  <a:rPr lang="en-US" sz="2000" i="1" dirty="0">
                    <a:effectLst/>
                    <a:latin typeface="Times New Roman" panose="02020603050405020304" pitchFamily="18" charset="0"/>
                    <a:ea typeface="Calibri" panose="020F0502020204030204" pitchFamily="34" charset="0"/>
                  </a:rPr>
                  <a:t>u</a:t>
                </a:r>
                <a:r>
                  <a:rPr lang="en-US" sz="2000" baseline="-25000" dirty="0">
                    <a:effectLst/>
                    <a:latin typeface="Times New Roman" panose="02020603050405020304" pitchFamily="18" charset="0"/>
                    <a:ea typeface="Calibri" panose="020F0502020204030204" pitchFamily="34" charset="0"/>
                  </a:rPr>
                  <a:t>1</a:t>
                </a:r>
                <a:r>
                  <a:rPr lang="en-US" sz="2000" dirty="0">
                    <a:effectLst/>
                    <a:latin typeface="Times New Roman" panose="02020603050405020304" pitchFamily="18" charset="0"/>
                    <a:ea typeface="Calibri" panose="020F0502020204030204" pitchFamily="34" charset="0"/>
                  </a:rPr>
                  <a:t> and OB = </a:t>
                </a:r>
                <a:r>
                  <a:rPr lang="en-US" sz="2000" i="1" dirty="0">
                    <a:effectLst/>
                    <a:latin typeface="Times New Roman" panose="02020603050405020304" pitchFamily="18" charset="0"/>
                    <a:ea typeface="Calibri" panose="020F0502020204030204" pitchFamily="34" charset="0"/>
                  </a:rPr>
                  <a:t>u</a:t>
                </a:r>
                <a:r>
                  <a:rPr lang="en-US" sz="2000" baseline="-25000" dirty="0">
                    <a:effectLst/>
                    <a:latin typeface="Times New Roman" panose="02020603050405020304" pitchFamily="18" charset="0"/>
                    <a:ea typeface="Calibri" panose="020F0502020204030204" pitchFamily="34" charset="0"/>
                  </a:rPr>
                  <a:t>2</a:t>
                </a:r>
                <a:r>
                  <a:rPr lang="en-US" sz="2000" dirty="0">
                    <a:effectLst/>
                    <a:latin typeface="Times New Roman" panose="02020603050405020304" pitchFamily="18" charset="0"/>
                    <a:ea typeface="Calibri" panose="020F0502020204030204" pitchFamily="34" charset="0"/>
                  </a:rPr>
                  <a:t> so that their cosine is the same but only points A’ and B’ whose distance is shortest will obtain highest reinforced factor</a:t>
                </a:r>
                <a:r>
                  <a:rPr lang="en-US" sz="2000" dirty="0">
                    <a:ea typeface="Calibri" panose="020F0502020204030204" pitchFamily="34" charset="0"/>
                  </a:rPr>
                  <a:t>. </a:t>
                </a:r>
                <a:r>
                  <a:rPr lang="en-US" sz="2000" i="1" dirty="0">
                    <a:effectLst/>
                    <a:latin typeface="Times New Roman" panose="02020603050405020304" pitchFamily="18" charset="0"/>
                    <a:ea typeface="Calibri" panose="020F0502020204030204" pitchFamily="34" charset="0"/>
                  </a:rPr>
                  <a:t>Shortest distance viewpoint</a:t>
                </a:r>
                <a:r>
                  <a:rPr lang="en-US" sz="2000" dirty="0">
                    <a:effectLst/>
                    <a:latin typeface="Times New Roman" panose="02020603050405020304" pitchFamily="18" charset="0"/>
                    <a:ea typeface="Calibri" panose="020F0502020204030204" pitchFamily="34" charset="0"/>
                  </a:rPr>
                  <a:t>: Reinforced factor is optimal if distance between two vectors is shortest.</a:t>
                </a:r>
              </a:p>
              <a:p>
                <a:pPr marL="0" indent="0">
                  <a:buNone/>
                </a:pPr>
                <a:endParaRPr lang="en-US" sz="2000" dirty="0"/>
              </a:p>
            </p:txBody>
          </p:sp>
        </mc:Choice>
        <mc:Fallback>
          <p:sp>
            <p:nvSpPr>
              <p:cNvPr id="3" name="Content Placeholder 2">
                <a:extLst>
                  <a:ext uri="{FF2B5EF4-FFF2-40B4-BE49-F238E27FC236}">
                    <a16:creationId xmlns:a16="http://schemas.microsoft.com/office/drawing/2014/main" id="{97711388-112E-498A-AF5F-CCA6B44167DE}"/>
                  </a:ext>
                </a:extLst>
              </p:cNvPr>
              <p:cNvSpPr>
                <a:spLocks noGrp="1" noRot="1" noChangeAspect="1" noMove="1" noResize="1" noEditPoints="1" noAdjustHandles="1" noChangeArrowheads="1" noChangeShapeType="1" noTextEdit="1"/>
              </p:cNvSpPr>
              <p:nvPr>
                <p:ph idx="1"/>
              </p:nvPr>
            </p:nvSpPr>
            <p:spPr>
              <a:xfrm>
                <a:off x="323557" y="914398"/>
                <a:ext cx="11535508" cy="5441951"/>
              </a:xfrm>
              <a:blipFill>
                <a:blip r:embed="rId2"/>
                <a:stretch>
                  <a:fillRect l="-476" t="-560" r="-58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205A2F2-AA68-47F1-BD91-A27259451A83}"/>
              </a:ext>
            </a:extLst>
          </p:cNvPr>
          <p:cNvSpPr>
            <a:spLocks noGrp="1"/>
          </p:cNvSpPr>
          <p:nvPr>
            <p:ph type="dt" sz="half" idx="10"/>
          </p:nvPr>
        </p:nvSpPr>
        <p:spPr/>
        <p:txBody>
          <a:bodyPr/>
          <a:lstStyle/>
          <a:p>
            <a:r>
              <a:rPr lang="en-US"/>
              <a:t>7/12/2020</a:t>
            </a:r>
          </a:p>
        </p:txBody>
      </p:sp>
      <p:sp>
        <p:nvSpPr>
          <p:cNvPr id="5" name="Footer Placeholder 4">
            <a:extLst>
              <a:ext uri="{FF2B5EF4-FFF2-40B4-BE49-F238E27FC236}">
                <a16:creationId xmlns:a16="http://schemas.microsoft.com/office/drawing/2014/main" id="{1222299A-5E52-43E6-B56C-510AF3AB36AD}"/>
              </a:ext>
            </a:extLst>
          </p:cNvPr>
          <p:cNvSpPr>
            <a:spLocks noGrp="1"/>
          </p:cNvSpPr>
          <p:nvPr>
            <p:ph type="ftr" sz="quarter" idx="11"/>
          </p:nvPr>
        </p:nvSpPr>
        <p:spPr/>
        <p:txBody>
          <a:bodyPr/>
          <a:lstStyle/>
          <a:p>
            <a:r>
              <a:rPr lang="en-US"/>
              <a:t>TA measure - Loc Nguyen</a:t>
            </a:r>
          </a:p>
        </p:txBody>
      </p:sp>
      <p:sp>
        <p:nvSpPr>
          <p:cNvPr id="6" name="Slide Number Placeholder 5">
            <a:extLst>
              <a:ext uri="{FF2B5EF4-FFF2-40B4-BE49-F238E27FC236}">
                <a16:creationId xmlns:a16="http://schemas.microsoft.com/office/drawing/2014/main" id="{097A8F71-907A-4D7B-A13A-0DA9CBD094E9}"/>
              </a:ext>
            </a:extLst>
          </p:cNvPr>
          <p:cNvSpPr>
            <a:spLocks noGrp="1"/>
          </p:cNvSpPr>
          <p:nvPr>
            <p:ph type="sldNum" sz="quarter" idx="12"/>
          </p:nvPr>
        </p:nvSpPr>
        <p:spPr/>
        <p:txBody>
          <a:bodyPr/>
          <a:lstStyle/>
          <a:p>
            <a:fld id="{5DB5036F-1FF2-46C4-8D2B-59C7E3B91952}" type="slidenum">
              <a:rPr lang="en-US" smtClean="0"/>
              <a:pPr/>
              <a:t>6</a:t>
            </a:fld>
            <a:endParaRPr lang="en-US"/>
          </a:p>
        </p:txBody>
      </p:sp>
      <p:pic>
        <p:nvPicPr>
          <p:cNvPr id="10" name="Picture 9" descr="A close up of a map&#10;&#10;Description automatically generated">
            <a:extLst>
              <a:ext uri="{FF2B5EF4-FFF2-40B4-BE49-F238E27FC236}">
                <a16:creationId xmlns:a16="http://schemas.microsoft.com/office/drawing/2014/main" id="{3B997524-6AE6-4382-8321-E4214D90C6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0126" y="3922570"/>
            <a:ext cx="4057142" cy="2308572"/>
          </a:xfrm>
          <a:prstGeom prst="rect">
            <a:avLst/>
          </a:prstGeom>
        </p:spPr>
      </p:pic>
    </p:spTree>
    <p:extLst>
      <p:ext uri="{BB962C8B-B14F-4D97-AF65-F5344CB8AC3E}">
        <p14:creationId xmlns:p14="http://schemas.microsoft.com/office/powerpoint/2010/main" val="2533894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16894-CAC9-4A61-A17F-4EAD67016D30}"/>
              </a:ext>
            </a:extLst>
          </p:cNvPr>
          <p:cNvSpPr>
            <a:spLocks noGrp="1"/>
          </p:cNvSpPr>
          <p:nvPr>
            <p:ph type="title"/>
          </p:nvPr>
        </p:nvSpPr>
        <p:spPr/>
        <p:txBody>
          <a:bodyPr/>
          <a:lstStyle/>
          <a:p>
            <a:r>
              <a:rPr lang="en-US" dirty="0"/>
              <a:t>2. Methodologies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7711388-112E-498A-AF5F-CCA6B44167DE}"/>
                  </a:ext>
                </a:extLst>
              </p:cNvPr>
              <p:cNvSpPr>
                <a:spLocks noGrp="1"/>
              </p:cNvSpPr>
              <p:nvPr>
                <p:ph idx="1"/>
              </p:nvPr>
            </p:nvSpPr>
            <p:spPr>
              <a:xfrm>
                <a:off x="323557" y="914399"/>
                <a:ext cx="11535508" cy="5292438"/>
              </a:xfrm>
            </p:spPr>
            <p:txBody>
              <a:bodyPr>
                <a:normAutofit/>
              </a:bodyPr>
              <a:lstStyle/>
              <a:p>
                <a:r>
                  <a:rPr lang="en-US" sz="2300" dirty="0">
                    <a:effectLst/>
                    <a:latin typeface="Times New Roman" panose="02020603050405020304" pitchFamily="18" charset="0"/>
                    <a:ea typeface="Calibri" panose="020F0502020204030204" pitchFamily="34" charset="0"/>
                  </a:rPr>
                  <a:t>Given the second case </a:t>
                </a:r>
                <a:r>
                  <a:rPr lang="en-US" sz="2300" i="1" dirty="0">
                    <a:effectLst/>
                    <a:latin typeface="Times New Roman" panose="02020603050405020304" pitchFamily="18" charset="0"/>
                    <a:ea typeface="Calibri" panose="020F0502020204030204" pitchFamily="34" charset="0"/>
                  </a:rPr>
                  <a:t>π</a:t>
                </a:r>
                <a:r>
                  <a:rPr lang="en-US" sz="2300" dirty="0">
                    <a:effectLst/>
                    <a:latin typeface="Times New Roman" panose="02020603050405020304" pitchFamily="18" charset="0"/>
                    <a:ea typeface="Calibri" panose="020F0502020204030204" pitchFamily="34" charset="0"/>
                  </a:rPr>
                  <a:t>/2 &lt; </a:t>
                </a:r>
                <a:r>
                  <a:rPr lang="en-US" sz="2300" i="1" dirty="0">
                    <a:effectLst/>
                    <a:latin typeface="Times New Roman" panose="02020603050405020304" pitchFamily="18" charset="0"/>
                    <a:ea typeface="Calibri" panose="020F0502020204030204" pitchFamily="34" charset="0"/>
                  </a:rPr>
                  <a:t>α</a:t>
                </a:r>
                <a:r>
                  <a:rPr lang="en-US" sz="2300" dirty="0">
                    <a:effectLst/>
                    <a:latin typeface="Times New Roman" panose="02020603050405020304" pitchFamily="18" charset="0"/>
                    <a:ea typeface="Calibri" panose="020F0502020204030204" pitchFamily="34" charset="0"/>
                  </a:rPr>
                  <a:t> ≤ </a:t>
                </a:r>
                <a:r>
                  <a:rPr lang="en-US" sz="2300" i="1" dirty="0">
                    <a:effectLst/>
                    <a:latin typeface="Times New Roman" panose="02020603050405020304" pitchFamily="18" charset="0"/>
                    <a:ea typeface="Calibri" panose="020F0502020204030204" pitchFamily="34" charset="0"/>
                  </a:rPr>
                  <a:t>π</a:t>
                </a:r>
                <a:r>
                  <a:rPr lang="en-US" sz="2300" dirty="0">
                    <a:effectLst/>
                    <a:latin typeface="Times New Roman" panose="02020603050405020304" pitchFamily="18" charset="0"/>
                    <a:ea typeface="Calibri" panose="020F0502020204030204" pitchFamily="34" charset="0"/>
                  </a:rPr>
                  <a:t>, let </a:t>
                </a:r>
                <a:r>
                  <a:rPr lang="en-US" sz="2300" i="1" dirty="0">
                    <a:effectLst/>
                    <a:latin typeface="Times New Roman" panose="02020603050405020304" pitchFamily="18" charset="0"/>
                    <a:ea typeface="Calibri" panose="020F0502020204030204" pitchFamily="34" charset="0"/>
                  </a:rPr>
                  <a:t>S</a:t>
                </a:r>
                <a:r>
                  <a:rPr lang="en-US" sz="2300" dirty="0">
                    <a:effectLst/>
                    <a:latin typeface="Times New Roman" panose="02020603050405020304" pitchFamily="18" charset="0"/>
                    <a:ea typeface="Calibri" panose="020F0502020204030204" pitchFamily="34" charset="0"/>
                  </a:rPr>
                  <a:t> be area of the whole triangle OAB, let </a:t>
                </a:r>
                <a:r>
                  <a:rPr lang="en-US" sz="2300" i="1" dirty="0" err="1">
                    <a:effectLst/>
                    <a:latin typeface="Times New Roman" panose="02020603050405020304" pitchFamily="18" charset="0"/>
                    <a:ea typeface="Calibri" panose="020F0502020204030204" pitchFamily="34" charset="0"/>
                  </a:rPr>
                  <a:t>s</a:t>
                </a:r>
                <a:r>
                  <a:rPr lang="en-US" sz="2300" dirty="0">
                    <a:effectLst/>
                    <a:latin typeface="Times New Roman" panose="02020603050405020304" pitchFamily="18" charset="0"/>
                    <a:ea typeface="Calibri" panose="020F0502020204030204" pitchFamily="34" charset="0"/>
                  </a:rPr>
                  <a:t> be area of the basic triangle OAH’. Reinforced factor </a:t>
                </a:r>
                <a:r>
                  <a:rPr lang="en-US" sz="2300" i="1" dirty="0">
                    <a:effectLst/>
                    <a:latin typeface="Times New Roman" panose="02020603050405020304" pitchFamily="18" charset="0"/>
                    <a:ea typeface="Calibri" panose="020F0502020204030204" pitchFamily="34" charset="0"/>
                  </a:rPr>
                  <a:t>k</a:t>
                </a:r>
                <a:r>
                  <a:rPr lang="en-US" sz="2300" dirty="0">
                    <a:effectLst/>
                    <a:latin typeface="Times New Roman" panose="02020603050405020304" pitchFamily="18" charset="0"/>
                    <a:ea typeface="Calibri" panose="020F0502020204030204" pitchFamily="34" charset="0"/>
                  </a:rPr>
                  <a:t> is defined as areal ratio: </a:t>
                </a:r>
                <a:r>
                  <a:rPr lang="en-US" sz="2300" i="1" dirty="0">
                    <a:effectLst/>
                    <a:latin typeface="Times New Roman" panose="02020603050405020304" pitchFamily="18" charset="0"/>
                    <a:ea typeface="Calibri" panose="020F0502020204030204" pitchFamily="34" charset="0"/>
                  </a:rPr>
                  <a:t>k</a:t>
                </a:r>
                <a:r>
                  <a:rPr lang="en-US" sz="2300" dirty="0">
                    <a:effectLst/>
                    <a:latin typeface="Times New Roman" panose="02020603050405020304" pitchFamily="18" charset="0"/>
                    <a:ea typeface="Calibri" panose="020F0502020204030204" pitchFamily="34" charset="0"/>
                  </a:rPr>
                  <a:t> = </a:t>
                </a:r>
                <a:r>
                  <a:rPr lang="en-US" sz="2300" i="1" dirty="0">
                    <a:effectLst/>
                    <a:latin typeface="Times New Roman" panose="02020603050405020304" pitchFamily="18" charset="0"/>
                    <a:ea typeface="Calibri" panose="020F0502020204030204" pitchFamily="34" charset="0"/>
                  </a:rPr>
                  <a:t>s</a:t>
                </a:r>
                <a:r>
                  <a:rPr lang="en-US" sz="2300" dirty="0">
                    <a:effectLst/>
                    <a:latin typeface="Times New Roman" panose="02020603050405020304" pitchFamily="18" charset="0"/>
                    <a:ea typeface="Calibri" panose="020F0502020204030204" pitchFamily="34" charset="0"/>
                  </a:rPr>
                  <a:t>/</a:t>
                </a:r>
                <a:r>
                  <a:rPr lang="en-US" sz="2300" i="1" dirty="0">
                    <a:effectLst/>
                    <a:latin typeface="Times New Roman" panose="02020603050405020304" pitchFamily="18" charset="0"/>
                    <a:ea typeface="Calibri" panose="020F0502020204030204" pitchFamily="34" charset="0"/>
                  </a:rPr>
                  <a:t>S</a:t>
                </a:r>
                <a:r>
                  <a:rPr lang="en-US" sz="2300" i="1" dirty="0">
                    <a:ea typeface="Calibri" panose="020F0502020204030204" pitchFamily="34" charset="0"/>
                  </a:rPr>
                  <a:t>. </a:t>
                </a:r>
                <a:r>
                  <a:rPr lang="en-US" sz="2300" dirty="0"/>
                  <a:t>Its equation </a:t>
                </a:r>
                <a:r>
                  <a:rPr lang="en-US" sz="2300" dirty="0">
                    <a:effectLst/>
                    <a:latin typeface="Times New Roman" panose="02020603050405020304" pitchFamily="18" charset="0"/>
                    <a:ea typeface="Calibri" panose="020F0502020204030204" pitchFamily="34" charset="0"/>
                  </a:rPr>
                  <a:t>is:</a:t>
                </a:r>
              </a:p>
              <a:p>
                <a:pPr marL="0" indent="0">
                  <a:buNone/>
                </a:pPr>
                <a14:m>
                  <m:oMathPara xmlns:m="http://schemas.openxmlformats.org/officeDocument/2006/math">
                    <m:oMathParaPr>
                      <m:jc m:val="centerGroup"/>
                    </m:oMathParaPr>
                    <m:oMath xmlns:m="http://schemas.openxmlformats.org/officeDocument/2006/math">
                      <m:f>
                        <m:fPr>
                          <m:ctrlPr>
                            <a:rPr lang="en-US" sz="2300" i="1"/>
                          </m:ctrlPr>
                        </m:fPr>
                        <m:num>
                          <m:r>
                            <a:rPr lang="en-US" sz="2300" i="1"/>
                            <m:t>𝜋</m:t>
                          </m:r>
                        </m:num>
                        <m:den>
                          <m:r>
                            <a:rPr lang="en-US" sz="2300" i="1"/>
                            <m:t>2</m:t>
                          </m:r>
                        </m:den>
                      </m:f>
                      <m:r>
                        <a:rPr lang="en-US" sz="2300" i="1"/>
                        <m:t>&lt;</m:t>
                      </m:r>
                      <m:r>
                        <a:rPr lang="en-US" sz="2300" i="1"/>
                        <m:t>𝛼</m:t>
                      </m:r>
                      <m:r>
                        <a:rPr lang="en-US" sz="2300" i="1"/>
                        <m:t>≤</m:t>
                      </m:r>
                      <m:r>
                        <a:rPr lang="en-US" sz="2300" i="1"/>
                        <m:t>𝜋</m:t>
                      </m:r>
                      <m:r>
                        <a:rPr lang="en-US" sz="2300" i="1"/>
                        <m:t>:</m:t>
                      </m:r>
                      <m:r>
                        <a:rPr lang="en-US" sz="2300" i="1"/>
                        <m:t>𝑘</m:t>
                      </m:r>
                      <m:r>
                        <a:rPr lang="en-US" sz="2300" i="1"/>
                        <m:t>=</m:t>
                      </m:r>
                      <m:d>
                        <m:dPr>
                          <m:begChr m:val="{"/>
                          <m:endChr m:val=""/>
                          <m:ctrlPr>
                            <a:rPr lang="en-US" sz="2300" i="1"/>
                          </m:ctrlPr>
                        </m:dPr>
                        <m:e>
                          <m:m>
                            <m:mPr>
                              <m:mcs>
                                <m:mc>
                                  <m:mcPr>
                                    <m:count m:val="1"/>
                                    <m:mcJc m:val="center"/>
                                  </m:mcPr>
                                </m:mc>
                              </m:mcs>
                              <m:ctrlPr>
                                <a:rPr lang="en-US" sz="2300" i="1"/>
                              </m:ctrlPr>
                            </m:mPr>
                            <m:mr>
                              <m:e>
                                <m:f>
                                  <m:fPr>
                                    <m:ctrlPr>
                                      <a:rPr lang="en-US" sz="2300" i="1"/>
                                    </m:ctrlPr>
                                  </m:fPr>
                                  <m:num>
                                    <m:d>
                                      <m:dPr>
                                        <m:begChr m:val="|"/>
                                        <m:endChr m:val="|"/>
                                        <m:ctrlPr>
                                          <a:rPr lang="en-US" sz="2300" i="1"/>
                                        </m:ctrlPr>
                                      </m:dPr>
                                      <m:e>
                                        <m:sSub>
                                          <m:sSubPr>
                                            <m:ctrlPr>
                                              <a:rPr lang="en-US" sz="2300" i="1"/>
                                            </m:ctrlPr>
                                          </m:sSubPr>
                                          <m:e>
                                            <m:r>
                                              <a:rPr lang="en-US" sz="2300" i="1"/>
                                              <m:t>𝑢</m:t>
                                            </m:r>
                                          </m:e>
                                          <m:sub>
                                            <m:r>
                                              <a:rPr lang="en-US" sz="2300" i="1"/>
                                              <m:t>1</m:t>
                                            </m:r>
                                          </m:sub>
                                        </m:sSub>
                                      </m:e>
                                    </m:d>
                                  </m:num>
                                  <m:den>
                                    <m:d>
                                      <m:dPr>
                                        <m:begChr m:val="|"/>
                                        <m:endChr m:val="|"/>
                                        <m:ctrlPr>
                                          <a:rPr lang="en-US" sz="2300" i="1"/>
                                        </m:ctrlPr>
                                      </m:dPr>
                                      <m:e>
                                        <m:sSub>
                                          <m:sSubPr>
                                            <m:ctrlPr>
                                              <a:rPr lang="en-US" sz="2300" i="1"/>
                                            </m:ctrlPr>
                                          </m:sSubPr>
                                          <m:e>
                                            <m:r>
                                              <a:rPr lang="en-US" sz="2300" i="1"/>
                                              <m:t>𝑢</m:t>
                                            </m:r>
                                          </m:e>
                                          <m:sub>
                                            <m:r>
                                              <a:rPr lang="en-US" sz="2300" i="1"/>
                                              <m:t>2</m:t>
                                            </m:r>
                                          </m:sub>
                                        </m:sSub>
                                      </m:e>
                                    </m:d>
                                  </m:den>
                                </m:f>
                                <m:r>
                                  <m:rPr>
                                    <m:sty m:val="p"/>
                                  </m:rPr>
                                  <a:rPr lang="en-US" sz="2300"/>
                                  <m:t>if</m:t>
                                </m:r>
                                <m:r>
                                  <a:rPr lang="en-US" sz="2300" i="1"/>
                                  <m:t> </m:t>
                                </m:r>
                                <m:d>
                                  <m:dPr>
                                    <m:begChr m:val="|"/>
                                    <m:endChr m:val="|"/>
                                    <m:ctrlPr>
                                      <a:rPr lang="en-US" sz="2300" i="1"/>
                                    </m:ctrlPr>
                                  </m:dPr>
                                  <m:e>
                                    <m:sSub>
                                      <m:sSubPr>
                                        <m:ctrlPr>
                                          <a:rPr lang="en-US" sz="2300" i="1"/>
                                        </m:ctrlPr>
                                      </m:sSubPr>
                                      <m:e>
                                        <m:r>
                                          <a:rPr lang="en-US" sz="2300" i="1"/>
                                          <m:t>𝑢</m:t>
                                        </m:r>
                                      </m:e>
                                      <m:sub>
                                        <m:r>
                                          <a:rPr lang="en-US" sz="2300" i="1"/>
                                          <m:t>1</m:t>
                                        </m:r>
                                      </m:sub>
                                    </m:sSub>
                                  </m:e>
                                </m:d>
                                <m:r>
                                  <a:rPr lang="en-US" sz="2300" i="1"/>
                                  <m:t>≤</m:t>
                                </m:r>
                                <m:d>
                                  <m:dPr>
                                    <m:begChr m:val="|"/>
                                    <m:endChr m:val="|"/>
                                    <m:ctrlPr>
                                      <a:rPr lang="en-US" sz="2300" i="1"/>
                                    </m:ctrlPr>
                                  </m:dPr>
                                  <m:e>
                                    <m:sSub>
                                      <m:sSubPr>
                                        <m:ctrlPr>
                                          <a:rPr lang="en-US" sz="2300" i="1"/>
                                        </m:ctrlPr>
                                      </m:sSubPr>
                                      <m:e>
                                        <m:r>
                                          <a:rPr lang="en-US" sz="2300" i="1"/>
                                          <m:t>𝑢</m:t>
                                        </m:r>
                                      </m:e>
                                      <m:sub>
                                        <m:r>
                                          <a:rPr lang="en-US" sz="2300" i="1"/>
                                          <m:t>2</m:t>
                                        </m:r>
                                      </m:sub>
                                    </m:sSub>
                                  </m:e>
                                </m:d>
                              </m:e>
                            </m:mr>
                            <m:mr>
                              <m:e>
                                <m:f>
                                  <m:fPr>
                                    <m:ctrlPr>
                                      <a:rPr lang="en-US" sz="2300" i="1"/>
                                    </m:ctrlPr>
                                  </m:fPr>
                                  <m:num>
                                    <m:d>
                                      <m:dPr>
                                        <m:begChr m:val="|"/>
                                        <m:endChr m:val="|"/>
                                        <m:ctrlPr>
                                          <a:rPr lang="en-US" sz="2300" i="1"/>
                                        </m:ctrlPr>
                                      </m:dPr>
                                      <m:e>
                                        <m:sSub>
                                          <m:sSubPr>
                                            <m:ctrlPr>
                                              <a:rPr lang="en-US" sz="2300" i="1"/>
                                            </m:ctrlPr>
                                          </m:sSubPr>
                                          <m:e>
                                            <m:r>
                                              <a:rPr lang="en-US" sz="2300" i="1"/>
                                              <m:t>𝑢</m:t>
                                            </m:r>
                                          </m:e>
                                          <m:sub>
                                            <m:r>
                                              <a:rPr lang="en-US" sz="2300" i="1"/>
                                              <m:t>2</m:t>
                                            </m:r>
                                          </m:sub>
                                        </m:sSub>
                                      </m:e>
                                    </m:d>
                                  </m:num>
                                  <m:den>
                                    <m:d>
                                      <m:dPr>
                                        <m:begChr m:val="|"/>
                                        <m:endChr m:val="|"/>
                                        <m:ctrlPr>
                                          <a:rPr lang="en-US" sz="2300" i="1"/>
                                        </m:ctrlPr>
                                      </m:dPr>
                                      <m:e>
                                        <m:sSub>
                                          <m:sSubPr>
                                            <m:ctrlPr>
                                              <a:rPr lang="en-US" sz="2300" i="1"/>
                                            </m:ctrlPr>
                                          </m:sSubPr>
                                          <m:e>
                                            <m:r>
                                              <a:rPr lang="en-US" sz="2300" i="1"/>
                                              <m:t>𝑢</m:t>
                                            </m:r>
                                          </m:e>
                                          <m:sub>
                                            <m:r>
                                              <a:rPr lang="en-US" sz="2300" i="1"/>
                                              <m:t>1</m:t>
                                            </m:r>
                                          </m:sub>
                                        </m:sSub>
                                      </m:e>
                                    </m:d>
                                  </m:den>
                                </m:f>
                                <m:r>
                                  <m:rPr>
                                    <m:sty m:val="p"/>
                                  </m:rPr>
                                  <a:rPr lang="en-US" sz="2300"/>
                                  <m:t>if</m:t>
                                </m:r>
                                <m:r>
                                  <a:rPr lang="en-US" sz="2300" i="1"/>
                                  <m:t> </m:t>
                                </m:r>
                                <m:d>
                                  <m:dPr>
                                    <m:begChr m:val="|"/>
                                    <m:endChr m:val="|"/>
                                    <m:ctrlPr>
                                      <a:rPr lang="en-US" sz="2300" i="1"/>
                                    </m:ctrlPr>
                                  </m:dPr>
                                  <m:e>
                                    <m:sSub>
                                      <m:sSubPr>
                                        <m:ctrlPr>
                                          <a:rPr lang="en-US" sz="2300" i="1"/>
                                        </m:ctrlPr>
                                      </m:sSubPr>
                                      <m:e>
                                        <m:r>
                                          <a:rPr lang="en-US" sz="2300" i="1"/>
                                          <m:t>𝑢</m:t>
                                        </m:r>
                                      </m:e>
                                      <m:sub>
                                        <m:r>
                                          <a:rPr lang="en-US" sz="2300" i="1"/>
                                          <m:t>1</m:t>
                                        </m:r>
                                      </m:sub>
                                    </m:sSub>
                                  </m:e>
                                </m:d>
                                <m:r>
                                  <a:rPr lang="en-US" sz="2300" i="1"/>
                                  <m:t>&gt;</m:t>
                                </m:r>
                                <m:d>
                                  <m:dPr>
                                    <m:begChr m:val="|"/>
                                    <m:endChr m:val="|"/>
                                    <m:ctrlPr>
                                      <a:rPr lang="en-US" sz="2300" i="1"/>
                                    </m:ctrlPr>
                                  </m:dPr>
                                  <m:e>
                                    <m:sSub>
                                      <m:sSubPr>
                                        <m:ctrlPr>
                                          <a:rPr lang="en-US" sz="2300" i="1"/>
                                        </m:ctrlPr>
                                      </m:sSubPr>
                                      <m:e>
                                        <m:r>
                                          <a:rPr lang="en-US" sz="2300" i="1"/>
                                          <m:t>𝑢</m:t>
                                        </m:r>
                                      </m:e>
                                      <m:sub>
                                        <m:r>
                                          <a:rPr lang="en-US" sz="2300" i="1"/>
                                          <m:t>2</m:t>
                                        </m:r>
                                      </m:sub>
                                    </m:sSub>
                                  </m:e>
                                </m:d>
                              </m:e>
                            </m:mr>
                          </m:m>
                        </m:e>
                      </m:d>
                    </m:oMath>
                  </m:oMathPara>
                </a14:m>
                <a:endParaRPr lang="en-US" sz="2300" dirty="0">
                  <a:effectLst/>
                  <a:latin typeface="Times New Roman" panose="02020603050405020304" pitchFamily="18" charset="0"/>
                  <a:ea typeface="Calibri" panose="020F0502020204030204" pitchFamily="34" charset="0"/>
                </a:endParaRPr>
              </a:p>
              <a:p>
                <a:r>
                  <a:rPr lang="en-US" sz="2300" i="1" dirty="0">
                    <a:effectLst/>
                    <a:latin typeface="Times New Roman" panose="02020603050405020304" pitchFamily="18" charset="0"/>
                    <a:ea typeface="Calibri" panose="020F0502020204030204" pitchFamily="34" charset="0"/>
                  </a:rPr>
                  <a:t>Equal vector-length viewpoint</a:t>
                </a:r>
                <a:r>
                  <a:rPr lang="en-US" sz="2300" dirty="0">
                    <a:effectLst/>
                    <a:latin typeface="Times New Roman" panose="02020603050405020304" pitchFamily="18" charset="0"/>
                    <a:ea typeface="Calibri" panose="020F0502020204030204" pitchFamily="34" charset="0"/>
                  </a:rPr>
                  <a:t>: Reinforced factor is optimal if two vectors have equal length within the same angle.</a:t>
                </a:r>
              </a:p>
              <a:p>
                <a:pPr marL="0" indent="0">
                  <a:buNone/>
                </a:pPr>
                <a:endParaRPr lang="en-US" sz="2300" dirty="0"/>
              </a:p>
            </p:txBody>
          </p:sp>
        </mc:Choice>
        <mc:Fallback>
          <p:sp>
            <p:nvSpPr>
              <p:cNvPr id="3" name="Content Placeholder 2">
                <a:extLst>
                  <a:ext uri="{FF2B5EF4-FFF2-40B4-BE49-F238E27FC236}">
                    <a16:creationId xmlns:a16="http://schemas.microsoft.com/office/drawing/2014/main" id="{97711388-112E-498A-AF5F-CCA6B44167DE}"/>
                  </a:ext>
                </a:extLst>
              </p:cNvPr>
              <p:cNvSpPr>
                <a:spLocks noGrp="1" noRot="1" noChangeAspect="1" noMove="1" noResize="1" noEditPoints="1" noAdjustHandles="1" noChangeArrowheads="1" noChangeShapeType="1" noTextEdit="1"/>
              </p:cNvSpPr>
              <p:nvPr>
                <p:ph idx="1"/>
              </p:nvPr>
            </p:nvSpPr>
            <p:spPr>
              <a:xfrm>
                <a:off x="323557" y="914399"/>
                <a:ext cx="11535508" cy="5292438"/>
              </a:xfrm>
              <a:blipFill>
                <a:blip r:embed="rId2"/>
                <a:stretch>
                  <a:fillRect l="-634" t="-922" r="-79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205A2F2-AA68-47F1-BD91-A27259451A83}"/>
              </a:ext>
            </a:extLst>
          </p:cNvPr>
          <p:cNvSpPr>
            <a:spLocks noGrp="1"/>
          </p:cNvSpPr>
          <p:nvPr>
            <p:ph type="dt" sz="half" idx="10"/>
          </p:nvPr>
        </p:nvSpPr>
        <p:spPr/>
        <p:txBody>
          <a:bodyPr/>
          <a:lstStyle/>
          <a:p>
            <a:r>
              <a:rPr lang="en-US"/>
              <a:t>7/12/2020</a:t>
            </a:r>
          </a:p>
        </p:txBody>
      </p:sp>
      <p:sp>
        <p:nvSpPr>
          <p:cNvPr id="5" name="Footer Placeholder 4">
            <a:extLst>
              <a:ext uri="{FF2B5EF4-FFF2-40B4-BE49-F238E27FC236}">
                <a16:creationId xmlns:a16="http://schemas.microsoft.com/office/drawing/2014/main" id="{1222299A-5E52-43E6-B56C-510AF3AB36AD}"/>
              </a:ext>
            </a:extLst>
          </p:cNvPr>
          <p:cNvSpPr>
            <a:spLocks noGrp="1"/>
          </p:cNvSpPr>
          <p:nvPr>
            <p:ph type="ftr" sz="quarter" idx="11"/>
          </p:nvPr>
        </p:nvSpPr>
        <p:spPr/>
        <p:txBody>
          <a:bodyPr/>
          <a:lstStyle/>
          <a:p>
            <a:r>
              <a:rPr lang="en-US"/>
              <a:t>TA measure - Loc Nguyen</a:t>
            </a:r>
          </a:p>
        </p:txBody>
      </p:sp>
      <p:sp>
        <p:nvSpPr>
          <p:cNvPr id="6" name="Slide Number Placeholder 5">
            <a:extLst>
              <a:ext uri="{FF2B5EF4-FFF2-40B4-BE49-F238E27FC236}">
                <a16:creationId xmlns:a16="http://schemas.microsoft.com/office/drawing/2014/main" id="{097A8F71-907A-4D7B-A13A-0DA9CBD094E9}"/>
              </a:ext>
            </a:extLst>
          </p:cNvPr>
          <p:cNvSpPr>
            <a:spLocks noGrp="1"/>
          </p:cNvSpPr>
          <p:nvPr>
            <p:ph type="sldNum" sz="quarter" idx="12"/>
          </p:nvPr>
        </p:nvSpPr>
        <p:spPr/>
        <p:txBody>
          <a:bodyPr/>
          <a:lstStyle/>
          <a:p>
            <a:fld id="{5DB5036F-1FF2-46C4-8D2B-59C7E3B91952}" type="slidenum">
              <a:rPr lang="en-US" smtClean="0"/>
              <a:pPr/>
              <a:t>7</a:t>
            </a:fld>
            <a:endParaRPr lang="en-US"/>
          </a:p>
        </p:txBody>
      </p:sp>
      <p:pic>
        <p:nvPicPr>
          <p:cNvPr id="8" name="Picture 7" descr="A screenshot of a cell phone&#10;&#10;Description automatically generated">
            <a:extLst>
              <a:ext uri="{FF2B5EF4-FFF2-40B4-BE49-F238E27FC236}">
                <a16:creationId xmlns:a16="http://schemas.microsoft.com/office/drawing/2014/main" id="{99DFEA34-FC9B-453D-A4E7-1ED51E9852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5466" y="3978828"/>
            <a:ext cx="3642857" cy="2114286"/>
          </a:xfrm>
          <a:prstGeom prst="rect">
            <a:avLst/>
          </a:prstGeom>
        </p:spPr>
      </p:pic>
    </p:spTree>
    <p:extLst>
      <p:ext uri="{BB962C8B-B14F-4D97-AF65-F5344CB8AC3E}">
        <p14:creationId xmlns:p14="http://schemas.microsoft.com/office/powerpoint/2010/main" val="604618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2F57A-95C3-4A9D-820D-E30CB8F35A5C}"/>
              </a:ext>
            </a:extLst>
          </p:cNvPr>
          <p:cNvSpPr>
            <a:spLocks noGrp="1"/>
          </p:cNvSpPr>
          <p:nvPr>
            <p:ph type="title"/>
          </p:nvPr>
        </p:nvSpPr>
        <p:spPr/>
        <p:txBody>
          <a:bodyPr/>
          <a:lstStyle/>
          <a:p>
            <a:r>
              <a:rPr lang="en-US" dirty="0"/>
              <a:t>2. Methodologies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52E82C1-16D7-46E9-9F18-75B931D7A635}"/>
                  </a:ext>
                </a:extLst>
              </p:cNvPr>
              <p:cNvSpPr>
                <a:spLocks noGrp="1"/>
              </p:cNvSpPr>
              <p:nvPr>
                <p:ph idx="1"/>
              </p:nvPr>
            </p:nvSpPr>
            <p:spPr/>
            <p:txBody>
              <a:bodyPr>
                <a:noAutofit/>
              </a:bodyPr>
              <a:lstStyle/>
              <a:p>
                <a:r>
                  <a:rPr lang="en-US" sz="2200" dirty="0">
                    <a:effectLst/>
                    <a:latin typeface="Times New Roman" panose="02020603050405020304" pitchFamily="18" charset="0"/>
                    <a:ea typeface="Calibri" panose="020F0502020204030204" pitchFamily="34" charset="0"/>
                  </a:rPr>
                  <a:t>TA measure is defined as product of cosine value and reinforced factor: TA(</a:t>
                </a:r>
                <a:r>
                  <a:rPr lang="en-US" sz="2200" i="1" dirty="0">
                    <a:effectLst/>
                    <a:latin typeface="Times New Roman" panose="02020603050405020304" pitchFamily="18" charset="0"/>
                    <a:ea typeface="Calibri" panose="020F0502020204030204" pitchFamily="34" charset="0"/>
                  </a:rPr>
                  <a:t>u</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a:t>
                </a:r>
                <a:r>
                  <a:rPr lang="en-US" sz="2200" i="1" dirty="0">
                    <a:effectLst/>
                    <a:latin typeface="Times New Roman" panose="02020603050405020304" pitchFamily="18" charset="0"/>
                    <a:ea typeface="Calibri" panose="020F0502020204030204" pitchFamily="34" charset="0"/>
                  </a:rPr>
                  <a:t>u</a:t>
                </a:r>
                <a:r>
                  <a:rPr lang="en-US" sz="2200" baseline="-25000" dirty="0">
                    <a:effectLst/>
                    <a:latin typeface="Times New Roman" panose="02020603050405020304" pitchFamily="18" charset="0"/>
                    <a:ea typeface="Calibri" panose="020F0502020204030204" pitchFamily="34" charset="0"/>
                  </a:rPr>
                  <a:t>2</a:t>
                </a:r>
                <a:r>
                  <a:rPr lang="en-US" sz="2200" dirty="0">
                    <a:effectLst/>
                    <a:latin typeface="Times New Roman" panose="02020603050405020304" pitchFamily="18" charset="0"/>
                    <a:ea typeface="Calibri" panose="020F0502020204030204" pitchFamily="34" charset="0"/>
                  </a:rPr>
                  <a:t>) = </a:t>
                </a:r>
                <a:r>
                  <a:rPr lang="en-US" sz="2200" i="1" dirty="0">
                    <a:effectLst/>
                    <a:latin typeface="Times New Roman" panose="02020603050405020304" pitchFamily="18" charset="0"/>
                    <a:ea typeface="Calibri" panose="020F0502020204030204" pitchFamily="34" charset="0"/>
                  </a:rPr>
                  <a:t>k</a:t>
                </a:r>
                <a:r>
                  <a:rPr lang="en-US" sz="2200" dirty="0">
                    <a:effectLst/>
                    <a:latin typeface="Times New Roman" panose="02020603050405020304" pitchFamily="18" charset="0"/>
                    <a:ea typeface="Calibri" panose="020F0502020204030204" pitchFamily="34" charset="0"/>
                  </a:rPr>
                  <a:t>*cos(</a:t>
                </a:r>
                <a:r>
                  <a:rPr lang="en-US" sz="2200" i="1" dirty="0">
                    <a:effectLst/>
                    <a:latin typeface="Times New Roman" panose="02020603050405020304" pitchFamily="18" charset="0"/>
                    <a:ea typeface="Calibri" panose="020F0502020204030204" pitchFamily="34" charset="0"/>
                  </a:rPr>
                  <a:t>u</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a:t>
                </a:r>
                <a:r>
                  <a:rPr lang="en-US" sz="2200" i="1" dirty="0">
                    <a:effectLst/>
                    <a:latin typeface="Times New Roman" panose="02020603050405020304" pitchFamily="18" charset="0"/>
                    <a:ea typeface="Calibri" panose="020F0502020204030204" pitchFamily="34" charset="0"/>
                  </a:rPr>
                  <a:t>u</a:t>
                </a:r>
                <a:r>
                  <a:rPr lang="en-US" sz="2200" baseline="-25000" dirty="0">
                    <a:effectLst/>
                    <a:latin typeface="Times New Roman" panose="02020603050405020304" pitchFamily="18" charset="0"/>
                    <a:ea typeface="Calibri" panose="020F0502020204030204" pitchFamily="34" charset="0"/>
                  </a:rPr>
                  <a:t>2</a:t>
                </a:r>
                <a:r>
                  <a:rPr lang="en-US" sz="2200" dirty="0">
                    <a:effectLst/>
                    <a:latin typeface="Times New Roman" panose="02020603050405020304" pitchFamily="18" charset="0"/>
                    <a:ea typeface="Calibri" panose="020F0502020204030204" pitchFamily="34" charset="0"/>
                  </a:rPr>
                  <a:t>). </a:t>
                </a:r>
                <a:r>
                  <a:rPr lang="en-US" sz="2200" dirty="0">
                    <a:ea typeface="Calibri" panose="020F0502020204030204" pitchFamily="34" charset="0"/>
                  </a:rPr>
                  <a:t>Let </a:t>
                </a:r>
                <a:r>
                  <a:rPr lang="en-US" sz="2200" dirty="0">
                    <a:effectLst/>
                    <a:latin typeface="Times New Roman" panose="02020603050405020304" pitchFamily="18" charset="0"/>
                    <a:ea typeface="Calibri" panose="020F0502020204030204" pitchFamily="34" charset="0"/>
                  </a:rPr>
                  <a:t>•</a:t>
                </a:r>
                <a:r>
                  <a:rPr lang="en-US" sz="2200" dirty="0">
                    <a:ea typeface="Calibri" panose="020F0502020204030204" pitchFamily="34" charset="0"/>
                  </a:rPr>
                  <a:t> denote dot product and let |</a:t>
                </a:r>
                <a:r>
                  <a:rPr lang="en-US" sz="2200" i="1" dirty="0">
                    <a:ea typeface="Calibri" panose="020F0502020204030204" pitchFamily="34" charset="0"/>
                  </a:rPr>
                  <a:t>x</a:t>
                </a:r>
                <a:r>
                  <a:rPr lang="en-US" sz="2200" dirty="0">
                    <a:ea typeface="Calibri" panose="020F0502020204030204" pitchFamily="34" charset="0"/>
                  </a:rPr>
                  <a:t>| denote length of vector, the full equation of TA is: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200" i="1" smtClean="0">
                              <a:effectLst/>
                              <a:latin typeface="Cambria Math" panose="02040503050406030204" pitchFamily="18" charset="0"/>
                            </a:rPr>
                          </m:ctrlPr>
                        </m:mPr>
                        <m:m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≥0:</m:t>
                            </m:r>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TA</m:t>
                            </m:r>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200" i="1">
                                    <a:effectLst/>
                                    <a:latin typeface="Cambria Math" panose="02040503050406030204" pitchFamily="18" charset="0"/>
                                  </a:rPr>
                                </m:ctrlPr>
                              </m:dPr>
                              <m:e>
                                <m:m>
                                  <m:mPr>
                                    <m:mcs>
                                      <m:mc>
                                        <m:mcPr>
                                          <m:count m:val="1"/>
                                          <m:mcJc m:val="center"/>
                                        </m:mcPr>
                                      </m:mc>
                                    </m:mcs>
                                    <m:ctrlPr>
                                      <a:rPr lang="en-US" sz="2200" i="1">
                                        <a:effectLst/>
                                        <a:latin typeface="Cambria Math" panose="02040503050406030204" pitchFamily="18" charset="0"/>
                                      </a:rPr>
                                    </m:ctrlPr>
                                  </m:mPr>
                                  <m:mr>
                                    <m:e>
                                      <m:f>
                                        <m:fPr>
                                          <m:ctrlPr>
                                            <a:rPr lang="en-US" sz="2200" i="1">
                                              <a:effectLst/>
                                              <a:latin typeface="Cambria Math" panose="02040503050406030204" pitchFamily="18" charset="0"/>
                                            </a:rPr>
                                          </m:ctrlPr>
                                        </m:fPr>
                                        <m:num>
                                          <m:sSup>
                                            <m:sSupPr>
                                              <m:ctrlPr>
                                                <a:rPr lang="en-US" sz="2200" i="1">
                                                  <a:effectLst/>
                                                  <a:latin typeface="Cambria Math" panose="02040503050406030204" pitchFamily="18" charset="0"/>
                                                </a:rPr>
                                              </m:ctrlPr>
                                            </m:sSupPr>
                                            <m:e>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e>
                                            <m:sup>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p>
                                          </m:sSup>
                                        </m:num>
                                        <m:den>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e>
                                          </m:d>
                                          <m:sSup>
                                            <m:sSupPr>
                                              <m:ctrlPr>
                                                <a:rPr lang="en-US" sz="2200" i="1">
                                                  <a:effectLst/>
                                                  <a:latin typeface="Cambria Math" panose="02040503050406030204" pitchFamily="18" charset="0"/>
                                                </a:rPr>
                                              </m:ctrlPr>
                                            </m:sSupPr>
                                            <m:e>
                                              <m:d>
                                                <m:dPr>
                                                  <m:ctrlPr>
                                                    <a:rPr lang="en-US" sz="2200" i="1">
                                                      <a:effectLst/>
                                                      <a:latin typeface="Cambria Math" panose="02040503050406030204" pitchFamily="18" charset="0"/>
                                                    </a:rPr>
                                                  </m:ctrlPr>
                                                </m:dPr>
                                                <m:e>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e>
                                              </m:d>
                                            </m:e>
                                            <m:sup>
                                              <m:r>
                                                <a:rPr lang="en-US" sz="2200" i="1">
                                                  <a:effectLst/>
                                                  <a:latin typeface="Cambria Math" panose="02040503050406030204" pitchFamily="18" charset="0"/>
                                                  <a:ea typeface="Calibri" panose="020F0502020204030204" pitchFamily="34" charset="0"/>
                                                  <a:cs typeface="Times New Roman" panose="02020603050405020304" pitchFamily="18" charset="0"/>
                                                </a:rPr>
                                                <m:t>3</m:t>
                                              </m:r>
                                            </m:sup>
                                          </m:sSup>
                                        </m:den>
                                      </m:f>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if</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e>
                                  </m:mr>
                                  <m:mr>
                                    <m:e>
                                      <m:f>
                                        <m:fPr>
                                          <m:ctrlPr>
                                            <a:rPr lang="en-US" sz="2200" i="1">
                                              <a:effectLst/>
                                              <a:latin typeface="Cambria Math" panose="02040503050406030204" pitchFamily="18" charset="0"/>
                                            </a:rPr>
                                          </m:ctrlPr>
                                        </m:fPr>
                                        <m:num>
                                          <m:sSup>
                                            <m:sSupPr>
                                              <m:ctrlPr>
                                                <a:rPr lang="en-US" sz="2200" i="1">
                                                  <a:effectLst/>
                                                  <a:latin typeface="Cambria Math" panose="02040503050406030204" pitchFamily="18" charset="0"/>
                                                </a:rPr>
                                              </m:ctrlPr>
                                            </m:sSupPr>
                                            <m:e>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e>
                                            <m:sup>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p>
                                          </m:sSup>
                                        </m:num>
                                        <m:den>
                                          <m:sSup>
                                            <m:sSupPr>
                                              <m:ctrlPr>
                                                <a:rPr lang="en-US" sz="2200" i="1">
                                                  <a:effectLst/>
                                                  <a:latin typeface="Cambria Math" panose="02040503050406030204" pitchFamily="18" charset="0"/>
                                                </a:rPr>
                                              </m:ctrlPr>
                                            </m:sSupPr>
                                            <m:e>
                                              <m:d>
                                                <m:dPr>
                                                  <m:ctrlPr>
                                                    <a:rPr lang="en-US" sz="2200" i="1">
                                                      <a:effectLst/>
                                                      <a:latin typeface="Cambria Math" panose="02040503050406030204" pitchFamily="18" charset="0"/>
                                                    </a:rPr>
                                                  </m:ctrlPr>
                                                </m:dPr>
                                                <m:e>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e>
                                                  </m:d>
                                                </m:e>
                                              </m:d>
                                            </m:e>
                                            <m:sup>
                                              <m:r>
                                                <a:rPr lang="en-US" sz="2200" i="1">
                                                  <a:effectLst/>
                                                  <a:latin typeface="Cambria Math" panose="02040503050406030204" pitchFamily="18" charset="0"/>
                                                  <a:ea typeface="Calibri" panose="020F0502020204030204" pitchFamily="34" charset="0"/>
                                                  <a:cs typeface="Times New Roman" panose="02020603050405020304" pitchFamily="18" charset="0"/>
                                                </a:rPr>
                                                <m:t>3</m:t>
                                              </m:r>
                                            </m:sup>
                                          </m:sSup>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den>
                                      </m:f>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if</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&gt;</m:t>
                                      </m:r>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e>
                                  </m:mr>
                                </m:m>
                              </m:e>
                            </m:d>
                          </m:e>
                        </m:mr>
                        <m:m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&lt;0:</m:t>
                            </m:r>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TA</m:t>
                            </m:r>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200" i="1">
                                    <a:effectLst/>
                                    <a:latin typeface="Cambria Math" panose="02040503050406030204" pitchFamily="18" charset="0"/>
                                  </a:rPr>
                                </m:ctrlPr>
                              </m:dPr>
                              <m:e>
                                <m:m>
                                  <m:mPr>
                                    <m:mcs>
                                      <m:mc>
                                        <m:mcPr>
                                          <m:count m:val="1"/>
                                          <m:mcJc m:val="center"/>
                                        </m:mcPr>
                                      </m:mc>
                                    </m:mcs>
                                    <m:ctrlPr>
                                      <a:rPr lang="en-US" sz="2200" i="1">
                                        <a:effectLst/>
                                        <a:latin typeface="Cambria Math" panose="02040503050406030204" pitchFamily="18" charset="0"/>
                                      </a:rPr>
                                    </m:ctrlPr>
                                  </m:mPr>
                                  <m:mr>
                                    <m:e>
                                      <m:f>
                                        <m:fPr>
                                          <m:ctrlPr>
                                            <a:rPr lang="en-US" sz="2200" i="1">
                                              <a:effectLst/>
                                              <a:latin typeface="Cambria Math" panose="02040503050406030204" pitchFamily="18" charset="0"/>
                                            </a:rPr>
                                          </m:ctrlPr>
                                        </m:fPr>
                                        <m:num>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num>
                                        <m:den>
                                          <m:sSup>
                                            <m:sSupPr>
                                              <m:ctrlPr>
                                                <a:rPr lang="en-US" sz="2200" i="1">
                                                  <a:effectLst/>
                                                  <a:latin typeface="Cambria Math" panose="02040503050406030204" pitchFamily="18" charset="0"/>
                                                </a:rPr>
                                              </m:ctrlPr>
                                            </m:sSupPr>
                                            <m:e>
                                              <m:d>
                                                <m:dPr>
                                                  <m:ctrlPr>
                                                    <a:rPr lang="en-US" sz="2200" i="1">
                                                      <a:effectLst/>
                                                      <a:latin typeface="Cambria Math" panose="02040503050406030204" pitchFamily="18" charset="0"/>
                                                    </a:rPr>
                                                  </m:ctrlPr>
                                                </m:dPr>
                                                <m:e>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e>
                                              </m:d>
                                            </m:e>
                                            <m:sup>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p>
                                          </m:sSup>
                                        </m:den>
                                      </m:f>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if</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e>
                                  </m:mr>
                                  <m:mr>
                                    <m:e>
                                      <m:f>
                                        <m:fPr>
                                          <m:ctrlPr>
                                            <a:rPr lang="en-US" sz="2200" i="1">
                                              <a:effectLst/>
                                              <a:latin typeface="Cambria Math" panose="02040503050406030204" pitchFamily="18" charset="0"/>
                                            </a:rPr>
                                          </m:ctrlPr>
                                        </m:fPr>
                                        <m:num>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num>
                                        <m:den>
                                          <m:sSup>
                                            <m:sSupPr>
                                              <m:ctrlPr>
                                                <a:rPr lang="en-US" sz="2200" i="1">
                                                  <a:effectLst/>
                                                  <a:latin typeface="Cambria Math" panose="02040503050406030204" pitchFamily="18" charset="0"/>
                                                </a:rPr>
                                              </m:ctrlPr>
                                            </m:sSupPr>
                                            <m:e>
                                              <m:d>
                                                <m:dPr>
                                                  <m:ctrlPr>
                                                    <a:rPr lang="en-US" sz="2200" i="1">
                                                      <a:effectLst/>
                                                      <a:latin typeface="Cambria Math" panose="02040503050406030204" pitchFamily="18" charset="0"/>
                                                    </a:rPr>
                                                  </m:ctrlPr>
                                                </m:dPr>
                                                <m:e>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e>
                                                  </m:d>
                                                </m:e>
                                              </m:d>
                                            </m:e>
                                            <m:sup>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p>
                                          </m:sSup>
                                        </m:den>
                                      </m:f>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if</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&gt;</m:t>
                                      </m:r>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e>
                                  </m:mr>
                                </m:m>
                              </m:e>
                            </m:d>
                          </m:e>
                        </m:mr>
                      </m:m>
                    </m:oMath>
                  </m:oMathPara>
                </a14:m>
                <a:endParaRPr lang="en-US" sz="2200" dirty="0">
                  <a:effectLst/>
                  <a:latin typeface="Times New Roman" panose="02020603050405020304" pitchFamily="18" charset="0"/>
                  <a:ea typeface="Calibri" panose="020F0502020204030204" pitchFamily="34" charset="0"/>
                </a:endParaRPr>
              </a:p>
              <a:p>
                <a:r>
                  <a:rPr lang="en-US" sz="2200" dirty="0">
                    <a:effectLst/>
                    <a:latin typeface="Times New Roman" panose="02020603050405020304" pitchFamily="18" charset="0"/>
                    <a:ea typeface="Times New Roman" panose="02020603050405020304" pitchFamily="18" charset="0"/>
                  </a:rPr>
                  <a:t>TAJ is the combined measure which combines TA and Jaccard as follows:</a:t>
                </a:r>
              </a:p>
              <a:p>
                <a:pPr marL="0" indent="0">
                  <a:buNone/>
                </a:pPr>
                <a14:m>
                  <m:oMathPara xmlns:m="http://schemas.openxmlformats.org/officeDocument/2006/math">
                    <m:oMathParaPr>
                      <m:jc m:val="centerGroup"/>
                    </m:oMathParaPr>
                    <m:oMath xmlns:m="http://schemas.openxmlformats.org/officeDocument/2006/math">
                      <m:r>
                        <m:rPr>
                          <m:sty m:val="p"/>
                        </m:rPr>
                        <a:rPr lang="en-US" sz="2200" smtClean="0">
                          <a:effectLst/>
                          <a:latin typeface="Cambria Math" panose="02040503050406030204" pitchFamily="18" charset="0"/>
                          <a:ea typeface="Calibri" panose="020F0502020204030204" pitchFamily="34" charset="0"/>
                          <a:cs typeface="Times New Roman" panose="02020603050405020304" pitchFamily="18" charset="0"/>
                        </a:rPr>
                        <m:t>TAJ</m:t>
                      </m:r>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TA</m:t>
                      </m:r>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200" i="0">
                          <a:effectLst/>
                          <a:latin typeface="Cambria Math" panose="02040503050406030204" pitchFamily="18" charset="0"/>
                          <a:ea typeface="Calibri" panose="020F0502020204030204" pitchFamily="34" charset="0"/>
                          <a:cs typeface="Times New Roman" panose="02020603050405020304" pitchFamily="18" charset="0"/>
                        </a:rPr>
                        <m:t>Jaccard</m:t>
                      </m:r>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oMath>
                  </m:oMathPara>
                </a14:m>
                <a:endParaRPr lang="en-US" sz="2200" dirty="0">
                  <a:effectLst/>
                  <a:latin typeface="Times New Roman" panose="02020603050405020304" pitchFamily="18" charset="0"/>
                  <a:ea typeface="Times New Roman" panose="02020603050405020304" pitchFamily="18" charset="0"/>
                </a:endParaRPr>
              </a:p>
              <a:p>
                <a:r>
                  <a:rPr lang="en-US" sz="2200" dirty="0"/>
                  <a:t>TAN is normalized version of TA and TANJ is combination of TAN and Jaccard.</a:t>
                </a:r>
              </a:p>
            </p:txBody>
          </p:sp>
        </mc:Choice>
        <mc:Fallback>
          <p:sp>
            <p:nvSpPr>
              <p:cNvPr id="3" name="Content Placeholder 2">
                <a:extLst>
                  <a:ext uri="{FF2B5EF4-FFF2-40B4-BE49-F238E27FC236}">
                    <a16:creationId xmlns:a16="http://schemas.microsoft.com/office/drawing/2014/main" id="{452E82C1-16D7-46E9-9F18-75B931D7A635}"/>
                  </a:ext>
                </a:extLst>
              </p:cNvPr>
              <p:cNvSpPr>
                <a:spLocks noGrp="1" noRot="1" noChangeAspect="1" noMove="1" noResize="1" noEditPoints="1" noAdjustHandles="1" noChangeArrowheads="1" noChangeShapeType="1" noTextEdit="1"/>
              </p:cNvSpPr>
              <p:nvPr>
                <p:ph idx="1"/>
              </p:nvPr>
            </p:nvSpPr>
            <p:spPr>
              <a:blipFill>
                <a:blip r:embed="rId2"/>
                <a:stretch>
                  <a:fillRect l="-696" t="-824" r="-696" b="-388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D40A320-6086-4C53-A5B2-600070AAEA83}"/>
              </a:ext>
            </a:extLst>
          </p:cNvPr>
          <p:cNvSpPr>
            <a:spLocks noGrp="1"/>
          </p:cNvSpPr>
          <p:nvPr>
            <p:ph type="dt" sz="half" idx="10"/>
          </p:nvPr>
        </p:nvSpPr>
        <p:spPr/>
        <p:txBody>
          <a:bodyPr/>
          <a:lstStyle/>
          <a:p>
            <a:r>
              <a:rPr lang="en-US"/>
              <a:t>7/12/2020</a:t>
            </a:r>
          </a:p>
        </p:txBody>
      </p:sp>
      <p:sp>
        <p:nvSpPr>
          <p:cNvPr id="5" name="Footer Placeholder 4">
            <a:extLst>
              <a:ext uri="{FF2B5EF4-FFF2-40B4-BE49-F238E27FC236}">
                <a16:creationId xmlns:a16="http://schemas.microsoft.com/office/drawing/2014/main" id="{4EE08A00-8CBA-479B-9680-522457006CB7}"/>
              </a:ext>
            </a:extLst>
          </p:cNvPr>
          <p:cNvSpPr>
            <a:spLocks noGrp="1"/>
          </p:cNvSpPr>
          <p:nvPr>
            <p:ph type="ftr" sz="quarter" idx="11"/>
          </p:nvPr>
        </p:nvSpPr>
        <p:spPr/>
        <p:txBody>
          <a:bodyPr/>
          <a:lstStyle/>
          <a:p>
            <a:r>
              <a:rPr lang="en-US"/>
              <a:t>TA measure - Loc Nguyen</a:t>
            </a:r>
          </a:p>
        </p:txBody>
      </p:sp>
      <p:sp>
        <p:nvSpPr>
          <p:cNvPr id="6" name="Slide Number Placeholder 5">
            <a:extLst>
              <a:ext uri="{FF2B5EF4-FFF2-40B4-BE49-F238E27FC236}">
                <a16:creationId xmlns:a16="http://schemas.microsoft.com/office/drawing/2014/main" id="{A9096E57-7B52-45BC-96E7-75CACC1C87FC}"/>
              </a:ext>
            </a:extLst>
          </p:cNvPr>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2172050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Results and Discussions</a:t>
            </a:r>
          </a:p>
        </p:txBody>
      </p:sp>
      <p:sp>
        <p:nvSpPr>
          <p:cNvPr id="3" name="Content Placeholder 2"/>
          <p:cNvSpPr>
            <a:spLocks noGrp="1"/>
          </p:cNvSpPr>
          <p:nvPr>
            <p:ph idx="1"/>
          </p:nvPr>
        </p:nvSpPr>
        <p:spPr/>
        <p:txBody>
          <a:bodyPr/>
          <a:lstStyle/>
          <a:p>
            <a:r>
              <a:rPr lang="en-US" dirty="0"/>
              <a:t>Result 1.</a:t>
            </a:r>
          </a:p>
          <a:p>
            <a:r>
              <a:rPr lang="en-US" dirty="0"/>
              <a:t>Result 2.</a:t>
            </a:r>
          </a:p>
          <a:p>
            <a:r>
              <a:rPr lang="en-US" dirty="0"/>
              <a:t>Result 3.</a:t>
            </a:r>
          </a:p>
          <a:p>
            <a:r>
              <a:rPr lang="en-US" dirty="0"/>
              <a:t>Discussion 1.</a:t>
            </a:r>
          </a:p>
          <a:p>
            <a:r>
              <a:rPr lang="en-US" dirty="0"/>
              <a:t>Discussion 2.</a:t>
            </a:r>
          </a:p>
          <a:p>
            <a:r>
              <a:rPr lang="en-US" dirty="0"/>
              <a:t>Discussion 3.</a:t>
            </a:r>
          </a:p>
        </p:txBody>
      </p:sp>
      <p:sp>
        <p:nvSpPr>
          <p:cNvPr id="4" name="Date Placeholder 3"/>
          <p:cNvSpPr>
            <a:spLocks noGrp="1"/>
          </p:cNvSpPr>
          <p:nvPr>
            <p:ph type="dt" sz="half" idx="10"/>
          </p:nvPr>
        </p:nvSpPr>
        <p:spPr/>
        <p:txBody>
          <a:bodyPr/>
          <a:lstStyle/>
          <a:p>
            <a:r>
              <a:rPr lang="en-US"/>
              <a:t>7/12/2020</a:t>
            </a:r>
          </a:p>
        </p:txBody>
      </p:sp>
      <p:sp>
        <p:nvSpPr>
          <p:cNvPr id="5" name="Footer Placeholder 4"/>
          <p:cNvSpPr>
            <a:spLocks noGrp="1"/>
          </p:cNvSpPr>
          <p:nvPr>
            <p:ph type="ftr" sz="quarter" idx="11"/>
          </p:nvPr>
        </p:nvSpPr>
        <p:spPr/>
        <p:txBody>
          <a:bodyPr/>
          <a:lstStyle/>
          <a:p>
            <a:r>
              <a:rPr lang="en-US"/>
              <a:t>TA measure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3424595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1539</TotalTime>
  <Words>854</Words>
  <Application>Microsoft Office PowerPoint</Application>
  <PresentationFormat>Widescreen</PresentationFormat>
  <Paragraphs>89</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Cambria Math</vt:lpstr>
      <vt:lpstr>Times New Roman</vt:lpstr>
      <vt:lpstr>Office Theme</vt:lpstr>
      <vt:lpstr>Advanced cosine measures for collaborative filtering</vt:lpstr>
      <vt:lpstr>Abstract</vt:lpstr>
      <vt:lpstr>Table of contents</vt:lpstr>
      <vt:lpstr>1. Introduction</vt:lpstr>
      <vt:lpstr>2. Methodologies</vt:lpstr>
      <vt:lpstr>2. Methodologies</vt:lpstr>
      <vt:lpstr>2. Methodologies</vt:lpstr>
      <vt:lpstr>2. Methodologies</vt:lpstr>
      <vt:lpstr>3. Results and Discussions</vt:lpstr>
      <vt:lpstr>4. Conclusions</vt:lpstr>
      <vt:lpstr>Thank you for attention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350</cp:revision>
  <dcterms:created xsi:type="dcterms:W3CDTF">2017-06-28T03:43:04Z</dcterms:created>
  <dcterms:modified xsi:type="dcterms:W3CDTF">2020-07-12T09:20:37Z</dcterms:modified>
</cp:coreProperties>
</file>