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67" r:id="rId14"/>
    <p:sldId id="379" r:id="rId15"/>
    <p:sldId id="380" r:id="rId16"/>
    <p:sldId id="381" r:id="rId17"/>
    <p:sldId id="382" r:id="rId18"/>
    <p:sldId id="368" r:id="rId19"/>
    <p:sldId id="383" r:id="rId20"/>
    <p:sldId id="369" r:id="rId21"/>
    <p:sldId id="311" r:id="rId22"/>
    <p:sldId id="3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807" autoAdjust="0"/>
  </p:normalViewPr>
  <p:slideViewPr>
    <p:cSldViewPr snapToGrid="0">
      <p:cViewPr varScale="1">
        <p:scale>
          <a:sx n="68" d="100"/>
          <a:sy n="68" d="100"/>
        </p:scale>
        <p:origin x="816" y="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17/03/2021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21</a:t>
            </a:fld>
            <a:endParaRPr lang="en-US"/>
          </a:p>
        </p:txBody>
      </p:sp>
    </p:spTree>
    <p:extLst>
      <p:ext uri="{BB962C8B-B14F-4D97-AF65-F5344CB8AC3E}">
        <p14:creationId xmlns:p14="http://schemas.microsoft.com/office/powerpoint/2010/main" val="396290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a:t>
            </a:fld>
            <a:endParaRPr lang="en-US"/>
          </a:p>
        </p:txBody>
      </p:sp>
    </p:spTree>
    <p:extLst>
      <p:ext uri="{BB962C8B-B14F-4D97-AF65-F5344CB8AC3E}">
        <p14:creationId xmlns:p14="http://schemas.microsoft.com/office/powerpoint/2010/main" val="413116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3</a:t>
            </a:fld>
            <a:endParaRPr lang="en-US"/>
          </a:p>
        </p:txBody>
      </p:sp>
    </p:spTree>
    <p:extLst>
      <p:ext uri="{BB962C8B-B14F-4D97-AF65-F5344CB8AC3E}">
        <p14:creationId xmlns:p14="http://schemas.microsoft.com/office/powerpoint/2010/main" val="313053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e>
                      </m:d>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12</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𝑛</m:t>
                                  </m:r>
                                </m:sub>
                              </m:sSub>
                            </m:e>
                          </m:d>
                        </m:e>
                        <m:sup>
                          <m:r>
                            <a:rPr lang="en-US" sz="1200" i="1" kern="1200">
                              <a:solidFill>
                                <a:schemeClr val="tx1"/>
                              </a:solidFill>
                              <a:effectLst/>
                              <a:latin typeface="Cambria Math" panose="02040503050406030204" pitchFamily="18" charset="0"/>
                              <a:ea typeface="+mn-ea"/>
                              <a:cs typeface="+mn-cs"/>
                            </a:rPr>
                            <m:t>𝑇</m:t>
                          </m:r>
                        </m:sup>
                      </m:sSup>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where</m:t>
                      </m:r>
                      <m:r>
                        <a:rPr lang="en-US" sz="1200" i="1" kern="1200">
                          <a:solidFill>
                            <a:schemeClr val="tx1"/>
                          </a:solidFill>
                          <a:effectLst/>
                          <a:latin typeface="Cambria Math" panose="02040503050406030204" pitchFamily="18" charset="0"/>
                          <a:ea typeface="+mn-ea"/>
                          <a:cs typeface="+mn-cs"/>
                        </a:rPr>
                        <m:t> 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2</m:t>
                              </m:r>
                            </m:sub>
                          </m:sSub>
                        </m:e>
                      </m:d>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22</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𝑛</m:t>
                                  </m:r>
                                </m:sub>
                              </m:sSub>
                            </m:e>
                          </m:d>
                        </m:e>
                        <m:sup>
                          <m:r>
                            <a:rPr lang="en-US" sz="1200" i="1" kern="1200">
                              <a:solidFill>
                                <a:schemeClr val="tx1"/>
                              </a:solidFill>
                              <a:effectLst/>
                              <a:latin typeface="Cambria Math" panose="02040503050406030204" pitchFamily="18" charset="0"/>
                              <a:ea typeface="+mn-ea"/>
                              <a:cs typeface="+mn-cs"/>
                            </a:rPr>
                            <m:t>𝑇</m:t>
                          </m:r>
                        </m:sup>
                      </m:sSup>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where</m:t>
                      </m:r>
                      <m:r>
                        <a:rPr lang="en-US" sz="1200" i="1" kern="1200">
                          <a:solidFill>
                            <a:schemeClr val="tx1"/>
                          </a:solidFill>
                          <a:effectLst/>
                          <a:latin typeface="Cambria Math" panose="02040503050406030204" pitchFamily="18" charset="0"/>
                          <a:ea typeface="+mn-ea"/>
                          <a:cs typeface="+mn-cs"/>
                        </a:rPr>
                        <m:t> 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2</m:t>
                          </m:r>
                        </m:sub>
                      </m:sSub>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e>
                      </m:d>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𝒙</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d>
                        <m:dPr>
                          <m:ctrlPr>
                            <a:rPr lang="en-US" sz="1200" i="1" kern="1200">
                              <a:solidFill>
                                <a:schemeClr val="tx1"/>
                              </a:solidFill>
                              <a:effectLst/>
                              <a:latin typeface="Cambria Math" panose="02040503050406030204" pitchFamily="18" charset="0"/>
                              <a:ea typeface="+mn-ea"/>
                              <a:cs typeface="+mn-cs"/>
                            </a:rPr>
                          </m:ctrlPr>
                        </m:dPr>
                        <m:e>
                          <m:m>
                            <m:mPr>
                              <m:mcs>
                                <m:mc>
                                  <m:mcPr>
                                    <m:count m:val="1"/>
                                    <m:mcJc m:val="center"/>
                                  </m:mcPr>
                                </m:mc>
                              </m:mcs>
                              <m:ctrlPr>
                                <a:rPr lang="en-US" sz="1200" i="1" kern="1200">
                                  <a:solidFill>
                                    <a:schemeClr val="tx1"/>
                                  </a:solidFill>
                                  <a:effectLst/>
                                  <a:latin typeface="Cambria Math" panose="02040503050406030204" pitchFamily="18" charset="0"/>
                                  <a:ea typeface="+mn-ea"/>
                                  <a:cs typeface="+mn-cs"/>
                                </a:rPr>
                              </m:ctrlPr>
                            </m:mP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11</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1</m:t>
                                    </m:r>
                                  </m:sub>
                                </m:sSub>
                              </m:e>
                            </m:m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12</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2</m:t>
                                    </m:r>
                                  </m:sub>
                                </m:sSub>
                              </m:e>
                            </m:mr>
                            <m:mr>
                              <m:e>
                                <m:r>
                                  <a:rPr lang="en-US" sz="1200" i="1" kern="1200">
                                    <a:solidFill>
                                      <a:schemeClr val="tx1"/>
                                    </a:solidFill>
                                    <a:effectLst/>
                                    <a:latin typeface="Cambria Math" panose="02040503050406030204" pitchFamily="18" charset="0"/>
                                    <a:ea typeface="+mn-ea"/>
                                    <a:cs typeface="+mn-cs"/>
                                  </a:rPr>
                                  <m:t>⋮</m:t>
                                </m:r>
                              </m:e>
                            </m:m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𝑛</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𝑖𝑛</m:t>
                                    </m:r>
                                  </m:sub>
                                </m:sSub>
                              </m:e>
                            </m:mr>
                          </m:m>
                        </m:e>
                      </m:d>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r>
                  <a:rPr lang="en-US" sz="1200" i="0" kern="1200">
                    <a:solidFill>
                      <a:schemeClr val="tx1"/>
                    </a:solidFill>
                    <a:effectLst/>
                    <a:latin typeface="+mn-lt"/>
                    <a:ea typeface="+mn-ea"/>
                    <a:cs typeface="+mn-cs"/>
                  </a:rPr>
                  <a:t>𝑈(0,𝜙_1 )=(𝑟_11,𝑟_12,…,𝑟_1𝑛 )^𝑇  where 0≤𝑟_1𝑗≤𝜙_1</a:t>
                </a:r>
                <a:endParaRPr lang="en-US" dirty="0">
                  <a:latin typeface="Times New Roman" panose="02020603050405020304" pitchFamily="18" charset="0"/>
                  <a:cs typeface="Times New Roman" panose="02020603050405020304" pitchFamily="18" charset="0"/>
                </a:endParaRPr>
              </a:p>
              <a:p>
                <a:r>
                  <a:rPr lang="en-US" sz="1200" i="0" kern="1200">
                    <a:solidFill>
                      <a:schemeClr val="tx1"/>
                    </a:solidFill>
                    <a:effectLst/>
                    <a:latin typeface="+mn-lt"/>
                    <a:ea typeface="+mn-ea"/>
                    <a:cs typeface="+mn-cs"/>
                  </a:rPr>
                  <a:t>𝑈(0,𝜙_2 )=(𝑟_21,𝑟_22,…,𝑟_2𝑛 )^𝑇  where 0≤𝑟_2𝑗≤𝜙_2</a:t>
                </a:r>
                <a:endParaRPr lang="en-US" dirty="0">
                  <a:latin typeface="Times New Roman" panose="02020603050405020304" pitchFamily="18" charset="0"/>
                  <a:cs typeface="Times New Roman" panose="02020603050405020304" pitchFamily="18" charset="0"/>
                </a:endParaRPr>
              </a:p>
              <a:p>
                <a:r>
                  <a:rPr lang="en-US" sz="1200" i="0" kern="1200">
                    <a:solidFill>
                      <a:schemeClr val="tx1"/>
                    </a:solidFill>
                    <a:effectLst/>
                    <a:latin typeface="+mn-lt"/>
                    <a:ea typeface="+mn-ea"/>
                    <a:cs typeface="+mn-cs"/>
                  </a:rPr>
                  <a:t>𝑈(0,𝜙_1 )⊗</a:t>
                </a:r>
                <a:r>
                  <a:rPr lang="en-US" sz="1200" b="1" i="0" kern="1200">
                    <a:solidFill>
                      <a:schemeClr val="tx1"/>
                    </a:solidFill>
                    <a:effectLst/>
                    <a:latin typeface="+mn-lt"/>
                    <a:ea typeface="+mn-ea"/>
                    <a:cs typeface="+mn-cs"/>
                  </a:rPr>
                  <a:t>𝒙_</a:t>
                </a:r>
                <a:r>
                  <a:rPr lang="en-US" sz="1200" i="0" kern="1200">
                    <a:solidFill>
                      <a:schemeClr val="tx1"/>
                    </a:solidFill>
                    <a:effectLst/>
                    <a:latin typeface="+mn-lt"/>
                    <a:ea typeface="+mn-ea"/>
                    <a:cs typeface="+mn-cs"/>
                  </a:rPr>
                  <a:t>𝑗=(■8(𝑟_11 𝑥_𝑖1@𝑟_12 𝑥_𝑖2@⋮@𝑟_1𝑛 𝑥_𝑖𝑛 ))</a:t>
                </a:r>
                <a:endParaRPr lang="en-US" dirty="0">
                  <a:latin typeface="Times New Roman" panose="02020603050405020304" pitchFamily="18" charset="0"/>
                  <a:cs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583153D4-6007-4D70-A0D5-F421EBC11E1D}" type="slidenum">
              <a:rPr lang="en-US" smtClean="0"/>
              <a:t>7</a:t>
            </a:fld>
            <a:endParaRPr lang="en-US"/>
          </a:p>
        </p:txBody>
      </p:sp>
    </p:spTree>
    <p:extLst>
      <p:ext uri="{BB962C8B-B14F-4D97-AF65-F5344CB8AC3E}">
        <p14:creationId xmlns:p14="http://schemas.microsoft.com/office/powerpoint/2010/main" val="965153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Parameters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are also called acceleration coefficients or attraction coefficients. Especially,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is called cognitive weight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is called social weight because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reflects thinking of particle itself in moving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reflects influence of entire swarm on every particle in moving. The popular values of them are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1.4962.</a:t>
            </a:r>
          </a:p>
          <a:p>
            <a:pPr indent="228600" algn="just"/>
            <a:r>
              <a:rPr lang="en-US" dirty="0">
                <a:latin typeface="Times New Roman" panose="02020603050405020304" pitchFamily="18" charset="0"/>
                <a:cs typeface="Times New Roman" panose="02020603050405020304" pitchFamily="18" charset="0"/>
              </a:rPr>
              <a:t>The parameter </a:t>
            </a:r>
            <a:r>
              <a:rPr lang="en-US" b="1" i="1" dirty="0" err="1">
                <a:latin typeface="Times New Roman" panose="02020603050405020304" pitchFamily="18" charset="0"/>
                <a:cs typeface="Times New Roman" panose="02020603050405020304" pitchFamily="18" charset="0"/>
              </a:rPr>
              <a:t>v</a:t>
            </a:r>
            <a:r>
              <a:rPr lang="en-US" i="1" baseline="-25000" dirty="0" err="1">
                <a:latin typeface="Times New Roman" panose="02020603050405020304" pitchFamily="18" charset="0"/>
                <a:cs typeface="Times New Roman" panose="02020603050405020304" pitchFamily="18" charset="0"/>
              </a:rPr>
              <a:t>max</a:t>
            </a:r>
            <a:r>
              <a:rPr lang="en-US" dirty="0">
                <a:latin typeface="Times New Roman" panose="02020603050405020304" pitchFamily="18" charset="0"/>
                <a:cs typeface="Times New Roman" panose="02020603050405020304" pitchFamily="18" charset="0"/>
              </a:rPr>
              <a:t> is not popular because there are some other parameters such as inertial weight and constriction coefficient (mentioned later) which are used to damp the dynamics of particles. Favorite values for the size of swarm (the number of particles) are ranged from 20 to 50.</a:t>
            </a:r>
          </a:p>
        </p:txBody>
      </p:sp>
      <p:sp>
        <p:nvSpPr>
          <p:cNvPr id="4" name="Slide Number Placeholder 3"/>
          <p:cNvSpPr>
            <a:spLocks noGrp="1"/>
          </p:cNvSpPr>
          <p:nvPr>
            <p:ph type="sldNum" sz="quarter" idx="5"/>
          </p:nvPr>
        </p:nvSpPr>
        <p:spPr/>
        <p:txBody>
          <a:bodyPr/>
          <a:lstStyle/>
          <a:p>
            <a:fld id="{583153D4-6007-4D70-A0D5-F421EBC11E1D}" type="slidenum">
              <a:rPr lang="en-US" smtClean="0"/>
              <a:t>8</a:t>
            </a:fld>
            <a:endParaRPr lang="en-US"/>
          </a:p>
        </p:txBody>
      </p:sp>
    </p:spTree>
    <p:extLst>
      <p:ext uri="{BB962C8B-B14F-4D97-AF65-F5344CB8AC3E}">
        <p14:creationId xmlns:p14="http://schemas.microsoft.com/office/powerpoint/2010/main" val="3277629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Note that moving fast does not imply fast convergence. The inverse 1–</a:t>
            </a:r>
            <a:r>
              <a:rPr lang="en-US" i="1" dirty="0">
                <a:latin typeface="Times New Roman" panose="02020603050405020304" pitchFamily="18" charset="0"/>
                <a:cs typeface="Times New Roman" panose="02020603050405020304" pitchFamily="18" charset="0"/>
              </a:rPr>
              <a:t>ω</a:t>
            </a:r>
            <a:r>
              <a:rPr lang="en-US" dirty="0">
                <a:latin typeface="Times New Roman" panose="02020603050405020304" pitchFamily="18" charset="0"/>
                <a:cs typeface="Times New Roman" panose="02020603050405020304" pitchFamily="18" charset="0"/>
              </a:rPr>
              <a:t> is known as friction coefficient.</a:t>
            </a:r>
          </a:p>
        </p:txBody>
      </p:sp>
      <p:sp>
        <p:nvSpPr>
          <p:cNvPr id="4" name="Slide Number Placeholder 3"/>
          <p:cNvSpPr>
            <a:spLocks noGrp="1"/>
          </p:cNvSpPr>
          <p:nvPr>
            <p:ph type="sldNum" sz="quarter" idx="5"/>
          </p:nvPr>
        </p:nvSpPr>
        <p:spPr/>
        <p:txBody>
          <a:bodyPr/>
          <a:lstStyle/>
          <a:p>
            <a:fld id="{583153D4-6007-4D70-A0D5-F421EBC11E1D}" type="slidenum">
              <a:rPr lang="en-US" smtClean="0"/>
              <a:t>9</a:t>
            </a:fld>
            <a:endParaRPr lang="en-US"/>
          </a:p>
        </p:txBody>
      </p:sp>
    </p:spTree>
    <p:extLst>
      <p:ext uri="{BB962C8B-B14F-4D97-AF65-F5344CB8AC3E}">
        <p14:creationId xmlns:p14="http://schemas.microsoft.com/office/powerpoint/2010/main" val="369387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10</a:t>
            </a:fld>
            <a:endParaRPr lang="en-US"/>
          </a:p>
        </p:txBody>
      </p:sp>
    </p:spTree>
    <p:extLst>
      <p:ext uri="{BB962C8B-B14F-4D97-AF65-F5344CB8AC3E}">
        <p14:creationId xmlns:p14="http://schemas.microsoft.com/office/powerpoint/2010/main" val="2916579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explaining easily global best topology, suppose particles are vertices of a graph, fully connected swarm topology implies that such graph is fully connected, in which all vertices are connected together. In local best topology, particle </a:t>
            </a:r>
            <a:r>
              <a:rPr lang="en-US" dirty="0" err="1"/>
              <a:t>i</a:t>
            </a:r>
            <a:r>
              <a:rPr lang="en-US" dirty="0"/>
              <a:t> is also its neighbor. Thus, in equation 1.5, the set of </a:t>
            </a:r>
            <a:r>
              <a:rPr lang="en-US" i="1" dirty="0"/>
              <a:t>K</a:t>
            </a:r>
            <a:r>
              <a:rPr lang="en-US" i="1" baseline="-25000" dirty="0"/>
              <a:t>i</a:t>
            </a:r>
            <a:r>
              <a:rPr lang="en-US" dirty="0"/>
              <a:t> neighbors includes particle </a:t>
            </a:r>
            <a:r>
              <a:rPr lang="en-US" i="1" dirty="0" err="1"/>
              <a:t>i</a:t>
            </a:r>
            <a:r>
              <a:rPr lang="en-US" dirty="0"/>
              <a:t>. The two parameters </a:t>
            </a:r>
            <a:r>
              <a:rPr lang="en-US" i="1" dirty="0"/>
              <a:t>ϕ</a:t>
            </a:r>
            <a:r>
              <a:rPr lang="en-US" baseline="-25000" dirty="0"/>
              <a:t>1</a:t>
            </a:r>
            <a:r>
              <a:rPr lang="en-US" dirty="0"/>
              <a:t> and </a:t>
            </a:r>
            <a:r>
              <a:rPr lang="en-US" i="1" dirty="0"/>
              <a:t>ϕ</a:t>
            </a:r>
            <a:r>
              <a:rPr lang="en-US" baseline="-25000" dirty="0"/>
              <a:t>2</a:t>
            </a:r>
            <a:r>
              <a:rPr lang="en-US" dirty="0"/>
              <a:t> are reduced into only one parameter </a:t>
            </a:r>
            <a:r>
              <a:rPr lang="en-US" i="1" dirty="0"/>
              <a:t>ϕ</a:t>
            </a:r>
            <a:r>
              <a:rPr lang="en-US" dirty="0"/>
              <a:t> &gt; 0, which implies the strengths of all attraction forces from all neighbors on particle </a:t>
            </a:r>
            <a:r>
              <a:rPr lang="en-US" i="1" dirty="0" err="1"/>
              <a:t>i</a:t>
            </a:r>
            <a:r>
              <a:rPr lang="en-US" dirty="0"/>
              <a:t> are equal. The popular value of </a:t>
            </a:r>
            <a:r>
              <a:rPr lang="en-US" i="1" dirty="0"/>
              <a:t>ϕ</a:t>
            </a:r>
            <a:r>
              <a:rPr lang="en-US" dirty="0"/>
              <a:t> is </a:t>
            </a:r>
            <a:r>
              <a:rPr lang="en-US" i="1" dirty="0"/>
              <a:t>ϕ</a:t>
            </a:r>
            <a:r>
              <a:rPr lang="en-US" dirty="0"/>
              <a:t> = 2.05 given </a:t>
            </a:r>
            <a:r>
              <a:rPr lang="en-US" i="1" dirty="0"/>
              <a:t>χ</a:t>
            </a:r>
            <a:r>
              <a:rPr lang="en-US" dirty="0"/>
              <a:t> = 0.7298.</a:t>
            </a:r>
          </a:p>
        </p:txBody>
      </p:sp>
      <p:sp>
        <p:nvSpPr>
          <p:cNvPr id="4" name="Slide Number Placeholder 3"/>
          <p:cNvSpPr>
            <a:spLocks noGrp="1"/>
          </p:cNvSpPr>
          <p:nvPr>
            <p:ph type="sldNum" sz="quarter" idx="5"/>
          </p:nvPr>
        </p:nvSpPr>
        <p:spPr/>
        <p:txBody>
          <a:bodyPr/>
          <a:lstStyle/>
          <a:p>
            <a:fld id="{583153D4-6007-4D70-A0D5-F421EBC11E1D}" type="slidenum">
              <a:rPr lang="en-US" smtClean="0"/>
              <a:t>11</a:t>
            </a:fld>
            <a:endParaRPr lang="en-US"/>
          </a:p>
        </p:txBody>
      </p:sp>
    </p:spTree>
    <p:extLst>
      <p:ext uri="{BB962C8B-B14F-4D97-AF65-F5344CB8AC3E}">
        <p14:creationId xmlns:p14="http://schemas.microsoft.com/office/powerpoint/2010/main" val="1837081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Inertial weight and constriction coefficient are common solutions for dynamic problem. Local best topology and dynamic topology are common solutions of premature problem. The topology from equations 1.1, 1.3, 1.4, and 1.5 is static [2, p. 6] because it is kept intact over all iterations.</a:t>
            </a:r>
          </a:p>
        </p:txBody>
      </p:sp>
      <p:sp>
        <p:nvSpPr>
          <p:cNvPr id="4" name="Slide Number Placeholder 3"/>
          <p:cNvSpPr>
            <a:spLocks noGrp="1"/>
          </p:cNvSpPr>
          <p:nvPr>
            <p:ph type="sldNum" sz="quarter" idx="5"/>
          </p:nvPr>
        </p:nvSpPr>
        <p:spPr/>
        <p:txBody>
          <a:bodyPr/>
          <a:lstStyle/>
          <a:p>
            <a:fld id="{583153D4-6007-4D70-A0D5-F421EBC11E1D}" type="slidenum">
              <a:rPr lang="en-US" smtClean="0"/>
              <a:t>14</a:t>
            </a:fld>
            <a:endParaRPr lang="en-US"/>
          </a:p>
        </p:txBody>
      </p:sp>
    </p:spTree>
    <p:extLst>
      <p:ext uri="{BB962C8B-B14F-4D97-AF65-F5344CB8AC3E}">
        <p14:creationId xmlns:p14="http://schemas.microsoft.com/office/powerpoint/2010/main" val="268446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6C443C5-9896-4FD6-8907-63FA806FC061}" type="datetime1">
              <a:rPr lang="en-US" smtClean="0"/>
              <a:t>17/03/2021</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AE09524-0B32-44E6-BBD9-E684CA7A71D1}" type="datetime1">
              <a:rPr lang="en-US" smtClean="0"/>
              <a:t>17/03/2021</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126A1F4-AC75-4FB5-B7F6-BC63D3878045}" type="datetime1">
              <a:rPr lang="en-US" smtClean="0"/>
              <a:t>17/03/2021</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4E10A670-4E98-4FA5-A2C2-4F9C00874B7B}" type="datetime1">
              <a:rPr lang="en-US" smtClean="0"/>
              <a:t>17/03/2021</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BB328E5-528A-482D-A24C-DF2DFCFC26D5}" type="datetime1">
              <a:rPr lang="en-US" smtClean="0"/>
              <a:t>17/03/2021</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4240D55-2B9C-4000-872C-BC2E0A39B66A}" type="datetime1">
              <a:rPr lang="en-US" smtClean="0"/>
              <a:t>17/03/2021</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3AD9469-C7BB-4C95-9650-8A5B7EFE1B19}" type="datetime1">
              <a:rPr lang="en-US" smtClean="0"/>
              <a:t>17/03/2021</a:t>
            </a:fld>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B245276-D03F-469E-9E86-BC4A9412881C}" type="datetime1">
              <a:rPr lang="en-US" smtClean="0"/>
              <a:t>17/03/2021</a:t>
            </a:fld>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EF8DD84-7905-4DFE-89E3-288ABB97B557}" type="datetime1">
              <a:rPr lang="en-US" smtClean="0"/>
              <a:t>17/03/2021</a:t>
            </a:fld>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DC679EEB-5F96-4936-96A6-45EC20F93502}" type="datetime1">
              <a:rPr lang="en-US" smtClean="0"/>
              <a:t>17/03/2021</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3F53566-36C1-44D6-8180-076057385EDC}" type="datetime1">
              <a:rPr lang="en-US" smtClean="0"/>
              <a:t>17/03/2021</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8EF4E3AB-AC54-4118-A9A7-78F60063BC93}" type="datetime1">
              <a:rPr lang="en-US" smtClean="0"/>
              <a:t>17/03/2021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A general framework of</a:t>
            </a:r>
            <a:br>
              <a:rPr lang="en-US" sz="4500" b="1" dirty="0"/>
            </a:br>
            <a:r>
              <a:rPr lang="en-US" sz="4500" b="1" dirty="0"/>
              <a:t>particle swarm optimization</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a:t>
            </a:r>
          </a:p>
          <a:p>
            <a:r>
              <a:rPr lang="en-US" dirty="0"/>
              <a:t>Independent scholar,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Date Placeholder 5"/>
          <p:cNvSpPr>
            <a:spLocks noGrp="1"/>
          </p:cNvSpPr>
          <p:nvPr>
            <p:ph type="dt" sz="half" idx="10"/>
          </p:nvPr>
        </p:nvSpPr>
        <p:spPr/>
        <p:txBody>
          <a:bodyPr/>
          <a:lstStyle/>
          <a:p>
            <a:fld id="{5E4A7863-A1EE-4054-91EE-C7A7B1A1205F}" type="datetime1">
              <a:rPr lang="en-US" smtClean="0"/>
              <a:t>17/03/2021</a:t>
            </a:fld>
            <a:endParaRPr lang="en-US"/>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B989-B51F-47D9-B443-FBF79E9B5290}"/>
              </a:ext>
            </a:extLst>
          </p:cNvPr>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7E5FBA1-B2E0-4201-9CE9-05D492221E36}"/>
                  </a:ext>
                </a:extLst>
              </p:cNvPr>
              <p:cNvSpPr>
                <a:spLocks noGrp="1"/>
              </p:cNvSpPr>
              <p:nvPr>
                <p:ph idx="1"/>
              </p:nvPr>
            </p:nvSpPr>
            <p:spPr/>
            <p:txBody>
              <a:bodyPr/>
              <a:lstStyle/>
              <a:p>
                <a:r>
                  <a:rPr lang="en-US" dirty="0"/>
                  <a:t>If velocities </a:t>
                </a:r>
                <a:r>
                  <a:rPr lang="en-US" b="1" i="1" dirty="0"/>
                  <a:t>v</a:t>
                </a:r>
                <a:r>
                  <a:rPr lang="en-US" i="1" baseline="-25000" dirty="0"/>
                  <a:t>i</a:t>
                </a:r>
                <a:r>
                  <a:rPr lang="en-US" dirty="0"/>
                  <a:t> of particles are not restricted [2, p. 5], their movements can be out of convergence trajectories at unacceptable levels. Thus, a so-called </a:t>
                </a:r>
                <a:r>
                  <a:rPr lang="en-US" i="1" dirty="0"/>
                  <a:t>constriction coefficient</a:t>
                </a:r>
                <a:r>
                  <a:rPr lang="en-US" dirty="0"/>
                  <a:t> </a:t>
                </a:r>
                <a:r>
                  <a:rPr lang="en-US" i="1" dirty="0"/>
                  <a:t>χ</a:t>
                </a:r>
                <a:r>
                  <a:rPr lang="en-US" dirty="0"/>
                  <a:t> is proposed to damp dynamics of particles.</a:t>
                </a:r>
              </a:p>
              <a:p>
                <a:pPr marL="0" indent="0">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1.4</m:t>
                          </m:r>
                        </m:e>
                      </m:d>
                    </m:oMath>
                  </m:oMathPara>
                </a14:m>
                <a:endParaRPr lang="en-US" dirty="0"/>
              </a:p>
              <a:p>
                <a:r>
                  <a:rPr lang="en-US" dirty="0"/>
                  <a:t>Equation 1.3 is the special case of equation 1.4 when the expression </a:t>
                </a:r>
                <a:r>
                  <a:rPr lang="en-US" i="1" dirty="0" err="1"/>
                  <a:t>χ</a:t>
                </a:r>
                <a:r>
                  <a:rPr lang="en-US" b="1" i="1" dirty="0" err="1"/>
                  <a:t>v</a:t>
                </a:r>
                <a:r>
                  <a:rPr lang="en-US" i="1" baseline="-25000" dirty="0" err="1"/>
                  <a:t>i</a:t>
                </a:r>
                <a:r>
                  <a:rPr lang="en-US" dirty="0"/>
                  <a:t> is equivalent to the expression </a:t>
                </a:r>
                <a:r>
                  <a:rPr lang="en-US" i="1" dirty="0" err="1"/>
                  <a:t>ω</a:t>
                </a:r>
                <a:r>
                  <a:rPr lang="en-US" b="1" i="1" dirty="0" err="1"/>
                  <a:t>v</a:t>
                </a:r>
                <a:r>
                  <a:rPr lang="en-US" i="1" baseline="-25000" dirty="0" err="1"/>
                  <a:t>i</a:t>
                </a:r>
                <a:r>
                  <a:rPr lang="en-US" dirty="0"/>
                  <a:t>. Inertial weight </a:t>
                </a:r>
                <a:r>
                  <a:rPr lang="en-US" i="1" dirty="0"/>
                  <a:t>ω</a:t>
                </a:r>
                <a:r>
                  <a:rPr lang="en-US" dirty="0"/>
                  <a:t> also damps dynamics of particles. This is the reason that </a:t>
                </a:r>
                <a:r>
                  <a:rPr lang="en-US" i="1" dirty="0"/>
                  <a:t>ω</a:t>
                </a:r>
                <a:r>
                  <a:rPr lang="en-US" dirty="0"/>
                  <a:t> = 1 when </a:t>
                </a:r>
                <a:r>
                  <a:rPr lang="en-US" i="1" dirty="0"/>
                  <a:t>χ</a:t>
                </a:r>
                <a:r>
                  <a:rPr lang="en-US" dirty="0"/>
                  <a:t> ≠ 1 but χ is stronger than </a:t>
                </a:r>
                <a:r>
                  <a:rPr lang="en-US" i="1" dirty="0"/>
                  <a:t>ω</a:t>
                </a:r>
                <a:r>
                  <a:rPr lang="en-US" dirty="0"/>
                  <a:t> because </a:t>
                </a:r>
                <a:r>
                  <a:rPr lang="en-US" i="1" dirty="0"/>
                  <a:t>χ</a:t>
                </a:r>
                <a:r>
                  <a:rPr lang="en-US" dirty="0"/>
                  <a:t> affects previous velocity and two attraction forces whereas </a:t>
                </a:r>
                <a:r>
                  <a:rPr lang="en-US" i="1" dirty="0"/>
                  <a:t>ω</a:t>
                </a:r>
                <a:r>
                  <a:rPr lang="en-US" dirty="0"/>
                  <a:t> affects only previous velocity.</a:t>
                </a:r>
              </a:p>
              <a:p>
                <a:r>
                  <a:rPr lang="en-US" dirty="0"/>
                  <a:t>Popular value of </a:t>
                </a:r>
                <a:r>
                  <a:rPr lang="en-US" i="1" dirty="0"/>
                  <a:t>χ</a:t>
                </a:r>
                <a:r>
                  <a:rPr lang="en-US" dirty="0"/>
                  <a:t> is 0.7298 given </a:t>
                </a:r>
                <a:r>
                  <a:rPr lang="en-US" i="1" dirty="0"/>
                  <a:t>ϕ</a:t>
                </a:r>
                <a:r>
                  <a:rPr lang="en-US" baseline="-25000" dirty="0"/>
                  <a:t>1</a:t>
                </a:r>
                <a:r>
                  <a:rPr lang="en-US" dirty="0"/>
                  <a:t> = </a:t>
                </a:r>
                <a:r>
                  <a:rPr lang="en-US" i="1" dirty="0"/>
                  <a:t>ϕ</a:t>
                </a:r>
                <a:r>
                  <a:rPr lang="en-US" baseline="-25000" dirty="0"/>
                  <a:t>2</a:t>
                </a:r>
                <a:r>
                  <a:rPr lang="en-US" dirty="0"/>
                  <a:t> = 2.05 and </a:t>
                </a:r>
                <a:r>
                  <a:rPr lang="en-US" i="1" dirty="0"/>
                  <a:t>ω</a:t>
                </a:r>
                <a:r>
                  <a:rPr lang="en-US" dirty="0"/>
                  <a:t> = 1.</a:t>
                </a:r>
              </a:p>
            </p:txBody>
          </p:sp>
        </mc:Choice>
        <mc:Fallback>
          <p:sp>
            <p:nvSpPr>
              <p:cNvPr id="3" name="Content Placeholder 2">
                <a:extLst>
                  <a:ext uri="{FF2B5EF4-FFF2-40B4-BE49-F238E27FC236}">
                    <a16:creationId xmlns:a16="http://schemas.microsoft.com/office/drawing/2014/main" id="{27E5FBA1-B2E0-4201-9CE9-05D492221E36}"/>
                  </a:ext>
                </a:extLst>
              </p:cNvPr>
              <p:cNvSpPr>
                <a:spLocks noGrp="1" noRot="1" noChangeAspect="1" noMove="1" noResize="1" noEditPoints="1" noAdjustHandles="1" noChangeArrowheads="1" noChangeShapeType="1" noTextEdit="1"/>
              </p:cNvSpPr>
              <p:nvPr>
                <p:ph idx="1"/>
              </p:nvPr>
            </p:nvSpPr>
            <p:spPr>
              <a:blipFill>
                <a:blip r:embed="rId3"/>
                <a:stretch>
                  <a:fillRect l="-1043"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8D5D159-2E50-44C2-85AF-5B618EF3873B}"/>
              </a:ext>
            </a:extLst>
          </p:cNvPr>
          <p:cNvSpPr>
            <a:spLocks noGrp="1"/>
          </p:cNvSpPr>
          <p:nvPr>
            <p:ph type="dt" sz="half" idx="10"/>
          </p:nvPr>
        </p:nvSpPr>
        <p:spPr/>
        <p:txBody>
          <a:bodyPr/>
          <a:lstStyle/>
          <a:p>
            <a:fld id="{4E10A670-4E98-4FA5-A2C2-4F9C00874B7B}" type="datetime1">
              <a:rPr lang="en-US" smtClean="0"/>
              <a:t>17/03/2021</a:t>
            </a:fld>
            <a:endParaRPr lang="en-US"/>
          </a:p>
        </p:txBody>
      </p:sp>
      <p:sp>
        <p:nvSpPr>
          <p:cNvPr id="5" name="Footer Placeholder 4">
            <a:extLst>
              <a:ext uri="{FF2B5EF4-FFF2-40B4-BE49-F238E27FC236}">
                <a16:creationId xmlns:a16="http://schemas.microsoft.com/office/drawing/2014/main" id="{70213941-1050-4156-AE6F-1DE2AF7CFDB0}"/>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6DB0DDDF-3632-406B-BF89-1C01CF2577D6}"/>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172165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6660-2F10-4249-9865-7633EB97CBC8}"/>
              </a:ext>
            </a:extLst>
          </p:cNvPr>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BB6F42-6D79-43B2-B0FB-93CE70D70C3F}"/>
                  </a:ext>
                </a:extLst>
              </p:cNvPr>
              <p:cNvSpPr>
                <a:spLocks noGrp="1"/>
              </p:cNvSpPr>
              <p:nvPr>
                <p:ph idx="1"/>
              </p:nvPr>
            </p:nvSpPr>
            <p:spPr/>
            <p:txBody>
              <a:bodyPr>
                <a:normAutofit fontScale="77500" lnSpcReduction="20000"/>
              </a:bodyPr>
              <a:lstStyle/>
              <a:p>
                <a:pPr>
                  <a:lnSpc>
                    <a:spcPct val="120000"/>
                  </a:lnSpc>
                </a:pPr>
                <a:r>
                  <a:rPr lang="en-US" dirty="0"/>
                  <a:t>Structure of swarm which is determined by defining neighbors and neighborhood of every particle is called swarm topology. Because </a:t>
                </a:r>
                <a:r>
                  <a:rPr lang="en-US" b="1" i="1" dirty="0" err="1"/>
                  <a:t>p</a:t>
                </a:r>
                <a:r>
                  <a:rPr lang="en-US" i="1" baseline="-25000" dirty="0" err="1"/>
                  <a:t>g</a:t>
                </a:r>
                <a:r>
                  <a:rPr lang="en-US" dirty="0"/>
                  <a:t> is the best position of entire swarm, the attraction force </a:t>
                </a:r>
                <a14:m>
                  <m:oMath xmlns:m="http://schemas.openxmlformats.org/officeDocument/2006/math">
                    <m:r>
                      <a:rPr lang="en-US" i="1" smtClean="0">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indicates the movement of each particle is affected by all other particles, which means that every particle connects to all remaining particles.</a:t>
                </a:r>
              </a:p>
              <a:p>
                <a:pPr>
                  <a:lnSpc>
                    <a:spcPct val="120000"/>
                  </a:lnSpc>
                </a:pPr>
                <a:r>
                  <a:rPr lang="en-US" dirty="0"/>
                  <a:t>Alternately, swarm topology can be defined in different way so that each particle </a:t>
                </a:r>
                <a:r>
                  <a:rPr lang="en-US" i="1" dirty="0" err="1"/>
                  <a:t>i</a:t>
                </a:r>
                <a:r>
                  <a:rPr lang="en-US" dirty="0"/>
                  <a:t> only connects with a limit number </a:t>
                </a:r>
                <a:r>
                  <a:rPr lang="en-US" i="1" dirty="0"/>
                  <a:t>K</a:t>
                </a:r>
                <a:r>
                  <a:rPr lang="en-US" i="1" baseline="-25000" dirty="0"/>
                  <a:t>i</a:t>
                </a:r>
                <a:r>
                  <a:rPr lang="en-US" dirty="0"/>
                  <a:t> of other particles. So, each particle has only </a:t>
                </a:r>
                <a:r>
                  <a:rPr lang="en-US" i="1" dirty="0"/>
                  <a:t>K</a:t>
                </a:r>
                <a:r>
                  <a:rPr lang="en-US" i="1" baseline="-25000" dirty="0"/>
                  <a:t>i</a:t>
                </a:r>
                <a:r>
                  <a:rPr lang="en-US" dirty="0"/>
                  <a:t> neighbors.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sup>
                            <m:e>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𝜙</m:t>
                                  </m:r>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𝒒</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nary>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1.5</m:t>
                          </m:r>
                        </m:e>
                      </m:d>
                    </m:oMath>
                  </m:oMathPara>
                </a14:m>
                <a:endParaRPr lang="en-US" dirty="0"/>
              </a:p>
              <a:p>
                <a:pPr>
                  <a:lnSpc>
                    <a:spcPct val="120000"/>
                  </a:lnSpc>
                </a:pPr>
                <a:r>
                  <a:rPr lang="en-US" dirty="0"/>
                  <a:t>Where </a:t>
                </a:r>
                <a:r>
                  <a:rPr lang="en-US" b="1" i="1" dirty="0" err="1"/>
                  <a:t>q</a:t>
                </a:r>
                <a:r>
                  <a:rPr lang="en-US" i="1" baseline="-25000" dirty="0" err="1"/>
                  <a:t>k</a:t>
                </a:r>
                <a:r>
                  <a:rPr lang="en-US" dirty="0"/>
                  <a:t> is the best position of the </a:t>
                </a:r>
                <a:r>
                  <a:rPr lang="en-US" i="1" dirty="0"/>
                  <a:t>k</a:t>
                </a:r>
                <a:r>
                  <a:rPr lang="en-US" baseline="30000" dirty="0"/>
                  <a:t>th</a:t>
                </a:r>
                <a:r>
                  <a:rPr lang="en-US" dirty="0"/>
                  <a:t> neighbor of particle </a:t>
                </a:r>
                <a:r>
                  <a:rPr lang="en-US" i="1" dirty="0" err="1"/>
                  <a:t>i</a:t>
                </a:r>
                <a:r>
                  <a:rPr lang="en-US" dirty="0"/>
                  <a:t>.</a:t>
                </a:r>
              </a:p>
              <a:p>
                <a:pPr marL="0" indent="0" algn="ctr">
                  <a:lnSpc>
                    <a:spcPct val="120000"/>
                  </a:lnSpc>
                  <a:buNone/>
                </a:pPr>
                <a:r>
                  <a:rPr lang="en-US" b="1" i="1" dirty="0" err="1"/>
                  <a:t>q</a:t>
                </a:r>
                <a:r>
                  <a:rPr lang="en-US" i="1" baseline="-25000" dirty="0" err="1"/>
                  <a:t>k</a:t>
                </a:r>
                <a:r>
                  <a:rPr lang="en-US" dirty="0"/>
                  <a:t> = </a:t>
                </a:r>
                <a:r>
                  <a:rPr lang="en-US" b="1" i="1" dirty="0" err="1"/>
                  <a:t>p</a:t>
                </a:r>
                <a:r>
                  <a:rPr lang="en-US" i="1" baseline="-25000" dirty="0" err="1"/>
                  <a:t>j</a:t>
                </a:r>
                <a:r>
                  <a:rPr lang="en-US" dirty="0"/>
                  <a:t> such that particle </a:t>
                </a:r>
                <a:r>
                  <a:rPr lang="en-US" i="1" dirty="0"/>
                  <a:t>j</a:t>
                </a:r>
                <a:r>
                  <a:rPr lang="en-US" dirty="0"/>
                  <a:t> is the </a:t>
                </a:r>
                <a:r>
                  <a:rPr lang="en-US" i="1" dirty="0"/>
                  <a:t>k</a:t>
                </a:r>
                <a:r>
                  <a:rPr lang="en-US" baseline="30000" dirty="0"/>
                  <a:t>th</a:t>
                </a:r>
                <a:r>
                  <a:rPr lang="en-US" dirty="0"/>
                  <a:t> neighbor of particle </a:t>
                </a:r>
                <a:r>
                  <a:rPr lang="en-US" i="1" dirty="0" err="1"/>
                  <a:t>i</a:t>
                </a:r>
                <a:r>
                  <a:rPr lang="en-US" dirty="0"/>
                  <a:t>.</a:t>
                </a:r>
              </a:p>
              <a:p>
                <a:pPr>
                  <a:lnSpc>
                    <a:spcPct val="120000"/>
                  </a:lnSpc>
                </a:pPr>
                <a:r>
                  <a:rPr lang="en-US" dirty="0"/>
                  <a:t>Equation 1.5 is known as Mendes’ fully informed particle swarm (FIPS) method, which specifies the </a:t>
                </a:r>
                <a:r>
                  <a:rPr lang="en-US" i="1" dirty="0"/>
                  <a:t>local best topology </a:t>
                </a:r>
                <a:r>
                  <a:rPr lang="en-US" dirty="0"/>
                  <a:t>whereas previous equations 1.1, 1.3, and 1.4 specify </a:t>
                </a:r>
                <a:r>
                  <a:rPr lang="en-US" i="1" dirty="0"/>
                  <a:t>global best topology</a:t>
                </a:r>
                <a:r>
                  <a:rPr lang="en-US" dirty="0"/>
                  <a:t>.</a:t>
                </a:r>
              </a:p>
            </p:txBody>
          </p:sp>
        </mc:Choice>
        <mc:Fallback>
          <p:sp>
            <p:nvSpPr>
              <p:cNvPr id="3" name="Content Placeholder 2">
                <a:extLst>
                  <a:ext uri="{FF2B5EF4-FFF2-40B4-BE49-F238E27FC236}">
                    <a16:creationId xmlns:a16="http://schemas.microsoft.com/office/drawing/2014/main" id="{3DBB6F42-6D79-43B2-B0FB-93CE70D70C3F}"/>
                  </a:ext>
                </a:extLst>
              </p:cNvPr>
              <p:cNvSpPr>
                <a:spLocks noGrp="1" noRot="1" noChangeAspect="1" noMove="1" noResize="1" noEditPoints="1" noAdjustHandles="1" noChangeArrowheads="1" noChangeShapeType="1" noTextEdit="1"/>
              </p:cNvSpPr>
              <p:nvPr>
                <p:ph idx="1"/>
              </p:nvPr>
            </p:nvSpPr>
            <p:spPr>
              <a:blipFill>
                <a:blip r:embed="rId3"/>
                <a:stretch>
                  <a:fillRect l="-696" t="-824" r="-696" b="-1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1928595-9C45-49B7-A18E-F747F093E254}"/>
              </a:ext>
            </a:extLst>
          </p:cNvPr>
          <p:cNvSpPr>
            <a:spLocks noGrp="1"/>
          </p:cNvSpPr>
          <p:nvPr>
            <p:ph type="dt" sz="half" idx="10"/>
          </p:nvPr>
        </p:nvSpPr>
        <p:spPr/>
        <p:txBody>
          <a:bodyPr/>
          <a:lstStyle/>
          <a:p>
            <a:fld id="{4E10A670-4E98-4FA5-A2C2-4F9C00874B7B}" type="datetime1">
              <a:rPr lang="en-US" smtClean="0"/>
              <a:t>17/03/2021</a:t>
            </a:fld>
            <a:endParaRPr lang="en-US"/>
          </a:p>
        </p:txBody>
      </p:sp>
      <p:sp>
        <p:nvSpPr>
          <p:cNvPr id="5" name="Footer Placeholder 4">
            <a:extLst>
              <a:ext uri="{FF2B5EF4-FFF2-40B4-BE49-F238E27FC236}">
                <a16:creationId xmlns:a16="http://schemas.microsoft.com/office/drawing/2014/main" id="{70A556B2-BFBC-425E-ABBC-7C65A102E5A9}"/>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CFC3EFA4-FE93-4EA6-8DF5-E0231BF30E67}"/>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222396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C0D0-DAFB-4B1A-A237-06F433E2841F}"/>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F82167F0-286F-4B8E-9A8D-0FB33DA58D27}"/>
              </a:ext>
            </a:extLst>
          </p:cNvPr>
          <p:cNvSpPr>
            <a:spLocks noGrp="1"/>
          </p:cNvSpPr>
          <p:nvPr>
            <p:ph idx="1"/>
          </p:nvPr>
        </p:nvSpPr>
        <p:spPr/>
        <p:txBody>
          <a:bodyPr>
            <a:normAutofit/>
          </a:bodyPr>
          <a:lstStyle/>
          <a:p>
            <a:r>
              <a:rPr lang="en-US" dirty="0"/>
              <a:t>In global best topology specified by equations 1.1, 1.3, and 1.4, only one best position </a:t>
            </a:r>
            <a:r>
              <a:rPr lang="en-US" b="1" i="1" dirty="0" err="1"/>
              <a:t>p</a:t>
            </a:r>
            <a:r>
              <a:rPr lang="en-US" i="1" baseline="-25000" dirty="0" err="1"/>
              <a:t>g</a:t>
            </a:r>
            <a:r>
              <a:rPr lang="en-US" dirty="0"/>
              <a:t> of entire swarm is kept track. In local best topology specified by equation 1.5, many best positions from groups implied by neighbors are kept track. Hence, FIPS converges slowly but avoids converging at local optimizer. In other words, local best topology aims to exploration rather than exploitation. However, at a compromise, FIPS makes convergence speed of PSO slow because the exploitation is scarified for the exploration.</a:t>
            </a:r>
          </a:p>
          <a:p>
            <a:r>
              <a:rPr lang="en-US" dirty="0"/>
              <a:t>Therefore, I propose a general framework of PSO in next section which aims to balance the exploration and the exploitation.</a:t>
            </a:r>
          </a:p>
        </p:txBody>
      </p:sp>
      <p:sp>
        <p:nvSpPr>
          <p:cNvPr id="4" name="Date Placeholder 3">
            <a:extLst>
              <a:ext uri="{FF2B5EF4-FFF2-40B4-BE49-F238E27FC236}">
                <a16:creationId xmlns:a16="http://schemas.microsoft.com/office/drawing/2014/main" id="{C6435424-11CB-41B3-AEF6-D2CFCFB8CB0E}"/>
              </a:ext>
            </a:extLst>
          </p:cNvPr>
          <p:cNvSpPr>
            <a:spLocks noGrp="1"/>
          </p:cNvSpPr>
          <p:nvPr>
            <p:ph type="dt" sz="half" idx="10"/>
          </p:nvPr>
        </p:nvSpPr>
        <p:spPr/>
        <p:txBody>
          <a:bodyPr/>
          <a:lstStyle/>
          <a:p>
            <a:fld id="{4E10A670-4E98-4FA5-A2C2-4F9C00874B7B}" type="datetime1">
              <a:rPr lang="en-US" smtClean="0"/>
              <a:t>17/03/2021</a:t>
            </a:fld>
            <a:endParaRPr lang="en-US"/>
          </a:p>
        </p:txBody>
      </p:sp>
      <p:sp>
        <p:nvSpPr>
          <p:cNvPr id="5" name="Footer Placeholder 4">
            <a:extLst>
              <a:ext uri="{FF2B5EF4-FFF2-40B4-BE49-F238E27FC236}">
                <a16:creationId xmlns:a16="http://schemas.microsoft.com/office/drawing/2014/main" id="{E35AA26D-CC67-4F48-ACB6-4F3E25EEB51A}"/>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B47FAA45-C5AA-433D-A42F-CFA0F0CD0C2E}"/>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203238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GPSO with probabilistic constriction</a:t>
            </a:r>
          </a:p>
        </p:txBody>
      </p:sp>
      <p:sp>
        <p:nvSpPr>
          <p:cNvPr id="3" name="Content Placeholder 2"/>
          <p:cNvSpPr>
            <a:spLocks noGrp="1"/>
          </p:cNvSpPr>
          <p:nvPr>
            <p:ph idx="1"/>
          </p:nvPr>
        </p:nvSpPr>
        <p:spPr/>
        <p:txBody>
          <a:bodyPr>
            <a:noAutofit/>
          </a:bodyPr>
          <a:lstStyle/>
          <a:p>
            <a:r>
              <a:rPr lang="en-US" sz="2000" dirty="0"/>
              <a:t>The two main aspects of PSO are exploration and exploitation. The exploration aspect aims to avoid premature converging so as to reach global optimizer whereas the exploitation aspect aims to motivate PSO to converge as fast as possible. Besides exploitation property can help PSO to converge more accurately regardless of local optimizer or global optimizer. These two aspects are equally important.</a:t>
            </a:r>
          </a:p>
          <a:p>
            <a:r>
              <a:rPr lang="en-US" sz="2000" dirty="0"/>
              <a:t>Consequently, two problems corresponding to the exploration and exploitation are premature problem and dynamic problem. Solutions of the premature problem are to improve the exploration and solutions of the dynamic problem are to improve the exploitation. Inertial weight and constriction coefficient are common solutions for dynamic problem. Solutions of premature problem relates to increase dynamic ability of particles such as:</a:t>
            </a:r>
          </a:p>
          <a:p>
            <a:pPr lvl="1"/>
            <a:r>
              <a:rPr lang="en-US" sz="2000" dirty="0"/>
              <a:t>Dynamic topology.</a:t>
            </a:r>
          </a:p>
          <a:p>
            <a:pPr lvl="1"/>
            <a:r>
              <a:rPr lang="en-US" sz="2000" dirty="0"/>
              <a:t>Change of fitness function.</a:t>
            </a:r>
          </a:p>
          <a:p>
            <a:pPr lvl="1"/>
            <a:r>
              <a:rPr lang="en-US" sz="2000" dirty="0"/>
              <a:t>Adaptation includes tuning coefficients, adding particles, removing particles, and changing particle properties.</a:t>
            </a:r>
          </a:p>
          <a:p>
            <a:pPr lvl="1"/>
            <a:r>
              <a:rPr lang="en-US" sz="2000" dirty="0"/>
              <a:t>Diversity control.</a:t>
            </a:r>
          </a:p>
        </p:txBody>
      </p:sp>
      <p:sp>
        <p:nvSpPr>
          <p:cNvPr id="4" name="Date Placeholder 3"/>
          <p:cNvSpPr>
            <a:spLocks noGrp="1"/>
          </p:cNvSpPr>
          <p:nvPr>
            <p:ph type="dt" sz="half" idx="10"/>
          </p:nvPr>
        </p:nvSpPr>
        <p:spPr/>
        <p:txBody>
          <a:bodyPr/>
          <a:lstStyle/>
          <a:p>
            <a:fld id="{F3F053F5-9530-4683-9E69-031535182494}" type="datetime1">
              <a:rPr lang="en-US" smtClean="0"/>
              <a:t>17/03/2021</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104797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1FFE-460B-4EC4-A5C6-32B9D7450A68}"/>
              </a:ext>
            </a:extLst>
          </p:cNvPr>
          <p:cNvSpPr>
            <a:spLocks noGrp="1"/>
          </p:cNvSpPr>
          <p:nvPr>
            <p:ph type="title"/>
          </p:nvPr>
        </p:nvSpPr>
        <p:spPr/>
        <p:txBody>
          <a:bodyPr/>
          <a:lstStyle/>
          <a:p>
            <a:r>
              <a:rPr lang="en-US" dirty="0"/>
              <a:t>2. GPSO with probabilistic constriction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A3404-70CE-4B94-A213-1E2DB4D98D81}"/>
                  </a:ext>
                </a:extLst>
              </p:cNvPr>
              <p:cNvSpPr>
                <a:spLocks noGrp="1"/>
              </p:cNvSpPr>
              <p:nvPr>
                <p:ph idx="1"/>
              </p:nvPr>
            </p:nvSpPr>
            <p:spPr>
              <a:xfrm>
                <a:off x="484909" y="914398"/>
                <a:ext cx="11166764" cy="5441951"/>
              </a:xfrm>
            </p:spPr>
            <p:txBody>
              <a:bodyPr>
                <a:normAutofit fontScale="70000" lnSpcReduction="20000"/>
              </a:bodyPr>
              <a:lstStyle/>
              <a:p>
                <a:pPr>
                  <a:lnSpc>
                    <a:spcPct val="120000"/>
                  </a:lnSpc>
                </a:pPr>
                <a:r>
                  <a:rPr lang="en-US" dirty="0"/>
                  <a:t>The proposed general framework of PSO called </a:t>
                </a:r>
                <a:r>
                  <a:rPr lang="en-US" i="1" dirty="0"/>
                  <a:t>GPSO</a:t>
                </a:r>
                <a:r>
                  <a:rPr lang="en-US" dirty="0"/>
                  <a:t> aims to balance the exploration and the exploitation, which solves both premature problem and dynamic problem. If we focus on the fact that the attraction force issued by the particle </a:t>
                </a:r>
                <a:r>
                  <a:rPr lang="en-US" i="1" dirty="0" err="1"/>
                  <a:t>i</a:t>
                </a:r>
                <a:r>
                  <a:rPr lang="en-US" dirty="0"/>
                  <a:t> itself is equivalent to the attraction force from the global best position </a:t>
                </a:r>
                <a:r>
                  <a:rPr lang="en-US" b="1" i="1" dirty="0" err="1"/>
                  <a:t>p</a:t>
                </a:r>
                <a:r>
                  <a:rPr lang="en-US" i="1" baseline="-25000" dirty="0" err="1"/>
                  <a:t>g</a:t>
                </a:r>
                <a:r>
                  <a:rPr lang="en-US" dirty="0"/>
                  <a:t> and the other attraction forces from its neighbors </a:t>
                </a:r>
                <a:r>
                  <a:rPr lang="en-US" b="1" i="1" dirty="0" err="1"/>
                  <a:t>q</a:t>
                </a:r>
                <a:r>
                  <a:rPr lang="en-US" i="1" baseline="-25000" dirty="0" err="1"/>
                  <a:t>k</a:t>
                </a:r>
                <a:r>
                  <a:rPr lang="en-US" dirty="0"/>
                  <a:t>, equation 1.5 is modified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𝜒</m:t>
                      </m:r>
                      <m:d>
                        <m:dPr>
                          <m:ctrlPr>
                            <a:rPr lang="en-US" i="1">
                              <a:latin typeface="Cambria Math" panose="02040503050406030204" pitchFamily="18" charset="0"/>
                            </a:rPr>
                          </m:ctrlPr>
                        </m:dPr>
                        <m:e>
                          <m:r>
                            <a:rPr lang="en-US" i="1">
                              <a:latin typeface="Cambria Math" panose="02040503050406030204" pitchFamily="18" charset="0"/>
                            </a:rPr>
                            <m:t>𝜔</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sup>
                            <m:e>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𝜙</m:t>
                                  </m:r>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𝒒</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nary>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2.1</m:t>
                          </m:r>
                        </m:e>
                      </m:d>
                    </m:oMath>
                  </m:oMathPara>
                </a14:m>
                <a:endParaRPr lang="en-US" dirty="0"/>
              </a:p>
              <a:p>
                <a:pPr>
                  <a:lnSpc>
                    <a:spcPct val="120000"/>
                  </a:lnSpc>
                </a:pPr>
                <a:r>
                  <a:rPr lang="en-US" dirty="0"/>
                  <a:t>In equation 2.1, the set of </a:t>
                </a:r>
                <a:r>
                  <a:rPr lang="en-US" i="1" dirty="0"/>
                  <a:t>K</a:t>
                </a:r>
                <a:r>
                  <a:rPr lang="en-US" i="1" baseline="-25000" dirty="0"/>
                  <a:t>i</a:t>
                </a:r>
                <a:r>
                  <a:rPr lang="en-US" dirty="0"/>
                  <a:t> neighbors does not include particle </a:t>
                </a:r>
                <a:r>
                  <a:rPr lang="en-US" i="1" dirty="0" err="1"/>
                  <a:t>i</a:t>
                </a:r>
                <a:r>
                  <a:rPr lang="en-US" dirty="0"/>
                  <a:t> and so, the three parameters </a:t>
                </a:r>
                <a:r>
                  <a:rPr lang="en-US" i="1" dirty="0"/>
                  <a:t>ϕ</a:t>
                </a:r>
                <a:r>
                  <a:rPr lang="en-US" baseline="-25000" dirty="0"/>
                  <a:t>1</a:t>
                </a:r>
                <a:r>
                  <a:rPr lang="en-US" dirty="0"/>
                  <a:t>, </a:t>
                </a:r>
                <a:r>
                  <a:rPr lang="en-US" i="1" dirty="0"/>
                  <a:t>ϕ</a:t>
                </a:r>
                <a:r>
                  <a:rPr lang="en-US" baseline="-25000" dirty="0"/>
                  <a:t>2</a:t>
                </a:r>
                <a:r>
                  <a:rPr lang="en-US" dirty="0"/>
                  <a:t>, and </a:t>
                </a:r>
                <a:r>
                  <a:rPr lang="en-US" i="1" dirty="0"/>
                  <a:t>ϕ</a:t>
                </a:r>
                <a:r>
                  <a:rPr lang="en-US" dirty="0"/>
                  <a:t> are co-existent. Inertial weight </a:t>
                </a:r>
                <a:r>
                  <a:rPr lang="en-US" i="1" dirty="0"/>
                  <a:t>ω</a:t>
                </a:r>
                <a:r>
                  <a:rPr lang="en-US" dirty="0"/>
                  <a:t> is kept intact too. Thus, GPSO which balances local best topology and global best topology so that convergence speed is improved but convergence to local optimizer can be avoided.</a:t>
                </a:r>
              </a:p>
              <a:p>
                <a:pPr>
                  <a:lnSpc>
                    <a:spcPct val="120000"/>
                  </a:lnSpc>
                </a:pPr>
                <a:r>
                  <a:rPr lang="en-US" dirty="0"/>
                  <a:t>In GPSO specified by equation 2.1, it is possible to relocate neighbors of a given particle at each iteration. Therefore, dynamic topology can be achieved by GPSO, which depends on individual applications.</a:t>
                </a:r>
              </a:p>
            </p:txBody>
          </p:sp>
        </mc:Choice>
        <mc:Fallback xmlns="">
          <p:sp>
            <p:nvSpPr>
              <p:cNvPr id="3" name="Content Placeholder 2">
                <a:extLst>
                  <a:ext uri="{FF2B5EF4-FFF2-40B4-BE49-F238E27FC236}">
                    <a16:creationId xmlns:a16="http://schemas.microsoft.com/office/drawing/2014/main" id="{A11A3404-70CE-4B94-A213-1E2DB4D98D81}"/>
                  </a:ext>
                </a:extLst>
              </p:cNvPr>
              <p:cNvSpPr>
                <a:spLocks noGrp="1" noRot="1" noChangeAspect="1" noMove="1" noResize="1" noEditPoints="1" noAdjustHandles="1" noChangeArrowheads="1" noChangeShapeType="1" noTextEdit="1"/>
              </p:cNvSpPr>
              <p:nvPr>
                <p:ph idx="1"/>
              </p:nvPr>
            </p:nvSpPr>
            <p:spPr>
              <a:xfrm>
                <a:off x="484909" y="914398"/>
                <a:ext cx="11166764" cy="5441951"/>
              </a:xfrm>
              <a:blipFill>
                <a:blip r:embed="rId3"/>
                <a:stretch>
                  <a:fillRect l="-492" t="-560" r="-60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B86A825-E9D4-4165-8C7B-5531403EAC0C}"/>
              </a:ext>
            </a:extLst>
          </p:cNvPr>
          <p:cNvSpPr>
            <a:spLocks noGrp="1"/>
          </p:cNvSpPr>
          <p:nvPr>
            <p:ph type="dt" sz="half" idx="10"/>
          </p:nvPr>
        </p:nvSpPr>
        <p:spPr/>
        <p:txBody>
          <a:bodyPr/>
          <a:lstStyle/>
          <a:p>
            <a:fld id="{4E10A670-4E98-4FA5-A2C2-4F9C00874B7B}" type="datetime1">
              <a:rPr lang="en-US" smtClean="0"/>
              <a:t>17/03/2021</a:t>
            </a:fld>
            <a:endParaRPr lang="en-US"/>
          </a:p>
        </p:txBody>
      </p:sp>
      <p:sp>
        <p:nvSpPr>
          <p:cNvPr id="5" name="Footer Placeholder 4">
            <a:extLst>
              <a:ext uri="{FF2B5EF4-FFF2-40B4-BE49-F238E27FC236}">
                <a16:creationId xmlns:a16="http://schemas.microsoft.com/office/drawing/2014/main" id="{0E61E1D0-E4E2-4812-B956-6A1C2B511B5B}"/>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94A50EBD-C104-4E6A-A6DD-C515A13230D7}"/>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280742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154E-D1D6-4F5C-9792-6146635A209C}"/>
              </a:ext>
            </a:extLst>
          </p:cNvPr>
          <p:cNvSpPr>
            <a:spLocks noGrp="1"/>
          </p:cNvSpPr>
          <p:nvPr>
            <p:ph type="title"/>
          </p:nvPr>
        </p:nvSpPr>
        <p:spPr/>
        <p:txBody>
          <a:bodyPr/>
          <a:lstStyle/>
          <a:p>
            <a:r>
              <a:rPr lang="en-US" dirty="0"/>
              <a:t>2. GPSO with probabilistic constriction</a:t>
            </a:r>
          </a:p>
        </p:txBody>
      </p:sp>
      <p:sp>
        <p:nvSpPr>
          <p:cNvPr id="3" name="Content Placeholder 2">
            <a:extLst>
              <a:ext uri="{FF2B5EF4-FFF2-40B4-BE49-F238E27FC236}">
                <a16:creationId xmlns:a16="http://schemas.microsoft.com/office/drawing/2014/main" id="{6ED92013-7534-4A83-851A-8211EF36BF1C}"/>
              </a:ext>
            </a:extLst>
          </p:cNvPr>
          <p:cNvSpPr>
            <a:spLocks noGrp="1"/>
          </p:cNvSpPr>
          <p:nvPr>
            <p:ph idx="1"/>
          </p:nvPr>
        </p:nvSpPr>
        <p:spPr/>
        <p:txBody>
          <a:bodyPr>
            <a:normAutofit fontScale="92500" lnSpcReduction="10000"/>
          </a:bodyPr>
          <a:lstStyle/>
          <a:p>
            <a:r>
              <a:rPr lang="en-US" dirty="0"/>
              <a:t>In PSO theory, solutions of dynamic problem are to improve the exploitation so that PSO can converge as fast as possible. Inertial weight and constriction coefficient are common solutions for dynamic problem. Hence, constriction coefficient is tuned with GPSO. However, tuning a parameter does not mean that such parameter is modified simply at each iteration because the modification must be solid and based on valuable knowledge.</a:t>
            </a:r>
          </a:p>
          <a:p>
            <a:r>
              <a:rPr lang="en-US" dirty="0"/>
              <a:t>Fortunately, Kennedy and Eberhart [2, p. 13], [3, p. 3], [4, p. 51] proposed bare bones PSO (BBPSO) in which they asserted that, given </a:t>
            </a:r>
            <a:r>
              <a:rPr lang="en-US" b="1" i="1" dirty="0"/>
              <a:t>x</a:t>
            </a:r>
            <a:r>
              <a:rPr lang="en-US" i="1" baseline="-25000" dirty="0"/>
              <a:t>i</a:t>
            </a:r>
            <a:r>
              <a:rPr lang="en-US" dirty="0"/>
              <a:t> = (</a:t>
            </a:r>
            <a:r>
              <a:rPr lang="en-US" i="1" dirty="0"/>
              <a:t>x</a:t>
            </a:r>
            <a:r>
              <a:rPr lang="en-US" i="1" baseline="-25000" dirty="0"/>
              <a:t>i</a:t>
            </a:r>
            <a:r>
              <a:rPr lang="en-US" baseline="-25000" dirty="0"/>
              <a:t>1</a:t>
            </a:r>
            <a:r>
              <a:rPr lang="en-US" dirty="0"/>
              <a:t>, </a:t>
            </a:r>
            <a:r>
              <a:rPr lang="en-US" i="1" dirty="0"/>
              <a:t>x</a:t>
            </a:r>
            <a:r>
              <a:rPr lang="en-US" i="1" baseline="-25000" dirty="0"/>
              <a:t>i</a:t>
            </a:r>
            <a:r>
              <a:rPr lang="en-US" baseline="-25000" dirty="0"/>
              <a:t>2</a:t>
            </a:r>
            <a:r>
              <a:rPr lang="en-US" dirty="0"/>
              <a:t>,…, </a:t>
            </a:r>
            <a:r>
              <a:rPr lang="en-US" i="1" dirty="0" err="1"/>
              <a:t>x</a:t>
            </a:r>
            <a:r>
              <a:rPr lang="en-US" i="1" baseline="-25000" dirty="0" err="1"/>
              <a:t>in</a:t>
            </a:r>
            <a:r>
              <a:rPr lang="en-US" dirty="0"/>
              <a:t>)</a:t>
            </a:r>
            <a:r>
              <a:rPr lang="en-US" i="1" baseline="30000" dirty="0"/>
              <a:t>T</a:t>
            </a:r>
            <a:r>
              <a:rPr lang="en-US" dirty="0"/>
              <a:t>, </a:t>
            </a:r>
            <a:r>
              <a:rPr lang="en-US" b="1" i="1" dirty="0"/>
              <a:t>p</a:t>
            </a:r>
            <a:r>
              <a:rPr lang="en-US" i="1" baseline="-25000" dirty="0"/>
              <a:t>i</a:t>
            </a:r>
            <a:r>
              <a:rPr lang="en-US" dirty="0"/>
              <a:t> = (</a:t>
            </a:r>
            <a:r>
              <a:rPr lang="en-US" i="1" dirty="0"/>
              <a:t>p</a:t>
            </a:r>
            <a:r>
              <a:rPr lang="en-US" i="1" baseline="-25000" dirty="0"/>
              <a:t>i</a:t>
            </a:r>
            <a:r>
              <a:rPr lang="en-US" baseline="-25000" dirty="0"/>
              <a:t>1</a:t>
            </a:r>
            <a:r>
              <a:rPr lang="en-US" dirty="0"/>
              <a:t>, </a:t>
            </a:r>
            <a:r>
              <a:rPr lang="en-US" i="1" dirty="0"/>
              <a:t>p</a:t>
            </a:r>
            <a:r>
              <a:rPr lang="en-US" i="1" baseline="-25000" dirty="0"/>
              <a:t>i</a:t>
            </a:r>
            <a:r>
              <a:rPr lang="en-US" baseline="-25000" dirty="0"/>
              <a:t>2</a:t>
            </a:r>
            <a:r>
              <a:rPr lang="en-US" dirty="0"/>
              <a:t>,…, </a:t>
            </a:r>
            <a:r>
              <a:rPr lang="en-US" i="1" dirty="0"/>
              <a:t>p</a:t>
            </a:r>
            <a:r>
              <a:rPr lang="en-US" i="1" baseline="-25000" dirty="0"/>
              <a:t>in</a:t>
            </a:r>
            <a:r>
              <a:rPr lang="en-US" dirty="0"/>
              <a:t>)</a:t>
            </a:r>
            <a:r>
              <a:rPr lang="en-US" i="1" baseline="30000" dirty="0"/>
              <a:t>T</a:t>
            </a:r>
            <a:r>
              <a:rPr lang="en-US" dirty="0"/>
              <a:t>, and </a:t>
            </a:r>
            <a:r>
              <a:rPr lang="en-US" b="1" i="1" dirty="0" err="1"/>
              <a:t>p</a:t>
            </a:r>
            <a:r>
              <a:rPr lang="en-US" i="1" baseline="-25000" dirty="0" err="1"/>
              <a:t>g</a:t>
            </a:r>
            <a:r>
              <a:rPr lang="en-US" dirty="0"/>
              <a:t> = (</a:t>
            </a:r>
            <a:r>
              <a:rPr lang="en-US" i="1" dirty="0"/>
              <a:t>p</a:t>
            </a:r>
            <a:r>
              <a:rPr lang="en-US" i="1" baseline="-25000" dirty="0"/>
              <a:t>g</a:t>
            </a:r>
            <a:r>
              <a:rPr lang="en-US" baseline="-25000" dirty="0"/>
              <a:t>1</a:t>
            </a:r>
            <a:r>
              <a:rPr lang="en-US" dirty="0"/>
              <a:t>, </a:t>
            </a:r>
            <a:r>
              <a:rPr lang="en-US" i="1" dirty="0"/>
              <a:t>p</a:t>
            </a:r>
            <a:r>
              <a:rPr lang="en-US" i="1" baseline="-25000" dirty="0"/>
              <a:t>g</a:t>
            </a:r>
            <a:r>
              <a:rPr lang="en-US" baseline="-25000" dirty="0"/>
              <a:t>2</a:t>
            </a:r>
            <a:r>
              <a:rPr lang="en-US" dirty="0"/>
              <a:t>,…, </a:t>
            </a:r>
            <a:r>
              <a:rPr lang="en-US" i="1" dirty="0" err="1"/>
              <a:t>p</a:t>
            </a:r>
            <a:r>
              <a:rPr lang="en-US" i="1" baseline="-25000" dirty="0" err="1"/>
              <a:t>gn</a:t>
            </a:r>
            <a:r>
              <a:rPr lang="en-US" dirty="0"/>
              <a:t>)</a:t>
            </a:r>
            <a:r>
              <a:rPr lang="en-US" i="1" baseline="30000" dirty="0"/>
              <a:t>T</a:t>
            </a:r>
            <a:r>
              <a:rPr lang="en-US" dirty="0"/>
              <a:t>, the </a:t>
            </a:r>
            <a:r>
              <a:rPr lang="en-US" i="1" dirty="0" err="1"/>
              <a:t>j</a:t>
            </a:r>
            <a:r>
              <a:rPr lang="en-US" baseline="30000" dirty="0" err="1"/>
              <a:t>th</a:t>
            </a:r>
            <a:r>
              <a:rPr lang="en-US" dirty="0"/>
              <a:t> element </a:t>
            </a:r>
            <a:r>
              <a:rPr lang="en-US" i="1" dirty="0" err="1"/>
              <a:t>x</a:t>
            </a:r>
            <a:r>
              <a:rPr lang="en-US" i="1" baseline="-25000" dirty="0" err="1"/>
              <a:t>ij</a:t>
            </a:r>
            <a:r>
              <a:rPr lang="en-US" dirty="0"/>
              <a:t> of </a:t>
            </a:r>
            <a:r>
              <a:rPr lang="en-US" b="1" i="1" dirty="0"/>
              <a:t>x</a:t>
            </a:r>
            <a:r>
              <a:rPr lang="en-US" i="1" baseline="-25000" dirty="0"/>
              <a:t>i</a:t>
            </a:r>
            <a:r>
              <a:rPr lang="en-US" dirty="0"/>
              <a:t> follows normal distribution with mean (</a:t>
            </a:r>
            <a:r>
              <a:rPr lang="en-US" i="1" dirty="0" err="1"/>
              <a:t>p</a:t>
            </a:r>
            <a:r>
              <a:rPr lang="en-US" i="1" baseline="-25000" dirty="0" err="1"/>
              <a:t>ij</a:t>
            </a:r>
            <a:r>
              <a:rPr lang="en-US" dirty="0" err="1"/>
              <a:t>+</a:t>
            </a:r>
            <a:r>
              <a:rPr lang="en-US" i="1" dirty="0" err="1"/>
              <a:t>p</a:t>
            </a:r>
            <a:r>
              <a:rPr lang="en-US" i="1" baseline="-25000" dirty="0" err="1"/>
              <a:t>gj</a:t>
            </a:r>
            <a:r>
              <a:rPr lang="en-US" dirty="0"/>
              <a:t>)/2 and variance (</a:t>
            </a:r>
            <a:r>
              <a:rPr lang="en-US" i="1" dirty="0" err="1"/>
              <a:t>p</a:t>
            </a:r>
            <a:r>
              <a:rPr lang="en-US" i="1" baseline="-25000" dirty="0" err="1"/>
              <a:t>ij</a:t>
            </a:r>
            <a:r>
              <a:rPr lang="en-US" dirty="0"/>
              <a:t>–</a:t>
            </a:r>
            <a:r>
              <a:rPr lang="en-US" i="1" dirty="0" err="1"/>
              <a:t>p</a:t>
            </a:r>
            <a:r>
              <a:rPr lang="en-US" i="1" baseline="-25000" dirty="0" err="1"/>
              <a:t>gj</a:t>
            </a:r>
            <a:r>
              <a:rPr lang="en-US" dirty="0"/>
              <a:t>)</a:t>
            </a:r>
            <a:r>
              <a:rPr lang="en-US" baseline="30000" dirty="0"/>
              <a:t>2</a:t>
            </a:r>
            <a:r>
              <a:rPr lang="en-US" dirty="0"/>
              <a:t>. Based on this valuable knowledge, I tune constriction parameter </a:t>
            </a:r>
            <a:r>
              <a:rPr lang="en-US" i="1" dirty="0"/>
              <a:t>χ</a:t>
            </a:r>
            <a:r>
              <a:rPr lang="en-US" dirty="0"/>
              <a:t> with normal distribution at each iteration.</a:t>
            </a:r>
          </a:p>
        </p:txBody>
      </p:sp>
      <p:sp>
        <p:nvSpPr>
          <p:cNvPr id="4" name="Date Placeholder 3">
            <a:extLst>
              <a:ext uri="{FF2B5EF4-FFF2-40B4-BE49-F238E27FC236}">
                <a16:creationId xmlns:a16="http://schemas.microsoft.com/office/drawing/2014/main" id="{B6652FAE-2FDB-4CAB-9B91-9EABB7DEAA32}"/>
              </a:ext>
            </a:extLst>
          </p:cNvPr>
          <p:cNvSpPr>
            <a:spLocks noGrp="1"/>
          </p:cNvSpPr>
          <p:nvPr>
            <p:ph type="dt" sz="half" idx="10"/>
          </p:nvPr>
        </p:nvSpPr>
        <p:spPr/>
        <p:txBody>
          <a:bodyPr/>
          <a:lstStyle/>
          <a:p>
            <a:fld id="{4E10A670-4E98-4FA5-A2C2-4F9C00874B7B}" type="datetime1">
              <a:rPr lang="en-US" smtClean="0"/>
              <a:t>17/03/2021</a:t>
            </a:fld>
            <a:endParaRPr lang="en-US"/>
          </a:p>
        </p:txBody>
      </p:sp>
      <p:sp>
        <p:nvSpPr>
          <p:cNvPr id="5" name="Footer Placeholder 4">
            <a:extLst>
              <a:ext uri="{FF2B5EF4-FFF2-40B4-BE49-F238E27FC236}">
                <a16:creationId xmlns:a16="http://schemas.microsoft.com/office/drawing/2014/main" id="{24280508-9E94-472E-8D59-FAE99600D5F5}"/>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1CA03A19-3015-4A5C-8734-4D31A6A90175}"/>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3194201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3982-1CC0-490E-BA0A-6E292C4FEE4E}"/>
              </a:ext>
            </a:extLst>
          </p:cNvPr>
          <p:cNvSpPr>
            <a:spLocks noGrp="1"/>
          </p:cNvSpPr>
          <p:nvPr>
            <p:ph type="title"/>
          </p:nvPr>
        </p:nvSpPr>
        <p:spPr/>
        <p:txBody>
          <a:bodyPr/>
          <a:lstStyle/>
          <a:p>
            <a:r>
              <a:rPr lang="en-US" dirty="0"/>
              <a:t>2. GPSO with probabilistic constriction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4B61E6-7AB0-47B9-921F-92F9A5791CF2}"/>
                  </a:ext>
                </a:extLst>
              </p:cNvPr>
              <p:cNvSpPr>
                <a:spLocks noGrp="1"/>
              </p:cNvSpPr>
              <p:nvPr>
                <p:ph idx="1"/>
              </p:nvPr>
            </p:nvSpPr>
            <p:spPr>
              <a:xfrm>
                <a:off x="457199" y="914399"/>
                <a:ext cx="11208327" cy="5306292"/>
              </a:xfrm>
            </p:spPr>
            <p:txBody>
              <a:bodyPr>
                <a:noAutofit/>
              </a:bodyPr>
              <a:lstStyle/>
              <a:p>
                <a:r>
                  <a:rPr lang="en-US" sz="1900" dirty="0"/>
                  <a:t>Let </a:t>
                </a:r>
                <a:r>
                  <a:rPr lang="en-US" sz="1900" b="1" i="1" dirty="0" err="1"/>
                  <a:t>z</a:t>
                </a:r>
                <a:r>
                  <a:rPr lang="en-US" sz="1900" i="1" baseline="-25000" dirty="0" err="1"/>
                  <a:t>i</a:t>
                </a:r>
                <a:r>
                  <a:rPr lang="en-US" sz="1900" dirty="0"/>
                  <a:t> = (</a:t>
                </a:r>
                <a:r>
                  <a:rPr lang="en-US" sz="1900" i="1" dirty="0"/>
                  <a:t>z</a:t>
                </a:r>
                <a:r>
                  <a:rPr lang="en-US" sz="1900" i="1" baseline="-25000" dirty="0"/>
                  <a:t>i</a:t>
                </a:r>
                <a:r>
                  <a:rPr lang="en-US" sz="1900" baseline="-25000" dirty="0"/>
                  <a:t>1</a:t>
                </a:r>
                <a:r>
                  <a:rPr lang="en-US" sz="1900" dirty="0"/>
                  <a:t>, </a:t>
                </a:r>
                <a:r>
                  <a:rPr lang="en-US" sz="1900" i="1" dirty="0"/>
                  <a:t>z</a:t>
                </a:r>
                <a:r>
                  <a:rPr lang="en-US" sz="1900" i="1" baseline="-25000" dirty="0"/>
                  <a:t>i</a:t>
                </a:r>
                <a:r>
                  <a:rPr lang="en-US" sz="1900" baseline="-25000" dirty="0"/>
                  <a:t>2</a:t>
                </a:r>
                <a:r>
                  <a:rPr lang="en-US" sz="1900" dirty="0"/>
                  <a:t>,…, </a:t>
                </a:r>
                <a:r>
                  <a:rPr lang="en-US" sz="1900" i="1" dirty="0"/>
                  <a:t>z</a:t>
                </a:r>
                <a:r>
                  <a:rPr lang="en-US" sz="1900" i="1" baseline="-25000" dirty="0"/>
                  <a:t>in</a:t>
                </a:r>
                <a:r>
                  <a:rPr lang="en-US" sz="1900" dirty="0"/>
                  <a:t>) be random vector corresponding to each position </a:t>
                </a:r>
                <a:r>
                  <a:rPr lang="en-US" sz="1900" b="1" i="1" dirty="0"/>
                  <a:t>x</a:t>
                </a:r>
                <a:r>
                  <a:rPr lang="en-US" sz="1900" i="1" baseline="-25000" dirty="0"/>
                  <a:t>i</a:t>
                </a:r>
                <a:r>
                  <a:rPr lang="en-US" sz="1900" dirty="0"/>
                  <a:t> of particle </a:t>
                </a:r>
                <a:r>
                  <a:rPr lang="en-US" sz="1900" i="1" dirty="0" err="1"/>
                  <a:t>i</a:t>
                </a:r>
                <a:r>
                  <a:rPr lang="en-US" sz="1900" dirty="0"/>
                  <a:t>. Every </a:t>
                </a:r>
                <a:r>
                  <a:rPr lang="en-US" sz="1900" i="1" dirty="0" err="1"/>
                  <a:t>j</a:t>
                </a:r>
                <a:r>
                  <a:rPr lang="en-US" sz="1900" baseline="30000" dirty="0" err="1"/>
                  <a:t>th</a:t>
                </a:r>
                <a:r>
                  <a:rPr lang="en-US" sz="1900" dirty="0"/>
                  <a:t> element </a:t>
                </a:r>
                <a:r>
                  <a:rPr lang="en-US" sz="1900" i="1" dirty="0" err="1"/>
                  <a:t>z</a:t>
                </a:r>
                <a:r>
                  <a:rPr lang="en-US" sz="1900" i="1" baseline="-25000" dirty="0" err="1"/>
                  <a:t>ij</a:t>
                </a:r>
                <a:r>
                  <a:rPr lang="en-US" sz="1900" dirty="0"/>
                  <a:t> of </a:t>
                </a:r>
                <a:r>
                  <a:rPr lang="en-US" sz="1900" b="1" i="1" dirty="0" err="1"/>
                  <a:t>z</a:t>
                </a:r>
                <a:r>
                  <a:rPr lang="en-US" sz="1900" i="1" baseline="-25000" dirty="0" err="1"/>
                  <a:t>i</a:t>
                </a:r>
                <a:r>
                  <a:rPr lang="en-US" sz="1900" dirty="0"/>
                  <a:t> is randomized according to normal distribution </a:t>
                </a:r>
                <a14:m>
                  <m:oMath xmlns:m="http://schemas.openxmlformats.org/officeDocument/2006/math">
                    <m:r>
                      <a:rPr lang="en-US" sz="1900" i="1">
                        <a:latin typeface="Cambria Math" panose="02040503050406030204" pitchFamily="18" charset="0"/>
                      </a:rPr>
                      <m:t>𝒩</m:t>
                    </m:r>
                    <m:d>
                      <m:dPr>
                        <m:ctrlPr>
                          <a:rPr lang="en-US" sz="1900" i="1">
                            <a:latin typeface="Cambria Math" panose="02040503050406030204" pitchFamily="18" charset="0"/>
                          </a:rPr>
                        </m:ctrlPr>
                      </m:dPr>
                      <m:e>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num>
                          <m:den>
                            <m:r>
                              <a:rPr lang="en-US" sz="1900" i="1">
                                <a:latin typeface="Cambria Math" panose="02040503050406030204" pitchFamily="18" charset="0"/>
                              </a:rPr>
                              <m:t>2</m:t>
                            </m:r>
                          </m:den>
                        </m:f>
                        <m:r>
                          <a:rPr lang="en-US" sz="1900" i="1">
                            <a:latin typeface="Cambria Math" panose="02040503050406030204" pitchFamily="18" charset="0"/>
                          </a:rPr>
                          <m:t>,</m:t>
                        </m:r>
                        <m:sSup>
                          <m:sSupPr>
                            <m:ctrlPr>
                              <a:rPr lang="en-US" sz="1900" i="1">
                                <a:latin typeface="Cambria Math" panose="02040503050406030204" pitchFamily="18" charset="0"/>
                              </a:rPr>
                            </m:ctrlPr>
                          </m:sSupPr>
                          <m:e>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e>
                            </m:d>
                          </m:e>
                          <m:sup>
                            <m:r>
                              <a:rPr lang="en-US" sz="1900" i="1">
                                <a:latin typeface="Cambria Math" panose="02040503050406030204" pitchFamily="18" charset="0"/>
                              </a:rPr>
                              <m:t>2</m:t>
                            </m:r>
                          </m:sup>
                        </m:sSup>
                      </m:e>
                    </m:d>
                  </m:oMath>
                </a14:m>
                <a:r>
                  <a:rPr lang="en-US" sz="1900" dirty="0"/>
                  <a:t>. Let </a:t>
                </a:r>
                <a:r>
                  <a:rPr lang="en-US" sz="1900" i="1" dirty="0"/>
                  <a:t>g</a:t>
                </a:r>
                <a:r>
                  <a:rPr lang="en-US" sz="1900" dirty="0"/>
                  <a:t>(</a:t>
                </a:r>
                <a:r>
                  <a:rPr lang="en-US" sz="1900" i="1" dirty="0" err="1"/>
                  <a:t>z</a:t>
                </a:r>
                <a:r>
                  <a:rPr lang="en-US" sz="1900" i="1" baseline="-25000" dirty="0" err="1"/>
                  <a:t>ij</a:t>
                </a:r>
                <a:r>
                  <a:rPr lang="en-US" sz="1900" dirty="0"/>
                  <a:t>) be pseudo probability density function of </a:t>
                </a:r>
                <a:r>
                  <a:rPr lang="en-US" sz="1900" i="1" dirty="0" err="1"/>
                  <a:t>z</a:t>
                </a:r>
                <a:r>
                  <a:rPr lang="en-US" sz="1900" i="1" baseline="-25000" dirty="0" err="1"/>
                  <a:t>ij</a:t>
                </a:r>
                <a:r>
                  <a:rPr lang="en-US" sz="1900" dirty="0"/>
                  <a:t>.</a:t>
                </a:r>
              </a:p>
              <a:p>
                <a:pPr marL="0" indent="0">
                  <a:buNone/>
                </a:pPr>
                <a14:m>
                  <m:oMathPara xmlns:m="http://schemas.openxmlformats.org/officeDocument/2006/math">
                    <m:oMathParaPr>
                      <m:jc m:val="right"/>
                    </m:oMathParaPr>
                    <m:oMath xmlns:m="http://schemas.openxmlformats.org/officeDocument/2006/math">
                      <m:r>
                        <a:rPr lang="en-US" sz="1900" i="1">
                          <a:latin typeface="Cambria Math" panose="02040503050406030204" pitchFamily="18" charset="0"/>
                        </a:rPr>
                        <m:t>𝑔</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e>
                      </m:d>
                      <m:r>
                        <a:rPr lang="en-US" sz="1900" i="1">
                          <a:latin typeface="Cambria Math" panose="02040503050406030204" pitchFamily="18" charset="0"/>
                        </a:rPr>
                        <m:t>=</m:t>
                      </m:r>
                      <m:r>
                        <m:rPr>
                          <m:sty m:val="p"/>
                        </m:rPr>
                        <a:rPr lang="en-US" sz="1900">
                          <a:latin typeface="Cambria Math" panose="02040503050406030204" pitchFamily="18" charset="0"/>
                        </a:rPr>
                        <m:t>exp</m:t>
                      </m:r>
                      <m:d>
                        <m:dPr>
                          <m:ctrlPr>
                            <a:rPr lang="en-US" sz="1900" i="1">
                              <a:latin typeface="Cambria Math" panose="02040503050406030204" pitchFamily="18" charset="0"/>
                            </a:rPr>
                          </m:ctrlPr>
                        </m:dPr>
                        <m:e>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r>
                                <a:rPr lang="en-US" sz="1900" i="1">
                                  <a:latin typeface="Cambria Math" panose="02040503050406030204" pitchFamily="18" charset="0"/>
                                </a:rPr>
                                <m:t>2</m:t>
                              </m:r>
                            </m:den>
                          </m:f>
                          <m:f>
                            <m:fPr>
                              <m:ctrlPr>
                                <a:rPr lang="en-US" sz="1900" i="1">
                                  <a:latin typeface="Cambria Math" panose="02040503050406030204" pitchFamily="18" charset="0"/>
                                </a:rPr>
                              </m:ctrlPr>
                            </m:fPr>
                            <m:num>
                              <m:sSup>
                                <m:sSupPr>
                                  <m:ctrlPr>
                                    <a:rPr lang="en-US" sz="1900" i="1">
                                      <a:latin typeface="Cambria Math" panose="02040503050406030204" pitchFamily="18" charset="0"/>
                                    </a:rPr>
                                  </m:ctrlPr>
                                </m:sSupPr>
                                <m:e>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r>
                                        <a:rPr lang="en-US" sz="1900" i="1">
                                          <a:latin typeface="Cambria Math" panose="02040503050406030204" pitchFamily="18" charset="0"/>
                                        </a:rPr>
                                        <m:t>−</m:t>
                                      </m:r>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num>
                                        <m:den>
                                          <m:r>
                                            <a:rPr lang="en-US" sz="1900" i="1">
                                              <a:latin typeface="Cambria Math" panose="02040503050406030204" pitchFamily="18" charset="0"/>
                                            </a:rPr>
                                            <m:t>2</m:t>
                                          </m:r>
                                        </m:den>
                                      </m:f>
                                    </m:e>
                                  </m:d>
                                </m:e>
                                <m:sup>
                                  <m:r>
                                    <a:rPr lang="en-US" sz="1900" i="1">
                                      <a:latin typeface="Cambria Math" panose="02040503050406030204" pitchFamily="18" charset="0"/>
                                    </a:rPr>
                                    <m:t>2</m:t>
                                  </m:r>
                                </m:sup>
                              </m:sSup>
                            </m:num>
                            <m:den>
                              <m:sSup>
                                <m:sSupPr>
                                  <m:ctrlPr>
                                    <a:rPr lang="en-US" sz="1900" i="1">
                                      <a:latin typeface="Cambria Math" panose="02040503050406030204" pitchFamily="18" charset="0"/>
                                    </a:rPr>
                                  </m:ctrlPr>
                                </m:sSupPr>
                                <m:e>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e>
                                  </m:d>
                                </m:e>
                                <m:sup>
                                  <m:r>
                                    <a:rPr lang="en-US" sz="1900" i="1">
                                      <a:latin typeface="Cambria Math" panose="02040503050406030204" pitchFamily="18" charset="0"/>
                                    </a:rPr>
                                    <m:t>2</m:t>
                                  </m:r>
                                </m:sup>
                              </m:sSup>
                            </m:den>
                          </m:f>
                        </m:e>
                      </m:d>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2.3</m:t>
                          </m:r>
                        </m:e>
                      </m:d>
                    </m:oMath>
                  </m:oMathPara>
                </a14:m>
                <a:endParaRPr lang="en-US" sz="1900" dirty="0"/>
              </a:p>
              <a:p>
                <a:r>
                  <a:rPr lang="en-US" sz="1900" dirty="0"/>
                  <a:t>Let </a:t>
                </a:r>
                <a:r>
                  <a:rPr lang="el-GR" sz="1900" dirty="0"/>
                  <a:t>Χ</a:t>
                </a:r>
                <a:r>
                  <a:rPr lang="en-US" sz="1900" dirty="0"/>
                  <a:t> </a:t>
                </a:r>
                <a:r>
                  <a:rPr lang="el-GR" sz="1900" dirty="0"/>
                  <a:t>=</a:t>
                </a:r>
                <a:r>
                  <a:rPr lang="en-US" sz="1900" dirty="0"/>
                  <a:t> </a:t>
                </a:r>
                <a:r>
                  <a:rPr lang="el-GR" sz="1900" dirty="0"/>
                  <a:t>(</a:t>
                </a:r>
                <a:r>
                  <a:rPr lang="el-GR" sz="1900" i="1" dirty="0"/>
                  <a:t>χ</a:t>
                </a:r>
                <a:r>
                  <a:rPr lang="el-GR" sz="1900" baseline="-25000" dirty="0"/>
                  <a:t>1</a:t>
                </a:r>
                <a:r>
                  <a:rPr lang="el-GR" sz="1900" dirty="0"/>
                  <a:t>,</a:t>
                </a:r>
                <a:r>
                  <a:rPr lang="en-US" sz="1900" dirty="0"/>
                  <a:t> </a:t>
                </a:r>
                <a:r>
                  <a:rPr lang="el-GR" sz="1900" i="1" dirty="0"/>
                  <a:t>χ</a:t>
                </a:r>
                <a:r>
                  <a:rPr lang="el-GR" sz="1900" baseline="-25000" dirty="0"/>
                  <a:t>2</a:t>
                </a:r>
                <a:r>
                  <a:rPr lang="el-GR" sz="1900" dirty="0"/>
                  <a:t>,…,</a:t>
                </a:r>
                <a:r>
                  <a:rPr lang="en-US" sz="1900" dirty="0"/>
                  <a:t> </a:t>
                </a:r>
                <a:r>
                  <a:rPr lang="el-GR" sz="1900" i="1" dirty="0"/>
                  <a:t>χ</a:t>
                </a:r>
                <a:r>
                  <a:rPr lang="en-US" sz="1900" i="1" baseline="-25000" dirty="0"/>
                  <a:t>n</a:t>
                </a:r>
                <a:r>
                  <a:rPr lang="en-US" sz="1900" dirty="0"/>
                  <a:t>)</a:t>
                </a:r>
                <a:r>
                  <a:rPr lang="en-US" sz="1900" i="1" baseline="30000" dirty="0"/>
                  <a:t>T</a:t>
                </a:r>
                <a:r>
                  <a:rPr lang="en-US" sz="1900" dirty="0"/>
                  <a:t> be probabilistic constriction coefficient.</a:t>
                </a:r>
              </a:p>
              <a:p>
                <a:pPr marL="0" indent="0">
                  <a:buNone/>
                </a:pPr>
                <a14:m>
                  <m:oMathPara xmlns:m="http://schemas.openxmlformats.org/officeDocument/2006/math">
                    <m:oMathParaPr>
                      <m:jc m:val="right"/>
                    </m:oMathParaPr>
                    <m:oMath xmlns:m="http://schemas.openxmlformats.org/officeDocument/2006/math">
                      <m:sSub>
                        <m:sSubPr>
                          <m:ctrlPr>
                            <a:rPr lang="en-US" sz="1900" i="1">
                              <a:latin typeface="Cambria Math" panose="02040503050406030204" pitchFamily="18" charset="0"/>
                            </a:rPr>
                          </m:ctrlPr>
                        </m:sSubPr>
                        <m:e>
                          <m:r>
                            <a:rPr lang="en-US" sz="1900" i="1">
                              <a:latin typeface="Cambria Math" panose="02040503050406030204" pitchFamily="18" charset="0"/>
                            </a:rPr>
                            <m:t>𝜒</m:t>
                          </m:r>
                        </m:e>
                        <m:sub>
                          <m:r>
                            <a:rPr lang="en-US" sz="1900" i="1">
                              <a:latin typeface="Cambria Math" panose="02040503050406030204" pitchFamily="18" charset="0"/>
                            </a:rPr>
                            <m:t>𝑗</m:t>
                          </m:r>
                        </m:sub>
                      </m:sSub>
                      <m:r>
                        <a:rPr lang="en-US" sz="1900" i="1">
                          <a:latin typeface="Cambria Math" panose="02040503050406030204" pitchFamily="18" charset="0"/>
                        </a:rPr>
                        <m:t>=</m:t>
                      </m:r>
                      <m:d>
                        <m:dPr>
                          <m:begChr m:val="{"/>
                          <m:endChr m:val=""/>
                          <m:ctrlPr>
                            <a:rPr lang="en-US" sz="1900" i="1">
                              <a:latin typeface="Cambria Math" panose="02040503050406030204" pitchFamily="18" charset="0"/>
                            </a:rPr>
                          </m:ctrlPr>
                        </m:dPr>
                        <m:e>
                          <m:m>
                            <m:mPr>
                              <m:mcs>
                                <m:mc>
                                  <m:mcPr>
                                    <m:count m:val="1"/>
                                    <m:mcJc m:val="center"/>
                                  </m:mcPr>
                                </m:mc>
                              </m:mcs>
                              <m:ctrlPr>
                                <a:rPr lang="en-US" sz="1900" i="1">
                                  <a:latin typeface="Cambria Math" panose="02040503050406030204" pitchFamily="18" charset="0"/>
                                </a:rPr>
                              </m:ctrlPr>
                            </m:mPr>
                            <m:mr>
                              <m:e>
                                <m:r>
                                  <a:rPr lang="en-US" sz="1900" i="1">
                                    <a:latin typeface="Cambria Math" panose="02040503050406030204" pitchFamily="18" charset="0"/>
                                  </a:rPr>
                                  <m:t>0 </m:t>
                                </m:r>
                                <m:r>
                                  <m:rPr>
                                    <m:sty m:val="p"/>
                                  </m:rPr>
                                  <a:rPr lang="en-US" sz="1900">
                                    <a:latin typeface="Cambria Math" panose="02040503050406030204" pitchFamily="18" charset="0"/>
                                  </a:rPr>
                                  <m:t>if</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r>
                                  <a:rPr lang="en-US" sz="1900" i="1">
                                    <a:latin typeface="Cambria Math" panose="02040503050406030204" pitchFamily="18" charset="0"/>
                                  </a:rPr>
                                  <m:t> </m:t>
                                </m:r>
                                <m:r>
                                  <m:rPr>
                                    <m:sty m:val="p"/>
                                  </m:rPr>
                                  <a:rPr lang="en-US" sz="1900">
                                    <a:latin typeface="Cambria Math" panose="02040503050406030204" pitchFamily="18" charset="0"/>
                                  </a:rPr>
                                  <m:t>and</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r>
                                  <a:rPr lang="en-US" sz="1900" i="1">
                                    <a:latin typeface="Cambria Math" panose="02040503050406030204" pitchFamily="18" charset="0"/>
                                  </a:rPr>
                                  <m:t>≠</m:t>
                                </m:r>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num>
                                  <m:den>
                                    <m:r>
                                      <a:rPr lang="en-US" sz="1900" i="1">
                                        <a:latin typeface="Cambria Math" panose="02040503050406030204" pitchFamily="18" charset="0"/>
                                      </a:rPr>
                                      <m:t>2</m:t>
                                    </m:r>
                                  </m:den>
                                </m:f>
                              </m:e>
                            </m:mr>
                            <m:mr>
                              <m:e>
                                <m:r>
                                  <a:rPr lang="en-US" sz="1900" i="1">
                                    <a:latin typeface="Cambria Math" panose="02040503050406030204" pitchFamily="18" charset="0"/>
                                  </a:rPr>
                                  <m:t>1 </m:t>
                                </m:r>
                                <m:r>
                                  <m:rPr>
                                    <m:sty m:val="p"/>
                                  </m:rPr>
                                  <a:rPr lang="en-US" sz="1900">
                                    <a:latin typeface="Cambria Math" panose="02040503050406030204" pitchFamily="18" charset="0"/>
                                  </a:rPr>
                                  <m:t>if</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r>
                                  <a:rPr lang="en-US" sz="1900" i="1">
                                    <a:latin typeface="Cambria Math" panose="02040503050406030204" pitchFamily="18" charset="0"/>
                                  </a:rPr>
                                  <m:t> </m:t>
                                </m:r>
                                <m:r>
                                  <m:rPr>
                                    <m:sty m:val="p"/>
                                  </m:rPr>
                                  <a:rPr lang="en-US" sz="1900">
                                    <a:latin typeface="Cambria Math" panose="02040503050406030204" pitchFamily="18" charset="0"/>
                                  </a:rPr>
                                  <m:t>and</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r>
                                  <a:rPr lang="en-US" sz="1900" i="1">
                                    <a:latin typeface="Cambria Math" panose="02040503050406030204" pitchFamily="18" charset="0"/>
                                  </a:rPr>
                                  <m:t>=</m:t>
                                </m:r>
                                <m:f>
                                  <m:fPr>
                                    <m:ctrlPr>
                                      <a:rPr lang="en-US" sz="1900" i="1">
                                        <a:latin typeface="Cambria Math" panose="02040503050406030204" pitchFamily="18" charset="0"/>
                                      </a:rPr>
                                    </m:ctrlPr>
                                  </m:fPr>
                                  <m:num>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num>
                                  <m:den>
                                    <m:r>
                                      <a:rPr lang="en-US" sz="1900" i="1">
                                        <a:latin typeface="Cambria Math" panose="02040503050406030204" pitchFamily="18" charset="0"/>
                                      </a:rPr>
                                      <m:t>2</m:t>
                                    </m:r>
                                  </m:den>
                                </m:f>
                              </m:e>
                            </m:mr>
                            <m:mr>
                              <m:e>
                                <m:r>
                                  <a:rPr lang="en-US" sz="1900" i="1">
                                    <a:latin typeface="Cambria Math" panose="02040503050406030204" pitchFamily="18" charset="0"/>
                                  </a:rPr>
                                  <m:t>𝑔</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i="1">
                                            <a:latin typeface="Cambria Math" panose="02040503050406030204" pitchFamily="18" charset="0"/>
                                          </a:rPr>
                                          <m:t>𝑧</m:t>
                                        </m:r>
                                      </m:e>
                                      <m:sub>
                                        <m:r>
                                          <a:rPr lang="en-US" sz="1900" i="1">
                                            <a:latin typeface="Cambria Math" panose="02040503050406030204" pitchFamily="18" charset="0"/>
                                          </a:rPr>
                                          <m:t>𝑖𝑗</m:t>
                                        </m:r>
                                      </m:sub>
                                    </m:sSub>
                                  </m:e>
                                </m:d>
                                <m:r>
                                  <a:rPr lang="en-US" sz="1900" i="1">
                                    <a:latin typeface="Cambria Math" panose="02040503050406030204" pitchFamily="18" charset="0"/>
                                  </a:rPr>
                                  <m:t> </m:t>
                                </m:r>
                                <m:r>
                                  <m:rPr>
                                    <m:sty m:val="p"/>
                                  </m:rPr>
                                  <a:rPr lang="en-US" sz="1900">
                                    <a:latin typeface="Cambria Math" panose="02040503050406030204" pitchFamily="18" charset="0"/>
                                  </a:rPr>
                                  <m:t>if</m:t>
                                </m:r>
                                <m:r>
                                  <a:rPr lang="en-US" sz="1900" i="1">
                                    <a:latin typeface="Cambria Math" panose="02040503050406030204" pitchFamily="18" charset="0"/>
                                  </a:rPr>
                                  <m:t> </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𝑖𝑗</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i="1">
                                        <a:latin typeface="Cambria Math" panose="02040503050406030204" pitchFamily="18" charset="0"/>
                                      </a:rPr>
                                      <m:t>𝑝</m:t>
                                    </m:r>
                                  </m:e>
                                  <m:sub>
                                    <m:r>
                                      <a:rPr lang="en-US" sz="1900" i="1">
                                        <a:latin typeface="Cambria Math" panose="02040503050406030204" pitchFamily="18" charset="0"/>
                                      </a:rPr>
                                      <m:t>𝑔𝑗</m:t>
                                    </m:r>
                                  </m:sub>
                                </m:sSub>
                              </m:e>
                            </m:mr>
                          </m:m>
                        </m:e>
                      </m:d>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2.4</m:t>
                          </m:r>
                        </m:e>
                      </m:d>
                    </m:oMath>
                  </m:oMathPara>
                </a14:m>
                <a:endParaRPr lang="en-US" sz="1900" dirty="0"/>
              </a:p>
              <a:p>
                <a:r>
                  <a:rPr lang="el-GR" sz="1900" dirty="0"/>
                  <a:t>χ </a:t>
                </a:r>
                <a:r>
                  <a:rPr lang="en-US" sz="1900" dirty="0"/>
                  <a:t>is replaced by probabilistic constriction coefficient </a:t>
                </a:r>
                <a:r>
                  <a:rPr lang="el-GR" sz="1900" dirty="0"/>
                  <a:t>Χ</a:t>
                </a:r>
                <a:r>
                  <a:rPr lang="en-US" sz="1900" dirty="0"/>
                  <a:t> so that equation 2.5 is the most general form of GPSO.</a:t>
                </a:r>
              </a:p>
              <a:p>
                <a:pPr marL="0" indent="0">
                  <a:buNone/>
                </a:pPr>
                <a14:m>
                  <m:oMathPara xmlns:m="http://schemas.openxmlformats.org/officeDocument/2006/math">
                    <m:oMathParaPr>
                      <m:jc m:val="right"/>
                    </m:oMathParaPr>
                    <m:oMath xmlns:m="http://schemas.openxmlformats.org/officeDocument/2006/math">
                      <m:sSub>
                        <m:sSubPr>
                          <m:ctrlPr>
                            <a:rPr lang="en-US" sz="1900" i="1">
                              <a:latin typeface="Cambria Math" panose="02040503050406030204" pitchFamily="18" charset="0"/>
                            </a:rPr>
                          </m:ctrlPr>
                        </m:sSubPr>
                        <m:e>
                          <m:r>
                            <a:rPr lang="en-US" sz="1900" b="1" i="1">
                              <a:latin typeface="Cambria Math" panose="02040503050406030204" pitchFamily="18" charset="0"/>
                            </a:rPr>
                            <m:t>𝒗</m:t>
                          </m:r>
                        </m:e>
                        <m:sub>
                          <m:r>
                            <a:rPr lang="en-US" sz="1900" i="1">
                              <a:latin typeface="Cambria Math" panose="02040503050406030204" pitchFamily="18" charset="0"/>
                            </a:rPr>
                            <m:t>𝑖</m:t>
                          </m:r>
                        </m:sub>
                      </m:sSub>
                      <m:r>
                        <a:rPr lang="en-US" sz="1900" i="1">
                          <a:latin typeface="Cambria Math" panose="02040503050406030204" pitchFamily="18" charset="0"/>
                        </a:rPr>
                        <m:t>=</m:t>
                      </m:r>
                      <m:r>
                        <m:rPr>
                          <m:sty m:val="p"/>
                        </m:rPr>
                        <a:rPr lang="en-US" sz="1900">
                          <a:latin typeface="Cambria Math" panose="02040503050406030204" pitchFamily="18" charset="0"/>
                        </a:rPr>
                        <m:t>Χ</m:t>
                      </m:r>
                      <m:r>
                        <a:rPr lang="en-US" sz="1900">
                          <a:latin typeface="Cambria Math" panose="02040503050406030204" pitchFamily="18" charset="0"/>
                        </a:rPr>
                        <m:t>⨂</m:t>
                      </m:r>
                      <m:d>
                        <m:dPr>
                          <m:ctrlPr>
                            <a:rPr lang="en-US" sz="1900" i="1">
                              <a:latin typeface="Cambria Math" panose="02040503050406030204" pitchFamily="18" charset="0"/>
                            </a:rPr>
                          </m:ctrlPr>
                        </m:dPr>
                        <m:e>
                          <m:r>
                            <a:rPr lang="en-US" sz="1900" i="1">
                              <a:latin typeface="Cambria Math" panose="02040503050406030204" pitchFamily="18" charset="0"/>
                            </a:rPr>
                            <m:t>𝜔</m:t>
                          </m:r>
                          <m:sSub>
                            <m:sSubPr>
                              <m:ctrlPr>
                                <a:rPr lang="en-US" sz="1900" i="1">
                                  <a:latin typeface="Cambria Math" panose="02040503050406030204" pitchFamily="18" charset="0"/>
                                </a:rPr>
                              </m:ctrlPr>
                            </m:sSubPr>
                            <m:e>
                              <m:r>
                                <a:rPr lang="en-US" sz="1900" b="1" i="1">
                                  <a:latin typeface="Cambria Math" panose="02040503050406030204" pitchFamily="18" charset="0"/>
                                </a:rPr>
                                <m:t>𝒗</m:t>
                              </m:r>
                            </m:e>
                            <m:sub>
                              <m:r>
                                <a:rPr lang="en-US" sz="1900" i="1">
                                  <a:latin typeface="Cambria Math" panose="02040503050406030204" pitchFamily="18" charset="0"/>
                                </a:rPr>
                                <m:t>𝑖</m:t>
                              </m:r>
                            </m:sub>
                          </m:sSub>
                          <m:r>
                            <a:rPr lang="en-US" sz="1900" i="1">
                              <a:latin typeface="Cambria Math" panose="02040503050406030204" pitchFamily="18" charset="0"/>
                            </a:rPr>
                            <m:t>+</m:t>
                          </m:r>
                          <m:r>
                            <a:rPr lang="en-US" sz="1900" i="1">
                              <a:latin typeface="Cambria Math" panose="02040503050406030204" pitchFamily="18" charset="0"/>
                            </a:rPr>
                            <m:t>𝑈</m:t>
                          </m:r>
                          <m:d>
                            <m:dPr>
                              <m:ctrlPr>
                                <a:rPr lang="en-US" sz="1900" i="1">
                                  <a:latin typeface="Cambria Math" panose="02040503050406030204" pitchFamily="18" charset="0"/>
                                </a:rPr>
                              </m:ctrlPr>
                            </m:dPr>
                            <m:e>
                              <m:r>
                                <a:rPr lang="en-US" sz="1900" i="1">
                                  <a:latin typeface="Cambria Math" panose="02040503050406030204" pitchFamily="18" charset="0"/>
                                </a:rPr>
                                <m:t>0,</m:t>
                              </m:r>
                              <m:sSub>
                                <m:sSubPr>
                                  <m:ctrlPr>
                                    <a:rPr lang="en-US" sz="1900" i="1">
                                      <a:latin typeface="Cambria Math" panose="02040503050406030204" pitchFamily="18" charset="0"/>
                                    </a:rPr>
                                  </m:ctrlPr>
                                </m:sSubPr>
                                <m:e>
                                  <m:r>
                                    <a:rPr lang="en-US" sz="1900" i="1">
                                      <a:latin typeface="Cambria Math" panose="02040503050406030204" pitchFamily="18" charset="0"/>
                                    </a:rPr>
                                    <m:t>𝜙</m:t>
                                  </m:r>
                                </m:e>
                                <m:sub>
                                  <m:r>
                                    <a:rPr lang="en-US" sz="1900" i="1">
                                      <a:latin typeface="Cambria Math" panose="02040503050406030204" pitchFamily="18" charset="0"/>
                                    </a:rPr>
                                    <m:t>1</m:t>
                                  </m:r>
                                </m:sub>
                              </m:sSub>
                            </m:e>
                          </m:d>
                          <m:r>
                            <a:rPr lang="en-US" sz="1900" i="1">
                              <a:latin typeface="Cambria Math" panose="02040503050406030204" pitchFamily="18" charset="0"/>
                            </a:rPr>
                            <m:t>⨂</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b="1" i="1">
                                      <a:latin typeface="Cambria Math" panose="02040503050406030204" pitchFamily="18" charset="0"/>
                                    </a:rPr>
                                    <m:t>𝒑</m:t>
                                  </m:r>
                                </m:e>
                                <m:sub>
                                  <m:r>
                                    <a:rPr lang="en-US" sz="1900" i="1">
                                      <a:latin typeface="Cambria Math" panose="02040503050406030204" pitchFamily="18" charset="0"/>
                                    </a:rPr>
                                    <m:t>𝑖</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b="1" i="1">
                                      <a:latin typeface="Cambria Math" panose="02040503050406030204" pitchFamily="18" charset="0"/>
                                    </a:rPr>
                                    <m:t>𝒙</m:t>
                                  </m:r>
                                </m:e>
                                <m:sub>
                                  <m:r>
                                    <a:rPr lang="en-US" sz="1900" i="1">
                                      <a:latin typeface="Cambria Math" panose="02040503050406030204" pitchFamily="18" charset="0"/>
                                    </a:rPr>
                                    <m:t>𝑖</m:t>
                                  </m:r>
                                </m:sub>
                              </m:sSub>
                            </m:e>
                          </m:d>
                          <m:r>
                            <a:rPr lang="en-US" sz="1900" i="1">
                              <a:latin typeface="Cambria Math" panose="02040503050406030204" pitchFamily="18" charset="0"/>
                            </a:rPr>
                            <m:t>+</m:t>
                          </m:r>
                          <m:r>
                            <a:rPr lang="en-US" sz="1900" i="1">
                              <a:latin typeface="Cambria Math" panose="02040503050406030204" pitchFamily="18" charset="0"/>
                            </a:rPr>
                            <m:t>𝑈</m:t>
                          </m:r>
                          <m:d>
                            <m:dPr>
                              <m:ctrlPr>
                                <a:rPr lang="en-US" sz="1900" i="1">
                                  <a:latin typeface="Cambria Math" panose="02040503050406030204" pitchFamily="18" charset="0"/>
                                </a:rPr>
                              </m:ctrlPr>
                            </m:dPr>
                            <m:e>
                              <m:r>
                                <a:rPr lang="en-US" sz="1900" i="1">
                                  <a:latin typeface="Cambria Math" panose="02040503050406030204" pitchFamily="18" charset="0"/>
                                </a:rPr>
                                <m:t>0,</m:t>
                              </m:r>
                              <m:sSub>
                                <m:sSubPr>
                                  <m:ctrlPr>
                                    <a:rPr lang="en-US" sz="1900" i="1">
                                      <a:latin typeface="Cambria Math" panose="02040503050406030204" pitchFamily="18" charset="0"/>
                                    </a:rPr>
                                  </m:ctrlPr>
                                </m:sSubPr>
                                <m:e>
                                  <m:r>
                                    <a:rPr lang="en-US" sz="1900" i="1">
                                      <a:latin typeface="Cambria Math" panose="02040503050406030204" pitchFamily="18" charset="0"/>
                                    </a:rPr>
                                    <m:t>𝜙</m:t>
                                  </m:r>
                                </m:e>
                                <m:sub>
                                  <m:r>
                                    <a:rPr lang="en-US" sz="1900" i="1">
                                      <a:latin typeface="Cambria Math" panose="02040503050406030204" pitchFamily="18" charset="0"/>
                                    </a:rPr>
                                    <m:t>2</m:t>
                                  </m:r>
                                </m:sub>
                              </m:sSub>
                            </m:e>
                          </m:d>
                          <m:r>
                            <a:rPr lang="en-US" sz="1900" i="1">
                              <a:latin typeface="Cambria Math" panose="02040503050406030204" pitchFamily="18" charset="0"/>
                            </a:rPr>
                            <m:t>⨂</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b="1" i="1">
                                      <a:latin typeface="Cambria Math" panose="02040503050406030204" pitchFamily="18" charset="0"/>
                                    </a:rPr>
                                    <m:t>𝒑</m:t>
                                  </m:r>
                                </m:e>
                                <m:sub>
                                  <m:r>
                                    <a:rPr lang="en-US" sz="1900" i="1">
                                      <a:latin typeface="Cambria Math" panose="02040503050406030204" pitchFamily="18" charset="0"/>
                                    </a:rPr>
                                    <m:t>𝑔</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b="1" i="1">
                                      <a:latin typeface="Cambria Math" panose="02040503050406030204" pitchFamily="18" charset="0"/>
                                    </a:rPr>
                                    <m:t>𝒙</m:t>
                                  </m:r>
                                </m:e>
                                <m:sub>
                                  <m:r>
                                    <a:rPr lang="en-US" sz="1900" i="1">
                                      <a:latin typeface="Cambria Math" panose="02040503050406030204" pitchFamily="18" charset="0"/>
                                    </a:rPr>
                                    <m:t>𝑖</m:t>
                                  </m:r>
                                </m:sub>
                              </m:sSub>
                            </m:e>
                          </m:d>
                          <m:r>
                            <a:rPr lang="en-US" sz="1900" i="1">
                              <a:latin typeface="Cambria Math" panose="02040503050406030204" pitchFamily="18" charset="0"/>
                            </a:rPr>
                            <m:t>+</m:t>
                          </m:r>
                          <m:f>
                            <m:fPr>
                              <m:ctrlPr>
                                <a:rPr lang="en-US" sz="1900" i="1">
                                  <a:latin typeface="Cambria Math" panose="02040503050406030204" pitchFamily="18" charset="0"/>
                                </a:rPr>
                              </m:ctrlPr>
                            </m:fPr>
                            <m:num>
                              <m:r>
                                <a:rPr lang="en-US" sz="1900" i="1">
                                  <a:latin typeface="Cambria Math" panose="02040503050406030204" pitchFamily="18" charset="0"/>
                                </a:rPr>
                                <m:t>1</m:t>
                              </m:r>
                            </m:num>
                            <m:den>
                              <m:sSub>
                                <m:sSubPr>
                                  <m:ctrlPr>
                                    <a:rPr lang="en-US" sz="1900" i="1">
                                      <a:latin typeface="Cambria Math" panose="02040503050406030204" pitchFamily="18" charset="0"/>
                                    </a:rPr>
                                  </m:ctrlPr>
                                </m:sSubPr>
                                <m:e>
                                  <m:r>
                                    <a:rPr lang="en-US" sz="1900" i="1">
                                      <a:latin typeface="Cambria Math" panose="02040503050406030204" pitchFamily="18" charset="0"/>
                                    </a:rPr>
                                    <m:t>𝐾</m:t>
                                  </m:r>
                                </m:e>
                                <m:sub>
                                  <m:r>
                                    <a:rPr lang="en-US" sz="1900" i="1">
                                      <a:latin typeface="Cambria Math" panose="02040503050406030204" pitchFamily="18" charset="0"/>
                                    </a:rPr>
                                    <m:t>𝑖</m:t>
                                  </m:r>
                                </m:sub>
                              </m:sSub>
                            </m:den>
                          </m:f>
                          <m:nary>
                            <m:naryPr>
                              <m:chr m:val="∑"/>
                              <m:limLoc m:val="undOvr"/>
                              <m:ctrlPr>
                                <a:rPr lang="en-US" sz="1900" i="1">
                                  <a:latin typeface="Cambria Math" panose="02040503050406030204" pitchFamily="18" charset="0"/>
                                </a:rPr>
                              </m:ctrlPr>
                            </m:naryPr>
                            <m:sub>
                              <m:r>
                                <a:rPr lang="en-US" sz="1900" i="1">
                                  <a:latin typeface="Cambria Math" panose="02040503050406030204" pitchFamily="18" charset="0"/>
                                </a:rPr>
                                <m:t>𝑘</m:t>
                              </m:r>
                              <m:r>
                                <a:rPr lang="en-US" sz="1900" i="1">
                                  <a:latin typeface="Cambria Math" panose="02040503050406030204" pitchFamily="18" charset="0"/>
                                </a:rPr>
                                <m:t>=1</m:t>
                              </m:r>
                            </m:sub>
                            <m:sup>
                              <m:sSub>
                                <m:sSubPr>
                                  <m:ctrlPr>
                                    <a:rPr lang="en-US" sz="1900" i="1">
                                      <a:latin typeface="Cambria Math" panose="02040503050406030204" pitchFamily="18" charset="0"/>
                                    </a:rPr>
                                  </m:ctrlPr>
                                </m:sSubPr>
                                <m:e>
                                  <m:r>
                                    <a:rPr lang="en-US" sz="1900" i="1">
                                      <a:latin typeface="Cambria Math" panose="02040503050406030204" pitchFamily="18" charset="0"/>
                                    </a:rPr>
                                    <m:t>𝐾</m:t>
                                  </m:r>
                                </m:e>
                                <m:sub>
                                  <m:r>
                                    <a:rPr lang="en-US" sz="1900" i="1">
                                      <a:latin typeface="Cambria Math" panose="02040503050406030204" pitchFamily="18" charset="0"/>
                                    </a:rPr>
                                    <m:t>𝑖</m:t>
                                  </m:r>
                                </m:sub>
                              </m:sSub>
                            </m:sup>
                            <m:e>
                              <m:r>
                                <a:rPr lang="en-US" sz="1900" i="1">
                                  <a:latin typeface="Cambria Math" panose="02040503050406030204" pitchFamily="18" charset="0"/>
                                </a:rPr>
                                <m:t>𝑈</m:t>
                              </m:r>
                              <m:d>
                                <m:dPr>
                                  <m:ctrlPr>
                                    <a:rPr lang="en-US" sz="1900" i="1">
                                      <a:latin typeface="Cambria Math" panose="02040503050406030204" pitchFamily="18" charset="0"/>
                                    </a:rPr>
                                  </m:ctrlPr>
                                </m:dPr>
                                <m:e>
                                  <m:r>
                                    <a:rPr lang="en-US" sz="1900" i="1">
                                      <a:latin typeface="Cambria Math" panose="02040503050406030204" pitchFamily="18" charset="0"/>
                                    </a:rPr>
                                    <m:t>0,</m:t>
                                  </m:r>
                                  <m:r>
                                    <a:rPr lang="en-US" sz="1900" i="1">
                                      <a:latin typeface="Cambria Math" panose="02040503050406030204" pitchFamily="18" charset="0"/>
                                    </a:rPr>
                                    <m:t>𝜙</m:t>
                                  </m:r>
                                </m:e>
                              </m:d>
                              <m:r>
                                <a:rPr lang="en-US" sz="1900" i="1">
                                  <a:latin typeface="Cambria Math" panose="02040503050406030204" pitchFamily="18" charset="0"/>
                                </a:rPr>
                                <m:t>⨂</m:t>
                              </m:r>
                              <m:d>
                                <m:dPr>
                                  <m:ctrlPr>
                                    <a:rPr lang="en-US" sz="1900" i="1">
                                      <a:latin typeface="Cambria Math" panose="02040503050406030204" pitchFamily="18" charset="0"/>
                                    </a:rPr>
                                  </m:ctrlPr>
                                </m:dPr>
                                <m:e>
                                  <m:sSub>
                                    <m:sSubPr>
                                      <m:ctrlPr>
                                        <a:rPr lang="en-US" sz="1900" i="1">
                                          <a:latin typeface="Cambria Math" panose="02040503050406030204" pitchFamily="18" charset="0"/>
                                        </a:rPr>
                                      </m:ctrlPr>
                                    </m:sSubPr>
                                    <m:e>
                                      <m:r>
                                        <a:rPr lang="en-US" sz="1900" b="1" i="1">
                                          <a:latin typeface="Cambria Math" panose="02040503050406030204" pitchFamily="18" charset="0"/>
                                        </a:rPr>
                                        <m:t>𝒒</m:t>
                                      </m:r>
                                    </m:e>
                                    <m:sub>
                                      <m:r>
                                        <a:rPr lang="en-US" sz="1900" i="1">
                                          <a:latin typeface="Cambria Math" panose="02040503050406030204" pitchFamily="18" charset="0"/>
                                        </a:rPr>
                                        <m:t>𝑘</m:t>
                                      </m:r>
                                    </m:sub>
                                  </m:sSub>
                                  <m:r>
                                    <a:rPr lang="en-US" sz="1900" i="1">
                                      <a:latin typeface="Cambria Math" panose="02040503050406030204" pitchFamily="18" charset="0"/>
                                    </a:rPr>
                                    <m:t>−</m:t>
                                  </m:r>
                                  <m:sSub>
                                    <m:sSubPr>
                                      <m:ctrlPr>
                                        <a:rPr lang="en-US" sz="1900" i="1">
                                          <a:latin typeface="Cambria Math" panose="02040503050406030204" pitchFamily="18" charset="0"/>
                                        </a:rPr>
                                      </m:ctrlPr>
                                    </m:sSubPr>
                                    <m:e>
                                      <m:r>
                                        <a:rPr lang="en-US" sz="1900" b="1" i="1">
                                          <a:latin typeface="Cambria Math" panose="02040503050406030204" pitchFamily="18" charset="0"/>
                                        </a:rPr>
                                        <m:t>𝒙</m:t>
                                      </m:r>
                                    </m:e>
                                    <m:sub>
                                      <m:r>
                                        <a:rPr lang="en-US" sz="1900" i="1">
                                          <a:latin typeface="Cambria Math" panose="02040503050406030204" pitchFamily="18" charset="0"/>
                                        </a:rPr>
                                        <m:t>𝑖</m:t>
                                      </m:r>
                                    </m:sub>
                                  </m:sSub>
                                </m:e>
                              </m:d>
                            </m:e>
                          </m:nary>
                        </m:e>
                      </m:d>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2.5</m:t>
                          </m:r>
                        </m:e>
                      </m:d>
                    </m:oMath>
                  </m:oMathPara>
                </a14:m>
                <a:endParaRPr lang="en-US" sz="1900" dirty="0"/>
              </a:p>
            </p:txBody>
          </p:sp>
        </mc:Choice>
        <mc:Fallback>
          <p:sp>
            <p:nvSpPr>
              <p:cNvPr id="3" name="Content Placeholder 2">
                <a:extLst>
                  <a:ext uri="{FF2B5EF4-FFF2-40B4-BE49-F238E27FC236}">
                    <a16:creationId xmlns:a16="http://schemas.microsoft.com/office/drawing/2014/main" id="{CB4B61E6-7AB0-47B9-921F-92F9A5791CF2}"/>
                  </a:ext>
                </a:extLst>
              </p:cNvPr>
              <p:cNvSpPr>
                <a:spLocks noGrp="1" noRot="1" noChangeAspect="1" noMove="1" noResize="1" noEditPoints="1" noAdjustHandles="1" noChangeArrowheads="1" noChangeShapeType="1" noTextEdit="1"/>
              </p:cNvSpPr>
              <p:nvPr>
                <p:ph idx="1"/>
              </p:nvPr>
            </p:nvSpPr>
            <p:spPr>
              <a:xfrm>
                <a:off x="457199" y="914399"/>
                <a:ext cx="11208327" cy="5306292"/>
              </a:xfrm>
              <a:blipFill>
                <a:blip r:embed="rId2"/>
                <a:stretch>
                  <a:fillRect l="-381" t="-575" r="-48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A26702B-AC61-42F0-8EDA-D36FB86C7C84}"/>
              </a:ext>
            </a:extLst>
          </p:cNvPr>
          <p:cNvSpPr>
            <a:spLocks noGrp="1"/>
          </p:cNvSpPr>
          <p:nvPr>
            <p:ph type="dt" sz="half" idx="10"/>
          </p:nvPr>
        </p:nvSpPr>
        <p:spPr/>
        <p:txBody>
          <a:bodyPr/>
          <a:lstStyle/>
          <a:p>
            <a:fld id="{4E10A670-4E98-4FA5-A2C2-4F9C00874B7B}" type="datetime1">
              <a:rPr lang="en-US" smtClean="0"/>
              <a:t>17/03/2021</a:t>
            </a:fld>
            <a:endParaRPr lang="en-US"/>
          </a:p>
        </p:txBody>
      </p:sp>
      <p:sp>
        <p:nvSpPr>
          <p:cNvPr id="5" name="Footer Placeholder 4">
            <a:extLst>
              <a:ext uri="{FF2B5EF4-FFF2-40B4-BE49-F238E27FC236}">
                <a16:creationId xmlns:a16="http://schemas.microsoft.com/office/drawing/2014/main" id="{BD2D2C93-628D-47AC-844C-10D8ADA002B0}"/>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EF704B6E-A379-4DE0-BCCA-59505D2F0238}"/>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3760977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D6B4-6497-49AE-92A2-852F0B188E23}"/>
              </a:ext>
            </a:extLst>
          </p:cNvPr>
          <p:cNvSpPr>
            <a:spLocks noGrp="1"/>
          </p:cNvSpPr>
          <p:nvPr>
            <p:ph type="title"/>
          </p:nvPr>
        </p:nvSpPr>
        <p:spPr/>
        <p:txBody>
          <a:bodyPr/>
          <a:lstStyle/>
          <a:p>
            <a:r>
              <a:rPr lang="en-US" dirty="0"/>
              <a:t>2. GPSO with probabilistic constriction</a:t>
            </a:r>
          </a:p>
        </p:txBody>
      </p:sp>
      <p:sp>
        <p:nvSpPr>
          <p:cNvPr id="3" name="Content Placeholder 2">
            <a:extLst>
              <a:ext uri="{FF2B5EF4-FFF2-40B4-BE49-F238E27FC236}">
                <a16:creationId xmlns:a16="http://schemas.microsoft.com/office/drawing/2014/main" id="{472722E7-7FF2-4AC5-9A64-1053DD975556}"/>
              </a:ext>
            </a:extLst>
          </p:cNvPr>
          <p:cNvSpPr>
            <a:spLocks noGrp="1"/>
          </p:cNvSpPr>
          <p:nvPr>
            <p:ph idx="1"/>
          </p:nvPr>
        </p:nvSpPr>
        <p:spPr/>
        <p:txBody>
          <a:bodyPr>
            <a:normAutofit/>
          </a:bodyPr>
          <a:lstStyle/>
          <a:p>
            <a:pPr>
              <a:lnSpc>
                <a:spcPct val="110000"/>
              </a:lnSpc>
            </a:pPr>
            <a:r>
              <a:rPr lang="en-US" sz="2400" dirty="0"/>
              <a:t>According to equation 2.5 with probabilistic constriction coefficient Χ, the closer to global best position </a:t>
            </a:r>
            <a:r>
              <a:rPr lang="en-US" sz="2400" b="1" i="1" dirty="0" err="1"/>
              <a:t>p</a:t>
            </a:r>
            <a:r>
              <a:rPr lang="en-US" sz="2400" i="1" baseline="-25000" dirty="0" err="1"/>
              <a:t>g</a:t>
            </a:r>
            <a:r>
              <a:rPr lang="en-US" sz="2400" dirty="0"/>
              <a:t> the local best position </a:t>
            </a:r>
            <a:r>
              <a:rPr lang="en-US" sz="2400" b="1" i="1" dirty="0"/>
              <a:t>p</a:t>
            </a:r>
            <a:r>
              <a:rPr lang="en-US" sz="2400" i="1" baseline="-25000" dirty="0"/>
              <a:t>i</a:t>
            </a:r>
            <a:r>
              <a:rPr lang="en-US" sz="2400" dirty="0"/>
              <a:t> is, the more dynamic the position </a:t>
            </a:r>
            <a:r>
              <a:rPr lang="en-US" sz="2400" b="1" i="1" dirty="0"/>
              <a:t>x</a:t>
            </a:r>
            <a:r>
              <a:rPr lang="en-US" sz="2400" i="1" baseline="-25000" dirty="0"/>
              <a:t>i</a:t>
            </a:r>
            <a:r>
              <a:rPr lang="en-US" sz="2400" dirty="0"/>
              <a:t> is, which aims to exploration for converging to global optimizer. The farer to global best position </a:t>
            </a:r>
            <a:r>
              <a:rPr lang="en-US" sz="2400" b="1" i="1" dirty="0" err="1"/>
              <a:t>p</a:t>
            </a:r>
            <a:r>
              <a:rPr lang="en-US" sz="2400" i="1" baseline="-25000" dirty="0" err="1"/>
              <a:t>g</a:t>
            </a:r>
            <a:r>
              <a:rPr lang="en-US" sz="2400" dirty="0"/>
              <a:t> the local best position </a:t>
            </a:r>
            <a:r>
              <a:rPr lang="en-US" sz="2400" b="1" i="1" dirty="0"/>
              <a:t>p</a:t>
            </a:r>
            <a:r>
              <a:rPr lang="en-US" sz="2400" i="1" baseline="-25000" dirty="0"/>
              <a:t>i</a:t>
            </a:r>
            <a:r>
              <a:rPr lang="en-US" sz="2400" dirty="0"/>
              <a:t> is, the less dynamic the position </a:t>
            </a:r>
            <a:r>
              <a:rPr lang="en-US" sz="2400" b="1" i="1" dirty="0"/>
              <a:t>p</a:t>
            </a:r>
            <a:r>
              <a:rPr lang="en-US" sz="2400" i="1" baseline="-25000" dirty="0"/>
              <a:t>i</a:t>
            </a:r>
            <a:r>
              <a:rPr lang="en-US" sz="2400" dirty="0"/>
              <a:t> is, which aims to exploitation for fast convergence. This is purpose of adding probabilistic constriction coefficient Χ to equation 2.1 for solving dynamic problem.</a:t>
            </a:r>
          </a:p>
          <a:p>
            <a:pPr>
              <a:lnSpc>
                <a:spcPct val="110000"/>
              </a:lnSpc>
            </a:pPr>
            <a:r>
              <a:rPr lang="en-US" sz="2400" dirty="0"/>
              <a:t>As a convention, GPSO specified by equation 2.5 is called </a:t>
            </a:r>
            <a:r>
              <a:rPr lang="en-US" sz="2400" i="1" dirty="0"/>
              <a:t>probabilistic GPSO</a:t>
            </a:r>
            <a:r>
              <a:rPr lang="en-US" sz="2400" dirty="0"/>
              <a:t>. Source code of GPSO and probabilistic GPSO is available at</a:t>
            </a:r>
          </a:p>
          <a:p>
            <a:pPr marL="0" indent="0" algn="ctr">
              <a:lnSpc>
                <a:spcPct val="110000"/>
              </a:lnSpc>
              <a:buNone/>
            </a:pPr>
            <a:r>
              <a:rPr lang="en-US" sz="2400" dirty="0">
                <a:solidFill>
                  <a:srgbClr val="0000FF"/>
                </a:solidFill>
              </a:rPr>
              <a:t>github.com/locnguyenacademic/sim/tree/master/3_implementation/src/net/</a:t>
            </a:r>
            <a:r>
              <a:rPr lang="en-US" sz="2400" dirty="0" err="1">
                <a:solidFill>
                  <a:srgbClr val="0000FF"/>
                </a:solidFill>
              </a:rPr>
              <a:t>pso</a:t>
            </a:r>
            <a:endParaRPr lang="en-US" sz="2400" dirty="0">
              <a:solidFill>
                <a:srgbClr val="0000FF"/>
              </a:solidFill>
            </a:endParaRPr>
          </a:p>
        </p:txBody>
      </p:sp>
      <p:sp>
        <p:nvSpPr>
          <p:cNvPr id="4" name="Date Placeholder 3">
            <a:extLst>
              <a:ext uri="{FF2B5EF4-FFF2-40B4-BE49-F238E27FC236}">
                <a16:creationId xmlns:a16="http://schemas.microsoft.com/office/drawing/2014/main" id="{9BD6DB4F-AEC1-4A95-AF05-2AEEE37BB133}"/>
              </a:ext>
            </a:extLst>
          </p:cNvPr>
          <p:cNvSpPr>
            <a:spLocks noGrp="1"/>
          </p:cNvSpPr>
          <p:nvPr>
            <p:ph type="dt" sz="half" idx="10"/>
          </p:nvPr>
        </p:nvSpPr>
        <p:spPr/>
        <p:txBody>
          <a:bodyPr/>
          <a:lstStyle/>
          <a:p>
            <a:fld id="{4E10A670-4E98-4FA5-A2C2-4F9C00874B7B}" type="datetime1">
              <a:rPr lang="en-US" smtClean="0"/>
              <a:t>17/03/2021</a:t>
            </a:fld>
            <a:endParaRPr lang="en-US"/>
          </a:p>
        </p:txBody>
      </p:sp>
      <p:sp>
        <p:nvSpPr>
          <p:cNvPr id="5" name="Footer Placeholder 4">
            <a:extLst>
              <a:ext uri="{FF2B5EF4-FFF2-40B4-BE49-F238E27FC236}">
                <a16:creationId xmlns:a16="http://schemas.microsoft.com/office/drawing/2014/main" id="{E0D58862-7535-4632-AF08-74DA0563CF69}"/>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BC2CC7A1-5547-4BFA-B3D6-625E4F59267C}"/>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3249219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pPr>
                  <a:lnSpc>
                    <a:spcPct val="120000"/>
                  </a:lnSpc>
                </a:pPr>
                <a:r>
                  <a:rPr lang="en-US" dirty="0"/>
                  <a:t>GPSO specified by equation 2.1 and probabilistic GPSO specified by equation 2.5 are tested with basic PSO specified by equation 1.4. The cost function (fitness function) is [5, p. 24]:</a:t>
                </a:r>
              </a:p>
              <a:p>
                <a:pPr marL="0" indent="0">
                  <a:lnSpc>
                    <a:spcPct val="120000"/>
                  </a:lnSpc>
                  <a:buNone/>
                </a:pPr>
                <a14:m>
                  <m:oMathPara xmlns:m="http://schemas.openxmlformats.org/officeDocument/2006/math">
                    <m:oMathParaPr>
                      <m:jc m:val="right"/>
                    </m:oMathParaPr>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e>
                            <m:sup>
                              <m:r>
                                <a:rPr lang="en-US" i="1">
                                  <a:latin typeface="Cambria Math" panose="02040503050406030204" pitchFamily="18" charset="0"/>
                                </a:rPr>
                                <m:t>𝑇</m:t>
                              </m:r>
                            </m:sup>
                          </m:sSup>
                        </m:e>
                      </m:d>
                      <m:r>
                        <a:rPr lang="en-US" i="1">
                          <a:latin typeface="Cambria Math" panose="02040503050406030204" pitchFamily="18" charset="0"/>
                        </a:rPr>
                        <m:t>=−</m:t>
                      </m:r>
                      <m:r>
                        <m:rPr>
                          <m:sty m:val="p"/>
                        </m:rPr>
                        <a:rPr lang="en-US">
                          <a:latin typeface="Cambria Math" panose="02040503050406030204" pitchFamily="18" charset="0"/>
                        </a:rPr>
                        <m:t>cos</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sty m:val="p"/>
                        </m:rPr>
                        <a:rPr lang="en-US">
                          <a:latin typeface="Cambria Math" panose="02040503050406030204" pitchFamily="18" charset="0"/>
                        </a:rPr>
                        <m:t>cos</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d>
                      <m:r>
                        <m:rPr>
                          <m:sty m:val="p"/>
                        </m:rPr>
                        <a:rPr lang="en-US">
                          <a:latin typeface="Cambria Math" panose="02040503050406030204" pitchFamily="18" charset="0"/>
                        </a:rPr>
                        <m:t>exp</m:t>
                      </m:r>
                      <m:d>
                        <m:dPr>
                          <m:ctrlPr>
                            <a:rPr lang="en-US" i="1">
                              <a:latin typeface="Cambria Math" panose="02040503050406030204" pitchFamily="18" charset="0"/>
                            </a:rPr>
                          </m:ctrlPr>
                        </m:dPr>
                        <m:e>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𝜋</m:t>
                                  </m:r>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𝜋</m:t>
                                  </m:r>
                                </m:e>
                              </m:d>
                            </m:e>
                            <m:sup>
                              <m:r>
                                <a:rPr lang="en-US" i="1">
                                  <a:latin typeface="Cambria Math" panose="02040503050406030204" pitchFamily="18" charset="0"/>
                                </a:rPr>
                                <m:t>2</m:t>
                              </m:r>
                            </m:sup>
                          </m:sSup>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3.1</m:t>
                          </m:r>
                        </m:e>
                      </m:d>
                    </m:oMath>
                  </m:oMathPara>
                </a14:m>
                <a:endParaRPr lang="en-US" dirty="0"/>
              </a:p>
              <a:p>
                <a:pPr>
                  <a:lnSpc>
                    <a:spcPct val="120000"/>
                  </a:lnSpc>
                </a:pPr>
                <a:r>
                  <a:rPr lang="en-US" dirty="0"/>
                  <a:t>The lower bound and upper bound of positions in initialization stage are </a:t>
                </a:r>
                <a:r>
                  <a:rPr lang="en-US" b="1" i="1" dirty="0"/>
                  <a:t>l</a:t>
                </a:r>
                <a:r>
                  <a:rPr lang="en-US" dirty="0"/>
                  <a:t> = (–10, –10)</a:t>
                </a:r>
                <a:r>
                  <a:rPr lang="en-US" i="1" baseline="30000" dirty="0"/>
                  <a:t>T</a:t>
                </a:r>
                <a:r>
                  <a:rPr lang="en-US" dirty="0"/>
                  <a:t> and </a:t>
                </a:r>
                <a:r>
                  <a:rPr lang="en-US" b="1" i="1" dirty="0"/>
                  <a:t>u</a:t>
                </a:r>
                <a:r>
                  <a:rPr lang="en-US" dirty="0"/>
                  <a:t> = (10, 10)</a:t>
                </a:r>
                <a:r>
                  <a:rPr lang="en-US" i="1" baseline="30000" dirty="0"/>
                  <a:t>T</a:t>
                </a:r>
                <a:r>
                  <a:rPr lang="en-US" dirty="0"/>
                  <a:t>. The terminated condition is that the bias of the current global best value and the previous global best value is less than </a:t>
                </a:r>
                <a:r>
                  <a:rPr lang="en-US" i="1" dirty="0"/>
                  <a:t>ε</a:t>
                </a:r>
                <a:r>
                  <a:rPr lang="en-US" dirty="0"/>
                  <a:t> = 0.01. Parameters of GPSO are </a:t>
                </a:r>
                <a:r>
                  <a:rPr lang="en-US" i="1" dirty="0"/>
                  <a:t>ϕ</a:t>
                </a:r>
                <a:r>
                  <a:rPr lang="en-US" baseline="-25000" dirty="0"/>
                  <a:t>1</a:t>
                </a:r>
                <a:r>
                  <a:rPr lang="en-US" dirty="0"/>
                  <a:t> = </a:t>
                </a:r>
                <a:r>
                  <a:rPr lang="en-US" i="1" dirty="0"/>
                  <a:t>ϕ</a:t>
                </a:r>
                <a:r>
                  <a:rPr lang="en-US" baseline="-25000" dirty="0"/>
                  <a:t>2</a:t>
                </a:r>
                <a:r>
                  <a:rPr lang="en-US" dirty="0"/>
                  <a:t> = </a:t>
                </a:r>
                <a:r>
                  <a:rPr lang="en-US" i="1" dirty="0"/>
                  <a:t>ϕ</a:t>
                </a:r>
                <a:r>
                  <a:rPr lang="en-US" dirty="0"/>
                  <a:t> = 2.05, </a:t>
                </a:r>
                <a:r>
                  <a:rPr lang="en-US" i="1" dirty="0"/>
                  <a:t>ω</a:t>
                </a:r>
                <a:r>
                  <a:rPr lang="en-US" dirty="0"/>
                  <a:t> = 1, and </a:t>
                </a:r>
                <a:r>
                  <a:rPr lang="en-US" i="1" dirty="0"/>
                  <a:t>χ</a:t>
                </a:r>
                <a:r>
                  <a:rPr lang="en-US" dirty="0"/>
                  <a:t> = 0.7298. Parameters of probabilistic GPSO are </a:t>
                </a:r>
                <a:r>
                  <a:rPr lang="en-US" i="1" dirty="0"/>
                  <a:t>ϕ</a:t>
                </a:r>
                <a:r>
                  <a:rPr lang="en-US" baseline="-25000" dirty="0"/>
                  <a:t>1</a:t>
                </a:r>
                <a:r>
                  <a:rPr lang="en-US" dirty="0"/>
                  <a:t> = </a:t>
                </a:r>
                <a:r>
                  <a:rPr lang="en-US" i="1" dirty="0"/>
                  <a:t>ϕ</a:t>
                </a:r>
                <a:r>
                  <a:rPr lang="en-US" baseline="-25000" dirty="0"/>
                  <a:t>2</a:t>
                </a:r>
                <a:r>
                  <a:rPr lang="en-US" dirty="0"/>
                  <a:t> = </a:t>
                </a:r>
                <a:r>
                  <a:rPr lang="en-US" i="1" dirty="0"/>
                  <a:t>ϕ</a:t>
                </a:r>
                <a:r>
                  <a:rPr lang="en-US" dirty="0"/>
                  <a:t> = 2.05. Parameters of basic PSO are </a:t>
                </a:r>
                <a:r>
                  <a:rPr lang="en-US" i="1" dirty="0"/>
                  <a:t>ϕ</a:t>
                </a:r>
                <a:r>
                  <a:rPr lang="en-US" baseline="-25000" dirty="0"/>
                  <a:t>1</a:t>
                </a:r>
                <a:r>
                  <a:rPr lang="en-US" dirty="0"/>
                  <a:t> = </a:t>
                </a:r>
                <a:r>
                  <a:rPr lang="en-US" i="1" dirty="0"/>
                  <a:t>ϕ</a:t>
                </a:r>
                <a:r>
                  <a:rPr lang="en-US" baseline="-25000" dirty="0"/>
                  <a:t>2</a:t>
                </a:r>
                <a:r>
                  <a:rPr lang="en-US" dirty="0"/>
                  <a:t> = 2.05 and χ = 0.7298. The swarm size is 50.</a:t>
                </a:r>
              </a:p>
              <a:p>
                <a:pPr>
                  <a:lnSpc>
                    <a:spcPct val="120000"/>
                  </a:lnSpc>
                </a:pPr>
                <a:r>
                  <a:rPr lang="en-US" dirty="0"/>
                  <a:t>Dynamic topology is established at each iteration by a so-called fitness distance ratio (FDR) [2, p. 8]. Given target particle </a:t>
                </a:r>
                <a:r>
                  <a:rPr lang="en-US" i="1" dirty="0" err="1"/>
                  <a:t>i</a:t>
                </a:r>
                <a:r>
                  <a:rPr lang="en-US" dirty="0"/>
                  <a:t> and another particle </a:t>
                </a:r>
                <a:r>
                  <a:rPr lang="en-US" i="1" dirty="0"/>
                  <a:t>j</a:t>
                </a:r>
                <a:r>
                  <a:rPr lang="en-US" dirty="0"/>
                  <a:t>, their FDR is the ratio of the difference between </a:t>
                </a:r>
                <a:r>
                  <a:rPr lang="en-US" i="1" dirty="0"/>
                  <a:t>f</a:t>
                </a:r>
                <a:r>
                  <a:rPr lang="en-US" dirty="0"/>
                  <a:t>(</a:t>
                </a:r>
                <a:r>
                  <a:rPr lang="en-US" b="1" i="1" dirty="0"/>
                  <a:t>x</a:t>
                </a:r>
                <a:r>
                  <a:rPr lang="en-US" i="1" baseline="-25000" dirty="0"/>
                  <a:t>i</a:t>
                </a:r>
                <a:r>
                  <a:rPr lang="en-US" dirty="0"/>
                  <a:t>) and </a:t>
                </a:r>
                <a:r>
                  <a:rPr lang="en-US" i="1" dirty="0"/>
                  <a:t>f</a:t>
                </a:r>
                <a:r>
                  <a:rPr lang="en-US" dirty="0"/>
                  <a:t>(</a:t>
                </a:r>
                <a:r>
                  <a:rPr lang="en-US" b="1" i="1" dirty="0" err="1"/>
                  <a:t>x</a:t>
                </a:r>
                <a:r>
                  <a:rPr lang="en-US" i="1" baseline="-25000" dirty="0" err="1"/>
                  <a:t>j</a:t>
                </a:r>
                <a:r>
                  <a:rPr lang="en-US" dirty="0"/>
                  <a:t>) to the Euclidean difference between </a:t>
                </a:r>
                <a:r>
                  <a:rPr lang="en-US" b="1" i="1" dirty="0"/>
                  <a:t>x</a:t>
                </a:r>
                <a:r>
                  <a:rPr lang="en-US" i="1" baseline="-25000" dirty="0"/>
                  <a:t>i</a:t>
                </a:r>
                <a:r>
                  <a:rPr lang="en-US" dirty="0"/>
                  <a:t> and </a:t>
                </a:r>
                <a:r>
                  <a:rPr lang="en-US" b="1" i="1" dirty="0" err="1"/>
                  <a:t>x</a:t>
                </a:r>
                <a:r>
                  <a:rPr lang="en-US" i="1" baseline="-25000" dirty="0" err="1"/>
                  <a:t>j</a:t>
                </a:r>
                <a:r>
                  <a:rPr lang="en-US" dirty="0"/>
                  <a:t>. If FDR(</a:t>
                </a:r>
                <a:r>
                  <a:rPr lang="en-US" b="1" i="1" dirty="0"/>
                  <a:t>x</a:t>
                </a:r>
                <a:r>
                  <a:rPr lang="en-US" i="1" baseline="-25000" dirty="0"/>
                  <a:t>i</a:t>
                </a:r>
                <a:r>
                  <a:rPr lang="en-US" dirty="0"/>
                  <a:t>, </a:t>
                </a:r>
                <a:r>
                  <a:rPr lang="en-US" b="1" i="1" dirty="0" err="1"/>
                  <a:t>x</a:t>
                </a:r>
                <a:r>
                  <a:rPr lang="en-US" i="1" baseline="-25000" dirty="0" err="1"/>
                  <a:t>j</a:t>
                </a:r>
                <a:r>
                  <a:rPr lang="en-US" dirty="0"/>
                  <a:t>) is larger than a threshold (&gt; 1), the particle </a:t>
                </a:r>
                <a:r>
                  <a:rPr lang="en-US" i="1" dirty="0"/>
                  <a:t>j</a:t>
                </a:r>
                <a:r>
                  <a:rPr lang="en-US" dirty="0"/>
                  <a:t> is a neighbor of the target particle </a:t>
                </a:r>
                <a:r>
                  <a:rPr lang="en-US" i="1" dirty="0" err="1"/>
                  <a:t>i</a:t>
                </a:r>
                <a:r>
                  <a:rPr lang="en-US" dirty="0"/>
                  <a:t>.</a:t>
                </a:r>
              </a:p>
              <a:p>
                <a:pPr marL="0" indent="0">
                  <a:lnSpc>
                    <a:spcPct val="120000"/>
                  </a:lnSpc>
                  <a:buNone/>
                </a:pPr>
                <a14:m>
                  <m:oMathPara xmlns:m="http://schemas.openxmlformats.org/officeDocument/2006/math">
                    <m:oMathParaPr>
                      <m:jc m:val="centerGroup"/>
                    </m:oMathParaPr>
                    <m:oMath xmlns:m="http://schemas.openxmlformats.org/officeDocument/2006/math">
                      <m:r>
                        <m:rPr>
                          <m:sty m:val="p"/>
                        </m:rPr>
                        <a:rPr lang="en-US">
                          <a:latin typeface="Cambria Math" panose="02040503050406030204" pitchFamily="18" charset="0"/>
                        </a:rPr>
                        <m:t>FDR</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e>
                          </m:d>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𝑗</m:t>
                                  </m:r>
                                </m:sub>
                              </m:sSub>
                            </m:e>
                          </m:d>
                        </m:den>
                      </m:f>
                    </m:oMath>
                  </m:oMathPara>
                </a14:m>
                <a:endParaRPr lang="en-US" dirty="0"/>
              </a:p>
              <a:p>
                <a:pPr>
                  <a:lnSpc>
                    <a:spcPct val="120000"/>
                  </a:lnSpc>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589" r="-58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57C667D-3867-4299-8481-161C344AB00F}" type="datetime1">
              <a:rPr lang="en-US" smtClean="0"/>
              <a:t>17/03/2021</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342459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7AB7-0202-4147-AA95-E447EA222772}"/>
              </a:ext>
            </a:extLst>
          </p:cNvPr>
          <p:cNvSpPr>
            <a:spLocks noGrp="1"/>
          </p:cNvSpPr>
          <p:nvPr>
            <p:ph type="title"/>
          </p:nvPr>
        </p:nvSpPr>
        <p:spPr/>
        <p:txBody>
          <a:bodyPr/>
          <a:lstStyle/>
          <a:p>
            <a:r>
              <a:rPr lang="en-US" dirty="0"/>
              <a:t>3. Experimental results</a:t>
            </a:r>
          </a:p>
        </p:txBody>
      </p:sp>
      <p:sp>
        <p:nvSpPr>
          <p:cNvPr id="3" name="Content Placeholder 2">
            <a:extLst>
              <a:ext uri="{FF2B5EF4-FFF2-40B4-BE49-F238E27FC236}">
                <a16:creationId xmlns:a16="http://schemas.microsoft.com/office/drawing/2014/main" id="{50DA136A-E643-42CA-814A-5377F3F62917}"/>
              </a:ext>
            </a:extLst>
          </p:cNvPr>
          <p:cNvSpPr>
            <a:spLocks noGrp="1"/>
          </p:cNvSpPr>
          <p:nvPr>
            <p:ph idx="1"/>
          </p:nvPr>
        </p:nvSpPr>
        <p:spPr>
          <a:xfrm>
            <a:off x="429491" y="914400"/>
            <a:ext cx="11263745" cy="3796146"/>
          </a:xfrm>
        </p:spPr>
        <p:txBody>
          <a:bodyPr>
            <a:noAutofit/>
          </a:bodyPr>
          <a:lstStyle/>
          <a:p>
            <a:r>
              <a:rPr lang="en-US" sz="2100" dirty="0"/>
              <a:t>The true best value of the target function specified by equation 3.1 is –1 and its true global optimizer is </a:t>
            </a:r>
            <a:r>
              <a:rPr lang="en-US" sz="2100" b="1" i="1" dirty="0"/>
              <a:t>x</a:t>
            </a:r>
            <a:r>
              <a:rPr lang="en-US" sz="2100" baseline="30000" dirty="0"/>
              <a:t>*</a:t>
            </a:r>
            <a:r>
              <a:rPr lang="en-US" sz="2100" dirty="0"/>
              <a:t> = (3.1416, 3.1416)</a:t>
            </a:r>
            <a:r>
              <a:rPr lang="en-US" sz="2100" i="1" baseline="30000" dirty="0"/>
              <a:t>T</a:t>
            </a:r>
            <a:r>
              <a:rPr lang="en-US" sz="2100" dirty="0"/>
              <a:t>. From the experiment, basic PSO, GPSO, and probabilistic GPSO converge to best values –0.9842, –0.9973, and –0.9999 with global best positions (3.0421, 3.1151)</a:t>
            </a:r>
            <a:r>
              <a:rPr lang="en-US" sz="2100" i="1" baseline="30000" dirty="0"/>
              <a:t>T</a:t>
            </a:r>
            <a:r>
              <a:rPr lang="en-US" sz="2100" dirty="0"/>
              <a:t>, (3.1837, 3.1352)</a:t>
            </a:r>
            <a:r>
              <a:rPr lang="en-US" sz="2100" i="1" baseline="30000" dirty="0"/>
              <a:t>T</a:t>
            </a:r>
            <a:r>
              <a:rPr lang="en-US" sz="2100" dirty="0"/>
              <a:t>, and (3.1464, 3.1485)</a:t>
            </a:r>
            <a:r>
              <a:rPr lang="en-US" sz="2100" i="1" baseline="30000" dirty="0"/>
              <a:t>T</a:t>
            </a:r>
            <a:r>
              <a:rPr lang="en-US" sz="2100" dirty="0"/>
              <a:t> after 6, 18, and 18 iterations, respectively.</a:t>
            </a:r>
          </a:p>
          <a:p>
            <a:r>
              <a:rPr lang="en-US" sz="2100" dirty="0"/>
              <a:t>Fitness bias and optimizer bias of probabilistic PSO are smallest. Therefore, probabilistic PSO is the preeminent one. Basic PSO converges soonest after 6 iterations but basic PSO copes with the premature problem due to lowest converged fitness value whereas both GPSO and probabilistic GPSO solve the premature problem with better converged fitness values (–0.9973 and –0.9999) but they require more iterations (18). The reason that GPSO is better than basic PSO is combination of local best topology and global best topology in GPSO. The event that probabilistic GPSO is better than GPSO proves that the probabilistic constriction coefficient can solve the dynamic problem.</a:t>
            </a:r>
          </a:p>
          <a:p>
            <a:endParaRPr lang="en-US" sz="2100" dirty="0"/>
          </a:p>
        </p:txBody>
      </p:sp>
      <p:sp>
        <p:nvSpPr>
          <p:cNvPr id="4" name="Date Placeholder 3">
            <a:extLst>
              <a:ext uri="{FF2B5EF4-FFF2-40B4-BE49-F238E27FC236}">
                <a16:creationId xmlns:a16="http://schemas.microsoft.com/office/drawing/2014/main" id="{B6D28648-9AB9-430A-B8F0-7BD4DA0C1DD6}"/>
              </a:ext>
            </a:extLst>
          </p:cNvPr>
          <p:cNvSpPr>
            <a:spLocks noGrp="1"/>
          </p:cNvSpPr>
          <p:nvPr>
            <p:ph type="dt" sz="half" idx="10"/>
          </p:nvPr>
        </p:nvSpPr>
        <p:spPr/>
        <p:txBody>
          <a:bodyPr/>
          <a:lstStyle/>
          <a:p>
            <a:fld id="{4E10A670-4E98-4FA5-A2C2-4F9C00874B7B}" type="datetime1">
              <a:rPr lang="en-US" smtClean="0"/>
              <a:t>17/03/2021</a:t>
            </a:fld>
            <a:endParaRPr lang="en-US" dirty="0"/>
          </a:p>
        </p:txBody>
      </p:sp>
      <p:sp>
        <p:nvSpPr>
          <p:cNvPr id="5" name="Footer Placeholder 4">
            <a:extLst>
              <a:ext uri="{FF2B5EF4-FFF2-40B4-BE49-F238E27FC236}">
                <a16:creationId xmlns:a16="http://schemas.microsoft.com/office/drawing/2014/main" id="{AF0EC706-D6DB-471E-B198-55DD27A013E9}"/>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79BFF464-0C47-4B75-95DB-E64EADD5740C}"/>
              </a:ext>
            </a:extLst>
          </p:cNvPr>
          <p:cNvSpPr>
            <a:spLocks noGrp="1"/>
          </p:cNvSpPr>
          <p:nvPr>
            <p:ph type="sldNum" sz="quarter" idx="12"/>
          </p:nvPr>
        </p:nvSpPr>
        <p:spPr/>
        <p:txBody>
          <a:bodyPr/>
          <a:lstStyle/>
          <a:p>
            <a:fld id="{5DB5036F-1FF2-46C4-8D2B-59C7E3B91952}" type="slidenum">
              <a:rPr lang="en-US" smtClean="0"/>
              <a:pPr/>
              <a:t>19</a:t>
            </a:fld>
            <a:endParaRPr lang="en-US"/>
          </a:p>
        </p:txBody>
      </p:sp>
      <p:graphicFrame>
        <p:nvGraphicFramePr>
          <p:cNvPr id="7" name="Table 7">
            <a:extLst>
              <a:ext uri="{FF2B5EF4-FFF2-40B4-BE49-F238E27FC236}">
                <a16:creationId xmlns:a16="http://schemas.microsoft.com/office/drawing/2014/main" id="{7E0432CB-1719-460B-9F32-4A4361A03728}"/>
              </a:ext>
            </a:extLst>
          </p:cNvPr>
          <p:cNvGraphicFramePr>
            <a:graphicFrameLocks noGrp="1"/>
          </p:cNvGraphicFramePr>
          <p:nvPr>
            <p:extLst>
              <p:ext uri="{D42A27DB-BD31-4B8C-83A1-F6EECF244321}">
                <p14:modId xmlns:p14="http://schemas.microsoft.com/office/powerpoint/2010/main" val="2007800544"/>
              </p:ext>
            </p:extLst>
          </p:nvPr>
        </p:nvGraphicFramePr>
        <p:xfrm>
          <a:off x="2951018" y="4668066"/>
          <a:ext cx="6456217" cy="1600200"/>
        </p:xfrm>
        <a:graphic>
          <a:graphicData uri="http://schemas.openxmlformats.org/drawingml/2006/table">
            <a:tbl>
              <a:tblPr firstRow="1" bandRow="1">
                <a:tableStyleId>{073A0DAA-6AF3-43AB-8588-CEC1D06C72B9}</a:tableStyleId>
              </a:tblPr>
              <a:tblGrid>
                <a:gridCol w="1939637">
                  <a:extLst>
                    <a:ext uri="{9D8B030D-6E8A-4147-A177-3AD203B41FA5}">
                      <a16:colId xmlns:a16="http://schemas.microsoft.com/office/drawing/2014/main" val="2024521591"/>
                    </a:ext>
                  </a:extLst>
                </a:gridCol>
                <a:gridCol w="1288472">
                  <a:extLst>
                    <a:ext uri="{9D8B030D-6E8A-4147-A177-3AD203B41FA5}">
                      <a16:colId xmlns:a16="http://schemas.microsoft.com/office/drawing/2014/main" val="1037435556"/>
                    </a:ext>
                  </a:extLst>
                </a:gridCol>
                <a:gridCol w="1936865">
                  <a:extLst>
                    <a:ext uri="{9D8B030D-6E8A-4147-A177-3AD203B41FA5}">
                      <a16:colId xmlns:a16="http://schemas.microsoft.com/office/drawing/2014/main" val="393998592"/>
                    </a:ext>
                  </a:extLst>
                </a:gridCol>
                <a:gridCol w="1291243">
                  <a:extLst>
                    <a:ext uri="{9D8B030D-6E8A-4147-A177-3AD203B41FA5}">
                      <a16:colId xmlns:a16="http://schemas.microsoft.com/office/drawing/2014/main" val="1758683325"/>
                    </a:ext>
                  </a:extLst>
                </a:gridCol>
              </a:tblGrid>
              <a:tr h="370840">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Fitness bias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Optimizer bias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Converged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iteration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1459402"/>
                  </a:ext>
                </a:extLst>
              </a:tr>
              <a:tr h="370840">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Basic PSO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0.0158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(0.0995, 0.0265)</a:t>
                      </a:r>
                      <a:r>
                        <a:rPr lang="en-US" sz="1600" i="1" baseline="3000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1372515"/>
                  </a:ext>
                </a:extLst>
              </a:tr>
              <a:tr h="370840">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GPSO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0.0027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(0.0421, 0.0064)</a:t>
                      </a:r>
                      <a:r>
                        <a:rPr lang="en-US" sz="1600" i="1" baseline="3000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4772929"/>
                  </a:ext>
                </a:extLst>
              </a:tr>
              <a:tr h="370840">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Probabilistic GPSO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0.0001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(0.0048, 0.0069)</a:t>
                      </a:r>
                      <a:r>
                        <a:rPr lang="en-US" sz="1600" i="1" baseline="3000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0376101"/>
                  </a:ext>
                </a:extLst>
              </a:tr>
            </a:tbl>
          </a:graphicData>
        </a:graphic>
      </p:graphicFrame>
    </p:spTree>
    <p:extLst>
      <p:ext uri="{BB962C8B-B14F-4D97-AF65-F5344CB8AC3E}">
        <p14:creationId xmlns:p14="http://schemas.microsoft.com/office/powerpoint/2010/main" val="272794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85000" lnSpcReduction="10000"/>
          </a:bodyPr>
          <a:lstStyle/>
          <a:p>
            <a:pPr marL="0" indent="0">
              <a:lnSpc>
                <a:spcPct val="120000"/>
              </a:lnSpc>
              <a:buNone/>
            </a:pPr>
            <a:r>
              <a:rPr lang="en-US" dirty="0"/>
              <a:t>Particle swarm optimization (PSO) is an effective algorithm to solve the optimization problem in case that derivative of target function is inexistent or difficult to be determined. Because PSO has many parameters and variants, I propose a general framework of PSO called GPSO which aggregates important parameters and generalizes important variants so that researchers can customize PSO easily. Moreover, two main properties of PSO are exploration and exploitation. The exploration property aims to avoid premature converging so as to reach global optimal solution whereas the exploitation property aims to motivate PSO to converge as fast as possible. These two aspects are equally important. Therefore, GPSO also aims to balance the exploration and the exploitation. It is expected that GPSO supports users to tune parameters for not only solving premature problem but also fast convergence.</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A general framework of PSO - Loc Nguyen - VIT</a:t>
            </a:r>
            <a:endParaRPr lang="en-US" dirty="0"/>
          </a:p>
        </p:txBody>
      </p:sp>
      <p:sp>
        <p:nvSpPr>
          <p:cNvPr id="6" name="Date Placeholder 5"/>
          <p:cNvSpPr>
            <a:spLocks noGrp="1"/>
          </p:cNvSpPr>
          <p:nvPr>
            <p:ph type="dt" sz="half" idx="10"/>
          </p:nvPr>
        </p:nvSpPr>
        <p:spPr/>
        <p:txBody>
          <a:bodyPr/>
          <a:lstStyle/>
          <a:p>
            <a:fld id="{24BDED97-A39D-44EB-ABD8-EFB6D52E3DA3}" type="datetime1">
              <a:rPr lang="en-US" smtClean="0"/>
              <a:t>17/03/2021</a:t>
            </a:fld>
            <a:endParaRPr lang="en-US"/>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a:t>The first purpose of GPSO which is to aggregate important parameters and to generalize important variants is completed with the general form of velocity update rule but the second purpose which is to balance the two PSO properties such as exploration and exploitation is reached at moderate rate although experimental results showed that GPSO and probabilistic GPSO are better than basic PSO due to combination of local best topology and global best topology along with definition of probabilistic constriction coefficient which proved improvement of global convergence. The reason of balance at moderate rate is that dynamic topology in GPSO is supported indirectly via general form of velocity update rule, which is impractical because researchers must modify source code of GPSO in order to define dynamic topology.</a:t>
            </a:r>
          </a:p>
          <a:p>
            <a:pPr>
              <a:lnSpc>
                <a:spcPct val="120000"/>
              </a:lnSpc>
            </a:pPr>
            <a:r>
              <a:rPr lang="en-US" dirty="0"/>
              <a:t>Moreover, premature problem is solved by many other solutions such as dynamic topology, change of fitness function, adaptation (tuning coefficients, adding particles, removing particles, changing particle properties), and diversity control over iterations. In future trend, I will implement dynamic solutions as much as possible.</a:t>
            </a:r>
          </a:p>
        </p:txBody>
      </p:sp>
      <p:sp>
        <p:nvSpPr>
          <p:cNvPr id="4" name="Date Placeholder 3"/>
          <p:cNvSpPr>
            <a:spLocks noGrp="1"/>
          </p:cNvSpPr>
          <p:nvPr>
            <p:ph type="dt" sz="half" idx="10"/>
          </p:nvPr>
        </p:nvSpPr>
        <p:spPr/>
        <p:txBody>
          <a:bodyPr/>
          <a:lstStyle/>
          <a:p>
            <a:fld id="{61B21FAA-78DC-4CB6-B733-ACF0181636B4}" type="datetime1">
              <a:rPr lang="en-US" smtClean="0"/>
              <a:t>17/03/2021</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3414256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21</a:t>
            </a:fld>
            <a:endParaRPr lang="en-US"/>
          </a:p>
        </p:txBody>
      </p:sp>
      <p:sp>
        <p:nvSpPr>
          <p:cNvPr id="3" name="Footer Placeholder 2"/>
          <p:cNvSpPr>
            <a:spLocks noGrp="1"/>
          </p:cNvSpPr>
          <p:nvPr>
            <p:ph type="ftr" sz="quarter" idx="11"/>
          </p:nvPr>
        </p:nvSpPr>
        <p:spPr/>
        <p:txBody>
          <a:bodyPr/>
          <a:lstStyle/>
          <a:p>
            <a:r>
              <a:rPr lang="en-US"/>
              <a:t>A general framework of PSO - Loc Nguyen - VIT</a:t>
            </a:r>
          </a:p>
        </p:txBody>
      </p:sp>
      <p:sp>
        <p:nvSpPr>
          <p:cNvPr id="5" name="Date Placeholder 4"/>
          <p:cNvSpPr>
            <a:spLocks noGrp="1"/>
          </p:cNvSpPr>
          <p:nvPr>
            <p:ph type="dt" sz="half" idx="10"/>
          </p:nvPr>
        </p:nvSpPr>
        <p:spPr/>
        <p:txBody>
          <a:bodyPr/>
          <a:lstStyle/>
          <a:p>
            <a:fld id="{104E6088-58B6-44AB-AC35-471303145D3E}" type="datetime1">
              <a:rPr lang="en-US" smtClean="0"/>
              <a:t>17/03/2021</a:t>
            </a:fld>
            <a:endParaRPr lang="en-US"/>
          </a:p>
        </p:txBody>
      </p:sp>
    </p:spTree>
    <p:extLst>
      <p:ext uri="{BB962C8B-B14F-4D97-AF65-F5344CB8AC3E}">
        <p14:creationId xmlns:p14="http://schemas.microsoft.com/office/powerpoint/2010/main" val="1326608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a:t>Wikipedia, "Particle swarm optimization," Wikimedia Foundation, 7 March 2017. [Online]. Available: https://en.wikipedia.org/wiki/Particle_swarm_optimization. [Accessed 8 April 2017].</a:t>
            </a:r>
          </a:p>
          <a:p>
            <a:pPr marL="457200" indent="-457200">
              <a:buFont typeface="+mj-lt"/>
              <a:buAutoNum type="arabicPeriod"/>
            </a:pPr>
            <a:r>
              <a:rPr lang="en-US" dirty="0"/>
              <a:t>R. </a:t>
            </a:r>
            <a:r>
              <a:rPr lang="en-US" dirty="0" err="1"/>
              <a:t>Poli</a:t>
            </a:r>
            <a:r>
              <a:rPr lang="en-US" dirty="0"/>
              <a:t>, J. Kennedy and T. Blackwell, "Particle swarm optimization," Swarm Intelligence, vol. 1, no. 1, pp. 33-57, June 2007. </a:t>
            </a:r>
          </a:p>
          <a:p>
            <a:pPr marL="457200" indent="-457200">
              <a:buFont typeface="+mj-lt"/>
              <a:buAutoNum type="arabicPeriod"/>
            </a:pPr>
            <a:r>
              <a:rPr lang="en-US" dirty="0"/>
              <a:t>F. Pan, X. Hu, R. Eberhart and Y. Chen, "An Analysis of Bare Bones Particle Swarm," in IEEE Swarm Intelligence Symposium 2008 (SIS 2008), St. Louis, MO, US, 2008. </a:t>
            </a:r>
          </a:p>
          <a:p>
            <a:pPr marL="457200" indent="-457200">
              <a:buFont typeface="+mj-lt"/>
              <a:buAutoNum type="arabicPeriod"/>
            </a:pPr>
            <a:r>
              <a:rPr lang="en-US" dirty="0"/>
              <a:t>M. M. al-</a:t>
            </a:r>
            <a:r>
              <a:rPr lang="en-US" dirty="0" err="1"/>
              <a:t>Rifaie</a:t>
            </a:r>
            <a:r>
              <a:rPr lang="en-US" dirty="0"/>
              <a:t> and T. Blackwell, "Bare Bones Particle Swarms with Jumps," in International Conference on Swarm Intelligence, Brussels, 2012. </a:t>
            </a:r>
          </a:p>
          <a:p>
            <a:pPr marL="457200" indent="-457200">
              <a:buFont typeface="+mj-lt"/>
              <a:buAutoNum type="arabicPeriod"/>
            </a:pPr>
            <a:r>
              <a:rPr lang="en-US" dirty="0"/>
              <a:t>K. Sharma, V. </a:t>
            </a:r>
            <a:r>
              <a:rPr lang="en-US" dirty="0" err="1"/>
              <a:t>Chhamunya</a:t>
            </a:r>
            <a:r>
              <a:rPr lang="en-US" dirty="0"/>
              <a:t>, P. C. Gupta, H. Sharma and J. C. Bansal, "Fitness based Particle Swarm Optimization," International Journal of System Assurance Engineering and Management, vol. 6, no. 3, pp. 319-329, September 2015. </a:t>
            </a:r>
          </a:p>
        </p:txBody>
      </p:sp>
      <p:sp>
        <p:nvSpPr>
          <p:cNvPr id="4" name="Date Placeholder 3"/>
          <p:cNvSpPr>
            <a:spLocks noGrp="1"/>
          </p:cNvSpPr>
          <p:nvPr>
            <p:ph type="dt" sz="half" idx="10"/>
          </p:nvPr>
        </p:nvSpPr>
        <p:spPr/>
        <p:txBody>
          <a:bodyPr/>
          <a:lstStyle/>
          <a:p>
            <a:fld id="{CA263C04-B570-4DAF-88A0-3C52FDDC1937}" type="datetime1">
              <a:rPr lang="en-US" smtClean="0"/>
              <a:t>17/03/2021</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106554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GPSO with probabilistic constriction</a:t>
            </a:r>
          </a:p>
          <a:p>
            <a:pPr marL="457200" indent="-457200">
              <a:buFont typeface="+mj-lt"/>
              <a:buAutoNum type="arabicPeriod"/>
            </a:pPr>
            <a:r>
              <a:rPr lang="en-US" dirty="0"/>
              <a:t>Experimental results</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Date Placeholder 5"/>
          <p:cNvSpPr>
            <a:spLocks noGrp="1"/>
          </p:cNvSpPr>
          <p:nvPr>
            <p:ph type="dt" sz="half" idx="10"/>
          </p:nvPr>
        </p:nvSpPr>
        <p:spPr/>
        <p:txBody>
          <a:bodyPr/>
          <a:lstStyle/>
          <a:p>
            <a:fld id="{25C24866-C684-4F8C-AC50-74D342368667}" type="datetime1">
              <a:rPr lang="en-US" smtClean="0"/>
              <a:t>17/03/2021</a:t>
            </a:fld>
            <a:endParaRPr lang="en-US"/>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a:lnSpc>
                    <a:spcPct val="120000"/>
                  </a:lnSpc>
                </a:pPr>
                <a:r>
                  <a:rPr lang="en-US" dirty="0"/>
                  <a:t>Particle swarm optimization (PSO) algorithm was developed by James Kennedy and Russell C. Eberhart. The main idea of PSO is based on social intelligence when it simulates how a flock of birds search for food. Given a target function known as </a:t>
                </a:r>
                <a:r>
                  <a:rPr lang="en-US" i="1" dirty="0"/>
                  <a:t>cost function</a:t>
                </a:r>
                <a:r>
                  <a:rPr lang="en-US" dirty="0"/>
                  <a:t> or </a:t>
                </a:r>
                <a:r>
                  <a:rPr lang="en-US" i="1" dirty="0"/>
                  <a:t>fitness function f</a:t>
                </a:r>
                <a:r>
                  <a:rPr lang="en-US" dirty="0"/>
                  <a:t>(</a:t>
                </a:r>
                <a:r>
                  <a:rPr lang="en-US" b="1" i="1" dirty="0"/>
                  <a:t>x</a:t>
                </a:r>
                <a:r>
                  <a:rPr lang="en-US" dirty="0"/>
                  <a:t>), the optimization problem is to find out the minimum point </a:t>
                </a:r>
                <a:r>
                  <a:rPr lang="en-US" b="1" i="1" dirty="0"/>
                  <a:t>x</a:t>
                </a:r>
                <a:r>
                  <a:rPr lang="en-US" baseline="30000" dirty="0"/>
                  <a:t>*</a:t>
                </a:r>
                <a:r>
                  <a:rPr lang="en-US" dirty="0"/>
                  <a:t> known as minimizer or optimizer so that </a:t>
                </a:r>
                <a:r>
                  <a:rPr lang="en-US" i="1" dirty="0"/>
                  <a:t>f</a:t>
                </a:r>
                <a:r>
                  <a:rPr lang="en-US" dirty="0"/>
                  <a:t>(</a:t>
                </a:r>
                <a:r>
                  <a:rPr lang="en-US" b="1" i="1" dirty="0"/>
                  <a:t>x</a:t>
                </a:r>
                <a:r>
                  <a:rPr lang="en-US" baseline="30000" dirty="0"/>
                  <a:t>*</a:t>
                </a:r>
                <a:r>
                  <a:rPr lang="en-US" dirty="0"/>
                  <a:t>) is minimal.</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argmin</m:t>
                              </m:r>
                            </m:e>
                            <m:lim>
                              <m:r>
                                <a:rPr lang="en-US" b="1" i="1">
                                  <a:latin typeface="Cambria Math" panose="02040503050406030204" pitchFamily="18" charset="0"/>
                                </a:rPr>
                                <m:t>𝒙</m:t>
                              </m:r>
                            </m:lim>
                          </m:limLow>
                        </m:fName>
                        <m:e>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e>
                      </m:func>
                    </m:oMath>
                  </m:oMathPara>
                </a14:m>
                <a:endParaRPr lang="en-US" dirty="0"/>
              </a:p>
              <a:p>
                <a:pPr>
                  <a:lnSpc>
                    <a:spcPct val="120000"/>
                  </a:lnSpc>
                </a:pPr>
                <a:r>
                  <a:rPr lang="en-US" dirty="0"/>
                  <a:t>Traditional optimization methods such as Newton-Raphson and gradient descent require that </a:t>
                </a:r>
                <a:r>
                  <a:rPr lang="en-US" i="1" dirty="0"/>
                  <a:t>f</a:t>
                </a:r>
                <a:r>
                  <a:rPr lang="en-US" dirty="0"/>
                  <a:t>(</a:t>
                </a:r>
                <a:r>
                  <a:rPr lang="en-US" b="1" i="1" dirty="0"/>
                  <a:t>x</a:t>
                </a:r>
                <a:r>
                  <a:rPr lang="en-US" dirty="0"/>
                  <a:t>) is differentiable. Alternately, PSO does not require existence of differential. PSO scatters a population of candidate optimizers for </a:t>
                </a:r>
                <a:r>
                  <a:rPr lang="en-US" b="1" i="1" dirty="0"/>
                  <a:t>x</a:t>
                </a:r>
                <a:r>
                  <a:rPr lang="en-US" baseline="30000" dirty="0"/>
                  <a:t>*</a:t>
                </a:r>
                <a:r>
                  <a:rPr lang="en-US" dirty="0"/>
                  <a:t> and such population is called swarm whereas each candidate optimizer is called particle. PSO is an iterative algorithm running over many iterations in which every particle is moved at each iteration so that it approaches the global optimizer </a:t>
                </a:r>
                <a:r>
                  <a:rPr lang="en-US" b="1" i="1" dirty="0"/>
                  <a:t>x</a:t>
                </a:r>
                <a:r>
                  <a:rPr lang="en-US" baseline="30000" dirty="0"/>
                  <a:t>*</a:t>
                </a:r>
                <a:r>
                  <a:rPr lang="en-US" dirty="0"/>
                  <a:t>. The movement of each particle is affected by its best position and the best position of the swarm.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824" r="-6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AB82758-EDA2-444B-A780-6EC7ED8D6ABF}" type="datetime1">
              <a:rPr lang="en-US" smtClean="0"/>
              <a:t>17/03/2021</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85FE-CC1C-4CE2-876F-E93CFA7EDA76}"/>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F4A950-818B-47B6-81D4-55A1C11CE7A6}"/>
                  </a:ext>
                </a:extLst>
              </p:cNvPr>
              <p:cNvSpPr>
                <a:spLocks noGrp="1"/>
              </p:cNvSpPr>
              <p:nvPr>
                <p:ph idx="1"/>
              </p:nvPr>
            </p:nvSpPr>
            <p:spPr/>
            <p:txBody>
              <a:bodyPr>
                <a:normAutofit fontScale="85000" lnSpcReduction="10000"/>
              </a:bodyPr>
              <a:lstStyle/>
              <a:p>
                <a:pPr>
                  <a:lnSpc>
                    <a:spcPct val="110000"/>
                  </a:lnSpc>
                </a:pPr>
                <a:r>
                  <a:rPr lang="en-US" i="1" dirty="0"/>
                  <a:t>Input</a:t>
                </a:r>
                <a:r>
                  <a:rPr lang="en-US" dirty="0"/>
                  <a:t>: the swam </a:t>
                </a:r>
                <a:r>
                  <a:rPr lang="en-US" i="1" dirty="0"/>
                  <a:t>S</a:t>
                </a:r>
                <a:r>
                  <a:rPr lang="en-US" dirty="0"/>
                  <a:t> of particles along with their initialized positions and velocities.</a:t>
                </a:r>
              </a:p>
              <a:p>
                <a:pPr>
                  <a:lnSpc>
                    <a:spcPct val="110000"/>
                  </a:lnSpc>
                </a:pPr>
                <a:r>
                  <a:rPr lang="en-US" i="1" dirty="0"/>
                  <a:t>Output</a:t>
                </a:r>
                <a:r>
                  <a:rPr lang="en-US" dirty="0"/>
                  <a:t>: the </a:t>
                </a:r>
                <a:r>
                  <a:rPr lang="en-US" i="1" dirty="0"/>
                  <a:t>global best position </a:t>
                </a:r>
                <a:r>
                  <a:rPr lang="en-US" b="1" i="1" dirty="0" err="1"/>
                  <a:t>p</a:t>
                </a:r>
                <a:r>
                  <a:rPr lang="en-US" i="1" baseline="-25000" dirty="0" err="1"/>
                  <a:t>g</a:t>
                </a:r>
                <a:r>
                  <a:rPr lang="en-US" dirty="0"/>
                  <a:t> of entire swarm so that </a:t>
                </a:r>
                <a:r>
                  <a:rPr lang="en-US" b="1" i="1" dirty="0" err="1"/>
                  <a:t>p</a:t>
                </a:r>
                <a:r>
                  <a:rPr lang="en-US" i="1" baseline="-25000" dirty="0" err="1"/>
                  <a:t>g</a:t>
                </a:r>
                <a:r>
                  <a:rPr lang="en-US" dirty="0"/>
                  <a:t> is equal or approximated to the global minimizer </a:t>
                </a:r>
                <a:r>
                  <a:rPr lang="en-US" b="1" i="1" dirty="0"/>
                  <a:t>x</a:t>
                </a:r>
                <a:r>
                  <a:rPr lang="en-US" baseline="30000" dirty="0"/>
                  <a:t>*</a:t>
                </a:r>
                <a:r>
                  <a:rPr lang="en-US" dirty="0"/>
                  <a:t>.</a:t>
                </a:r>
              </a:p>
              <a:p>
                <a:pPr>
                  <a:lnSpc>
                    <a:spcPct val="110000"/>
                  </a:lnSpc>
                </a:pPr>
                <a:r>
                  <a:rPr lang="en-US" i="1" dirty="0"/>
                  <a:t>Initialize</a:t>
                </a:r>
                <a:r>
                  <a:rPr lang="en-US" dirty="0"/>
                  <a:t>: let </a:t>
                </a:r>
                <a:r>
                  <a:rPr lang="en-US" b="1" i="1" dirty="0"/>
                  <a:t>l</a:t>
                </a:r>
                <a:r>
                  <a:rPr lang="en-US" dirty="0"/>
                  <a:t> and </a:t>
                </a:r>
                <a:r>
                  <a:rPr lang="en-US" b="1" i="1" dirty="0"/>
                  <a:t>u</a:t>
                </a:r>
                <a:r>
                  <a:rPr lang="en-US" dirty="0"/>
                  <a:t> be lower bound and upper bound of particles. All </a:t>
                </a:r>
                <a:r>
                  <a:rPr lang="en-US" i="1" dirty="0"/>
                  <a:t>current positions </a:t>
                </a:r>
                <a:r>
                  <a:rPr lang="en-US" b="1" i="1" dirty="0"/>
                  <a:t>x</a:t>
                </a:r>
                <a:r>
                  <a:rPr lang="en-US" i="1" baseline="-25000" dirty="0"/>
                  <a:t>i</a:t>
                </a:r>
                <a:r>
                  <a:rPr lang="en-US" dirty="0"/>
                  <a:t> of all particles are initialized randomly. Moreover, their </a:t>
                </a:r>
                <a:r>
                  <a:rPr lang="en-US" i="1" dirty="0"/>
                  <a:t>best positions </a:t>
                </a:r>
                <a:r>
                  <a:rPr lang="en-US" b="1" i="1" dirty="0"/>
                  <a:t>p</a:t>
                </a:r>
                <a:r>
                  <a:rPr lang="en-US" i="1" baseline="-25000" dirty="0"/>
                  <a:t>i </a:t>
                </a:r>
                <a:r>
                  <a:rPr lang="en-US" dirty="0"/>
                  <a:t>are set to be their current positions such that </a:t>
                </a:r>
                <a:r>
                  <a:rPr lang="en-US" b="1" i="1" dirty="0"/>
                  <a:t>p</a:t>
                </a:r>
                <a:r>
                  <a:rPr lang="en-US" i="1" baseline="-25000" dirty="0"/>
                  <a:t>i</a:t>
                </a:r>
                <a:r>
                  <a:rPr lang="en-US" dirty="0"/>
                  <a:t> = </a:t>
                </a:r>
                <a:r>
                  <a:rPr lang="en-US" b="1" i="1" dirty="0"/>
                  <a:t>x</a:t>
                </a:r>
                <a:r>
                  <a:rPr lang="en-US" i="1" baseline="-25000" dirty="0"/>
                  <a:t>i</a:t>
                </a:r>
                <a:r>
                  <a:rPr lang="en-US" dirty="0"/>
                  <a:t>.</a:t>
                </a:r>
              </a:p>
              <a:p>
                <a:pPr>
                  <a:lnSpc>
                    <a:spcPct val="110000"/>
                  </a:lnSpc>
                </a:pPr>
                <a:r>
                  <a:rPr lang="en-US" i="1" dirty="0"/>
                  <a:t>Initialize</a:t>
                </a:r>
                <a:r>
                  <a:rPr lang="en-US" dirty="0"/>
                  <a:t>: all current </a:t>
                </a:r>
                <a:r>
                  <a:rPr lang="en-US" i="1" dirty="0"/>
                  <a:t>velocities</a:t>
                </a:r>
                <a:r>
                  <a:rPr lang="en-US" dirty="0"/>
                  <a:t> </a:t>
                </a:r>
                <a:r>
                  <a:rPr lang="en-US" b="1" i="1" dirty="0"/>
                  <a:t>v</a:t>
                </a:r>
                <a:r>
                  <a:rPr lang="en-US" i="1" baseline="-25000" dirty="0"/>
                  <a:t>i</a:t>
                </a:r>
                <a:r>
                  <a:rPr lang="en-US" dirty="0"/>
                  <a:t> of all particles are initialized randomly in the range from –|</a:t>
                </a:r>
                <a:r>
                  <a:rPr lang="en-US" b="1" i="1" dirty="0"/>
                  <a:t>u</a:t>
                </a:r>
                <a:r>
                  <a:rPr lang="en-US" dirty="0"/>
                  <a:t> – </a:t>
                </a:r>
                <a:r>
                  <a:rPr lang="en-US" b="1" i="1" dirty="0"/>
                  <a:t>l</a:t>
                </a:r>
                <a:r>
                  <a:rPr lang="en-US" dirty="0"/>
                  <a:t>| to |</a:t>
                </a:r>
                <a:r>
                  <a:rPr lang="en-US" b="1" i="1" dirty="0"/>
                  <a:t>u</a:t>
                </a:r>
                <a:r>
                  <a:rPr lang="en-US" dirty="0"/>
                  <a:t> – </a:t>
                </a:r>
                <a:r>
                  <a:rPr lang="en-US" b="1" i="1" dirty="0"/>
                  <a:t>l</a:t>
                </a:r>
                <a:r>
                  <a:rPr lang="en-US" dirty="0"/>
                  <a:t>|.</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𝑛</m:t>
                                  </m:r>
                                </m:sub>
                              </m:sSub>
                            </m:e>
                          </m:d>
                        </m:e>
                        <m:sup>
                          <m:r>
                            <a:rPr lang="en-US" b="0" i="1" smtClean="0">
                              <a:latin typeface="Cambria Math" panose="02040503050406030204" pitchFamily="18" charset="0"/>
                            </a:rPr>
                            <m:t>𝑇</m:t>
                          </m:r>
                        </m:sup>
                      </m:sSup>
                      <m:r>
                        <m:rPr>
                          <m:sty m:val="p"/>
                        </m:rPr>
                        <a:rPr lang="en-US">
                          <a:latin typeface="Cambria Math" panose="02040503050406030204" pitchFamily="18" charset="0"/>
                        </a:rPr>
                        <m:t>where</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𝒖</m:t>
                              </m:r>
                              <m:r>
                                <a:rPr lang="en-US" i="1">
                                  <a:latin typeface="Cambria Math" panose="02040503050406030204" pitchFamily="18" charset="0"/>
                                </a:rPr>
                                <m:t>−</m:t>
                              </m:r>
                              <m:r>
                                <a:rPr lang="en-US" b="1" i="1">
                                  <a:latin typeface="Cambria Math" panose="02040503050406030204" pitchFamily="18" charset="0"/>
                                </a:rPr>
                                <m:t>𝒍</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𝒖</m:t>
                              </m:r>
                              <m:r>
                                <a:rPr lang="en-US" i="1">
                                  <a:latin typeface="Cambria Math" panose="02040503050406030204" pitchFamily="18" charset="0"/>
                                </a:rPr>
                                <m:t>−</m:t>
                              </m:r>
                              <m:r>
                                <a:rPr lang="en-US" b="1" i="1">
                                  <a:latin typeface="Cambria Math" panose="02040503050406030204" pitchFamily="18" charset="0"/>
                                </a:rPr>
                                <m:t>𝒍</m:t>
                              </m:r>
                            </m:e>
                          </m:d>
                        </m:e>
                      </m:d>
                    </m:oMath>
                  </m:oMathPara>
                </a14:m>
                <a:endParaRPr lang="en-US" dirty="0"/>
              </a:p>
              <a:p>
                <a:pPr>
                  <a:lnSpc>
                    <a:spcPct val="110000"/>
                  </a:lnSpc>
                </a:pPr>
                <a:r>
                  <a:rPr lang="en-US" i="1" dirty="0"/>
                  <a:t>Initialize</a:t>
                </a:r>
                <a:r>
                  <a:rPr lang="en-US" dirty="0"/>
                  <a:t>: </a:t>
                </a:r>
                <a:r>
                  <a:rPr lang="en-US" b="1" i="1" dirty="0" err="1"/>
                  <a:t>p</a:t>
                </a:r>
                <a:r>
                  <a:rPr lang="en-US" i="1" baseline="-25000" dirty="0" err="1"/>
                  <a:t>g</a:t>
                </a:r>
                <a:r>
                  <a:rPr lang="en-US" dirty="0"/>
                  <a:t> is the best among local best positions.</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argmin</m:t>
                              </m:r>
                            </m:e>
                            <m:lim>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lim>
                          </m:limLow>
                        </m:fName>
                        <m:e>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e>
                          </m:d>
                        </m:e>
                      </m:func>
                    </m:oMath>
                  </m:oMathPara>
                </a14:m>
                <a:endParaRPr lang="en-US" dirty="0"/>
              </a:p>
              <a:p>
                <a:pPr>
                  <a:lnSpc>
                    <a:spcPct val="110000"/>
                  </a:lnSpc>
                </a:pPr>
                <a:r>
                  <a:rPr lang="en-US" i="1" dirty="0"/>
                  <a:t>Main loop</a:t>
                </a:r>
                <a:r>
                  <a:rPr lang="en-US" dirty="0"/>
                  <a:t>: next slide.</a:t>
                </a:r>
              </a:p>
            </p:txBody>
          </p:sp>
        </mc:Choice>
        <mc:Fallback xmlns="">
          <p:sp>
            <p:nvSpPr>
              <p:cNvPr id="3" name="Content Placeholder 2">
                <a:extLst>
                  <a:ext uri="{FF2B5EF4-FFF2-40B4-BE49-F238E27FC236}">
                    <a16:creationId xmlns:a16="http://schemas.microsoft.com/office/drawing/2014/main" id="{95F4A950-818B-47B6-81D4-55A1C11CE7A6}"/>
                  </a:ext>
                </a:extLst>
              </p:cNvPr>
              <p:cNvSpPr>
                <a:spLocks noGrp="1" noRot="1" noChangeAspect="1" noMove="1" noResize="1" noEditPoints="1" noAdjustHandles="1" noChangeArrowheads="1" noChangeShapeType="1" noTextEdit="1"/>
              </p:cNvSpPr>
              <p:nvPr>
                <p:ph idx="1"/>
              </p:nvPr>
            </p:nvSpPr>
            <p:spPr>
              <a:blipFill>
                <a:blip r:embed="rId2"/>
                <a:stretch>
                  <a:fillRect l="-812" t="-942" r="-8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851FC33-DE5B-4882-9A72-DB0CA1DE340A}"/>
              </a:ext>
            </a:extLst>
          </p:cNvPr>
          <p:cNvSpPr>
            <a:spLocks noGrp="1"/>
          </p:cNvSpPr>
          <p:nvPr>
            <p:ph type="dt" sz="half" idx="10"/>
          </p:nvPr>
        </p:nvSpPr>
        <p:spPr/>
        <p:txBody>
          <a:bodyPr/>
          <a:lstStyle/>
          <a:p>
            <a:fld id="{4E10A670-4E98-4FA5-A2C2-4F9C00874B7B}" type="datetime1">
              <a:rPr lang="en-US" smtClean="0"/>
              <a:t>17/03/2021</a:t>
            </a:fld>
            <a:endParaRPr lang="en-US"/>
          </a:p>
        </p:txBody>
      </p:sp>
      <p:sp>
        <p:nvSpPr>
          <p:cNvPr id="5" name="Footer Placeholder 4">
            <a:extLst>
              <a:ext uri="{FF2B5EF4-FFF2-40B4-BE49-F238E27FC236}">
                <a16:creationId xmlns:a16="http://schemas.microsoft.com/office/drawing/2014/main" id="{F45E8ABC-3DBC-4E05-9A13-95D7CE0B7E9C}"/>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B3C41398-B113-4FD2-900D-F5BB2EB0C3A2}"/>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45993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44C8-7406-41E6-B460-739A1ECF2256}"/>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433384-6AF5-4149-B510-F2F53419673C}"/>
                  </a:ext>
                </a:extLst>
              </p:cNvPr>
              <p:cNvSpPr>
                <a:spLocks noGrp="1"/>
              </p:cNvSpPr>
              <p:nvPr>
                <p:ph idx="1"/>
              </p:nvPr>
            </p:nvSpPr>
            <p:spPr/>
            <p:txBody>
              <a:bodyPr>
                <a:normAutofit fontScale="77500" lnSpcReduction="20000"/>
              </a:bodyPr>
              <a:lstStyle/>
              <a:p>
                <a:pPr marL="0" indent="0">
                  <a:lnSpc>
                    <a:spcPct val="120000"/>
                  </a:lnSpc>
                  <a:buNone/>
                </a:pPr>
                <a:r>
                  <a:rPr lang="en-US" dirty="0"/>
                  <a:t>While terminated condition is not met do</a:t>
                </a:r>
              </a:p>
              <a:p>
                <a:pPr marL="457200" indent="0">
                  <a:lnSpc>
                    <a:spcPct val="120000"/>
                  </a:lnSpc>
                  <a:buNone/>
                </a:pPr>
                <a:r>
                  <a:rPr lang="en-US" dirty="0"/>
                  <a:t>For each particle </a:t>
                </a:r>
                <a:r>
                  <a:rPr lang="en-US" i="1" dirty="0" err="1"/>
                  <a:t>i</a:t>
                </a:r>
                <a:r>
                  <a:rPr lang="en-US" dirty="0"/>
                  <a:t> in swarm </a:t>
                </a:r>
                <a:r>
                  <a:rPr lang="en-US" i="1" dirty="0"/>
                  <a:t>S</a:t>
                </a:r>
              </a:p>
              <a:p>
                <a:pPr marL="914400" indent="0">
                  <a:lnSpc>
                    <a:spcPct val="120000"/>
                  </a:lnSpc>
                  <a:buNone/>
                </a:pPr>
                <a:r>
                  <a:rPr lang="en-US" dirty="0"/>
                  <a:t>Velocity of particle </a:t>
                </a:r>
                <a:r>
                  <a:rPr lang="en-US" i="1" dirty="0" err="1"/>
                  <a:t>i</a:t>
                </a:r>
                <a:r>
                  <a:rPr lang="en-US" dirty="0"/>
                  <a:t> is updated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b="0" i="1" smtClean="0">
                          <a:latin typeface="Cambria Math" panose="02040503050406030204" pitchFamily="18" charset="0"/>
                        </a:rPr>
                        <m:t>    </m:t>
                      </m:r>
                      <m:d>
                        <m:dPr>
                          <m:ctrlPr>
                            <a:rPr lang="en-US" i="1" smtClean="0">
                              <a:latin typeface="Cambria Math" panose="02040503050406030204" pitchFamily="18" charset="0"/>
                            </a:rPr>
                          </m:ctrlPr>
                        </m:dPr>
                        <m:e>
                          <m:r>
                            <a:rPr lang="en-US" b="0" i="1" smtClean="0">
                              <a:latin typeface="Cambria Math" panose="02040503050406030204" pitchFamily="18" charset="0"/>
                            </a:rPr>
                            <m:t>1.1</m:t>
                          </m:r>
                        </m:e>
                      </m:d>
                    </m:oMath>
                  </m:oMathPara>
                </a14:m>
                <a:endParaRPr lang="en-US" dirty="0"/>
              </a:p>
              <a:p>
                <a:pPr marL="914400" indent="0">
                  <a:lnSpc>
                    <a:spcPct val="120000"/>
                  </a:lnSpc>
                  <a:buNone/>
                </a:pPr>
                <a:r>
                  <a:rPr lang="en-US" dirty="0"/>
                  <a:t>Position of particle </a:t>
                </a:r>
                <a:r>
                  <a:rPr lang="en-US" i="1" dirty="0"/>
                  <a:t>i</a:t>
                </a:r>
                <a:r>
                  <a:rPr lang="en-US" dirty="0"/>
                  <a:t> is updated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1.2</m:t>
                          </m:r>
                        </m:e>
                      </m:d>
                    </m:oMath>
                  </m:oMathPara>
                </a14:m>
                <a:endParaRPr lang="en-US" dirty="0"/>
              </a:p>
              <a:p>
                <a:pPr marL="914400" indent="0">
                  <a:lnSpc>
                    <a:spcPct val="120000"/>
                  </a:lnSpc>
                  <a:buNone/>
                </a:pPr>
                <a:r>
                  <a:rPr lang="en-US" dirty="0"/>
                  <a:t>If </a:t>
                </a:r>
                <a:r>
                  <a:rPr lang="en-US" i="1" dirty="0"/>
                  <a:t>f</a:t>
                </a:r>
                <a:r>
                  <a:rPr lang="en-US" dirty="0"/>
                  <a:t>(</a:t>
                </a:r>
                <a:r>
                  <a:rPr lang="en-US" b="1" i="1" dirty="0"/>
                  <a:t>x</a:t>
                </a:r>
                <a:r>
                  <a:rPr lang="en-US" i="1" baseline="-25000" dirty="0"/>
                  <a:t>i</a:t>
                </a:r>
                <a:r>
                  <a:rPr lang="en-US" dirty="0"/>
                  <a:t>) &lt; </a:t>
                </a:r>
                <a:r>
                  <a:rPr lang="en-US" i="1" dirty="0"/>
                  <a:t>f</a:t>
                </a:r>
                <a:r>
                  <a:rPr lang="en-US" dirty="0"/>
                  <a:t>(</a:t>
                </a:r>
                <a:r>
                  <a:rPr lang="en-US" b="1" i="1" dirty="0"/>
                  <a:t>p</a:t>
                </a:r>
                <a:r>
                  <a:rPr lang="en-US" i="1" baseline="-25000" dirty="0"/>
                  <a:t>i</a:t>
                </a:r>
                <a:r>
                  <a:rPr lang="en-US" dirty="0"/>
                  <a:t>) then</a:t>
                </a:r>
              </a:p>
              <a:p>
                <a:pPr marL="1371600" indent="0">
                  <a:lnSpc>
                    <a:spcPct val="120000"/>
                  </a:lnSpc>
                  <a:buNone/>
                </a:pPr>
                <a:r>
                  <a:rPr lang="en-US" dirty="0"/>
                  <a:t>The best position of particle </a:t>
                </a:r>
                <a:r>
                  <a:rPr lang="en-US" i="1" dirty="0" err="1"/>
                  <a:t>i</a:t>
                </a:r>
                <a:r>
                  <a:rPr lang="en-US" dirty="0"/>
                  <a:t> is updated: </a:t>
                </a:r>
                <a:r>
                  <a:rPr lang="en-US" b="1" i="1" dirty="0"/>
                  <a:t>p</a:t>
                </a:r>
                <a:r>
                  <a:rPr lang="en-US" i="1" baseline="-25000" dirty="0"/>
                  <a:t>i</a:t>
                </a:r>
                <a:r>
                  <a:rPr lang="en-US" dirty="0"/>
                  <a:t> = </a:t>
                </a:r>
                <a:r>
                  <a:rPr lang="en-US" b="1" i="1" dirty="0"/>
                  <a:t>x</a:t>
                </a:r>
                <a:r>
                  <a:rPr lang="en-US" i="1" baseline="-25000" dirty="0"/>
                  <a:t>i</a:t>
                </a:r>
                <a:endParaRPr lang="en-US" dirty="0"/>
              </a:p>
              <a:p>
                <a:pPr marL="1371600" indent="0">
                  <a:lnSpc>
                    <a:spcPct val="120000"/>
                  </a:lnSpc>
                  <a:buNone/>
                </a:pPr>
                <a:r>
                  <a:rPr lang="en-US" dirty="0"/>
                  <a:t>If </a:t>
                </a:r>
                <a:r>
                  <a:rPr lang="en-US" i="1" dirty="0"/>
                  <a:t>f</a:t>
                </a:r>
                <a:r>
                  <a:rPr lang="en-US" dirty="0"/>
                  <a:t>(</a:t>
                </a:r>
                <a:r>
                  <a:rPr lang="en-US" b="1" i="1" dirty="0"/>
                  <a:t>p</a:t>
                </a:r>
                <a:r>
                  <a:rPr lang="en-US" i="1" baseline="-25000" dirty="0"/>
                  <a:t>i</a:t>
                </a:r>
                <a:r>
                  <a:rPr lang="en-US" dirty="0"/>
                  <a:t>) &lt; </a:t>
                </a:r>
                <a:r>
                  <a:rPr lang="en-US" i="1" dirty="0"/>
                  <a:t>f</a:t>
                </a:r>
                <a:r>
                  <a:rPr lang="en-US" dirty="0"/>
                  <a:t>(</a:t>
                </a:r>
                <a:r>
                  <a:rPr lang="en-US" b="1" i="1" dirty="0" err="1"/>
                  <a:t>p</a:t>
                </a:r>
                <a:r>
                  <a:rPr lang="en-US" i="1" baseline="-25000" dirty="0" err="1"/>
                  <a:t>g</a:t>
                </a:r>
                <a:r>
                  <a:rPr lang="en-US" dirty="0"/>
                  <a:t>) then</a:t>
                </a:r>
              </a:p>
              <a:p>
                <a:pPr marL="1828800" indent="0">
                  <a:lnSpc>
                    <a:spcPct val="120000"/>
                  </a:lnSpc>
                  <a:buNone/>
                </a:pPr>
                <a:r>
                  <a:rPr lang="en-US" dirty="0"/>
                  <a:t>The best position of swarm is updated: </a:t>
                </a:r>
                <a:r>
                  <a:rPr lang="en-US" b="1" i="1" dirty="0" err="1"/>
                  <a:t>p</a:t>
                </a:r>
                <a:r>
                  <a:rPr lang="en-US" i="1" baseline="-25000" dirty="0" err="1"/>
                  <a:t>g</a:t>
                </a:r>
                <a:r>
                  <a:rPr lang="en-US" dirty="0"/>
                  <a:t> = </a:t>
                </a:r>
                <a:r>
                  <a:rPr lang="en-US" b="1" i="1" dirty="0"/>
                  <a:t>p</a:t>
                </a:r>
                <a:r>
                  <a:rPr lang="en-US" i="1" baseline="-25000" dirty="0"/>
                  <a:t>i</a:t>
                </a:r>
                <a:endParaRPr lang="en-US" dirty="0"/>
              </a:p>
              <a:p>
                <a:pPr marL="1371600" indent="0">
                  <a:lnSpc>
                    <a:spcPct val="120000"/>
                  </a:lnSpc>
                  <a:buNone/>
                </a:pPr>
                <a:r>
                  <a:rPr lang="en-US" dirty="0"/>
                  <a:t>End if</a:t>
                </a:r>
              </a:p>
              <a:p>
                <a:pPr marL="914400" indent="0">
                  <a:lnSpc>
                    <a:spcPct val="120000"/>
                  </a:lnSpc>
                  <a:buNone/>
                </a:pPr>
                <a:r>
                  <a:rPr lang="en-US" dirty="0"/>
                  <a:t>End if</a:t>
                </a:r>
              </a:p>
              <a:p>
                <a:pPr marL="457200" indent="0">
                  <a:lnSpc>
                    <a:spcPct val="120000"/>
                  </a:lnSpc>
                  <a:buNone/>
                </a:pPr>
                <a:r>
                  <a:rPr lang="en-US" dirty="0"/>
                  <a:t>End for</a:t>
                </a:r>
              </a:p>
              <a:p>
                <a:pPr marL="0" indent="0">
                  <a:lnSpc>
                    <a:spcPct val="120000"/>
                  </a:lnSpc>
                  <a:buNone/>
                </a:pPr>
                <a:r>
                  <a:rPr lang="en-US" dirty="0"/>
                  <a:t>End while</a:t>
                </a:r>
              </a:p>
            </p:txBody>
          </p:sp>
        </mc:Choice>
        <mc:Fallback xmlns="">
          <p:sp>
            <p:nvSpPr>
              <p:cNvPr id="3" name="Content Placeholder 2">
                <a:extLst>
                  <a:ext uri="{FF2B5EF4-FFF2-40B4-BE49-F238E27FC236}">
                    <a16:creationId xmlns:a16="http://schemas.microsoft.com/office/drawing/2014/main" id="{79433384-6AF5-4149-B510-F2F53419673C}"/>
                  </a:ext>
                </a:extLst>
              </p:cNvPr>
              <p:cNvSpPr>
                <a:spLocks noGrp="1" noRot="1" noChangeAspect="1" noMove="1" noResize="1" noEditPoints="1" noAdjustHandles="1" noChangeArrowheads="1" noChangeShapeType="1" noTextEdit="1"/>
              </p:cNvSpPr>
              <p:nvPr>
                <p:ph idx="1"/>
              </p:nvPr>
            </p:nvSpPr>
            <p:spPr>
              <a:blipFill>
                <a:blip r:embed="rId2"/>
                <a:stretch>
                  <a:fillRect l="-754" t="-82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B1C28E6-D18F-4888-B9A8-86320DEF1EF5}"/>
              </a:ext>
            </a:extLst>
          </p:cNvPr>
          <p:cNvSpPr>
            <a:spLocks noGrp="1"/>
          </p:cNvSpPr>
          <p:nvPr>
            <p:ph type="dt" sz="half" idx="10"/>
          </p:nvPr>
        </p:nvSpPr>
        <p:spPr/>
        <p:txBody>
          <a:bodyPr/>
          <a:lstStyle/>
          <a:p>
            <a:fld id="{4E10A670-4E98-4FA5-A2C2-4F9C00874B7B}" type="datetime1">
              <a:rPr lang="en-US" smtClean="0"/>
              <a:t>17/03/2021</a:t>
            </a:fld>
            <a:endParaRPr lang="en-US"/>
          </a:p>
        </p:txBody>
      </p:sp>
      <p:sp>
        <p:nvSpPr>
          <p:cNvPr id="5" name="Footer Placeholder 4">
            <a:extLst>
              <a:ext uri="{FF2B5EF4-FFF2-40B4-BE49-F238E27FC236}">
                <a16:creationId xmlns:a16="http://schemas.microsoft.com/office/drawing/2014/main" id="{8721C905-D1C6-49A2-8240-AC304936ACF2}"/>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78EFEB43-EB92-41CA-9E82-2D9F0B777A94}"/>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57708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5E56-21F1-4233-A78C-532DC2BE5337}"/>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847AF59-5338-4927-BCAB-16AF40710CDE}"/>
              </a:ext>
            </a:extLst>
          </p:cNvPr>
          <p:cNvSpPr>
            <a:spLocks noGrp="1"/>
          </p:cNvSpPr>
          <p:nvPr>
            <p:ph idx="1"/>
          </p:nvPr>
        </p:nvSpPr>
        <p:spPr/>
        <p:txBody>
          <a:bodyPr/>
          <a:lstStyle/>
          <a:p>
            <a:r>
              <a:rPr lang="en-US" dirty="0"/>
              <a:t>Equation 1.1 is the heart of PSO, which is </a:t>
            </a:r>
            <a:r>
              <a:rPr lang="en-US" i="1" dirty="0"/>
              <a:t>velocity update rule</a:t>
            </a:r>
            <a:r>
              <a:rPr lang="en-US" dirty="0"/>
              <a:t>. Equation 1.2 is </a:t>
            </a:r>
            <a:r>
              <a:rPr lang="en-US" i="1" dirty="0"/>
              <a:t>position update rule</a:t>
            </a:r>
            <a:r>
              <a:rPr lang="en-US" dirty="0"/>
              <a:t>.</a:t>
            </a:r>
          </a:p>
          <a:p>
            <a:r>
              <a:rPr lang="en-US" dirty="0"/>
              <a:t>Two most popular terminated conditions are that the cost function at </a:t>
            </a:r>
            <a:r>
              <a:rPr lang="en-US" b="1" i="1" dirty="0" err="1"/>
              <a:t>p</a:t>
            </a:r>
            <a:r>
              <a:rPr lang="en-US" i="1" baseline="-25000" dirty="0" err="1"/>
              <a:t>g</a:t>
            </a:r>
            <a:r>
              <a:rPr lang="en-US" dirty="0"/>
              <a:t> which is evaluated as </a:t>
            </a:r>
            <a:r>
              <a:rPr lang="en-US" i="1" dirty="0"/>
              <a:t>f</a:t>
            </a:r>
            <a:r>
              <a:rPr lang="en-US" dirty="0"/>
              <a:t>(</a:t>
            </a:r>
            <a:r>
              <a:rPr lang="en-US" b="1" i="1" dirty="0" err="1"/>
              <a:t>p</a:t>
            </a:r>
            <a:r>
              <a:rPr lang="en-US" i="1" baseline="-25000" dirty="0" err="1"/>
              <a:t>g</a:t>
            </a:r>
            <a:r>
              <a:rPr lang="en-US" dirty="0"/>
              <a:t>) is small enough or PSO ran over a large enough number of iterations.</a:t>
            </a:r>
          </a:p>
          <a:p>
            <a:r>
              <a:rPr lang="en-US" dirty="0"/>
              <a:t>Functions </a:t>
            </a:r>
            <a:r>
              <a:rPr lang="en-US" i="1" dirty="0"/>
              <a:t>U</a:t>
            </a:r>
            <a:r>
              <a:rPr lang="en-US" dirty="0"/>
              <a:t>(0, </a:t>
            </a:r>
            <a:r>
              <a:rPr lang="en-US" i="1" dirty="0"/>
              <a:t>ϕ</a:t>
            </a:r>
            <a:r>
              <a:rPr lang="en-US" baseline="-25000" dirty="0"/>
              <a:t>1</a:t>
            </a:r>
            <a:r>
              <a:rPr lang="en-US" dirty="0"/>
              <a:t>) and </a:t>
            </a:r>
            <a:r>
              <a:rPr lang="en-US" i="1" dirty="0"/>
              <a:t>U</a:t>
            </a:r>
            <a:r>
              <a:rPr lang="en-US" dirty="0"/>
              <a:t>(0, </a:t>
            </a:r>
            <a:r>
              <a:rPr lang="en-US" i="1" dirty="0"/>
              <a:t>ϕ</a:t>
            </a:r>
            <a:r>
              <a:rPr lang="en-US" baseline="-25000" dirty="0"/>
              <a:t>2</a:t>
            </a:r>
            <a:r>
              <a:rPr lang="en-US" dirty="0"/>
              <a:t>) generate random vector whose elements are random numbers in ranges [0, </a:t>
            </a:r>
            <a:r>
              <a:rPr lang="en-US" i="1" dirty="0"/>
              <a:t>ϕ</a:t>
            </a:r>
            <a:r>
              <a:rPr lang="en-US" baseline="-25000" dirty="0"/>
              <a:t>1</a:t>
            </a:r>
            <a:r>
              <a:rPr lang="en-US" dirty="0"/>
              <a:t>] and [0, </a:t>
            </a:r>
            <a:r>
              <a:rPr lang="en-US" i="1" dirty="0"/>
              <a:t>ϕ</a:t>
            </a:r>
            <a:r>
              <a:rPr lang="en-US" baseline="-25000" dirty="0"/>
              <a:t>2</a:t>
            </a:r>
            <a:r>
              <a:rPr lang="en-US" dirty="0"/>
              <a:t>], respectively.</a:t>
            </a:r>
          </a:p>
          <a:p>
            <a:r>
              <a:rPr lang="en-US" dirty="0"/>
              <a:t>The operator ⨂ denotes component-wise multiplication of two points [2, p. 3].</a:t>
            </a:r>
          </a:p>
        </p:txBody>
      </p:sp>
      <p:sp>
        <p:nvSpPr>
          <p:cNvPr id="4" name="Date Placeholder 3">
            <a:extLst>
              <a:ext uri="{FF2B5EF4-FFF2-40B4-BE49-F238E27FC236}">
                <a16:creationId xmlns:a16="http://schemas.microsoft.com/office/drawing/2014/main" id="{C7038CEA-1813-4034-81EC-A35939021CEA}"/>
              </a:ext>
            </a:extLst>
          </p:cNvPr>
          <p:cNvSpPr>
            <a:spLocks noGrp="1"/>
          </p:cNvSpPr>
          <p:nvPr>
            <p:ph type="dt" sz="half" idx="10"/>
          </p:nvPr>
        </p:nvSpPr>
        <p:spPr/>
        <p:txBody>
          <a:bodyPr/>
          <a:lstStyle/>
          <a:p>
            <a:fld id="{4E10A670-4E98-4FA5-A2C2-4F9C00874B7B}" type="datetime1">
              <a:rPr lang="en-US" smtClean="0"/>
              <a:t>17/03/2021</a:t>
            </a:fld>
            <a:endParaRPr lang="en-US"/>
          </a:p>
        </p:txBody>
      </p:sp>
      <p:sp>
        <p:nvSpPr>
          <p:cNvPr id="5" name="Footer Placeholder 4">
            <a:extLst>
              <a:ext uri="{FF2B5EF4-FFF2-40B4-BE49-F238E27FC236}">
                <a16:creationId xmlns:a16="http://schemas.microsoft.com/office/drawing/2014/main" id="{93DEECE0-ACA0-484B-AC5D-8D6E939506EA}"/>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01621FC0-5D53-4C86-8DAA-35BB7D388846}"/>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54560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BE93-00C9-4D58-980F-C9949607F2FD}"/>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6E09D0-1B25-4AC7-AE36-048B5BA06D4D}"/>
                  </a:ext>
                </a:extLst>
              </p:cNvPr>
              <p:cNvSpPr>
                <a:spLocks noGrp="1"/>
              </p:cNvSpPr>
              <p:nvPr>
                <p:ph idx="1"/>
              </p:nvPr>
            </p:nvSpPr>
            <p:spPr/>
            <p:txBody>
              <a:bodyPr>
                <a:normAutofit fontScale="92500"/>
              </a:bodyPr>
              <a:lstStyle/>
              <a:p>
                <a:r>
                  <a:rPr lang="en-US" dirty="0"/>
                  <a:t>Two components </a:t>
                </a:r>
                <a14:m>
                  <m:oMath xmlns:m="http://schemas.openxmlformats.org/officeDocument/2006/math">
                    <m:r>
                      <a:rPr lang="en-US" i="1" smtClean="0">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and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are </a:t>
                </a:r>
                <a:r>
                  <a:rPr lang="en-US" i="1" dirty="0"/>
                  <a:t>attraction forces</a:t>
                </a:r>
                <a:r>
                  <a:rPr lang="en-US" dirty="0"/>
                  <a:t> that push every particle to move. Sources of force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and force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are the particle </a:t>
                </a:r>
                <a:r>
                  <a:rPr lang="en-US" i="1" dirty="0" err="1"/>
                  <a:t>i</a:t>
                </a:r>
                <a:r>
                  <a:rPr lang="en-US" dirty="0"/>
                  <a:t> itself and its neighbors.</a:t>
                </a:r>
              </a:p>
              <a:p>
                <a:r>
                  <a:rPr lang="en-US" dirty="0"/>
                  <a:t>Parameter </a:t>
                </a:r>
                <a:r>
                  <a:rPr lang="en-US" i="1" dirty="0"/>
                  <a:t>ϕ</a:t>
                </a:r>
                <a:r>
                  <a:rPr lang="en-US" baseline="-25000" dirty="0"/>
                  <a:t>1</a:t>
                </a:r>
                <a:r>
                  <a:rPr lang="en-US" dirty="0"/>
                  <a:t> along with the first force express the exploitation whereas parameter </a:t>
                </a:r>
                <a:r>
                  <a:rPr lang="en-US" i="1" dirty="0"/>
                  <a:t>ϕ</a:t>
                </a:r>
                <a:r>
                  <a:rPr lang="en-US" baseline="-25000" dirty="0"/>
                  <a:t>2</a:t>
                </a:r>
                <a:r>
                  <a:rPr lang="en-US" dirty="0"/>
                  <a:t> along with the second force express the exploration. The larger </a:t>
                </a:r>
                <a:r>
                  <a:rPr lang="en-US" i="1" dirty="0"/>
                  <a:t>ϕ</a:t>
                </a:r>
                <a:r>
                  <a:rPr lang="en-US" baseline="-25000" dirty="0"/>
                  <a:t>1</a:t>
                </a:r>
                <a:r>
                  <a:rPr lang="en-US" dirty="0"/>
                  <a:t> is, the faster PSO converges but it trends to converge at local minimizer. In opposite, if </a:t>
                </a:r>
                <a:r>
                  <a:rPr lang="en-US" i="1" dirty="0"/>
                  <a:t>ϕ</a:t>
                </a:r>
                <a:r>
                  <a:rPr lang="en-US" baseline="-25000" dirty="0"/>
                  <a:t>2</a:t>
                </a:r>
                <a:r>
                  <a:rPr lang="en-US" dirty="0"/>
                  <a:t> is large, convergence to local minimizer will be avoided in order to achieve better global optimizer but convergence speed is decreased. They are called </a:t>
                </a:r>
                <a:r>
                  <a:rPr lang="en-US" i="1" dirty="0"/>
                  <a:t>acceleration coefficients</a:t>
                </a:r>
                <a:r>
                  <a:rPr lang="en-US" dirty="0"/>
                  <a:t>.</a:t>
                </a:r>
              </a:p>
              <a:p>
                <a:r>
                  <a:rPr lang="en-US" dirty="0"/>
                  <a:t>Velocity </a:t>
                </a:r>
                <a:r>
                  <a:rPr lang="en-US" b="1" i="1" dirty="0"/>
                  <a:t>v</a:t>
                </a:r>
                <a:r>
                  <a:rPr lang="en-US" i="1" baseline="-25000" dirty="0"/>
                  <a:t>i</a:t>
                </a:r>
                <a:r>
                  <a:rPr lang="en-US" dirty="0"/>
                  <a:t> can be bounded in the range [–</a:t>
                </a:r>
                <a:r>
                  <a:rPr lang="en-US" b="1" i="1" dirty="0" err="1"/>
                  <a:t>v</a:t>
                </a:r>
                <a:r>
                  <a:rPr lang="en-US" i="1" baseline="-25000" dirty="0" err="1"/>
                  <a:t>max</a:t>
                </a:r>
                <a:r>
                  <a:rPr lang="en-US" dirty="0"/>
                  <a:t>, +</a:t>
                </a:r>
                <a:r>
                  <a:rPr lang="en-US" b="1" i="1" dirty="0" err="1"/>
                  <a:t>v</a:t>
                </a:r>
                <a:r>
                  <a:rPr lang="en-US" i="1" baseline="-25000" dirty="0" err="1"/>
                  <a:t>max</a:t>
                </a:r>
                <a:r>
                  <a:rPr lang="en-US" dirty="0"/>
                  <a:t>] in order to avoid out of convergence trajectories.</a:t>
                </a:r>
              </a:p>
            </p:txBody>
          </p:sp>
        </mc:Choice>
        <mc:Fallback xmlns="">
          <p:sp>
            <p:nvSpPr>
              <p:cNvPr id="3" name="Content Placeholder 2">
                <a:extLst>
                  <a:ext uri="{FF2B5EF4-FFF2-40B4-BE49-F238E27FC236}">
                    <a16:creationId xmlns:a16="http://schemas.microsoft.com/office/drawing/2014/main" id="{1C6E09D0-1B25-4AC7-AE36-048B5BA06D4D}"/>
                  </a:ext>
                </a:extLst>
              </p:cNvPr>
              <p:cNvSpPr>
                <a:spLocks noGrp="1" noRot="1" noChangeAspect="1" noMove="1" noResize="1" noEditPoints="1" noAdjustHandles="1" noChangeArrowheads="1" noChangeShapeType="1" noTextEdit="1"/>
              </p:cNvSpPr>
              <p:nvPr>
                <p:ph idx="1"/>
              </p:nvPr>
            </p:nvSpPr>
            <p:spPr>
              <a:blipFill>
                <a:blip r:embed="rId3"/>
                <a:stretch>
                  <a:fillRect l="-928" t="-589" r="-9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C032E4A-1EC6-4699-94C9-547F07FDD687}"/>
              </a:ext>
            </a:extLst>
          </p:cNvPr>
          <p:cNvSpPr>
            <a:spLocks noGrp="1"/>
          </p:cNvSpPr>
          <p:nvPr>
            <p:ph type="dt" sz="half" idx="10"/>
          </p:nvPr>
        </p:nvSpPr>
        <p:spPr/>
        <p:txBody>
          <a:bodyPr/>
          <a:lstStyle/>
          <a:p>
            <a:fld id="{4E10A670-4E98-4FA5-A2C2-4F9C00874B7B}" type="datetime1">
              <a:rPr lang="en-US" smtClean="0"/>
              <a:t>17/03/2021</a:t>
            </a:fld>
            <a:endParaRPr lang="en-US"/>
          </a:p>
        </p:txBody>
      </p:sp>
      <p:sp>
        <p:nvSpPr>
          <p:cNvPr id="5" name="Footer Placeholder 4">
            <a:extLst>
              <a:ext uri="{FF2B5EF4-FFF2-40B4-BE49-F238E27FC236}">
                <a16:creationId xmlns:a16="http://schemas.microsoft.com/office/drawing/2014/main" id="{B98A97FA-1FEB-4B2B-A2B8-77E2C921710C}"/>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CF175A90-7E35-47A0-9DEE-C153448F48A1}"/>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87149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49DC-CC8F-47D4-8DA3-C32C68ED6182}"/>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4C0A7C-B234-4450-BAA3-521DFAE614CC}"/>
                  </a:ext>
                </a:extLst>
              </p:cNvPr>
              <p:cNvSpPr>
                <a:spLocks noGrp="1"/>
              </p:cNvSpPr>
              <p:nvPr>
                <p:ph idx="1"/>
              </p:nvPr>
            </p:nvSpPr>
            <p:spPr/>
            <p:txBody>
              <a:bodyPr/>
              <a:lstStyle/>
              <a:p>
                <a:r>
                  <a:rPr lang="en-US" dirty="0"/>
                  <a:t>Because any movement has inertia, inertial force is added to the two attraction forces, which is represented by a so-called </a:t>
                </a:r>
                <a:r>
                  <a:rPr lang="en-US" i="1" dirty="0"/>
                  <a:t>inertial weight</a:t>
                </a:r>
                <a:r>
                  <a:rPr lang="en-US" dirty="0"/>
                  <a:t> </a:t>
                </a:r>
                <a:r>
                  <a:rPr lang="en-US" i="1" dirty="0"/>
                  <a:t>ω</a:t>
                </a:r>
                <a:r>
                  <a:rPr lang="en-US" dirty="0"/>
                  <a:t> where 0 &lt; </a:t>
                </a:r>
                <a:r>
                  <a:rPr lang="en-US" i="1" dirty="0"/>
                  <a:t>ω</a:t>
                </a:r>
                <a:r>
                  <a:rPr lang="en-US" dirty="0"/>
                  <a:t> ≤ 1 [2, p. 4]:</a:t>
                </a:r>
              </a:p>
              <a:p>
                <a:pPr marL="0" indent="0">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𝜔</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1.3</m:t>
                          </m:r>
                        </m:e>
                      </m:d>
                    </m:oMath>
                  </m:oMathPara>
                </a14:m>
                <a:endParaRPr lang="en-US" dirty="0"/>
              </a:p>
              <a:p>
                <a:r>
                  <a:rPr lang="en-US" dirty="0"/>
                  <a:t>The larger inertial weight </a:t>
                </a:r>
                <a:r>
                  <a:rPr lang="en-US" i="1" dirty="0"/>
                  <a:t>ω</a:t>
                </a:r>
                <a:r>
                  <a:rPr lang="en-US" dirty="0"/>
                  <a:t> is, the faster particles move, which leads PSO to explore global optimizer. The smaller </a:t>
                </a:r>
                <a:r>
                  <a:rPr lang="en-US" i="1" dirty="0"/>
                  <a:t>ω</a:t>
                </a:r>
                <a:r>
                  <a:rPr lang="en-US" dirty="0"/>
                  <a:t> leads PSO to exploit local optimizer. In general, large </a:t>
                </a:r>
                <a:r>
                  <a:rPr lang="en-US" i="1" dirty="0"/>
                  <a:t>ω</a:t>
                </a:r>
                <a:r>
                  <a:rPr lang="en-US" dirty="0"/>
                  <a:t> expresses exploration and small </a:t>
                </a:r>
                <a:r>
                  <a:rPr lang="en-US" i="1" dirty="0"/>
                  <a:t>ω</a:t>
                </a:r>
                <a:r>
                  <a:rPr lang="en-US" dirty="0"/>
                  <a:t> expresses exploitation.</a:t>
                </a:r>
              </a:p>
              <a:p>
                <a:r>
                  <a:rPr lang="en-US" dirty="0"/>
                  <a:t>The popular value of </a:t>
                </a:r>
                <a:r>
                  <a:rPr lang="en-US" i="1" dirty="0"/>
                  <a:t>ω</a:t>
                </a:r>
                <a:r>
                  <a:rPr lang="en-US" dirty="0"/>
                  <a:t> is 0.7298 given </a:t>
                </a:r>
                <a:r>
                  <a:rPr lang="en-US" i="1" dirty="0"/>
                  <a:t>ϕ</a:t>
                </a:r>
                <a:r>
                  <a:rPr lang="en-US" baseline="-25000" dirty="0"/>
                  <a:t>1</a:t>
                </a:r>
                <a:r>
                  <a:rPr lang="en-US" dirty="0"/>
                  <a:t> = </a:t>
                </a:r>
                <a:r>
                  <a:rPr lang="en-US" i="1" dirty="0"/>
                  <a:t>ϕ</a:t>
                </a:r>
                <a:r>
                  <a:rPr lang="en-US" baseline="-25000" dirty="0"/>
                  <a:t>2</a:t>
                </a:r>
                <a:r>
                  <a:rPr lang="en-US" dirty="0"/>
                  <a:t> = 1.4962.</a:t>
                </a:r>
              </a:p>
            </p:txBody>
          </p:sp>
        </mc:Choice>
        <mc:Fallback xmlns="">
          <p:sp>
            <p:nvSpPr>
              <p:cNvPr id="3" name="Content Placeholder 2">
                <a:extLst>
                  <a:ext uri="{FF2B5EF4-FFF2-40B4-BE49-F238E27FC236}">
                    <a16:creationId xmlns:a16="http://schemas.microsoft.com/office/drawing/2014/main" id="{184C0A7C-B234-4450-BAA3-521DFAE614CC}"/>
                  </a:ext>
                </a:extLst>
              </p:cNvPr>
              <p:cNvSpPr>
                <a:spLocks noGrp="1" noRot="1" noChangeAspect="1" noMove="1" noResize="1" noEditPoints="1" noAdjustHandles="1" noChangeArrowheads="1" noChangeShapeType="1" noTextEdit="1"/>
              </p:cNvSpPr>
              <p:nvPr>
                <p:ph idx="1"/>
              </p:nvPr>
            </p:nvSpPr>
            <p:spPr>
              <a:blipFill>
                <a:blip r:embed="rId3"/>
                <a:stretch>
                  <a:fillRect l="-1043"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1506C71-9F74-4427-9C59-886912134216}"/>
              </a:ext>
            </a:extLst>
          </p:cNvPr>
          <p:cNvSpPr>
            <a:spLocks noGrp="1"/>
          </p:cNvSpPr>
          <p:nvPr>
            <p:ph type="dt" sz="half" idx="10"/>
          </p:nvPr>
        </p:nvSpPr>
        <p:spPr/>
        <p:txBody>
          <a:bodyPr/>
          <a:lstStyle/>
          <a:p>
            <a:fld id="{4E10A670-4E98-4FA5-A2C2-4F9C00874B7B}" type="datetime1">
              <a:rPr lang="en-US" smtClean="0"/>
              <a:t>17/03/2021</a:t>
            </a:fld>
            <a:endParaRPr lang="en-US"/>
          </a:p>
        </p:txBody>
      </p:sp>
      <p:sp>
        <p:nvSpPr>
          <p:cNvPr id="5" name="Footer Placeholder 4">
            <a:extLst>
              <a:ext uri="{FF2B5EF4-FFF2-40B4-BE49-F238E27FC236}">
                <a16:creationId xmlns:a16="http://schemas.microsoft.com/office/drawing/2014/main" id="{20757B93-B2D8-476D-B5AA-F519B28AEBA5}"/>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80C446AC-594B-4237-AAB3-0993BCE76FFA}"/>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1094087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1773</TotalTime>
  <Words>3696</Words>
  <Application>Microsoft Office PowerPoint</Application>
  <PresentationFormat>Widescreen</PresentationFormat>
  <Paragraphs>215</Paragraphs>
  <Slides>22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 Math</vt:lpstr>
      <vt:lpstr>Times New Roman</vt:lpstr>
      <vt:lpstr>Office Theme</vt:lpstr>
      <vt:lpstr>A general framework of particle swarm optimization</vt:lpstr>
      <vt:lpstr>Abstract</vt:lpstr>
      <vt:lpstr>Table of contents</vt:lpstr>
      <vt:lpstr>1. Introduction</vt:lpstr>
      <vt:lpstr>1. Introduction</vt:lpstr>
      <vt:lpstr>1. Introduction</vt:lpstr>
      <vt:lpstr>1. Introduction</vt:lpstr>
      <vt:lpstr>1. Introduction</vt:lpstr>
      <vt:lpstr>1. Introduction</vt:lpstr>
      <vt:lpstr>1. Introduction</vt:lpstr>
      <vt:lpstr>1. Introduction</vt:lpstr>
      <vt:lpstr>1. Introduction</vt:lpstr>
      <vt:lpstr>2. GPSO with probabilistic constriction</vt:lpstr>
      <vt:lpstr>2. GPSO with probabilistic constriction</vt:lpstr>
      <vt:lpstr>2. GPSO with probabilistic constriction</vt:lpstr>
      <vt:lpstr>2. GPSO with probabilistic constriction</vt:lpstr>
      <vt:lpstr>2. GPSO with probabilistic constriction</vt:lpstr>
      <vt:lpstr>3. Experimental results</vt:lpstr>
      <vt:lpstr>3. Experimental results</vt:lpstr>
      <vt:lpstr>4. Conclusions</vt:lpstr>
      <vt:lpstr>Thank you for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403</cp:revision>
  <dcterms:created xsi:type="dcterms:W3CDTF">2017-06-28T03:43:04Z</dcterms:created>
  <dcterms:modified xsi:type="dcterms:W3CDTF">2021-03-17T14:23:40Z</dcterms:modified>
</cp:coreProperties>
</file>