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13" r:id="rId3"/>
    <p:sldId id="314" r:id="rId4"/>
    <p:sldId id="366" r:id="rId5"/>
    <p:sldId id="380" r:id="rId6"/>
    <p:sldId id="381" r:id="rId7"/>
    <p:sldId id="382" r:id="rId8"/>
    <p:sldId id="367" r:id="rId9"/>
    <p:sldId id="371" r:id="rId10"/>
    <p:sldId id="372" r:id="rId11"/>
    <p:sldId id="384" r:id="rId12"/>
    <p:sldId id="383" r:id="rId13"/>
    <p:sldId id="373" r:id="rId14"/>
    <p:sldId id="368" r:id="rId15"/>
    <p:sldId id="375" r:id="rId16"/>
    <p:sldId id="374" r:id="rId17"/>
    <p:sldId id="376" r:id="rId18"/>
    <p:sldId id="377" r:id="rId19"/>
    <p:sldId id="379" r:id="rId20"/>
    <p:sldId id="378" r:id="rId21"/>
    <p:sldId id="369" r:id="rId22"/>
    <p:sldId id="311" r:id="rId23"/>
    <p:sldId id="37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33" autoAdjust="0"/>
  </p:normalViewPr>
  <p:slideViewPr>
    <p:cSldViewPr snapToGrid="0">
      <p:cViewPr varScale="1">
        <p:scale>
          <a:sx n="69" d="100"/>
          <a:sy n="69" d="100"/>
        </p:scale>
        <p:origin x="78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79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7/12/2020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22</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TA measure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TA measure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TA measure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TA measure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TA measure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TA measure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TA measure - Loc Nguyen</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TA measure - Loc Nguyen</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TA measure - Loc Nguyen</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TA measure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7/12/2020</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TA measure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7/12/2020</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TA measure - Loc Nguyen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Advanced cosine measures for collaborative filtering</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Loc Nguyen, PhD</a:t>
            </a:r>
          </a:p>
          <a:p>
            <a:r>
              <a:rPr lang="en-US" dirty="0"/>
              <a:t>Loc Nguyen’s Academic Network,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TA measure - Loc Nguyen</a:t>
            </a:r>
          </a:p>
        </p:txBody>
      </p:sp>
      <p:sp>
        <p:nvSpPr>
          <p:cNvPr id="6" name="Date Placeholder 5"/>
          <p:cNvSpPr>
            <a:spLocks noGrp="1"/>
          </p:cNvSpPr>
          <p:nvPr>
            <p:ph type="dt" sz="half" idx="10"/>
          </p:nvPr>
        </p:nvSpPr>
        <p:spPr/>
        <p:txBody>
          <a:bodyPr/>
          <a:lstStyle/>
          <a:p>
            <a:r>
              <a:rPr lang="en-US"/>
              <a:t>7/12/2020</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6894-CAC9-4A61-A17F-4EAD67016D30}"/>
              </a:ext>
            </a:extLst>
          </p:cNvPr>
          <p:cNvSpPr>
            <a:spLocks noGrp="1"/>
          </p:cNvSpPr>
          <p:nvPr>
            <p:ph type="title"/>
          </p:nvPr>
        </p:nvSpPr>
        <p:spPr/>
        <p:txBody>
          <a:bodyPr/>
          <a:lstStyle/>
          <a:p>
            <a:r>
              <a:rPr lang="en-US" dirty="0"/>
              <a:t>2. Methodologies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7711388-112E-498A-AF5F-CCA6B44167DE}"/>
                  </a:ext>
                </a:extLst>
              </p:cNvPr>
              <p:cNvSpPr>
                <a:spLocks noGrp="1"/>
              </p:cNvSpPr>
              <p:nvPr>
                <p:ph idx="1"/>
              </p:nvPr>
            </p:nvSpPr>
            <p:spPr>
              <a:xfrm>
                <a:off x="323557" y="914399"/>
                <a:ext cx="11535508" cy="5292438"/>
              </a:xfrm>
            </p:spPr>
            <p:txBody>
              <a:bodyPr>
                <a:normAutofit/>
              </a:bodyPr>
              <a:lstStyle/>
              <a:p>
                <a:r>
                  <a:rPr lang="en-US" sz="2300" dirty="0">
                    <a:effectLst/>
                    <a:latin typeface="Times New Roman" panose="02020603050405020304" pitchFamily="18" charset="0"/>
                    <a:ea typeface="Calibri" panose="020F0502020204030204" pitchFamily="34" charset="0"/>
                  </a:rPr>
                  <a:t>Given the second case </a:t>
                </a:r>
                <a:r>
                  <a:rPr lang="en-US" sz="2300" i="1" dirty="0">
                    <a:effectLst/>
                    <a:latin typeface="Times New Roman" panose="02020603050405020304" pitchFamily="18" charset="0"/>
                    <a:ea typeface="Calibri" panose="020F0502020204030204" pitchFamily="34" charset="0"/>
                  </a:rPr>
                  <a:t>π</a:t>
                </a:r>
                <a:r>
                  <a:rPr lang="en-US" sz="2300" dirty="0">
                    <a:effectLst/>
                    <a:latin typeface="Times New Roman" panose="02020603050405020304" pitchFamily="18" charset="0"/>
                    <a:ea typeface="Calibri" panose="020F0502020204030204" pitchFamily="34" charset="0"/>
                  </a:rPr>
                  <a:t>/2 &lt; </a:t>
                </a:r>
                <a:r>
                  <a:rPr lang="en-US" sz="2300" i="1" dirty="0">
                    <a:effectLst/>
                    <a:latin typeface="Times New Roman" panose="02020603050405020304" pitchFamily="18" charset="0"/>
                    <a:ea typeface="Calibri" panose="020F0502020204030204" pitchFamily="34" charset="0"/>
                  </a:rPr>
                  <a:t>α</a:t>
                </a:r>
                <a:r>
                  <a:rPr lang="en-US" sz="2300" dirty="0">
                    <a:effectLst/>
                    <a:latin typeface="Times New Roman" panose="02020603050405020304" pitchFamily="18" charset="0"/>
                    <a:ea typeface="Calibri" panose="020F0502020204030204" pitchFamily="34" charset="0"/>
                  </a:rPr>
                  <a:t> ≤ </a:t>
                </a:r>
                <a:r>
                  <a:rPr lang="en-US" sz="2300" i="1" dirty="0">
                    <a:effectLst/>
                    <a:latin typeface="Times New Roman" panose="02020603050405020304" pitchFamily="18" charset="0"/>
                    <a:ea typeface="Calibri" panose="020F0502020204030204" pitchFamily="34" charset="0"/>
                  </a:rPr>
                  <a:t>π</a:t>
                </a:r>
                <a:r>
                  <a:rPr lang="en-US" sz="2300" dirty="0">
                    <a:effectLst/>
                    <a:latin typeface="Times New Roman" panose="02020603050405020304" pitchFamily="18" charset="0"/>
                    <a:ea typeface="Calibri" panose="020F0502020204030204" pitchFamily="34" charset="0"/>
                  </a:rPr>
                  <a:t>, let </a:t>
                </a:r>
                <a:r>
                  <a:rPr lang="en-US" sz="2300" i="1" dirty="0">
                    <a:effectLst/>
                    <a:latin typeface="Times New Roman" panose="02020603050405020304" pitchFamily="18" charset="0"/>
                    <a:ea typeface="Calibri" panose="020F0502020204030204" pitchFamily="34" charset="0"/>
                  </a:rPr>
                  <a:t>S</a:t>
                </a:r>
                <a:r>
                  <a:rPr lang="en-US" sz="2300" dirty="0">
                    <a:effectLst/>
                    <a:latin typeface="Times New Roman" panose="02020603050405020304" pitchFamily="18" charset="0"/>
                    <a:ea typeface="Calibri" panose="020F0502020204030204" pitchFamily="34" charset="0"/>
                  </a:rPr>
                  <a:t> be area of the whole triangle OAB, let </a:t>
                </a:r>
                <a:r>
                  <a:rPr lang="en-US" sz="2300" i="1" dirty="0" err="1">
                    <a:effectLst/>
                    <a:latin typeface="Times New Roman" panose="02020603050405020304" pitchFamily="18" charset="0"/>
                    <a:ea typeface="Calibri" panose="020F0502020204030204" pitchFamily="34" charset="0"/>
                  </a:rPr>
                  <a:t>s</a:t>
                </a:r>
                <a:r>
                  <a:rPr lang="en-US" sz="2300" dirty="0">
                    <a:effectLst/>
                    <a:latin typeface="Times New Roman" panose="02020603050405020304" pitchFamily="18" charset="0"/>
                    <a:ea typeface="Calibri" panose="020F0502020204030204" pitchFamily="34" charset="0"/>
                  </a:rPr>
                  <a:t> be area of the basic triangle OAH’. Reinforced factor </a:t>
                </a:r>
                <a:r>
                  <a:rPr lang="en-US" sz="2300" i="1" dirty="0">
                    <a:effectLst/>
                    <a:latin typeface="Times New Roman" panose="02020603050405020304" pitchFamily="18" charset="0"/>
                    <a:ea typeface="Calibri" panose="020F0502020204030204" pitchFamily="34" charset="0"/>
                  </a:rPr>
                  <a:t>k</a:t>
                </a:r>
                <a:r>
                  <a:rPr lang="en-US" sz="2300" dirty="0">
                    <a:effectLst/>
                    <a:latin typeface="Times New Roman" panose="02020603050405020304" pitchFamily="18" charset="0"/>
                    <a:ea typeface="Calibri" panose="020F0502020204030204" pitchFamily="34" charset="0"/>
                  </a:rPr>
                  <a:t> is defined as areal ratio: </a:t>
                </a:r>
                <a:r>
                  <a:rPr lang="en-US" sz="2300" i="1" dirty="0">
                    <a:effectLst/>
                    <a:latin typeface="Times New Roman" panose="02020603050405020304" pitchFamily="18" charset="0"/>
                    <a:ea typeface="Calibri" panose="020F0502020204030204" pitchFamily="34" charset="0"/>
                  </a:rPr>
                  <a:t>k</a:t>
                </a:r>
                <a:r>
                  <a:rPr lang="en-US" sz="2300" dirty="0">
                    <a:effectLst/>
                    <a:latin typeface="Times New Roman" panose="02020603050405020304" pitchFamily="18" charset="0"/>
                    <a:ea typeface="Calibri" panose="020F0502020204030204" pitchFamily="34" charset="0"/>
                  </a:rPr>
                  <a:t> = </a:t>
                </a:r>
                <a:r>
                  <a:rPr lang="en-US" sz="2300" i="1" dirty="0">
                    <a:effectLst/>
                    <a:latin typeface="Times New Roman" panose="02020603050405020304" pitchFamily="18" charset="0"/>
                    <a:ea typeface="Calibri" panose="020F0502020204030204" pitchFamily="34" charset="0"/>
                  </a:rPr>
                  <a:t>s</a:t>
                </a:r>
                <a:r>
                  <a:rPr lang="en-US" sz="2300" dirty="0">
                    <a:effectLst/>
                    <a:latin typeface="Times New Roman" panose="02020603050405020304" pitchFamily="18" charset="0"/>
                    <a:ea typeface="Calibri" panose="020F0502020204030204" pitchFamily="34" charset="0"/>
                  </a:rPr>
                  <a:t>/</a:t>
                </a:r>
                <a:r>
                  <a:rPr lang="en-US" sz="2300" i="1" dirty="0">
                    <a:effectLst/>
                    <a:latin typeface="Times New Roman" panose="02020603050405020304" pitchFamily="18" charset="0"/>
                    <a:ea typeface="Calibri" panose="020F0502020204030204" pitchFamily="34" charset="0"/>
                  </a:rPr>
                  <a:t>S</a:t>
                </a:r>
                <a:r>
                  <a:rPr lang="en-US" sz="2300" i="1" dirty="0">
                    <a:ea typeface="Calibri" panose="020F0502020204030204" pitchFamily="34" charset="0"/>
                  </a:rPr>
                  <a:t>. </a:t>
                </a:r>
                <a:r>
                  <a:rPr lang="en-US" sz="2300" b="1" dirty="0"/>
                  <a:t>Equation 2</a:t>
                </a:r>
                <a:r>
                  <a:rPr lang="en-US" sz="2300" dirty="0"/>
                  <a:t> of </a:t>
                </a:r>
                <a:r>
                  <a:rPr lang="en-US" sz="2300" i="1" dirty="0"/>
                  <a:t>k</a:t>
                </a:r>
                <a:r>
                  <a:rPr lang="en-US" sz="2300" dirty="0"/>
                  <a:t> </a:t>
                </a:r>
                <a:r>
                  <a:rPr lang="en-US" sz="2300" dirty="0">
                    <a:effectLst/>
                    <a:latin typeface="Times New Roman" panose="02020603050405020304" pitchFamily="18" charset="0"/>
                    <a:ea typeface="Calibri" panose="020F0502020204030204" pitchFamily="34" charset="0"/>
                  </a:rPr>
                  <a:t>is:</a:t>
                </a:r>
              </a:p>
              <a:p>
                <a:pPr marL="0" indent="0">
                  <a:buNone/>
                </a:pPr>
                <a14:m>
                  <m:oMathPara xmlns:m="http://schemas.openxmlformats.org/officeDocument/2006/math">
                    <m:oMathParaPr>
                      <m:jc m:val="centerGroup"/>
                    </m:oMathParaPr>
                    <m:oMath xmlns:m="http://schemas.openxmlformats.org/officeDocument/2006/math">
                      <m:f>
                        <m:fPr>
                          <m:ctrlPr>
                            <a:rPr lang="en-US" sz="2300" i="1">
                              <a:latin typeface="Cambria Math" panose="02040503050406030204" pitchFamily="18" charset="0"/>
                            </a:rPr>
                          </m:ctrlPr>
                        </m:fPr>
                        <m:num>
                          <m:r>
                            <a:rPr lang="en-US" sz="2300" i="1">
                              <a:latin typeface="Cambria Math" panose="02040503050406030204" pitchFamily="18" charset="0"/>
                            </a:rPr>
                            <m:t>𝜋</m:t>
                          </m:r>
                        </m:num>
                        <m:den>
                          <m:r>
                            <a:rPr lang="en-US" sz="2300" i="1">
                              <a:latin typeface="Cambria Math" panose="02040503050406030204" pitchFamily="18" charset="0"/>
                            </a:rPr>
                            <m:t>2</m:t>
                          </m:r>
                        </m:den>
                      </m:f>
                      <m:r>
                        <a:rPr lang="en-US" sz="2300" i="1">
                          <a:latin typeface="Cambria Math" panose="02040503050406030204" pitchFamily="18" charset="0"/>
                        </a:rPr>
                        <m:t>&lt;</m:t>
                      </m:r>
                      <m:r>
                        <a:rPr lang="en-US" sz="2300" i="1">
                          <a:latin typeface="Cambria Math" panose="02040503050406030204" pitchFamily="18" charset="0"/>
                        </a:rPr>
                        <m:t>𝛼</m:t>
                      </m:r>
                      <m:r>
                        <a:rPr lang="en-US" sz="2300" i="1">
                          <a:latin typeface="Cambria Math" panose="02040503050406030204" pitchFamily="18" charset="0"/>
                        </a:rPr>
                        <m:t>≤</m:t>
                      </m:r>
                      <m:r>
                        <a:rPr lang="en-US" sz="2300" i="1">
                          <a:latin typeface="Cambria Math" panose="02040503050406030204" pitchFamily="18" charset="0"/>
                        </a:rPr>
                        <m:t>𝜋</m:t>
                      </m:r>
                      <m:r>
                        <a:rPr lang="en-US" sz="2300" i="1">
                          <a:latin typeface="Cambria Math" panose="02040503050406030204" pitchFamily="18" charset="0"/>
                        </a:rPr>
                        <m:t>:</m:t>
                      </m:r>
                      <m:r>
                        <a:rPr lang="en-US" sz="2300" i="1">
                          <a:latin typeface="Cambria Math" panose="02040503050406030204" pitchFamily="18" charset="0"/>
                        </a:rPr>
                        <m:t>𝑘</m:t>
                      </m:r>
                      <m:r>
                        <a:rPr lang="en-US" sz="2300" i="1">
                          <a:latin typeface="Cambria Math" panose="02040503050406030204" pitchFamily="18" charset="0"/>
                        </a:rPr>
                        <m:t>=</m:t>
                      </m:r>
                      <m:d>
                        <m:dPr>
                          <m:begChr m:val="{"/>
                          <m:endChr m:val=""/>
                          <m:ctrlPr>
                            <a:rPr lang="en-US" sz="2300" i="1">
                              <a:latin typeface="Cambria Math" panose="02040503050406030204" pitchFamily="18" charset="0"/>
                            </a:rPr>
                          </m:ctrlPr>
                        </m:dPr>
                        <m:e>
                          <m:m>
                            <m:mPr>
                              <m:mcs>
                                <m:mc>
                                  <m:mcPr>
                                    <m:count m:val="1"/>
                                    <m:mcJc m:val="center"/>
                                  </m:mcPr>
                                </m:mc>
                              </m:mcs>
                              <m:ctrlPr>
                                <a:rPr lang="en-US" sz="2300" i="1">
                                  <a:latin typeface="Cambria Math" panose="02040503050406030204" pitchFamily="18" charset="0"/>
                                </a:rPr>
                              </m:ctrlPr>
                            </m:mPr>
                            <m:mr>
                              <m:e>
                                <m:f>
                                  <m:fPr>
                                    <m:ctrlPr>
                                      <a:rPr lang="en-US" sz="2300" i="1">
                                        <a:latin typeface="Cambria Math" panose="02040503050406030204" pitchFamily="18" charset="0"/>
                                      </a:rPr>
                                    </m:ctrlPr>
                                  </m:fPr>
                                  <m:num>
                                    <m:d>
                                      <m:dPr>
                                        <m:begChr m:val="|"/>
                                        <m:endChr m:val="|"/>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𝑢</m:t>
                                            </m:r>
                                          </m:e>
                                          <m:sub>
                                            <m:r>
                                              <a:rPr lang="en-US" sz="2300" i="1">
                                                <a:latin typeface="Cambria Math" panose="02040503050406030204" pitchFamily="18" charset="0"/>
                                              </a:rPr>
                                              <m:t>1</m:t>
                                            </m:r>
                                          </m:sub>
                                        </m:sSub>
                                      </m:e>
                                    </m:d>
                                  </m:num>
                                  <m:den>
                                    <m:d>
                                      <m:dPr>
                                        <m:begChr m:val="|"/>
                                        <m:endChr m:val="|"/>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𝑢</m:t>
                                            </m:r>
                                          </m:e>
                                          <m:sub>
                                            <m:r>
                                              <a:rPr lang="en-US" sz="2300" i="1">
                                                <a:latin typeface="Cambria Math" panose="02040503050406030204" pitchFamily="18" charset="0"/>
                                              </a:rPr>
                                              <m:t>2</m:t>
                                            </m:r>
                                          </m:sub>
                                        </m:sSub>
                                      </m:e>
                                    </m:d>
                                  </m:den>
                                </m:f>
                                <m:r>
                                  <m:rPr>
                                    <m:sty m:val="p"/>
                                  </m:rPr>
                                  <a:rPr lang="en-US" sz="2300">
                                    <a:latin typeface="Cambria Math" panose="02040503050406030204" pitchFamily="18" charset="0"/>
                                  </a:rPr>
                                  <m:t>if</m:t>
                                </m:r>
                                <m:r>
                                  <a:rPr lang="en-US" sz="2300" i="1">
                                    <a:latin typeface="Cambria Math" panose="02040503050406030204" pitchFamily="18" charset="0"/>
                                  </a:rPr>
                                  <m:t> </m:t>
                                </m:r>
                                <m:d>
                                  <m:dPr>
                                    <m:begChr m:val="|"/>
                                    <m:endChr m:val="|"/>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𝑢</m:t>
                                        </m:r>
                                      </m:e>
                                      <m:sub>
                                        <m:r>
                                          <a:rPr lang="en-US" sz="2300" i="1">
                                            <a:latin typeface="Cambria Math" panose="02040503050406030204" pitchFamily="18" charset="0"/>
                                          </a:rPr>
                                          <m:t>1</m:t>
                                        </m:r>
                                      </m:sub>
                                    </m:sSub>
                                  </m:e>
                                </m:d>
                                <m:r>
                                  <a:rPr lang="en-US" sz="2300" i="1">
                                    <a:latin typeface="Cambria Math" panose="02040503050406030204" pitchFamily="18" charset="0"/>
                                  </a:rPr>
                                  <m:t>≤</m:t>
                                </m:r>
                                <m:d>
                                  <m:dPr>
                                    <m:begChr m:val="|"/>
                                    <m:endChr m:val="|"/>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𝑢</m:t>
                                        </m:r>
                                      </m:e>
                                      <m:sub>
                                        <m:r>
                                          <a:rPr lang="en-US" sz="2300" i="1">
                                            <a:latin typeface="Cambria Math" panose="02040503050406030204" pitchFamily="18" charset="0"/>
                                          </a:rPr>
                                          <m:t>2</m:t>
                                        </m:r>
                                      </m:sub>
                                    </m:sSub>
                                  </m:e>
                                </m:d>
                              </m:e>
                            </m:mr>
                            <m:mr>
                              <m:e>
                                <m:f>
                                  <m:fPr>
                                    <m:ctrlPr>
                                      <a:rPr lang="en-US" sz="2300" i="1">
                                        <a:latin typeface="Cambria Math" panose="02040503050406030204" pitchFamily="18" charset="0"/>
                                      </a:rPr>
                                    </m:ctrlPr>
                                  </m:fPr>
                                  <m:num>
                                    <m:d>
                                      <m:dPr>
                                        <m:begChr m:val="|"/>
                                        <m:endChr m:val="|"/>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𝑢</m:t>
                                            </m:r>
                                          </m:e>
                                          <m:sub>
                                            <m:r>
                                              <a:rPr lang="en-US" sz="2300" i="1">
                                                <a:latin typeface="Cambria Math" panose="02040503050406030204" pitchFamily="18" charset="0"/>
                                              </a:rPr>
                                              <m:t>2</m:t>
                                            </m:r>
                                          </m:sub>
                                        </m:sSub>
                                      </m:e>
                                    </m:d>
                                  </m:num>
                                  <m:den>
                                    <m:d>
                                      <m:dPr>
                                        <m:begChr m:val="|"/>
                                        <m:endChr m:val="|"/>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𝑢</m:t>
                                            </m:r>
                                          </m:e>
                                          <m:sub>
                                            <m:r>
                                              <a:rPr lang="en-US" sz="2300" i="1">
                                                <a:latin typeface="Cambria Math" panose="02040503050406030204" pitchFamily="18" charset="0"/>
                                              </a:rPr>
                                              <m:t>1</m:t>
                                            </m:r>
                                          </m:sub>
                                        </m:sSub>
                                      </m:e>
                                    </m:d>
                                  </m:den>
                                </m:f>
                                <m:r>
                                  <m:rPr>
                                    <m:sty m:val="p"/>
                                  </m:rPr>
                                  <a:rPr lang="en-US" sz="2300">
                                    <a:latin typeface="Cambria Math" panose="02040503050406030204" pitchFamily="18" charset="0"/>
                                  </a:rPr>
                                  <m:t>if</m:t>
                                </m:r>
                                <m:r>
                                  <a:rPr lang="en-US" sz="2300" i="1">
                                    <a:latin typeface="Cambria Math" panose="02040503050406030204" pitchFamily="18" charset="0"/>
                                  </a:rPr>
                                  <m:t> </m:t>
                                </m:r>
                                <m:d>
                                  <m:dPr>
                                    <m:begChr m:val="|"/>
                                    <m:endChr m:val="|"/>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𝑢</m:t>
                                        </m:r>
                                      </m:e>
                                      <m:sub>
                                        <m:r>
                                          <a:rPr lang="en-US" sz="2300" i="1">
                                            <a:latin typeface="Cambria Math" panose="02040503050406030204" pitchFamily="18" charset="0"/>
                                          </a:rPr>
                                          <m:t>1</m:t>
                                        </m:r>
                                      </m:sub>
                                    </m:sSub>
                                  </m:e>
                                </m:d>
                                <m:r>
                                  <a:rPr lang="en-US" sz="2300" i="1">
                                    <a:latin typeface="Cambria Math" panose="02040503050406030204" pitchFamily="18" charset="0"/>
                                  </a:rPr>
                                  <m:t>&gt;</m:t>
                                </m:r>
                                <m:d>
                                  <m:dPr>
                                    <m:begChr m:val="|"/>
                                    <m:endChr m:val="|"/>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panose="02040503050406030204" pitchFamily="18" charset="0"/>
                                          </a:rPr>
                                          <m:t>𝑢</m:t>
                                        </m:r>
                                      </m:e>
                                      <m:sub>
                                        <m:r>
                                          <a:rPr lang="en-US" sz="2300" i="1">
                                            <a:latin typeface="Cambria Math" panose="02040503050406030204" pitchFamily="18" charset="0"/>
                                          </a:rPr>
                                          <m:t>2</m:t>
                                        </m:r>
                                      </m:sub>
                                    </m:sSub>
                                  </m:e>
                                </m:d>
                              </m:e>
                            </m:mr>
                          </m:m>
                        </m:e>
                      </m:d>
                    </m:oMath>
                  </m:oMathPara>
                </a14:m>
                <a:endParaRPr lang="en-US" sz="2300" dirty="0">
                  <a:effectLst/>
                  <a:latin typeface="Times New Roman" panose="02020603050405020304" pitchFamily="18" charset="0"/>
                  <a:ea typeface="Calibri" panose="020F0502020204030204" pitchFamily="34" charset="0"/>
                </a:endParaRPr>
              </a:p>
              <a:p>
                <a:r>
                  <a:rPr lang="en-US" sz="2300" i="1" dirty="0">
                    <a:effectLst/>
                    <a:latin typeface="Times New Roman" panose="02020603050405020304" pitchFamily="18" charset="0"/>
                    <a:ea typeface="Calibri" panose="020F0502020204030204" pitchFamily="34" charset="0"/>
                  </a:rPr>
                  <a:t>Equal vector-length viewpoint</a:t>
                </a:r>
                <a:r>
                  <a:rPr lang="en-US" sz="2300" dirty="0">
                    <a:effectLst/>
                    <a:latin typeface="Times New Roman" panose="02020603050405020304" pitchFamily="18" charset="0"/>
                    <a:ea typeface="Calibri" panose="020F0502020204030204" pitchFamily="34" charset="0"/>
                  </a:rPr>
                  <a:t>: Reinforced factor is optimal if two vectors have equal length within the same angle.</a:t>
                </a:r>
              </a:p>
              <a:p>
                <a:pPr marL="0" indent="0">
                  <a:buNone/>
                </a:pPr>
                <a:endParaRPr lang="en-US" sz="2300" dirty="0"/>
              </a:p>
            </p:txBody>
          </p:sp>
        </mc:Choice>
        <mc:Fallback>
          <p:sp>
            <p:nvSpPr>
              <p:cNvPr id="3" name="Content Placeholder 2">
                <a:extLst>
                  <a:ext uri="{FF2B5EF4-FFF2-40B4-BE49-F238E27FC236}">
                    <a16:creationId xmlns:a16="http://schemas.microsoft.com/office/drawing/2014/main" id="{97711388-112E-498A-AF5F-CCA6B44167DE}"/>
                  </a:ext>
                </a:extLst>
              </p:cNvPr>
              <p:cNvSpPr>
                <a:spLocks noGrp="1" noRot="1" noChangeAspect="1" noMove="1" noResize="1" noEditPoints="1" noAdjustHandles="1" noChangeArrowheads="1" noChangeShapeType="1" noTextEdit="1"/>
              </p:cNvSpPr>
              <p:nvPr>
                <p:ph idx="1"/>
              </p:nvPr>
            </p:nvSpPr>
            <p:spPr>
              <a:xfrm>
                <a:off x="323557" y="914399"/>
                <a:ext cx="11535508" cy="5292438"/>
              </a:xfrm>
              <a:blipFill>
                <a:blip r:embed="rId2"/>
                <a:stretch>
                  <a:fillRect l="-634" t="-922" r="-79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205A2F2-AA68-47F1-BD91-A27259451A83}"/>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1222299A-5E52-43E6-B56C-510AF3AB36AD}"/>
              </a:ext>
            </a:extLst>
          </p:cNvPr>
          <p:cNvSpPr>
            <a:spLocks noGrp="1"/>
          </p:cNvSpPr>
          <p:nvPr>
            <p:ph type="ftr" sz="quarter" idx="11"/>
          </p:nvPr>
        </p:nvSpPr>
        <p:spPr/>
        <p:txBody>
          <a:bodyPr/>
          <a:lstStyle/>
          <a:p>
            <a:r>
              <a:rPr lang="en-US"/>
              <a:t>TA measure - Loc Nguyen</a:t>
            </a:r>
          </a:p>
        </p:txBody>
      </p:sp>
      <p:sp>
        <p:nvSpPr>
          <p:cNvPr id="6" name="Slide Number Placeholder 5">
            <a:extLst>
              <a:ext uri="{FF2B5EF4-FFF2-40B4-BE49-F238E27FC236}">
                <a16:creationId xmlns:a16="http://schemas.microsoft.com/office/drawing/2014/main" id="{097A8F71-907A-4D7B-A13A-0DA9CBD094E9}"/>
              </a:ext>
            </a:extLst>
          </p:cNvPr>
          <p:cNvSpPr>
            <a:spLocks noGrp="1"/>
          </p:cNvSpPr>
          <p:nvPr>
            <p:ph type="sldNum" sz="quarter" idx="12"/>
          </p:nvPr>
        </p:nvSpPr>
        <p:spPr/>
        <p:txBody>
          <a:bodyPr/>
          <a:lstStyle/>
          <a:p>
            <a:fld id="{5DB5036F-1FF2-46C4-8D2B-59C7E3B91952}" type="slidenum">
              <a:rPr lang="en-US" smtClean="0"/>
              <a:pPr/>
              <a:t>10</a:t>
            </a:fld>
            <a:endParaRPr lang="en-US"/>
          </a:p>
        </p:txBody>
      </p:sp>
      <p:pic>
        <p:nvPicPr>
          <p:cNvPr id="8" name="Picture 7" descr="A screenshot of a cell phone&#10;&#10;Description automatically generated">
            <a:extLst>
              <a:ext uri="{FF2B5EF4-FFF2-40B4-BE49-F238E27FC236}">
                <a16:creationId xmlns:a16="http://schemas.microsoft.com/office/drawing/2014/main" id="{99DFEA34-FC9B-453D-A4E7-1ED51E9852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466" y="3978828"/>
            <a:ext cx="3642857" cy="2114286"/>
          </a:xfrm>
          <a:prstGeom prst="rect">
            <a:avLst/>
          </a:prstGeom>
        </p:spPr>
      </p:pic>
    </p:spTree>
    <p:extLst>
      <p:ext uri="{BB962C8B-B14F-4D97-AF65-F5344CB8AC3E}">
        <p14:creationId xmlns:p14="http://schemas.microsoft.com/office/powerpoint/2010/main" val="604618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1E7C-F359-41A7-88F0-C36421C677FC}"/>
              </a:ext>
            </a:extLst>
          </p:cNvPr>
          <p:cNvSpPr>
            <a:spLocks noGrp="1"/>
          </p:cNvSpPr>
          <p:nvPr>
            <p:ph type="title"/>
          </p:nvPr>
        </p:nvSpPr>
        <p:spPr/>
        <p:txBody>
          <a:bodyPr/>
          <a:lstStyle/>
          <a:p>
            <a:r>
              <a:rPr lang="en-US" dirty="0"/>
              <a:t>2. Methodologies</a:t>
            </a:r>
          </a:p>
        </p:txBody>
      </p:sp>
      <p:sp>
        <p:nvSpPr>
          <p:cNvPr id="3" name="Content Placeholder 2">
            <a:extLst>
              <a:ext uri="{FF2B5EF4-FFF2-40B4-BE49-F238E27FC236}">
                <a16:creationId xmlns:a16="http://schemas.microsoft.com/office/drawing/2014/main" id="{87B4228A-C051-4A40-A833-79C3489A852D}"/>
              </a:ext>
            </a:extLst>
          </p:cNvPr>
          <p:cNvSpPr>
            <a:spLocks noGrp="1"/>
          </p:cNvSpPr>
          <p:nvPr>
            <p:ph idx="1"/>
          </p:nvPr>
        </p:nvSpPr>
        <p:spPr/>
        <p:txBody>
          <a:bodyPr>
            <a:normAutofit/>
          </a:bodyPr>
          <a:lstStyle/>
          <a:p>
            <a:r>
              <a:rPr lang="en-US" sz="2200" dirty="0">
                <a:effectLst/>
                <a:latin typeface="Times New Roman" panose="02020603050405020304" pitchFamily="18" charset="0"/>
                <a:ea typeface="Calibri" panose="020F0502020204030204" pitchFamily="34" charset="0"/>
              </a:rPr>
              <a:t>The equal vector-length viewpoint is relative to the shortest distance viewpoint. Let A’ and H’’ be projections of A and H’ on lines OB and OA, respectively. </a:t>
            </a:r>
            <a:r>
              <a:rPr lang="en-US" sz="2200" dirty="0">
                <a:ea typeface="Calibri" panose="020F0502020204030204" pitchFamily="34" charset="0"/>
              </a:rPr>
              <a:t>So</a:t>
            </a:r>
            <a:r>
              <a:rPr lang="en-US" sz="2200" dirty="0">
                <a:effectLst/>
                <a:latin typeface="Times New Roman" panose="02020603050405020304" pitchFamily="18" charset="0"/>
                <a:ea typeface="Calibri" panose="020F0502020204030204" pitchFamily="34" charset="0"/>
              </a:rPr>
              <a:t>, |AA’| is distance from A to the line OB and |H’H’’| is distance from H’ to the line OA with note that |OA| = |OH’|. We have |AA’| = |H’H’’|.</a:t>
            </a: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The condition of equal vector length only assures that two distances from every point to its dual line are equal (|AA’| = |H’H’’|) but |AH’| is not shortest distance due to |AA’| = |H’H’’| &lt; |AH’|. So, the condition of equal vector-length (equation 2) is weaker than the condition of shortest distance (equation 1).</a:t>
            </a:r>
          </a:p>
          <a:p>
            <a:pPr marL="0" indent="0">
              <a:buNone/>
            </a:pPr>
            <a:endParaRPr lang="en-US" sz="2200" dirty="0"/>
          </a:p>
        </p:txBody>
      </p:sp>
      <p:sp>
        <p:nvSpPr>
          <p:cNvPr id="4" name="Date Placeholder 3">
            <a:extLst>
              <a:ext uri="{FF2B5EF4-FFF2-40B4-BE49-F238E27FC236}">
                <a16:creationId xmlns:a16="http://schemas.microsoft.com/office/drawing/2014/main" id="{9F034724-7496-4054-BAFF-5D6E23A26906}"/>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9F0DE521-B6AD-4393-AC5A-6FA4249AD7AA}"/>
              </a:ext>
            </a:extLst>
          </p:cNvPr>
          <p:cNvSpPr>
            <a:spLocks noGrp="1"/>
          </p:cNvSpPr>
          <p:nvPr>
            <p:ph type="ftr" sz="quarter" idx="11"/>
          </p:nvPr>
        </p:nvSpPr>
        <p:spPr/>
        <p:txBody>
          <a:bodyPr/>
          <a:lstStyle/>
          <a:p>
            <a:r>
              <a:rPr lang="en-US"/>
              <a:t>TA measure - Loc Nguyen</a:t>
            </a:r>
          </a:p>
        </p:txBody>
      </p:sp>
      <p:sp>
        <p:nvSpPr>
          <p:cNvPr id="6" name="Slide Number Placeholder 5">
            <a:extLst>
              <a:ext uri="{FF2B5EF4-FFF2-40B4-BE49-F238E27FC236}">
                <a16:creationId xmlns:a16="http://schemas.microsoft.com/office/drawing/2014/main" id="{C1840EA8-A227-4312-B5D3-A1E9D797144C}"/>
              </a:ext>
            </a:extLst>
          </p:cNvPr>
          <p:cNvSpPr>
            <a:spLocks noGrp="1"/>
          </p:cNvSpPr>
          <p:nvPr>
            <p:ph type="sldNum" sz="quarter" idx="12"/>
          </p:nvPr>
        </p:nvSpPr>
        <p:spPr/>
        <p:txBody>
          <a:bodyPr/>
          <a:lstStyle/>
          <a:p>
            <a:fld id="{5DB5036F-1FF2-46C4-8D2B-59C7E3B91952}" type="slidenum">
              <a:rPr lang="en-US" smtClean="0"/>
              <a:pPr/>
              <a:t>11</a:t>
            </a:fld>
            <a:endParaRPr lang="en-US"/>
          </a:p>
        </p:txBody>
      </p:sp>
      <p:pic>
        <p:nvPicPr>
          <p:cNvPr id="8" name="Picture 7" descr="A close up of a map&#10;&#10;Description automatically generated">
            <a:extLst>
              <a:ext uri="{FF2B5EF4-FFF2-40B4-BE49-F238E27FC236}">
                <a16:creationId xmlns:a16="http://schemas.microsoft.com/office/drawing/2014/main" id="{86904D26-14BD-4575-988A-AB64912DC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9854" y="3643751"/>
            <a:ext cx="3600000" cy="2500001"/>
          </a:xfrm>
          <a:prstGeom prst="rect">
            <a:avLst/>
          </a:prstGeom>
        </p:spPr>
      </p:pic>
    </p:spTree>
    <p:extLst>
      <p:ext uri="{BB962C8B-B14F-4D97-AF65-F5344CB8AC3E}">
        <p14:creationId xmlns:p14="http://schemas.microsoft.com/office/powerpoint/2010/main" val="1349413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BD46D-5875-410E-B16F-80D6AE24BAE7}"/>
              </a:ext>
            </a:extLst>
          </p:cNvPr>
          <p:cNvSpPr>
            <a:spLocks noGrp="1"/>
          </p:cNvSpPr>
          <p:nvPr>
            <p:ph type="title"/>
          </p:nvPr>
        </p:nvSpPr>
        <p:spPr/>
        <p:txBody>
          <a:bodyPr/>
          <a:lstStyle/>
          <a:p>
            <a:r>
              <a:rPr lang="en-US" dirty="0"/>
              <a:t>2. Methodologies</a:t>
            </a:r>
          </a:p>
        </p:txBody>
      </p:sp>
      <p:sp>
        <p:nvSpPr>
          <p:cNvPr id="3" name="Content Placeholder 2">
            <a:extLst>
              <a:ext uri="{FF2B5EF4-FFF2-40B4-BE49-F238E27FC236}">
                <a16:creationId xmlns:a16="http://schemas.microsoft.com/office/drawing/2014/main" id="{FCA26B35-539E-49A2-B794-CA4C0034E206}"/>
              </a:ext>
            </a:extLst>
          </p:cNvPr>
          <p:cNvSpPr>
            <a:spLocks noGrp="1"/>
          </p:cNvSpPr>
          <p:nvPr>
            <p:ph idx="1"/>
          </p:nvPr>
        </p:nvSpPr>
        <p:spPr>
          <a:xfrm>
            <a:off x="838200" y="914398"/>
            <a:ext cx="10515600" cy="5441951"/>
          </a:xfrm>
        </p:spPr>
        <p:txBody>
          <a:bodyPr>
            <a:normAutofit/>
          </a:bodyPr>
          <a:lstStyle/>
          <a:p>
            <a:r>
              <a:rPr lang="en-US" sz="2200" dirty="0">
                <a:effectLst/>
                <a:latin typeface="Times New Roman" panose="02020603050405020304" pitchFamily="18" charset="0"/>
                <a:ea typeface="Calibri" panose="020F0502020204030204" pitchFamily="34" charset="0"/>
              </a:rPr>
              <a:t>Suppose A</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is an approximative projection of A on the ray OB so that A</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is near to H (|AA</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 |AH| = |</a:t>
            </a:r>
            <a:r>
              <a:rPr lang="en-US" sz="2200" i="1" dirty="0">
                <a:effectLst/>
                <a:latin typeface="Times New Roman" panose="02020603050405020304" pitchFamily="18" charset="0"/>
                <a:ea typeface="Calibri" panose="020F0502020204030204" pitchFamily="34" charset="0"/>
              </a:rPr>
              <a:t>u</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|cos(</a:t>
            </a:r>
            <a:r>
              <a:rPr lang="en-US" sz="2200" i="1" dirty="0">
                <a:effectLst/>
                <a:latin typeface="Times New Roman" panose="02020603050405020304" pitchFamily="18" charset="0"/>
                <a:ea typeface="Calibri" panose="020F0502020204030204" pitchFamily="34" charset="0"/>
              </a:rPr>
              <a:t>α</a:t>
            </a:r>
            <a:r>
              <a:rPr lang="en-US" sz="2200" dirty="0">
                <a:effectLst/>
                <a:latin typeface="Times New Roman" panose="02020603050405020304" pitchFamily="18" charset="0"/>
                <a:ea typeface="Calibri" panose="020F0502020204030204" pitchFamily="34" charset="0"/>
              </a:rPr>
              <a:t>)) according to the shortest distance viewpoint and we have |AH’| = |</a:t>
            </a:r>
            <a:r>
              <a:rPr lang="en-US" sz="2200" i="1" dirty="0">
                <a:effectLst/>
                <a:latin typeface="Times New Roman" panose="02020603050405020304" pitchFamily="18" charset="0"/>
                <a:ea typeface="Calibri" panose="020F0502020204030204" pitchFamily="34" charset="0"/>
              </a:rPr>
              <a:t>u</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according to the equal vector-length viewpoint.</a:t>
            </a:r>
          </a:p>
          <a:p>
            <a:r>
              <a:rPr lang="en-US" sz="2200" dirty="0">
                <a:effectLst/>
                <a:latin typeface="Times New Roman" panose="02020603050405020304" pitchFamily="18" charset="0"/>
                <a:ea typeface="Calibri" panose="020F0502020204030204" pitchFamily="34" charset="0"/>
              </a:rPr>
              <a:t>When A</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is the optimal point of equation 1 in practice and H’ is the optimal point of equation 2 then, equation 1 is better than equation 2 because A</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is between H and H’ and |OH| &lt; |OA</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&lt; |OH’|. The best A</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occurs if and only if H ≡ A</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 H’ when A ≡ B and the triangle OAB degrades into segment OA (cos(</a:t>
            </a:r>
            <a:r>
              <a:rPr lang="en-US" sz="2200" i="1" dirty="0">
                <a:effectLst/>
                <a:latin typeface="Times New Roman" panose="02020603050405020304" pitchFamily="18" charset="0"/>
                <a:ea typeface="Calibri" panose="020F0502020204030204" pitchFamily="34" charset="0"/>
              </a:rPr>
              <a:t>α</a:t>
            </a:r>
            <a:r>
              <a:rPr lang="en-US" sz="2200" dirty="0">
                <a:effectLst/>
                <a:latin typeface="Times New Roman" panose="02020603050405020304" pitchFamily="18" charset="0"/>
                <a:ea typeface="Calibri" panose="020F0502020204030204" pitchFamily="34" charset="0"/>
              </a:rPr>
              <a:t>)=1 and |AB|=0). So, equation 1 balances length of vectors and distance between vectors (points).</a:t>
            </a:r>
            <a:endParaRPr lang="en-US" sz="2200" dirty="0"/>
          </a:p>
        </p:txBody>
      </p:sp>
      <p:sp>
        <p:nvSpPr>
          <p:cNvPr id="4" name="Date Placeholder 3">
            <a:extLst>
              <a:ext uri="{FF2B5EF4-FFF2-40B4-BE49-F238E27FC236}">
                <a16:creationId xmlns:a16="http://schemas.microsoft.com/office/drawing/2014/main" id="{35F243EC-77B5-4762-A86A-BBCB614F8F5B}"/>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1B3EAF0D-8521-4106-B718-36D5618FAAFD}"/>
              </a:ext>
            </a:extLst>
          </p:cNvPr>
          <p:cNvSpPr>
            <a:spLocks noGrp="1"/>
          </p:cNvSpPr>
          <p:nvPr>
            <p:ph type="ftr" sz="quarter" idx="11"/>
          </p:nvPr>
        </p:nvSpPr>
        <p:spPr/>
        <p:txBody>
          <a:bodyPr/>
          <a:lstStyle/>
          <a:p>
            <a:r>
              <a:rPr lang="en-US"/>
              <a:t>TA measure - Loc Nguyen</a:t>
            </a:r>
          </a:p>
        </p:txBody>
      </p:sp>
      <p:sp>
        <p:nvSpPr>
          <p:cNvPr id="6" name="Slide Number Placeholder 5">
            <a:extLst>
              <a:ext uri="{FF2B5EF4-FFF2-40B4-BE49-F238E27FC236}">
                <a16:creationId xmlns:a16="http://schemas.microsoft.com/office/drawing/2014/main" id="{7A2F8E89-2C44-4E84-A32E-34CB6D4D9118}"/>
              </a:ext>
            </a:extLst>
          </p:cNvPr>
          <p:cNvSpPr>
            <a:spLocks noGrp="1"/>
          </p:cNvSpPr>
          <p:nvPr>
            <p:ph type="sldNum" sz="quarter" idx="12"/>
          </p:nvPr>
        </p:nvSpPr>
        <p:spPr/>
        <p:txBody>
          <a:bodyPr/>
          <a:lstStyle/>
          <a:p>
            <a:fld id="{5DB5036F-1FF2-46C4-8D2B-59C7E3B91952}" type="slidenum">
              <a:rPr lang="en-US" smtClean="0"/>
              <a:pPr/>
              <a:t>12</a:t>
            </a:fld>
            <a:endParaRPr lang="en-US"/>
          </a:p>
        </p:txBody>
      </p:sp>
      <p:pic>
        <p:nvPicPr>
          <p:cNvPr id="8" name="Picture 7" descr="A close up of a map&#10;&#10;Description automatically generated">
            <a:extLst>
              <a:ext uri="{FF2B5EF4-FFF2-40B4-BE49-F238E27FC236}">
                <a16:creationId xmlns:a16="http://schemas.microsoft.com/office/drawing/2014/main" id="{82164336-AF10-4D8C-9B5B-62A91FD32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314" y="3827778"/>
            <a:ext cx="5014286" cy="2528571"/>
          </a:xfrm>
          <a:prstGeom prst="rect">
            <a:avLst/>
          </a:prstGeom>
        </p:spPr>
      </p:pic>
    </p:spTree>
    <p:extLst>
      <p:ext uri="{BB962C8B-B14F-4D97-AF65-F5344CB8AC3E}">
        <p14:creationId xmlns:p14="http://schemas.microsoft.com/office/powerpoint/2010/main" val="2143899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2F57A-95C3-4A9D-820D-E30CB8F35A5C}"/>
              </a:ext>
            </a:extLst>
          </p:cNvPr>
          <p:cNvSpPr>
            <a:spLocks noGrp="1"/>
          </p:cNvSpPr>
          <p:nvPr>
            <p:ph type="title"/>
          </p:nvPr>
        </p:nvSpPr>
        <p:spPr/>
        <p:txBody>
          <a:bodyPr/>
          <a:lstStyle/>
          <a:p>
            <a:r>
              <a:rPr lang="en-US" dirty="0"/>
              <a:t>2. Methodologies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2E82C1-16D7-46E9-9F18-75B931D7A635}"/>
                  </a:ext>
                </a:extLst>
              </p:cNvPr>
              <p:cNvSpPr>
                <a:spLocks noGrp="1"/>
              </p:cNvSpPr>
              <p:nvPr>
                <p:ph idx="1"/>
              </p:nvPr>
            </p:nvSpPr>
            <p:spPr/>
            <p:txBody>
              <a:bodyPr>
                <a:noAutofit/>
              </a:bodyPr>
              <a:lstStyle/>
              <a:p>
                <a:r>
                  <a:rPr lang="en-US" sz="2200" dirty="0">
                    <a:effectLst/>
                    <a:latin typeface="Times New Roman" panose="02020603050405020304" pitchFamily="18" charset="0"/>
                    <a:ea typeface="Calibri" panose="020F0502020204030204" pitchFamily="34" charset="0"/>
                  </a:rPr>
                  <a:t>TA measure is defined as product of cosine value and reinforced factor: TA(</a:t>
                </a:r>
                <a:r>
                  <a:rPr lang="en-US" sz="2200" i="1" dirty="0">
                    <a:effectLst/>
                    <a:latin typeface="Times New Roman" panose="02020603050405020304" pitchFamily="18" charset="0"/>
                    <a:ea typeface="Calibri" panose="020F0502020204030204" pitchFamily="34" charset="0"/>
                  </a:rPr>
                  <a:t>u</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u</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 </a:t>
                </a:r>
                <a:r>
                  <a:rPr lang="en-US" sz="2200" i="1" dirty="0">
                    <a:effectLst/>
                    <a:latin typeface="Times New Roman" panose="02020603050405020304" pitchFamily="18" charset="0"/>
                    <a:ea typeface="Calibri" panose="020F0502020204030204" pitchFamily="34" charset="0"/>
                  </a:rPr>
                  <a:t>k</a:t>
                </a:r>
                <a:r>
                  <a:rPr lang="en-US" sz="2200" dirty="0">
                    <a:effectLst/>
                    <a:latin typeface="Times New Roman" panose="02020603050405020304" pitchFamily="18" charset="0"/>
                    <a:ea typeface="Calibri" panose="020F0502020204030204" pitchFamily="34" charset="0"/>
                  </a:rPr>
                  <a:t>*cos(</a:t>
                </a:r>
                <a:r>
                  <a:rPr lang="en-US" sz="2200" i="1" dirty="0">
                    <a:effectLst/>
                    <a:latin typeface="Times New Roman" panose="02020603050405020304" pitchFamily="18" charset="0"/>
                    <a:ea typeface="Calibri" panose="020F0502020204030204" pitchFamily="34" charset="0"/>
                  </a:rPr>
                  <a:t>u</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u</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a:t>
                </a:r>
                <a:r>
                  <a:rPr lang="en-US" sz="2200" dirty="0">
                    <a:ea typeface="Calibri" panose="020F0502020204030204" pitchFamily="34" charset="0"/>
                  </a:rPr>
                  <a:t>Let </a:t>
                </a:r>
                <a:r>
                  <a:rPr lang="en-US" sz="2200" dirty="0">
                    <a:effectLst/>
                    <a:latin typeface="Times New Roman" panose="02020603050405020304" pitchFamily="18" charset="0"/>
                    <a:ea typeface="Calibri" panose="020F0502020204030204" pitchFamily="34" charset="0"/>
                  </a:rPr>
                  <a:t>•</a:t>
                </a:r>
                <a:r>
                  <a:rPr lang="en-US" sz="2200" dirty="0">
                    <a:ea typeface="Calibri" panose="020F0502020204030204" pitchFamily="34" charset="0"/>
                  </a:rPr>
                  <a:t> denote dot product and let |</a:t>
                </a:r>
                <a:r>
                  <a:rPr lang="en-US" sz="2200" i="1" dirty="0">
                    <a:ea typeface="Calibri" panose="020F0502020204030204" pitchFamily="34" charset="0"/>
                  </a:rPr>
                  <a:t>x</a:t>
                </a:r>
                <a:r>
                  <a:rPr lang="en-US" sz="2200" dirty="0">
                    <a:ea typeface="Calibri" panose="020F0502020204030204" pitchFamily="34" charset="0"/>
                  </a:rPr>
                  <a:t>| denote length of vector, the full equation of TA is: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200" i="1" smtClean="0">
                              <a:effectLst/>
                              <a:latin typeface="Cambria Math" panose="02040503050406030204" pitchFamily="18" charset="0"/>
                            </a:rPr>
                          </m:ctrlPr>
                        </m:mPr>
                        <m:m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≥0:</m:t>
                            </m:r>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TA</m:t>
                            </m:r>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200" i="1">
                                    <a:effectLst/>
                                    <a:latin typeface="Cambria Math" panose="02040503050406030204" pitchFamily="18" charset="0"/>
                                  </a:rPr>
                                </m:ctrlPr>
                              </m:dPr>
                              <m:e>
                                <m:m>
                                  <m:mPr>
                                    <m:mcs>
                                      <m:mc>
                                        <m:mcPr>
                                          <m:count m:val="1"/>
                                          <m:mcJc m:val="center"/>
                                        </m:mcPr>
                                      </m:mc>
                                    </m:mcs>
                                    <m:ctrlPr>
                                      <a:rPr lang="en-US" sz="2200" i="1">
                                        <a:effectLst/>
                                        <a:latin typeface="Cambria Math" panose="02040503050406030204" pitchFamily="18" charset="0"/>
                                      </a:rPr>
                                    </m:ctrlPr>
                                  </m:mPr>
                                  <m:mr>
                                    <m:e>
                                      <m:f>
                                        <m:fPr>
                                          <m:ctrlPr>
                                            <a:rPr lang="en-US" sz="2200" i="1">
                                              <a:effectLst/>
                                              <a:latin typeface="Cambria Math" panose="02040503050406030204" pitchFamily="18" charset="0"/>
                                            </a:rPr>
                                          </m:ctrlPr>
                                        </m:fPr>
                                        <m:num>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p>
                                          </m:sSup>
                                        </m:num>
                                        <m:den>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e>
                                          </m:d>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d>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3</m:t>
                                              </m:r>
                                            </m:sup>
                                          </m:sSup>
                                        </m:den>
                                      </m:f>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if</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mr>
                                  <m:mr>
                                    <m:e>
                                      <m:f>
                                        <m:fPr>
                                          <m:ctrlPr>
                                            <a:rPr lang="en-US" sz="2200" i="1">
                                              <a:effectLst/>
                                              <a:latin typeface="Cambria Math" panose="02040503050406030204" pitchFamily="18" charset="0"/>
                                            </a:rPr>
                                          </m:ctrlPr>
                                        </m:fPr>
                                        <m:num>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p>
                                          </m:sSup>
                                        </m:num>
                                        <m:den>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e>
                                                  </m:d>
                                                </m:e>
                                              </m:d>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3</m:t>
                                              </m:r>
                                            </m:sup>
                                          </m:sSup>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den>
                                      </m:f>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if</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&gt;</m:t>
                                      </m:r>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mr>
                                </m:m>
                              </m:e>
                            </m:d>
                          </m:e>
                        </m:mr>
                        <m:m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&lt;0:</m:t>
                            </m:r>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TA</m:t>
                            </m:r>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200" i="1">
                                    <a:effectLst/>
                                    <a:latin typeface="Cambria Math" panose="02040503050406030204" pitchFamily="18" charset="0"/>
                                  </a:rPr>
                                </m:ctrlPr>
                              </m:dPr>
                              <m:e>
                                <m:m>
                                  <m:mPr>
                                    <m:mcs>
                                      <m:mc>
                                        <m:mcPr>
                                          <m:count m:val="1"/>
                                          <m:mcJc m:val="center"/>
                                        </m:mcPr>
                                      </m:mc>
                                    </m:mcs>
                                    <m:ctrlPr>
                                      <a:rPr lang="en-US" sz="2200" i="1">
                                        <a:effectLst/>
                                        <a:latin typeface="Cambria Math" panose="02040503050406030204" pitchFamily="18" charset="0"/>
                                      </a:rPr>
                                    </m:ctrlPr>
                                  </m:mPr>
                                  <m:mr>
                                    <m:e>
                                      <m:f>
                                        <m:fPr>
                                          <m:ctrlPr>
                                            <a:rPr lang="en-US" sz="2200" i="1">
                                              <a:effectLst/>
                                              <a:latin typeface="Cambria Math" panose="02040503050406030204" pitchFamily="18" charset="0"/>
                                            </a:rPr>
                                          </m:ctrlPr>
                                        </m:fPr>
                                        <m:num>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num>
                                        <m:den>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d>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p>
                                          </m:sSup>
                                        </m:den>
                                      </m:f>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if</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mr>
                                  <m:mr>
                                    <m:e>
                                      <m:f>
                                        <m:fPr>
                                          <m:ctrlPr>
                                            <a:rPr lang="en-US" sz="2200" i="1">
                                              <a:effectLst/>
                                              <a:latin typeface="Cambria Math" panose="02040503050406030204" pitchFamily="18" charset="0"/>
                                            </a:rPr>
                                          </m:ctrlPr>
                                        </m:fPr>
                                        <m:num>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num>
                                        <m:den>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e>
                                                  </m:d>
                                                </m:e>
                                              </m:d>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p>
                                          </m:sSup>
                                        </m:den>
                                      </m:f>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if</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&gt;</m:t>
                                      </m:r>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mr>
                                </m:m>
                              </m:e>
                            </m:d>
                          </m:e>
                        </m:mr>
                      </m:m>
                    </m:oMath>
                  </m:oMathPara>
                </a14:m>
                <a:endParaRPr lang="en-US" sz="2200" dirty="0">
                  <a:effectLst/>
                  <a:latin typeface="Times New Roman" panose="02020603050405020304" pitchFamily="18" charset="0"/>
                  <a:ea typeface="Calibri" panose="020F0502020204030204" pitchFamily="34" charset="0"/>
                </a:endParaRPr>
              </a:p>
              <a:p>
                <a:r>
                  <a:rPr lang="en-US" sz="2200" dirty="0">
                    <a:effectLst/>
                    <a:latin typeface="Times New Roman" panose="02020603050405020304" pitchFamily="18" charset="0"/>
                    <a:ea typeface="Times New Roman" panose="02020603050405020304" pitchFamily="18" charset="0"/>
                  </a:rPr>
                  <a:t>TAJ is the combined measure which combines TA and Jaccard as follows:</a:t>
                </a:r>
              </a:p>
              <a:p>
                <a:pPr marL="0" indent="0">
                  <a:buNone/>
                </a:pPr>
                <a14:m>
                  <m:oMathPara xmlns:m="http://schemas.openxmlformats.org/officeDocument/2006/math">
                    <m:oMathParaPr>
                      <m:jc m:val="centerGroup"/>
                    </m:oMathParaPr>
                    <m:oMath xmlns:m="http://schemas.openxmlformats.org/officeDocument/2006/math">
                      <m:r>
                        <m:rPr>
                          <m:sty m:val="p"/>
                        </m:rPr>
                        <a:rPr lang="en-US" sz="2200" smtClean="0">
                          <a:effectLst/>
                          <a:latin typeface="Cambria Math" panose="02040503050406030204" pitchFamily="18" charset="0"/>
                          <a:ea typeface="Calibri" panose="020F0502020204030204" pitchFamily="34" charset="0"/>
                          <a:cs typeface="Times New Roman" panose="02020603050405020304" pitchFamily="18" charset="0"/>
                        </a:rPr>
                        <m:t>TAJ</m:t>
                      </m:r>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TA</m:t>
                      </m:r>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200" i="0">
                          <a:effectLst/>
                          <a:latin typeface="Cambria Math" panose="02040503050406030204" pitchFamily="18" charset="0"/>
                          <a:ea typeface="Calibri" panose="020F0502020204030204" pitchFamily="34" charset="0"/>
                          <a:cs typeface="Times New Roman" panose="02020603050405020304" pitchFamily="18" charset="0"/>
                        </a:rPr>
                        <m:t>Jaccard</m:t>
                      </m:r>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oMath>
                  </m:oMathPara>
                </a14:m>
                <a:endParaRPr lang="en-US" sz="2200" dirty="0">
                  <a:effectLst/>
                  <a:latin typeface="Times New Roman" panose="02020603050405020304" pitchFamily="18" charset="0"/>
                  <a:ea typeface="Times New Roman" panose="02020603050405020304" pitchFamily="18" charset="0"/>
                </a:endParaRPr>
              </a:p>
              <a:p>
                <a:r>
                  <a:rPr lang="en-US" sz="2200" dirty="0"/>
                  <a:t>TAN is normalized version of TA and TANJ is combination of TAN and Jaccard.</a:t>
                </a:r>
              </a:p>
            </p:txBody>
          </p:sp>
        </mc:Choice>
        <mc:Fallback xmlns="">
          <p:sp>
            <p:nvSpPr>
              <p:cNvPr id="3" name="Content Placeholder 2">
                <a:extLst>
                  <a:ext uri="{FF2B5EF4-FFF2-40B4-BE49-F238E27FC236}">
                    <a16:creationId xmlns:a16="http://schemas.microsoft.com/office/drawing/2014/main" id="{452E82C1-16D7-46E9-9F18-75B931D7A635}"/>
                  </a:ext>
                </a:extLst>
              </p:cNvPr>
              <p:cNvSpPr>
                <a:spLocks noGrp="1" noRot="1" noChangeAspect="1" noMove="1" noResize="1" noEditPoints="1" noAdjustHandles="1" noChangeArrowheads="1" noChangeShapeType="1" noTextEdit="1"/>
              </p:cNvSpPr>
              <p:nvPr>
                <p:ph idx="1"/>
              </p:nvPr>
            </p:nvSpPr>
            <p:spPr>
              <a:blipFill>
                <a:blip r:embed="rId2"/>
                <a:stretch>
                  <a:fillRect l="-696" t="-824" r="-696" b="-388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D40A320-6086-4C53-A5B2-600070AAEA83}"/>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4EE08A00-8CBA-479B-9680-522457006CB7}"/>
              </a:ext>
            </a:extLst>
          </p:cNvPr>
          <p:cNvSpPr>
            <a:spLocks noGrp="1"/>
          </p:cNvSpPr>
          <p:nvPr>
            <p:ph type="ftr" sz="quarter" idx="11"/>
          </p:nvPr>
        </p:nvSpPr>
        <p:spPr/>
        <p:txBody>
          <a:bodyPr/>
          <a:lstStyle/>
          <a:p>
            <a:r>
              <a:rPr lang="en-US"/>
              <a:t>TA measure - Loc Nguyen</a:t>
            </a:r>
          </a:p>
        </p:txBody>
      </p:sp>
      <p:sp>
        <p:nvSpPr>
          <p:cNvPr id="6" name="Slide Number Placeholder 5">
            <a:extLst>
              <a:ext uri="{FF2B5EF4-FFF2-40B4-BE49-F238E27FC236}">
                <a16:creationId xmlns:a16="http://schemas.microsoft.com/office/drawing/2014/main" id="{A9096E57-7B52-45BC-96E7-75CACC1C87FC}"/>
              </a:ext>
            </a:extLst>
          </p:cNvPr>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2172050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Results and discussions</a:t>
            </a:r>
          </a:p>
        </p:txBody>
      </p:sp>
      <p:sp>
        <p:nvSpPr>
          <p:cNvPr id="3" name="Content Placeholder 2"/>
          <p:cNvSpPr>
            <a:spLocks noGrp="1"/>
          </p:cNvSpPr>
          <p:nvPr>
            <p:ph idx="1"/>
          </p:nvPr>
        </p:nvSpPr>
        <p:spPr/>
        <p:txBody>
          <a:bodyPr>
            <a:noAutofit/>
          </a:bodyPr>
          <a:lstStyle/>
          <a:p>
            <a:r>
              <a:rPr lang="en-US" sz="2300" dirty="0">
                <a:effectLst/>
                <a:latin typeface="Times New Roman" panose="02020603050405020304" pitchFamily="18" charset="0"/>
                <a:ea typeface="Calibri" panose="020F0502020204030204" pitchFamily="34" charset="0"/>
              </a:rPr>
              <a:t>TA family (TA, TAJ, TAN, TANJ) is tested with traditional cosine family (cosine, COJ, CON, COD) and other well-known measures such as Pearson family (Pearson, WPC, SPC), Jaccard, MSD family (MSD, MSDJ), NHSM, BCF, and SMTP.</a:t>
            </a:r>
            <a:endParaRPr lang="en-US" sz="2300" dirty="0"/>
          </a:p>
          <a:p>
            <a:r>
              <a:rPr lang="en-US" sz="2300" dirty="0">
                <a:effectLst/>
                <a:latin typeface="Times New Roman" panose="02020603050405020304" pitchFamily="18" charset="0"/>
                <a:ea typeface="Calibri" panose="020F0502020204030204" pitchFamily="34" charset="0"/>
              </a:rPr>
              <a:t>Two metrics used to test measures are MAE (mean absolute error) and CC (correlation coefficient). The smaller MAE is, the better the measures are. The larger CC is, the better the measures are.</a:t>
            </a:r>
          </a:p>
          <a:p>
            <a:r>
              <a:rPr lang="en-US" sz="2300" dirty="0"/>
              <a:t>All measures are tested with NN algorithm. </a:t>
            </a:r>
            <a:r>
              <a:rPr lang="en-US" sz="2300" dirty="0">
                <a:effectLst/>
                <a:latin typeface="Times New Roman" panose="02020603050405020304" pitchFamily="18" charset="0"/>
                <a:ea typeface="Calibri" panose="020F0502020204030204" pitchFamily="34" charset="0"/>
              </a:rPr>
              <a:t>NN algorithm for user-based rating matrix becomes user-based NN algorithm and NN algorithm for item-based rating matrix becomes item-based NN algorithm</a:t>
            </a:r>
            <a:endParaRPr lang="en-US" sz="2300" dirty="0"/>
          </a:p>
          <a:p>
            <a:r>
              <a:rPr lang="en-US" sz="2300" dirty="0">
                <a:effectLst/>
                <a:latin typeface="Times New Roman" panose="02020603050405020304" pitchFamily="18" charset="0"/>
                <a:ea typeface="Calibri" panose="020F0502020204030204" pitchFamily="34" charset="0"/>
              </a:rPr>
              <a:t>Dataset </a:t>
            </a:r>
            <a:r>
              <a:rPr lang="en-US" sz="2300" dirty="0" err="1">
                <a:effectLst/>
                <a:latin typeface="Times New Roman" panose="02020603050405020304" pitchFamily="18" charset="0"/>
                <a:ea typeface="Calibri" panose="020F0502020204030204" pitchFamily="34" charset="0"/>
              </a:rPr>
              <a:t>Movielens</a:t>
            </a:r>
            <a:r>
              <a:rPr lang="en-US" sz="2300" dirty="0">
                <a:effectLst/>
                <a:latin typeface="Times New Roman" panose="02020603050405020304" pitchFamily="18" charset="0"/>
                <a:ea typeface="Calibri" panose="020F0502020204030204" pitchFamily="34" charset="0"/>
              </a:rPr>
              <a:t> [8] is used for evaluation, which has 100,000 ratings from 943 users on 1682 movies (items). It is divided into 5 folders and each folder includes training set and testing set. Training set and testing set in the same folder are disjoint sets. The ratio of testing set over the whole dataset depends on the testing parameter </a:t>
            </a:r>
            <a:r>
              <a:rPr lang="en-US" sz="2300" i="1" dirty="0">
                <a:effectLst/>
                <a:latin typeface="Times New Roman" panose="02020603050405020304" pitchFamily="18" charset="0"/>
                <a:ea typeface="Calibri" panose="020F0502020204030204" pitchFamily="34" charset="0"/>
              </a:rPr>
              <a:t>r</a:t>
            </a:r>
            <a:r>
              <a:rPr lang="en-US" sz="2300" dirty="0">
                <a:ea typeface="Calibri" panose="020F0502020204030204" pitchFamily="34" charset="0"/>
              </a:rPr>
              <a:t> = 0.1, 0.2, 0.3, 0.4, 0.5, 0.6, 0.7, 0.8, 0.9.</a:t>
            </a:r>
            <a:endParaRPr lang="en-US" sz="2300" dirty="0"/>
          </a:p>
        </p:txBody>
      </p:sp>
      <p:sp>
        <p:nvSpPr>
          <p:cNvPr id="4" name="Date Placeholder 3"/>
          <p:cNvSpPr>
            <a:spLocks noGrp="1"/>
          </p:cNvSpPr>
          <p:nvPr>
            <p:ph type="dt" sz="half" idx="10"/>
          </p:nvPr>
        </p:nvSpPr>
        <p:spPr/>
        <p:txBody>
          <a:bodyPr/>
          <a:lstStyle/>
          <a:p>
            <a:r>
              <a:rPr lang="en-US"/>
              <a:t>7/12/2020</a:t>
            </a:r>
          </a:p>
        </p:txBody>
      </p:sp>
      <p:sp>
        <p:nvSpPr>
          <p:cNvPr id="5" name="Footer Placeholder 4"/>
          <p:cNvSpPr>
            <a:spLocks noGrp="1"/>
          </p:cNvSpPr>
          <p:nvPr>
            <p:ph type="ftr" sz="quarter" idx="11"/>
          </p:nvPr>
        </p:nvSpPr>
        <p:spPr/>
        <p:txBody>
          <a:bodyPr/>
          <a:lstStyle/>
          <a:p>
            <a:r>
              <a:rPr lang="en-US"/>
              <a:t>TA measure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3424595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92DD-3CB0-43DE-AE73-14C3118D9653}"/>
              </a:ext>
            </a:extLst>
          </p:cNvPr>
          <p:cNvSpPr>
            <a:spLocks noGrp="1"/>
          </p:cNvSpPr>
          <p:nvPr>
            <p:ph type="title"/>
          </p:nvPr>
        </p:nvSpPr>
        <p:spPr/>
        <p:txBody>
          <a:bodyPr/>
          <a:lstStyle/>
          <a:p>
            <a:r>
              <a:rPr lang="en-US" dirty="0"/>
              <a:t>3. Results and discussions</a:t>
            </a:r>
          </a:p>
        </p:txBody>
      </p:sp>
      <p:sp>
        <p:nvSpPr>
          <p:cNvPr id="3" name="Content Placeholder 2">
            <a:extLst>
              <a:ext uri="{FF2B5EF4-FFF2-40B4-BE49-F238E27FC236}">
                <a16:creationId xmlns:a16="http://schemas.microsoft.com/office/drawing/2014/main" id="{197E6860-5330-4E46-8334-13DDB014FCEB}"/>
              </a:ext>
            </a:extLst>
          </p:cNvPr>
          <p:cNvSpPr>
            <a:spLocks noGrp="1"/>
          </p:cNvSpPr>
          <p:nvPr>
            <p:ph idx="1"/>
          </p:nvPr>
        </p:nvSpPr>
        <p:spPr>
          <a:xfrm>
            <a:off x="507652" y="914398"/>
            <a:ext cx="3995075" cy="5441951"/>
          </a:xfrm>
        </p:spPr>
        <p:txBody>
          <a:bodyPr>
            <a:noAutofit/>
          </a:bodyPr>
          <a:lstStyle/>
          <a:p>
            <a:r>
              <a:rPr lang="en-US" sz="1900" dirty="0">
                <a:effectLst/>
                <a:latin typeface="Times New Roman" panose="02020603050405020304" pitchFamily="18" charset="0"/>
                <a:ea typeface="Calibri" panose="020F0502020204030204" pitchFamily="34" charset="0"/>
              </a:rPr>
              <a:t>With </a:t>
            </a:r>
            <a:r>
              <a:rPr lang="en-US" sz="1900" i="1" dirty="0">
                <a:effectLst/>
                <a:latin typeface="Times New Roman" panose="02020603050405020304" pitchFamily="18" charset="0"/>
                <a:ea typeface="Calibri" panose="020F0502020204030204" pitchFamily="34" charset="0"/>
              </a:rPr>
              <a:t>r</a:t>
            </a:r>
            <a:r>
              <a:rPr lang="en-US" sz="1900" dirty="0">
                <a:effectLst/>
                <a:latin typeface="Times New Roman" panose="02020603050405020304" pitchFamily="18" charset="0"/>
                <a:ea typeface="Calibri" panose="020F0502020204030204" pitchFamily="34" charset="0"/>
              </a:rPr>
              <a:t>=0.1, TANJ is the best with lowest item-based MAE and highest item-based CC whereas WPC is the best with lowest user-based MAE and highest user-based CC.</a:t>
            </a:r>
          </a:p>
          <a:p>
            <a:r>
              <a:rPr lang="en-US" sz="1900" dirty="0">
                <a:effectLst/>
                <a:latin typeface="Times New Roman" panose="02020603050405020304" pitchFamily="18" charset="0"/>
                <a:ea typeface="Calibri" panose="020F0502020204030204" pitchFamily="34" charset="0"/>
              </a:rPr>
              <a:t>In general, top-5 measures according to item-based MAE are TANJ (1), NHSM (2), TAJ (3), MSDJ (4), and Jaccard (5). However, top-5 measures according to item-based CC are TANJ, NHSM, WPC, TAJ, and SPC. Top-5 measures according to user-based MAE and user-based CC are WPC, TANJ, SPC, Pearson, and NHSM.</a:t>
            </a:r>
          </a:p>
          <a:p>
            <a:r>
              <a:rPr lang="en-US" sz="1900" dirty="0">
                <a:effectLst/>
                <a:latin typeface="Times New Roman" panose="02020603050405020304" pitchFamily="18" charset="0"/>
                <a:ea typeface="Calibri" panose="020F0502020204030204" pitchFamily="34" charset="0"/>
              </a:rPr>
              <a:t>Anyway, TANJ is always in top-5 measures and TA family is better than cosine family.</a:t>
            </a:r>
            <a:endParaRPr lang="en-US" sz="1900" dirty="0"/>
          </a:p>
        </p:txBody>
      </p:sp>
      <p:sp>
        <p:nvSpPr>
          <p:cNvPr id="4" name="Date Placeholder 3">
            <a:extLst>
              <a:ext uri="{FF2B5EF4-FFF2-40B4-BE49-F238E27FC236}">
                <a16:creationId xmlns:a16="http://schemas.microsoft.com/office/drawing/2014/main" id="{AFCFBFA4-ABF9-4867-AFEE-C522EE23C5C3}"/>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57269A35-852C-41C0-A8CC-8A8954349AA7}"/>
              </a:ext>
            </a:extLst>
          </p:cNvPr>
          <p:cNvSpPr>
            <a:spLocks noGrp="1"/>
          </p:cNvSpPr>
          <p:nvPr>
            <p:ph type="ftr" sz="quarter" idx="11"/>
          </p:nvPr>
        </p:nvSpPr>
        <p:spPr/>
        <p:txBody>
          <a:bodyPr/>
          <a:lstStyle/>
          <a:p>
            <a:r>
              <a:rPr lang="en-US"/>
              <a:t>TA measure - Loc Nguyen</a:t>
            </a:r>
          </a:p>
        </p:txBody>
      </p:sp>
      <p:sp>
        <p:nvSpPr>
          <p:cNvPr id="6" name="Slide Number Placeholder 5">
            <a:extLst>
              <a:ext uri="{FF2B5EF4-FFF2-40B4-BE49-F238E27FC236}">
                <a16:creationId xmlns:a16="http://schemas.microsoft.com/office/drawing/2014/main" id="{9449A654-CD6B-44FB-997B-4E6DD913AF67}"/>
              </a:ext>
            </a:extLst>
          </p:cNvPr>
          <p:cNvSpPr>
            <a:spLocks noGrp="1"/>
          </p:cNvSpPr>
          <p:nvPr>
            <p:ph type="sldNum" sz="quarter" idx="12"/>
          </p:nvPr>
        </p:nvSpPr>
        <p:spPr/>
        <p:txBody>
          <a:bodyPr/>
          <a:lstStyle/>
          <a:p>
            <a:fld id="{5DB5036F-1FF2-46C4-8D2B-59C7E3B91952}" type="slidenum">
              <a:rPr lang="en-US" smtClean="0"/>
              <a:pPr/>
              <a:t>15</a:t>
            </a:fld>
            <a:endParaRPr lang="en-US"/>
          </a:p>
        </p:txBody>
      </p:sp>
      <p:pic>
        <p:nvPicPr>
          <p:cNvPr id="8" name="Picture 7" descr="A screenshot of a cell phone&#10;&#10;Description automatically generated">
            <a:extLst>
              <a:ext uri="{FF2B5EF4-FFF2-40B4-BE49-F238E27FC236}">
                <a16:creationId xmlns:a16="http://schemas.microsoft.com/office/drawing/2014/main" id="{4D3D674C-AE6C-4CD7-8B22-884929DA7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9680" y="914399"/>
            <a:ext cx="6844668" cy="5444298"/>
          </a:xfrm>
          <a:prstGeom prst="rect">
            <a:avLst/>
          </a:prstGeom>
        </p:spPr>
      </p:pic>
    </p:spTree>
    <p:extLst>
      <p:ext uri="{BB962C8B-B14F-4D97-AF65-F5344CB8AC3E}">
        <p14:creationId xmlns:p14="http://schemas.microsoft.com/office/powerpoint/2010/main" val="3126289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92DD-3CB0-43DE-AE73-14C3118D9653}"/>
              </a:ext>
            </a:extLst>
          </p:cNvPr>
          <p:cNvSpPr>
            <a:spLocks noGrp="1"/>
          </p:cNvSpPr>
          <p:nvPr>
            <p:ph type="title"/>
          </p:nvPr>
        </p:nvSpPr>
        <p:spPr/>
        <p:txBody>
          <a:bodyPr/>
          <a:lstStyle/>
          <a:p>
            <a:r>
              <a:rPr lang="en-US" dirty="0"/>
              <a:t>3. Results and discussions</a:t>
            </a:r>
          </a:p>
        </p:txBody>
      </p:sp>
      <p:sp>
        <p:nvSpPr>
          <p:cNvPr id="3" name="Content Placeholder 2">
            <a:extLst>
              <a:ext uri="{FF2B5EF4-FFF2-40B4-BE49-F238E27FC236}">
                <a16:creationId xmlns:a16="http://schemas.microsoft.com/office/drawing/2014/main" id="{197E6860-5330-4E46-8334-13DDB014FCEB}"/>
              </a:ext>
            </a:extLst>
          </p:cNvPr>
          <p:cNvSpPr>
            <a:spLocks noGrp="1"/>
          </p:cNvSpPr>
          <p:nvPr>
            <p:ph idx="1"/>
          </p:nvPr>
        </p:nvSpPr>
        <p:spPr>
          <a:xfrm>
            <a:off x="507652" y="914399"/>
            <a:ext cx="3995075" cy="5306024"/>
          </a:xfrm>
        </p:spPr>
        <p:txBody>
          <a:bodyPr>
            <a:noAutofit/>
          </a:bodyPr>
          <a:lstStyle/>
          <a:p>
            <a:r>
              <a:rPr lang="en-US" sz="1800" dirty="0">
                <a:effectLst/>
                <a:latin typeface="Times New Roman" panose="02020603050405020304" pitchFamily="18" charset="0"/>
                <a:ea typeface="Calibri" panose="020F0502020204030204" pitchFamily="34" charset="0"/>
              </a:rPr>
              <a:t>With </a:t>
            </a:r>
            <a:r>
              <a:rPr lang="en-US" sz="1800" i="1" dirty="0">
                <a:effectLst/>
                <a:latin typeface="Times New Roman" panose="02020603050405020304" pitchFamily="18" charset="0"/>
                <a:ea typeface="Calibri" panose="020F0502020204030204" pitchFamily="34" charset="0"/>
              </a:rPr>
              <a:t>r</a:t>
            </a:r>
            <a:r>
              <a:rPr lang="en-US" sz="1800" dirty="0">
                <a:effectLst/>
                <a:latin typeface="Times New Roman" panose="02020603050405020304" pitchFamily="18" charset="0"/>
                <a:ea typeface="Calibri" panose="020F0502020204030204" pitchFamily="34" charset="0"/>
              </a:rPr>
              <a:t>=0.5, NHSM is the best with lowest item-based MAE, highest item-based CC, and lowest user-based MAE. COJ is the best with highest user-based CC.</a:t>
            </a:r>
          </a:p>
          <a:p>
            <a:r>
              <a:rPr lang="en-US" sz="1800" dirty="0">
                <a:effectLst/>
                <a:latin typeface="Times New Roman" panose="02020603050405020304" pitchFamily="18" charset="0"/>
                <a:ea typeface="Calibri" panose="020F0502020204030204" pitchFamily="34" charset="0"/>
              </a:rPr>
              <a:t>In general, top-5 measures according to item-based MAE are NHSM (1), TANJ (2), TAJ (3), MSDJ (4), and Jaccard (5). However, top-5 measures according to item-based CC are NHSM, TAJ, TANJ, MSDJ, and Jaccard. Top-5 measures according to user-based MAE are NHSM, TANJ, TAJ, cosine, and MSDJ. Top-5 measures according to user-based CC are COJ, TAJ, NHSM, MSDJ, and TA.</a:t>
            </a:r>
          </a:p>
          <a:p>
            <a:r>
              <a:rPr lang="en-US" sz="1800" dirty="0">
                <a:effectLst/>
                <a:latin typeface="Times New Roman" panose="02020603050405020304" pitchFamily="18" charset="0"/>
                <a:ea typeface="Calibri" panose="020F0502020204030204" pitchFamily="34" charset="0"/>
              </a:rPr>
              <a:t>Anyway, TA family is always in top-5 measures and it is better than cosine family.</a:t>
            </a:r>
            <a:endParaRPr lang="en-US" sz="1800" dirty="0"/>
          </a:p>
        </p:txBody>
      </p:sp>
      <p:sp>
        <p:nvSpPr>
          <p:cNvPr id="4" name="Date Placeholder 3">
            <a:extLst>
              <a:ext uri="{FF2B5EF4-FFF2-40B4-BE49-F238E27FC236}">
                <a16:creationId xmlns:a16="http://schemas.microsoft.com/office/drawing/2014/main" id="{AFCFBFA4-ABF9-4867-AFEE-C522EE23C5C3}"/>
              </a:ext>
            </a:extLst>
          </p:cNvPr>
          <p:cNvSpPr>
            <a:spLocks noGrp="1"/>
          </p:cNvSpPr>
          <p:nvPr>
            <p:ph type="dt" sz="half" idx="10"/>
          </p:nvPr>
        </p:nvSpPr>
        <p:spPr/>
        <p:txBody>
          <a:bodyPr/>
          <a:lstStyle/>
          <a:p>
            <a:r>
              <a:rPr lang="en-US" dirty="0"/>
              <a:t>7/12/2020</a:t>
            </a:r>
          </a:p>
        </p:txBody>
      </p:sp>
      <p:sp>
        <p:nvSpPr>
          <p:cNvPr id="5" name="Footer Placeholder 4">
            <a:extLst>
              <a:ext uri="{FF2B5EF4-FFF2-40B4-BE49-F238E27FC236}">
                <a16:creationId xmlns:a16="http://schemas.microsoft.com/office/drawing/2014/main" id="{57269A35-852C-41C0-A8CC-8A8954349AA7}"/>
              </a:ext>
            </a:extLst>
          </p:cNvPr>
          <p:cNvSpPr>
            <a:spLocks noGrp="1"/>
          </p:cNvSpPr>
          <p:nvPr>
            <p:ph type="ftr" sz="quarter" idx="11"/>
          </p:nvPr>
        </p:nvSpPr>
        <p:spPr/>
        <p:txBody>
          <a:bodyPr/>
          <a:lstStyle/>
          <a:p>
            <a:r>
              <a:rPr lang="en-US"/>
              <a:t>TA measure - Loc Nguyen</a:t>
            </a:r>
          </a:p>
        </p:txBody>
      </p:sp>
      <p:sp>
        <p:nvSpPr>
          <p:cNvPr id="6" name="Slide Number Placeholder 5">
            <a:extLst>
              <a:ext uri="{FF2B5EF4-FFF2-40B4-BE49-F238E27FC236}">
                <a16:creationId xmlns:a16="http://schemas.microsoft.com/office/drawing/2014/main" id="{9449A654-CD6B-44FB-997B-4E6DD913AF67}"/>
              </a:ext>
            </a:extLst>
          </p:cNvPr>
          <p:cNvSpPr>
            <a:spLocks noGrp="1"/>
          </p:cNvSpPr>
          <p:nvPr>
            <p:ph type="sldNum" sz="quarter" idx="12"/>
          </p:nvPr>
        </p:nvSpPr>
        <p:spPr/>
        <p:txBody>
          <a:bodyPr/>
          <a:lstStyle/>
          <a:p>
            <a:fld id="{5DB5036F-1FF2-46C4-8D2B-59C7E3B91952}" type="slidenum">
              <a:rPr lang="en-US" smtClean="0"/>
              <a:pPr/>
              <a:t>16</a:t>
            </a:fld>
            <a:endParaRPr lang="en-US"/>
          </a:p>
        </p:txBody>
      </p:sp>
      <p:pic>
        <p:nvPicPr>
          <p:cNvPr id="8" name="Picture 7">
            <a:extLst>
              <a:ext uri="{FF2B5EF4-FFF2-40B4-BE49-F238E27FC236}">
                <a16:creationId xmlns:a16="http://schemas.microsoft.com/office/drawing/2014/main" id="{4D3D674C-AE6C-4CD7-8B22-884929DA79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48639" y="914399"/>
            <a:ext cx="6826750" cy="5444298"/>
          </a:xfrm>
          <a:prstGeom prst="rect">
            <a:avLst/>
          </a:prstGeom>
        </p:spPr>
      </p:pic>
    </p:spTree>
    <p:extLst>
      <p:ext uri="{BB962C8B-B14F-4D97-AF65-F5344CB8AC3E}">
        <p14:creationId xmlns:p14="http://schemas.microsoft.com/office/powerpoint/2010/main" val="2499676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492DD-3CB0-43DE-AE73-14C3118D9653}"/>
              </a:ext>
            </a:extLst>
          </p:cNvPr>
          <p:cNvSpPr>
            <a:spLocks noGrp="1"/>
          </p:cNvSpPr>
          <p:nvPr>
            <p:ph type="title"/>
          </p:nvPr>
        </p:nvSpPr>
        <p:spPr/>
        <p:txBody>
          <a:bodyPr/>
          <a:lstStyle/>
          <a:p>
            <a:r>
              <a:rPr lang="en-US" dirty="0"/>
              <a:t>3. Results and discussions</a:t>
            </a:r>
          </a:p>
        </p:txBody>
      </p:sp>
      <p:sp>
        <p:nvSpPr>
          <p:cNvPr id="3" name="Content Placeholder 2">
            <a:extLst>
              <a:ext uri="{FF2B5EF4-FFF2-40B4-BE49-F238E27FC236}">
                <a16:creationId xmlns:a16="http://schemas.microsoft.com/office/drawing/2014/main" id="{197E6860-5330-4E46-8334-13DDB014FCEB}"/>
              </a:ext>
            </a:extLst>
          </p:cNvPr>
          <p:cNvSpPr>
            <a:spLocks noGrp="1"/>
          </p:cNvSpPr>
          <p:nvPr>
            <p:ph idx="1"/>
          </p:nvPr>
        </p:nvSpPr>
        <p:spPr>
          <a:xfrm>
            <a:off x="507652" y="845123"/>
            <a:ext cx="3995075" cy="5511227"/>
          </a:xfrm>
        </p:spPr>
        <p:txBody>
          <a:bodyPr>
            <a:noAutofit/>
          </a:bodyPr>
          <a:lstStyle/>
          <a:p>
            <a:r>
              <a:rPr lang="en-US" sz="1800" dirty="0">
                <a:effectLst/>
                <a:latin typeface="Times New Roman" panose="02020603050405020304" pitchFamily="18" charset="0"/>
                <a:ea typeface="Calibri" panose="020F0502020204030204" pitchFamily="34" charset="0"/>
              </a:rPr>
              <a:t>With </a:t>
            </a:r>
            <a:r>
              <a:rPr lang="en-US" sz="1800" i="1" dirty="0">
                <a:effectLst/>
                <a:latin typeface="Times New Roman" panose="02020603050405020304" pitchFamily="18" charset="0"/>
                <a:ea typeface="Calibri" panose="020F0502020204030204" pitchFamily="34" charset="0"/>
              </a:rPr>
              <a:t>r</a:t>
            </a:r>
            <a:r>
              <a:rPr lang="en-US" sz="1800" dirty="0">
                <a:effectLst/>
                <a:latin typeface="Times New Roman" panose="02020603050405020304" pitchFamily="18" charset="0"/>
                <a:ea typeface="Calibri" panose="020F0502020204030204" pitchFamily="34" charset="0"/>
              </a:rPr>
              <a:t>=0.9, results are unexpected because the parameter </a:t>
            </a:r>
            <a:r>
              <a:rPr lang="en-US" sz="1800" i="1" dirty="0">
                <a:effectLst/>
                <a:latin typeface="Times New Roman" panose="02020603050405020304" pitchFamily="18" charset="0"/>
                <a:ea typeface="Calibri" panose="020F0502020204030204" pitchFamily="34" charset="0"/>
              </a:rPr>
              <a:t>r</a:t>
            </a:r>
            <a:r>
              <a:rPr lang="en-US" sz="1800" dirty="0">
                <a:effectLst/>
                <a:latin typeface="Times New Roman" panose="02020603050405020304" pitchFamily="18" charset="0"/>
                <a:ea typeface="Calibri" panose="020F0502020204030204" pitchFamily="34" charset="0"/>
              </a:rPr>
              <a:t>=0.9 makes noise NN algorithm when the training set is not large enough. Cosine is the best with lowest MAE and highest CC.</a:t>
            </a:r>
          </a:p>
          <a:p>
            <a:r>
              <a:rPr lang="en-US" sz="1800" dirty="0">
                <a:effectLst/>
                <a:latin typeface="Times New Roman" panose="02020603050405020304" pitchFamily="18" charset="0"/>
                <a:ea typeface="Calibri" panose="020F0502020204030204" pitchFamily="34" charset="0"/>
              </a:rPr>
              <a:t>In general, top-5 measures according to item-based MAE are cosine (1), Pearson (2), SPC (3), MSD (4), and TA (5). However, top-5 measures according to item-based CC are cosine, BCF, Pearson, SPC, and MSD. Top-5 measures according to user-based MAE are cosine, MSD, Pearson, SMTP, and TA. Top-5 measures according to user-based CC are cosine, Pearson, SPC, MSD, and SMTP.</a:t>
            </a:r>
          </a:p>
          <a:p>
            <a:r>
              <a:rPr lang="en-US" sz="1800" dirty="0">
                <a:effectLst/>
                <a:latin typeface="Times New Roman" panose="02020603050405020304" pitchFamily="18" charset="0"/>
                <a:ea typeface="Calibri" panose="020F0502020204030204" pitchFamily="34" charset="0"/>
              </a:rPr>
              <a:t>Although TA is in top-5 measures with user-based MAE, it is worse than pure cosine and hence, TA family is not better than cosine family.</a:t>
            </a:r>
            <a:endParaRPr lang="en-US" sz="1800" dirty="0"/>
          </a:p>
        </p:txBody>
      </p:sp>
      <p:sp>
        <p:nvSpPr>
          <p:cNvPr id="4" name="Date Placeholder 3">
            <a:extLst>
              <a:ext uri="{FF2B5EF4-FFF2-40B4-BE49-F238E27FC236}">
                <a16:creationId xmlns:a16="http://schemas.microsoft.com/office/drawing/2014/main" id="{AFCFBFA4-ABF9-4867-AFEE-C522EE23C5C3}"/>
              </a:ext>
            </a:extLst>
          </p:cNvPr>
          <p:cNvSpPr>
            <a:spLocks noGrp="1"/>
          </p:cNvSpPr>
          <p:nvPr>
            <p:ph type="dt" sz="half" idx="10"/>
          </p:nvPr>
        </p:nvSpPr>
        <p:spPr/>
        <p:txBody>
          <a:bodyPr/>
          <a:lstStyle/>
          <a:p>
            <a:r>
              <a:rPr lang="en-US" dirty="0"/>
              <a:t>7/12/2020</a:t>
            </a:r>
          </a:p>
        </p:txBody>
      </p:sp>
      <p:sp>
        <p:nvSpPr>
          <p:cNvPr id="5" name="Footer Placeholder 4">
            <a:extLst>
              <a:ext uri="{FF2B5EF4-FFF2-40B4-BE49-F238E27FC236}">
                <a16:creationId xmlns:a16="http://schemas.microsoft.com/office/drawing/2014/main" id="{57269A35-852C-41C0-A8CC-8A8954349AA7}"/>
              </a:ext>
            </a:extLst>
          </p:cNvPr>
          <p:cNvSpPr>
            <a:spLocks noGrp="1"/>
          </p:cNvSpPr>
          <p:nvPr>
            <p:ph type="ftr" sz="quarter" idx="11"/>
          </p:nvPr>
        </p:nvSpPr>
        <p:spPr/>
        <p:txBody>
          <a:bodyPr/>
          <a:lstStyle/>
          <a:p>
            <a:r>
              <a:rPr lang="en-US"/>
              <a:t>TA measure - Loc Nguyen</a:t>
            </a:r>
          </a:p>
        </p:txBody>
      </p:sp>
      <p:sp>
        <p:nvSpPr>
          <p:cNvPr id="6" name="Slide Number Placeholder 5">
            <a:extLst>
              <a:ext uri="{FF2B5EF4-FFF2-40B4-BE49-F238E27FC236}">
                <a16:creationId xmlns:a16="http://schemas.microsoft.com/office/drawing/2014/main" id="{9449A654-CD6B-44FB-997B-4E6DD913AF67}"/>
              </a:ext>
            </a:extLst>
          </p:cNvPr>
          <p:cNvSpPr>
            <a:spLocks noGrp="1"/>
          </p:cNvSpPr>
          <p:nvPr>
            <p:ph type="sldNum" sz="quarter" idx="12"/>
          </p:nvPr>
        </p:nvSpPr>
        <p:spPr/>
        <p:txBody>
          <a:bodyPr/>
          <a:lstStyle/>
          <a:p>
            <a:fld id="{5DB5036F-1FF2-46C4-8D2B-59C7E3B91952}" type="slidenum">
              <a:rPr lang="en-US" smtClean="0"/>
              <a:pPr/>
              <a:t>17</a:t>
            </a:fld>
            <a:endParaRPr lang="en-US"/>
          </a:p>
        </p:txBody>
      </p:sp>
      <p:pic>
        <p:nvPicPr>
          <p:cNvPr id="8" name="Picture 7">
            <a:extLst>
              <a:ext uri="{FF2B5EF4-FFF2-40B4-BE49-F238E27FC236}">
                <a16:creationId xmlns:a16="http://schemas.microsoft.com/office/drawing/2014/main" id="{4D3D674C-AE6C-4CD7-8B22-884929DA79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50443" y="914399"/>
            <a:ext cx="6823141" cy="5444298"/>
          </a:xfrm>
          <a:prstGeom prst="rect">
            <a:avLst/>
          </a:prstGeom>
        </p:spPr>
      </p:pic>
    </p:spTree>
    <p:extLst>
      <p:ext uri="{BB962C8B-B14F-4D97-AF65-F5344CB8AC3E}">
        <p14:creationId xmlns:p14="http://schemas.microsoft.com/office/powerpoint/2010/main" val="3038644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9690-4E2F-4909-B181-E049ECB00D4C}"/>
              </a:ext>
            </a:extLst>
          </p:cNvPr>
          <p:cNvSpPr>
            <a:spLocks noGrp="1"/>
          </p:cNvSpPr>
          <p:nvPr>
            <p:ph type="title"/>
          </p:nvPr>
        </p:nvSpPr>
        <p:spPr/>
        <p:txBody>
          <a:bodyPr/>
          <a:lstStyle/>
          <a:p>
            <a:r>
              <a:rPr lang="en-US" dirty="0"/>
              <a:t>3. Results and discussions</a:t>
            </a:r>
          </a:p>
        </p:txBody>
      </p:sp>
      <p:sp>
        <p:nvSpPr>
          <p:cNvPr id="3" name="Content Placeholder 2">
            <a:extLst>
              <a:ext uri="{FF2B5EF4-FFF2-40B4-BE49-F238E27FC236}">
                <a16:creationId xmlns:a16="http://schemas.microsoft.com/office/drawing/2014/main" id="{D5BCC3B8-F418-4C67-B1DA-55325FB4BC61}"/>
              </a:ext>
            </a:extLst>
          </p:cNvPr>
          <p:cNvSpPr>
            <a:spLocks noGrp="1"/>
          </p:cNvSpPr>
          <p:nvPr>
            <p:ph idx="1"/>
          </p:nvPr>
        </p:nvSpPr>
        <p:spPr/>
        <p:txBody>
          <a:bodyPr>
            <a:noAutofit/>
          </a:bodyPr>
          <a:lstStyle/>
          <a:p>
            <a:r>
              <a:rPr lang="en-US" sz="2600" dirty="0">
                <a:effectLst/>
                <a:latin typeface="Times New Roman" panose="02020603050405020304" pitchFamily="18" charset="0"/>
                <a:ea typeface="Calibri" panose="020F0502020204030204" pitchFamily="34" charset="0"/>
              </a:rPr>
              <a:t>With two parameter values </a:t>
            </a:r>
            <a:r>
              <a:rPr lang="en-US" sz="2600" i="1" dirty="0">
                <a:effectLst/>
                <a:latin typeface="Times New Roman" panose="02020603050405020304" pitchFamily="18" charset="0"/>
                <a:ea typeface="Calibri" panose="020F0502020204030204" pitchFamily="34" charset="0"/>
              </a:rPr>
              <a:t>r</a:t>
            </a:r>
            <a:r>
              <a:rPr lang="en-US" sz="2600" dirty="0">
                <a:effectLst/>
                <a:latin typeface="Times New Roman" panose="02020603050405020304" pitchFamily="18" charset="0"/>
                <a:ea typeface="Calibri" panose="020F0502020204030204" pitchFamily="34" charset="0"/>
              </a:rPr>
              <a:t>=0.1 and </a:t>
            </a:r>
            <a:r>
              <a:rPr lang="en-US" sz="2600" i="1" dirty="0">
                <a:effectLst/>
                <a:latin typeface="Times New Roman" panose="02020603050405020304" pitchFamily="18" charset="0"/>
                <a:ea typeface="Calibri" panose="020F0502020204030204" pitchFamily="34" charset="0"/>
              </a:rPr>
              <a:t>r</a:t>
            </a:r>
            <a:r>
              <a:rPr lang="en-US" sz="2600" dirty="0">
                <a:effectLst/>
                <a:latin typeface="Times New Roman" panose="02020603050405020304" pitchFamily="18" charset="0"/>
                <a:ea typeface="Calibri" panose="020F0502020204030204" pitchFamily="34" charset="0"/>
              </a:rPr>
              <a:t>=0.5, TA family is better than cosine family and NHSM is the best measure when item-based MAE is selected as the main referred metric because item-based NN algorithm is always better than user-based NN algorithm.</a:t>
            </a:r>
          </a:p>
          <a:p>
            <a:r>
              <a:rPr lang="en-US" sz="2600" dirty="0">
                <a:effectLst/>
                <a:latin typeface="Times New Roman" panose="02020603050405020304" pitchFamily="18" charset="0"/>
                <a:ea typeface="Calibri" panose="020F0502020204030204" pitchFamily="34" charset="0"/>
              </a:rPr>
              <a:t>Three values of </a:t>
            </a:r>
            <a:r>
              <a:rPr lang="en-US" sz="2600" i="1" dirty="0">
                <a:effectLst/>
                <a:latin typeface="Times New Roman" panose="02020603050405020304" pitchFamily="18" charset="0"/>
                <a:ea typeface="Calibri" panose="020F0502020204030204" pitchFamily="34" charset="0"/>
              </a:rPr>
              <a:t>r</a:t>
            </a:r>
            <a:r>
              <a:rPr lang="en-US" sz="2600" dirty="0">
                <a:effectLst/>
                <a:latin typeface="Times New Roman" panose="02020603050405020304" pitchFamily="18" charset="0"/>
                <a:ea typeface="Calibri" panose="020F0502020204030204" pitchFamily="34" charset="0"/>
              </a:rPr>
              <a:t> such as 0.1, 0.5, and 0.9 are enough for us to survey all measures because these values are key values. For instance, the minimum value </a:t>
            </a:r>
            <a:r>
              <a:rPr lang="en-US" sz="2600" i="1" dirty="0">
                <a:effectLst/>
                <a:latin typeface="Times New Roman" panose="02020603050405020304" pitchFamily="18" charset="0"/>
                <a:ea typeface="Calibri" panose="020F0502020204030204" pitchFamily="34" charset="0"/>
              </a:rPr>
              <a:t>r</a:t>
            </a:r>
            <a:r>
              <a:rPr lang="en-US" sz="2600" dirty="0">
                <a:effectLst/>
                <a:latin typeface="Times New Roman" panose="02020603050405020304" pitchFamily="18" charset="0"/>
                <a:ea typeface="Calibri" panose="020F0502020204030204" pitchFamily="34" charset="0"/>
              </a:rPr>
              <a:t>=0.1 implies large real-time database, the medium value </a:t>
            </a:r>
            <a:r>
              <a:rPr lang="en-US" sz="2600" i="1" dirty="0">
                <a:effectLst/>
                <a:latin typeface="Times New Roman" panose="02020603050405020304" pitchFamily="18" charset="0"/>
                <a:ea typeface="Calibri" panose="020F0502020204030204" pitchFamily="34" charset="0"/>
              </a:rPr>
              <a:t>r</a:t>
            </a:r>
            <a:r>
              <a:rPr lang="en-US" sz="2600" dirty="0">
                <a:effectLst/>
                <a:latin typeface="Times New Roman" panose="02020603050405020304" pitchFamily="18" charset="0"/>
                <a:ea typeface="Calibri" panose="020F0502020204030204" pitchFamily="34" charset="0"/>
              </a:rPr>
              <a:t>=0.5 implies testing database, and the maximum value </a:t>
            </a:r>
            <a:r>
              <a:rPr lang="en-US" sz="2600" i="1" dirty="0">
                <a:effectLst/>
                <a:latin typeface="Times New Roman" panose="02020603050405020304" pitchFamily="18" charset="0"/>
                <a:ea typeface="Calibri" panose="020F0502020204030204" pitchFamily="34" charset="0"/>
              </a:rPr>
              <a:t>r</a:t>
            </a:r>
            <a:r>
              <a:rPr lang="en-US" sz="2600" dirty="0">
                <a:effectLst/>
                <a:latin typeface="Times New Roman" panose="02020603050405020304" pitchFamily="18" charset="0"/>
                <a:ea typeface="Calibri" panose="020F0502020204030204" pitchFamily="34" charset="0"/>
              </a:rPr>
              <a:t>=0.9 implies unexpectedly small database.</a:t>
            </a:r>
          </a:p>
          <a:p>
            <a:r>
              <a:rPr lang="en-US" sz="2600" dirty="0">
                <a:effectLst/>
                <a:latin typeface="Times New Roman" panose="02020603050405020304" pitchFamily="18" charset="0"/>
                <a:ea typeface="Calibri" panose="020F0502020204030204" pitchFamily="34" charset="0"/>
              </a:rPr>
              <a:t>However, it is not possible to draw which measures are the best in general yet. So, all measures need to be tested with all values of </a:t>
            </a:r>
            <a:r>
              <a:rPr lang="en-US" sz="2600" i="1" dirty="0">
                <a:effectLst/>
                <a:latin typeface="Times New Roman" panose="02020603050405020304" pitchFamily="18" charset="0"/>
                <a:ea typeface="Calibri" panose="020F0502020204030204" pitchFamily="34" charset="0"/>
              </a:rPr>
              <a:t>r</a:t>
            </a:r>
            <a:r>
              <a:rPr lang="en-US" sz="2600" dirty="0">
                <a:effectLst/>
                <a:latin typeface="Times New Roman" panose="02020603050405020304" pitchFamily="18" charset="0"/>
                <a:ea typeface="Calibri" panose="020F0502020204030204" pitchFamily="34" charset="0"/>
              </a:rPr>
              <a:t>: 0.1, 0.2, 0.3, 0.4, 0.5, 0.6, 0.7, 0.8, 0.9 and then average item-based MAE for each measure is calculated in order to determine best measures.</a:t>
            </a:r>
            <a:endParaRPr lang="en-US" sz="2600" dirty="0"/>
          </a:p>
        </p:txBody>
      </p:sp>
      <p:sp>
        <p:nvSpPr>
          <p:cNvPr id="4" name="Date Placeholder 3">
            <a:extLst>
              <a:ext uri="{FF2B5EF4-FFF2-40B4-BE49-F238E27FC236}">
                <a16:creationId xmlns:a16="http://schemas.microsoft.com/office/drawing/2014/main" id="{0C549DCA-F6FC-4B7F-84E9-D569F38ED9AF}"/>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10B5F2AB-1D09-4F1A-A8A9-6A45D3FD1733}"/>
              </a:ext>
            </a:extLst>
          </p:cNvPr>
          <p:cNvSpPr>
            <a:spLocks noGrp="1"/>
          </p:cNvSpPr>
          <p:nvPr>
            <p:ph type="ftr" sz="quarter" idx="11"/>
          </p:nvPr>
        </p:nvSpPr>
        <p:spPr/>
        <p:txBody>
          <a:bodyPr/>
          <a:lstStyle/>
          <a:p>
            <a:r>
              <a:rPr lang="en-US"/>
              <a:t>TA measure - Loc Nguyen</a:t>
            </a:r>
          </a:p>
        </p:txBody>
      </p:sp>
      <p:sp>
        <p:nvSpPr>
          <p:cNvPr id="6" name="Slide Number Placeholder 5">
            <a:extLst>
              <a:ext uri="{FF2B5EF4-FFF2-40B4-BE49-F238E27FC236}">
                <a16:creationId xmlns:a16="http://schemas.microsoft.com/office/drawing/2014/main" id="{F3635526-CE68-478C-8063-3255A7C65CAB}"/>
              </a:ext>
            </a:extLst>
          </p:cNvPr>
          <p:cNvSpPr>
            <a:spLocks noGrp="1"/>
          </p:cNvSpPr>
          <p:nvPr>
            <p:ph type="sldNum" sz="quarter" idx="12"/>
          </p:nvPr>
        </p:nvSpPr>
        <p:spPr/>
        <p:txBody>
          <a:bodyPr/>
          <a:lstStyle/>
          <a:p>
            <a:fld id="{5DB5036F-1FF2-46C4-8D2B-59C7E3B91952}" type="slidenum">
              <a:rPr lang="en-US" smtClean="0"/>
              <a:pPr/>
              <a:t>18</a:t>
            </a:fld>
            <a:endParaRPr lang="en-US"/>
          </a:p>
        </p:txBody>
      </p:sp>
    </p:spTree>
    <p:extLst>
      <p:ext uri="{BB962C8B-B14F-4D97-AF65-F5344CB8AC3E}">
        <p14:creationId xmlns:p14="http://schemas.microsoft.com/office/powerpoint/2010/main" val="38165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7313F-AA94-4FBA-A0CD-817F5C6F5119}"/>
              </a:ext>
            </a:extLst>
          </p:cNvPr>
          <p:cNvSpPr>
            <a:spLocks noGrp="1"/>
          </p:cNvSpPr>
          <p:nvPr>
            <p:ph type="title"/>
          </p:nvPr>
        </p:nvSpPr>
        <p:spPr/>
        <p:txBody>
          <a:bodyPr/>
          <a:lstStyle/>
          <a:p>
            <a:r>
              <a:rPr lang="en-US" dirty="0"/>
              <a:t>3. Results and discussions</a:t>
            </a:r>
          </a:p>
        </p:txBody>
      </p:sp>
      <p:pic>
        <p:nvPicPr>
          <p:cNvPr id="8" name="Content Placeholder 7" descr="A close up of a device&#10;&#10;Description automatically generated">
            <a:extLst>
              <a:ext uri="{FF2B5EF4-FFF2-40B4-BE49-F238E27FC236}">
                <a16:creationId xmlns:a16="http://schemas.microsoft.com/office/drawing/2014/main" id="{3DED68C5-23D0-4EAE-AC8D-58B15C98BD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6018" y="1111302"/>
            <a:ext cx="8716592" cy="4358295"/>
          </a:xfrm>
        </p:spPr>
      </p:pic>
      <p:sp>
        <p:nvSpPr>
          <p:cNvPr id="4" name="Date Placeholder 3">
            <a:extLst>
              <a:ext uri="{FF2B5EF4-FFF2-40B4-BE49-F238E27FC236}">
                <a16:creationId xmlns:a16="http://schemas.microsoft.com/office/drawing/2014/main" id="{CC07C2F2-8505-4DA4-8C0D-80211A685FA8}"/>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F0525B9B-037B-4E1E-95FC-20E8B8C0404D}"/>
              </a:ext>
            </a:extLst>
          </p:cNvPr>
          <p:cNvSpPr>
            <a:spLocks noGrp="1"/>
          </p:cNvSpPr>
          <p:nvPr>
            <p:ph type="ftr" sz="quarter" idx="11"/>
          </p:nvPr>
        </p:nvSpPr>
        <p:spPr/>
        <p:txBody>
          <a:bodyPr/>
          <a:lstStyle/>
          <a:p>
            <a:r>
              <a:rPr lang="en-US"/>
              <a:t>TA measure - Loc Nguyen</a:t>
            </a:r>
          </a:p>
        </p:txBody>
      </p:sp>
      <p:sp>
        <p:nvSpPr>
          <p:cNvPr id="6" name="Slide Number Placeholder 5">
            <a:extLst>
              <a:ext uri="{FF2B5EF4-FFF2-40B4-BE49-F238E27FC236}">
                <a16:creationId xmlns:a16="http://schemas.microsoft.com/office/drawing/2014/main" id="{2CF055B0-B707-4451-91F7-C704A51D6BE0}"/>
              </a:ext>
            </a:extLst>
          </p:cNvPr>
          <p:cNvSpPr>
            <a:spLocks noGrp="1"/>
          </p:cNvSpPr>
          <p:nvPr>
            <p:ph type="sldNum" sz="quarter" idx="12"/>
          </p:nvPr>
        </p:nvSpPr>
        <p:spPr/>
        <p:txBody>
          <a:bodyPr/>
          <a:lstStyle/>
          <a:p>
            <a:fld id="{5DB5036F-1FF2-46C4-8D2B-59C7E3B91952}" type="slidenum">
              <a:rPr lang="en-US" smtClean="0"/>
              <a:pPr/>
              <a:t>19</a:t>
            </a:fld>
            <a:endParaRPr lang="en-US"/>
          </a:p>
        </p:txBody>
      </p:sp>
      <p:sp>
        <p:nvSpPr>
          <p:cNvPr id="10" name="TextBox 9">
            <a:extLst>
              <a:ext uri="{FF2B5EF4-FFF2-40B4-BE49-F238E27FC236}">
                <a16:creationId xmlns:a16="http://schemas.microsoft.com/office/drawing/2014/main" id="{FFDB8B80-D6E5-4BA2-9C03-B05E31119F65}"/>
              </a:ext>
            </a:extLst>
          </p:cNvPr>
          <p:cNvSpPr txBox="1"/>
          <p:nvPr/>
        </p:nvSpPr>
        <p:spPr>
          <a:xfrm>
            <a:off x="2877876" y="5571594"/>
            <a:ext cx="6712875" cy="461665"/>
          </a:xfrm>
          <a:prstGeom prst="rect">
            <a:avLst/>
          </a:prstGeom>
          <a:noFill/>
        </p:spPr>
        <p:txBody>
          <a:bodyPr wrap="square">
            <a:spAutoFit/>
          </a:bodyPr>
          <a:lstStyle/>
          <a:p>
            <a:r>
              <a:rPr lang="en-US" sz="2400" dirty="0">
                <a:effectLst/>
                <a:latin typeface="Times New Roman" panose="02020603050405020304" pitchFamily="18" charset="0"/>
                <a:ea typeface="Calibri" panose="020F0502020204030204" pitchFamily="34" charset="0"/>
              </a:rPr>
              <a:t>Item-based MAE of all measures over all values of </a:t>
            </a:r>
            <a:r>
              <a:rPr lang="en-US" sz="2400" i="1" dirty="0">
                <a:effectLst/>
                <a:latin typeface="Times New Roman" panose="02020603050405020304" pitchFamily="18" charset="0"/>
                <a:ea typeface="Calibri" panose="020F0502020204030204" pitchFamily="34" charset="0"/>
              </a:rPr>
              <a:t>r</a:t>
            </a:r>
            <a:endParaRPr lang="en-US" sz="3000" dirty="0"/>
          </a:p>
        </p:txBody>
      </p:sp>
    </p:spTree>
    <p:extLst>
      <p:ext uri="{BB962C8B-B14F-4D97-AF65-F5344CB8AC3E}">
        <p14:creationId xmlns:p14="http://schemas.microsoft.com/office/powerpoint/2010/main" val="720871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Autofit/>
          </a:bodyPr>
          <a:lstStyle/>
          <a:p>
            <a:pPr marL="0" indent="0">
              <a:buNone/>
            </a:pPr>
            <a:r>
              <a:rPr lang="en-US" sz="2200" dirty="0">
                <a:effectLst/>
                <a:latin typeface="Times New Roman" panose="02020603050405020304" pitchFamily="18" charset="0"/>
                <a:ea typeface="Calibri" panose="020F0502020204030204" pitchFamily="34" charset="0"/>
              </a:rPr>
              <a:t>Cosine similarity is an important measure to compare two vectors for many researches in data mining and information retrieval. In this research, cosine measure and its advanced variants for collaborating filtering (CF) are evaluated. Cosine measure is effective but it has a drawback that there may be two end points of two vectors which are far from each other according to Euclidean distance, but their cosine is high. This is negative effect of Euclidean distance which decreases accuracy of cosine similarity. Therefore, a so-called triangle area (TA) measure is proposed as an improved version of cosine measure. TA measure uses ratio of basic triangle area to whole triangle area as reinforced factor for Euclidean distance so that it can alleviate negative effect of Euclidean distance whereas it keeps simplicity and effectiveness of both cosine measure and Euclidean distance in making similarity of two vectors. TA is considered as an advanced cosine measure. TA and other advanced cosine measures are tested with other similarity measures. From experimental results, TA is not a preeminent measure but it is better than traditional cosine measures in most cases and it is also adequate to real-time application. Moreover, its formula is simple too.</a:t>
            </a:r>
            <a:endParaRPr lang="en-US" sz="22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TA measure - Loc Nguyen</a:t>
            </a:r>
          </a:p>
        </p:txBody>
      </p:sp>
      <p:sp>
        <p:nvSpPr>
          <p:cNvPr id="6" name="Date Placeholder 5"/>
          <p:cNvSpPr>
            <a:spLocks noGrp="1"/>
          </p:cNvSpPr>
          <p:nvPr>
            <p:ph type="dt" sz="half" idx="10"/>
          </p:nvPr>
        </p:nvSpPr>
        <p:spPr/>
        <p:txBody>
          <a:bodyPr/>
          <a:lstStyle/>
          <a:p>
            <a:r>
              <a:rPr lang="en-US"/>
              <a:t>7/12/2020</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0E27-27D8-4A17-B5BF-BFB0B70DE592}"/>
              </a:ext>
            </a:extLst>
          </p:cNvPr>
          <p:cNvSpPr>
            <a:spLocks noGrp="1"/>
          </p:cNvSpPr>
          <p:nvPr>
            <p:ph type="title"/>
          </p:nvPr>
        </p:nvSpPr>
        <p:spPr/>
        <p:txBody>
          <a:bodyPr/>
          <a:lstStyle/>
          <a:p>
            <a:r>
              <a:rPr lang="en-US" dirty="0"/>
              <a:t>3. Results and discussions</a:t>
            </a:r>
          </a:p>
        </p:txBody>
      </p:sp>
      <p:sp>
        <p:nvSpPr>
          <p:cNvPr id="3" name="Content Placeholder 2">
            <a:extLst>
              <a:ext uri="{FF2B5EF4-FFF2-40B4-BE49-F238E27FC236}">
                <a16:creationId xmlns:a16="http://schemas.microsoft.com/office/drawing/2014/main" id="{AAAC7B5F-E575-4120-AF0E-E44C29793516}"/>
              </a:ext>
            </a:extLst>
          </p:cNvPr>
          <p:cNvSpPr>
            <a:spLocks noGrp="1"/>
          </p:cNvSpPr>
          <p:nvPr>
            <p:ph idx="1"/>
          </p:nvPr>
        </p:nvSpPr>
        <p:spPr>
          <a:xfrm>
            <a:off x="838200" y="914398"/>
            <a:ext cx="10515600" cy="5441951"/>
          </a:xfrm>
        </p:spPr>
        <p:txBody>
          <a:bodyPr>
            <a:normAutofit/>
          </a:bodyPr>
          <a:lstStyle/>
          <a:p>
            <a:r>
              <a:rPr lang="en-US" sz="1800" dirty="0"/>
              <a:t>For all </a:t>
            </a:r>
            <a:r>
              <a:rPr lang="en-US" sz="1800" i="1" dirty="0"/>
              <a:t>r</a:t>
            </a:r>
            <a:r>
              <a:rPr lang="en-US" sz="1800" dirty="0"/>
              <a:t> values,</a:t>
            </a:r>
            <a:r>
              <a:rPr lang="en-US" sz="1800" dirty="0">
                <a:effectLst/>
                <a:latin typeface="Times New Roman" panose="02020603050405020304" pitchFamily="18" charset="0"/>
                <a:ea typeface="Calibri" panose="020F0502020204030204" pitchFamily="34" charset="0"/>
              </a:rPr>
              <a:t> general top-5 measures are TANJ, NHSM, TAJ, MSDJ, and Jaccard whose average item-based MAE values are 0.7537, 0.7538, 0.7544, 0.7555, and 0.7584, respectively in which </a:t>
            </a:r>
            <a:r>
              <a:rPr lang="en-US" sz="1800" b="1" dirty="0">
                <a:effectLst/>
                <a:latin typeface="Times New Roman" panose="02020603050405020304" pitchFamily="18" charset="0"/>
                <a:ea typeface="Calibri" panose="020F0502020204030204" pitchFamily="34" charset="0"/>
              </a:rPr>
              <a:t>TANJ</a:t>
            </a:r>
            <a:r>
              <a:rPr lang="en-US" sz="1800" dirty="0">
                <a:effectLst/>
                <a:latin typeface="Times New Roman" panose="02020603050405020304" pitchFamily="18" charset="0"/>
                <a:ea typeface="Calibri" panose="020F0502020204030204" pitchFamily="34" charset="0"/>
              </a:rPr>
              <a:t> is the dominant measure.</a:t>
            </a:r>
          </a:p>
          <a:p>
            <a:r>
              <a:rPr lang="en-US" sz="1800" dirty="0">
                <a:effectLst/>
                <a:latin typeface="Times New Roman" panose="02020603050405020304" pitchFamily="18" charset="0"/>
                <a:ea typeface="Calibri" panose="020F0502020204030204" pitchFamily="34" charset="0"/>
              </a:rPr>
              <a:t>Because TA measure in TA family does not combine with Jaccard, comparison of pure TA and pure cosine is necessary. In general, TA (average MAE = 0.7626) is worse than cosine (average MAE = 0.7621). However, for most </a:t>
            </a:r>
            <a:r>
              <a:rPr lang="en-US" sz="1800" i="1" dirty="0">
                <a:effectLst/>
                <a:latin typeface="Times New Roman" panose="02020603050405020304" pitchFamily="18" charset="0"/>
                <a:ea typeface="Calibri" panose="020F0502020204030204" pitchFamily="34" charset="0"/>
              </a:rPr>
              <a:t>r</a:t>
            </a:r>
            <a:r>
              <a:rPr lang="en-US" sz="1800" dirty="0">
                <a:effectLst/>
                <a:latin typeface="Times New Roman" panose="02020603050405020304" pitchFamily="18" charset="0"/>
                <a:ea typeface="Calibri" panose="020F0502020204030204" pitchFamily="34" charset="0"/>
              </a:rPr>
              <a:t> = 0.1, 0.2, 0.3, 0.4, 0.5, 0.6, 0.7, and 0.8, TA is better than cosine.</a:t>
            </a:r>
          </a:p>
          <a:p>
            <a:r>
              <a:rPr lang="en-US" sz="1800" dirty="0">
                <a:effectLst/>
                <a:latin typeface="Times New Roman" panose="02020603050405020304" pitchFamily="18" charset="0"/>
                <a:ea typeface="Calibri" panose="020F0502020204030204" pitchFamily="34" charset="0"/>
              </a:rPr>
              <a:t>With only </a:t>
            </a:r>
            <a:r>
              <a:rPr lang="en-US" sz="1800" i="1" dirty="0">
                <a:effectLst/>
                <a:latin typeface="Times New Roman" panose="02020603050405020304" pitchFamily="18" charset="0"/>
                <a:ea typeface="Calibri" panose="020F0502020204030204" pitchFamily="34" charset="0"/>
              </a:rPr>
              <a:t>r</a:t>
            </a:r>
            <a:r>
              <a:rPr lang="en-US" sz="1800" dirty="0">
                <a:effectLst/>
                <a:latin typeface="Times New Roman" panose="02020603050405020304" pitchFamily="18" charset="0"/>
                <a:ea typeface="Calibri" panose="020F0502020204030204" pitchFamily="34" charset="0"/>
              </a:rPr>
              <a:t>=0.9, TA (MAE=0.8399) is unexpectedly worse than cosine (MAE=0.8177). The reason is that the parameter </a:t>
            </a:r>
            <a:r>
              <a:rPr lang="en-US" sz="1800" i="1" dirty="0">
                <a:effectLst/>
                <a:latin typeface="Times New Roman" panose="02020603050405020304" pitchFamily="18" charset="0"/>
                <a:ea typeface="Calibri" panose="020F0502020204030204" pitchFamily="34" charset="0"/>
              </a:rPr>
              <a:t>r</a:t>
            </a:r>
            <a:r>
              <a:rPr lang="en-US" sz="1800" dirty="0">
                <a:effectLst/>
                <a:latin typeface="Times New Roman" panose="02020603050405020304" pitchFamily="18" charset="0"/>
                <a:ea typeface="Calibri" panose="020F0502020204030204" pitchFamily="34" charset="0"/>
              </a:rPr>
              <a:t>=0.9 implies training set is too small to train NN algorithm and so, strong point of TA which alleviates negative effect of Euclidean distance is broken by lack of information in small training set.</a:t>
            </a:r>
          </a:p>
          <a:p>
            <a:pPr marL="0" indent="0">
              <a:buNone/>
            </a:pPr>
            <a:endParaRPr lang="en-US" sz="1800" dirty="0"/>
          </a:p>
        </p:txBody>
      </p:sp>
      <p:sp>
        <p:nvSpPr>
          <p:cNvPr id="4" name="Date Placeholder 3">
            <a:extLst>
              <a:ext uri="{FF2B5EF4-FFF2-40B4-BE49-F238E27FC236}">
                <a16:creationId xmlns:a16="http://schemas.microsoft.com/office/drawing/2014/main" id="{2324477A-1155-4259-8392-6D8929DA9818}"/>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5233404D-E2FA-4161-BB58-5C2DC7621929}"/>
              </a:ext>
            </a:extLst>
          </p:cNvPr>
          <p:cNvSpPr>
            <a:spLocks noGrp="1"/>
          </p:cNvSpPr>
          <p:nvPr>
            <p:ph type="ftr" sz="quarter" idx="11"/>
          </p:nvPr>
        </p:nvSpPr>
        <p:spPr/>
        <p:txBody>
          <a:bodyPr/>
          <a:lstStyle/>
          <a:p>
            <a:r>
              <a:rPr lang="en-US"/>
              <a:t>TA measure - Loc Nguyen</a:t>
            </a:r>
          </a:p>
        </p:txBody>
      </p:sp>
      <p:sp>
        <p:nvSpPr>
          <p:cNvPr id="6" name="Slide Number Placeholder 5">
            <a:extLst>
              <a:ext uri="{FF2B5EF4-FFF2-40B4-BE49-F238E27FC236}">
                <a16:creationId xmlns:a16="http://schemas.microsoft.com/office/drawing/2014/main" id="{14ACE0BF-F09C-4FD0-BBFD-04E3B4CC4039}"/>
              </a:ext>
            </a:extLst>
          </p:cNvPr>
          <p:cNvSpPr>
            <a:spLocks noGrp="1"/>
          </p:cNvSpPr>
          <p:nvPr>
            <p:ph type="sldNum" sz="quarter" idx="12"/>
          </p:nvPr>
        </p:nvSpPr>
        <p:spPr/>
        <p:txBody>
          <a:bodyPr/>
          <a:lstStyle/>
          <a:p>
            <a:fld id="{5DB5036F-1FF2-46C4-8D2B-59C7E3B91952}" type="slidenum">
              <a:rPr lang="en-US" smtClean="0"/>
              <a:pPr/>
              <a:t>20</a:t>
            </a:fld>
            <a:endParaRPr lang="en-US"/>
          </a:p>
        </p:txBody>
      </p:sp>
      <p:pic>
        <p:nvPicPr>
          <p:cNvPr id="8" name="Picture 7" descr="A screenshot of a cell phone&#10;&#10;Description automatically generated">
            <a:extLst>
              <a:ext uri="{FF2B5EF4-FFF2-40B4-BE49-F238E27FC236}">
                <a16:creationId xmlns:a16="http://schemas.microsoft.com/office/drawing/2014/main" id="{FB3F3EC1-2447-48BF-940A-F4AFD952B7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918" y="3448196"/>
            <a:ext cx="4582164" cy="2753109"/>
          </a:xfrm>
          <a:prstGeom prst="rect">
            <a:avLst/>
          </a:prstGeom>
        </p:spPr>
      </p:pic>
    </p:spTree>
    <p:extLst>
      <p:ext uri="{BB962C8B-B14F-4D97-AF65-F5344CB8AC3E}">
        <p14:creationId xmlns:p14="http://schemas.microsoft.com/office/powerpoint/2010/main" val="2376789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p:sp>
        <p:nvSpPr>
          <p:cNvPr id="3" name="Content Placeholder 2"/>
          <p:cNvSpPr>
            <a:spLocks noGrp="1"/>
          </p:cNvSpPr>
          <p:nvPr>
            <p:ph idx="1"/>
          </p:nvPr>
        </p:nvSpPr>
        <p:spPr/>
        <p:txBody>
          <a:bodyPr>
            <a:noAutofit/>
          </a:bodyPr>
          <a:lstStyle/>
          <a:p>
            <a:r>
              <a:rPr lang="en-US" sz="2100" dirty="0">
                <a:effectLst/>
                <a:latin typeface="Times New Roman" panose="02020603050405020304" pitchFamily="18" charset="0"/>
                <a:ea typeface="Calibri" panose="020F0502020204030204" pitchFamily="34" charset="0"/>
              </a:rPr>
              <a:t>There is no doubt that TA family is better than traditional cosine family in most cases (</a:t>
            </a:r>
            <a:r>
              <a:rPr lang="en-US" sz="2100" i="1" dirty="0">
                <a:effectLst/>
                <a:latin typeface="Times New Roman" panose="02020603050405020304" pitchFamily="18" charset="0"/>
                <a:ea typeface="Calibri" panose="020F0502020204030204" pitchFamily="34" charset="0"/>
              </a:rPr>
              <a:t>r</a:t>
            </a:r>
            <a:r>
              <a:rPr lang="en-US" sz="2100" dirty="0">
                <a:effectLst/>
                <a:latin typeface="Times New Roman" panose="02020603050405020304" pitchFamily="18" charset="0"/>
                <a:ea typeface="Calibri" panose="020F0502020204030204" pitchFamily="34" charset="0"/>
              </a:rPr>
              <a:t> = 0.1, 0.2, 0.3, 0.4, 0.5, 0.6, 0.7, 0.8) although pure TA measure is not preeminent like TANJ measure. Moreover, the general top-5 measures are TANJ, NHSM, TAJ, MSDJ, and Jaccard, in which variants of TA as TANJ and TAJ are in such top-5 list.</a:t>
            </a:r>
          </a:p>
          <a:p>
            <a:r>
              <a:rPr lang="en-US" sz="2100" dirty="0">
                <a:effectLst/>
                <a:latin typeface="Times New Roman" panose="02020603050405020304" pitchFamily="18" charset="0"/>
                <a:ea typeface="Calibri" panose="020F0502020204030204" pitchFamily="34" charset="0"/>
              </a:rPr>
              <a:t>TA is more suitable to real applications than cosine because values of </a:t>
            </a:r>
            <a:r>
              <a:rPr lang="en-US" sz="2100" i="1" dirty="0">
                <a:effectLst/>
                <a:latin typeface="Times New Roman" panose="02020603050405020304" pitchFamily="18" charset="0"/>
                <a:ea typeface="Calibri" panose="020F0502020204030204" pitchFamily="34" charset="0"/>
              </a:rPr>
              <a:t>r</a:t>
            </a:r>
            <a:r>
              <a:rPr lang="en-US" sz="2100" dirty="0">
                <a:effectLst/>
                <a:latin typeface="Times New Roman" panose="02020603050405020304" pitchFamily="18" charset="0"/>
                <a:ea typeface="Calibri" panose="020F0502020204030204" pitchFamily="34" charset="0"/>
              </a:rPr>
              <a:t> which are smaller 0.5 indicate large rating databases in real applications. Moreover, formula of TA is still simple</a:t>
            </a:r>
            <a:endParaRPr lang="en-US" sz="2100" dirty="0"/>
          </a:p>
          <a:p>
            <a:r>
              <a:rPr lang="en-US" sz="2100" dirty="0">
                <a:effectLst/>
                <a:latin typeface="Times New Roman" panose="02020603050405020304" pitchFamily="18" charset="0"/>
                <a:ea typeface="Calibri" panose="020F0502020204030204" pitchFamily="34" charset="0"/>
              </a:rPr>
              <a:t>Jaccard is itself not a preeminent measure, but it is an important factor to improve any measure. In fact, good measures such as TANJ, NHSM, TAJ, MSDJ combine themselves with Jaccard. The reason is that numerical measures except Jaccard are calculated with respect to rating values of common items on which both users rated and hence, these numerical measures ignore items which are rated uniquely by each user whereas Jaccard implies accuracy of these measures because Jaccard is the ratio of the number of common items to the number of all items. As a result, putting Jaccard into another measure is to adjust accuracy of such measure.</a:t>
            </a:r>
            <a:endParaRPr lang="en-US" sz="2100" dirty="0"/>
          </a:p>
          <a:p>
            <a:r>
              <a:rPr lang="en-US" sz="2100" dirty="0">
                <a:effectLst/>
                <a:latin typeface="Times New Roman" panose="02020603050405020304" pitchFamily="18" charset="0"/>
                <a:ea typeface="Calibri" panose="020F0502020204030204" pitchFamily="34" charset="0"/>
              </a:rPr>
              <a:t>In future trend, we try our best to improve TA so that it follows the ideology of Jaccard measure instead of combining TA and Jaccard as usual.</a:t>
            </a:r>
            <a:endParaRPr lang="en-US" sz="2100" dirty="0"/>
          </a:p>
        </p:txBody>
      </p:sp>
      <p:sp>
        <p:nvSpPr>
          <p:cNvPr id="4" name="Date Placeholder 3"/>
          <p:cNvSpPr>
            <a:spLocks noGrp="1"/>
          </p:cNvSpPr>
          <p:nvPr>
            <p:ph type="dt" sz="half" idx="10"/>
          </p:nvPr>
        </p:nvSpPr>
        <p:spPr/>
        <p:txBody>
          <a:bodyPr/>
          <a:lstStyle/>
          <a:p>
            <a:r>
              <a:rPr lang="en-US"/>
              <a:t>7/12/2020</a:t>
            </a:r>
          </a:p>
        </p:txBody>
      </p:sp>
      <p:sp>
        <p:nvSpPr>
          <p:cNvPr id="5" name="Footer Placeholder 4"/>
          <p:cNvSpPr>
            <a:spLocks noGrp="1"/>
          </p:cNvSpPr>
          <p:nvPr>
            <p:ph type="ftr" sz="quarter" idx="11"/>
          </p:nvPr>
        </p:nvSpPr>
        <p:spPr/>
        <p:txBody>
          <a:bodyPr/>
          <a:lstStyle/>
          <a:p>
            <a:r>
              <a:rPr lang="en-US"/>
              <a:t>TA measure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21</a:t>
            </a:fld>
            <a:endParaRPr lang="en-US"/>
          </a:p>
        </p:txBody>
      </p:sp>
    </p:spTree>
    <p:extLst>
      <p:ext uri="{BB962C8B-B14F-4D97-AF65-F5344CB8AC3E}">
        <p14:creationId xmlns:p14="http://schemas.microsoft.com/office/powerpoint/2010/main" val="3414256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22</a:t>
            </a:fld>
            <a:endParaRPr lang="en-US"/>
          </a:p>
        </p:txBody>
      </p:sp>
      <p:sp>
        <p:nvSpPr>
          <p:cNvPr id="3" name="Footer Placeholder 2"/>
          <p:cNvSpPr>
            <a:spLocks noGrp="1"/>
          </p:cNvSpPr>
          <p:nvPr>
            <p:ph type="ftr" sz="quarter" idx="11"/>
          </p:nvPr>
        </p:nvSpPr>
        <p:spPr/>
        <p:txBody>
          <a:bodyPr/>
          <a:lstStyle/>
          <a:p>
            <a:r>
              <a:rPr lang="en-US"/>
              <a:t>TA measure - Loc Nguyen</a:t>
            </a:r>
          </a:p>
        </p:txBody>
      </p:sp>
      <p:sp>
        <p:nvSpPr>
          <p:cNvPr id="5" name="Date Placeholder 4"/>
          <p:cNvSpPr>
            <a:spLocks noGrp="1"/>
          </p:cNvSpPr>
          <p:nvPr>
            <p:ph type="dt" sz="half" idx="10"/>
          </p:nvPr>
        </p:nvSpPr>
        <p:spPr/>
        <p:txBody>
          <a:bodyPr/>
          <a:lstStyle/>
          <a:p>
            <a:r>
              <a:rPr lang="en-US"/>
              <a:t>7/12/2020</a:t>
            </a:r>
          </a:p>
        </p:txBody>
      </p:sp>
    </p:spTree>
    <p:extLst>
      <p:ext uri="{BB962C8B-B14F-4D97-AF65-F5344CB8AC3E}">
        <p14:creationId xmlns:p14="http://schemas.microsoft.com/office/powerpoint/2010/main" val="1326608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sz="1800" dirty="0"/>
              <a:t>R. D. Torres Júnior, "Combining Collaborative and Content-based Filtering to Recommend Research Paper," </a:t>
            </a:r>
            <a:r>
              <a:rPr lang="en-US" sz="1800" dirty="0" err="1"/>
              <a:t>Universidade</a:t>
            </a:r>
            <a:r>
              <a:rPr lang="en-US" sz="1800" dirty="0"/>
              <a:t> Federal do Rio Grande do Sul, Porto Alegre, 2004.</a:t>
            </a:r>
          </a:p>
          <a:p>
            <a:pPr marL="457200" indent="-457200">
              <a:buFont typeface="+mj-lt"/>
              <a:buAutoNum type="arabicPeriod"/>
            </a:pPr>
            <a:r>
              <a:rPr lang="en-US" sz="1800" dirty="0"/>
              <a:t>M.-P. T. Do, D. V. Nguyen and L. Nguyen, "Model-based Approach for Collaborative Filtering," in Proceedings of The 6th International Conference on Information Technology for Education (IT@EDU2010), Ho Chi Minh, 2010. </a:t>
            </a:r>
          </a:p>
          <a:p>
            <a:pPr marL="457200" indent="-457200">
              <a:buFont typeface="+mj-lt"/>
              <a:buAutoNum type="arabicPeriod"/>
            </a:pPr>
            <a:r>
              <a:rPr lang="en-US" sz="1800" dirty="0"/>
              <a:t>B. Sarwar, G. </a:t>
            </a:r>
            <a:r>
              <a:rPr lang="en-US" sz="1800" dirty="0" err="1"/>
              <a:t>Karypis</a:t>
            </a:r>
            <a:r>
              <a:rPr lang="en-US" sz="1800" dirty="0"/>
              <a:t>, J. </a:t>
            </a:r>
            <a:r>
              <a:rPr lang="en-US" sz="1800" dirty="0" err="1"/>
              <a:t>Konstan</a:t>
            </a:r>
            <a:r>
              <a:rPr lang="en-US" sz="1800" dirty="0"/>
              <a:t> and J. </a:t>
            </a:r>
            <a:r>
              <a:rPr lang="en-US" sz="1800" dirty="0" err="1"/>
              <a:t>Riedl</a:t>
            </a:r>
            <a:r>
              <a:rPr lang="en-US" sz="1800" dirty="0"/>
              <a:t>, "Item-based Collaborative Filtering Recommendation Algorithms," in Proceedings of the 10th international conference on World Wide Web, Hong Kong, 2001. </a:t>
            </a:r>
          </a:p>
          <a:p>
            <a:pPr marL="457200" indent="-457200">
              <a:buFont typeface="+mj-lt"/>
              <a:buAutoNum type="arabicPeriod"/>
            </a:pPr>
            <a:r>
              <a:rPr lang="en-US" sz="1800" dirty="0"/>
              <a:t>H. Liu, Z. Hu, A. </a:t>
            </a:r>
            <a:r>
              <a:rPr lang="en-US" sz="1800" dirty="0" err="1"/>
              <a:t>Mian</a:t>
            </a:r>
            <a:r>
              <a:rPr lang="en-US" sz="1800" dirty="0"/>
              <a:t>, H. Tian and X. Zhu, "A new user similarity model to improve the accuracy of collaborative filtering," Knowledge-Based Systems, vol. 56, no. 2014, pp. 156-166, 20 November 2013. </a:t>
            </a:r>
          </a:p>
          <a:p>
            <a:pPr marL="457200" indent="-457200">
              <a:buFont typeface="+mj-lt"/>
              <a:buAutoNum type="arabicPeriod"/>
            </a:pPr>
            <a:r>
              <a:rPr lang="en-US" sz="1800" dirty="0"/>
              <a:t>B. K. Patra, R. </a:t>
            </a:r>
            <a:r>
              <a:rPr lang="en-US" sz="1800" dirty="0" err="1"/>
              <a:t>Launonen</a:t>
            </a:r>
            <a:r>
              <a:rPr lang="en-US" sz="1800" dirty="0"/>
              <a:t>, V. Ollikainen and S. Nandi, "A new similarity measure using Bhattacharyya coefficient for collaborative filtering in sparse data," Knowledge-Based Systems, vol. 82, pp. 163-177, 1 March 2015. </a:t>
            </a:r>
          </a:p>
          <a:p>
            <a:pPr marL="457200" indent="-457200">
              <a:buFont typeface="+mj-lt"/>
              <a:buAutoNum type="arabicPeriod"/>
            </a:pPr>
            <a:r>
              <a:rPr lang="en-US" sz="1800" dirty="0"/>
              <a:t>Y.-S. Lin, J.-Y. Jiang and S.-J. Lee, "A Similarity Measure for Text Classification and Clustering," IEEE Transactions on Knowledge and Data Engineering, vol. 26, no. 7, pp. 1575-1590, 25 January 2013. </a:t>
            </a:r>
          </a:p>
          <a:p>
            <a:pPr marL="457200" indent="-457200">
              <a:buFont typeface="+mj-lt"/>
              <a:buAutoNum type="arabicPeriod"/>
            </a:pPr>
            <a:r>
              <a:rPr lang="en-US" sz="1800" dirty="0"/>
              <a:t>J. L. </a:t>
            </a:r>
            <a:r>
              <a:rPr lang="en-US" sz="1800" dirty="0" err="1"/>
              <a:t>Herlocker</a:t>
            </a:r>
            <a:r>
              <a:rPr lang="en-US" sz="1800" dirty="0"/>
              <a:t>, J. A. </a:t>
            </a:r>
            <a:r>
              <a:rPr lang="en-US" sz="1800" dirty="0" err="1"/>
              <a:t>Konstan</a:t>
            </a:r>
            <a:r>
              <a:rPr lang="en-US" sz="1800" dirty="0"/>
              <a:t>, L. G. </a:t>
            </a:r>
            <a:r>
              <a:rPr lang="en-US" sz="1800" dirty="0" err="1"/>
              <a:t>Terveen</a:t>
            </a:r>
            <a:r>
              <a:rPr lang="en-US" sz="1800" dirty="0"/>
              <a:t> and J. T. </a:t>
            </a:r>
            <a:r>
              <a:rPr lang="en-US" sz="1800" dirty="0" err="1"/>
              <a:t>Riedl</a:t>
            </a:r>
            <a:r>
              <a:rPr lang="en-US" sz="1800" dirty="0"/>
              <a:t>, "Evaluating Collaborative Filtering Recommender Systems," ACM Transactions on Information Systems (TOIS), vol. 22, no. 1, pp. 5-53, 2004. </a:t>
            </a:r>
          </a:p>
          <a:p>
            <a:pPr marL="457200" indent="-457200">
              <a:buFont typeface="+mj-lt"/>
              <a:buAutoNum type="arabicPeriod"/>
            </a:pPr>
            <a:r>
              <a:rPr lang="en-US" sz="1800" dirty="0" err="1"/>
              <a:t>GroupLens</a:t>
            </a:r>
            <a:r>
              <a:rPr lang="en-US" sz="1800" dirty="0"/>
              <a:t>, "</a:t>
            </a:r>
            <a:r>
              <a:rPr lang="en-US" sz="1800" dirty="0" err="1"/>
              <a:t>MovieLens</a:t>
            </a:r>
            <a:r>
              <a:rPr lang="en-US" sz="1800" dirty="0"/>
              <a:t> datasets," </a:t>
            </a:r>
            <a:r>
              <a:rPr lang="en-US" sz="1800" dirty="0" err="1"/>
              <a:t>GroupLens</a:t>
            </a:r>
            <a:r>
              <a:rPr lang="en-US" sz="1800" dirty="0"/>
              <a:t> Research Project, University of Minnesota, USA, 22 April 1998. [Online]. Available: http://grouplens.org/datasets/movielens. [Accessed 3 August 2012].</a:t>
            </a:r>
          </a:p>
        </p:txBody>
      </p:sp>
      <p:sp>
        <p:nvSpPr>
          <p:cNvPr id="4" name="Date Placeholder 3"/>
          <p:cNvSpPr>
            <a:spLocks noGrp="1"/>
          </p:cNvSpPr>
          <p:nvPr>
            <p:ph type="dt" sz="half" idx="10"/>
          </p:nvPr>
        </p:nvSpPr>
        <p:spPr/>
        <p:txBody>
          <a:bodyPr/>
          <a:lstStyle/>
          <a:p>
            <a:r>
              <a:rPr lang="en-US"/>
              <a:t>7/12/2020</a:t>
            </a:r>
          </a:p>
        </p:txBody>
      </p:sp>
      <p:sp>
        <p:nvSpPr>
          <p:cNvPr id="5" name="Footer Placeholder 4"/>
          <p:cNvSpPr>
            <a:spLocks noGrp="1"/>
          </p:cNvSpPr>
          <p:nvPr>
            <p:ph type="ftr" sz="quarter" idx="11"/>
          </p:nvPr>
        </p:nvSpPr>
        <p:spPr/>
        <p:txBody>
          <a:bodyPr/>
          <a:lstStyle/>
          <a:p>
            <a:r>
              <a:rPr lang="en-US"/>
              <a:t>TA measure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23</a:t>
            </a:fld>
            <a:endParaRPr lang="en-US"/>
          </a:p>
        </p:txBody>
      </p:sp>
    </p:spTree>
    <p:extLst>
      <p:ext uri="{BB962C8B-B14F-4D97-AF65-F5344CB8AC3E}">
        <p14:creationId xmlns:p14="http://schemas.microsoft.com/office/powerpoint/2010/main" val="106554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Methodologies</a:t>
            </a:r>
          </a:p>
          <a:p>
            <a:pPr marL="457200" indent="-457200">
              <a:buFont typeface="+mj-lt"/>
              <a:buAutoNum type="arabicPeriod"/>
            </a:pPr>
            <a:r>
              <a:rPr lang="en-US" dirty="0"/>
              <a:t>Results and discussions</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TA measure - Loc Nguyen</a:t>
            </a:r>
          </a:p>
        </p:txBody>
      </p:sp>
      <p:sp>
        <p:nvSpPr>
          <p:cNvPr id="6" name="Date Placeholder 5"/>
          <p:cNvSpPr>
            <a:spLocks noGrp="1"/>
          </p:cNvSpPr>
          <p:nvPr>
            <p:ph type="dt" sz="half" idx="10"/>
          </p:nvPr>
        </p:nvSpPr>
        <p:spPr/>
        <p:txBody>
          <a:bodyPr/>
          <a:lstStyle/>
          <a:p>
            <a:r>
              <a:rPr lang="en-US"/>
              <a:t>7/12/2020</a:t>
            </a:r>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a:xfrm>
            <a:off x="838200" y="914398"/>
            <a:ext cx="10515600" cy="5306293"/>
          </a:xfrm>
        </p:spPr>
        <p:txBody>
          <a:bodyPr>
            <a:normAutofit/>
          </a:bodyPr>
          <a:lstStyle/>
          <a:p>
            <a:r>
              <a:rPr lang="en-US" sz="2100" dirty="0">
                <a:effectLst/>
                <a:latin typeface="Times New Roman" panose="02020603050405020304" pitchFamily="18" charset="0"/>
                <a:ea typeface="Calibri" panose="020F0502020204030204" pitchFamily="34" charset="0"/>
              </a:rPr>
              <a:t>Recommendation system is a system which recommends items to users among many existing items in database. There are two main approaches for recommendation such as content-based filtering (CBF) and collaborative filtering (CF). One of popular algorithms in CF is nearest neighbors (NN) algorithm. The essence of NN algorithm [1] is to find out nearest neighbors of active user and then to recommend active user items that these neighbors may like.</a:t>
            </a:r>
          </a:p>
          <a:p>
            <a:r>
              <a:rPr lang="en-US" sz="2100" dirty="0">
                <a:effectLst/>
                <a:latin typeface="Times New Roman" panose="02020603050405020304" pitchFamily="18" charset="0"/>
                <a:ea typeface="Calibri" panose="020F0502020204030204" pitchFamily="34" charset="0"/>
              </a:rPr>
              <a:t>Let </a:t>
            </a:r>
            <a:r>
              <a:rPr lang="en-US" sz="2100" b="1" i="1" dirty="0">
                <a:effectLst/>
                <a:latin typeface="Times New Roman" panose="02020603050405020304" pitchFamily="18" charset="0"/>
                <a:ea typeface="Calibri" panose="020F0502020204030204" pitchFamily="34" charset="0"/>
              </a:rPr>
              <a:t>U</a:t>
            </a:r>
            <a:r>
              <a:rPr lang="en-US" sz="2100" dirty="0">
                <a:effectLst/>
                <a:latin typeface="Times New Roman" panose="02020603050405020304" pitchFamily="18" charset="0"/>
                <a:ea typeface="Calibri" panose="020F0502020204030204" pitchFamily="34" charset="0"/>
              </a:rPr>
              <a:t> = {</a:t>
            </a:r>
            <a:r>
              <a:rPr lang="en-US" sz="2100" i="1" dirty="0">
                <a:effectLst/>
                <a:latin typeface="Times New Roman" panose="02020603050405020304" pitchFamily="18" charset="0"/>
                <a:ea typeface="Calibri" panose="020F0502020204030204" pitchFamily="34" charset="0"/>
              </a:rPr>
              <a:t>u</a:t>
            </a:r>
            <a:r>
              <a:rPr lang="en-US" sz="2100" baseline="-25000" dirty="0">
                <a:effectLst/>
                <a:latin typeface="Times New Roman" panose="02020603050405020304" pitchFamily="18" charset="0"/>
                <a:ea typeface="Calibri" panose="020F0502020204030204" pitchFamily="34" charset="0"/>
              </a:rPr>
              <a:t>1</a:t>
            </a:r>
            <a:r>
              <a:rPr lang="en-US" sz="2100" dirty="0">
                <a:effectLst/>
                <a:latin typeface="Times New Roman" panose="02020603050405020304" pitchFamily="18" charset="0"/>
                <a:ea typeface="Calibri" panose="020F0502020204030204" pitchFamily="34" charset="0"/>
              </a:rPr>
              <a:t>, </a:t>
            </a:r>
            <a:r>
              <a:rPr lang="en-US" sz="2100" i="1" dirty="0">
                <a:effectLst/>
                <a:latin typeface="Times New Roman" panose="02020603050405020304" pitchFamily="18" charset="0"/>
                <a:ea typeface="Calibri" panose="020F0502020204030204" pitchFamily="34" charset="0"/>
              </a:rPr>
              <a:t>u</a:t>
            </a:r>
            <a:r>
              <a:rPr lang="en-US" sz="2100" baseline="-25000" dirty="0">
                <a:effectLst/>
                <a:latin typeface="Times New Roman" panose="02020603050405020304" pitchFamily="18" charset="0"/>
                <a:ea typeface="Calibri" panose="020F0502020204030204" pitchFamily="34" charset="0"/>
              </a:rPr>
              <a:t>2</a:t>
            </a:r>
            <a:r>
              <a:rPr lang="en-US" sz="2100" dirty="0">
                <a:effectLst/>
                <a:latin typeface="Times New Roman" panose="02020603050405020304" pitchFamily="18" charset="0"/>
                <a:ea typeface="Calibri" panose="020F0502020204030204" pitchFamily="34" charset="0"/>
              </a:rPr>
              <a:t>,…, </a:t>
            </a:r>
            <a:r>
              <a:rPr lang="en-US" sz="2100" i="1" dirty="0">
                <a:effectLst/>
                <a:latin typeface="Times New Roman" panose="02020603050405020304" pitchFamily="18" charset="0"/>
                <a:ea typeface="Calibri" panose="020F0502020204030204" pitchFamily="34" charset="0"/>
              </a:rPr>
              <a:t>u</a:t>
            </a:r>
            <a:r>
              <a:rPr lang="en-US" sz="2100" i="1" baseline="-25000" dirty="0">
                <a:effectLst/>
                <a:latin typeface="Times New Roman" panose="02020603050405020304" pitchFamily="18" charset="0"/>
                <a:ea typeface="Calibri" panose="020F0502020204030204" pitchFamily="34" charset="0"/>
              </a:rPr>
              <a:t>m</a:t>
            </a:r>
            <a:r>
              <a:rPr lang="en-US" sz="2100" dirty="0">
                <a:effectLst/>
                <a:latin typeface="Times New Roman" panose="02020603050405020304" pitchFamily="18" charset="0"/>
                <a:ea typeface="Calibri" panose="020F0502020204030204" pitchFamily="34" charset="0"/>
              </a:rPr>
              <a:t>} be the set of users and let </a:t>
            </a:r>
            <a:r>
              <a:rPr lang="en-US" sz="2100" b="1" i="1" dirty="0">
                <a:effectLst/>
                <a:latin typeface="Times New Roman" panose="02020603050405020304" pitchFamily="18" charset="0"/>
                <a:ea typeface="Calibri" panose="020F0502020204030204" pitchFamily="34" charset="0"/>
              </a:rPr>
              <a:t>V</a:t>
            </a:r>
            <a:r>
              <a:rPr lang="en-US" sz="2100" dirty="0">
                <a:effectLst/>
                <a:latin typeface="Times New Roman" panose="02020603050405020304" pitchFamily="18" charset="0"/>
                <a:ea typeface="Calibri" panose="020F0502020204030204" pitchFamily="34" charset="0"/>
              </a:rPr>
              <a:t> = {</a:t>
            </a:r>
            <a:r>
              <a:rPr lang="en-US" sz="2100" i="1" dirty="0">
                <a:effectLst/>
                <a:latin typeface="Times New Roman" panose="02020603050405020304" pitchFamily="18" charset="0"/>
                <a:ea typeface="Calibri" panose="020F0502020204030204" pitchFamily="34" charset="0"/>
              </a:rPr>
              <a:t>v</a:t>
            </a:r>
            <a:r>
              <a:rPr lang="en-US" sz="2100" baseline="-25000" dirty="0">
                <a:effectLst/>
                <a:latin typeface="Times New Roman" panose="02020603050405020304" pitchFamily="18" charset="0"/>
                <a:ea typeface="Calibri" panose="020F0502020204030204" pitchFamily="34" charset="0"/>
              </a:rPr>
              <a:t>1</a:t>
            </a:r>
            <a:r>
              <a:rPr lang="en-US" sz="2100" dirty="0">
                <a:effectLst/>
                <a:latin typeface="Times New Roman" panose="02020603050405020304" pitchFamily="18" charset="0"/>
                <a:ea typeface="Calibri" panose="020F0502020204030204" pitchFamily="34" charset="0"/>
              </a:rPr>
              <a:t>, </a:t>
            </a:r>
            <a:r>
              <a:rPr lang="en-US" sz="2100" i="1" dirty="0">
                <a:effectLst/>
                <a:latin typeface="Times New Roman" panose="02020603050405020304" pitchFamily="18" charset="0"/>
                <a:ea typeface="Calibri" panose="020F0502020204030204" pitchFamily="34" charset="0"/>
              </a:rPr>
              <a:t>v</a:t>
            </a:r>
            <a:r>
              <a:rPr lang="en-US" sz="2100" baseline="-25000" dirty="0">
                <a:effectLst/>
                <a:latin typeface="Times New Roman" panose="02020603050405020304" pitchFamily="18" charset="0"/>
                <a:ea typeface="Calibri" panose="020F0502020204030204" pitchFamily="34" charset="0"/>
              </a:rPr>
              <a:t>2</a:t>
            </a:r>
            <a:r>
              <a:rPr lang="en-US" sz="2100" dirty="0">
                <a:effectLst/>
                <a:latin typeface="Times New Roman" panose="02020603050405020304" pitchFamily="18" charset="0"/>
                <a:ea typeface="Calibri" panose="020F0502020204030204" pitchFamily="34" charset="0"/>
              </a:rPr>
              <a:t>,…, </a:t>
            </a:r>
            <a:r>
              <a:rPr lang="en-US" sz="2100" i="1" dirty="0" err="1">
                <a:effectLst/>
                <a:latin typeface="Times New Roman" panose="02020603050405020304" pitchFamily="18" charset="0"/>
                <a:ea typeface="Calibri" panose="020F0502020204030204" pitchFamily="34" charset="0"/>
              </a:rPr>
              <a:t>v</a:t>
            </a:r>
            <a:r>
              <a:rPr lang="en-US" sz="2100" i="1" baseline="-25000" dirty="0" err="1">
                <a:effectLst/>
                <a:latin typeface="Times New Roman" panose="02020603050405020304" pitchFamily="18" charset="0"/>
                <a:ea typeface="Calibri" panose="020F0502020204030204" pitchFamily="34" charset="0"/>
              </a:rPr>
              <a:t>n</a:t>
            </a:r>
            <a:r>
              <a:rPr lang="en-US" sz="2100" dirty="0">
                <a:effectLst/>
                <a:latin typeface="Times New Roman" panose="02020603050405020304" pitchFamily="18" charset="0"/>
                <a:ea typeface="Calibri" panose="020F0502020204030204" pitchFamily="34" charset="0"/>
              </a:rPr>
              <a:t>} be the set of items. User-based rating matrix is the matrix in which rows indicate users and columns indicate items and each cell is a rating. Let, rating vectors </a:t>
            </a:r>
            <a:r>
              <a:rPr lang="en-US" sz="2100" i="1" dirty="0">
                <a:effectLst/>
                <a:latin typeface="Times New Roman" panose="02020603050405020304" pitchFamily="18" charset="0"/>
                <a:ea typeface="Calibri" panose="020F0502020204030204" pitchFamily="34" charset="0"/>
              </a:rPr>
              <a:t>u</a:t>
            </a:r>
            <a:r>
              <a:rPr lang="en-US" sz="2100" baseline="-25000" dirty="0">
                <a:effectLst/>
                <a:latin typeface="Times New Roman" panose="02020603050405020304" pitchFamily="18" charset="0"/>
                <a:ea typeface="Calibri" panose="020F0502020204030204" pitchFamily="34" charset="0"/>
              </a:rPr>
              <a:t>1</a:t>
            </a:r>
            <a:r>
              <a:rPr lang="en-US" sz="2100" dirty="0">
                <a:effectLst/>
                <a:latin typeface="Times New Roman" panose="02020603050405020304" pitchFamily="18" charset="0"/>
                <a:ea typeface="Calibri" panose="020F0502020204030204" pitchFamily="34" charset="0"/>
              </a:rPr>
              <a:t> = (</a:t>
            </a:r>
            <a:r>
              <a:rPr lang="en-US" sz="2100" i="1" dirty="0">
                <a:effectLst/>
                <a:latin typeface="Times New Roman" panose="02020603050405020304" pitchFamily="18" charset="0"/>
                <a:ea typeface="Calibri" panose="020F0502020204030204" pitchFamily="34" charset="0"/>
              </a:rPr>
              <a:t>r</a:t>
            </a:r>
            <a:r>
              <a:rPr lang="en-US" sz="2100" baseline="-25000" dirty="0">
                <a:effectLst/>
                <a:latin typeface="Times New Roman" panose="02020603050405020304" pitchFamily="18" charset="0"/>
                <a:ea typeface="Calibri" panose="020F0502020204030204" pitchFamily="34" charset="0"/>
              </a:rPr>
              <a:t>11</a:t>
            </a:r>
            <a:r>
              <a:rPr lang="en-US" sz="2100" dirty="0">
                <a:effectLst/>
                <a:latin typeface="Times New Roman" panose="02020603050405020304" pitchFamily="18" charset="0"/>
                <a:ea typeface="Calibri" panose="020F0502020204030204" pitchFamily="34" charset="0"/>
              </a:rPr>
              <a:t>, </a:t>
            </a:r>
            <a:r>
              <a:rPr lang="en-US" sz="2100" i="1" dirty="0">
                <a:effectLst/>
                <a:latin typeface="Times New Roman" panose="02020603050405020304" pitchFamily="18" charset="0"/>
                <a:ea typeface="Calibri" panose="020F0502020204030204" pitchFamily="34" charset="0"/>
              </a:rPr>
              <a:t>r</a:t>
            </a:r>
            <a:r>
              <a:rPr lang="en-US" sz="2100" baseline="-25000" dirty="0">
                <a:effectLst/>
                <a:latin typeface="Times New Roman" panose="02020603050405020304" pitchFamily="18" charset="0"/>
                <a:ea typeface="Calibri" panose="020F0502020204030204" pitchFamily="34" charset="0"/>
              </a:rPr>
              <a:t>12</a:t>
            </a:r>
            <a:r>
              <a:rPr lang="en-US" sz="2100" dirty="0">
                <a:effectLst/>
                <a:latin typeface="Times New Roman" panose="02020603050405020304" pitchFamily="18" charset="0"/>
                <a:ea typeface="Calibri" panose="020F0502020204030204" pitchFamily="34" charset="0"/>
              </a:rPr>
              <a:t>,…, </a:t>
            </a:r>
            <a:r>
              <a:rPr lang="en-US" sz="2100" i="1" dirty="0">
                <a:effectLst/>
                <a:latin typeface="Times New Roman" panose="02020603050405020304" pitchFamily="18" charset="0"/>
                <a:ea typeface="Calibri" panose="020F0502020204030204" pitchFamily="34" charset="0"/>
              </a:rPr>
              <a:t>r</a:t>
            </a:r>
            <a:r>
              <a:rPr lang="en-US" sz="2100" baseline="-25000" dirty="0">
                <a:effectLst/>
                <a:latin typeface="Times New Roman" panose="02020603050405020304" pitchFamily="18" charset="0"/>
                <a:ea typeface="Calibri" panose="020F0502020204030204" pitchFamily="34" charset="0"/>
              </a:rPr>
              <a:t>1</a:t>
            </a:r>
            <a:r>
              <a:rPr lang="en-US" sz="2100" i="1" baseline="-25000" dirty="0">
                <a:effectLst/>
                <a:latin typeface="Times New Roman" panose="02020603050405020304" pitchFamily="18" charset="0"/>
                <a:ea typeface="Calibri" panose="020F0502020204030204" pitchFamily="34" charset="0"/>
              </a:rPr>
              <a:t>n</a:t>
            </a:r>
            <a:r>
              <a:rPr lang="en-US" sz="2100" dirty="0">
                <a:effectLst/>
                <a:latin typeface="Times New Roman" panose="02020603050405020304" pitchFamily="18" charset="0"/>
                <a:ea typeface="Calibri" panose="020F0502020204030204" pitchFamily="34" charset="0"/>
              </a:rPr>
              <a:t>) and </a:t>
            </a:r>
            <a:r>
              <a:rPr lang="en-US" sz="2100" i="1" dirty="0">
                <a:effectLst/>
                <a:latin typeface="Times New Roman" panose="02020603050405020304" pitchFamily="18" charset="0"/>
                <a:ea typeface="Calibri" panose="020F0502020204030204" pitchFamily="34" charset="0"/>
              </a:rPr>
              <a:t>u</a:t>
            </a:r>
            <a:r>
              <a:rPr lang="en-US" sz="2100" baseline="-25000" dirty="0">
                <a:effectLst/>
                <a:latin typeface="Times New Roman" panose="02020603050405020304" pitchFamily="18" charset="0"/>
                <a:ea typeface="Calibri" panose="020F0502020204030204" pitchFamily="34" charset="0"/>
              </a:rPr>
              <a:t>2</a:t>
            </a:r>
            <a:r>
              <a:rPr lang="en-US" sz="2100" dirty="0">
                <a:effectLst/>
                <a:latin typeface="Times New Roman" panose="02020603050405020304" pitchFamily="18" charset="0"/>
                <a:ea typeface="Calibri" panose="020F0502020204030204" pitchFamily="34" charset="0"/>
              </a:rPr>
              <a:t> = (</a:t>
            </a:r>
            <a:r>
              <a:rPr lang="en-US" sz="2100" i="1" dirty="0">
                <a:effectLst/>
                <a:latin typeface="Times New Roman" panose="02020603050405020304" pitchFamily="18" charset="0"/>
                <a:ea typeface="Calibri" panose="020F0502020204030204" pitchFamily="34" charset="0"/>
              </a:rPr>
              <a:t>r</a:t>
            </a:r>
            <a:r>
              <a:rPr lang="en-US" sz="2100" baseline="-25000" dirty="0">
                <a:effectLst/>
                <a:latin typeface="Times New Roman" panose="02020603050405020304" pitchFamily="18" charset="0"/>
                <a:ea typeface="Calibri" panose="020F0502020204030204" pitchFamily="34" charset="0"/>
              </a:rPr>
              <a:t>21</a:t>
            </a:r>
            <a:r>
              <a:rPr lang="en-US" sz="2100" dirty="0">
                <a:effectLst/>
                <a:latin typeface="Times New Roman" panose="02020603050405020304" pitchFamily="18" charset="0"/>
                <a:ea typeface="Calibri" panose="020F0502020204030204" pitchFamily="34" charset="0"/>
              </a:rPr>
              <a:t>, </a:t>
            </a:r>
            <a:r>
              <a:rPr lang="en-US" sz="2100" i="1" dirty="0">
                <a:effectLst/>
                <a:latin typeface="Times New Roman" panose="02020603050405020304" pitchFamily="18" charset="0"/>
                <a:ea typeface="Calibri" panose="020F0502020204030204" pitchFamily="34" charset="0"/>
              </a:rPr>
              <a:t>r</a:t>
            </a:r>
            <a:r>
              <a:rPr lang="en-US" sz="2100" baseline="-25000" dirty="0">
                <a:effectLst/>
                <a:latin typeface="Times New Roman" panose="02020603050405020304" pitchFamily="18" charset="0"/>
                <a:ea typeface="Calibri" panose="020F0502020204030204" pitchFamily="34" charset="0"/>
              </a:rPr>
              <a:t>22</a:t>
            </a:r>
            <a:r>
              <a:rPr lang="en-US" sz="2100" dirty="0">
                <a:effectLst/>
                <a:latin typeface="Times New Roman" panose="02020603050405020304" pitchFamily="18" charset="0"/>
                <a:ea typeface="Calibri" panose="020F0502020204030204" pitchFamily="34" charset="0"/>
              </a:rPr>
              <a:t>,…, </a:t>
            </a:r>
            <a:r>
              <a:rPr lang="en-US" sz="2100" i="1" dirty="0">
                <a:effectLst/>
                <a:latin typeface="Times New Roman" panose="02020603050405020304" pitchFamily="18" charset="0"/>
                <a:ea typeface="Calibri" panose="020F0502020204030204" pitchFamily="34" charset="0"/>
              </a:rPr>
              <a:t>r</a:t>
            </a:r>
            <a:r>
              <a:rPr lang="en-US" sz="2100" baseline="-25000" dirty="0">
                <a:effectLst/>
                <a:latin typeface="Times New Roman" panose="02020603050405020304" pitchFamily="18" charset="0"/>
                <a:ea typeface="Calibri" panose="020F0502020204030204" pitchFamily="34" charset="0"/>
              </a:rPr>
              <a:t>2</a:t>
            </a:r>
            <a:r>
              <a:rPr lang="en-US" sz="2100" i="1" baseline="-25000" dirty="0">
                <a:effectLst/>
                <a:latin typeface="Times New Roman" panose="02020603050405020304" pitchFamily="18" charset="0"/>
                <a:ea typeface="Calibri" panose="020F0502020204030204" pitchFamily="34" charset="0"/>
              </a:rPr>
              <a:t>n</a:t>
            </a:r>
            <a:r>
              <a:rPr lang="en-US" sz="2100" dirty="0">
                <a:effectLst/>
                <a:latin typeface="Times New Roman" panose="02020603050405020304" pitchFamily="18" charset="0"/>
                <a:ea typeface="Calibri" panose="020F0502020204030204" pitchFamily="34" charset="0"/>
              </a:rPr>
              <a:t>) of user 1 and user 2, in which some </a:t>
            </a:r>
            <a:r>
              <a:rPr lang="en-US" sz="2100" i="1" dirty="0" err="1">
                <a:effectLst/>
                <a:latin typeface="Times New Roman" panose="02020603050405020304" pitchFamily="18" charset="0"/>
                <a:ea typeface="Calibri" panose="020F0502020204030204" pitchFamily="34" charset="0"/>
              </a:rPr>
              <a:t>r</a:t>
            </a:r>
            <a:r>
              <a:rPr lang="en-US" sz="2100" i="1" baseline="-25000" dirty="0" err="1">
                <a:effectLst/>
                <a:latin typeface="Times New Roman" panose="02020603050405020304" pitchFamily="18" charset="0"/>
                <a:ea typeface="Calibri" panose="020F0502020204030204" pitchFamily="34" charset="0"/>
              </a:rPr>
              <a:t>ij</a:t>
            </a:r>
            <a:r>
              <a:rPr lang="en-US" sz="2100" dirty="0">
                <a:effectLst/>
                <a:latin typeface="Times New Roman" panose="02020603050405020304" pitchFamily="18" charset="0"/>
                <a:ea typeface="Calibri" panose="020F0502020204030204" pitchFamily="34" charset="0"/>
              </a:rPr>
              <a:t> can be missing (empty). </a:t>
            </a:r>
          </a:p>
          <a:p>
            <a:r>
              <a:rPr lang="en-US" sz="2100" dirty="0">
                <a:effectLst/>
                <a:latin typeface="Times New Roman" panose="02020603050405020304" pitchFamily="18" charset="0"/>
                <a:ea typeface="Calibri" panose="020F0502020204030204" pitchFamily="34" charset="0"/>
              </a:rPr>
              <a:t>Suppose the active rating vector is </a:t>
            </a:r>
            <a:r>
              <a:rPr lang="en-US" sz="2100" i="1" dirty="0">
                <a:effectLst/>
                <a:latin typeface="Times New Roman" panose="02020603050405020304" pitchFamily="18" charset="0"/>
                <a:ea typeface="Calibri" panose="020F0502020204030204" pitchFamily="34" charset="0"/>
              </a:rPr>
              <a:t>u</a:t>
            </a:r>
            <a:r>
              <a:rPr lang="en-US" sz="2100" baseline="-25000" dirty="0">
                <a:effectLst/>
                <a:latin typeface="Times New Roman" panose="02020603050405020304" pitchFamily="18" charset="0"/>
                <a:ea typeface="Calibri" panose="020F0502020204030204" pitchFamily="34" charset="0"/>
              </a:rPr>
              <a:t>4</a:t>
            </a:r>
            <a:r>
              <a:rPr lang="en-US" sz="2100" dirty="0">
                <a:effectLst/>
                <a:latin typeface="Times New Roman" panose="02020603050405020304" pitchFamily="18" charset="0"/>
                <a:ea typeface="Calibri" panose="020F0502020204030204" pitchFamily="34" charset="0"/>
              </a:rPr>
              <a:t>, NN algorithm will find out nearest neighbors of </a:t>
            </a:r>
            <a:r>
              <a:rPr lang="en-US" sz="2100" i="1" dirty="0">
                <a:effectLst/>
                <a:latin typeface="Times New Roman" panose="02020603050405020304" pitchFamily="18" charset="0"/>
                <a:ea typeface="Calibri" panose="020F0502020204030204" pitchFamily="34" charset="0"/>
              </a:rPr>
              <a:t>u</a:t>
            </a:r>
            <a:r>
              <a:rPr lang="en-US" sz="2100" baseline="-25000" dirty="0">
                <a:effectLst/>
                <a:latin typeface="Times New Roman" panose="02020603050405020304" pitchFamily="18" charset="0"/>
                <a:ea typeface="Calibri" panose="020F0502020204030204" pitchFamily="34" charset="0"/>
              </a:rPr>
              <a:t>4</a:t>
            </a:r>
            <a:r>
              <a:rPr lang="en-US" sz="2100" dirty="0">
                <a:effectLst/>
                <a:latin typeface="Times New Roman" panose="02020603050405020304" pitchFamily="18" charset="0"/>
                <a:ea typeface="Calibri" panose="020F0502020204030204" pitchFamily="34" charset="0"/>
              </a:rPr>
              <a:t> and then compute the predictive values for </a:t>
            </a:r>
            <a:r>
              <a:rPr lang="en-US" sz="2100" i="1" dirty="0">
                <a:effectLst/>
                <a:latin typeface="Times New Roman" panose="02020603050405020304" pitchFamily="18" charset="0"/>
                <a:ea typeface="Calibri" panose="020F0502020204030204" pitchFamily="34" charset="0"/>
              </a:rPr>
              <a:t>r</a:t>
            </a:r>
            <a:r>
              <a:rPr lang="en-US" sz="2100" baseline="-25000" dirty="0">
                <a:effectLst/>
                <a:latin typeface="Times New Roman" panose="02020603050405020304" pitchFamily="18" charset="0"/>
                <a:ea typeface="Calibri" panose="020F0502020204030204" pitchFamily="34" charset="0"/>
              </a:rPr>
              <a:t>43</a:t>
            </a:r>
            <a:r>
              <a:rPr lang="en-US" sz="2100" dirty="0">
                <a:effectLst/>
                <a:latin typeface="Times New Roman" panose="02020603050405020304" pitchFamily="18" charset="0"/>
                <a:ea typeface="Calibri" panose="020F0502020204030204" pitchFamily="34" charset="0"/>
              </a:rPr>
              <a:t> and </a:t>
            </a:r>
            <a:r>
              <a:rPr lang="en-US" sz="2100" i="1" dirty="0">
                <a:effectLst/>
                <a:latin typeface="Times New Roman" panose="02020603050405020304" pitchFamily="18" charset="0"/>
                <a:ea typeface="Calibri" panose="020F0502020204030204" pitchFamily="34" charset="0"/>
              </a:rPr>
              <a:t>r</a:t>
            </a:r>
            <a:r>
              <a:rPr lang="en-US" sz="2100" baseline="-25000" dirty="0">
                <a:effectLst/>
                <a:latin typeface="Times New Roman" panose="02020603050405020304" pitchFamily="18" charset="0"/>
                <a:ea typeface="Calibri" panose="020F0502020204030204" pitchFamily="34" charset="0"/>
              </a:rPr>
              <a:t>44</a:t>
            </a:r>
            <a:r>
              <a:rPr lang="en-US" sz="2100" dirty="0">
                <a:effectLst/>
                <a:latin typeface="Times New Roman" panose="02020603050405020304" pitchFamily="18" charset="0"/>
                <a:ea typeface="Calibri" panose="020F0502020204030204" pitchFamily="34" charset="0"/>
              </a:rPr>
              <a:t> based on similarities between these neighbors and </a:t>
            </a:r>
            <a:r>
              <a:rPr lang="en-US" sz="2100" i="1" dirty="0">
                <a:effectLst/>
                <a:latin typeface="Times New Roman" panose="02020603050405020304" pitchFamily="18" charset="0"/>
                <a:ea typeface="Calibri" panose="020F0502020204030204" pitchFamily="34" charset="0"/>
              </a:rPr>
              <a:t>u</a:t>
            </a:r>
            <a:r>
              <a:rPr lang="en-US" sz="2100" baseline="-25000" dirty="0">
                <a:effectLst/>
                <a:latin typeface="Times New Roman" panose="02020603050405020304" pitchFamily="18" charset="0"/>
                <a:ea typeface="Calibri" panose="020F0502020204030204" pitchFamily="34" charset="0"/>
              </a:rPr>
              <a:t>4</a:t>
            </a:r>
            <a:r>
              <a:rPr lang="en-US" sz="2100" dirty="0">
                <a:effectLst/>
                <a:latin typeface="Times New Roman" panose="02020603050405020304" pitchFamily="18" charset="0"/>
                <a:ea typeface="Calibri" panose="020F0502020204030204" pitchFamily="34" charset="0"/>
              </a:rPr>
              <a:t>.</a:t>
            </a:r>
            <a:endParaRPr lang="en-US" sz="2100" dirty="0"/>
          </a:p>
        </p:txBody>
      </p:sp>
      <p:sp>
        <p:nvSpPr>
          <p:cNvPr id="4" name="Date Placeholder 3"/>
          <p:cNvSpPr>
            <a:spLocks noGrp="1"/>
          </p:cNvSpPr>
          <p:nvPr>
            <p:ph type="dt" sz="half" idx="10"/>
          </p:nvPr>
        </p:nvSpPr>
        <p:spPr/>
        <p:txBody>
          <a:bodyPr/>
          <a:lstStyle/>
          <a:p>
            <a:r>
              <a:rPr lang="en-US"/>
              <a:t>7/12/2020</a:t>
            </a:r>
          </a:p>
        </p:txBody>
      </p:sp>
      <p:sp>
        <p:nvSpPr>
          <p:cNvPr id="5" name="Footer Placeholder 4"/>
          <p:cNvSpPr>
            <a:spLocks noGrp="1"/>
          </p:cNvSpPr>
          <p:nvPr>
            <p:ph type="ftr" sz="quarter" idx="11"/>
          </p:nvPr>
        </p:nvSpPr>
        <p:spPr/>
        <p:txBody>
          <a:bodyPr/>
          <a:lstStyle/>
          <a:p>
            <a:r>
              <a:rPr lang="en-US"/>
              <a:t>TA measure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pic>
        <p:nvPicPr>
          <p:cNvPr id="8" name="Picture 7" descr="A picture containing photo, room, clock, hanging&#10;&#10;Description automatically generated">
            <a:extLst>
              <a:ext uri="{FF2B5EF4-FFF2-40B4-BE49-F238E27FC236}">
                <a16:creationId xmlns:a16="http://schemas.microsoft.com/office/drawing/2014/main" id="{1913D8E2-7AB3-4BB1-956E-BE05711D42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4638477"/>
            <a:ext cx="4301138" cy="1457529"/>
          </a:xfrm>
          <a:prstGeom prst="rect">
            <a:avLst/>
          </a:prstGeom>
        </p:spPr>
      </p:pic>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E17B-6C23-4B25-A2AD-AA5EECA88D5B}"/>
              </a:ext>
            </a:extLst>
          </p:cNvPr>
          <p:cNvSpPr>
            <a:spLocks noGrp="1"/>
          </p:cNvSpPr>
          <p:nvPr>
            <p:ph type="title"/>
          </p:nvPr>
        </p:nvSpPr>
        <p:spPr/>
        <p:txBody>
          <a:bodyPr/>
          <a:lstStyle/>
          <a:p>
            <a:r>
              <a:rPr lang="en-US" dirty="0"/>
              <a:t>1. 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893E03F-3267-4351-B58E-319BFFB5A8A7}"/>
                  </a:ext>
                </a:extLst>
              </p:cNvPr>
              <p:cNvSpPr>
                <a:spLocks noGrp="1"/>
              </p:cNvSpPr>
              <p:nvPr>
                <p:ph idx="1"/>
              </p:nvPr>
            </p:nvSpPr>
            <p:spPr>
              <a:xfrm>
                <a:off x="429491" y="914398"/>
                <a:ext cx="11291454" cy="5278583"/>
              </a:xfrm>
            </p:spPr>
            <p:txBody>
              <a:bodyPr>
                <a:noAutofit/>
              </a:bodyPr>
              <a:lstStyle/>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Finding out nearest neighbors of active user is to calculate similarities between active vector and other vectors. Users whose similarities between them and active user are larger than or equal to than a threshold are nearest neighbors of active user.</a:t>
                </a:r>
              </a:p>
              <a:p>
                <a:r>
                  <a:rPr lang="en-US" sz="2200" dirty="0">
                    <a:effectLst/>
                    <a:latin typeface="Times New Roman" panose="02020603050405020304" pitchFamily="18" charset="0"/>
                    <a:ea typeface="Calibri" panose="020F0502020204030204" pitchFamily="34" charset="0"/>
                  </a:rPr>
                  <a:t>Let sim(</a:t>
                </a:r>
                <a:r>
                  <a:rPr lang="en-US" sz="2200" i="1" dirty="0">
                    <a:effectLst/>
                    <a:latin typeface="Times New Roman" panose="02020603050405020304" pitchFamily="18" charset="0"/>
                    <a:ea typeface="Calibri" panose="020F0502020204030204" pitchFamily="34" charset="0"/>
                  </a:rPr>
                  <a:t>u</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t>
                </a:r>
                <a:r>
                  <a:rPr lang="en-US" sz="2200" i="1" dirty="0">
                    <a:effectLst/>
                    <a:latin typeface="Times New Roman" panose="02020603050405020304" pitchFamily="18" charset="0"/>
                    <a:ea typeface="Calibri" panose="020F0502020204030204" pitchFamily="34" charset="0"/>
                  </a:rPr>
                  <a:t>u</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denote the similarity of </a:t>
                </a:r>
                <a:r>
                  <a:rPr lang="en-US" sz="2200" i="1" dirty="0">
                    <a:effectLst/>
                    <a:latin typeface="Times New Roman" panose="02020603050405020304" pitchFamily="18" charset="0"/>
                    <a:ea typeface="Calibri" panose="020F0502020204030204" pitchFamily="34" charset="0"/>
                  </a:rPr>
                  <a:t>u</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and </a:t>
                </a:r>
                <a:r>
                  <a:rPr lang="en-US" sz="2200" i="1" dirty="0">
                    <a:effectLst/>
                    <a:latin typeface="Times New Roman" panose="02020603050405020304" pitchFamily="18" charset="0"/>
                    <a:ea typeface="Calibri" panose="020F0502020204030204" pitchFamily="34" charset="0"/>
                  </a:rPr>
                  <a:t>u</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There are many similarity measures, for instance, cosine measure is defined as follows [1]:</a:t>
                </a:r>
              </a:p>
              <a:p>
                <a:pPr marL="0" indent="0">
                  <a:buNone/>
                </a:pPr>
                <a14:m>
                  <m:oMathPara xmlns:m="http://schemas.openxmlformats.org/officeDocument/2006/math">
                    <m:oMathParaPr>
                      <m:jc m:val="centerGroup"/>
                    </m:oMathParaPr>
                    <m:oMath xmlns:m="http://schemas.openxmlformats.org/officeDocument/2006/math">
                      <m:r>
                        <m:rPr>
                          <m:sty m:val="p"/>
                        </m:rPr>
                        <a:rPr lang="en-US" sz="2200" smtClean="0">
                          <a:effectLst/>
                          <a:latin typeface="Cambria Math" panose="02040503050406030204" pitchFamily="18" charset="0"/>
                          <a:ea typeface="Calibri" panose="020F0502020204030204" pitchFamily="34" charset="0"/>
                          <a:cs typeface="Times New Roman" panose="02020603050405020304" pitchFamily="18" charset="0"/>
                        </a:rPr>
                        <m:t>sim</m:t>
                      </m:r>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cos</m:t>
                          </m:r>
                        </m:fName>
                        <m:e>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func>
                      <m:r>
                        <a:rPr lang="en-US" sz="22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num>
                        <m:den>
                          <m:d>
                            <m:dPr>
                              <m:begChr m:val="|"/>
                              <m:endChr m:val="|"/>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e>
                          </m:d>
                          <m:d>
                            <m:dPr>
                              <m:begChr m:val="|"/>
                              <m:endChr m:val="|"/>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den>
                      </m:f>
                      <m:r>
                        <a:rPr lang="en-US" sz="22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nary>
                            <m:naryPr>
                              <m:chr m:val="∑"/>
                              <m:limLoc m:val="undOvr"/>
                              <m:sup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up/>
                            <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sub>
                              </m:sSub>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sub>
                              </m:sSub>
                            </m:e>
                          </m:nary>
                        </m:num>
                        <m:den>
                          <m:rad>
                            <m:radPr>
                              <m:deg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radPr>
                            <m:deg/>
                            <m:e>
                              <m:nary>
                                <m:naryPr>
                                  <m:chr m:val="∑"/>
                                  <m:limLoc m:val="undOvr"/>
                                  <m:sup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up/>
                                <m:e>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sub>
                                          </m:sSub>
                                        </m:e>
                                      </m:d>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p>
                                  </m:sSup>
                                </m:e>
                              </m:nary>
                            </m:e>
                          </m:rad>
                          <m:rad>
                            <m:radPr>
                              <m:deg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radPr>
                            <m:deg/>
                            <m:e>
                              <m:nary>
                                <m:naryPr>
                                  <m:chr m:val="∑"/>
                                  <m:limLoc m:val="undOvr"/>
                                  <m:sup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up/>
                                <m:e>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sub>
                                          </m:sSub>
                                        </m:e>
                                      </m:d>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p>
                                  </m:sSup>
                                </m:e>
                              </m:nary>
                            </m:e>
                          </m:rad>
                        </m:den>
                      </m:f>
                    </m:oMath>
                  </m:oMathPara>
                </a14:m>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rPr>
                  <a:t>Note, </a:t>
                </a:r>
                <a:r>
                  <a:rPr lang="en-US" sz="2200" i="1" dirty="0">
                    <a:effectLst/>
                    <a:latin typeface="Times New Roman" panose="02020603050405020304" pitchFamily="18" charset="0"/>
                    <a:ea typeface="Calibri" panose="020F0502020204030204" pitchFamily="34" charset="0"/>
                  </a:rPr>
                  <a:t>I</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and </a:t>
                </a:r>
                <a:r>
                  <a:rPr lang="en-US" sz="2200" i="1" dirty="0">
                    <a:effectLst/>
                    <a:latin typeface="Times New Roman" panose="02020603050405020304" pitchFamily="18" charset="0"/>
                    <a:ea typeface="Calibri" panose="020F0502020204030204" pitchFamily="34" charset="0"/>
                  </a:rPr>
                  <a:t>I</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are set of indices of items that user 1 and user 2 rated, respectively.</a:t>
                </a:r>
                <a:r>
                  <a:rPr lang="en-US" sz="2200" dirty="0">
                    <a:effectLst/>
                    <a:latin typeface="Times New Roman" panose="02020603050405020304" pitchFamily="18" charset="0"/>
                    <a:ea typeface="Times New Roman" panose="02020603050405020304" pitchFamily="18" charset="0"/>
                  </a:rPr>
                  <a:t> Notation |x| indicates absolute value of number, length of vector, length of geometric segment, or cardinality of set.</a:t>
                </a:r>
              </a:p>
              <a:p>
                <a:r>
                  <a:rPr lang="en-US" sz="2200" dirty="0">
                    <a:effectLst/>
                    <a:latin typeface="Times New Roman" panose="02020603050405020304" pitchFamily="18" charset="0"/>
                    <a:ea typeface="Calibri" panose="020F0502020204030204" pitchFamily="34" charset="0"/>
                  </a:rPr>
                  <a:t>Computing predictive values for missing ratings is based on ratings of nearest neighbors and similarities:</a:t>
                </a:r>
              </a:p>
              <a:p>
                <a:pPr marL="0" indent="0">
                  <a:buNone/>
                </a:pPr>
                <a14:m>
                  <m:oMathPara xmlns:m="http://schemas.openxmlformats.org/officeDocument/2006/math">
                    <m:oMathParaPr>
                      <m:jc m:val="centerGroup"/>
                    </m:oMathParaPr>
                    <m:oMath xmlns:m="http://schemas.openxmlformats.org/officeDocument/2006/math">
                      <m:sSub>
                        <m:sSubPr>
                          <m:ctrlPr>
                            <a:rPr lang="en-US" sz="22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acc>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nary>
                            <m:naryPr>
                              <m:chr m:val="∑"/>
                              <m:limLoc m:val="undOvr"/>
                              <m:sup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𝑁</m:t>
                              </m:r>
                            </m:sub>
                            <m:sup/>
                            <m:e>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acc>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sim</m:t>
                              </m:r>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𝑖</m:t>
                                      </m:r>
                                    </m:sub>
                                  </m:sSub>
                                </m:e>
                              </m:d>
                            </m:e>
                          </m:nary>
                        </m:num>
                        <m:den>
                          <m:nary>
                            <m:naryPr>
                              <m:chr m:val="∑"/>
                              <m:limLoc m:val="undOvr"/>
                              <m:sup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𝑖</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𝑁</m:t>
                              </m:r>
                            </m:sub>
                            <m:sup/>
                            <m:e>
                              <m:d>
                                <m:dPr>
                                  <m:begChr m:val="|"/>
                                  <m:endChr m:val="|"/>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sim</m:t>
                                  </m:r>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𝑖</m:t>
                                          </m:r>
                                        </m:sub>
                                      </m:sSub>
                                    </m:e>
                                  </m:d>
                                </m:e>
                              </m:d>
                            </m:e>
                          </m:nary>
                        </m:den>
                      </m:f>
                    </m:oMath>
                  </m:oMathPara>
                </a14:m>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200" dirty="0"/>
              </a:p>
            </p:txBody>
          </p:sp>
        </mc:Choice>
        <mc:Fallback>
          <p:sp>
            <p:nvSpPr>
              <p:cNvPr id="3" name="Content Placeholder 2">
                <a:extLst>
                  <a:ext uri="{FF2B5EF4-FFF2-40B4-BE49-F238E27FC236}">
                    <a16:creationId xmlns:a16="http://schemas.microsoft.com/office/drawing/2014/main" id="{9893E03F-3267-4351-B58E-319BFFB5A8A7}"/>
                  </a:ext>
                </a:extLst>
              </p:cNvPr>
              <p:cNvSpPr>
                <a:spLocks noGrp="1" noRot="1" noChangeAspect="1" noMove="1" noResize="1" noEditPoints="1" noAdjustHandles="1" noChangeArrowheads="1" noChangeShapeType="1" noTextEdit="1"/>
              </p:cNvSpPr>
              <p:nvPr>
                <p:ph idx="1"/>
              </p:nvPr>
            </p:nvSpPr>
            <p:spPr>
              <a:xfrm>
                <a:off x="429491" y="914398"/>
                <a:ext cx="11291454" cy="5278583"/>
              </a:xfrm>
              <a:blipFill>
                <a:blip r:embed="rId2"/>
                <a:stretch>
                  <a:fillRect l="-594" t="-808" r="-64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A99859A-6433-44B1-BAE1-91223DBF3359}"/>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02023318-F725-4847-AF50-1085AA29159A}"/>
              </a:ext>
            </a:extLst>
          </p:cNvPr>
          <p:cNvSpPr>
            <a:spLocks noGrp="1"/>
          </p:cNvSpPr>
          <p:nvPr>
            <p:ph type="ftr" sz="quarter" idx="11"/>
          </p:nvPr>
        </p:nvSpPr>
        <p:spPr/>
        <p:txBody>
          <a:bodyPr/>
          <a:lstStyle/>
          <a:p>
            <a:r>
              <a:rPr lang="en-US"/>
              <a:t>TA measure - Loc Nguyen</a:t>
            </a:r>
          </a:p>
        </p:txBody>
      </p:sp>
      <p:sp>
        <p:nvSpPr>
          <p:cNvPr id="6" name="Slide Number Placeholder 5">
            <a:extLst>
              <a:ext uri="{FF2B5EF4-FFF2-40B4-BE49-F238E27FC236}">
                <a16:creationId xmlns:a16="http://schemas.microsoft.com/office/drawing/2014/main" id="{E08BB0AA-AC78-402D-8077-E32B757FE433}"/>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3174863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12737-02C7-443C-8227-EE68E825A15C}"/>
              </a:ext>
            </a:extLst>
          </p:cNvPr>
          <p:cNvSpPr>
            <a:spLocks noGrp="1"/>
          </p:cNvSpPr>
          <p:nvPr>
            <p:ph type="title"/>
          </p:nvPr>
        </p:nvSpPr>
        <p:spPr/>
        <p:txBody>
          <a:bodyPr/>
          <a:lstStyle/>
          <a:p>
            <a:r>
              <a:rPr lang="en-US" dirty="0"/>
              <a:t>1. 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680BD21-B494-46DD-9377-6A877CE9EA89}"/>
                  </a:ext>
                </a:extLst>
              </p:cNvPr>
              <p:cNvSpPr>
                <a:spLocks noGrp="1"/>
              </p:cNvSpPr>
              <p:nvPr>
                <p:ph idx="1"/>
              </p:nvPr>
            </p:nvSpPr>
            <p:spPr>
              <a:xfrm>
                <a:off x="838200" y="914399"/>
                <a:ext cx="10515600" cy="5306292"/>
              </a:xfrm>
            </p:spPr>
            <p:txBody>
              <a:bodyPr>
                <a:noAutofit/>
              </a:bodyPr>
              <a:lstStyle/>
              <a:p>
                <a:r>
                  <a:rPr lang="en-US" sz="2000" dirty="0">
                    <a:effectLst/>
                    <a:latin typeface="Times New Roman" panose="02020603050405020304" pitchFamily="18" charset="0"/>
                    <a:ea typeface="Calibri" panose="020F0502020204030204" pitchFamily="34" charset="0"/>
                  </a:rPr>
                  <a:t>Pearson correlation:</a:t>
                </a:r>
              </a:p>
              <a:p>
                <a:pPr marL="0" indent="0">
                  <a:buNone/>
                </a:pPr>
                <a14:m>
                  <m:oMathPara xmlns:m="http://schemas.openxmlformats.org/officeDocument/2006/math">
                    <m:oMathParaPr>
                      <m:jc m:val="centerGroup"/>
                    </m:oMathParaPr>
                    <m:oMath xmlns:m="http://schemas.openxmlformats.org/officeDocument/2006/math">
                      <m:func>
                        <m:funcPr>
                          <m:ctrlPr>
                            <a:rPr lang="en-US" sz="2000" i="1" smtClean="0">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Pearson</m:t>
                          </m:r>
                        </m:fName>
                        <m:e>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e>
                          </m:d>
                        </m:e>
                      </m:func>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nary>
                            <m:naryPr>
                              <m:chr m:val="∑"/>
                              <m:limLoc m:val="undOvr"/>
                              <m:sup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up/>
                            <m:e>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acc>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e>
                              </m:d>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acc>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e>
                              </m:d>
                            </m:e>
                          </m:nary>
                        </m:num>
                        <m:den>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nary>
                                <m:naryPr>
                                  <m:chr m:val="∑"/>
                                  <m:limLoc m:val="undOvr"/>
                                  <m:sup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up/>
                                <m:e>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acc>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e>
                                      </m:d>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p>
                                  </m:sSup>
                                </m:e>
                              </m:nary>
                            </m:e>
                          </m:rad>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nary>
                                <m:naryPr>
                                  <m:chr m:val="∑"/>
                                  <m:limLoc m:val="undOvr"/>
                                  <m:sup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up/>
                                <m:e>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acc>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e>
                                      </m:d>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p>
                                  </m:sSup>
                                </m:e>
                              </m:nary>
                            </m:e>
                          </m:rad>
                        </m:den>
                      </m:f>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rPr>
                  <a:t>Constrained Pearson correlation (CPC):</a:t>
                </a:r>
              </a:p>
              <a:p>
                <a:pPr marL="0" indent="0">
                  <a:buNone/>
                </a:pPr>
                <a14:m>
                  <m:oMathPara xmlns:m="http://schemas.openxmlformats.org/officeDocument/2006/math">
                    <m:oMathParaPr>
                      <m:jc m:val="centerGroup"/>
                    </m:oMathParaPr>
                    <m:oMath xmlns:m="http://schemas.openxmlformats.org/officeDocument/2006/math">
                      <m:func>
                        <m:funcPr>
                          <m:ctrlPr>
                            <a:rPr lang="en-US" sz="2000" i="1" smtClean="0">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CPC</m:t>
                          </m:r>
                        </m:fName>
                        <m:e>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e>
                          </m:d>
                        </m:e>
                      </m:func>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n-US" sz="2000" i="1">
                              <a:latin typeface="Cambria Math" panose="02040503050406030204" pitchFamily="18" charset="0"/>
                              <a:ea typeface="Calibri" panose="020F0502020204030204" pitchFamily="34" charset="0"/>
                            </a:rPr>
                          </m:ctrlPr>
                        </m:funcPr>
                        <m:fName>
                          <m:r>
                            <m:rPr>
                              <m:sty m:val="p"/>
                            </m:rPr>
                            <a:rPr lang="en-US" sz="2000">
                              <a:latin typeface="Cambria Math" panose="02040503050406030204" pitchFamily="18" charset="0"/>
                              <a:ea typeface="Calibri" panose="020F0502020204030204" pitchFamily="34" charset="0"/>
                            </a:rPr>
                            <m:t>C</m:t>
                          </m:r>
                          <m:r>
                            <m:rPr>
                              <m:sty m:val="p"/>
                            </m:rPr>
                            <a:rPr lang="en-US" sz="2000" b="0" i="0" smtClean="0">
                              <a:latin typeface="Cambria Math" panose="02040503050406030204" pitchFamily="18" charset="0"/>
                              <a:ea typeface="Calibri" panose="020F0502020204030204" pitchFamily="34" charset="0"/>
                            </a:rPr>
                            <m:t>ON</m:t>
                          </m:r>
                        </m:fName>
                        <m:e>
                          <m:d>
                            <m:dPr>
                              <m:ctrlPr>
                                <a:rPr lang="en-US" sz="2000" i="1">
                                  <a:latin typeface="Cambria Math" panose="02040503050406030204" pitchFamily="18" charset="0"/>
                                  <a:ea typeface="Calibri" panose="020F0502020204030204" pitchFamily="34" charset="0"/>
                                </a:rPr>
                              </m:ctrlPr>
                            </m:dPr>
                            <m:e>
                              <m:sSub>
                                <m:sSubPr>
                                  <m:ctrlPr>
                                    <a:rPr lang="en-US" sz="2000" i="1">
                                      <a:latin typeface="Cambria Math" panose="02040503050406030204" pitchFamily="18" charset="0"/>
                                      <a:ea typeface="Calibri" panose="020F0502020204030204" pitchFamily="34" charset="0"/>
                                    </a:rPr>
                                  </m:ctrlPr>
                                </m:sSubPr>
                                <m:e>
                                  <m:r>
                                    <a:rPr lang="en-US" sz="2000" i="1">
                                      <a:latin typeface="Cambria Math" panose="02040503050406030204" pitchFamily="18" charset="0"/>
                                      <a:ea typeface="Calibri" panose="020F0502020204030204" pitchFamily="34" charset="0"/>
                                    </a:rPr>
                                    <m:t>𝑢</m:t>
                                  </m:r>
                                </m:e>
                                <m:sub>
                                  <m:r>
                                    <a:rPr lang="en-US" sz="2000" i="1">
                                      <a:latin typeface="Cambria Math" panose="02040503050406030204" pitchFamily="18" charset="0"/>
                                      <a:ea typeface="Calibri" panose="020F0502020204030204" pitchFamily="34" charset="0"/>
                                    </a:rPr>
                                    <m:t>1</m:t>
                                  </m:r>
                                </m:sub>
                              </m:sSub>
                              <m:r>
                                <a:rPr lang="en-US" sz="2000" i="1">
                                  <a:latin typeface="Cambria Math" panose="02040503050406030204" pitchFamily="18" charset="0"/>
                                  <a:ea typeface="Calibri" panose="020F0502020204030204" pitchFamily="34" charset="0"/>
                                </a:rPr>
                                <m:t>,</m:t>
                              </m:r>
                              <m:sSub>
                                <m:sSubPr>
                                  <m:ctrlPr>
                                    <a:rPr lang="en-US" sz="2000" i="1">
                                      <a:latin typeface="Cambria Math" panose="02040503050406030204" pitchFamily="18" charset="0"/>
                                      <a:ea typeface="Calibri" panose="020F0502020204030204" pitchFamily="34" charset="0"/>
                                    </a:rPr>
                                  </m:ctrlPr>
                                </m:sSubPr>
                                <m:e>
                                  <m:r>
                                    <a:rPr lang="en-US" sz="2000" i="1">
                                      <a:latin typeface="Cambria Math" panose="02040503050406030204" pitchFamily="18" charset="0"/>
                                      <a:ea typeface="Calibri" panose="020F0502020204030204" pitchFamily="34" charset="0"/>
                                    </a:rPr>
                                    <m:t>𝑢</m:t>
                                  </m:r>
                                </m:e>
                                <m:sub>
                                  <m:r>
                                    <a:rPr lang="en-US" sz="2000" i="1">
                                      <a:latin typeface="Cambria Math" panose="02040503050406030204" pitchFamily="18" charset="0"/>
                                      <a:ea typeface="Calibri" panose="020F0502020204030204" pitchFamily="34" charset="0"/>
                                    </a:rPr>
                                    <m:t>2</m:t>
                                  </m:r>
                                </m:sub>
                              </m:sSub>
                            </m:e>
                          </m:d>
                        </m:e>
                      </m:func>
                      <m:r>
                        <a:rPr lang="en-US" sz="2000" b="0" i="1" smtClean="0">
                          <a:latin typeface="Cambria Math" panose="02040503050406030204" pitchFamily="18" charset="0"/>
                          <a:ea typeface="Calibri" panose="020F0502020204030204" pitchFamily="34" charset="0"/>
                        </a:rPr>
                        <m:t>=</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nary>
                            <m:naryPr>
                              <m:chr m:val="∑"/>
                              <m:limLoc m:val="undOvr"/>
                              <m:sup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up/>
                            <m:e>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sub>
                                  </m:sSub>
                                </m:e>
                              </m:d>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sub>
                                  </m:sSub>
                                </m:e>
                              </m:d>
                            </m:e>
                          </m:nary>
                        </m:num>
                        <m:den>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nary>
                                <m:naryPr>
                                  <m:chr m:val="∑"/>
                                  <m:limLoc m:val="undOvr"/>
                                  <m:sup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up/>
                                <m:e>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sub>
                                          </m:sSub>
                                        </m:e>
                                      </m:d>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p>
                                  </m:sSup>
                                </m:e>
                              </m:nary>
                            </m:e>
                          </m:rad>
                          <m:rad>
                            <m:radPr>
                              <m:deg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radPr>
                            <m:deg/>
                            <m:e>
                              <m:nary>
                                <m:naryPr>
                                  <m:chr m:val="∑"/>
                                  <m:limLoc m:val="undOvr"/>
                                  <m:supHide m:val="on"/>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up/>
                                <m:e>
                                  <m:sSup>
                                    <m:sSup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sub>
                                          </m:sSub>
                                        </m:e>
                                      </m:d>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p>
                                  </m:sSup>
                                </m:e>
                              </m:nary>
                            </m:e>
                          </m:rad>
                        </m:den>
                      </m:f>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rPr>
                  <a:t>Weight Pearson correlation (WPC) and sigmoid Pearson correlation (SPC):</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unc>
                        <m:funcPr>
                          <m:ctrlPr>
                            <a:rPr lang="en-US" sz="2000" i="1" smtClean="0">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WPC</m:t>
                          </m:r>
                        </m:fName>
                        <m:e>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e>
                          </m:d>
                        </m:e>
                      </m:func>
                      <m:r>
                        <a:rPr lang="en-US" sz="20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1"/>
                                    <m:mcJc m:val="center"/>
                                  </m:mcPr>
                                </m:mc>
                              </m:mcs>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mPr>
                            <m:mr>
                              <m:e>
                                <m:func>
                                  <m:func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Pearson</m:t>
                                    </m:r>
                                  </m:fName>
                                  <m:e>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e>
                                    </m:d>
                                  </m:e>
                                </m:func>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d>
                                      <m:dPr>
                                        <m:begChr m:val="|"/>
                                        <m:end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𝐼</m:t>
                                        </m:r>
                                      </m:e>
                                    </m:d>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𝐻</m:t>
                                    </m:r>
                                  </m:den>
                                </m:f>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sz="2000">
                                    <a:effectLst/>
                                    <a:latin typeface="Cambria Math" panose="02040503050406030204" pitchFamily="18" charset="0"/>
                                    <a:ea typeface="Times New Roman" panose="02020603050405020304" pitchFamily="18" charset="0"/>
                                    <a:cs typeface="Times New Roman" panose="02020603050405020304" pitchFamily="18" charset="0"/>
                                  </a:rPr>
                                  <m:t>if</m:t>
                                </m:r>
                                <m:r>
                                  <a:rPr lang="en-US" sz="2000">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𝐼</m:t>
                                    </m:r>
                                  </m:e>
                                </m:d>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𝐻</m:t>
                                </m:r>
                              </m:e>
                            </m:mr>
                            <m:mr>
                              <m:e>
                                <m:func>
                                  <m:func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Pearson</m:t>
                                    </m:r>
                                  </m:fName>
                                  <m:e>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e>
                                    </m:d>
                                  </m:e>
                                </m:func>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otherwise</m:t>
                                </m:r>
                              </m:e>
                            </m:mr>
                          </m:m>
                        </m:e>
                      </m:d>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SPC</m:t>
                          </m:r>
                        </m:fName>
                        <m:e>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e>
                          </m:d>
                        </m:e>
                      </m:func>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Pearson</m:t>
                          </m:r>
                        </m:fName>
                        <m:e>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e>
                          </m:d>
                        </m:e>
                      </m:func>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func>
                            <m:func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exp</m:t>
                              </m:r>
                            </m:fName>
                            <m:e>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type m:val="lin"/>
                                      <m:ctrlPr>
                                        <a:rPr lang="en-US" sz="2000" i="1" smtClean="0">
                                          <a:effectLst/>
                                          <a:latin typeface="Cambria Math" panose="02040503050406030204" pitchFamily="18" charset="0"/>
                                          <a:cs typeface="Times New Roman" panose="02020603050405020304" pitchFamily="18" charset="0"/>
                                        </a:rPr>
                                      </m:ctrlPr>
                                    </m:fPr>
                                    <m:num>
                                      <m:d>
                                        <m:dPr>
                                          <m:begChr m:val="|"/>
                                          <m:endChr m:val="|"/>
                                          <m:ctrlPr>
                                            <a:rPr lang="en-US" sz="2000" i="1">
                                              <a:latin typeface="Cambria Math" panose="02040503050406030204" pitchFamily="18" charset="0"/>
                                              <a:ea typeface="Calibri" panose="020F0502020204030204" pitchFamily="34" charset="0"/>
                                            </a:rPr>
                                          </m:ctrlPr>
                                        </m:dPr>
                                        <m:e>
                                          <m:r>
                                            <a:rPr lang="en-US" sz="2000" i="1">
                                              <a:latin typeface="Cambria Math" panose="02040503050406030204" pitchFamily="18" charset="0"/>
                                              <a:ea typeface="Calibri" panose="020F0502020204030204" pitchFamily="34" charset="0"/>
                                            </a:rPr>
                                            <m:t>𝐼</m:t>
                                          </m:r>
                                        </m:e>
                                      </m:d>
                                    </m:num>
                                    <m:den>
                                      <m:r>
                                        <a:rPr lang="en-US" sz="2000" b="0" i="1" smtClean="0">
                                          <a:effectLst/>
                                          <a:latin typeface="Cambria Math" panose="02040503050406030204" pitchFamily="18" charset="0"/>
                                          <a:cs typeface="Times New Roman" panose="02020603050405020304" pitchFamily="18" charset="0"/>
                                        </a:rPr>
                                        <m:t>2</m:t>
                                      </m:r>
                                    </m:den>
                                  </m:f>
                                </m:e>
                              </m:d>
                            </m:e>
                          </m:func>
                        </m:den>
                      </m:f>
                    </m:oMath>
                  </m:oMathPara>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14:m>
                  <m:oMath xmlns:m="http://schemas.openxmlformats.org/officeDocument/2006/math">
                    <m:r>
                      <m:rPr>
                        <m:sty m:val="p"/>
                      </m:rPr>
                      <a:rPr lang="en-US" sz="2000" smtClean="0">
                        <a:effectLst/>
                        <a:latin typeface="Cambria Math" panose="02040503050406030204" pitchFamily="18" charset="0"/>
                        <a:ea typeface="Calibri" panose="020F0502020204030204" pitchFamily="34" charset="0"/>
                        <a:cs typeface="Times New Roman" panose="02020603050405020304" pitchFamily="18" charset="0"/>
                      </a:rPr>
                      <m:t>Jaccard</m:t>
                    </m:r>
                    <m:d>
                      <m:d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fPr>
                      <m:num>
                        <m:d>
                          <m:dPr>
                            <m:begChr m:val="|"/>
                            <m:end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d>
                      </m:num>
                      <m:den>
                        <m:d>
                          <m:dPr>
                            <m:begChr m:val="|"/>
                            <m:endChr m:val="|"/>
                            <m:ctrlPr>
                              <a:rPr lang="en-US"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d>
                      </m:den>
                    </m:f>
                  </m:oMath>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3680BD21-B494-46DD-9377-6A877CE9EA89}"/>
                  </a:ext>
                </a:extLst>
              </p:cNvPr>
              <p:cNvSpPr>
                <a:spLocks noGrp="1" noRot="1" noChangeAspect="1" noMove="1" noResize="1" noEditPoints="1" noAdjustHandles="1" noChangeArrowheads="1" noChangeShapeType="1" noTextEdit="1"/>
              </p:cNvSpPr>
              <p:nvPr>
                <p:ph idx="1"/>
              </p:nvPr>
            </p:nvSpPr>
            <p:spPr>
              <a:xfrm>
                <a:off x="838200" y="914399"/>
                <a:ext cx="10515600" cy="5306292"/>
              </a:xfrm>
              <a:blipFill>
                <a:blip r:embed="rId2"/>
                <a:stretch>
                  <a:fillRect l="-522" t="-57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7BD9679-960C-4290-B7BE-C53E0378E713}"/>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2D5D9128-F292-4EE2-B8F5-CB29A38DD7B7}"/>
              </a:ext>
            </a:extLst>
          </p:cNvPr>
          <p:cNvSpPr>
            <a:spLocks noGrp="1"/>
          </p:cNvSpPr>
          <p:nvPr>
            <p:ph type="ftr" sz="quarter" idx="11"/>
          </p:nvPr>
        </p:nvSpPr>
        <p:spPr/>
        <p:txBody>
          <a:bodyPr/>
          <a:lstStyle/>
          <a:p>
            <a:r>
              <a:rPr lang="en-US"/>
              <a:t>TA measure - Loc Nguyen</a:t>
            </a:r>
          </a:p>
        </p:txBody>
      </p:sp>
      <p:sp>
        <p:nvSpPr>
          <p:cNvPr id="6" name="Slide Number Placeholder 5">
            <a:extLst>
              <a:ext uri="{FF2B5EF4-FFF2-40B4-BE49-F238E27FC236}">
                <a16:creationId xmlns:a16="http://schemas.microsoft.com/office/drawing/2014/main" id="{A37FF16E-AC99-4F0D-B9C1-A8A2B5898946}"/>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3036851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E401F-7F9C-4956-B161-FB2DDD76DF1D}"/>
              </a:ext>
            </a:extLst>
          </p:cNvPr>
          <p:cNvSpPr>
            <a:spLocks noGrp="1"/>
          </p:cNvSpPr>
          <p:nvPr>
            <p:ph type="title"/>
          </p:nvPr>
        </p:nvSpPr>
        <p:spPr/>
        <p:txBody>
          <a:bodyPr/>
          <a:lstStyle/>
          <a:p>
            <a:r>
              <a:rPr lang="en-US" dirty="0"/>
              <a:t>1. 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CEFCF8-629E-4BBF-8E54-FD68520627C7}"/>
                  </a:ext>
                </a:extLst>
              </p:cNvPr>
              <p:cNvSpPr>
                <a:spLocks noGrp="1"/>
              </p:cNvSpPr>
              <p:nvPr>
                <p:ph idx="1"/>
              </p:nvPr>
            </p:nvSpPr>
            <p:spPr/>
            <p:txBody>
              <a:bodyPr>
                <a:noAutofit/>
              </a:bodyPr>
              <a:lstStyle/>
              <a:p>
                <a:r>
                  <a:rPr lang="en-US" sz="2200" dirty="0">
                    <a:effectLst/>
                    <a:latin typeface="Times New Roman" panose="02020603050405020304" pitchFamily="18" charset="0"/>
                    <a:ea typeface="Calibri" panose="020F0502020204030204" pitchFamily="34" charset="0"/>
                  </a:rPr>
                  <a:t>Mean squared difference (MSD)</a:t>
                </a:r>
                <a:r>
                  <a:rPr lang="en-US" sz="2200" dirty="0">
                    <a:ea typeface="Calibri" panose="020F0502020204030204" pitchFamily="34" charset="0"/>
                  </a:rPr>
                  <a:t>:</a:t>
                </a:r>
              </a:p>
              <a:p>
                <a:pPr marL="0" indent="0">
                  <a:buNone/>
                </a:pPr>
                <a14:m>
                  <m:oMathPara xmlns:m="http://schemas.openxmlformats.org/officeDocument/2006/math">
                    <m:oMathParaPr>
                      <m:jc m:val="centerGroup"/>
                    </m:oMathParaPr>
                    <m:oMath xmlns:m="http://schemas.openxmlformats.org/officeDocument/2006/math">
                      <m:r>
                        <m:rPr>
                          <m:sty m:val="p"/>
                        </m:rPr>
                        <a:rPr lang="en-US" sz="2200" smtClean="0">
                          <a:effectLst/>
                          <a:latin typeface="Cambria Math" panose="02040503050406030204" pitchFamily="18" charset="0"/>
                          <a:ea typeface="Calibri" panose="020F0502020204030204" pitchFamily="34" charset="0"/>
                          <a:cs typeface="Times New Roman" panose="02020603050405020304" pitchFamily="18" charset="0"/>
                        </a:rPr>
                        <m:t>MSD</m:t>
                      </m:r>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nary>
                            <m:naryPr>
                              <m:chr m:val="∑"/>
                              <m:limLoc m:val="undOvr"/>
                              <m:supHide m:val="on"/>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a:rPr lang="en-US" sz="2200" i="1">
                                  <a:effectLst/>
                                  <a:latin typeface="Cambria Math" panose="02040503050406030204" pitchFamily="18" charset="0"/>
                                  <a:ea typeface="Calibri" panose="020F0502020204030204" pitchFamily="34" charset="0"/>
                                  <a:cs typeface="Times New Roman" panose="02020603050405020304" pitchFamily="18" charset="0"/>
                                </a:rPr>
                                <m:t>𝐼</m:t>
                              </m:r>
                            </m:sub>
                            <m:sup/>
                            <m:e>
                              <m:sSup>
                                <m:sSup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sub>
                                          </m:sSub>
                                        </m:num>
                                        <m:den>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MAX</m:t>
                                          </m:r>
                                        </m:den>
                                      </m:f>
                                    </m:e>
                                  </m:d>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p>
                              </m:sSup>
                            </m:e>
                          </m:nary>
                        </m:num>
                        <m:den>
                          <m:d>
                            <m:dPr>
                              <m:begChr m:val="|"/>
                              <m:endChr m:val="|"/>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200" i="1">
                                  <a:effectLst/>
                                  <a:latin typeface="Cambria Math" panose="02040503050406030204" pitchFamily="18" charset="0"/>
                                  <a:ea typeface="Calibri" panose="020F0502020204030204" pitchFamily="34" charset="0"/>
                                  <a:cs typeface="Times New Roman" panose="02020603050405020304" pitchFamily="18" charset="0"/>
                                </a:rPr>
                                <m:t>𝐼</m:t>
                              </m:r>
                            </m:e>
                          </m:d>
                        </m:den>
                      </m:f>
                    </m:oMath>
                  </m:oMathPara>
                </a14:m>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14:m>
                  <m:oMath xmlns:m="http://schemas.openxmlformats.org/officeDocument/2006/math">
                    <m:r>
                      <m:rPr>
                        <m:sty m:val="p"/>
                      </m:rPr>
                      <a:rPr lang="en-US" sz="2200" smtClean="0">
                        <a:effectLst/>
                        <a:latin typeface="Cambria Math" panose="02040503050406030204" pitchFamily="18" charset="0"/>
                        <a:ea typeface="Calibri" panose="020F0502020204030204" pitchFamily="34" charset="0"/>
                        <a:cs typeface="Times New Roman" panose="02020603050405020304" pitchFamily="18" charset="0"/>
                      </a:rPr>
                      <m:t>MSDJ</m:t>
                    </m:r>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MSD</m:t>
                    </m:r>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Jaccard</m:t>
                    </m:r>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oMath>
                </a14:m>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14:m>
                  <m:oMath xmlns:m="http://schemas.openxmlformats.org/officeDocument/2006/math">
                    <m:r>
                      <m:rPr>
                        <m:sty m:val="p"/>
                      </m:rPr>
                      <a:rPr lang="en-US" sz="2200" smtClean="0">
                        <a:effectLst/>
                        <a:latin typeface="Cambria Math" panose="02040503050406030204" pitchFamily="18" charset="0"/>
                        <a:ea typeface="Calibri" panose="020F0502020204030204" pitchFamily="34" charset="0"/>
                        <a:cs typeface="Times New Roman" panose="02020603050405020304" pitchFamily="18" charset="0"/>
                      </a:rPr>
                      <m:t>NHMS</m:t>
                    </m:r>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PSS</m:t>
                    </m:r>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URP</m:t>
                    </m:r>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Jaccard</m:t>
                    </m:r>
                    <m:r>
                      <a:rPr lang="en-US" sz="2200">
                        <a:effectLst/>
                        <a:latin typeface="Cambria Math" panose="02040503050406030204" pitchFamily="18" charset="0"/>
                        <a:ea typeface="Calibri" panose="020F0502020204030204" pitchFamily="34" charset="0"/>
                        <a:cs typeface="Times New Roman" panose="02020603050405020304" pitchFamily="18" charset="0"/>
                      </a:rPr>
                      <m:t>2</m:t>
                    </m:r>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oMath>
                </a14:m>
                <a:endParaRPr lang="en-US" sz="2200" dirty="0"/>
              </a:p>
              <a:p>
                <a:r>
                  <a:rPr lang="en-US" sz="2200" dirty="0">
                    <a:effectLst/>
                    <a:latin typeface="Times New Roman" panose="02020603050405020304" pitchFamily="18" charset="0"/>
                    <a:ea typeface="Calibri" panose="020F0502020204030204" pitchFamily="34" charset="0"/>
                  </a:rPr>
                  <a:t>Bhattacharyya coefficient in CF (BCF):</a:t>
                </a:r>
              </a:p>
              <a:p>
                <a:pPr marL="0" indent="0">
                  <a:buNone/>
                </a:pPr>
                <a14:m>
                  <m:oMathPara xmlns:m="http://schemas.openxmlformats.org/officeDocument/2006/math">
                    <m:oMathParaPr>
                      <m:jc m:val="centerGroup"/>
                    </m:oMathParaPr>
                    <m:oMath xmlns:m="http://schemas.openxmlformats.org/officeDocument/2006/math">
                      <m:r>
                        <m:rPr>
                          <m:sty m:val="p"/>
                        </m:rPr>
                        <a:rPr lang="en-US" sz="2200" smtClean="0">
                          <a:effectLst/>
                          <a:latin typeface="Cambria Math" panose="02040503050406030204" pitchFamily="18" charset="0"/>
                          <a:ea typeface="Calibri" panose="020F0502020204030204" pitchFamily="34" charset="0"/>
                          <a:cs typeface="Times New Roman" panose="02020603050405020304" pitchFamily="18" charset="0"/>
                        </a:rPr>
                        <m:t>BCF</m:t>
                      </m:r>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Jaccard</m:t>
                      </m:r>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BC</m:t>
                      </m:r>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oMath>
                  </m:oMathPara>
                </a14:m>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rPr>
                  <a:t>Similarity Measure for Text Processing (SMTP)</a:t>
                </a:r>
                <a:r>
                  <a:rPr lang="en-US" sz="2200" dirty="0">
                    <a:ea typeface="Calibri" panose="020F0502020204030204" pitchFamily="34" charset="0"/>
                  </a:rPr>
                  <a:t>:</a:t>
                </a:r>
              </a:p>
              <a:p>
                <a:pPr marL="0" indent="0">
                  <a:buNone/>
                </a:pPr>
                <a14:m>
                  <m:oMathPara xmlns:m="http://schemas.openxmlformats.org/officeDocument/2006/math">
                    <m:oMathParaPr>
                      <m:jc m:val="centerGroup"/>
                    </m:oMathParaPr>
                    <m:oMath xmlns:m="http://schemas.openxmlformats.org/officeDocument/2006/math">
                      <m:r>
                        <m:rPr>
                          <m:sty m:val="p"/>
                        </m:rPr>
                        <a:rPr lang="en-US" sz="2200" smtClean="0">
                          <a:effectLst/>
                          <a:latin typeface="Cambria Math" panose="02040503050406030204" pitchFamily="18" charset="0"/>
                          <a:ea typeface="Calibri" panose="020F0502020204030204" pitchFamily="34" charset="0"/>
                          <a:cs typeface="Times New Roman" panose="02020603050405020304" pitchFamily="18" charset="0"/>
                        </a:rPr>
                        <m:t>SMTP</m:t>
                      </m:r>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200" i="1">
                              <a:effectLst/>
                              <a:latin typeface="Cambria Math" panose="02040503050406030204" pitchFamily="18" charset="0"/>
                              <a:ea typeface="Calibri" panose="020F0502020204030204" pitchFamily="34" charset="0"/>
                              <a:cs typeface="Times New Roman" panose="02020603050405020304" pitchFamily="18" charset="0"/>
                            </a:rPr>
                            <m:t>𝐹</m:t>
                          </m:r>
                          <m:d>
                            <m:d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r>
                            <a:rPr lang="en-US" sz="2200" i="1">
                              <a:effectLst/>
                              <a:latin typeface="Cambria Math" panose="02040503050406030204" pitchFamily="18" charset="0"/>
                              <a:ea typeface="Calibri" panose="020F0502020204030204" pitchFamily="34" charset="0"/>
                              <a:cs typeface="Times New Roman" panose="02020603050405020304" pitchFamily="18" charset="0"/>
                            </a:rPr>
                            <m:t>𝜆</m:t>
                          </m:r>
                        </m:num>
                        <m:den>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r>
                            <a:rPr lang="en-US" sz="2200" i="1">
                              <a:effectLst/>
                              <a:latin typeface="Cambria Math" panose="02040503050406030204" pitchFamily="18" charset="0"/>
                              <a:ea typeface="Calibri" panose="020F0502020204030204" pitchFamily="34" charset="0"/>
                              <a:cs typeface="Times New Roman" panose="02020603050405020304" pitchFamily="18" charset="0"/>
                            </a:rPr>
                            <m:t>𝜆</m:t>
                          </m:r>
                        </m:den>
                      </m:f>
                    </m:oMath>
                  </m:oMathPara>
                </a14:m>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200" dirty="0">
                    <a:effectLst/>
                    <a:latin typeface="Times New Roman" panose="02020603050405020304" pitchFamily="18" charset="0"/>
                    <a:ea typeface="Calibri" panose="020F0502020204030204" pitchFamily="34" charset="0"/>
                  </a:rPr>
                  <a:t>Adjusted cosine measure (COD):</a:t>
                </a:r>
                <a:endParaRPr lang="en-US" sz="2200" i="1" dirty="0">
                  <a:effectLst/>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sz="2200" i="1" smtClean="0">
                              <a:effectLst/>
                              <a:latin typeface="Cambria Math" panose="02040503050406030204" pitchFamily="18" charset="0"/>
                            </a:rPr>
                          </m:ctrlPr>
                        </m:funcPr>
                        <m:fName>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COD</m:t>
                          </m:r>
                        </m:fName>
                        <m:e>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func>
                      <m:r>
                        <a:rPr lang="en-US" sz="22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200" i="1">
                              <a:effectLst/>
                              <a:latin typeface="Cambria Math" panose="02040503050406030204" pitchFamily="18" charset="0"/>
                            </a:rPr>
                          </m:ctrlPr>
                        </m:fPr>
                        <m:num>
                          <m:nary>
                            <m:naryPr>
                              <m:chr m:val="∑"/>
                              <m:limLoc m:val="undOvr"/>
                              <m:supHide m:val="on"/>
                              <m:ctrlPr>
                                <a:rPr lang="en-US" sz="2200" i="1">
                                  <a:effectLst/>
                                  <a:latin typeface="Cambria Math" panose="02040503050406030204" pitchFamily="18" charset="0"/>
                                </a:rPr>
                              </m:ctrlPr>
                            </m:naryPr>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200" i="1">
                                      <a:effectLst/>
                                      <a:latin typeface="Cambria Math" panose="02040503050406030204" pitchFamily="18" charset="0"/>
                                      <a:ea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up/>
                            <m:e>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acc>
                                        <m:accPr>
                                          <m:chr m:val="̅"/>
                                          <m:ctrlPr>
                                            <a:rPr lang="en-US" sz="2200" i="1">
                                              <a:effectLst/>
                                              <a:latin typeface="Cambria Math" panose="02040503050406030204" pitchFamily="18" charset="0"/>
                                            </a:rPr>
                                          </m:ctrlPr>
                                        </m:acc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𝑣</m:t>
                                          </m:r>
                                        </m:e>
                                      </m:acc>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sub>
                                  </m:sSub>
                                </m:e>
                              </m:d>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acc>
                                        <m:accPr>
                                          <m:chr m:val="̅"/>
                                          <m:ctrlPr>
                                            <a:rPr lang="en-US" sz="2200" i="1">
                                              <a:effectLst/>
                                              <a:latin typeface="Cambria Math" panose="02040503050406030204" pitchFamily="18" charset="0"/>
                                            </a:rPr>
                                          </m:ctrlPr>
                                        </m:acc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𝑣</m:t>
                                          </m:r>
                                        </m:e>
                                      </m:acc>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sub>
                                  </m:sSub>
                                </m:e>
                              </m:d>
                            </m:e>
                          </m:nary>
                        </m:num>
                        <m:den>
                          <m:rad>
                            <m:radPr>
                              <m:degHide m:val="on"/>
                              <m:ctrlPr>
                                <a:rPr lang="en-US" sz="2200" i="1">
                                  <a:effectLst/>
                                  <a:latin typeface="Cambria Math" panose="02040503050406030204" pitchFamily="18" charset="0"/>
                                </a:rPr>
                              </m:ctrlPr>
                            </m:radPr>
                            <m:deg/>
                            <m:e>
                              <m:nary>
                                <m:naryPr>
                                  <m:chr m:val="∑"/>
                                  <m:limLoc m:val="undOvr"/>
                                  <m:supHide m:val="on"/>
                                  <m:ctrlPr>
                                    <a:rPr lang="en-US" sz="2200" i="1">
                                      <a:effectLst/>
                                      <a:latin typeface="Cambria Math" panose="02040503050406030204" pitchFamily="18" charset="0"/>
                                    </a:rPr>
                                  </m:ctrlPr>
                                </m:naryPr>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200" i="1">
                                          <a:effectLst/>
                                          <a:latin typeface="Cambria Math" panose="02040503050406030204" pitchFamily="18" charset="0"/>
                                          <a:ea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up/>
                                <m:e>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acc>
                                                <m:accPr>
                                                  <m:chr m:val="̅"/>
                                                  <m:ctrlPr>
                                                    <a:rPr lang="en-US" sz="2200" i="1">
                                                      <a:effectLst/>
                                                      <a:latin typeface="Cambria Math" panose="02040503050406030204" pitchFamily="18" charset="0"/>
                                                    </a:rPr>
                                                  </m:ctrlPr>
                                                </m:acc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𝑣</m:t>
                                                  </m:r>
                                                </m:e>
                                              </m:acc>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sub>
                                          </m:sSub>
                                        </m:e>
                                      </m:d>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p>
                                  </m:sSup>
                                </m:e>
                              </m:nary>
                            </m:e>
                          </m:rad>
                          <m:rad>
                            <m:radPr>
                              <m:degHide m:val="on"/>
                              <m:ctrlPr>
                                <a:rPr lang="en-US" sz="2200" i="1">
                                  <a:effectLst/>
                                  <a:latin typeface="Cambria Math" panose="02040503050406030204" pitchFamily="18" charset="0"/>
                                </a:rPr>
                              </m:ctrlPr>
                            </m:radPr>
                            <m:deg/>
                            <m:e>
                              <m:nary>
                                <m:naryPr>
                                  <m:chr m:val="∑"/>
                                  <m:limLoc m:val="undOvr"/>
                                  <m:supHide m:val="on"/>
                                  <m:ctrlPr>
                                    <a:rPr lang="en-US" sz="2200" i="1">
                                      <a:effectLst/>
                                      <a:latin typeface="Cambria Math" panose="02040503050406030204" pitchFamily="18" charset="0"/>
                                    </a:rPr>
                                  </m:ctrlPr>
                                </m:naryPr>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ea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200" i="1">
                                          <a:effectLst/>
                                          <a:latin typeface="Cambria Math" panose="02040503050406030204" pitchFamily="18" charset="0"/>
                                          <a:ea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2</m:t>
                                      </m:r>
                                    </m:sub>
                                  </m:sSub>
                                </m:sub>
                                <m:sup/>
                                <m:e>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acc>
                                                <m:accPr>
                                                  <m:chr m:val="̅"/>
                                                  <m:ctrlPr>
                                                    <a:rPr lang="en-US" sz="2200" i="1">
                                                      <a:effectLst/>
                                                      <a:latin typeface="Cambria Math" panose="02040503050406030204" pitchFamily="18" charset="0"/>
                                                    </a:rPr>
                                                  </m:ctrlPr>
                                                </m:acc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𝑣</m:t>
                                                  </m:r>
                                                </m:e>
                                              </m:acc>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𝑗</m:t>
                                              </m:r>
                                            </m:sub>
                                          </m:sSub>
                                        </m:e>
                                      </m:d>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p>
                                  </m:sSup>
                                </m:e>
                              </m:nary>
                            </m:e>
                          </m:rad>
                        </m:den>
                      </m:f>
                    </m:oMath>
                  </m:oMathPara>
                </a14:m>
                <a:endParaRPr lang="en-US" sz="2200" dirty="0">
                  <a:effectLst/>
                  <a:latin typeface="Times New Roman" panose="02020603050405020304" pitchFamily="18" charset="0"/>
                  <a:ea typeface="Calibri" panose="020F0502020204030204" pitchFamily="34" charset="0"/>
                </a:endParaRPr>
              </a:p>
              <a:p>
                <a:pPr marL="0" indent="0">
                  <a:buNone/>
                </a:pP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7ECEFCF8-629E-4BBF-8E54-FD68520627C7}"/>
                  </a:ext>
                </a:extLst>
              </p:cNvPr>
              <p:cNvSpPr>
                <a:spLocks noGrp="1" noRot="1" noChangeAspect="1" noMove="1" noResize="1" noEditPoints="1" noAdjustHandles="1" noChangeArrowheads="1" noChangeShapeType="1" noTextEdit="1"/>
              </p:cNvSpPr>
              <p:nvPr>
                <p:ph idx="1"/>
              </p:nvPr>
            </p:nvSpPr>
            <p:spPr>
              <a:blipFill>
                <a:blip r:embed="rId2"/>
                <a:stretch>
                  <a:fillRect l="-696" t="-82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09B65E5-1345-4427-B65A-91FB73649FC6}"/>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112E45B9-2634-4593-BD75-3F3ECBFFA978}"/>
              </a:ext>
            </a:extLst>
          </p:cNvPr>
          <p:cNvSpPr>
            <a:spLocks noGrp="1"/>
          </p:cNvSpPr>
          <p:nvPr>
            <p:ph type="ftr" sz="quarter" idx="11"/>
          </p:nvPr>
        </p:nvSpPr>
        <p:spPr/>
        <p:txBody>
          <a:bodyPr/>
          <a:lstStyle/>
          <a:p>
            <a:r>
              <a:rPr lang="en-US"/>
              <a:t>TA measure - Loc Nguyen</a:t>
            </a:r>
          </a:p>
        </p:txBody>
      </p:sp>
      <p:sp>
        <p:nvSpPr>
          <p:cNvPr id="6" name="Slide Number Placeholder 5">
            <a:extLst>
              <a:ext uri="{FF2B5EF4-FFF2-40B4-BE49-F238E27FC236}">
                <a16:creationId xmlns:a16="http://schemas.microsoft.com/office/drawing/2014/main" id="{C0CE855E-39D0-4B46-B298-D91D40DCA3C5}"/>
              </a:ext>
            </a:extLst>
          </p:cNvPr>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1988966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Methodologies</a:t>
            </a:r>
          </a:p>
        </p:txBody>
      </p:sp>
      <p:sp>
        <p:nvSpPr>
          <p:cNvPr id="3" name="Content Placeholder 2"/>
          <p:cNvSpPr>
            <a:spLocks noGrp="1"/>
          </p:cNvSpPr>
          <p:nvPr>
            <p:ph idx="1"/>
          </p:nvPr>
        </p:nvSpPr>
        <p:spPr>
          <a:xfrm>
            <a:off x="838200" y="914398"/>
            <a:ext cx="10515600" cy="5441951"/>
          </a:xfrm>
        </p:spPr>
        <p:txBody>
          <a:bodyPr>
            <a:normAutofit/>
          </a:bodyPr>
          <a:lstStyle/>
          <a:p>
            <a:r>
              <a:rPr lang="en-US" sz="2000" dirty="0">
                <a:effectLst/>
                <a:latin typeface="Times New Roman" panose="02020603050405020304" pitchFamily="18" charset="0"/>
                <a:ea typeface="Calibri" panose="020F0502020204030204" pitchFamily="34" charset="0"/>
              </a:rPr>
              <a:t>Let </a:t>
            </a:r>
            <a:r>
              <a:rPr lang="en-US" sz="2000" i="1" dirty="0">
                <a:effectLst/>
                <a:latin typeface="Times New Roman" panose="02020603050405020304" pitchFamily="18" charset="0"/>
                <a:ea typeface="Calibri" panose="020F0502020204030204" pitchFamily="34" charset="0"/>
              </a:rPr>
              <a:t>u</a:t>
            </a:r>
            <a:r>
              <a:rPr lang="en-US" sz="2000" baseline="-25000" dirty="0">
                <a:effectLst/>
                <a:latin typeface="Times New Roman" panose="02020603050405020304" pitchFamily="18" charset="0"/>
                <a:ea typeface="Calibri" panose="020F0502020204030204" pitchFamily="34" charset="0"/>
              </a:rPr>
              <a:t>1</a:t>
            </a:r>
            <a:r>
              <a:rPr lang="en-US" sz="2000" dirty="0">
                <a:effectLst/>
                <a:latin typeface="Times New Roman" panose="02020603050405020304" pitchFamily="18" charset="0"/>
                <a:ea typeface="Calibri" panose="020F0502020204030204" pitchFamily="34" charset="0"/>
              </a:rPr>
              <a:t> = OA and </a:t>
            </a:r>
            <a:r>
              <a:rPr lang="en-US" sz="2000" i="1" dirty="0">
                <a:effectLst/>
                <a:latin typeface="Times New Roman" panose="02020603050405020304" pitchFamily="18" charset="0"/>
                <a:ea typeface="Calibri" panose="020F0502020204030204" pitchFamily="34" charset="0"/>
              </a:rPr>
              <a:t>u</a:t>
            </a:r>
            <a:r>
              <a:rPr lang="en-US" sz="2000" baseline="-25000" dirty="0">
                <a:effectLst/>
                <a:latin typeface="Times New Roman" panose="02020603050405020304" pitchFamily="18" charset="0"/>
                <a:ea typeface="Calibri" panose="020F0502020204030204" pitchFamily="34" charset="0"/>
              </a:rPr>
              <a:t>2</a:t>
            </a:r>
            <a:r>
              <a:rPr lang="en-US" sz="2000" dirty="0">
                <a:effectLst/>
                <a:latin typeface="Times New Roman" panose="02020603050405020304" pitchFamily="18" charset="0"/>
                <a:ea typeface="Calibri" panose="020F0502020204030204" pitchFamily="34" charset="0"/>
              </a:rPr>
              <a:t> = OB be two rating vectors and let </a:t>
            </a:r>
            <a:r>
              <a:rPr lang="en-US" sz="2000" i="1" dirty="0">
                <a:effectLst/>
                <a:latin typeface="Times New Roman" panose="02020603050405020304" pitchFamily="18" charset="0"/>
                <a:ea typeface="Calibri" panose="020F0502020204030204" pitchFamily="34" charset="0"/>
              </a:rPr>
              <a:t>α</a:t>
            </a:r>
            <a:r>
              <a:rPr lang="en-US" sz="2000" dirty="0">
                <a:effectLst/>
                <a:latin typeface="Times New Roman" panose="02020603050405020304" pitchFamily="18" charset="0"/>
                <a:ea typeface="Calibri" panose="020F0502020204030204" pitchFamily="34" charset="0"/>
              </a:rPr>
              <a:t> be the angle formed by </a:t>
            </a:r>
            <a:r>
              <a:rPr lang="en-US" sz="2000" i="1" dirty="0">
                <a:effectLst/>
                <a:latin typeface="Times New Roman" panose="02020603050405020304" pitchFamily="18" charset="0"/>
                <a:ea typeface="Calibri" panose="020F0502020204030204" pitchFamily="34" charset="0"/>
              </a:rPr>
              <a:t>u</a:t>
            </a:r>
            <a:r>
              <a:rPr lang="en-US" sz="2000" baseline="-25000" dirty="0">
                <a:effectLst/>
                <a:latin typeface="Times New Roman" panose="02020603050405020304" pitchFamily="18" charset="0"/>
                <a:ea typeface="Calibri" panose="020F0502020204030204" pitchFamily="34" charset="0"/>
              </a:rPr>
              <a:t>1</a:t>
            </a:r>
            <a:r>
              <a:rPr lang="en-US" sz="2000" dirty="0">
                <a:effectLst/>
                <a:latin typeface="Times New Roman" panose="02020603050405020304" pitchFamily="18" charset="0"/>
                <a:ea typeface="Calibri" panose="020F0502020204030204" pitchFamily="34" charset="0"/>
              </a:rPr>
              <a:t> and </a:t>
            </a:r>
            <a:r>
              <a:rPr lang="en-US" sz="2000" i="1" dirty="0">
                <a:effectLst/>
                <a:latin typeface="Times New Roman" panose="02020603050405020304" pitchFamily="18" charset="0"/>
                <a:ea typeface="Calibri" panose="020F0502020204030204" pitchFamily="34" charset="0"/>
              </a:rPr>
              <a:t>u</a:t>
            </a:r>
            <a:r>
              <a:rPr lang="en-US" sz="2000" baseline="-25000" dirty="0">
                <a:effectLst/>
                <a:latin typeface="Times New Roman" panose="02020603050405020304" pitchFamily="18" charset="0"/>
                <a:ea typeface="Calibri" panose="020F0502020204030204" pitchFamily="34" charset="0"/>
              </a:rPr>
              <a:t>2</a:t>
            </a:r>
            <a:r>
              <a:rPr lang="en-US" sz="2000" dirty="0">
                <a:effectLst/>
                <a:latin typeface="Times New Roman" panose="02020603050405020304" pitchFamily="18" charset="0"/>
                <a:ea typeface="Calibri" panose="020F0502020204030204" pitchFamily="34" charset="0"/>
              </a:rPr>
              <a:t>. Such two vectors form the triangle OAB.</a:t>
            </a:r>
            <a:endParaRPr lang="en-US" sz="2000" dirty="0"/>
          </a:p>
          <a:p>
            <a:r>
              <a:rPr lang="en-US" sz="2000" dirty="0">
                <a:effectLst/>
                <a:latin typeface="Times New Roman" panose="02020603050405020304" pitchFamily="18" charset="0"/>
                <a:ea typeface="Calibri" panose="020F0502020204030204" pitchFamily="34" charset="0"/>
              </a:rPr>
              <a:t>Cosine measure has a drawback that there may be two points like A and B which are far from each other according to Euclidean distance, but their cosine is high.</a:t>
            </a:r>
            <a:endParaRPr lang="en-US" sz="2000" dirty="0"/>
          </a:p>
          <a:p>
            <a:r>
              <a:rPr lang="en-US" sz="2000" dirty="0"/>
              <a:t>For example, given three vectors </a:t>
            </a:r>
            <a:r>
              <a:rPr lang="en-US" sz="2000" i="1" dirty="0">
                <a:effectLst/>
                <a:latin typeface="Times New Roman" panose="02020603050405020304" pitchFamily="18" charset="0"/>
                <a:ea typeface="Calibri" panose="020F0502020204030204" pitchFamily="34" charset="0"/>
              </a:rPr>
              <a:t>u</a:t>
            </a:r>
            <a:r>
              <a:rPr lang="en-US" sz="2000" baseline="-25000" dirty="0">
                <a:effectLst/>
                <a:latin typeface="Times New Roman" panose="02020603050405020304" pitchFamily="18" charset="0"/>
                <a:ea typeface="Calibri" panose="020F0502020204030204" pitchFamily="34" charset="0"/>
              </a:rPr>
              <a:t>1</a:t>
            </a:r>
            <a:r>
              <a:rPr lang="en-US" sz="2000" dirty="0">
                <a:effectLst/>
                <a:latin typeface="Times New Roman" panose="02020603050405020304" pitchFamily="18" charset="0"/>
                <a:ea typeface="Calibri" panose="020F0502020204030204" pitchFamily="34" charset="0"/>
              </a:rPr>
              <a:t> = (1, 1), </a:t>
            </a:r>
            <a:r>
              <a:rPr lang="en-US" sz="2000" i="1" dirty="0">
                <a:effectLst/>
                <a:latin typeface="Times New Roman" panose="02020603050405020304" pitchFamily="18" charset="0"/>
                <a:ea typeface="Calibri" panose="020F0502020204030204" pitchFamily="34" charset="0"/>
              </a:rPr>
              <a:t>u</a:t>
            </a:r>
            <a:r>
              <a:rPr lang="en-US" sz="2000" baseline="-25000" dirty="0">
                <a:effectLst/>
                <a:latin typeface="Times New Roman" panose="02020603050405020304" pitchFamily="18" charset="0"/>
                <a:ea typeface="Calibri" panose="020F0502020204030204" pitchFamily="34" charset="0"/>
              </a:rPr>
              <a:t>2</a:t>
            </a:r>
            <a:r>
              <a:rPr lang="en-US" sz="2000" dirty="0">
                <a:effectLst/>
                <a:latin typeface="Times New Roman" panose="02020603050405020304" pitchFamily="18" charset="0"/>
                <a:ea typeface="Calibri" panose="020F0502020204030204" pitchFamily="34" charset="0"/>
              </a:rPr>
              <a:t> = (9, 9), and </a:t>
            </a:r>
            <a:r>
              <a:rPr lang="en-US" sz="2000" i="1" dirty="0">
                <a:effectLst/>
                <a:latin typeface="Times New Roman" panose="02020603050405020304" pitchFamily="18" charset="0"/>
                <a:ea typeface="Calibri" panose="020F0502020204030204" pitchFamily="34" charset="0"/>
              </a:rPr>
              <a:t>u</a:t>
            </a:r>
            <a:r>
              <a:rPr lang="en-US" sz="2000" baseline="-25000" dirty="0">
                <a:ea typeface="Calibri" panose="020F0502020204030204" pitchFamily="34" charset="0"/>
              </a:rPr>
              <a:t>3</a:t>
            </a:r>
            <a:r>
              <a:rPr lang="en-US" sz="2000" dirty="0">
                <a:effectLst/>
                <a:latin typeface="Times New Roman" panose="02020603050405020304" pitchFamily="18" charset="0"/>
                <a:ea typeface="Calibri" panose="020F0502020204030204" pitchFamily="34" charset="0"/>
              </a:rPr>
              <a:t> = (10, 10), although their cosine is 1, Euclidean distance still affects negatively because obviously </a:t>
            </a:r>
            <a:r>
              <a:rPr lang="en-US" sz="2000" i="1" dirty="0">
                <a:effectLst/>
                <a:latin typeface="Times New Roman" panose="02020603050405020304" pitchFamily="18" charset="0"/>
                <a:ea typeface="Calibri" panose="020F0502020204030204" pitchFamily="34" charset="0"/>
              </a:rPr>
              <a:t>u</a:t>
            </a:r>
            <a:r>
              <a:rPr lang="en-US" sz="2000" baseline="-25000" dirty="0">
                <a:effectLst/>
                <a:latin typeface="Times New Roman" panose="02020603050405020304" pitchFamily="18" charset="0"/>
                <a:ea typeface="Calibri" panose="020F0502020204030204" pitchFamily="34" charset="0"/>
              </a:rPr>
              <a:t>2</a:t>
            </a:r>
            <a:r>
              <a:rPr lang="en-US" sz="2000" dirty="0">
                <a:effectLst/>
                <a:latin typeface="Times New Roman" panose="02020603050405020304" pitchFamily="18" charset="0"/>
                <a:ea typeface="Calibri" panose="020F0502020204030204" pitchFamily="34" charset="0"/>
              </a:rPr>
              <a:t> = (9, 9) is nearer to </a:t>
            </a:r>
            <a:r>
              <a:rPr lang="en-US" sz="2000" i="1" dirty="0">
                <a:effectLst/>
                <a:latin typeface="Times New Roman" panose="02020603050405020304" pitchFamily="18" charset="0"/>
                <a:ea typeface="Calibri" panose="020F0502020204030204" pitchFamily="34" charset="0"/>
              </a:rPr>
              <a:t>u</a:t>
            </a:r>
            <a:r>
              <a:rPr lang="en-US" sz="2000" baseline="-25000" dirty="0">
                <a:effectLst/>
                <a:latin typeface="Times New Roman" panose="02020603050405020304" pitchFamily="18" charset="0"/>
                <a:ea typeface="Calibri" panose="020F0502020204030204" pitchFamily="34" charset="0"/>
              </a:rPr>
              <a:t>3</a:t>
            </a:r>
            <a:r>
              <a:rPr lang="en-US" sz="2000" dirty="0">
                <a:effectLst/>
                <a:latin typeface="Times New Roman" panose="02020603050405020304" pitchFamily="18" charset="0"/>
                <a:ea typeface="Calibri" panose="020F0502020204030204" pitchFamily="34" charset="0"/>
              </a:rPr>
              <a:t> = (10, 10) than the </a:t>
            </a:r>
            <a:r>
              <a:rPr lang="en-US" sz="2000" i="1" dirty="0">
                <a:effectLst/>
                <a:latin typeface="Times New Roman" panose="02020603050405020304" pitchFamily="18" charset="0"/>
                <a:ea typeface="Calibri" panose="020F0502020204030204" pitchFamily="34" charset="0"/>
              </a:rPr>
              <a:t>u</a:t>
            </a:r>
            <a:r>
              <a:rPr lang="en-US" sz="2000" baseline="-25000" dirty="0">
                <a:effectLst/>
                <a:latin typeface="Times New Roman" panose="02020603050405020304" pitchFamily="18" charset="0"/>
                <a:ea typeface="Calibri" panose="020F0502020204030204" pitchFamily="34" charset="0"/>
              </a:rPr>
              <a:t>1</a:t>
            </a:r>
            <a:r>
              <a:rPr lang="en-US" sz="2000" dirty="0">
                <a:effectLst/>
                <a:latin typeface="Times New Roman" panose="02020603050405020304" pitchFamily="18" charset="0"/>
                <a:ea typeface="Calibri" panose="020F0502020204030204" pitchFamily="34" charset="0"/>
              </a:rPr>
              <a:t> = (1, 1)</a:t>
            </a:r>
            <a:r>
              <a:rPr lang="en-US" sz="2000" dirty="0"/>
              <a:t>.</a:t>
            </a:r>
          </a:p>
          <a:p>
            <a:r>
              <a:rPr lang="en-US" sz="2000" dirty="0">
                <a:effectLst/>
                <a:latin typeface="Times New Roman" panose="02020603050405020304" pitchFamily="18" charset="0"/>
                <a:ea typeface="Calibri" panose="020F0502020204030204" pitchFamily="34" charset="0"/>
              </a:rPr>
              <a:t>The so-called </a:t>
            </a:r>
            <a:r>
              <a:rPr lang="en-US" sz="2000" i="1" dirty="0">
                <a:effectLst/>
                <a:latin typeface="Times New Roman" panose="02020603050405020304" pitchFamily="18" charset="0"/>
                <a:ea typeface="Calibri" panose="020F0502020204030204" pitchFamily="34" charset="0"/>
              </a:rPr>
              <a:t>triangle area (TA) measure</a:t>
            </a:r>
            <a:r>
              <a:rPr lang="en-US" sz="2000" dirty="0">
                <a:effectLst/>
                <a:latin typeface="Times New Roman" panose="02020603050405020304" pitchFamily="18" charset="0"/>
                <a:ea typeface="Calibri" panose="020F0502020204030204" pitchFamily="34" charset="0"/>
              </a:rPr>
              <a:t> is proposed to alleviate the negative effect of Euclidean distance</a:t>
            </a:r>
          </a:p>
          <a:p>
            <a:pPr marL="0" indent="0">
              <a:buNone/>
            </a:pPr>
            <a:endParaRPr lang="en-US" sz="2000" dirty="0"/>
          </a:p>
        </p:txBody>
      </p:sp>
      <p:sp>
        <p:nvSpPr>
          <p:cNvPr id="4" name="Date Placeholder 3"/>
          <p:cNvSpPr>
            <a:spLocks noGrp="1"/>
          </p:cNvSpPr>
          <p:nvPr>
            <p:ph type="dt" sz="half" idx="10"/>
          </p:nvPr>
        </p:nvSpPr>
        <p:spPr/>
        <p:txBody>
          <a:bodyPr/>
          <a:lstStyle/>
          <a:p>
            <a:r>
              <a:rPr lang="en-US"/>
              <a:t>7/12/2020</a:t>
            </a:r>
          </a:p>
        </p:txBody>
      </p:sp>
      <p:sp>
        <p:nvSpPr>
          <p:cNvPr id="5" name="Footer Placeholder 4"/>
          <p:cNvSpPr>
            <a:spLocks noGrp="1"/>
          </p:cNvSpPr>
          <p:nvPr>
            <p:ph type="ftr" sz="quarter" idx="11"/>
          </p:nvPr>
        </p:nvSpPr>
        <p:spPr/>
        <p:txBody>
          <a:bodyPr/>
          <a:lstStyle/>
          <a:p>
            <a:r>
              <a:rPr lang="en-US"/>
              <a:t>TA measure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8</a:t>
            </a:fld>
            <a:endParaRPr lang="en-US"/>
          </a:p>
        </p:txBody>
      </p:sp>
      <p:pic>
        <p:nvPicPr>
          <p:cNvPr id="10" name="Picture 9" descr="A close up of a map&#10;&#10;Description automatically generated">
            <a:extLst>
              <a:ext uri="{FF2B5EF4-FFF2-40B4-BE49-F238E27FC236}">
                <a16:creationId xmlns:a16="http://schemas.microsoft.com/office/drawing/2014/main" id="{EC144DB5-B6AC-47C7-845C-219E90447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3429000"/>
            <a:ext cx="5071428" cy="2885715"/>
          </a:xfrm>
          <a:prstGeom prst="rect">
            <a:avLst/>
          </a:prstGeom>
        </p:spPr>
      </p:pic>
    </p:spTree>
    <p:extLst>
      <p:ext uri="{BB962C8B-B14F-4D97-AF65-F5344CB8AC3E}">
        <p14:creationId xmlns:p14="http://schemas.microsoft.com/office/powerpoint/2010/main" val="1047971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6894-CAC9-4A61-A17F-4EAD67016D30}"/>
              </a:ext>
            </a:extLst>
          </p:cNvPr>
          <p:cNvSpPr>
            <a:spLocks noGrp="1"/>
          </p:cNvSpPr>
          <p:nvPr>
            <p:ph type="title"/>
          </p:nvPr>
        </p:nvSpPr>
        <p:spPr/>
        <p:txBody>
          <a:bodyPr/>
          <a:lstStyle/>
          <a:p>
            <a:r>
              <a:rPr lang="en-US" dirty="0"/>
              <a:t>2. Methodologies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7711388-112E-498A-AF5F-CCA6B44167DE}"/>
                  </a:ext>
                </a:extLst>
              </p:cNvPr>
              <p:cNvSpPr>
                <a:spLocks noGrp="1"/>
              </p:cNvSpPr>
              <p:nvPr>
                <p:ph idx="1"/>
              </p:nvPr>
            </p:nvSpPr>
            <p:spPr>
              <a:xfrm>
                <a:off x="323557" y="914398"/>
                <a:ext cx="11535508" cy="5441951"/>
              </a:xfrm>
            </p:spPr>
            <p:txBody>
              <a:bodyPr>
                <a:normAutofit/>
              </a:bodyPr>
              <a:lstStyle/>
              <a:p>
                <a:r>
                  <a:rPr lang="en-US" sz="2000" dirty="0">
                    <a:effectLst/>
                    <a:latin typeface="Times New Roman" panose="02020603050405020304" pitchFamily="18" charset="0"/>
                    <a:ea typeface="Calibri" panose="020F0502020204030204" pitchFamily="34" charset="0"/>
                  </a:rPr>
                  <a:t>Given the first case 0 ≤ </a:t>
                </a:r>
                <a:r>
                  <a:rPr lang="en-US" sz="2000" i="1" dirty="0">
                    <a:effectLst/>
                    <a:latin typeface="Times New Roman" panose="02020603050405020304" pitchFamily="18" charset="0"/>
                    <a:ea typeface="Calibri" panose="020F0502020204030204" pitchFamily="34" charset="0"/>
                  </a:rPr>
                  <a:t>α</a:t>
                </a:r>
                <a:r>
                  <a:rPr lang="en-US" sz="2000" dirty="0">
                    <a:effectLst/>
                    <a:latin typeface="Times New Roman" panose="02020603050405020304" pitchFamily="18" charset="0"/>
                    <a:ea typeface="Calibri" panose="020F0502020204030204" pitchFamily="34" charset="0"/>
                  </a:rPr>
                  <a:t> ≤ </a:t>
                </a:r>
                <a:r>
                  <a:rPr lang="en-US" sz="2000" i="1" dirty="0">
                    <a:effectLst/>
                    <a:latin typeface="Times New Roman" panose="02020603050405020304" pitchFamily="18" charset="0"/>
                    <a:ea typeface="Calibri" panose="020F0502020204030204" pitchFamily="34" charset="0"/>
                  </a:rPr>
                  <a:t>π</a:t>
                </a:r>
                <a:r>
                  <a:rPr lang="en-US" sz="2000" dirty="0">
                    <a:effectLst/>
                    <a:latin typeface="Times New Roman" panose="02020603050405020304" pitchFamily="18" charset="0"/>
                    <a:ea typeface="Calibri" panose="020F0502020204030204" pitchFamily="34" charset="0"/>
                  </a:rPr>
                  <a:t>/2, let </a:t>
                </a:r>
                <a:r>
                  <a:rPr lang="en-US" sz="2000" i="1" dirty="0">
                    <a:effectLst/>
                    <a:latin typeface="Times New Roman" panose="02020603050405020304" pitchFamily="18" charset="0"/>
                    <a:ea typeface="Calibri" panose="020F0502020204030204" pitchFamily="34" charset="0"/>
                  </a:rPr>
                  <a:t>S</a:t>
                </a:r>
                <a:r>
                  <a:rPr lang="en-US" sz="2000" dirty="0">
                    <a:effectLst/>
                    <a:latin typeface="Times New Roman" panose="02020603050405020304" pitchFamily="18" charset="0"/>
                    <a:ea typeface="Calibri" panose="020F0502020204030204" pitchFamily="34" charset="0"/>
                  </a:rPr>
                  <a:t> be area of the whole triangle OAB, let </a:t>
                </a:r>
                <a:r>
                  <a:rPr lang="en-US" sz="2000" i="1" dirty="0" err="1">
                    <a:effectLst/>
                    <a:latin typeface="Times New Roman" panose="02020603050405020304" pitchFamily="18" charset="0"/>
                    <a:ea typeface="Calibri" panose="020F0502020204030204" pitchFamily="34" charset="0"/>
                  </a:rPr>
                  <a:t>s</a:t>
                </a:r>
                <a:r>
                  <a:rPr lang="en-US" sz="2000" dirty="0">
                    <a:effectLst/>
                    <a:latin typeface="Times New Roman" panose="02020603050405020304" pitchFamily="18" charset="0"/>
                    <a:ea typeface="Calibri" panose="020F0502020204030204" pitchFamily="34" charset="0"/>
                  </a:rPr>
                  <a:t> be area of the basic triangle OAH. Reinforced factor </a:t>
                </a:r>
                <a:r>
                  <a:rPr lang="en-US" sz="2000" i="1" dirty="0">
                    <a:effectLst/>
                    <a:latin typeface="Times New Roman" panose="02020603050405020304" pitchFamily="18" charset="0"/>
                    <a:ea typeface="Calibri" panose="020F0502020204030204" pitchFamily="34" charset="0"/>
                  </a:rPr>
                  <a:t>k</a:t>
                </a:r>
                <a:r>
                  <a:rPr lang="en-US" sz="2000" dirty="0">
                    <a:effectLst/>
                    <a:latin typeface="Times New Roman" panose="02020603050405020304" pitchFamily="18" charset="0"/>
                    <a:ea typeface="Calibri" panose="020F0502020204030204" pitchFamily="34" charset="0"/>
                  </a:rPr>
                  <a:t> is defined as areal ratio: </a:t>
                </a:r>
                <a:r>
                  <a:rPr lang="en-US" sz="2000" i="1" dirty="0">
                    <a:effectLst/>
                    <a:latin typeface="Times New Roman" panose="02020603050405020304" pitchFamily="18" charset="0"/>
                    <a:ea typeface="Calibri" panose="020F0502020204030204" pitchFamily="34" charset="0"/>
                  </a:rPr>
                  <a:t>k</a:t>
                </a:r>
                <a:r>
                  <a:rPr lang="en-US" sz="2000" dirty="0">
                    <a:effectLst/>
                    <a:latin typeface="Times New Roman" panose="02020603050405020304" pitchFamily="18" charset="0"/>
                    <a:ea typeface="Calibri" panose="020F0502020204030204" pitchFamily="34" charset="0"/>
                  </a:rPr>
                  <a:t> = </a:t>
                </a:r>
                <a:r>
                  <a:rPr lang="en-US" sz="2000" i="1" dirty="0">
                    <a:effectLst/>
                    <a:latin typeface="Times New Roman" panose="02020603050405020304" pitchFamily="18" charset="0"/>
                    <a:ea typeface="Calibri" panose="020F0502020204030204" pitchFamily="34" charset="0"/>
                  </a:rPr>
                  <a:t>s</a:t>
                </a:r>
                <a:r>
                  <a:rPr lang="en-US" sz="2000" dirty="0">
                    <a:effectLst/>
                    <a:latin typeface="Times New Roman" panose="02020603050405020304" pitchFamily="18" charset="0"/>
                    <a:ea typeface="Calibri" panose="020F0502020204030204" pitchFamily="34" charset="0"/>
                  </a:rPr>
                  <a:t>/</a:t>
                </a:r>
                <a:r>
                  <a:rPr lang="en-US" sz="2000" i="1" dirty="0">
                    <a:effectLst/>
                    <a:latin typeface="Times New Roman" panose="02020603050405020304" pitchFamily="18" charset="0"/>
                    <a:ea typeface="Calibri" panose="020F0502020204030204" pitchFamily="34" charset="0"/>
                  </a:rPr>
                  <a:t>S</a:t>
                </a:r>
                <a:r>
                  <a:rPr lang="en-US" sz="2000" i="1" dirty="0">
                    <a:ea typeface="Calibri" panose="020F0502020204030204" pitchFamily="34" charset="0"/>
                  </a:rPr>
                  <a:t>. </a:t>
                </a:r>
                <a:r>
                  <a:rPr lang="en-US" sz="2000" b="1" dirty="0"/>
                  <a:t>Equation 1</a:t>
                </a:r>
                <a:r>
                  <a:rPr lang="en-US" sz="2000" dirty="0"/>
                  <a:t> of k </a:t>
                </a:r>
                <a:r>
                  <a:rPr lang="en-US" sz="2000" dirty="0">
                    <a:effectLst/>
                    <a:latin typeface="Times New Roman" panose="02020603050405020304" pitchFamily="18" charset="0"/>
                    <a:ea typeface="Calibri" panose="020F0502020204030204" pitchFamily="34" charset="0"/>
                  </a:rPr>
                  <a:t>is:</a:t>
                </a:r>
              </a:p>
              <a:p>
                <a:pPr marL="0" indent="0">
                  <a:buNone/>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0≤</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𝛼</m:t>
                      </m:r>
                      <m:r>
                        <a:rPr lang="en-US" sz="20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𝜋</m:t>
                          </m:r>
                        </m:num>
                        <m:den>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000" i="1">
                              <a:effectLst/>
                              <a:latin typeface="Cambria Math" panose="02040503050406030204" pitchFamily="18" charset="0"/>
                            </a:rPr>
                          </m:ctrlPr>
                        </m:dPr>
                        <m:e>
                          <m:m>
                            <m:mPr>
                              <m:mcs>
                                <m:mc>
                                  <m:mcPr>
                                    <m:count m:val="1"/>
                                    <m:mcJc m:val="center"/>
                                  </m:mcPr>
                                </m:mc>
                              </m:mcs>
                              <m:ctrlPr>
                                <a:rPr lang="en-US" sz="2000" i="1">
                                  <a:effectLst/>
                                  <a:latin typeface="Cambria Math" panose="02040503050406030204" pitchFamily="18" charset="0"/>
                                </a:rPr>
                              </m:ctrlPr>
                            </m:mPr>
                            <m:mr>
                              <m:e>
                                <m:f>
                                  <m:fPr>
                                    <m:ctrlPr>
                                      <a:rPr lang="en-US" sz="2000" i="1">
                                        <a:effectLst/>
                                        <a:latin typeface="Cambria Math" panose="02040503050406030204" pitchFamily="18" charset="0"/>
                                      </a:rPr>
                                    </m:ctrlPr>
                                  </m:fPr>
                                  <m:num>
                                    <m:d>
                                      <m:dPr>
                                        <m:begChr m:val="|"/>
                                        <m:endChr m:val="|"/>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e>
                                    </m:d>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cos</m:t>
                                        </m:r>
                                      </m:fName>
                                      <m:e>
                                        <m:d>
                                          <m:dPr>
                                            <m:ctrlPr>
                                              <a:rPr lang="en-US" sz="2000" i="1">
                                                <a:effectLst/>
                                                <a:latin typeface="Cambria Math" panose="020405030504060302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𝛼</m:t>
                                            </m:r>
                                          </m:e>
                                        </m:d>
                                      </m:e>
                                    </m:func>
                                  </m:num>
                                  <m:den>
                                    <m:d>
                                      <m:dPr>
                                        <m:begChr m:val="|"/>
                                        <m:endChr m:val="|"/>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e>
                                    </m:d>
                                  </m:den>
                                </m:f>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if</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e>
                                </m:d>
                              </m:e>
                            </m:mr>
                            <m:mr>
                              <m:e>
                                <m:f>
                                  <m:fPr>
                                    <m:ctrlPr>
                                      <a:rPr lang="en-US" sz="2000" i="1">
                                        <a:effectLst/>
                                        <a:latin typeface="Cambria Math" panose="02040503050406030204" pitchFamily="18" charset="0"/>
                                      </a:rPr>
                                    </m:ctrlPr>
                                  </m:fPr>
                                  <m:num>
                                    <m:d>
                                      <m:dPr>
                                        <m:begChr m:val="|"/>
                                        <m:endChr m:val="|"/>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e>
                                    </m:d>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cos</m:t>
                                        </m:r>
                                      </m:fName>
                                      <m:e>
                                        <m:d>
                                          <m:dPr>
                                            <m:ctrlPr>
                                              <a:rPr lang="en-US" sz="2000" i="1">
                                                <a:effectLst/>
                                                <a:latin typeface="Cambria Math" panose="020405030504060302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𝛼</m:t>
                                            </m:r>
                                          </m:e>
                                        </m:d>
                                      </m:e>
                                    </m:func>
                                  </m:num>
                                  <m:den>
                                    <m:d>
                                      <m:dPr>
                                        <m:begChr m:val="|"/>
                                        <m:endChr m:val="|"/>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e>
                                    </m:d>
                                  </m:den>
                                </m:f>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if</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&gt;</m:t>
                                </m:r>
                                <m:d>
                                  <m:dPr>
                                    <m:begChr m:val="|"/>
                                    <m:endChr m:val="|"/>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e>
                                </m:d>
                              </m:e>
                            </m:mr>
                          </m:m>
                        </m:e>
                      </m:d>
                    </m:oMath>
                  </m:oMathPara>
                </a14:m>
                <a:endParaRPr lang="en-US" sz="2000" dirty="0">
                  <a:effectLst/>
                  <a:latin typeface="Times New Roman" panose="02020603050405020304" pitchFamily="18" charset="0"/>
                  <a:ea typeface="Calibri" panose="020F0502020204030204" pitchFamily="34" charset="0"/>
                </a:endParaRPr>
              </a:p>
              <a:p>
                <a:r>
                  <a:rPr lang="en-US" sz="2000" dirty="0">
                    <a:effectLst/>
                    <a:latin typeface="Times New Roman" panose="02020603050405020304" pitchFamily="18" charset="0"/>
                    <a:ea typeface="Calibri" panose="020F0502020204030204" pitchFamily="34" charset="0"/>
                  </a:rPr>
                  <a:t>There are many points on two rays OA = </a:t>
                </a:r>
                <a:r>
                  <a:rPr lang="en-US" sz="2000" i="1" dirty="0">
                    <a:effectLst/>
                    <a:latin typeface="Times New Roman" panose="02020603050405020304" pitchFamily="18" charset="0"/>
                    <a:ea typeface="Calibri" panose="020F0502020204030204" pitchFamily="34" charset="0"/>
                  </a:rPr>
                  <a:t>u</a:t>
                </a:r>
                <a:r>
                  <a:rPr lang="en-US" sz="2000" baseline="-25000" dirty="0">
                    <a:effectLst/>
                    <a:latin typeface="Times New Roman" panose="02020603050405020304" pitchFamily="18" charset="0"/>
                    <a:ea typeface="Calibri" panose="020F0502020204030204" pitchFamily="34" charset="0"/>
                  </a:rPr>
                  <a:t>1</a:t>
                </a:r>
                <a:r>
                  <a:rPr lang="en-US" sz="2000" dirty="0">
                    <a:effectLst/>
                    <a:latin typeface="Times New Roman" panose="02020603050405020304" pitchFamily="18" charset="0"/>
                    <a:ea typeface="Calibri" panose="020F0502020204030204" pitchFamily="34" charset="0"/>
                  </a:rPr>
                  <a:t> and OB = </a:t>
                </a:r>
                <a:r>
                  <a:rPr lang="en-US" sz="2000" i="1" dirty="0">
                    <a:effectLst/>
                    <a:latin typeface="Times New Roman" panose="02020603050405020304" pitchFamily="18" charset="0"/>
                    <a:ea typeface="Calibri" panose="020F0502020204030204" pitchFamily="34" charset="0"/>
                  </a:rPr>
                  <a:t>u</a:t>
                </a:r>
                <a:r>
                  <a:rPr lang="en-US" sz="2000" baseline="-25000" dirty="0">
                    <a:effectLst/>
                    <a:latin typeface="Times New Roman" panose="02020603050405020304" pitchFamily="18" charset="0"/>
                    <a:ea typeface="Calibri" panose="020F0502020204030204" pitchFamily="34" charset="0"/>
                  </a:rPr>
                  <a:t>2</a:t>
                </a:r>
                <a:r>
                  <a:rPr lang="en-US" sz="2000" dirty="0">
                    <a:effectLst/>
                    <a:latin typeface="Times New Roman" panose="02020603050405020304" pitchFamily="18" charset="0"/>
                    <a:ea typeface="Calibri" panose="020F0502020204030204" pitchFamily="34" charset="0"/>
                  </a:rPr>
                  <a:t> so that their cosine is the same but only points A’ and B’ whose distance is shortest will obtain highest reinforced factor</a:t>
                </a:r>
                <a:r>
                  <a:rPr lang="en-US" sz="2000" dirty="0">
                    <a:ea typeface="Calibri" panose="020F0502020204030204" pitchFamily="34" charset="0"/>
                  </a:rPr>
                  <a:t>. </a:t>
                </a:r>
                <a:r>
                  <a:rPr lang="en-US" sz="2000" i="1" dirty="0">
                    <a:effectLst/>
                    <a:latin typeface="Times New Roman" panose="02020603050405020304" pitchFamily="18" charset="0"/>
                    <a:ea typeface="Calibri" panose="020F0502020204030204" pitchFamily="34" charset="0"/>
                  </a:rPr>
                  <a:t>Shortest distance viewpoint</a:t>
                </a:r>
                <a:r>
                  <a:rPr lang="en-US" sz="2000" dirty="0">
                    <a:effectLst/>
                    <a:latin typeface="Times New Roman" panose="02020603050405020304" pitchFamily="18" charset="0"/>
                    <a:ea typeface="Calibri" panose="020F0502020204030204" pitchFamily="34" charset="0"/>
                  </a:rPr>
                  <a:t>: Reinforced factor is optimal if distance between two vectors is shortest.</a:t>
                </a:r>
              </a:p>
              <a:p>
                <a:pPr marL="0" indent="0">
                  <a:buNone/>
                </a:pPr>
                <a:endParaRPr lang="en-US" sz="2000" dirty="0"/>
              </a:p>
            </p:txBody>
          </p:sp>
        </mc:Choice>
        <mc:Fallback>
          <p:sp>
            <p:nvSpPr>
              <p:cNvPr id="3" name="Content Placeholder 2">
                <a:extLst>
                  <a:ext uri="{FF2B5EF4-FFF2-40B4-BE49-F238E27FC236}">
                    <a16:creationId xmlns:a16="http://schemas.microsoft.com/office/drawing/2014/main" id="{97711388-112E-498A-AF5F-CCA6B44167DE}"/>
                  </a:ext>
                </a:extLst>
              </p:cNvPr>
              <p:cNvSpPr>
                <a:spLocks noGrp="1" noRot="1" noChangeAspect="1" noMove="1" noResize="1" noEditPoints="1" noAdjustHandles="1" noChangeArrowheads="1" noChangeShapeType="1" noTextEdit="1"/>
              </p:cNvSpPr>
              <p:nvPr>
                <p:ph idx="1"/>
              </p:nvPr>
            </p:nvSpPr>
            <p:spPr>
              <a:xfrm>
                <a:off x="323557" y="914398"/>
                <a:ext cx="11535508" cy="5441951"/>
              </a:xfrm>
              <a:blipFill>
                <a:blip r:embed="rId2"/>
                <a:stretch>
                  <a:fillRect l="-476" t="-560" r="-58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205A2F2-AA68-47F1-BD91-A27259451A83}"/>
              </a:ext>
            </a:extLst>
          </p:cNvPr>
          <p:cNvSpPr>
            <a:spLocks noGrp="1"/>
          </p:cNvSpPr>
          <p:nvPr>
            <p:ph type="dt" sz="half" idx="10"/>
          </p:nvPr>
        </p:nvSpPr>
        <p:spPr/>
        <p:txBody>
          <a:bodyPr/>
          <a:lstStyle/>
          <a:p>
            <a:r>
              <a:rPr lang="en-US"/>
              <a:t>7/12/2020</a:t>
            </a:r>
          </a:p>
        </p:txBody>
      </p:sp>
      <p:sp>
        <p:nvSpPr>
          <p:cNvPr id="5" name="Footer Placeholder 4">
            <a:extLst>
              <a:ext uri="{FF2B5EF4-FFF2-40B4-BE49-F238E27FC236}">
                <a16:creationId xmlns:a16="http://schemas.microsoft.com/office/drawing/2014/main" id="{1222299A-5E52-43E6-B56C-510AF3AB36AD}"/>
              </a:ext>
            </a:extLst>
          </p:cNvPr>
          <p:cNvSpPr>
            <a:spLocks noGrp="1"/>
          </p:cNvSpPr>
          <p:nvPr>
            <p:ph type="ftr" sz="quarter" idx="11"/>
          </p:nvPr>
        </p:nvSpPr>
        <p:spPr/>
        <p:txBody>
          <a:bodyPr/>
          <a:lstStyle/>
          <a:p>
            <a:r>
              <a:rPr lang="en-US"/>
              <a:t>TA measure - Loc Nguyen</a:t>
            </a:r>
          </a:p>
        </p:txBody>
      </p:sp>
      <p:sp>
        <p:nvSpPr>
          <p:cNvPr id="6" name="Slide Number Placeholder 5">
            <a:extLst>
              <a:ext uri="{FF2B5EF4-FFF2-40B4-BE49-F238E27FC236}">
                <a16:creationId xmlns:a16="http://schemas.microsoft.com/office/drawing/2014/main" id="{097A8F71-907A-4D7B-A13A-0DA9CBD094E9}"/>
              </a:ext>
            </a:extLst>
          </p:cNvPr>
          <p:cNvSpPr>
            <a:spLocks noGrp="1"/>
          </p:cNvSpPr>
          <p:nvPr>
            <p:ph type="sldNum" sz="quarter" idx="12"/>
          </p:nvPr>
        </p:nvSpPr>
        <p:spPr/>
        <p:txBody>
          <a:bodyPr/>
          <a:lstStyle/>
          <a:p>
            <a:fld id="{5DB5036F-1FF2-46C4-8D2B-59C7E3B91952}" type="slidenum">
              <a:rPr lang="en-US" smtClean="0"/>
              <a:pPr/>
              <a:t>9</a:t>
            </a:fld>
            <a:endParaRPr lang="en-US"/>
          </a:p>
        </p:txBody>
      </p:sp>
      <p:pic>
        <p:nvPicPr>
          <p:cNvPr id="10" name="Picture 9" descr="A close up of a map&#10;&#10;Description automatically generated">
            <a:extLst>
              <a:ext uri="{FF2B5EF4-FFF2-40B4-BE49-F238E27FC236}">
                <a16:creationId xmlns:a16="http://schemas.microsoft.com/office/drawing/2014/main" id="{3B997524-6AE6-4382-8321-E4214D90C6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0126" y="3922570"/>
            <a:ext cx="4057142" cy="2308572"/>
          </a:xfrm>
          <a:prstGeom prst="rect">
            <a:avLst/>
          </a:prstGeom>
        </p:spPr>
      </p:pic>
    </p:spTree>
    <p:extLst>
      <p:ext uri="{BB962C8B-B14F-4D97-AF65-F5344CB8AC3E}">
        <p14:creationId xmlns:p14="http://schemas.microsoft.com/office/powerpoint/2010/main" val="2533894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1747</TotalTime>
  <Words>3323</Words>
  <Application>Microsoft Office PowerPoint</Application>
  <PresentationFormat>Widescreen</PresentationFormat>
  <Paragraphs>181</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Cambria Math</vt:lpstr>
      <vt:lpstr>Times New Roman</vt:lpstr>
      <vt:lpstr>Office Theme</vt:lpstr>
      <vt:lpstr>Advanced cosine measures for collaborative filtering</vt:lpstr>
      <vt:lpstr>Abstract</vt:lpstr>
      <vt:lpstr>Table of contents</vt:lpstr>
      <vt:lpstr>1. Introduction</vt:lpstr>
      <vt:lpstr>1. Introduction</vt:lpstr>
      <vt:lpstr>1. Introduction</vt:lpstr>
      <vt:lpstr>1. Introduction</vt:lpstr>
      <vt:lpstr>2. Methodologies</vt:lpstr>
      <vt:lpstr>2. Methodologies</vt:lpstr>
      <vt:lpstr>2. Methodologies</vt:lpstr>
      <vt:lpstr>2. Methodologies</vt:lpstr>
      <vt:lpstr>2. Methodologies</vt:lpstr>
      <vt:lpstr>2. Methodologies</vt:lpstr>
      <vt:lpstr>3. Results and discussions</vt:lpstr>
      <vt:lpstr>3. Results and discussions</vt:lpstr>
      <vt:lpstr>3. Results and discussions</vt:lpstr>
      <vt:lpstr>3. Results and discussions</vt:lpstr>
      <vt:lpstr>3. Results and discussions</vt:lpstr>
      <vt:lpstr>3. Results and discussions</vt:lpstr>
      <vt:lpstr>3. Results and discussions</vt:lpstr>
      <vt:lpstr>4. Conclusions</vt:lpstr>
      <vt:lpstr>Thank you for attention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383</cp:revision>
  <dcterms:created xsi:type="dcterms:W3CDTF">2017-06-28T03:43:04Z</dcterms:created>
  <dcterms:modified xsi:type="dcterms:W3CDTF">2020-07-12T14:24:29Z</dcterms:modified>
</cp:coreProperties>
</file>